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7" r:id="rId2"/>
    <p:sldId id="475" r:id="rId3"/>
    <p:sldId id="619" r:id="rId4"/>
    <p:sldId id="476" r:id="rId5"/>
    <p:sldId id="628" r:id="rId6"/>
    <p:sldId id="620" r:id="rId7"/>
    <p:sldId id="624" r:id="rId8"/>
    <p:sldId id="625" r:id="rId9"/>
    <p:sldId id="626" r:id="rId10"/>
    <p:sldId id="609" r:id="rId11"/>
    <p:sldId id="611" r:id="rId12"/>
    <p:sldId id="627" r:id="rId13"/>
    <p:sldId id="623" r:id="rId14"/>
    <p:sldId id="616" r:id="rId15"/>
    <p:sldId id="615" r:id="rId16"/>
    <p:sldId id="468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3" autoAdjust="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Klõpsake juhtslaidi teksti laadide redigeerimiseks</a:t>
            </a:r>
          </a:p>
          <a:p>
            <a:pPr lvl="1"/>
            <a:r>
              <a:rPr lang="en-US"/>
              <a:t>Teine tase</a:t>
            </a:r>
          </a:p>
          <a:p>
            <a:pPr lvl="2"/>
            <a:r>
              <a:rPr lang="en-US"/>
              <a:t>Kolmas tase</a:t>
            </a:r>
          </a:p>
          <a:p>
            <a:pPr lvl="3"/>
            <a:r>
              <a:rPr lang="en-US"/>
              <a:t>Neljas tase</a:t>
            </a:r>
          </a:p>
          <a:p>
            <a:pPr lvl="4"/>
            <a:r>
              <a:rPr lang="en-US"/>
              <a:t>Viies tase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A6BFA86-FB29-471E-9685-D9F202581A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FA86-FB29-471E-9685-D9F202581A5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also an ACTRIS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FA86-FB29-471E-9685-D9F202581A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8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FA86-FB29-471E-9685-D9F202581A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8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C6BC5-5C6B-4DA1-929D-AAC2F4C25C7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50825" y="188913"/>
            <a:ext cx="8713788" cy="6480175"/>
            <a:chOff x="158" y="119"/>
            <a:chExt cx="5489" cy="4082"/>
          </a:xfrm>
        </p:grpSpPr>
        <p:sp>
          <p:nvSpPr>
            <p:cNvPr id="8195" name="AutoShape 3"/>
            <p:cNvSpPr>
              <a:spLocks noChangeArrowheads="1"/>
            </p:cNvSpPr>
            <p:nvPr userDrawn="1"/>
          </p:nvSpPr>
          <p:spPr bwMode="auto">
            <a:xfrm>
              <a:off x="4105" y="119"/>
              <a:ext cx="1542" cy="4082"/>
            </a:xfrm>
            <a:prstGeom prst="roundRect">
              <a:avLst>
                <a:gd name="adj" fmla="val 16667"/>
              </a:avLst>
            </a:prstGeom>
            <a:solidFill>
              <a:srgbClr val="2FB45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8196" name="Rectangle 4"/>
            <p:cNvSpPr>
              <a:spLocks noChangeArrowheads="1"/>
            </p:cNvSpPr>
            <p:nvPr userDrawn="1"/>
          </p:nvSpPr>
          <p:spPr bwMode="auto">
            <a:xfrm>
              <a:off x="158" y="119"/>
              <a:ext cx="4219" cy="4082"/>
            </a:xfrm>
            <a:prstGeom prst="rect">
              <a:avLst/>
            </a:prstGeom>
            <a:solidFill>
              <a:srgbClr val="2FB45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772400" cy="1150938"/>
          </a:xfrm>
        </p:spPr>
        <p:txBody>
          <a:bodyPr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Klõpsake tiitlilaadi muutmiseks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995613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Klõpsake juhtslaidi alamtiitli laadi redigeerimiseks</a:t>
            </a:r>
          </a:p>
        </p:txBody>
      </p:sp>
      <p:pic>
        <p:nvPicPr>
          <p:cNvPr id="8199" name="Picture 7" descr="klab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222750"/>
            <a:ext cx="2519362" cy="2519363"/>
          </a:xfrm>
          <a:prstGeom prst="rect">
            <a:avLst/>
          </a:prstGeom>
          <a:noFill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4213" y="549275"/>
            <a:ext cx="7345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t-EE">
                <a:solidFill>
                  <a:schemeClr val="bg1"/>
                </a:solidFill>
              </a:rPr>
              <a:t>Estonian Environmental Research Centre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0E464-F2E6-4605-A9CB-614F684EE64F}" type="slidenum">
              <a:rPr lang="et-EE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721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721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DE826-7535-4B73-91A8-8A16954E83FD}" type="slidenum">
              <a:rPr lang="et-EE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6707188" cy="1012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37288"/>
            <a:ext cx="1905000" cy="360362"/>
          </a:xfrm>
        </p:spPr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37288"/>
            <a:ext cx="2895600" cy="360362"/>
          </a:xfrm>
        </p:spPr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04025" y="6237288"/>
            <a:ext cx="1905000" cy="360362"/>
          </a:xfrm>
        </p:spPr>
        <p:txBody>
          <a:bodyPr/>
          <a:lstStyle>
            <a:lvl1pPr>
              <a:defRPr/>
            </a:lvl1pPr>
          </a:lstStyle>
          <a:p>
            <a:fld id="{D911C800-2394-41C0-89FA-08A92CBD7350}" type="slidenum">
              <a:rPr lang="et-EE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6707188" cy="1012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37288"/>
            <a:ext cx="1905000" cy="360362"/>
          </a:xfrm>
        </p:spPr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37288"/>
            <a:ext cx="2895600" cy="360362"/>
          </a:xfrm>
        </p:spPr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4025" y="6237288"/>
            <a:ext cx="1905000" cy="360362"/>
          </a:xfrm>
        </p:spPr>
        <p:txBody>
          <a:bodyPr/>
          <a:lstStyle>
            <a:lvl1pPr>
              <a:defRPr/>
            </a:lvl1pPr>
          </a:lstStyle>
          <a:p>
            <a:fld id="{DD287404-7918-47B6-AED2-983A393A5961}" type="slidenum">
              <a:rPr lang="et-EE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6707188" cy="1012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37288"/>
            <a:ext cx="1905000" cy="360362"/>
          </a:xfrm>
        </p:spPr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37288"/>
            <a:ext cx="2895600" cy="360362"/>
          </a:xfrm>
        </p:spPr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025" y="6237288"/>
            <a:ext cx="1905000" cy="360362"/>
          </a:xfrm>
        </p:spPr>
        <p:txBody>
          <a:bodyPr/>
          <a:lstStyle>
            <a:lvl1pPr>
              <a:defRPr/>
            </a:lvl1pPr>
          </a:lstStyle>
          <a:p>
            <a:fld id="{1C4BAAA3-BEE2-422D-B8B9-F379F81B60B9}" type="slidenum">
              <a:rPr lang="et-EE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85E6B-4981-4BBD-98F2-A73085F5D422}" type="slidenum">
              <a:rPr lang="et-EE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3A4EB-0A55-4EA3-8E96-4A822DC15FF5}" type="slidenum">
              <a:rPr lang="et-EE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E000A-6A35-475C-8060-4541EBD3DA2F}" type="slidenum">
              <a:rPr lang="et-EE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79F57-4E65-4A52-9D6D-BA6A6DE147D4}" type="slidenum">
              <a:rPr lang="et-EE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E97B-B086-4392-A9CE-77D7B17E4EF7}" type="slidenum">
              <a:rPr lang="et-EE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8DD42-D853-44F4-9ED7-4F86FA7D5E6F}" type="slidenum">
              <a:rPr lang="et-EE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7D945-6947-46CA-A0C7-5415E192F34D}" type="slidenum">
              <a:rPr lang="et-EE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5C9F7-34AE-4597-9C51-343F7FD1B6CC}" type="slidenum">
              <a:rPr lang="et-EE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lab_logo_yleval"/>
          <p:cNvPicPr>
            <a:picLocks noChangeAspect="1" noChangeArrowheads="1"/>
          </p:cNvPicPr>
          <p:nvPr/>
        </p:nvPicPr>
        <p:blipFill>
          <a:blip r:embed="rId16" cstate="print"/>
          <a:srcRect t="3635" r="2820"/>
          <a:stretch>
            <a:fillRect/>
          </a:stretch>
        </p:blipFill>
        <p:spPr bwMode="auto">
          <a:xfrm>
            <a:off x="7285038" y="260350"/>
            <a:ext cx="16192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28575">
            <a:solidFill>
              <a:srgbClr val="2FB45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0825" y="6237288"/>
            <a:ext cx="8642350" cy="360362"/>
          </a:xfrm>
          <a:prstGeom prst="rect">
            <a:avLst/>
          </a:prstGeom>
          <a:solidFill>
            <a:srgbClr val="2FB45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400">
              <a:latin typeface="Times New Roman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372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t-EE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2895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t-E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2372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181FFB0-1076-432E-8317-BFA3F1ADD60C}" type="slidenum">
              <a:rPr lang="et-EE"/>
              <a:pPr/>
              <a:t>‹#›</a:t>
            </a:fld>
            <a:endParaRPr lang="et-EE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67071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Klõpsake tiitlilaadi muutmiseks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Klõpsake juhtslaidi teksti laadide redigeerimiseks</a:t>
            </a:r>
          </a:p>
          <a:p>
            <a:pPr lvl="1"/>
            <a:r>
              <a:rPr lang="en-US"/>
              <a:t>Teine tase</a:t>
            </a:r>
          </a:p>
          <a:p>
            <a:pPr lvl="2"/>
            <a:r>
              <a:rPr lang="en-US"/>
              <a:t>Kolmas tase</a:t>
            </a:r>
          </a:p>
          <a:p>
            <a:pPr lvl="3"/>
            <a:r>
              <a:rPr lang="en-US"/>
              <a:t>Neljas tase</a:t>
            </a:r>
          </a:p>
          <a:p>
            <a:pPr lvl="4"/>
            <a:r>
              <a:rPr lang="en-US"/>
              <a:t>Viies tase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2FB457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2FB457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2FB457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2FB457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2FB457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2FB457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2FB457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2FB457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2FB45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FB457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2FB457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FB457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FB457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FB457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FB457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FB457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FB457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FB457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1442" y="1299638"/>
            <a:ext cx="7530387" cy="1150938"/>
          </a:xfrm>
        </p:spPr>
        <p:txBody>
          <a:bodyPr/>
          <a:lstStyle/>
          <a:p>
            <a:r>
              <a:rPr lang="en-GB" sz="3600" dirty="0"/>
              <a:t>Carbonaceous aerosols in typical residential heating area in Estonia</a:t>
            </a:r>
            <a:endParaRPr lang="en-US" sz="2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1442" y="2786505"/>
            <a:ext cx="6776213" cy="863600"/>
          </a:xfrm>
        </p:spPr>
        <p:txBody>
          <a:bodyPr/>
          <a:lstStyle/>
          <a:p>
            <a:r>
              <a:rPr lang="en-GB" sz="2400" dirty="0"/>
              <a:t>E. Teinemaa</a:t>
            </a:r>
            <a:r>
              <a:rPr lang="en-GB" sz="2400" baseline="30000" dirty="0"/>
              <a:t>1</a:t>
            </a:r>
            <a:r>
              <a:rPr lang="en-GB" sz="2400" dirty="0"/>
              <a:t>, </a:t>
            </a:r>
            <a:r>
              <a:rPr lang="et-EE" sz="2400" dirty="0"/>
              <a:t>H. </a:t>
            </a:r>
            <a:r>
              <a:rPr lang="et-EE" sz="2400" dirty="0" err="1"/>
              <a:t>Keernik</a:t>
            </a:r>
            <a:r>
              <a:rPr lang="en-GB" sz="2400" baseline="30000" dirty="0"/>
              <a:t>1,</a:t>
            </a:r>
            <a:r>
              <a:rPr lang="et-EE" sz="2400" baseline="30000" dirty="0"/>
              <a:t>2</a:t>
            </a:r>
            <a:r>
              <a:rPr lang="en-GB" sz="2400" baseline="30000" dirty="0"/>
              <a:t>,4</a:t>
            </a:r>
            <a:r>
              <a:rPr lang="et-EE" sz="2400" dirty="0"/>
              <a:t>, </a:t>
            </a:r>
            <a:r>
              <a:rPr lang="en-GB" sz="2400" dirty="0"/>
              <a:t>M. Maasikmets</a:t>
            </a:r>
            <a:r>
              <a:rPr lang="en-GB" sz="2400" baseline="30000" dirty="0"/>
              <a:t>1,</a:t>
            </a:r>
            <a:r>
              <a:rPr lang="et-EE" sz="2400" baseline="30000" dirty="0"/>
              <a:t>3</a:t>
            </a:r>
            <a:r>
              <a:rPr lang="en-GB" sz="2400" dirty="0"/>
              <a:t>, </a:t>
            </a:r>
            <a:r>
              <a:rPr lang="et-EE" sz="2400" dirty="0"/>
              <a:t>H-L. Kupri</a:t>
            </a:r>
            <a:r>
              <a:rPr lang="et-EE" sz="2400" baseline="30000" dirty="0"/>
              <a:t>1,</a:t>
            </a:r>
            <a:r>
              <a:rPr lang="en-GB" sz="2400" baseline="30000" dirty="0"/>
              <a:t>2</a:t>
            </a:r>
            <a:endParaRPr lang="et-EE" sz="2400" baseline="30000" dirty="0"/>
          </a:p>
          <a:p>
            <a:endParaRPr lang="et-EE" sz="800" dirty="0"/>
          </a:p>
          <a:p>
            <a:r>
              <a:rPr lang="en-GB" sz="1600" baseline="30000" dirty="0"/>
              <a:t>1</a:t>
            </a:r>
            <a:r>
              <a:rPr lang="en-GB" sz="1600" dirty="0"/>
              <a:t>Estonian Environmental Research Centre; </a:t>
            </a:r>
            <a:r>
              <a:rPr lang="et-EE" sz="1600" baseline="30000" dirty="0"/>
              <a:t>2</a:t>
            </a:r>
            <a:r>
              <a:rPr lang="et-EE" sz="1600" dirty="0"/>
              <a:t>Tallinn </a:t>
            </a:r>
            <a:r>
              <a:rPr lang="et-EE" sz="1600" dirty="0" err="1"/>
              <a:t>University</a:t>
            </a:r>
            <a:r>
              <a:rPr lang="et-EE" sz="1600" dirty="0"/>
              <a:t> of </a:t>
            </a:r>
            <a:r>
              <a:rPr lang="et-EE" sz="1600" dirty="0" err="1"/>
              <a:t>Technology</a:t>
            </a:r>
            <a:r>
              <a:rPr lang="et-EE" sz="1600" dirty="0"/>
              <a:t>;</a:t>
            </a:r>
            <a:r>
              <a:rPr lang="en-GB" sz="1600" dirty="0"/>
              <a:t> </a:t>
            </a:r>
            <a:r>
              <a:rPr lang="et-EE" sz="1600" baseline="30000" dirty="0"/>
              <a:t>3</a:t>
            </a:r>
            <a:r>
              <a:rPr lang="en-GB" sz="1600" dirty="0"/>
              <a:t>Estonian University of Life Sciences; </a:t>
            </a:r>
            <a:r>
              <a:rPr lang="en-GB" sz="1600" baseline="30000" dirty="0"/>
              <a:t>4</a:t>
            </a:r>
            <a:r>
              <a:rPr lang="et-EE" sz="1600" dirty="0"/>
              <a:t>Tartu </a:t>
            </a:r>
            <a:r>
              <a:rPr lang="et-EE" sz="1600" dirty="0" err="1"/>
              <a:t>Observatory</a:t>
            </a:r>
            <a:endParaRPr lang="et-EE" sz="1600" dirty="0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97DAC79-62A3-4C19-B36E-BD10654FDE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7584" y="4509120"/>
            <a:ext cx="2880320" cy="1961045"/>
            <a:chOff x="-612574" y="2282975"/>
            <a:chExt cx="4320585" cy="33501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116DDF-BEC9-4C7F-9820-8B7C0768F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029973" y="2711347"/>
              <a:ext cx="3339189" cy="2504392"/>
            </a:xfrm>
            <a:prstGeom prst="round2DiagRect">
              <a:avLst>
                <a:gd name="adj1" fmla="val 16667"/>
                <a:gd name="adj2" fmla="val 0"/>
              </a:avLst>
            </a:prstGeom>
            <a:ln w="6032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04D91DF-5654-4C62-90D1-335F6B505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747" y="2293948"/>
              <a:ext cx="2376264" cy="1782198"/>
            </a:xfrm>
            <a:prstGeom prst="round2DiagRect">
              <a:avLst>
                <a:gd name="adj1" fmla="val 16667"/>
                <a:gd name="adj2" fmla="val 0"/>
              </a:avLst>
            </a:prstGeom>
            <a:ln w="6032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BBB06A-E2AD-45B3-A405-FD6FBEEEB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24" y="4149080"/>
              <a:ext cx="1978744" cy="1484058"/>
            </a:xfrm>
            <a:prstGeom prst="round2DiagRect">
              <a:avLst>
                <a:gd name="adj1" fmla="val 16667"/>
                <a:gd name="adj2" fmla="val 0"/>
              </a:avLst>
            </a:prstGeom>
            <a:ln w="6032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7410C0-29BD-4959-AC2F-4B466B2C2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7809" y="2507121"/>
              <a:ext cx="1793172" cy="1344879"/>
            </a:xfrm>
            <a:prstGeom prst="round2DiagRect">
              <a:avLst>
                <a:gd name="adj1" fmla="val 16667"/>
                <a:gd name="adj2" fmla="val 0"/>
              </a:avLst>
            </a:prstGeom>
            <a:ln w="6032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5DF337E1-DBD3-46DC-B9AA-908471A57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392" y="3573017"/>
              <a:ext cx="1233619" cy="2060121"/>
            </a:xfrm>
            <a:prstGeom prst="round2DiagRect">
              <a:avLst>
                <a:gd name="adj1" fmla="val 16667"/>
                <a:gd name="adj2" fmla="val 0"/>
              </a:avLst>
            </a:prstGeom>
            <a:ln w="6032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A39C-61E6-4BF8-9A9F-CFA8613D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Residential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52802-34D4-4B8D-B947-EE911E82F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36" y="1512885"/>
            <a:ext cx="3473959" cy="4525963"/>
          </a:xfrm>
        </p:spPr>
        <p:txBody>
          <a:bodyPr/>
          <a:lstStyle/>
          <a:p>
            <a:pPr marL="171450" indent="-1714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Data from construction register (heated area and heating system) and cadastral registry (coordinates) was used to compile emission database</a:t>
            </a:r>
            <a:endParaRPr lang="en-US" sz="1800" baseline="30000" dirty="0"/>
          </a:p>
          <a:p>
            <a:pPr marL="171450" indent="-1714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t-EE" altLang="et-EE" sz="1800" dirty="0"/>
              <a:t>PM2.5, </a:t>
            </a:r>
            <a:r>
              <a:rPr lang="en-GB" altLang="et-EE" sz="1800" dirty="0"/>
              <a:t>BC and BaP emissions </a:t>
            </a:r>
            <a:r>
              <a:rPr lang="et-EE" altLang="et-EE" sz="1800" dirty="0"/>
              <a:t>(g/s) </a:t>
            </a:r>
            <a:r>
              <a:rPr lang="et-EE" altLang="et-EE" sz="1800" dirty="0" err="1"/>
              <a:t>were</a:t>
            </a:r>
            <a:r>
              <a:rPr lang="et-EE" altLang="et-EE" sz="1800" dirty="0"/>
              <a:t> </a:t>
            </a:r>
            <a:r>
              <a:rPr lang="et-EE" altLang="et-EE" sz="1800" dirty="0" err="1"/>
              <a:t>calculated</a:t>
            </a:r>
            <a:r>
              <a:rPr lang="et-EE" altLang="et-EE" sz="1800" dirty="0"/>
              <a:t> </a:t>
            </a:r>
            <a:r>
              <a:rPr lang="et-EE" altLang="et-EE" sz="1800" dirty="0" err="1"/>
              <a:t>for</a:t>
            </a:r>
            <a:r>
              <a:rPr lang="et-EE" altLang="et-EE" sz="1800" dirty="0"/>
              <a:t> </a:t>
            </a:r>
            <a:r>
              <a:rPr lang="et-EE" altLang="et-EE" sz="1800" dirty="0" err="1"/>
              <a:t>each</a:t>
            </a:r>
            <a:r>
              <a:rPr lang="et-EE" altLang="et-EE" sz="1800" dirty="0"/>
              <a:t> </a:t>
            </a:r>
            <a:r>
              <a:rPr lang="et-EE" altLang="et-EE" sz="1800" dirty="0" err="1"/>
              <a:t>household</a:t>
            </a:r>
            <a:r>
              <a:rPr lang="en-GB" altLang="et-EE" sz="1800" dirty="0"/>
              <a:t> based on energy consumption and e</a:t>
            </a:r>
            <a:r>
              <a:rPr lang="en-US" sz="1800" dirty="0"/>
              <a:t>mission factors from earlier laboratory studies (</a:t>
            </a:r>
            <a:r>
              <a:rPr lang="en-US" sz="1800" dirty="0" err="1"/>
              <a:t>Maasikmets</a:t>
            </a:r>
            <a:r>
              <a:rPr lang="en-US" sz="1800" dirty="0"/>
              <a:t> et al. 2016, Teinemaa et al. 2013)</a:t>
            </a:r>
          </a:p>
          <a:p>
            <a:pPr marL="171450" indent="-1714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et-EE" sz="1800" dirty="0"/>
              <a:t>Emission measurements did not encompass </a:t>
            </a:r>
            <a:r>
              <a:rPr lang="en-US" altLang="et-EE" sz="1800" dirty="0" err="1"/>
              <a:t>condensables</a:t>
            </a:r>
            <a:endParaRPr lang="et-EE" altLang="et-EE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9DA1B-486E-49D9-B2AE-DDC11F89D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94" y="1512887"/>
            <a:ext cx="5051377" cy="4700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35E150-A1B7-42FF-8C5C-A177EF2C2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696" y="1512886"/>
            <a:ext cx="5125572" cy="4700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8A1F84-F124-47BD-9E74-8B22A2144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67" y="3429000"/>
            <a:ext cx="4181373" cy="313603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6DCF8DE-69EE-42D6-899C-DA994558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025" y="6237288"/>
            <a:ext cx="1905000" cy="360362"/>
          </a:xfrm>
        </p:spPr>
        <p:txBody>
          <a:bodyPr/>
          <a:lstStyle/>
          <a:p>
            <a:fld id="{EB1CE0EC-9557-47D7-9813-C0FA672F9595}" type="slidenum">
              <a:rPr lang="et-EE" altLang="et-EE" smtClean="0"/>
              <a:pPr/>
              <a:t>10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23280017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E5079-950A-42A7-96DD-2DC2AEF1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Dispersion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03141-7051-48E5-87E8-79C991F4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028"/>
            <a:ext cx="5122912" cy="4525963"/>
          </a:xfrm>
        </p:spPr>
        <p:txBody>
          <a:bodyPr/>
          <a:lstStyle/>
          <a:p>
            <a:r>
              <a:rPr lang="en-US" sz="2000" dirty="0"/>
              <a:t>Diurnal and monthly variation of the emissions was based on measured </a:t>
            </a:r>
            <a:r>
              <a:rPr lang="en-US" sz="2000" dirty="0" err="1"/>
              <a:t>BC</a:t>
            </a:r>
            <a:r>
              <a:rPr lang="en-US" sz="2000" baseline="-25000" dirty="0" err="1"/>
              <a:t>wb</a:t>
            </a:r>
            <a:r>
              <a:rPr lang="en-US" sz="2000" dirty="0"/>
              <a:t> results – both for PM2.5 and BaP emission databases</a:t>
            </a:r>
          </a:p>
          <a:p>
            <a:r>
              <a:rPr lang="en-US" sz="2000" dirty="0"/>
              <a:t>Dispersion modelling was used to calculate levels of PM2.5, BC and BaP using ensemble of two different dispersion models in Airviro modelling environment (SMHI Gauss, SMHI Grid). </a:t>
            </a:r>
          </a:p>
          <a:p>
            <a:r>
              <a:rPr lang="en-US" sz="2000" dirty="0"/>
              <a:t>The dispersion modelling results were compared against </a:t>
            </a:r>
            <a:r>
              <a:rPr lang="en-US" sz="2000" dirty="0" err="1"/>
              <a:t>BCwb</a:t>
            </a:r>
            <a:r>
              <a:rPr lang="en-US" sz="2000" dirty="0"/>
              <a:t> measurements in stationary and mobile stations</a:t>
            </a:r>
          </a:p>
          <a:p>
            <a:r>
              <a:rPr lang="en-US" sz="2000" dirty="0"/>
              <a:t>The average concentrations were in good agreement, which was not case for hourly variation – activity data is issue</a:t>
            </a:r>
          </a:p>
          <a:p>
            <a:endParaRPr lang="en-GB" sz="2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687DA6D-54C5-4CE6-85DA-8EC051F05C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271769"/>
              </p:ext>
            </p:extLst>
          </p:nvPr>
        </p:nvGraphicFramePr>
        <p:xfrm>
          <a:off x="5148064" y="3573016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008BBE3-963A-4D8C-8732-3253BAC910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8064" y="3573016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70CDD2-9A26-4930-8716-E659725B6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542421"/>
              </p:ext>
            </p:extLst>
          </p:nvPr>
        </p:nvGraphicFramePr>
        <p:xfrm>
          <a:off x="5148064" y="1196752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70DE2BC-6C96-479B-ACB2-E258258FAD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48064" y="1196752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CEAC2BE-7013-493A-A1AC-3077A165FDBA}"/>
              </a:ext>
            </a:extLst>
          </p:cNvPr>
          <p:cNvSpPr txBox="1"/>
          <p:nvPr/>
        </p:nvSpPr>
        <p:spPr>
          <a:xfrm>
            <a:off x="6444208" y="4405600"/>
            <a:ext cx="171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Tartu station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A8C97-435B-4CEA-861F-610A9BF20C49}"/>
              </a:ext>
            </a:extLst>
          </p:cNvPr>
          <p:cNvSpPr txBox="1"/>
          <p:nvPr/>
        </p:nvSpPr>
        <p:spPr>
          <a:xfrm>
            <a:off x="6444208" y="2209577"/>
            <a:ext cx="171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Tartu station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22D25B2-C17B-41D5-8B6D-41B82661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025" y="6237288"/>
            <a:ext cx="1905000" cy="360362"/>
          </a:xfrm>
        </p:spPr>
        <p:txBody>
          <a:bodyPr/>
          <a:lstStyle/>
          <a:p>
            <a:fld id="{EB1CE0EC-9557-47D7-9813-C0FA672F9595}" type="slidenum">
              <a:rPr lang="et-EE" altLang="et-EE" smtClean="0"/>
              <a:pPr/>
              <a:t>11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2776114441"/>
      </p:ext>
    </p:extLst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7F39E-AD3F-412E-8000-D1F92A8B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7B6AB-FEF8-4341-A1BF-50DE36A32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en-GB" sz="2400" dirty="0"/>
              <a:t>Issues with correct activity data</a:t>
            </a:r>
          </a:p>
          <a:p>
            <a:pPr lvl="1"/>
            <a:r>
              <a:rPr lang="en-GB" sz="2000" dirty="0"/>
              <a:t>Simple time variation</a:t>
            </a:r>
          </a:p>
          <a:p>
            <a:pPr lvl="1"/>
            <a:r>
              <a:rPr lang="en-GB" sz="2000" dirty="0"/>
              <a:t>Heating days based on ambient temperature</a:t>
            </a:r>
          </a:p>
          <a:p>
            <a:pPr lvl="1"/>
            <a:r>
              <a:rPr lang="en-GB" sz="2000" dirty="0"/>
              <a:t>Variation based on ambient </a:t>
            </a:r>
            <a:r>
              <a:rPr lang="en-GB" sz="2000" dirty="0" err="1"/>
              <a:t>BCwb</a:t>
            </a:r>
            <a:r>
              <a:rPr lang="en-GB" sz="2000" dirty="0"/>
              <a:t> levels</a:t>
            </a:r>
          </a:p>
          <a:p>
            <a:pPr lvl="1"/>
            <a:r>
              <a:rPr lang="en-GB" sz="2000" dirty="0"/>
              <a:t>Temperature sensors in chimneys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648564-0E6B-4CD5-A10A-9BC6F2F6D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105631"/>
              </p:ext>
            </p:extLst>
          </p:nvPr>
        </p:nvGraphicFramePr>
        <p:xfrm>
          <a:off x="4326064" y="1417638"/>
          <a:ext cx="4887142" cy="373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6064" y="1417638"/>
                        <a:ext cx="4887142" cy="3739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A08AA27-9A08-4A35-ACFC-0C4F290D3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8" y="4977847"/>
            <a:ext cx="9144000" cy="11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01894"/>
      </p:ext>
    </p:extLst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03E4B-3254-4E93-BCBB-565C5967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Modelled </a:t>
            </a:r>
            <a:r>
              <a:rPr lang="en-GB" dirty="0" err="1"/>
              <a:t>BaP</a:t>
            </a:r>
            <a:r>
              <a:rPr lang="en-GB" dirty="0"/>
              <a:t> levels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2B092-1C55-4651-B284-3A540A6A5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2129839"/>
            <a:ext cx="6395747" cy="4525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5BE5F1-C05B-4678-AA3D-B7375202AB27}"/>
              </a:ext>
            </a:extLst>
          </p:cNvPr>
          <p:cNvSpPr txBox="1"/>
          <p:nvPr/>
        </p:nvSpPr>
        <p:spPr>
          <a:xfrm>
            <a:off x="451736" y="1388742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Based on PM2.5 and </a:t>
            </a:r>
            <a:r>
              <a:rPr lang="en-GB" dirty="0" err="1"/>
              <a:t>BCwb</a:t>
            </a:r>
            <a:r>
              <a:rPr lang="en-GB" dirty="0"/>
              <a:t> emission measurements the </a:t>
            </a:r>
            <a:r>
              <a:rPr lang="en-GB" dirty="0" err="1"/>
              <a:t>BaP</a:t>
            </a:r>
            <a:r>
              <a:rPr lang="en-GB" dirty="0"/>
              <a:t> emission database was compilated and used to model ambient </a:t>
            </a:r>
            <a:r>
              <a:rPr lang="en-GB" dirty="0" err="1"/>
              <a:t>BaP</a:t>
            </a:r>
            <a:r>
              <a:rPr lang="en-GB" dirty="0"/>
              <a:t> levels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AC1A1-1FCE-4E83-A6CA-E7074A9A7C8B}"/>
              </a:ext>
            </a:extLst>
          </p:cNvPr>
          <p:cNvSpPr txBox="1"/>
          <p:nvPr/>
        </p:nvSpPr>
        <p:spPr>
          <a:xfrm>
            <a:off x="6746585" y="5013176"/>
            <a:ext cx="230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Gas-phase BaP attributes approximately 7-9% of the total BaP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ED3F94-3F41-4C08-A984-5C043E7CE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90110"/>
              </p:ext>
            </p:extLst>
          </p:nvPr>
        </p:nvGraphicFramePr>
        <p:xfrm>
          <a:off x="6858390" y="2598039"/>
          <a:ext cx="1944216" cy="2446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461">
                  <a:extLst>
                    <a:ext uri="{9D8B030D-6E8A-4147-A177-3AD203B41FA5}">
                      <a16:colId xmlns:a16="http://schemas.microsoft.com/office/drawing/2014/main" val="2428506352"/>
                    </a:ext>
                  </a:extLst>
                </a:gridCol>
                <a:gridCol w="1206755">
                  <a:extLst>
                    <a:ext uri="{9D8B030D-6E8A-4147-A177-3AD203B41FA5}">
                      <a16:colId xmlns:a16="http://schemas.microsoft.com/office/drawing/2014/main" val="1246587547"/>
                    </a:ext>
                  </a:extLst>
                </a:gridCol>
              </a:tblGrid>
              <a:tr h="31259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data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BCwb</a:t>
                      </a:r>
                      <a:r>
                        <a:rPr lang="en-GB" sz="1100" u="none" strike="noStrike" dirty="0">
                          <a:effectLst/>
                        </a:rPr>
                        <a:t> and </a:t>
                      </a:r>
                      <a:r>
                        <a:rPr lang="en-GB" sz="1100" u="none" strike="noStrike" dirty="0" err="1">
                          <a:effectLst/>
                        </a:rPr>
                        <a:t>BaP</a:t>
                      </a:r>
                      <a:endParaRPr lang="en-GB" sz="11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Correlation R</a:t>
                      </a:r>
                      <a:r>
                        <a:rPr lang="en-GB" sz="1100" u="none" strike="noStrike" baseline="30000" dirty="0">
                          <a:effectLst/>
                        </a:rPr>
                        <a:t>2</a:t>
                      </a:r>
                      <a:endParaRPr lang="en-GB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2191585"/>
                  </a:ext>
                </a:extLst>
              </a:tr>
              <a:tr h="1673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January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0.93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62830529"/>
                  </a:ext>
                </a:extLst>
              </a:tr>
              <a:tr h="1673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February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0.90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51856355"/>
                  </a:ext>
                </a:extLst>
              </a:tr>
              <a:tr h="1673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March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0.94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9496496"/>
                  </a:ext>
                </a:extLst>
              </a:tr>
              <a:tr h="1673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April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1348096"/>
                  </a:ext>
                </a:extLst>
              </a:tr>
              <a:tr h="1673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May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9914620"/>
                  </a:ext>
                </a:extLst>
              </a:tr>
              <a:tr h="1673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June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0.73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6305431"/>
                  </a:ext>
                </a:extLst>
              </a:tr>
              <a:tr h="1673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July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0.56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2644037"/>
                  </a:ext>
                </a:extLst>
              </a:tr>
              <a:tr h="1673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August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0.81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3837348"/>
                  </a:ext>
                </a:extLst>
              </a:tr>
              <a:tr h="1673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September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0.80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8507330"/>
                  </a:ext>
                </a:extLst>
              </a:tr>
              <a:tr h="1673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October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0.99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44533484"/>
                  </a:ext>
                </a:extLst>
              </a:tr>
              <a:tr h="1673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November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0.98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7658893"/>
                  </a:ext>
                </a:extLst>
              </a:tr>
              <a:tr h="1673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December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0.88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000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301845"/>
      </p:ext>
    </p:extLst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C14D4-FC43-4111-A66C-B7537E0F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BFD93-7184-4F29-8AF5-95F9E2E8D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Elevated levels B(a)P are mainly related to the local emissions from the residential heating in Tartu</a:t>
            </a:r>
          </a:p>
          <a:p>
            <a:pPr lvl="1"/>
            <a:r>
              <a:rPr lang="en-US" sz="2000" dirty="0"/>
              <a:t>City draw action plan to reduce </a:t>
            </a:r>
            <a:r>
              <a:rPr lang="en-US" sz="2000" dirty="0" err="1"/>
              <a:t>BaP</a:t>
            </a:r>
            <a:r>
              <a:rPr lang="en-US" sz="2000" dirty="0"/>
              <a:t> levels and which was publicized last month</a:t>
            </a:r>
          </a:p>
          <a:p>
            <a:r>
              <a:rPr lang="en-GB" sz="2400" dirty="0" err="1"/>
              <a:t>Ethalometer</a:t>
            </a:r>
            <a:r>
              <a:rPr lang="en-GB" sz="2400" dirty="0"/>
              <a:t> </a:t>
            </a:r>
            <a:r>
              <a:rPr lang="en-GB" sz="2400" dirty="0" err="1"/>
              <a:t>BC</a:t>
            </a:r>
            <a:r>
              <a:rPr lang="en-GB" sz="2400" baseline="-25000" dirty="0" err="1"/>
              <a:t>wb</a:t>
            </a:r>
            <a:r>
              <a:rPr lang="en-GB" sz="2400" dirty="0"/>
              <a:t> can be used to predict </a:t>
            </a:r>
            <a:r>
              <a:rPr lang="en-GB" sz="2400" dirty="0" err="1"/>
              <a:t>BaP</a:t>
            </a:r>
            <a:r>
              <a:rPr lang="en-GB" sz="2400" dirty="0"/>
              <a:t> and PAH concentration in residential areas</a:t>
            </a:r>
          </a:p>
          <a:p>
            <a:r>
              <a:rPr lang="en-GB" sz="2400" dirty="0"/>
              <a:t>Very good correlation between PAH’s, PM2.5, PM10 and BC, EC/OC and </a:t>
            </a:r>
            <a:r>
              <a:rPr lang="en-GB" sz="2400" dirty="0" err="1"/>
              <a:t>levoglucosan</a:t>
            </a:r>
            <a:r>
              <a:rPr lang="en-GB" sz="2400" dirty="0"/>
              <a:t> concentrations</a:t>
            </a:r>
          </a:p>
          <a:p>
            <a:r>
              <a:rPr lang="en-GB" sz="2400" dirty="0" err="1"/>
              <a:t>BaP</a:t>
            </a:r>
            <a:r>
              <a:rPr lang="en-GB" sz="2400" dirty="0"/>
              <a:t> emission database compiled for Tartu and modelling (hourly) was validated through </a:t>
            </a:r>
            <a:r>
              <a:rPr lang="en-GB" sz="2400" dirty="0" err="1"/>
              <a:t>BCwb</a:t>
            </a:r>
            <a:r>
              <a:rPr lang="en-GB" sz="2400" dirty="0"/>
              <a:t> online measurements</a:t>
            </a:r>
            <a:endParaRPr lang="en-US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46949484"/>
      </p:ext>
    </p:extLst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0019-72FF-4B17-B9FB-752F2507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Ongoing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83BEA-9DC8-495F-965E-B3CCFC7DA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Time variation for the residential heating</a:t>
            </a:r>
          </a:p>
          <a:p>
            <a:pPr lvl="1"/>
            <a:r>
              <a:rPr lang="en-GB" sz="2000" dirty="0"/>
              <a:t>Temperature probes are installed to chimneys in Tartu to register actual heating times</a:t>
            </a:r>
          </a:p>
          <a:p>
            <a:r>
              <a:rPr lang="en-GB" sz="2400" dirty="0"/>
              <a:t>Emission factors for condensable PM – current national emission factors don’t include condensable fraction</a:t>
            </a:r>
          </a:p>
          <a:p>
            <a:r>
              <a:rPr lang="en-GB" sz="2400" dirty="0"/>
              <a:t>What to do with positive gaseous artefact in EC/OC analysis in OC part</a:t>
            </a:r>
          </a:p>
          <a:p>
            <a:pPr lvl="1"/>
            <a:r>
              <a:rPr lang="en-GB" sz="2000" dirty="0"/>
              <a:t>should it be deducted from total OC?</a:t>
            </a:r>
          </a:p>
          <a:p>
            <a:r>
              <a:rPr lang="en-GB" sz="2400" dirty="0"/>
              <a:t>Compiling </a:t>
            </a:r>
            <a:r>
              <a:rPr lang="en-GB" sz="2400" dirty="0" err="1"/>
              <a:t>BCwb</a:t>
            </a:r>
            <a:r>
              <a:rPr lang="en-GB" sz="2400" dirty="0"/>
              <a:t> and </a:t>
            </a:r>
            <a:r>
              <a:rPr lang="en-GB" sz="2400" dirty="0" err="1"/>
              <a:t>BaP</a:t>
            </a:r>
            <a:r>
              <a:rPr lang="en-GB" sz="2400" dirty="0"/>
              <a:t> emission databases for other Estonian towns with residential heating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27937098"/>
      </p:ext>
    </p:extLst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7772400" cy="1150937"/>
          </a:xfrm>
        </p:spPr>
        <p:txBody>
          <a:bodyPr/>
          <a:lstStyle/>
          <a:p>
            <a:pPr algn="ctr" eaLnBrk="1" hangingPunct="1"/>
            <a:r>
              <a:rPr lang="et-EE" sz="3200" b="1" dirty="0"/>
              <a:t>Thank you for your attention!</a:t>
            </a:r>
            <a:br>
              <a:rPr lang="et-EE" sz="3200" b="1" dirty="0"/>
            </a:br>
            <a:endParaRPr lang="en-US" sz="2800" b="1" dirty="0"/>
          </a:p>
        </p:txBody>
      </p:sp>
      <p:pic>
        <p:nvPicPr>
          <p:cNvPr id="21507" name="Picture 11" descr="EKUK_ma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28670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3" descr="viskosimeeter_mu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3789363"/>
            <a:ext cx="2605087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72F58-DF93-40B4-B969-CBACCF24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D7190-1EB5-448A-B77A-84BD817C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170" y="1600201"/>
            <a:ext cx="3615630" cy="1972816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Tartu (2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largest city in Estonia) the annual level of B(a)P have been exceeding target value 1 ng/m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Tartu has residential heating areas typical for Estonian towns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Wood logs and wood chips account &gt;90% of the fuel used for residential heating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D325B-2B4D-456D-81DC-C8DBCD4B1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00808"/>
            <a:ext cx="4819650" cy="4972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A12D35-B80B-4050-8325-2E2DAABCC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535" y="4893009"/>
            <a:ext cx="1986436" cy="134427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0C5F5D-BE6A-4DAA-8B83-352CC8CB9759}"/>
              </a:ext>
            </a:extLst>
          </p:cNvPr>
          <p:cNvCxnSpPr>
            <a:cxnSpLocks/>
          </p:cNvCxnSpPr>
          <p:nvPr/>
        </p:nvCxnSpPr>
        <p:spPr>
          <a:xfrm>
            <a:off x="3635896" y="3429000"/>
            <a:ext cx="3096344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358C89B-4DF9-4CF4-BE10-D8E1F370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025" y="6237288"/>
            <a:ext cx="1905000" cy="360362"/>
          </a:xfrm>
        </p:spPr>
        <p:txBody>
          <a:bodyPr/>
          <a:lstStyle/>
          <a:p>
            <a:fld id="{EB1CE0EC-9557-47D7-9813-C0FA672F9595}" type="slidenum">
              <a:rPr lang="et-EE" altLang="et-EE" smtClean="0"/>
              <a:pPr/>
              <a:t>2</a:t>
            </a:fld>
            <a:endParaRPr lang="et-EE" altLang="et-EE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0D99D65-3F13-4145-B0EF-6444BD78B9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084224"/>
              </p:ext>
            </p:extLst>
          </p:nvPr>
        </p:nvGraphicFramePr>
        <p:xfrm>
          <a:off x="60075" y="-60393"/>
          <a:ext cx="4340387" cy="332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075" y="-60393"/>
                        <a:ext cx="4340387" cy="332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5A84110-49C7-4A8E-8597-E93F94CF42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686" y="4365104"/>
            <a:ext cx="4320589" cy="2324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273209-C836-4BBF-AFD8-3EBB5A0354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8985" y="5699199"/>
            <a:ext cx="2188228" cy="10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984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094D-F5EE-47EB-8705-273D2E560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AE1CBEB-C6D3-454C-933E-A1206E7AC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" y="235323"/>
            <a:ext cx="9025957" cy="6387353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244D38-032A-4EC0-A623-38EFFB9C5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" y="235322"/>
            <a:ext cx="9025957" cy="63873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2F3FD6-B3C6-41F2-869D-121E91BFD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669" y="327944"/>
            <a:ext cx="2279650" cy="20162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BBE1F0-2922-4FF4-9FB0-1F2E81CB647D}"/>
              </a:ext>
            </a:extLst>
          </p:cNvPr>
          <p:cNvSpPr/>
          <p:nvPr/>
        </p:nvSpPr>
        <p:spPr>
          <a:xfrm>
            <a:off x="1063354" y="327944"/>
            <a:ext cx="516483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Four measurement campaigns in typical residential areas in Tartu has been carried out using mobile stations</a:t>
            </a:r>
          </a:p>
        </p:txBody>
      </p:sp>
    </p:spTree>
    <p:extLst>
      <p:ext uri="{BB962C8B-B14F-4D97-AF65-F5344CB8AC3E}">
        <p14:creationId xmlns:p14="http://schemas.microsoft.com/office/powerpoint/2010/main" val="93567724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D520-0643-41F5-B6AD-7EE3CCD1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9E48D-B668-4FAF-A316-A70D1DC8E9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600" dirty="0"/>
              <a:t>Filter analysis</a:t>
            </a:r>
          </a:p>
          <a:p>
            <a:pPr lvl="1"/>
            <a:r>
              <a:rPr lang="en-GB" sz="1400" dirty="0"/>
              <a:t>EC/OC (Sunset lab)</a:t>
            </a:r>
          </a:p>
          <a:p>
            <a:pPr lvl="1"/>
            <a:r>
              <a:rPr lang="en-GB" sz="1400" dirty="0"/>
              <a:t>BC (Magee </a:t>
            </a:r>
            <a:r>
              <a:rPr lang="en-GB" sz="1400" dirty="0" err="1"/>
              <a:t>SootScan</a:t>
            </a:r>
            <a:r>
              <a:rPr lang="en-GB" sz="1400" dirty="0"/>
              <a:t> OT21)</a:t>
            </a:r>
          </a:p>
          <a:p>
            <a:pPr lvl="1"/>
            <a:r>
              <a:rPr lang="en-GB" sz="1400" dirty="0"/>
              <a:t>Heavy metals - </a:t>
            </a:r>
            <a:r>
              <a:rPr lang="es-ES" sz="1400" dirty="0"/>
              <a:t>Al, As, Sb, Cd, Co, Cr, Mn, Mo, Ni, Pb,</a:t>
            </a:r>
          </a:p>
          <a:p>
            <a:pPr lvl="1"/>
            <a:r>
              <a:rPr lang="es-ES" sz="1400" dirty="0"/>
              <a:t>Se, V, Fe, Zn, Cu</a:t>
            </a:r>
            <a:r>
              <a:rPr lang="en-GB" sz="1400" dirty="0"/>
              <a:t> (ICP-MS)</a:t>
            </a:r>
          </a:p>
          <a:p>
            <a:pPr lvl="1"/>
            <a:r>
              <a:rPr lang="en-GB" sz="1400" dirty="0"/>
              <a:t>PAH - acenaphthene, acenaphthylene, anthracene, fluoranthene, fluorene, naphthalene, phenanthrene, pyrene, </a:t>
            </a:r>
            <a:r>
              <a:rPr lang="en-GB" sz="1400" dirty="0" err="1"/>
              <a:t>benz</a:t>
            </a:r>
            <a:r>
              <a:rPr lang="en-GB" sz="1400" dirty="0"/>
              <a:t>[</a:t>
            </a:r>
            <a:r>
              <a:rPr lang="en-GB" sz="1400" i="1" dirty="0"/>
              <a:t>a</a:t>
            </a:r>
            <a:r>
              <a:rPr lang="en-GB" sz="1400" dirty="0"/>
              <a:t>]anthracene, benzo[</a:t>
            </a:r>
            <a:r>
              <a:rPr lang="en-GB" sz="1400" i="1" dirty="0"/>
              <a:t>b</a:t>
            </a:r>
            <a:r>
              <a:rPr lang="en-GB" sz="1400" dirty="0"/>
              <a:t>]fluoranthene, benzo[</a:t>
            </a:r>
            <a:r>
              <a:rPr lang="en-GB" sz="1400" i="1" dirty="0"/>
              <a:t>k</a:t>
            </a:r>
            <a:r>
              <a:rPr lang="en-GB" sz="1400" dirty="0"/>
              <a:t>]fluoranthene, benzo[</a:t>
            </a:r>
            <a:r>
              <a:rPr lang="en-GB" sz="1400" i="1" dirty="0" err="1"/>
              <a:t>ghi</a:t>
            </a:r>
            <a:r>
              <a:rPr lang="en-GB" sz="1400" dirty="0"/>
              <a:t>]perylene, benzo[</a:t>
            </a:r>
            <a:r>
              <a:rPr lang="en-GB" sz="1400" i="1" dirty="0"/>
              <a:t>a</a:t>
            </a:r>
            <a:r>
              <a:rPr lang="en-GB" sz="1400" dirty="0"/>
              <a:t>]pyrene, chrysene, </a:t>
            </a:r>
            <a:r>
              <a:rPr lang="en-GB" sz="1400" dirty="0" err="1"/>
              <a:t>dibenz</a:t>
            </a:r>
            <a:r>
              <a:rPr lang="en-GB" sz="1400" dirty="0"/>
              <a:t>[</a:t>
            </a:r>
            <a:r>
              <a:rPr lang="en-GB" sz="1400" i="1" dirty="0" err="1"/>
              <a:t>a,h</a:t>
            </a:r>
            <a:r>
              <a:rPr lang="en-GB" sz="1400" dirty="0"/>
              <a:t>]anthracene, and </a:t>
            </a:r>
            <a:r>
              <a:rPr lang="en-GB" sz="1400" dirty="0" err="1"/>
              <a:t>indeno</a:t>
            </a:r>
            <a:r>
              <a:rPr lang="en-GB" sz="1400" dirty="0"/>
              <a:t>[1,2,3-</a:t>
            </a:r>
            <a:r>
              <a:rPr lang="en-GB" sz="1400" i="1" dirty="0"/>
              <a:t>cd</a:t>
            </a:r>
            <a:r>
              <a:rPr lang="en-GB" sz="1400" dirty="0"/>
              <a:t>]pyrene (GC-MS)</a:t>
            </a:r>
          </a:p>
          <a:p>
            <a:pPr lvl="1"/>
            <a:r>
              <a:rPr lang="en-GB" sz="1400" dirty="0" err="1"/>
              <a:t>Levoglucosan</a:t>
            </a:r>
            <a:r>
              <a:rPr lang="en-GB" sz="1400" dirty="0"/>
              <a:t> (GC-MS)</a:t>
            </a:r>
          </a:p>
          <a:p>
            <a:pPr lvl="1"/>
            <a:r>
              <a:rPr lang="en-GB" sz="1400" dirty="0" err="1"/>
              <a:t>Terephtalic</a:t>
            </a:r>
            <a:r>
              <a:rPr lang="en-GB" sz="1400" dirty="0"/>
              <a:t> acid</a:t>
            </a:r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endParaRPr lang="en-GB" sz="1600" dirty="0"/>
          </a:p>
          <a:p>
            <a:pPr lvl="1"/>
            <a:endParaRPr lang="en-GB" sz="1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14DD89-0EB6-44CC-8055-63E34E53BCB9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sz="1800" dirty="0"/>
              <a:t>Stationary station</a:t>
            </a:r>
          </a:p>
          <a:p>
            <a:pPr lvl="1"/>
            <a:r>
              <a:rPr lang="en-GB" sz="1600" dirty="0"/>
              <a:t>BC (</a:t>
            </a:r>
            <a:r>
              <a:rPr lang="en-GB" sz="1600" dirty="0" err="1"/>
              <a:t>ethalometer</a:t>
            </a:r>
            <a:r>
              <a:rPr lang="en-GB" sz="1600" dirty="0"/>
              <a:t> AE33)</a:t>
            </a:r>
          </a:p>
          <a:p>
            <a:pPr lvl="1"/>
            <a:r>
              <a:rPr lang="en-GB" sz="1600" dirty="0"/>
              <a:t>ACSM (Aerodyne)</a:t>
            </a:r>
          </a:p>
          <a:p>
            <a:pPr lvl="1"/>
            <a:r>
              <a:rPr lang="en-GB" sz="1600" dirty="0"/>
              <a:t>EC/OC (Field Sunset)</a:t>
            </a:r>
          </a:p>
          <a:p>
            <a:pPr lvl="1"/>
            <a:r>
              <a:rPr lang="en-GB" sz="1600" dirty="0"/>
              <a:t>PM10 sampling </a:t>
            </a:r>
            <a:r>
              <a:rPr lang="en-GB" sz="1600" dirty="0" err="1"/>
              <a:t>Digitel</a:t>
            </a:r>
            <a:r>
              <a:rPr lang="en-GB" sz="1600" dirty="0"/>
              <a:t> DHA-90</a:t>
            </a:r>
          </a:p>
          <a:p>
            <a:pPr lvl="1"/>
            <a:r>
              <a:rPr lang="en-GB" sz="1600" dirty="0"/>
              <a:t>PM10/PM2.5 with BAM 1020</a:t>
            </a:r>
          </a:p>
          <a:p>
            <a:pPr lvl="1"/>
            <a:r>
              <a:rPr lang="en-GB" sz="1600" dirty="0"/>
              <a:t>CO, NOx, SO2, O3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0380E-415B-4782-A5E3-03AC7C617DFF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en-GB" sz="1800" dirty="0"/>
              <a:t>Ambient air measurements with mobile stations</a:t>
            </a:r>
          </a:p>
          <a:p>
            <a:pPr lvl="1"/>
            <a:r>
              <a:rPr lang="en-GB" sz="1600" dirty="0"/>
              <a:t>BC (</a:t>
            </a:r>
            <a:r>
              <a:rPr lang="en-GB" sz="1600" dirty="0" err="1"/>
              <a:t>ethalometer</a:t>
            </a:r>
            <a:r>
              <a:rPr lang="en-GB" sz="1600" dirty="0"/>
              <a:t> AE33)</a:t>
            </a:r>
          </a:p>
          <a:p>
            <a:pPr lvl="1"/>
            <a:r>
              <a:rPr lang="en-GB" sz="1600" dirty="0"/>
              <a:t>PM10 sampling </a:t>
            </a:r>
            <a:r>
              <a:rPr lang="en-GB" sz="1600" dirty="0" err="1"/>
              <a:t>Digitel</a:t>
            </a:r>
            <a:r>
              <a:rPr lang="en-GB" sz="1600" dirty="0"/>
              <a:t> DHA-90</a:t>
            </a:r>
          </a:p>
          <a:p>
            <a:pPr lvl="2"/>
            <a:r>
              <a:rPr lang="en-GB" sz="1200" dirty="0"/>
              <a:t>Heavy metals, PAHs</a:t>
            </a:r>
          </a:p>
          <a:p>
            <a:pPr lvl="1"/>
            <a:r>
              <a:rPr lang="en-GB" sz="1600" dirty="0"/>
              <a:t>PM10/PM2.5 with BAM 1020</a:t>
            </a:r>
          </a:p>
          <a:p>
            <a:pPr lvl="1"/>
            <a:r>
              <a:rPr lang="en-GB" sz="1600" dirty="0"/>
              <a:t>CO, NOx, SO2, O3</a:t>
            </a:r>
          </a:p>
          <a:p>
            <a:pPr lvl="1"/>
            <a:endParaRPr lang="en-GB" sz="16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84BC2-AAA0-4DEB-9CC0-38F9E0B2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E0EC-9557-47D7-9813-C0FA672F9595}" type="slidenum">
              <a:rPr lang="et-EE" altLang="et-EE" smtClean="0"/>
              <a:pPr/>
              <a:t>4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163160415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3035-6A87-4DE5-B83F-51D8B580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Carbonaceous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64B00-0B9C-4EC0-BFB1-CA7970634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r>
              <a:rPr lang="en-GB" sz="2400" dirty="0"/>
              <a:t>During 2018 heating season BC contributes about 20% of the PM2.5 mass</a:t>
            </a:r>
          </a:p>
          <a:p>
            <a:r>
              <a:rPr lang="en-GB" sz="2400" dirty="0"/>
              <a:t>EC/OC contributes about 45% of</a:t>
            </a:r>
            <a:br>
              <a:rPr lang="en-GB" sz="2400" dirty="0"/>
            </a:br>
            <a:r>
              <a:rPr lang="en-GB" sz="2400" dirty="0"/>
              <a:t>PM2.5 mass</a:t>
            </a:r>
          </a:p>
          <a:p>
            <a:r>
              <a:rPr lang="en-GB" sz="2400" dirty="0"/>
              <a:t>During all periods and using different</a:t>
            </a:r>
            <a:br>
              <a:rPr lang="en-GB" sz="2400" dirty="0"/>
            </a:br>
            <a:r>
              <a:rPr lang="en-GB" sz="2400" dirty="0"/>
              <a:t>methods this value varies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A1E95D5-1B3C-484F-90A6-659863D8D3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282671"/>
              </p:ext>
            </p:extLst>
          </p:nvPr>
        </p:nvGraphicFramePr>
        <p:xfrm>
          <a:off x="5698723" y="4342304"/>
          <a:ext cx="3552711" cy="271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8723" y="4342304"/>
                        <a:ext cx="3552711" cy="2718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A17B1E-D7E2-4E4B-99DF-A461FDEB28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956945"/>
              </p:ext>
            </p:extLst>
          </p:nvPr>
        </p:nvGraphicFramePr>
        <p:xfrm>
          <a:off x="5779503" y="2141773"/>
          <a:ext cx="3364497" cy="2574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9503" y="2141773"/>
                        <a:ext cx="3364497" cy="2574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lt 11">
            <a:extLst>
              <a:ext uri="{FF2B5EF4-FFF2-40B4-BE49-F238E27FC236}">
                <a16:creationId xmlns:a16="http://schemas.microsoft.com/office/drawing/2014/main" id="{9D0CAEE4-5D29-49F4-8DB6-52D21CB7AB1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7504" y="4648391"/>
            <a:ext cx="5731510" cy="21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99639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B68C34-2CA8-494F-9A4C-048B9C21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EC/OC and BC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2ADEE1-7244-4586-A9D0-2E30F9218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19858" cy="4525963"/>
          </a:xfrm>
        </p:spPr>
        <p:txBody>
          <a:bodyPr/>
          <a:lstStyle/>
          <a:p>
            <a:r>
              <a:rPr lang="en-GB" sz="2400" dirty="0"/>
              <a:t>Comparison between </a:t>
            </a:r>
            <a:r>
              <a:rPr lang="en-GB" sz="2400" dirty="0" err="1"/>
              <a:t>Sunlab</a:t>
            </a:r>
            <a:r>
              <a:rPr lang="en-GB" sz="2400" dirty="0"/>
              <a:t> EC/OC and Magee aethalometer BC values</a:t>
            </a:r>
          </a:p>
          <a:p>
            <a:pPr lvl="1"/>
            <a:r>
              <a:rPr lang="en-GB" sz="2000" dirty="0"/>
              <a:t>Strong correlation between both EC and OC with BC</a:t>
            </a:r>
          </a:p>
          <a:p>
            <a:pPr lvl="1"/>
            <a:r>
              <a:rPr lang="en-GB" sz="2000" dirty="0"/>
              <a:t>For 2018 winter in Tartu station:</a:t>
            </a:r>
          </a:p>
          <a:p>
            <a:pPr lvl="2"/>
            <a:r>
              <a:rPr lang="en-GB" sz="1600" dirty="0"/>
              <a:t>EC vs BC 0.944</a:t>
            </a:r>
          </a:p>
          <a:p>
            <a:pPr lvl="2"/>
            <a:r>
              <a:rPr lang="en-GB" sz="1600" dirty="0"/>
              <a:t>OC vs BC 0.918</a:t>
            </a:r>
          </a:p>
          <a:p>
            <a:pPr lvl="1"/>
            <a:endParaRPr lang="en-GB" sz="200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1EC419E-6A8B-457B-A76A-A6CF7B0D2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503962"/>
              </p:ext>
            </p:extLst>
          </p:nvPr>
        </p:nvGraphicFramePr>
        <p:xfrm>
          <a:off x="3419872" y="1340767"/>
          <a:ext cx="5732999" cy="4386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872" y="1340767"/>
                        <a:ext cx="5732999" cy="4386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257850"/>
      </p:ext>
    </p:extLst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F241-4550-4ACE-8BC3-E5B84695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Sootscan</a:t>
            </a:r>
            <a:r>
              <a:rPr lang="en-GB" dirty="0"/>
              <a:t> OT21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D5D52-B64B-4B6E-AFD3-C1B160C6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Magee </a:t>
            </a:r>
            <a:r>
              <a:rPr lang="en-GB" sz="2400" dirty="0" err="1"/>
              <a:t>Sootscan</a:t>
            </a:r>
            <a:r>
              <a:rPr lang="en-GB" sz="2400" dirty="0"/>
              <a:t> OT21 was used to analyse filter samples</a:t>
            </a:r>
          </a:p>
          <a:p>
            <a:pPr lvl="1"/>
            <a:r>
              <a:rPr lang="en-GB" sz="2000" dirty="0"/>
              <a:t>The correlation with online aethalometer BC was good, the problem was with high BC levels (issue with high-vol samplers, should not be issue with low-volume sampler filters)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250A464-E545-4735-AF44-05096E725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581717"/>
              </p:ext>
            </p:extLst>
          </p:nvPr>
        </p:nvGraphicFramePr>
        <p:xfrm>
          <a:off x="4644008" y="3212976"/>
          <a:ext cx="4860032" cy="371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4008" y="3212976"/>
                        <a:ext cx="4860032" cy="3718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51EA3B9-D288-4AE4-8C4C-F0C0CE692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018993"/>
              </p:ext>
            </p:extLst>
          </p:nvPr>
        </p:nvGraphicFramePr>
        <p:xfrm>
          <a:off x="22899" y="3212976"/>
          <a:ext cx="4860032" cy="3718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99" y="3212976"/>
                        <a:ext cx="4860032" cy="3718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8F29AA8D-F707-4A86-87EC-8B88D1E70C0F}"/>
              </a:ext>
            </a:extLst>
          </p:cNvPr>
          <p:cNvGrpSpPr/>
          <p:nvPr/>
        </p:nvGrpSpPr>
        <p:grpSpPr>
          <a:xfrm>
            <a:off x="5796136" y="3861048"/>
            <a:ext cx="2137792" cy="2447677"/>
            <a:chOff x="5796136" y="3861048"/>
            <a:chExt cx="2137792" cy="24476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034D32-A9D4-47A5-BFDB-971E95D7F347}"/>
                </a:ext>
              </a:extLst>
            </p:cNvPr>
            <p:cNvSpPr/>
            <p:nvPr/>
          </p:nvSpPr>
          <p:spPr>
            <a:xfrm>
              <a:off x="5796136" y="4653136"/>
              <a:ext cx="360040" cy="16555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25859C-999F-45F0-A9DA-675F649DACE3}"/>
                </a:ext>
              </a:extLst>
            </p:cNvPr>
            <p:cNvSpPr/>
            <p:nvPr/>
          </p:nvSpPr>
          <p:spPr>
            <a:xfrm>
              <a:off x="7573888" y="3861048"/>
              <a:ext cx="360040" cy="24476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27E50D2-3C9B-4F70-81F5-949388C88B0C}"/>
              </a:ext>
            </a:extLst>
          </p:cNvPr>
          <p:cNvSpPr txBox="1"/>
          <p:nvPr/>
        </p:nvSpPr>
        <p:spPr>
          <a:xfrm>
            <a:off x="2629907" y="350915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Pearson 0.768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7D1990-8C2A-4D0C-9180-F418F88EA18B}"/>
              </a:ext>
            </a:extLst>
          </p:cNvPr>
          <p:cNvSpPr txBox="1"/>
          <p:nvPr/>
        </p:nvSpPr>
        <p:spPr>
          <a:xfrm>
            <a:off x="6672699" y="349104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Pearson 0.700</a:t>
            </a:r>
          </a:p>
        </p:txBody>
      </p:sp>
    </p:spTree>
    <p:extLst>
      <p:ext uri="{BB962C8B-B14F-4D97-AF65-F5344CB8AC3E}">
        <p14:creationId xmlns:p14="http://schemas.microsoft.com/office/powerpoint/2010/main" val="60980255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D2FC-53EE-4BF2-89D3-F7472D18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Levoglucosan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4CE51-321C-462A-BCAC-9CEA193BE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2260847"/>
          </a:xfrm>
        </p:spPr>
        <p:txBody>
          <a:bodyPr/>
          <a:lstStyle/>
          <a:p>
            <a:r>
              <a:rPr lang="en-GB" sz="2800" dirty="0"/>
              <a:t>Good correlation between </a:t>
            </a:r>
            <a:r>
              <a:rPr lang="en-GB" sz="2800" dirty="0" err="1"/>
              <a:t>levoglucosan</a:t>
            </a:r>
            <a:r>
              <a:rPr lang="en-GB" sz="2800" dirty="0"/>
              <a:t> and </a:t>
            </a:r>
            <a:r>
              <a:rPr lang="en-GB" sz="2800" dirty="0" err="1"/>
              <a:t>BC</a:t>
            </a:r>
            <a:r>
              <a:rPr lang="en-GB" sz="2800" baseline="-25000" dirty="0" err="1"/>
              <a:t>wb</a:t>
            </a:r>
            <a:r>
              <a:rPr lang="en-GB" sz="2800" dirty="0"/>
              <a:t> with </a:t>
            </a:r>
            <a:r>
              <a:rPr lang="en-GB" sz="2800" dirty="0" err="1"/>
              <a:t>BaP</a:t>
            </a:r>
            <a:endParaRPr lang="en-GB" sz="2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A12BB85-1867-4FC1-B385-EAB50CFA05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520037"/>
              </p:ext>
            </p:extLst>
          </p:nvPr>
        </p:nvGraphicFramePr>
        <p:xfrm>
          <a:off x="4277345" y="3281562"/>
          <a:ext cx="4866656" cy="3723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7345" y="3281562"/>
                        <a:ext cx="4866656" cy="3723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21E622-9461-4694-ADCF-28776AFA4F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52065"/>
              </p:ext>
            </p:extLst>
          </p:nvPr>
        </p:nvGraphicFramePr>
        <p:xfrm>
          <a:off x="0" y="3543299"/>
          <a:ext cx="4481286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543299"/>
                        <a:ext cx="4481286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3DAA027-F290-4895-8463-2DA25BB400FF}"/>
              </a:ext>
            </a:extLst>
          </p:cNvPr>
          <p:cNvSpPr txBox="1"/>
          <p:nvPr/>
        </p:nvSpPr>
        <p:spPr>
          <a:xfrm>
            <a:off x="5043167" y="2498833"/>
            <a:ext cx="3258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Tartu station 2018 winter</a:t>
            </a:r>
          </a:p>
          <a:p>
            <a:r>
              <a:rPr lang="en-GB" dirty="0" err="1"/>
              <a:t>BaP</a:t>
            </a:r>
            <a:r>
              <a:rPr lang="en-GB" dirty="0"/>
              <a:t> vs </a:t>
            </a:r>
            <a:r>
              <a:rPr lang="en-GB" dirty="0" err="1"/>
              <a:t>levoglucosan</a:t>
            </a:r>
            <a:r>
              <a:rPr lang="en-GB" dirty="0"/>
              <a:t>     0.804</a:t>
            </a:r>
          </a:p>
          <a:p>
            <a:r>
              <a:rPr lang="en-GB" dirty="0" err="1"/>
              <a:t>BaP</a:t>
            </a:r>
            <a:r>
              <a:rPr lang="en-GB" dirty="0"/>
              <a:t> vs </a:t>
            </a:r>
            <a:r>
              <a:rPr lang="en-GB" dirty="0" err="1"/>
              <a:t>BCwb</a:t>
            </a:r>
            <a:r>
              <a:rPr lang="en-GB" dirty="0"/>
              <a:t>                 0.866</a:t>
            </a:r>
          </a:p>
          <a:p>
            <a:r>
              <a:rPr lang="en-GB" dirty="0" err="1"/>
              <a:t>Levoglucosan</a:t>
            </a:r>
            <a:r>
              <a:rPr lang="en-GB" dirty="0"/>
              <a:t> vs </a:t>
            </a:r>
            <a:r>
              <a:rPr lang="en-GB" dirty="0" err="1"/>
              <a:t>BCwb</a:t>
            </a:r>
            <a:r>
              <a:rPr lang="en-GB" dirty="0"/>
              <a:t>  0.918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F69B4-4099-4EB3-93E2-C15BA649F79F}"/>
              </a:ext>
            </a:extLst>
          </p:cNvPr>
          <p:cNvSpPr txBox="1"/>
          <p:nvPr/>
        </p:nvSpPr>
        <p:spPr>
          <a:xfrm>
            <a:off x="749646" y="2498834"/>
            <a:ext cx="3993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Mobile station 2018 winter</a:t>
            </a:r>
          </a:p>
          <a:p>
            <a:r>
              <a:rPr lang="en-GB" dirty="0" err="1"/>
              <a:t>BaP</a:t>
            </a:r>
            <a:r>
              <a:rPr lang="en-GB" dirty="0"/>
              <a:t> vs </a:t>
            </a:r>
            <a:r>
              <a:rPr lang="en-GB" dirty="0" err="1"/>
              <a:t>levoglucosan</a:t>
            </a:r>
            <a:r>
              <a:rPr lang="en-GB" dirty="0"/>
              <a:t>       0.543</a:t>
            </a:r>
          </a:p>
          <a:p>
            <a:r>
              <a:rPr lang="en-GB" dirty="0" err="1"/>
              <a:t>BaP</a:t>
            </a:r>
            <a:r>
              <a:rPr lang="en-GB" dirty="0"/>
              <a:t> vs </a:t>
            </a:r>
            <a:r>
              <a:rPr lang="en-GB" dirty="0" err="1"/>
              <a:t>BCwb</a:t>
            </a:r>
            <a:r>
              <a:rPr lang="en-GB" dirty="0"/>
              <a:t>                  0.858</a:t>
            </a:r>
          </a:p>
          <a:p>
            <a:r>
              <a:rPr lang="en-GB" dirty="0" err="1"/>
              <a:t>Levoglucosan</a:t>
            </a:r>
            <a:r>
              <a:rPr lang="en-GB" dirty="0"/>
              <a:t> vs </a:t>
            </a:r>
            <a:r>
              <a:rPr lang="en-GB" dirty="0" err="1"/>
              <a:t>BCwb</a:t>
            </a:r>
            <a:r>
              <a:rPr lang="en-GB" dirty="0"/>
              <a:t>   0.824          </a:t>
            </a:r>
          </a:p>
        </p:txBody>
      </p:sp>
    </p:spTree>
    <p:extLst>
      <p:ext uri="{BB962C8B-B14F-4D97-AF65-F5344CB8AC3E}">
        <p14:creationId xmlns:p14="http://schemas.microsoft.com/office/powerpoint/2010/main" val="2773241606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02C1-1030-4674-B4EB-D30B6E68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PAHs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9C9C7F4-CFC0-465D-B9C3-99A9C4C0B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68656"/>
              </p:ext>
            </p:extLst>
          </p:nvPr>
        </p:nvGraphicFramePr>
        <p:xfrm>
          <a:off x="4283968" y="2981593"/>
          <a:ext cx="5073253" cy="388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968" y="2981593"/>
                        <a:ext cx="5073253" cy="388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77751A6-D3B6-417A-8D33-2A5F4D0410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71827"/>
              </p:ext>
            </p:extLst>
          </p:nvPr>
        </p:nvGraphicFramePr>
        <p:xfrm>
          <a:off x="107504" y="3212976"/>
          <a:ext cx="4608512" cy="3526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3212976"/>
                        <a:ext cx="4608512" cy="3526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4591204-5A6C-4157-8493-21E339B952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105276"/>
              </p:ext>
            </p:extLst>
          </p:nvPr>
        </p:nvGraphicFramePr>
        <p:xfrm>
          <a:off x="4442556" y="404813"/>
          <a:ext cx="4258816" cy="325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42556" y="404813"/>
                        <a:ext cx="4258816" cy="3258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0132A3-DAE4-4448-A9FF-0779DCDD6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5BCDBBD-0714-480A-8A1C-6E46D66FDB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303810"/>
              </p:ext>
            </p:extLst>
          </p:nvPr>
        </p:nvGraphicFramePr>
        <p:xfrm>
          <a:off x="362843" y="875298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Graph" r:id="rId9" imgW="3920760" imgH="3000960" progId="Origin50.Graph">
                  <p:embed/>
                </p:oleObj>
              </mc:Choice>
              <mc:Fallback>
                <p:oleObj name="Graph" r:id="rId9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2843" y="875298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999328"/>
      </p:ext>
    </p:extLst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esitlus mall ekuk">
  <a:themeElements>
    <a:clrScheme name="esitlus mall eku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itlus mall eku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itlus mall eku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tlus mall eku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itlus mall eku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itlus mall eku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itlus mall eku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itlus mall eku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itlus mall eku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10217</TotalTime>
  <Words>891</Words>
  <Application>Microsoft Office PowerPoint</Application>
  <PresentationFormat>On-screen Show (4:3)</PresentationFormat>
  <Paragraphs>132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esitlus mall ekuk</vt:lpstr>
      <vt:lpstr>Graph</vt:lpstr>
      <vt:lpstr>Origin Graph</vt:lpstr>
      <vt:lpstr>Carbonaceous aerosols in typical residential heating area in Estonia</vt:lpstr>
      <vt:lpstr>Introduction</vt:lpstr>
      <vt:lpstr>PowerPoint Presentation</vt:lpstr>
      <vt:lpstr>Measurements</vt:lpstr>
      <vt:lpstr>Carbonaceous fraction</vt:lpstr>
      <vt:lpstr>EC/OC and BC</vt:lpstr>
      <vt:lpstr>Sootscan OT21</vt:lpstr>
      <vt:lpstr>Levoglucosan</vt:lpstr>
      <vt:lpstr>PAHs</vt:lpstr>
      <vt:lpstr>Residential emissions</vt:lpstr>
      <vt:lpstr>Dispersion modelling</vt:lpstr>
      <vt:lpstr>Activity data</vt:lpstr>
      <vt:lpstr>Modelled BaP levels</vt:lpstr>
      <vt:lpstr>Conclusions</vt:lpstr>
      <vt:lpstr>Ongoing activities</vt:lpstr>
      <vt:lpstr>Thank you for your attention! </vt:lpstr>
    </vt:vector>
  </TitlesOfParts>
  <Company>EKUK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Keskkonnaseire</dc:title>
  <dc:creator>Erik Teinemaa</dc:creator>
  <cp:lastModifiedBy>erik</cp:lastModifiedBy>
  <cp:revision>143</cp:revision>
  <dcterms:created xsi:type="dcterms:W3CDTF">2008-09-25T02:46:11Z</dcterms:created>
  <dcterms:modified xsi:type="dcterms:W3CDTF">2019-05-08T08:19:18Z</dcterms:modified>
</cp:coreProperties>
</file>