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6" r:id="rId4"/>
    <p:sldId id="322" r:id="rId5"/>
    <p:sldId id="330" r:id="rId6"/>
    <p:sldId id="321" r:id="rId7"/>
    <p:sldId id="325" r:id="rId8"/>
    <p:sldId id="337" r:id="rId9"/>
    <p:sldId id="326" r:id="rId10"/>
    <p:sldId id="342" r:id="rId11"/>
    <p:sldId id="346" r:id="rId12"/>
    <p:sldId id="347" r:id="rId13"/>
    <p:sldId id="344" r:id="rId14"/>
    <p:sldId id="348" r:id="rId15"/>
    <p:sldId id="308" r:id="rId16"/>
    <p:sldId id="313" r:id="rId17"/>
    <p:sldId id="316" r:id="rId18"/>
    <p:sldId id="340" r:id="rId19"/>
    <p:sldId id="319" r:id="rId20"/>
    <p:sldId id="29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B0F0"/>
    <a:srgbClr val="FF99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0" autoAdjust="0"/>
    <p:restoredTop sz="94660"/>
  </p:normalViewPr>
  <p:slideViewPr>
    <p:cSldViewPr>
      <p:cViewPr>
        <p:scale>
          <a:sx n="80" d="100"/>
          <a:sy n="80" d="100"/>
        </p:scale>
        <p:origin x="-1795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TFMM\2019\DegrRateCalc_V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TFMM\2019\gl-ch_compari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TFMM\2019\Fig_3.5_Scenario%20Emission%20chang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TFMM\2019\BaP_Mod_Obs_EMEP_GL_C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TFMM\2019\BaP_Mod_Obs_EMEP_GL_C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TFMM\2019\BaP_Mod_Obs_EMEP_GL_C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2019\Status_report\Measurements\AirBase_2017_mod_obs\BaP_EMEP_02x02_EMEP.annu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TFMM\2019\HCB\Balance_1945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2135389326334209"/>
          <c:y val="5.1400554097404488E-2"/>
          <c:w val="0.73581282808398962"/>
          <c:h val="0.76317512394284071"/>
        </c:manualLayout>
      </c:layout>
      <c:lineChart>
        <c:grouping val="standard"/>
        <c:ser>
          <c:idx val="0"/>
          <c:order val="0"/>
          <c:tx>
            <c:v>70% RH</c:v>
          </c:tx>
          <c:spPr>
            <a:ln w="31750"/>
          </c:spPr>
          <c:marker>
            <c:symbol val="none"/>
          </c:marker>
          <c:cat>
            <c:numRef>
              <c:f>Лист1!$A$3:$A$14</c:f>
              <c:numCache>
                <c:formatCode>General</c:formatCode>
                <c:ptCount val="12"/>
                <c:pt idx="0">
                  <c:v>-20</c:v>
                </c:pt>
                <c:pt idx="1">
                  <c:v>-15</c:v>
                </c:pt>
                <c:pt idx="2">
                  <c:v>-10</c:v>
                </c:pt>
                <c:pt idx="3">
                  <c:v>-5</c:v>
                </c:pt>
                <c:pt idx="4">
                  <c:v>0</c:v>
                </c:pt>
                <c:pt idx="5">
                  <c:v>5</c:v>
                </c:pt>
                <c:pt idx="6">
                  <c:v>10</c:v>
                </c:pt>
                <c:pt idx="7">
                  <c:v>15</c:v>
                </c:pt>
                <c:pt idx="8">
                  <c:v>23</c:v>
                </c:pt>
                <c:pt idx="9">
                  <c:v>25</c:v>
                </c:pt>
                <c:pt idx="10">
                  <c:v>30</c:v>
                </c:pt>
                <c:pt idx="11">
                  <c:v>35</c:v>
                </c:pt>
              </c:numCache>
            </c:numRef>
          </c:cat>
          <c:val>
            <c:numRef>
              <c:f>Лист1!$F$3:$F$14</c:f>
              <c:numCache>
                <c:formatCode>0.00E+00</c:formatCode>
                <c:ptCount val="12"/>
                <c:pt idx="0">
                  <c:v>6.519941069281097E-6</c:v>
                </c:pt>
                <c:pt idx="1">
                  <c:v>1.2213737755974114E-5</c:v>
                </c:pt>
                <c:pt idx="2">
                  <c:v>2.1586218856802977E-5</c:v>
                </c:pt>
                <c:pt idx="3">
                  <c:v>3.7297057936168787E-5</c:v>
                </c:pt>
                <c:pt idx="4">
                  <c:v>6.330948007968747E-5</c:v>
                </c:pt>
                <c:pt idx="5">
                  <c:v>1.0469182559556361E-4</c:v>
                </c:pt>
                <c:pt idx="6">
                  <c:v>1.6970385876701911E-4</c:v>
                </c:pt>
                <c:pt idx="7">
                  <c:v>2.6858350669126872E-4</c:v>
                </c:pt>
                <c:pt idx="8">
                  <c:v>5.3247201453562713E-4</c:v>
                </c:pt>
                <c:pt idx="9">
                  <c:v>6.3759986100616456E-4</c:v>
                </c:pt>
                <c:pt idx="10">
                  <c:v>9.5336373399608238E-4</c:v>
                </c:pt>
                <c:pt idx="11">
                  <c:v>1.3993462728758535E-3</c:v>
                </c:pt>
              </c:numCache>
            </c:numRef>
          </c:val>
          <c:smooth val="1"/>
        </c:ser>
        <c:ser>
          <c:idx val="3"/>
          <c:order val="1"/>
          <c:tx>
            <c:v>Dry air</c:v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Лист1!$A$3:$A$14</c:f>
              <c:numCache>
                <c:formatCode>General</c:formatCode>
                <c:ptCount val="12"/>
                <c:pt idx="0">
                  <c:v>-20</c:v>
                </c:pt>
                <c:pt idx="1">
                  <c:v>-15</c:v>
                </c:pt>
                <c:pt idx="2">
                  <c:v>-10</c:v>
                </c:pt>
                <c:pt idx="3">
                  <c:v>-5</c:v>
                </c:pt>
                <c:pt idx="4">
                  <c:v>0</c:v>
                </c:pt>
                <c:pt idx="5">
                  <c:v>5</c:v>
                </c:pt>
                <c:pt idx="6">
                  <c:v>10</c:v>
                </c:pt>
                <c:pt idx="7">
                  <c:v>15</c:v>
                </c:pt>
                <c:pt idx="8">
                  <c:v>23</c:v>
                </c:pt>
                <c:pt idx="9">
                  <c:v>25</c:v>
                </c:pt>
                <c:pt idx="10">
                  <c:v>30</c:v>
                </c:pt>
                <c:pt idx="11">
                  <c:v>35</c:v>
                </c:pt>
              </c:numCache>
            </c:numRef>
          </c:cat>
          <c:val>
            <c:numRef>
              <c:f>Лист1!$F$30:$F$41</c:f>
              <c:numCache>
                <c:formatCode>0.00E+00</c:formatCode>
                <c:ptCount val="12"/>
                <c:pt idx="1">
                  <c:v>1.5473203409159031E-7</c:v>
                </c:pt>
                <c:pt idx="2">
                  <c:v>4.8868710762452809E-7</c:v>
                </c:pt>
                <c:pt idx="3">
                  <c:v>1.5411656175702633E-6</c:v>
                </c:pt>
                <c:pt idx="4">
                  <c:v>5.1186800599522374E-6</c:v>
                </c:pt>
                <c:pt idx="5">
                  <c:v>1.5813960941156192E-5</c:v>
                </c:pt>
                <c:pt idx="6">
                  <c:v>4.6708025943642756E-5</c:v>
                </c:pt>
                <c:pt idx="7">
                  <c:v>1.2651801379817896E-4</c:v>
                </c:pt>
                <c:pt idx="8">
                  <c:v>3.3498414451382482E-4</c:v>
                </c:pt>
                <c:pt idx="9">
                  <c:v>5.6255888388341004E-4</c:v>
                </c:pt>
                <c:pt idx="10">
                  <c:v>9.1247438052760338E-4</c:v>
                </c:pt>
                <c:pt idx="11">
                  <c:v>1.3675481774784507E-3</c:v>
                </c:pt>
              </c:numCache>
            </c:numRef>
          </c:val>
        </c:ser>
        <c:ser>
          <c:idx val="4"/>
          <c:order val="2"/>
          <c:tx>
            <c:v>Aver degr</c:v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val>
            <c:numRef>
              <c:f>Лист1!$H$3:$H$14</c:f>
              <c:numCache>
                <c:formatCode>0.00E+00</c:formatCode>
                <c:ptCount val="12"/>
                <c:pt idx="0">
                  <c:v>6.634275000000017E-5</c:v>
                </c:pt>
                <c:pt idx="1">
                  <c:v>6.634275000000017E-5</c:v>
                </c:pt>
                <c:pt idx="2">
                  <c:v>6.634275000000017E-5</c:v>
                </c:pt>
                <c:pt idx="3">
                  <c:v>6.634275000000017E-5</c:v>
                </c:pt>
                <c:pt idx="4">
                  <c:v>6.634275000000017E-5</c:v>
                </c:pt>
                <c:pt idx="5">
                  <c:v>6.634275000000017E-5</c:v>
                </c:pt>
                <c:pt idx="6">
                  <c:v>6.634275000000017E-5</c:v>
                </c:pt>
                <c:pt idx="7">
                  <c:v>6.634275000000017E-5</c:v>
                </c:pt>
                <c:pt idx="8">
                  <c:v>6.634275000000017E-5</c:v>
                </c:pt>
                <c:pt idx="9">
                  <c:v>6.634275000000017E-5</c:v>
                </c:pt>
                <c:pt idx="10">
                  <c:v>6.634275000000017E-5</c:v>
                </c:pt>
                <c:pt idx="11">
                  <c:v>6.634275000000017E-5</c:v>
                </c:pt>
              </c:numCache>
            </c:numRef>
          </c:val>
        </c:ser>
        <c:marker val="1"/>
        <c:axId val="72139136"/>
        <c:axId val="72141056"/>
      </c:lineChart>
      <c:catAx>
        <c:axId val="72139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Temperature (C)</a:t>
                </a:r>
                <a:endParaRPr lang="ru-RU" sz="1200"/>
              </a:p>
            </c:rich>
          </c:tx>
          <c:layout/>
        </c:title>
        <c:numFmt formatCode="General" sourceLinked="1"/>
        <c:tickLblPos val="nextTo"/>
        <c:crossAx val="72141056"/>
        <c:crossesAt val="1.0000000000000045E-7"/>
        <c:auto val="1"/>
        <c:lblAlgn val="ctr"/>
        <c:lblOffset val="100"/>
      </c:catAx>
      <c:valAx>
        <c:axId val="72141056"/>
        <c:scaling>
          <c:logBase val="10"/>
          <c:orientation val="minMax"/>
          <c:max val="1.0000000000000023E-2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Degradation rate, s</a:t>
                </a:r>
                <a:r>
                  <a:rPr lang="en-US" sz="1200" baseline="30000"/>
                  <a:t>-1</a:t>
                </a:r>
                <a:endParaRPr lang="ru-RU" sz="1200" baseline="30000"/>
              </a:p>
            </c:rich>
          </c:tx>
          <c:layout/>
        </c:title>
        <c:numFmt formatCode="0.0E+00" sourceLinked="0"/>
        <c:tickLblPos val="nextTo"/>
        <c:crossAx val="721391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297626859142664"/>
          <c:y val="0.43233778069408058"/>
          <c:w val="0.33356545275590582"/>
          <c:h val="0.36500656167979112"/>
        </c:manualLayout>
      </c:layout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7520012379405168E-2"/>
          <c:y val="0.10069294723627284"/>
          <c:w val="0.8728882699186411"/>
          <c:h val="0.67272670255080746"/>
        </c:manualLayout>
      </c:layout>
      <c:barChart>
        <c:barDir val="bar"/>
        <c:grouping val="clustered"/>
        <c:ser>
          <c:idx val="0"/>
          <c:order val="0"/>
          <c:tx>
            <c:strRef>
              <c:f>Diagrams!$L$56</c:f>
              <c:strCache>
                <c:ptCount val="1"/>
                <c:pt idx="0">
                  <c:v>GLEMOS</c:v>
                </c:pt>
              </c:strCache>
            </c:strRef>
          </c:tx>
          <c:cat>
            <c:strRef>
              <c:f>Diagrams!$N$55:$Q$55</c:f>
              <c:strCache>
                <c:ptCount val="4"/>
                <c:pt idx="0">
                  <c:v>NOADS</c:v>
                </c:pt>
                <c:pt idx="1">
                  <c:v>CHEM3</c:v>
                </c:pt>
                <c:pt idx="2">
                  <c:v>SOIL</c:v>
                </c:pt>
                <c:pt idx="3">
                  <c:v>PART</c:v>
                </c:pt>
              </c:strCache>
            </c:strRef>
          </c:cat>
          <c:val>
            <c:numRef>
              <c:f>Diagrams!$N$56:$Q$56</c:f>
              <c:numCache>
                <c:formatCode>0.00</c:formatCode>
                <c:ptCount val="4"/>
                <c:pt idx="0">
                  <c:v>-62.909168231746975</c:v>
                </c:pt>
                <c:pt idx="1">
                  <c:v>-71.211761905509263</c:v>
                </c:pt>
                <c:pt idx="2">
                  <c:v>-16.54291197360552</c:v>
                </c:pt>
                <c:pt idx="3">
                  <c:v>13.475533304385864</c:v>
                </c:pt>
              </c:numCache>
            </c:numRef>
          </c:val>
        </c:ser>
        <c:ser>
          <c:idx val="1"/>
          <c:order val="1"/>
          <c:tx>
            <c:strRef>
              <c:f>Diagrams!$L$57</c:f>
              <c:strCache>
                <c:ptCount val="1"/>
                <c:pt idx="0">
                  <c:v>CHIMERE</c:v>
                </c:pt>
              </c:strCache>
            </c:strRef>
          </c:tx>
          <c:cat>
            <c:strRef>
              <c:f>Diagrams!$N$55:$Q$55</c:f>
              <c:strCache>
                <c:ptCount val="4"/>
                <c:pt idx="0">
                  <c:v>NOADS</c:v>
                </c:pt>
                <c:pt idx="1">
                  <c:v>CHEM3</c:v>
                </c:pt>
                <c:pt idx="2">
                  <c:v>SOIL</c:v>
                </c:pt>
                <c:pt idx="3">
                  <c:v>PART</c:v>
                </c:pt>
              </c:strCache>
            </c:strRef>
          </c:cat>
          <c:val>
            <c:numRef>
              <c:f>Diagrams!$N$57:$Q$57</c:f>
              <c:numCache>
                <c:formatCode>0.00</c:formatCode>
                <c:ptCount val="4"/>
                <c:pt idx="0">
                  <c:v>7.2322296460308122</c:v>
                </c:pt>
                <c:pt idx="1">
                  <c:v>-45.984913376349859</c:v>
                </c:pt>
                <c:pt idx="2">
                  <c:v>-7.8963380036484709</c:v>
                </c:pt>
                <c:pt idx="3">
                  <c:v>14.543140312764525</c:v>
                </c:pt>
              </c:numCache>
            </c:numRef>
          </c:val>
        </c:ser>
        <c:axId val="72331264"/>
        <c:axId val="72332800"/>
      </c:barChart>
      <c:catAx>
        <c:axId val="72331264"/>
        <c:scaling>
          <c:orientation val="minMax"/>
        </c:scaling>
        <c:axPos val="l"/>
        <c:numFmt formatCode="General" sourceLinked="1"/>
        <c:majorTickMark val="none"/>
        <c:tickLblPos val="none"/>
        <c:crossAx val="72332800"/>
        <c:crosses val="autoZero"/>
        <c:lblAlgn val="ctr"/>
        <c:lblOffset val="100"/>
      </c:catAx>
      <c:valAx>
        <c:axId val="72332800"/>
        <c:scaling>
          <c:orientation val="minMax"/>
          <c:max val="20"/>
          <c:min val="-80"/>
        </c:scaling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Concentration change, %</a:t>
                </a:r>
                <a:endParaRPr lang="ru-RU" sz="1400" b="1" i="0" baseline="0"/>
              </a:p>
            </c:rich>
          </c:tx>
          <c:layout/>
        </c:title>
        <c:numFmt formatCode="0" sourceLinked="0"/>
        <c:tickLblPos val="nextTo"/>
        <c:crossAx val="72331264"/>
        <c:crossesAt val="1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4371660496080371"/>
          <c:y val="1.2987008560177067E-2"/>
          <c:w val="0.71256644243972811"/>
          <c:h val="9.9216314136989545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48796400449944"/>
          <c:y val="7.2512065024130212E-2"/>
          <c:w val="0.79518838716589002"/>
          <c:h val="0.69430953727469236"/>
        </c:manualLayout>
      </c:layout>
      <c:barChart>
        <c:barDir val="col"/>
        <c:grouping val="clustered"/>
        <c:ser>
          <c:idx val="0"/>
          <c:order val="0"/>
          <c:tx>
            <c:strRef>
              <c:f>Лист1!$J$26</c:f>
              <c:strCache>
                <c:ptCount val="1"/>
                <c:pt idx="0">
                  <c:v>Official emissions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Лист1!$I$27:$I$33</c:f>
              <c:strCache>
                <c:ptCount val="7"/>
                <c:pt idx="0">
                  <c:v>PL</c:v>
                </c:pt>
                <c:pt idx="1">
                  <c:v>FR</c:v>
                </c:pt>
                <c:pt idx="2">
                  <c:v>ES</c:v>
                </c:pt>
                <c:pt idx="3">
                  <c:v>PT</c:v>
                </c:pt>
                <c:pt idx="4">
                  <c:v>DE</c:v>
                </c:pt>
                <c:pt idx="5">
                  <c:v>BE</c:v>
                </c:pt>
                <c:pt idx="6">
                  <c:v>NL</c:v>
                </c:pt>
              </c:strCache>
            </c:strRef>
          </c:cat>
          <c:val>
            <c:numRef>
              <c:f>Лист1!$J$27:$J$33</c:f>
              <c:numCache>
                <c:formatCode>0.00</c:formatCode>
                <c:ptCount val="7"/>
                <c:pt idx="0">
                  <c:v>40.423300000000012</c:v>
                </c:pt>
                <c:pt idx="1">
                  <c:v>5.1578299999999953</c:v>
                </c:pt>
                <c:pt idx="2">
                  <c:v>44.339500000000001</c:v>
                </c:pt>
                <c:pt idx="3">
                  <c:v>22.345199999999974</c:v>
                </c:pt>
                <c:pt idx="4">
                  <c:v>26.491099999999989</c:v>
                </c:pt>
                <c:pt idx="5">
                  <c:v>3.0531000000000001</c:v>
                </c:pt>
                <c:pt idx="6">
                  <c:v>1.6334</c:v>
                </c:pt>
              </c:numCache>
            </c:numRef>
          </c:val>
        </c:ser>
        <c:ser>
          <c:idx val="1"/>
          <c:order val="1"/>
          <c:tx>
            <c:strRef>
              <c:f>Лист1!$K$26</c:f>
              <c:strCache>
                <c:ptCount val="1"/>
                <c:pt idx="0">
                  <c:v>Scenario emissions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Лист1!$I$27:$I$33</c:f>
              <c:strCache>
                <c:ptCount val="7"/>
                <c:pt idx="0">
                  <c:v>PL</c:v>
                </c:pt>
                <c:pt idx="1">
                  <c:v>FR</c:v>
                </c:pt>
                <c:pt idx="2">
                  <c:v>ES</c:v>
                </c:pt>
                <c:pt idx="3">
                  <c:v>PT</c:v>
                </c:pt>
                <c:pt idx="4">
                  <c:v>DE</c:v>
                </c:pt>
                <c:pt idx="5">
                  <c:v>BE</c:v>
                </c:pt>
                <c:pt idx="6">
                  <c:v>NL</c:v>
                </c:pt>
              </c:strCache>
            </c:strRef>
          </c:cat>
          <c:val>
            <c:numRef>
              <c:f>Лист1!$K$27:$K$33</c:f>
              <c:numCache>
                <c:formatCode>0.00</c:formatCode>
                <c:ptCount val="7"/>
                <c:pt idx="0">
                  <c:v>137.57399999999998</c:v>
                </c:pt>
                <c:pt idx="1">
                  <c:v>12.206100000000001</c:v>
                </c:pt>
                <c:pt idx="2">
                  <c:v>28.463099999999976</c:v>
                </c:pt>
                <c:pt idx="3">
                  <c:v>8.8027500000000067</c:v>
                </c:pt>
                <c:pt idx="4">
                  <c:v>13.68</c:v>
                </c:pt>
                <c:pt idx="5">
                  <c:v>1.7200800000000001</c:v>
                </c:pt>
                <c:pt idx="6">
                  <c:v>0.92292700000000005</c:v>
                </c:pt>
              </c:numCache>
            </c:numRef>
          </c:val>
        </c:ser>
        <c:axId val="72475776"/>
        <c:axId val="72477312"/>
      </c:barChart>
      <c:catAx>
        <c:axId val="72475776"/>
        <c:scaling>
          <c:orientation val="minMax"/>
        </c:scaling>
        <c:axPos val="b"/>
        <c:numFmt formatCode="General" sourceLinked="1"/>
        <c:tickLblPos val="nextTo"/>
        <c:crossAx val="72477312"/>
        <c:crosses val="autoZero"/>
        <c:auto val="1"/>
        <c:lblAlgn val="ctr"/>
        <c:lblOffset val="100"/>
      </c:catAx>
      <c:valAx>
        <c:axId val="72477312"/>
        <c:scaling>
          <c:orientation val="minMax"/>
          <c:max val="60"/>
          <c:min val="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B(a)P emissions, t/y</a:t>
                </a:r>
                <a:endParaRPr lang="ru-RU" b="1"/>
              </a:p>
            </c:rich>
          </c:tx>
          <c:layout>
            <c:manualLayout>
              <c:xMode val="edge"/>
              <c:yMode val="edge"/>
              <c:x val="1.5244010833307202E-3"/>
              <c:y val="0.17123214570554371"/>
            </c:manualLayout>
          </c:layout>
        </c:title>
        <c:numFmt formatCode="0" sourceLinked="0"/>
        <c:tickLblPos val="nextTo"/>
        <c:crossAx val="7247577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3.6700860599596395E-2"/>
          <c:y val="0.89348443323037663"/>
          <c:w val="0.88144555635724819"/>
          <c:h val="8.4416119255811259E-2"/>
        </c:manualLayout>
      </c:layout>
      <c:spPr>
        <a:solidFill>
          <a:schemeClr val="bg1"/>
        </a:solidFill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 baseline="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3062059150275463"/>
          <c:y val="5.4466346818718897E-2"/>
          <c:w val="0.70930366798326216"/>
          <c:h val="0.73856366286182351"/>
        </c:manualLayout>
      </c:layout>
      <c:scatterChart>
        <c:scatterStyle val="lineMarker"/>
        <c:ser>
          <c:idx val="1"/>
          <c:order val="0"/>
          <c:tx>
            <c:v>f1:2</c:v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Лист3!$U$29:$V$29</c:f>
              <c:numCache>
                <c:formatCode>General</c:formatCode>
                <c:ptCount val="2"/>
                <c:pt idx="0">
                  <c:v>2.0000000000000022E-3</c:v>
                </c:pt>
                <c:pt idx="1">
                  <c:v>2</c:v>
                </c:pt>
              </c:numCache>
            </c:numRef>
          </c:xVal>
          <c:yVal>
            <c:numRef>
              <c:f>Лист3!$U$30:$V$30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1</c:v>
                </c:pt>
              </c:numCache>
            </c:numRef>
          </c:yVal>
        </c:ser>
        <c:ser>
          <c:idx val="2"/>
          <c:order val="1"/>
          <c:tx>
            <c:v>f2:1</c:v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Лист3!$X$29:$Y$29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1</c:v>
                </c:pt>
              </c:numCache>
            </c:numRef>
          </c:xVal>
          <c:yVal>
            <c:numRef>
              <c:f>Лист3!$X$30:$Y$30</c:f>
              <c:numCache>
                <c:formatCode>General</c:formatCode>
                <c:ptCount val="2"/>
                <c:pt idx="0">
                  <c:v>2.0000000000000022E-3</c:v>
                </c:pt>
                <c:pt idx="1">
                  <c:v>2</c:v>
                </c:pt>
              </c:numCache>
            </c:numRef>
          </c:yVal>
        </c:ser>
        <c:ser>
          <c:idx val="5"/>
          <c:order val="2"/>
          <c:tx>
            <c:v>f1:1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Лист3!$S$29:$T$29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2</c:v>
                </c:pt>
              </c:numCache>
            </c:numRef>
          </c:xVal>
          <c:yVal>
            <c:numRef>
              <c:f>Лист3!$S$30:$T$30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2</c:v>
                </c:pt>
              </c:numCache>
            </c:numRef>
          </c:yVal>
        </c:ser>
        <c:ser>
          <c:idx val="3"/>
          <c:order val="3"/>
          <c:tx>
            <c:v>f3:1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Лист3!$U$32:$V$32</c:f>
              <c:numCache>
                <c:formatCode>General</c:formatCode>
                <c:ptCount val="2"/>
                <c:pt idx="0">
                  <c:v>3.0000000000000022E-3</c:v>
                </c:pt>
                <c:pt idx="1">
                  <c:v>2</c:v>
                </c:pt>
              </c:numCache>
            </c:numRef>
          </c:xVal>
          <c:yVal>
            <c:numRef>
              <c:f>Лист3!$U$33:$V$33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0.66666666666666663</c:v>
                </c:pt>
              </c:numCache>
            </c:numRef>
          </c:yVal>
        </c:ser>
        <c:ser>
          <c:idx val="4"/>
          <c:order val="4"/>
          <c:tx>
            <c:v>f1:3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Лист3!$X$32:$Y$32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0.66666666666666663</c:v>
                </c:pt>
              </c:numCache>
            </c:numRef>
          </c:xVal>
          <c:yVal>
            <c:numRef>
              <c:f>Лист3!$X$33:$Y$33</c:f>
              <c:numCache>
                <c:formatCode>General</c:formatCode>
                <c:ptCount val="2"/>
                <c:pt idx="0">
                  <c:v>3.0000000000000022E-3</c:v>
                </c:pt>
                <c:pt idx="1">
                  <c:v>2</c:v>
                </c:pt>
              </c:numCache>
            </c:numRef>
          </c:yVal>
        </c:ser>
        <c:ser>
          <c:idx val="0"/>
          <c:order val="5"/>
          <c:tx>
            <c:strRef>
              <c:f>Лист3!$D$3</c:f>
              <c:strCache>
                <c:ptCount val="1"/>
                <c:pt idx="0">
                  <c:v>Reference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00B0F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Лист3!$C$4:$C$33</c:f>
              <c:numCache>
                <c:formatCode>General</c:formatCode>
                <c:ptCount val="30"/>
                <c:pt idx="0">
                  <c:v>5.1000000000000004E-2</c:v>
                </c:pt>
                <c:pt idx="1">
                  <c:v>0.23500000000000001</c:v>
                </c:pt>
                <c:pt idx="2">
                  <c:v>7.6999999999999999E-2</c:v>
                </c:pt>
                <c:pt idx="3">
                  <c:v>0.16500000000000001</c:v>
                </c:pt>
                <c:pt idx="4">
                  <c:v>7.3999999999999996E-2</c:v>
                </c:pt>
                <c:pt idx="5">
                  <c:v>0.126</c:v>
                </c:pt>
                <c:pt idx="6">
                  <c:v>0.13100000000000001</c:v>
                </c:pt>
                <c:pt idx="7">
                  <c:v>5.3999999999999999E-2</c:v>
                </c:pt>
                <c:pt idx="8">
                  <c:v>0.13900000000000001</c:v>
                </c:pt>
                <c:pt idx="9" formatCode="0.000">
                  <c:v>1.0000000000000005E-2</c:v>
                </c:pt>
                <c:pt idx="10">
                  <c:v>9.4000000000000028E-2</c:v>
                </c:pt>
                <c:pt idx="11">
                  <c:v>3.3000000000000002E-2</c:v>
                </c:pt>
                <c:pt idx="12">
                  <c:v>1.9000000000000017E-2</c:v>
                </c:pt>
                <c:pt idx="13">
                  <c:v>4.2000000000000023E-2</c:v>
                </c:pt>
                <c:pt idx="14">
                  <c:v>3.1000000000000021E-2</c:v>
                </c:pt>
                <c:pt idx="15">
                  <c:v>6.7000000000000004E-2</c:v>
                </c:pt>
                <c:pt idx="16">
                  <c:v>6.7000000000000004E-2</c:v>
                </c:pt>
                <c:pt idx="17">
                  <c:v>5.3999999999999999E-2</c:v>
                </c:pt>
                <c:pt idx="18">
                  <c:v>2.1999999999999999E-2</c:v>
                </c:pt>
                <c:pt idx="19">
                  <c:v>0.26700000000000002</c:v>
                </c:pt>
                <c:pt idx="20">
                  <c:v>4.5000000000000012E-2</c:v>
                </c:pt>
                <c:pt idx="21">
                  <c:v>1.4E-2</c:v>
                </c:pt>
                <c:pt idx="22">
                  <c:v>0.48500000000000032</c:v>
                </c:pt>
                <c:pt idx="23">
                  <c:v>0.6530000000000008</c:v>
                </c:pt>
                <c:pt idx="24">
                  <c:v>2.8799999999999999E-2</c:v>
                </c:pt>
                <c:pt idx="25">
                  <c:v>5.1000000000000004E-2</c:v>
                </c:pt>
                <c:pt idx="26">
                  <c:v>4.1000000000000002E-2</c:v>
                </c:pt>
                <c:pt idx="27">
                  <c:v>2.4E-2</c:v>
                </c:pt>
                <c:pt idx="28">
                  <c:v>3.4000000000000002E-2</c:v>
                </c:pt>
                <c:pt idx="29">
                  <c:v>0.24700000000000014</c:v>
                </c:pt>
              </c:numCache>
            </c:numRef>
          </c:xVal>
          <c:yVal>
            <c:numRef>
              <c:f>Лист3!$I$4:$I$33</c:f>
              <c:numCache>
                <c:formatCode>0.000</c:formatCode>
                <c:ptCount val="30"/>
                <c:pt idx="0">
                  <c:v>0.17710000000000001</c:v>
                </c:pt>
                <c:pt idx="1">
                  <c:v>0.25193499999999996</c:v>
                </c:pt>
                <c:pt idx="2">
                  <c:v>5.6720100000000002E-2</c:v>
                </c:pt>
                <c:pt idx="3">
                  <c:v>0.14575399999999999</c:v>
                </c:pt>
                <c:pt idx="4">
                  <c:v>0.25028400000000001</c:v>
                </c:pt>
                <c:pt idx="5">
                  <c:v>9.7750600000000007E-2</c:v>
                </c:pt>
                <c:pt idx="6">
                  <c:v>8.1733300000000023E-2</c:v>
                </c:pt>
                <c:pt idx="7">
                  <c:v>0.116519</c:v>
                </c:pt>
                <c:pt idx="8">
                  <c:v>5.7540099999999997E-2</c:v>
                </c:pt>
                <c:pt idx="9">
                  <c:v>2.47602E-2</c:v>
                </c:pt>
                <c:pt idx="10">
                  <c:v>3.4060899999999998E-2</c:v>
                </c:pt>
                <c:pt idx="11">
                  <c:v>9.3469100000000041E-2</c:v>
                </c:pt>
                <c:pt idx="12">
                  <c:v>3.9912700000000002E-2</c:v>
                </c:pt>
                <c:pt idx="13">
                  <c:v>4.1759900000000003E-2</c:v>
                </c:pt>
                <c:pt idx="14">
                  <c:v>2.5152599999999987E-2</c:v>
                </c:pt>
                <c:pt idx="15">
                  <c:v>3.6680000000000011E-2</c:v>
                </c:pt>
                <c:pt idx="16">
                  <c:v>3.9790600000000002E-2</c:v>
                </c:pt>
                <c:pt idx="17">
                  <c:v>6.5029100000000006E-2</c:v>
                </c:pt>
                <c:pt idx="18">
                  <c:v>3.1241000000000033E-2</c:v>
                </c:pt>
                <c:pt idx="19">
                  <c:v>0.12318900000000002</c:v>
                </c:pt>
                <c:pt idx="20">
                  <c:v>9.9323900000000007E-2</c:v>
                </c:pt>
                <c:pt idx="21">
                  <c:v>1.9170800000000023E-2</c:v>
                </c:pt>
                <c:pt idx="22">
                  <c:v>0.23843000000000014</c:v>
                </c:pt>
                <c:pt idx="23">
                  <c:v>0.2820990000000001</c:v>
                </c:pt>
                <c:pt idx="24">
                  <c:v>0.20664900000000014</c:v>
                </c:pt>
                <c:pt idx="25">
                  <c:v>0.19799000000000014</c:v>
                </c:pt>
                <c:pt idx="26">
                  <c:v>0.11535899999999989</c:v>
                </c:pt>
                <c:pt idx="27">
                  <c:v>5.0046399999999998E-2</c:v>
                </c:pt>
                <c:pt idx="28">
                  <c:v>6.0467400000000046E-2</c:v>
                </c:pt>
                <c:pt idx="29">
                  <c:v>0.20676300000000014</c:v>
                </c:pt>
              </c:numCache>
            </c:numRef>
          </c:yVal>
        </c:ser>
        <c:ser>
          <c:idx val="6"/>
          <c:order val="6"/>
          <c:tx>
            <c:strRef>
              <c:f>Лист3!$E$3</c:f>
              <c:strCache>
                <c:ptCount val="1"/>
                <c:pt idx="0">
                  <c:v>Scenario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Лист3!$C$4:$C$33</c:f>
              <c:numCache>
                <c:formatCode>General</c:formatCode>
                <c:ptCount val="30"/>
                <c:pt idx="0">
                  <c:v>5.1000000000000004E-2</c:v>
                </c:pt>
                <c:pt idx="1">
                  <c:v>0.23500000000000001</c:v>
                </c:pt>
                <c:pt idx="2">
                  <c:v>7.6999999999999999E-2</c:v>
                </c:pt>
                <c:pt idx="3">
                  <c:v>0.16500000000000001</c:v>
                </c:pt>
                <c:pt idx="4">
                  <c:v>7.3999999999999996E-2</c:v>
                </c:pt>
                <c:pt idx="5">
                  <c:v>0.126</c:v>
                </c:pt>
                <c:pt idx="6">
                  <c:v>0.13100000000000001</c:v>
                </c:pt>
                <c:pt idx="7">
                  <c:v>5.3999999999999999E-2</c:v>
                </c:pt>
                <c:pt idx="8">
                  <c:v>0.13900000000000001</c:v>
                </c:pt>
                <c:pt idx="9" formatCode="0.000">
                  <c:v>1.0000000000000005E-2</c:v>
                </c:pt>
                <c:pt idx="10">
                  <c:v>9.4000000000000028E-2</c:v>
                </c:pt>
                <c:pt idx="11">
                  <c:v>3.3000000000000002E-2</c:v>
                </c:pt>
                <c:pt idx="12">
                  <c:v>1.9000000000000017E-2</c:v>
                </c:pt>
                <c:pt idx="13">
                  <c:v>4.2000000000000023E-2</c:v>
                </c:pt>
                <c:pt idx="14">
                  <c:v>3.1000000000000021E-2</c:v>
                </c:pt>
                <c:pt idx="15">
                  <c:v>6.7000000000000004E-2</c:v>
                </c:pt>
                <c:pt idx="16">
                  <c:v>6.7000000000000004E-2</c:v>
                </c:pt>
                <c:pt idx="17">
                  <c:v>5.3999999999999999E-2</c:v>
                </c:pt>
                <c:pt idx="18">
                  <c:v>2.1999999999999999E-2</c:v>
                </c:pt>
                <c:pt idx="19">
                  <c:v>0.26700000000000002</c:v>
                </c:pt>
                <c:pt idx="20">
                  <c:v>4.5000000000000012E-2</c:v>
                </c:pt>
                <c:pt idx="21">
                  <c:v>1.4E-2</c:v>
                </c:pt>
                <c:pt idx="22">
                  <c:v>0.48500000000000032</c:v>
                </c:pt>
                <c:pt idx="23">
                  <c:v>0.6530000000000008</c:v>
                </c:pt>
                <c:pt idx="24">
                  <c:v>2.8799999999999999E-2</c:v>
                </c:pt>
                <c:pt idx="25">
                  <c:v>5.1000000000000004E-2</c:v>
                </c:pt>
                <c:pt idx="26">
                  <c:v>4.1000000000000002E-2</c:v>
                </c:pt>
                <c:pt idx="27">
                  <c:v>2.4E-2</c:v>
                </c:pt>
                <c:pt idx="28">
                  <c:v>3.4000000000000002E-2</c:v>
                </c:pt>
                <c:pt idx="29">
                  <c:v>0.24700000000000014</c:v>
                </c:pt>
              </c:numCache>
            </c:numRef>
          </c:xVal>
          <c:yVal>
            <c:numRef>
              <c:f>Лист3!$J$4:$J$33</c:f>
              <c:numCache>
                <c:formatCode>0.000</c:formatCode>
                <c:ptCount val="30"/>
                <c:pt idx="0">
                  <c:v>0.11718600000000007</c:v>
                </c:pt>
                <c:pt idx="1">
                  <c:v>0.27831000000000028</c:v>
                </c:pt>
                <c:pt idx="2">
                  <c:v>6.4727500000000063E-2</c:v>
                </c:pt>
                <c:pt idx="3">
                  <c:v>0.120618</c:v>
                </c:pt>
                <c:pt idx="4">
                  <c:v>0.15722700000000017</c:v>
                </c:pt>
                <c:pt idx="5">
                  <c:v>0.13848400000000013</c:v>
                </c:pt>
                <c:pt idx="6">
                  <c:v>0.101303</c:v>
                </c:pt>
                <c:pt idx="7">
                  <c:v>0.11711400000000002</c:v>
                </c:pt>
                <c:pt idx="8">
                  <c:v>7.2935399999999997E-2</c:v>
                </c:pt>
                <c:pt idx="9">
                  <c:v>2.8636000000000002E-2</c:v>
                </c:pt>
                <c:pt idx="10">
                  <c:v>4.50435E-2</c:v>
                </c:pt>
                <c:pt idx="11">
                  <c:v>8.6795200000000045E-2</c:v>
                </c:pt>
                <c:pt idx="12">
                  <c:v>9.7382100000000013E-2</c:v>
                </c:pt>
                <c:pt idx="13">
                  <c:v>8.5244200000000006E-2</c:v>
                </c:pt>
                <c:pt idx="14">
                  <c:v>5.31803E-2</c:v>
                </c:pt>
                <c:pt idx="15">
                  <c:v>7.6750899999999997E-2</c:v>
                </c:pt>
                <c:pt idx="16">
                  <c:v>4.0750700000000022E-2</c:v>
                </c:pt>
                <c:pt idx="17">
                  <c:v>6.6505400000000006E-2</c:v>
                </c:pt>
                <c:pt idx="18">
                  <c:v>3.2713200000000012E-2</c:v>
                </c:pt>
                <c:pt idx="19">
                  <c:v>0.21293900000000024</c:v>
                </c:pt>
                <c:pt idx="20">
                  <c:v>7.5518699999999994E-2</c:v>
                </c:pt>
                <c:pt idx="21">
                  <c:v>2.4593500000000001E-2</c:v>
                </c:pt>
                <c:pt idx="22">
                  <c:v>0.73937399999999998</c:v>
                </c:pt>
                <c:pt idx="23">
                  <c:v>0.98261699999999919</c:v>
                </c:pt>
                <c:pt idx="24">
                  <c:v>8.5744300000000107E-2</c:v>
                </c:pt>
                <c:pt idx="25">
                  <c:v>8.289210000000001E-2</c:v>
                </c:pt>
                <c:pt idx="26">
                  <c:v>0.15151700000000023</c:v>
                </c:pt>
                <c:pt idx="27">
                  <c:v>6.5298200000000001E-2</c:v>
                </c:pt>
                <c:pt idx="28">
                  <c:v>7.4975399999999998E-2</c:v>
                </c:pt>
                <c:pt idx="29">
                  <c:v>0.21664700000000017</c:v>
                </c:pt>
              </c:numCache>
            </c:numRef>
          </c:yVal>
        </c:ser>
        <c:axId val="74851072"/>
        <c:axId val="74853376"/>
      </c:scatterChart>
      <c:valAx>
        <c:axId val="74851072"/>
        <c:scaling>
          <c:logBase val="10"/>
          <c:orientation val="minMax"/>
          <c:max val="2"/>
          <c:min val="1.0000000000000037E-3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GB" b="1"/>
                  <a:t>Observed, ng/m </a:t>
                </a:r>
                <a:r>
                  <a:rPr lang="en-GB" b="1" baseline="30000"/>
                  <a:t>3</a:t>
                </a:r>
              </a:p>
            </c:rich>
          </c:tx>
          <c:layout>
            <c:manualLayout>
              <c:xMode val="edge"/>
              <c:yMode val="edge"/>
              <c:x val="0.41634275366742063"/>
              <c:y val="0.93218961625282404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4853376"/>
        <c:crossesAt val="1.0000000000000039E-3"/>
        <c:crossBetween val="midCat"/>
        <c:majorUnit val="10"/>
        <c:minorUnit val="10"/>
      </c:valAx>
      <c:valAx>
        <c:axId val="74853376"/>
        <c:scaling>
          <c:logBase val="10"/>
          <c:orientation val="minMax"/>
          <c:max val="2"/>
          <c:min val="1.0000000000000037E-3"/>
        </c:scaling>
        <c:axPos val="l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GB" b="1"/>
                  <a:t>Modelled, ng /m </a:t>
                </a:r>
                <a:r>
                  <a:rPr lang="en-GB" b="1" baseline="30000"/>
                  <a:t>3</a:t>
                </a:r>
              </a:p>
            </c:rich>
          </c:tx>
          <c:layout>
            <c:manualLayout>
              <c:xMode val="edge"/>
              <c:yMode val="edge"/>
              <c:x val="1.0504791552218763E-2"/>
              <c:y val="0.23474093954959982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4851072"/>
        <c:crossesAt val="1.0000000000000039E-3"/>
        <c:crossBetween val="midCat"/>
        <c:majorUnit val="10"/>
        <c:minorUnit val="1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3681200987818165"/>
          <c:y val="0.58990567223935375"/>
          <c:w val="0.2556472767848173"/>
          <c:h val="0.19048690357662601"/>
        </c:manualLayout>
      </c:layout>
      <c:spPr>
        <a:solidFill>
          <a:schemeClr val="bg1"/>
        </a:solidFill>
        <a:ln w="25400">
          <a:noFill/>
        </a:ln>
      </c:sp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3062059150275463"/>
          <c:y val="5.4466346818718855E-2"/>
          <c:w val="0.70930366798326216"/>
          <c:h val="0.73856366286182351"/>
        </c:manualLayout>
      </c:layout>
      <c:scatterChart>
        <c:scatterStyle val="lineMarker"/>
        <c:ser>
          <c:idx val="1"/>
          <c:order val="0"/>
          <c:tx>
            <c:v>f1:2</c:v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Лист3!$U$29:$V$29</c:f>
              <c:numCache>
                <c:formatCode>General</c:formatCode>
                <c:ptCount val="2"/>
                <c:pt idx="0">
                  <c:v>2.0000000000000022E-3</c:v>
                </c:pt>
                <c:pt idx="1">
                  <c:v>2</c:v>
                </c:pt>
              </c:numCache>
            </c:numRef>
          </c:xVal>
          <c:yVal>
            <c:numRef>
              <c:f>Лист3!$U$30:$V$30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1</c:v>
                </c:pt>
              </c:numCache>
            </c:numRef>
          </c:yVal>
        </c:ser>
        <c:ser>
          <c:idx val="2"/>
          <c:order val="1"/>
          <c:tx>
            <c:v>f2:1</c:v>
          </c:tx>
          <c:spPr>
            <a:ln w="31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Лист3!$X$29:$Y$29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1</c:v>
                </c:pt>
              </c:numCache>
            </c:numRef>
          </c:xVal>
          <c:yVal>
            <c:numRef>
              <c:f>Лист3!$X$30:$Y$30</c:f>
              <c:numCache>
                <c:formatCode>General</c:formatCode>
                <c:ptCount val="2"/>
                <c:pt idx="0">
                  <c:v>2.0000000000000022E-3</c:v>
                </c:pt>
                <c:pt idx="1">
                  <c:v>2</c:v>
                </c:pt>
              </c:numCache>
            </c:numRef>
          </c:yVal>
        </c:ser>
        <c:ser>
          <c:idx val="5"/>
          <c:order val="2"/>
          <c:tx>
            <c:v>f1:1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Лист3!$S$29:$T$29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2</c:v>
                </c:pt>
              </c:numCache>
            </c:numRef>
          </c:xVal>
          <c:yVal>
            <c:numRef>
              <c:f>Лист3!$S$30:$T$30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2</c:v>
                </c:pt>
              </c:numCache>
            </c:numRef>
          </c:yVal>
        </c:ser>
        <c:ser>
          <c:idx val="3"/>
          <c:order val="3"/>
          <c:tx>
            <c:v>f3:1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Лист3!$U$32:$V$32</c:f>
              <c:numCache>
                <c:formatCode>General</c:formatCode>
                <c:ptCount val="2"/>
                <c:pt idx="0">
                  <c:v>3.0000000000000022E-3</c:v>
                </c:pt>
                <c:pt idx="1">
                  <c:v>2</c:v>
                </c:pt>
              </c:numCache>
            </c:numRef>
          </c:xVal>
          <c:yVal>
            <c:numRef>
              <c:f>Лист3!$U$33:$V$33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0.66666666666666663</c:v>
                </c:pt>
              </c:numCache>
            </c:numRef>
          </c:yVal>
        </c:ser>
        <c:ser>
          <c:idx val="4"/>
          <c:order val="4"/>
          <c:tx>
            <c:v>f1:3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Лист3!$X$32:$Y$32</c:f>
              <c:numCache>
                <c:formatCode>General</c:formatCode>
                <c:ptCount val="2"/>
                <c:pt idx="0">
                  <c:v>1.0000000000000011E-3</c:v>
                </c:pt>
                <c:pt idx="1">
                  <c:v>0.66666666666666663</c:v>
                </c:pt>
              </c:numCache>
            </c:numRef>
          </c:xVal>
          <c:yVal>
            <c:numRef>
              <c:f>Лист3!$X$33:$Y$33</c:f>
              <c:numCache>
                <c:formatCode>General</c:formatCode>
                <c:ptCount val="2"/>
                <c:pt idx="0">
                  <c:v>3.0000000000000022E-3</c:v>
                </c:pt>
                <c:pt idx="1">
                  <c:v>2</c:v>
                </c:pt>
              </c:numCache>
            </c:numRef>
          </c:yVal>
        </c:ser>
        <c:ser>
          <c:idx val="0"/>
          <c:order val="5"/>
          <c:tx>
            <c:strRef>
              <c:f>Лист3!$D$3</c:f>
              <c:strCache>
                <c:ptCount val="1"/>
                <c:pt idx="0">
                  <c:v>Reference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00B0F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Лист3!$C$4:$C$33</c:f>
              <c:numCache>
                <c:formatCode>General</c:formatCode>
                <c:ptCount val="30"/>
                <c:pt idx="0">
                  <c:v>5.1000000000000004E-2</c:v>
                </c:pt>
                <c:pt idx="1">
                  <c:v>0.23500000000000001</c:v>
                </c:pt>
                <c:pt idx="2">
                  <c:v>7.6999999999999999E-2</c:v>
                </c:pt>
                <c:pt idx="3">
                  <c:v>0.16500000000000001</c:v>
                </c:pt>
                <c:pt idx="4">
                  <c:v>7.3999999999999996E-2</c:v>
                </c:pt>
                <c:pt idx="5">
                  <c:v>0.126</c:v>
                </c:pt>
                <c:pt idx="6">
                  <c:v>0.13100000000000001</c:v>
                </c:pt>
                <c:pt idx="7">
                  <c:v>5.3999999999999999E-2</c:v>
                </c:pt>
                <c:pt idx="8">
                  <c:v>0.13900000000000001</c:v>
                </c:pt>
                <c:pt idx="9" formatCode="0.000">
                  <c:v>1.0000000000000005E-2</c:v>
                </c:pt>
                <c:pt idx="10">
                  <c:v>9.4000000000000028E-2</c:v>
                </c:pt>
                <c:pt idx="11">
                  <c:v>3.3000000000000002E-2</c:v>
                </c:pt>
                <c:pt idx="12">
                  <c:v>1.9000000000000017E-2</c:v>
                </c:pt>
                <c:pt idx="13">
                  <c:v>4.2000000000000023E-2</c:v>
                </c:pt>
                <c:pt idx="14">
                  <c:v>3.1000000000000021E-2</c:v>
                </c:pt>
                <c:pt idx="15">
                  <c:v>6.7000000000000004E-2</c:v>
                </c:pt>
                <c:pt idx="16">
                  <c:v>6.7000000000000004E-2</c:v>
                </c:pt>
                <c:pt idx="17">
                  <c:v>5.3999999999999999E-2</c:v>
                </c:pt>
                <c:pt idx="18">
                  <c:v>2.1999999999999999E-2</c:v>
                </c:pt>
                <c:pt idx="19">
                  <c:v>0.26700000000000002</c:v>
                </c:pt>
                <c:pt idx="20">
                  <c:v>4.5000000000000012E-2</c:v>
                </c:pt>
                <c:pt idx="21">
                  <c:v>1.4E-2</c:v>
                </c:pt>
                <c:pt idx="22">
                  <c:v>0.48500000000000032</c:v>
                </c:pt>
                <c:pt idx="23">
                  <c:v>0.6530000000000008</c:v>
                </c:pt>
                <c:pt idx="24">
                  <c:v>2.8799999999999999E-2</c:v>
                </c:pt>
                <c:pt idx="25">
                  <c:v>5.1000000000000004E-2</c:v>
                </c:pt>
                <c:pt idx="26">
                  <c:v>4.1000000000000002E-2</c:v>
                </c:pt>
                <c:pt idx="27">
                  <c:v>2.4E-2</c:v>
                </c:pt>
                <c:pt idx="28">
                  <c:v>3.4000000000000002E-2</c:v>
                </c:pt>
                <c:pt idx="29">
                  <c:v>0.24700000000000014</c:v>
                </c:pt>
              </c:numCache>
            </c:numRef>
          </c:xVal>
          <c:yVal>
            <c:numRef>
              <c:f>Лист3!$D$4:$D$33</c:f>
              <c:numCache>
                <c:formatCode>0.000</c:formatCode>
                <c:ptCount val="30"/>
                <c:pt idx="0">
                  <c:v>0.23298500000000014</c:v>
                </c:pt>
                <c:pt idx="1">
                  <c:v>0.22531000000000001</c:v>
                </c:pt>
                <c:pt idx="2">
                  <c:v>5.7784100000000033E-2</c:v>
                </c:pt>
                <c:pt idx="3">
                  <c:v>0.15304300000000023</c:v>
                </c:pt>
                <c:pt idx="4">
                  <c:v>0.28460800000000008</c:v>
                </c:pt>
                <c:pt idx="5">
                  <c:v>8.928570000000001E-2</c:v>
                </c:pt>
                <c:pt idx="6">
                  <c:v>5.1391199999999998E-2</c:v>
                </c:pt>
                <c:pt idx="7">
                  <c:v>4.7172100000000002E-2</c:v>
                </c:pt>
                <c:pt idx="8">
                  <c:v>2.5441100000000022E-2</c:v>
                </c:pt>
                <c:pt idx="9">
                  <c:v>1.4141500000000001E-2</c:v>
                </c:pt>
                <c:pt idx="10">
                  <c:v>1.9928600000000019E-2</c:v>
                </c:pt>
                <c:pt idx="11">
                  <c:v>0.10994900000000002</c:v>
                </c:pt>
                <c:pt idx="12">
                  <c:v>1.7592099999999999E-2</c:v>
                </c:pt>
                <c:pt idx="13">
                  <c:v>1.9665400000000017E-2</c:v>
                </c:pt>
                <c:pt idx="14">
                  <c:v>2.3744899999999979E-2</c:v>
                </c:pt>
                <c:pt idx="15">
                  <c:v>2.2712000000000006E-2</c:v>
                </c:pt>
                <c:pt idx="16">
                  <c:v>6.9993000000000083E-2</c:v>
                </c:pt>
                <c:pt idx="17">
                  <c:v>8.4396900000000066E-2</c:v>
                </c:pt>
                <c:pt idx="18">
                  <c:v>3.1693499999999999E-2</c:v>
                </c:pt>
                <c:pt idx="19">
                  <c:v>9.611299999999999E-2</c:v>
                </c:pt>
                <c:pt idx="20">
                  <c:v>0.17434200000000014</c:v>
                </c:pt>
                <c:pt idx="21">
                  <c:v>1.1074400000000003E-2</c:v>
                </c:pt>
                <c:pt idx="22">
                  <c:v>0.22858800000000001</c:v>
                </c:pt>
                <c:pt idx="23">
                  <c:v>0.31576100000000001</c:v>
                </c:pt>
                <c:pt idx="24">
                  <c:v>0.3808440000000004</c:v>
                </c:pt>
                <c:pt idx="25">
                  <c:v>0.40636700000000031</c:v>
                </c:pt>
                <c:pt idx="26">
                  <c:v>0.13722599999999999</c:v>
                </c:pt>
                <c:pt idx="27">
                  <c:v>2.7541200000000019E-2</c:v>
                </c:pt>
                <c:pt idx="28">
                  <c:v>4.6644499999999985E-2</c:v>
                </c:pt>
                <c:pt idx="29">
                  <c:v>0.13775899999999999</c:v>
                </c:pt>
              </c:numCache>
            </c:numRef>
          </c:yVal>
        </c:ser>
        <c:ser>
          <c:idx val="6"/>
          <c:order val="6"/>
          <c:tx>
            <c:strRef>
              <c:f>Лист3!$E$3</c:f>
              <c:strCache>
                <c:ptCount val="1"/>
                <c:pt idx="0">
                  <c:v>Scenario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Лист3!$C$4:$C$33</c:f>
              <c:numCache>
                <c:formatCode>General</c:formatCode>
                <c:ptCount val="30"/>
                <c:pt idx="0">
                  <c:v>5.1000000000000004E-2</c:v>
                </c:pt>
                <c:pt idx="1">
                  <c:v>0.23500000000000001</c:v>
                </c:pt>
                <c:pt idx="2">
                  <c:v>7.6999999999999999E-2</c:v>
                </c:pt>
                <c:pt idx="3">
                  <c:v>0.16500000000000001</c:v>
                </c:pt>
                <c:pt idx="4">
                  <c:v>7.3999999999999996E-2</c:v>
                </c:pt>
                <c:pt idx="5">
                  <c:v>0.126</c:v>
                </c:pt>
                <c:pt idx="6">
                  <c:v>0.13100000000000001</c:v>
                </c:pt>
                <c:pt idx="7">
                  <c:v>5.3999999999999999E-2</c:v>
                </c:pt>
                <c:pt idx="8">
                  <c:v>0.13900000000000001</c:v>
                </c:pt>
                <c:pt idx="9" formatCode="0.000">
                  <c:v>1.0000000000000005E-2</c:v>
                </c:pt>
                <c:pt idx="10">
                  <c:v>9.4000000000000028E-2</c:v>
                </c:pt>
                <c:pt idx="11">
                  <c:v>3.3000000000000002E-2</c:v>
                </c:pt>
                <c:pt idx="12">
                  <c:v>1.9000000000000017E-2</c:v>
                </c:pt>
                <c:pt idx="13">
                  <c:v>4.2000000000000023E-2</c:v>
                </c:pt>
                <c:pt idx="14">
                  <c:v>3.1000000000000021E-2</c:v>
                </c:pt>
                <c:pt idx="15">
                  <c:v>6.7000000000000004E-2</c:v>
                </c:pt>
                <c:pt idx="16">
                  <c:v>6.7000000000000004E-2</c:v>
                </c:pt>
                <c:pt idx="17">
                  <c:v>5.3999999999999999E-2</c:v>
                </c:pt>
                <c:pt idx="18">
                  <c:v>2.1999999999999999E-2</c:v>
                </c:pt>
                <c:pt idx="19">
                  <c:v>0.26700000000000002</c:v>
                </c:pt>
                <c:pt idx="20">
                  <c:v>4.5000000000000012E-2</c:v>
                </c:pt>
                <c:pt idx="21">
                  <c:v>1.4E-2</c:v>
                </c:pt>
                <c:pt idx="22">
                  <c:v>0.48500000000000032</c:v>
                </c:pt>
                <c:pt idx="23">
                  <c:v>0.6530000000000008</c:v>
                </c:pt>
                <c:pt idx="24">
                  <c:v>2.8799999999999999E-2</c:v>
                </c:pt>
                <c:pt idx="25">
                  <c:v>5.1000000000000004E-2</c:v>
                </c:pt>
                <c:pt idx="26">
                  <c:v>4.1000000000000002E-2</c:v>
                </c:pt>
                <c:pt idx="27">
                  <c:v>2.4E-2</c:v>
                </c:pt>
                <c:pt idx="28">
                  <c:v>3.4000000000000002E-2</c:v>
                </c:pt>
                <c:pt idx="29">
                  <c:v>0.24700000000000014</c:v>
                </c:pt>
              </c:numCache>
            </c:numRef>
          </c:xVal>
          <c:yVal>
            <c:numRef>
              <c:f>Лист3!$E$4:$E$33</c:f>
              <c:numCache>
                <c:formatCode>0.000</c:formatCode>
                <c:ptCount val="30"/>
                <c:pt idx="0">
                  <c:v>0.14861500000000014</c:v>
                </c:pt>
                <c:pt idx="1">
                  <c:v>0.229075</c:v>
                </c:pt>
                <c:pt idx="2">
                  <c:v>4.1570299999999977E-2</c:v>
                </c:pt>
                <c:pt idx="3">
                  <c:v>8.5121400000000028E-2</c:v>
                </c:pt>
                <c:pt idx="4">
                  <c:v>0.14981600000000017</c:v>
                </c:pt>
                <c:pt idx="5">
                  <c:v>0.100079</c:v>
                </c:pt>
                <c:pt idx="6">
                  <c:v>5.3071699999999999E-2</c:v>
                </c:pt>
                <c:pt idx="7">
                  <c:v>4.6909799999999995E-2</c:v>
                </c:pt>
                <c:pt idx="8">
                  <c:v>2.6708200000000001E-2</c:v>
                </c:pt>
                <c:pt idx="9">
                  <c:v>1.4144700000000001E-2</c:v>
                </c:pt>
                <c:pt idx="10">
                  <c:v>2.0376399999999999E-2</c:v>
                </c:pt>
                <c:pt idx="11">
                  <c:v>0.10403000000000007</c:v>
                </c:pt>
                <c:pt idx="12">
                  <c:v>4.7088900000000024E-2</c:v>
                </c:pt>
                <c:pt idx="13">
                  <c:v>5.01775E-2</c:v>
                </c:pt>
                <c:pt idx="14">
                  <c:v>5.7198300000000014E-2</c:v>
                </c:pt>
                <c:pt idx="15">
                  <c:v>5.8340200000000002E-2</c:v>
                </c:pt>
                <c:pt idx="16">
                  <c:v>6.9441700000000009E-2</c:v>
                </c:pt>
                <c:pt idx="17">
                  <c:v>8.5403700000000027E-2</c:v>
                </c:pt>
                <c:pt idx="18">
                  <c:v>3.1589400000000004E-2</c:v>
                </c:pt>
                <c:pt idx="19">
                  <c:v>0.14652100000000001</c:v>
                </c:pt>
                <c:pt idx="20">
                  <c:v>0.11717300000000007</c:v>
                </c:pt>
                <c:pt idx="21">
                  <c:v>1.1575100000000001E-2</c:v>
                </c:pt>
                <c:pt idx="22">
                  <c:v>0.80354400000000004</c:v>
                </c:pt>
                <c:pt idx="23">
                  <c:v>1.20418</c:v>
                </c:pt>
                <c:pt idx="24">
                  <c:v>0.15204000000000018</c:v>
                </c:pt>
                <c:pt idx="25">
                  <c:v>0.16302700000000001</c:v>
                </c:pt>
                <c:pt idx="26">
                  <c:v>0.15230700000000014</c:v>
                </c:pt>
                <c:pt idx="27">
                  <c:v>3.0372199999999999E-2</c:v>
                </c:pt>
                <c:pt idx="28">
                  <c:v>4.8861800000000004E-2</c:v>
                </c:pt>
                <c:pt idx="29">
                  <c:v>0.13815</c:v>
                </c:pt>
              </c:numCache>
            </c:numRef>
          </c:yVal>
        </c:ser>
        <c:axId val="74982528"/>
        <c:axId val="74984832"/>
      </c:scatterChart>
      <c:valAx>
        <c:axId val="74982528"/>
        <c:scaling>
          <c:logBase val="10"/>
          <c:orientation val="minMax"/>
          <c:max val="2"/>
          <c:min val="1.0000000000000033E-3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GB" b="1"/>
                  <a:t>Observed, ng/m </a:t>
                </a:r>
                <a:r>
                  <a:rPr lang="en-GB" b="1" baseline="30000"/>
                  <a:t>3</a:t>
                </a:r>
              </a:p>
            </c:rich>
          </c:tx>
          <c:layout>
            <c:manualLayout>
              <c:xMode val="edge"/>
              <c:yMode val="edge"/>
              <c:x val="0.41634275366742052"/>
              <c:y val="0.93218961625282382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4984832"/>
        <c:crossesAt val="1.0000000000000035E-3"/>
        <c:crossBetween val="midCat"/>
        <c:majorUnit val="10"/>
        <c:minorUnit val="10"/>
      </c:valAx>
      <c:valAx>
        <c:axId val="74984832"/>
        <c:scaling>
          <c:logBase val="10"/>
          <c:orientation val="minMax"/>
          <c:max val="2"/>
          <c:min val="1.0000000000000033E-3"/>
        </c:scaling>
        <c:axPos val="l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GB" b="1"/>
                  <a:t>Modelled, ng /m </a:t>
                </a:r>
                <a:r>
                  <a:rPr lang="en-GB" b="1" baseline="30000"/>
                  <a:t>3</a:t>
                </a:r>
              </a:p>
            </c:rich>
          </c:tx>
          <c:layout>
            <c:manualLayout>
              <c:xMode val="edge"/>
              <c:yMode val="edge"/>
              <c:x val="1.0504791552218763E-2"/>
              <c:y val="0.23474093954959976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4982528"/>
        <c:crossesAt val="1.0000000000000035E-3"/>
        <c:crossBetween val="midCat"/>
        <c:majorUnit val="10"/>
        <c:minorUnit val="1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3681200987818165"/>
          <c:y val="0.58990567223935375"/>
          <c:w val="0.2556472767848173"/>
          <c:h val="0.19048690357662595"/>
        </c:manualLayout>
      </c:layout>
      <c:spPr>
        <a:solidFill>
          <a:schemeClr val="bg1"/>
        </a:solidFill>
        <a:ln w="25400">
          <a:noFill/>
        </a:ln>
      </c:sp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1"/>
          <c:order val="1"/>
          <c:tx>
            <c:strRef>
              <c:f>Лист1!$E$79</c:f>
              <c:strCache>
                <c:ptCount val="1"/>
                <c:pt idx="0">
                  <c:v>Base</c:v>
                </c:pt>
              </c:strCache>
            </c:strRef>
          </c:tx>
          <c:cat>
            <c:strRef>
              <c:f>Лист1!$C$91:$C$95</c:f>
              <c:strCache>
                <c:ptCount val="5"/>
                <c:pt idx="0">
                  <c:v>FR9</c:v>
                </c:pt>
                <c:pt idx="1">
                  <c:v>FR13</c:v>
                </c:pt>
                <c:pt idx="2">
                  <c:v>FR24</c:v>
                </c:pt>
                <c:pt idx="3">
                  <c:v>FR23</c:v>
                </c:pt>
                <c:pt idx="4">
                  <c:v>FR25</c:v>
                </c:pt>
              </c:strCache>
            </c:strRef>
          </c:cat>
          <c:val>
            <c:numRef>
              <c:f>Лист1!$E$91:$E$95</c:f>
              <c:numCache>
                <c:formatCode>0.000</c:formatCode>
                <c:ptCount val="5"/>
                <c:pt idx="0">
                  <c:v>0.10994900000000002</c:v>
                </c:pt>
                <c:pt idx="1">
                  <c:v>1.7592099999999999E-2</c:v>
                </c:pt>
                <c:pt idx="2">
                  <c:v>2.3744899999999979E-2</c:v>
                </c:pt>
                <c:pt idx="3">
                  <c:v>1.9665400000000027E-2</c:v>
                </c:pt>
                <c:pt idx="4">
                  <c:v>2.2712000000000006E-2</c:v>
                </c:pt>
              </c:numCache>
            </c:numRef>
          </c:val>
        </c:ser>
        <c:ser>
          <c:idx val="2"/>
          <c:order val="2"/>
          <c:tx>
            <c:strRef>
              <c:f>Лист1!$F$79</c:f>
              <c:strCache>
                <c:ptCount val="1"/>
                <c:pt idx="0">
                  <c:v>Scenario</c:v>
                </c:pt>
              </c:strCache>
            </c:strRef>
          </c:tx>
          <c:cat>
            <c:strRef>
              <c:f>Лист1!$C$91:$C$95</c:f>
              <c:strCache>
                <c:ptCount val="5"/>
                <c:pt idx="0">
                  <c:v>FR9</c:v>
                </c:pt>
                <c:pt idx="1">
                  <c:v>FR13</c:v>
                </c:pt>
                <c:pt idx="2">
                  <c:v>FR24</c:v>
                </c:pt>
                <c:pt idx="3">
                  <c:v>FR23</c:v>
                </c:pt>
                <c:pt idx="4">
                  <c:v>FR25</c:v>
                </c:pt>
              </c:strCache>
            </c:strRef>
          </c:cat>
          <c:val>
            <c:numRef>
              <c:f>Лист1!$F$91:$F$95</c:f>
              <c:numCache>
                <c:formatCode>0.000</c:formatCode>
                <c:ptCount val="5"/>
                <c:pt idx="0">
                  <c:v>0.10403000000000009</c:v>
                </c:pt>
                <c:pt idx="1">
                  <c:v>4.7088900000000024E-2</c:v>
                </c:pt>
                <c:pt idx="2">
                  <c:v>5.7198300000000014E-2</c:v>
                </c:pt>
                <c:pt idx="3">
                  <c:v>5.01775E-2</c:v>
                </c:pt>
                <c:pt idx="4">
                  <c:v>5.8340200000000002E-2</c:v>
                </c:pt>
              </c:numCache>
            </c:numRef>
          </c:val>
        </c:ser>
        <c:axId val="75041408"/>
        <c:axId val="75051776"/>
      </c:barChart>
      <c:lineChart>
        <c:grouping val="standard"/>
        <c:ser>
          <c:idx val="0"/>
          <c:order val="0"/>
          <c:tx>
            <c:strRef>
              <c:f>Лист1!$D$79</c:f>
              <c:strCache>
                <c:ptCount val="1"/>
                <c:pt idx="0">
                  <c:v>Obs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</c:spPr>
          </c:marker>
          <c:cat>
            <c:strRef>
              <c:f>Лист1!$C$91:$C$95</c:f>
              <c:strCache>
                <c:ptCount val="5"/>
                <c:pt idx="0">
                  <c:v>FR9</c:v>
                </c:pt>
                <c:pt idx="1">
                  <c:v>FR13</c:v>
                </c:pt>
                <c:pt idx="2">
                  <c:v>FR24</c:v>
                </c:pt>
                <c:pt idx="3">
                  <c:v>FR23</c:v>
                </c:pt>
                <c:pt idx="4">
                  <c:v>FR25</c:v>
                </c:pt>
              </c:strCache>
            </c:strRef>
          </c:cat>
          <c:val>
            <c:numRef>
              <c:f>Лист1!$D$91:$D$95</c:f>
              <c:numCache>
                <c:formatCode>General</c:formatCode>
                <c:ptCount val="5"/>
                <c:pt idx="0">
                  <c:v>3.3000000000000002E-2</c:v>
                </c:pt>
                <c:pt idx="1">
                  <c:v>1.9000000000000027E-2</c:v>
                </c:pt>
                <c:pt idx="2">
                  <c:v>3.1000000000000041E-2</c:v>
                </c:pt>
                <c:pt idx="3">
                  <c:v>4.2000000000000023E-2</c:v>
                </c:pt>
                <c:pt idx="4">
                  <c:v>6.7000000000000004E-2</c:v>
                </c:pt>
              </c:numCache>
            </c:numRef>
          </c:val>
        </c:ser>
        <c:marker val="1"/>
        <c:axId val="75041408"/>
        <c:axId val="75051776"/>
      </c:lineChart>
      <c:catAx>
        <c:axId val="75041408"/>
        <c:scaling>
          <c:orientation val="minMax"/>
        </c:scaling>
        <c:axPos val="b"/>
        <c:tickLblPos val="nextTo"/>
        <c:txPr>
          <a:bodyPr rot="-3000000"/>
          <a:lstStyle/>
          <a:p>
            <a:pPr>
              <a:defRPr sz="1500"/>
            </a:pPr>
            <a:endParaRPr lang="ru-RU"/>
          </a:p>
        </c:txPr>
        <c:crossAx val="75051776"/>
        <c:crosses val="autoZero"/>
        <c:auto val="1"/>
        <c:lblAlgn val="ctr"/>
        <c:lblOffset val="100"/>
      </c:catAx>
      <c:valAx>
        <c:axId val="75051776"/>
        <c:scaling>
          <c:orientation val="minMax"/>
          <c:max val="0.12000000000000002"/>
          <c:min val="0"/>
        </c:scaling>
        <c:axPos val="l"/>
        <c:majorGridlines>
          <c:spPr>
            <a:ln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B(a)P in air, ng/m</a:t>
                </a:r>
                <a:r>
                  <a:rPr lang="en-US" sz="1600" b="0" baseline="30000"/>
                  <a:t>3</a:t>
                </a:r>
                <a:endParaRPr lang="ru-RU" sz="1600" b="0" baseline="30000"/>
              </a:p>
            </c:rich>
          </c:tx>
          <c:layout>
            <c:manualLayout>
              <c:xMode val="edge"/>
              <c:yMode val="edge"/>
              <c:x val="3.9860488290981563E-3"/>
              <c:y val="0.1875068732135482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5041408"/>
        <c:crosses val="autoZero"/>
        <c:crossBetween val="between"/>
        <c:majorUnit val="3.0000000000000002E-2"/>
      </c:valAx>
    </c:plotArea>
    <c:legend>
      <c:legendPos val="t"/>
      <c:layout>
        <c:manualLayout>
          <c:xMode val="edge"/>
          <c:yMode val="edge"/>
          <c:x val="0.28715757566633043"/>
          <c:y val="5.6660864760326009E-2"/>
          <c:w val="0.56667820920090561"/>
          <c:h val="9.0678442642741025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 baseline="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834180275964332"/>
          <c:y val="5.1400554097404488E-2"/>
          <c:w val="0.88063921622535191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'By type'!$AD$1</c:f>
              <c:strCache>
                <c:ptCount val="1"/>
                <c:pt idx="0">
                  <c:v>Obs</c:v>
                </c:pt>
              </c:strCache>
            </c:strRef>
          </c:tx>
          <c:cat>
            <c:strRef>
              <c:f>'By type'!$AC$2:$AC$22</c:f>
              <c:strCache>
                <c:ptCount val="21"/>
                <c:pt idx="0">
                  <c:v>PL</c:v>
                </c:pt>
                <c:pt idx="1">
                  <c:v>CZ</c:v>
                </c:pt>
                <c:pt idx="2">
                  <c:v>HU</c:v>
                </c:pt>
                <c:pt idx="3">
                  <c:v>IT</c:v>
                </c:pt>
                <c:pt idx="4">
                  <c:v>AT</c:v>
                </c:pt>
                <c:pt idx="5">
                  <c:v>LT</c:v>
                </c:pt>
                <c:pt idx="6">
                  <c:v>LV</c:v>
                </c:pt>
                <c:pt idx="7">
                  <c:v>DE</c:v>
                </c:pt>
                <c:pt idx="8">
                  <c:v>CH</c:v>
                </c:pt>
                <c:pt idx="9">
                  <c:v>SI</c:v>
                </c:pt>
                <c:pt idx="10">
                  <c:v>FR</c:v>
                </c:pt>
                <c:pt idx="11">
                  <c:v>BE</c:v>
                </c:pt>
                <c:pt idx="12">
                  <c:v>FI</c:v>
                </c:pt>
                <c:pt idx="13">
                  <c:v>IE</c:v>
                </c:pt>
                <c:pt idx="14">
                  <c:v>ES</c:v>
                </c:pt>
                <c:pt idx="15">
                  <c:v>EE</c:v>
                </c:pt>
                <c:pt idx="16">
                  <c:v>NL</c:v>
                </c:pt>
                <c:pt idx="17">
                  <c:v>GB</c:v>
                </c:pt>
                <c:pt idx="18">
                  <c:v>BG</c:v>
                </c:pt>
                <c:pt idx="19">
                  <c:v>SE</c:v>
                </c:pt>
                <c:pt idx="20">
                  <c:v>NO</c:v>
                </c:pt>
              </c:strCache>
            </c:strRef>
          </c:cat>
          <c:val>
            <c:numRef>
              <c:f>'By type'!$AD$2:$AD$22</c:f>
              <c:numCache>
                <c:formatCode>General</c:formatCode>
                <c:ptCount val="21"/>
                <c:pt idx="0">
                  <c:v>1.4477150349999999</c:v>
                </c:pt>
                <c:pt idx="1">
                  <c:v>1.0496782572727228</c:v>
                </c:pt>
                <c:pt idx="2">
                  <c:v>0.67872072000000283</c:v>
                </c:pt>
                <c:pt idx="3">
                  <c:v>0.50219922900000002</c:v>
                </c:pt>
                <c:pt idx="4">
                  <c:v>0.3905993333333333</c:v>
                </c:pt>
                <c:pt idx="5">
                  <c:v>0.23075300000000001</c:v>
                </c:pt>
                <c:pt idx="6">
                  <c:v>0.22828800000000024</c:v>
                </c:pt>
                <c:pt idx="7">
                  <c:v>0.22201861636363637</c:v>
                </c:pt>
                <c:pt idx="8">
                  <c:v>0.19366666666666668</c:v>
                </c:pt>
                <c:pt idx="9">
                  <c:v>0.16471910000000078</c:v>
                </c:pt>
                <c:pt idx="10">
                  <c:v>0.1133333333333334</c:v>
                </c:pt>
                <c:pt idx="11">
                  <c:v>0.10777324777777827</c:v>
                </c:pt>
                <c:pt idx="12">
                  <c:v>0.10450000000000002</c:v>
                </c:pt>
                <c:pt idx="13">
                  <c:v>8.3315000000000097E-2</c:v>
                </c:pt>
                <c:pt idx="14">
                  <c:v>7.7140559999999997E-2</c:v>
                </c:pt>
                <c:pt idx="15">
                  <c:v>7.3094549999999994E-2</c:v>
                </c:pt>
                <c:pt idx="16">
                  <c:v>7.1788759999999993E-2</c:v>
                </c:pt>
                <c:pt idx="17">
                  <c:v>6.7846333333333675E-2</c:v>
                </c:pt>
                <c:pt idx="18">
                  <c:v>6.3606549999999998E-2</c:v>
                </c:pt>
                <c:pt idx="19">
                  <c:v>4.6841333333333394E-2</c:v>
                </c:pt>
                <c:pt idx="20">
                  <c:v>1.0699999999999998E-2</c:v>
                </c:pt>
              </c:numCache>
            </c:numRef>
          </c:val>
        </c:ser>
        <c:ser>
          <c:idx val="1"/>
          <c:order val="1"/>
          <c:tx>
            <c:strRef>
              <c:f>'By type'!$AE$1</c:f>
              <c:strCache>
                <c:ptCount val="1"/>
                <c:pt idx="0">
                  <c:v>Mod</c:v>
                </c:pt>
              </c:strCache>
            </c:strRef>
          </c:tx>
          <c:cat>
            <c:strRef>
              <c:f>'By type'!$AC$2:$AC$22</c:f>
              <c:strCache>
                <c:ptCount val="21"/>
                <c:pt idx="0">
                  <c:v>PL</c:v>
                </c:pt>
                <c:pt idx="1">
                  <c:v>CZ</c:v>
                </c:pt>
                <c:pt idx="2">
                  <c:v>HU</c:v>
                </c:pt>
                <c:pt idx="3">
                  <c:v>IT</c:v>
                </c:pt>
                <c:pt idx="4">
                  <c:v>AT</c:v>
                </c:pt>
                <c:pt idx="5">
                  <c:v>LT</c:v>
                </c:pt>
                <c:pt idx="6">
                  <c:v>LV</c:v>
                </c:pt>
                <c:pt idx="7">
                  <c:v>DE</c:v>
                </c:pt>
                <c:pt idx="8">
                  <c:v>CH</c:v>
                </c:pt>
                <c:pt idx="9">
                  <c:v>SI</c:v>
                </c:pt>
                <c:pt idx="10">
                  <c:v>FR</c:v>
                </c:pt>
                <c:pt idx="11">
                  <c:v>BE</c:v>
                </c:pt>
                <c:pt idx="12">
                  <c:v>FI</c:v>
                </c:pt>
                <c:pt idx="13">
                  <c:v>IE</c:v>
                </c:pt>
                <c:pt idx="14">
                  <c:v>ES</c:v>
                </c:pt>
                <c:pt idx="15">
                  <c:v>EE</c:v>
                </c:pt>
                <c:pt idx="16">
                  <c:v>NL</c:v>
                </c:pt>
                <c:pt idx="17">
                  <c:v>GB</c:v>
                </c:pt>
                <c:pt idx="18">
                  <c:v>BG</c:v>
                </c:pt>
                <c:pt idx="19">
                  <c:v>SE</c:v>
                </c:pt>
                <c:pt idx="20">
                  <c:v>NO</c:v>
                </c:pt>
              </c:strCache>
            </c:strRef>
          </c:cat>
          <c:val>
            <c:numRef>
              <c:f>'By type'!$AE$2:$AE$22</c:f>
              <c:numCache>
                <c:formatCode>General</c:formatCode>
                <c:ptCount val="21"/>
                <c:pt idx="0">
                  <c:v>0.54924116666666667</c:v>
                </c:pt>
                <c:pt idx="1">
                  <c:v>0.87301009090909165</c:v>
                </c:pt>
                <c:pt idx="2">
                  <c:v>0.57565599999999995</c:v>
                </c:pt>
                <c:pt idx="3">
                  <c:v>0.45115249000000002</c:v>
                </c:pt>
                <c:pt idx="4">
                  <c:v>0.24790800000000093</c:v>
                </c:pt>
                <c:pt idx="5">
                  <c:v>0.17529000000000056</c:v>
                </c:pt>
                <c:pt idx="6">
                  <c:v>0.14864700000000056</c:v>
                </c:pt>
                <c:pt idx="7">
                  <c:v>0.29231361818181922</c:v>
                </c:pt>
                <c:pt idx="8">
                  <c:v>0.18368283333333341</c:v>
                </c:pt>
                <c:pt idx="9">
                  <c:v>0.18554700000000088</c:v>
                </c:pt>
                <c:pt idx="10">
                  <c:v>7.5453966666666733E-2</c:v>
                </c:pt>
                <c:pt idx="11">
                  <c:v>0.28881911111111108</c:v>
                </c:pt>
                <c:pt idx="12">
                  <c:v>4.8001650000000014E-2</c:v>
                </c:pt>
                <c:pt idx="13">
                  <c:v>7.1683300000000019E-2</c:v>
                </c:pt>
                <c:pt idx="14">
                  <c:v>9.0115971428571445E-2</c:v>
                </c:pt>
                <c:pt idx="15">
                  <c:v>7.4256800000000081E-2</c:v>
                </c:pt>
                <c:pt idx="16">
                  <c:v>0.20833599999999999</c:v>
                </c:pt>
                <c:pt idx="17">
                  <c:v>0.10861145000000012</c:v>
                </c:pt>
                <c:pt idx="18">
                  <c:v>2.98245E-2</c:v>
                </c:pt>
                <c:pt idx="19">
                  <c:v>0.11341376666666668</c:v>
                </c:pt>
                <c:pt idx="20">
                  <c:v>2.2651500000000099E-2</c:v>
                </c:pt>
              </c:numCache>
            </c:numRef>
          </c:val>
        </c:ser>
        <c:axId val="76458240"/>
        <c:axId val="76460032"/>
      </c:barChart>
      <c:catAx>
        <c:axId val="76458240"/>
        <c:scaling>
          <c:orientation val="minMax"/>
        </c:scaling>
        <c:axPos val="b"/>
        <c:tickLblPos val="nextTo"/>
        <c:crossAx val="76460032"/>
        <c:crosses val="autoZero"/>
        <c:auto val="1"/>
        <c:lblAlgn val="ctr"/>
        <c:lblOffset val="100"/>
      </c:catAx>
      <c:valAx>
        <c:axId val="76460032"/>
        <c:scaling>
          <c:orientation val="minMax"/>
          <c:max val="1.6"/>
          <c:min val="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B(a)P in air, ng m</a:t>
                </a:r>
                <a:r>
                  <a:rPr lang="en-US" sz="1600" baseline="30000"/>
                  <a:t>-3</a:t>
                </a:r>
                <a:endParaRPr lang="ru-RU" sz="1600" baseline="30000"/>
              </a:p>
            </c:rich>
          </c:tx>
          <c:layout>
            <c:manualLayout>
              <c:xMode val="edge"/>
              <c:yMode val="edge"/>
              <c:x val="1.1088309460973347E-2"/>
              <c:y val="0.20525663458734442"/>
            </c:manualLayout>
          </c:layout>
        </c:title>
        <c:numFmt formatCode="#,##0.0" sourceLinked="0"/>
        <c:tickLblPos val="nextTo"/>
        <c:crossAx val="764582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45108843864029191"/>
          <c:y val="6.9060586176728195E-2"/>
          <c:w val="0.21557822802637491"/>
          <c:h val="8.873067949839665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0698967174557725"/>
          <c:y val="5.2347673932062924E-2"/>
          <c:w val="0.75491509015918712"/>
          <c:h val="0.55852927079767201"/>
        </c:manualLayout>
      </c:layout>
      <c:areaChart>
        <c:grouping val="stacked"/>
        <c:ser>
          <c:idx val="0"/>
          <c:order val="0"/>
          <c:tx>
            <c:strRef>
              <c:f>Лист1!$G$4</c:f>
              <c:strCache>
                <c:ptCount val="1"/>
                <c:pt idx="0">
                  <c:v>Vegetation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Лист1!$C$5:$C$77</c:f>
              <c:numCache>
                <c:formatCode>General</c:formatCode>
                <c:ptCount val="73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  <c:pt idx="69">
                  <c:v>2014</c:v>
                </c:pt>
                <c:pt idx="70">
                  <c:v>2015</c:v>
                </c:pt>
                <c:pt idx="71">
                  <c:v>2016</c:v>
                </c:pt>
                <c:pt idx="72">
                  <c:v>2017</c:v>
                </c:pt>
              </c:numCache>
            </c:numRef>
          </c:cat>
          <c:val>
            <c:numRef>
              <c:f>Лист1!$M$5:$M$77</c:f>
              <c:numCache>
                <c:formatCode>0.000</c:formatCode>
                <c:ptCount val="73"/>
                <c:pt idx="0">
                  <c:v>3.7010000000000088E-5</c:v>
                </c:pt>
                <c:pt idx="1">
                  <c:v>1.0531000000000015E-3</c:v>
                </c:pt>
                <c:pt idx="2">
                  <c:v>2.3353000000000002E-3</c:v>
                </c:pt>
                <c:pt idx="3">
                  <c:v>3.9980000000000016E-3</c:v>
                </c:pt>
                <c:pt idx="4">
                  <c:v>6.7990000000000073E-3</c:v>
                </c:pt>
                <c:pt idx="5">
                  <c:v>1.1820000000000023E-2</c:v>
                </c:pt>
                <c:pt idx="6">
                  <c:v>2.0278000000000011E-2</c:v>
                </c:pt>
                <c:pt idx="7">
                  <c:v>3.3406999999999999E-2</c:v>
                </c:pt>
                <c:pt idx="8">
                  <c:v>5.2390000000000096E-2</c:v>
                </c:pt>
                <c:pt idx="9">
                  <c:v>7.8219999999999998E-2</c:v>
                </c:pt>
                <c:pt idx="10">
                  <c:v>0.11176999999999998</c:v>
                </c:pt>
                <c:pt idx="11">
                  <c:v>0.15362999999999999</c:v>
                </c:pt>
                <c:pt idx="12">
                  <c:v>0.20445000000000019</c:v>
                </c:pt>
                <c:pt idx="13">
                  <c:v>0.26423999999999997</c:v>
                </c:pt>
                <c:pt idx="14">
                  <c:v>0.33315000000000039</c:v>
                </c:pt>
                <c:pt idx="15">
                  <c:v>0.41076000000000001</c:v>
                </c:pt>
                <c:pt idx="16">
                  <c:v>0.49730000000000052</c:v>
                </c:pt>
                <c:pt idx="17">
                  <c:v>0.59160000000000001</c:v>
                </c:pt>
                <c:pt idx="18">
                  <c:v>0.69330000000000003</c:v>
                </c:pt>
                <c:pt idx="19">
                  <c:v>0.80080000000000062</c:v>
                </c:pt>
                <c:pt idx="20">
                  <c:v>0.91410000000000002</c:v>
                </c:pt>
                <c:pt idx="21">
                  <c:v>1.0313999999999985</c:v>
                </c:pt>
                <c:pt idx="22">
                  <c:v>1.1514</c:v>
                </c:pt>
                <c:pt idx="23">
                  <c:v>1.271799999999998</c:v>
                </c:pt>
                <c:pt idx="24">
                  <c:v>1.393</c:v>
                </c:pt>
                <c:pt idx="25">
                  <c:v>1.5124</c:v>
                </c:pt>
                <c:pt idx="26">
                  <c:v>1.6288</c:v>
                </c:pt>
                <c:pt idx="27">
                  <c:v>1.7376999999999978</c:v>
                </c:pt>
                <c:pt idx="28">
                  <c:v>1.8423</c:v>
                </c:pt>
                <c:pt idx="29">
                  <c:v>1.9379</c:v>
                </c:pt>
                <c:pt idx="30">
                  <c:v>2.0234000000000001</c:v>
                </c:pt>
                <c:pt idx="31">
                  <c:v>2.0941999999999998</c:v>
                </c:pt>
                <c:pt idx="32">
                  <c:v>2.1547000000000001</c:v>
                </c:pt>
                <c:pt idx="33">
                  <c:v>2.1991000000000001</c:v>
                </c:pt>
                <c:pt idx="34">
                  <c:v>2.2069999999999999</c:v>
                </c:pt>
                <c:pt idx="35">
                  <c:v>2.1688999999999998</c:v>
                </c:pt>
                <c:pt idx="36">
                  <c:v>2.0551999999999997</c:v>
                </c:pt>
                <c:pt idx="37">
                  <c:v>1.8384</c:v>
                </c:pt>
                <c:pt idx="38">
                  <c:v>1.5878999999999985</c:v>
                </c:pt>
                <c:pt idx="39">
                  <c:v>1.3055999999999985</c:v>
                </c:pt>
                <c:pt idx="40">
                  <c:v>1.02864</c:v>
                </c:pt>
                <c:pt idx="41">
                  <c:v>0.80505000000000004</c:v>
                </c:pt>
                <c:pt idx="42">
                  <c:v>0.63181000000000065</c:v>
                </c:pt>
                <c:pt idx="43">
                  <c:v>0.49804000000000032</c:v>
                </c:pt>
                <c:pt idx="44">
                  <c:v>0.39576000000000039</c:v>
                </c:pt>
                <c:pt idx="45">
                  <c:v>0.31712000000000046</c:v>
                </c:pt>
                <c:pt idx="46">
                  <c:v>0.25513999999999998</c:v>
                </c:pt>
                <c:pt idx="47">
                  <c:v>0.20657</c:v>
                </c:pt>
                <c:pt idx="48">
                  <c:v>0.16899000000000022</c:v>
                </c:pt>
                <c:pt idx="49">
                  <c:v>0.13969999999999999</c:v>
                </c:pt>
                <c:pt idx="50">
                  <c:v>0.11663000000000009</c:v>
                </c:pt>
                <c:pt idx="51">
                  <c:v>9.8230000000000067E-2</c:v>
                </c:pt>
                <c:pt idx="52">
                  <c:v>8.356000000000019E-2</c:v>
                </c:pt>
                <c:pt idx="53">
                  <c:v>7.1690000000000004E-2</c:v>
                </c:pt>
                <c:pt idx="54">
                  <c:v>6.2030000000000071E-2</c:v>
                </c:pt>
                <c:pt idx="55">
                  <c:v>5.4060000000000066E-2</c:v>
                </c:pt>
                <c:pt idx="56">
                  <c:v>4.7370000000000023E-2</c:v>
                </c:pt>
                <c:pt idx="57">
                  <c:v>4.1610000000000001E-2</c:v>
                </c:pt>
                <c:pt idx="58">
                  <c:v>3.7010000000000015E-2</c:v>
                </c:pt>
                <c:pt idx="59">
                  <c:v>3.3090000000000001E-2</c:v>
                </c:pt>
                <c:pt idx="60">
                  <c:v>2.9909999999999999E-2</c:v>
                </c:pt>
                <c:pt idx="61">
                  <c:v>2.7119000000000011E-2</c:v>
                </c:pt>
                <c:pt idx="62">
                  <c:v>2.4814000000000006E-2</c:v>
                </c:pt>
                <c:pt idx="63">
                  <c:v>2.2835000000000053E-2</c:v>
                </c:pt>
                <c:pt idx="64">
                  <c:v>2.1097000000000012E-2</c:v>
                </c:pt>
                <c:pt idx="65">
                  <c:v>1.9615000000000007E-2</c:v>
                </c:pt>
                <c:pt idx="66">
                  <c:v>1.8381000000000026E-2</c:v>
                </c:pt>
                <c:pt idx="67">
                  <c:v>1.7304E-2</c:v>
                </c:pt>
                <c:pt idx="68">
                  <c:v>1.6466000000000001E-2</c:v>
                </c:pt>
                <c:pt idx="69">
                  <c:v>1.5716000000000001E-2</c:v>
                </c:pt>
                <c:pt idx="70">
                  <c:v>1.4930000000000001E-2</c:v>
                </c:pt>
                <c:pt idx="71">
                  <c:v>1.4329E-2</c:v>
                </c:pt>
                <c:pt idx="72">
                  <c:v>1.3767000000000001E-2</c:v>
                </c:pt>
              </c:numCache>
            </c:numRef>
          </c:val>
        </c:ser>
        <c:ser>
          <c:idx val="3"/>
          <c:order val="1"/>
          <c:tx>
            <c:strRef>
              <c:f>Лист1!$F$4</c:f>
              <c:strCache>
                <c:ptCount val="1"/>
                <c:pt idx="0">
                  <c:v>Ocean</c:v>
                </c:pt>
              </c:strCache>
            </c:strRef>
          </c:tx>
          <c:cat>
            <c:numRef>
              <c:f>Лист1!$C$5:$C$77</c:f>
              <c:numCache>
                <c:formatCode>General</c:formatCode>
                <c:ptCount val="73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  <c:pt idx="69">
                  <c:v>2014</c:v>
                </c:pt>
                <c:pt idx="70">
                  <c:v>2015</c:v>
                </c:pt>
                <c:pt idx="71">
                  <c:v>2016</c:v>
                </c:pt>
                <c:pt idx="72">
                  <c:v>2017</c:v>
                </c:pt>
              </c:numCache>
            </c:numRef>
          </c:cat>
          <c:val>
            <c:numRef>
              <c:f>Лист1!$L$5:$L$77</c:f>
              <c:numCache>
                <c:formatCode>0.000</c:formatCode>
                <c:ptCount val="73"/>
                <c:pt idx="0">
                  <c:v>1.2459999999999999E-4</c:v>
                </c:pt>
                <c:pt idx="1">
                  <c:v>3.6105000000000056E-3</c:v>
                </c:pt>
                <c:pt idx="2">
                  <c:v>8.8030000000000122E-3</c:v>
                </c:pt>
                <c:pt idx="3">
                  <c:v>1.4405000000000001E-2</c:v>
                </c:pt>
                <c:pt idx="4">
                  <c:v>2.3456000000000001E-2</c:v>
                </c:pt>
                <c:pt idx="5">
                  <c:v>4.0383000000000065E-2</c:v>
                </c:pt>
                <c:pt idx="6">
                  <c:v>6.9350000000000106E-2</c:v>
                </c:pt>
                <c:pt idx="7">
                  <c:v>0.11431999999999984</c:v>
                </c:pt>
                <c:pt idx="8">
                  <c:v>0.17782000000000001</c:v>
                </c:pt>
                <c:pt idx="9">
                  <c:v>0.26272000000000001</c:v>
                </c:pt>
                <c:pt idx="10">
                  <c:v>0.37082000000000076</c:v>
                </c:pt>
                <c:pt idx="11">
                  <c:v>0.50278</c:v>
                </c:pt>
                <c:pt idx="12">
                  <c:v>0.66000000000000081</c:v>
                </c:pt>
                <c:pt idx="13">
                  <c:v>0.84080000000000099</c:v>
                </c:pt>
                <c:pt idx="14">
                  <c:v>1.0457999999999983</c:v>
                </c:pt>
                <c:pt idx="15">
                  <c:v>1.2746999999999982</c:v>
                </c:pt>
                <c:pt idx="16">
                  <c:v>1.5226999999999984</c:v>
                </c:pt>
                <c:pt idx="17">
                  <c:v>1.7910000000000004</c:v>
                </c:pt>
                <c:pt idx="18">
                  <c:v>2.0753999999999997</c:v>
                </c:pt>
                <c:pt idx="19">
                  <c:v>2.3750999999999967</c:v>
                </c:pt>
                <c:pt idx="20">
                  <c:v>2.6815000000000011</c:v>
                </c:pt>
                <c:pt idx="21">
                  <c:v>2.9953999999999987</c:v>
                </c:pt>
                <c:pt idx="22">
                  <c:v>3.3193999999999977</c:v>
                </c:pt>
                <c:pt idx="23">
                  <c:v>3.6322999999999968</c:v>
                </c:pt>
                <c:pt idx="24">
                  <c:v>3.9450000000000025</c:v>
                </c:pt>
                <c:pt idx="25">
                  <c:v>4.2458000000000009</c:v>
                </c:pt>
                <c:pt idx="26">
                  <c:v>4.5341999999999967</c:v>
                </c:pt>
                <c:pt idx="27">
                  <c:v>4.8088999999999995</c:v>
                </c:pt>
                <c:pt idx="28">
                  <c:v>5.0513999999999974</c:v>
                </c:pt>
                <c:pt idx="29">
                  <c:v>5.2693000000000012</c:v>
                </c:pt>
                <c:pt idx="30">
                  <c:v>5.4523000000000064</c:v>
                </c:pt>
                <c:pt idx="31">
                  <c:v>5.6191999999999966</c:v>
                </c:pt>
                <c:pt idx="32">
                  <c:v>5.7116000000000033</c:v>
                </c:pt>
                <c:pt idx="33">
                  <c:v>5.7972999999999928</c:v>
                </c:pt>
                <c:pt idx="34">
                  <c:v>5.7406000000000104</c:v>
                </c:pt>
                <c:pt idx="35">
                  <c:v>5.5413999999999994</c:v>
                </c:pt>
                <c:pt idx="36">
                  <c:v>5.0789000000000017</c:v>
                </c:pt>
                <c:pt idx="37">
                  <c:v>4.2837000000000094</c:v>
                </c:pt>
                <c:pt idx="38">
                  <c:v>3.3788999999999856</c:v>
                </c:pt>
                <c:pt idx="39">
                  <c:v>2.5144000000000077</c:v>
                </c:pt>
                <c:pt idx="40">
                  <c:v>1.7107999999999903</c:v>
                </c:pt>
                <c:pt idx="41">
                  <c:v>1.183100000000008</c:v>
                </c:pt>
                <c:pt idx="42">
                  <c:v>0.87203999999999204</c:v>
                </c:pt>
                <c:pt idx="43">
                  <c:v>0.69338000000000966</c:v>
                </c:pt>
                <c:pt idx="44">
                  <c:v>0.56107999999999092</c:v>
                </c:pt>
                <c:pt idx="45">
                  <c:v>0.48220999999999825</c:v>
                </c:pt>
                <c:pt idx="46">
                  <c:v>0.41563000000000966</c:v>
                </c:pt>
                <c:pt idx="47">
                  <c:v>0.3503299999999942</c:v>
                </c:pt>
                <c:pt idx="48">
                  <c:v>0.31592000000000686</c:v>
                </c:pt>
                <c:pt idx="49">
                  <c:v>0.26225999999999527</c:v>
                </c:pt>
                <c:pt idx="50">
                  <c:v>0.23921999999999918</c:v>
                </c:pt>
                <c:pt idx="51">
                  <c:v>0.20665999999999773</c:v>
                </c:pt>
                <c:pt idx="52">
                  <c:v>0.18451000000000192</c:v>
                </c:pt>
                <c:pt idx="53">
                  <c:v>0.16269000000000569</c:v>
                </c:pt>
                <c:pt idx="54">
                  <c:v>0.14112999999999545</c:v>
                </c:pt>
                <c:pt idx="55">
                  <c:v>0.12978700000000454</c:v>
                </c:pt>
                <c:pt idx="56">
                  <c:v>0.10853199999999431</c:v>
                </c:pt>
                <c:pt idx="57">
                  <c:v>9.7325000000003506E-2</c:v>
                </c:pt>
                <c:pt idx="58">
                  <c:v>8.6544999999998498E-2</c:v>
                </c:pt>
                <c:pt idx="59">
                  <c:v>8.5833999999998328E-2</c:v>
                </c:pt>
                <c:pt idx="60">
                  <c:v>6.5311000000002367E-2</c:v>
                </c:pt>
                <c:pt idx="61">
                  <c:v>6.4760000000002385E-2</c:v>
                </c:pt>
                <c:pt idx="62">
                  <c:v>6.4347000000002333E-2</c:v>
                </c:pt>
                <c:pt idx="63">
                  <c:v>5.3973999999997163E-2</c:v>
                </c:pt>
                <c:pt idx="64">
                  <c:v>4.3611999999992039E-2</c:v>
                </c:pt>
                <c:pt idx="65">
                  <c:v>4.3314000000006375E-2</c:v>
                </c:pt>
                <c:pt idx="66">
                  <c:v>4.3100000000006314E-2</c:v>
                </c:pt>
                <c:pt idx="67">
                  <c:v>3.2899000000001191E-2</c:v>
                </c:pt>
                <c:pt idx="68">
                  <c:v>4.2799999999992129E-2</c:v>
                </c:pt>
                <c:pt idx="69">
                  <c:v>3.2673000000001215E-2</c:v>
                </c:pt>
                <c:pt idx="70">
                  <c:v>3.2433000000001218E-2</c:v>
                </c:pt>
                <c:pt idx="71">
                  <c:v>2.2327999999996021E-2</c:v>
                </c:pt>
                <c:pt idx="72">
                  <c:v>2.2203999999996032E-2</c:v>
                </c:pt>
              </c:numCache>
            </c:numRef>
          </c:val>
        </c:ser>
        <c:ser>
          <c:idx val="1"/>
          <c:order val="2"/>
          <c:tx>
            <c:strRef>
              <c:f>Лист1!$D$4</c:f>
              <c:strCache>
                <c:ptCount val="1"/>
                <c:pt idx="0">
                  <c:v>Atmosphere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Лист1!$C$5:$C$77</c:f>
              <c:numCache>
                <c:formatCode>General</c:formatCode>
                <c:ptCount val="73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  <c:pt idx="69">
                  <c:v>2014</c:v>
                </c:pt>
                <c:pt idx="70">
                  <c:v>2015</c:v>
                </c:pt>
                <c:pt idx="71">
                  <c:v>2016</c:v>
                </c:pt>
                <c:pt idx="72">
                  <c:v>2017</c:v>
                </c:pt>
              </c:numCache>
            </c:numRef>
          </c:cat>
          <c:val>
            <c:numRef>
              <c:f>Лист1!$J$5:$J$77</c:f>
              <c:numCache>
                <c:formatCode>0.000</c:formatCode>
                <c:ptCount val="73"/>
                <c:pt idx="0">
                  <c:v>3.3300000000000002E-4</c:v>
                </c:pt>
                <c:pt idx="1">
                  <c:v>9.3530000000000245E-3</c:v>
                </c:pt>
                <c:pt idx="2">
                  <c:v>1.7540000000000007E-2</c:v>
                </c:pt>
                <c:pt idx="3">
                  <c:v>2.7040000000000033E-2</c:v>
                </c:pt>
                <c:pt idx="4">
                  <c:v>4.4830000000000071E-2</c:v>
                </c:pt>
                <c:pt idx="5">
                  <c:v>7.8179999999999999E-2</c:v>
                </c:pt>
                <c:pt idx="6">
                  <c:v>0.1336</c:v>
                </c:pt>
                <c:pt idx="7">
                  <c:v>0.21650000000000019</c:v>
                </c:pt>
                <c:pt idx="8">
                  <c:v>0.33160000000000045</c:v>
                </c:pt>
                <c:pt idx="9">
                  <c:v>0.48180000000000045</c:v>
                </c:pt>
                <c:pt idx="10">
                  <c:v>0.66940000000000077</c:v>
                </c:pt>
                <c:pt idx="11">
                  <c:v>0.89490000000000003</c:v>
                </c:pt>
                <c:pt idx="12">
                  <c:v>1.161</c:v>
                </c:pt>
                <c:pt idx="13">
                  <c:v>1.464</c:v>
                </c:pt>
                <c:pt idx="14">
                  <c:v>1.804</c:v>
                </c:pt>
                <c:pt idx="15">
                  <c:v>2.1759999999999997</c:v>
                </c:pt>
                <c:pt idx="16">
                  <c:v>2.5830000000000002</c:v>
                </c:pt>
                <c:pt idx="17">
                  <c:v>3.0159999999999987</c:v>
                </c:pt>
                <c:pt idx="18">
                  <c:v>3.4719999999999978</c:v>
                </c:pt>
                <c:pt idx="19">
                  <c:v>3.9419999999999997</c:v>
                </c:pt>
                <c:pt idx="20">
                  <c:v>4.4320000000000004</c:v>
                </c:pt>
                <c:pt idx="21">
                  <c:v>4.9260000000000002</c:v>
                </c:pt>
                <c:pt idx="22">
                  <c:v>5.4210000000000003</c:v>
                </c:pt>
                <c:pt idx="23">
                  <c:v>5.9039999999999999</c:v>
                </c:pt>
                <c:pt idx="24">
                  <c:v>6.3849999999999945</c:v>
                </c:pt>
                <c:pt idx="25">
                  <c:v>6.8419999999999996</c:v>
                </c:pt>
                <c:pt idx="26">
                  <c:v>7.2729999999999997</c:v>
                </c:pt>
                <c:pt idx="27">
                  <c:v>7.6629999999999932</c:v>
                </c:pt>
                <c:pt idx="28">
                  <c:v>8.0250000000000004</c:v>
                </c:pt>
                <c:pt idx="29">
                  <c:v>8.3370000000000015</c:v>
                </c:pt>
                <c:pt idx="30">
                  <c:v>8.593</c:v>
                </c:pt>
                <c:pt idx="31">
                  <c:v>8.7800000000000011</c:v>
                </c:pt>
                <c:pt idx="32">
                  <c:v>8.9160000000000004</c:v>
                </c:pt>
                <c:pt idx="33">
                  <c:v>8.9750000000000068</c:v>
                </c:pt>
                <c:pt idx="34">
                  <c:v>8.7760000000000016</c:v>
                </c:pt>
                <c:pt idx="35">
                  <c:v>8.3230000000000004</c:v>
                </c:pt>
                <c:pt idx="36">
                  <c:v>7.3730000000000002</c:v>
                </c:pt>
                <c:pt idx="37">
                  <c:v>5.8239999999999945</c:v>
                </c:pt>
                <c:pt idx="38">
                  <c:v>4.4169999999999998</c:v>
                </c:pt>
                <c:pt idx="39">
                  <c:v>3.0119999999999987</c:v>
                </c:pt>
                <c:pt idx="40">
                  <c:v>1.85</c:v>
                </c:pt>
                <c:pt idx="41">
                  <c:v>1.218</c:v>
                </c:pt>
                <c:pt idx="42">
                  <c:v>0.8789000000000009</c:v>
                </c:pt>
                <c:pt idx="43">
                  <c:v>0.67590000000000106</c:v>
                </c:pt>
                <c:pt idx="44">
                  <c:v>0.54249999999999998</c:v>
                </c:pt>
                <c:pt idx="45">
                  <c:v>0.4466</c:v>
                </c:pt>
                <c:pt idx="46">
                  <c:v>0.38550000000000045</c:v>
                </c:pt>
                <c:pt idx="47">
                  <c:v>0.32700000000000046</c:v>
                </c:pt>
                <c:pt idx="48">
                  <c:v>0.27860000000000001</c:v>
                </c:pt>
                <c:pt idx="49">
                  <c:v>0.23870000000000019</c:v>
                </c:pt>
                <c:pt idx="50">
                  <c:v>0.2056</c:v>
                </c:pt>
                <c:pt idx="51">
                  <c:v>0.17790000000000022</c:v>
                </c:pt>
                <c:pt idx="52">
                  <c:v>0.15470000000000025</c:v>
                </c:pt>
                <c:pt idx="53">
                  <c:v>0.1351</c:v>
                </c:pt>
                <c:pt idx="54">
                  <c:v>0.11840000000000002</c:v>
                </c:pt>
                <c:pt idx="55">
                  <c:v>0.10400000000000002</c:v>
                </c:pt>
                <c:pt idx="56">
                  <c:v>9.0360000000000024E-2</c:v>
                </c:pt>
                <c:pt idx="57">
                  <c:v>7.7119999999999994E-2</c:v>
                </c:pt>
                <c:pt idx="58">
                  <c:v>6.9150000000000003E-2</c:v>
                </c:pt>
                <c:pt idx="59">
                  <c:v>6.1629999999999976E-2</c:v>
                </c:pt>
                <c:pt idx="60">
                  <c:v>5.6340000000000001E-2</c:v>
                </c:pt>
                <c:pt idx="61">
                  <c:v>5.0459999999999998E-2</c:v>
                </c:pt>
                <c:pt idx="62">
                  <c:v>4.6269999999999985E-2</c:v>
                </c:pt>
                <c:pt idx="63">
                  <c:v>4.2430000000000023E-2</c:v>
                </c:pt>
                <c:pt idx="64">
                  <c:v>3.8609999999999998E-2</c:v>
                </c:pt>
                <c:pt idx="65">
                  <c:v>3.5549999999999998E-2</c:v>
                </c:pt>
                <c:pt idx="66">
                  <c:v>3.3470000000000014E-2</c:v>
                </c:pt>
                <c:pt idx="67">
                  <c:v>3.1440000000000051E-2</c:v>
                </c:pt>
                <c:pt idx="68">
                  <c:v>3.0669999999999999E-2</c:v>
                </c:pt>
                <c:pt idx="69">
                  <c:v>2.9410000000000002E-2</c:v>
                </c:pt>
                <c:pt idx="70">
                  <c:v>2.6720000000000001E-2</c:v>
                </c:pt>
                <c:pt idx="71">
                  <c:v>2.579E-2</c:v>
                </c:pt>
                <c:pt idx="72">
                  <c:v>2.4559999999999998E-2</c:v>
                </c:pt>
              </c:numCache>
            </c:numRef>
          </c:val>
        </c:ser>
        <c:ser>
          <c:idx val="2"/>
          <c:order val="3"/>
          <c:tx>
            <c:strRef>
              <c:f>Лист1!$E$4</c:f>
              <c:strCache>
                <c:ptCount val="1"/>
                <c:pt idx="0">
                  <c:v>Soil</c:v>
                </c:pt>
              </c:strCache>
            </c:strRef>
          </c:tx>
          <c:spPr>
            <a:solidFill>
              <a:srgbClr val="C2AD5E"/>
            </a:solidFill>
          </c:spPr>
          <c:cat>
            <c:numRef>
              <c:f>Лист1!$C$5:$C$77</c:f>
              <c:numCache>
                <c:formatCode>General</c:formatCode>
                <c:ptCount val="73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  <c:pt idx="69">
                  <c:v>2014</c:v>
                </c:pt>
                <c:pt idx="70">
                  <c:v>2015</c:v>
                </c:pt>
                <c:pt idx="71">
                  <c:v>2016</c:v>
                </c:pt>
                <c:pt idx="72">
                  <c:v>2017</c:v>
                </c:pt>
              </c:numCache>
            </c:numRef>
          </c:cat>
          <c:val>
            <c:numRef>
              <c:f>Лист1!$K$5:$K$77</c:f>
              <c:numCache>
                <c:formatCode>0.000</c:formatCode>
                <c:ptCount val="73"/>
                <c:pt idx="0">
                  <c:v>2.2390000000000035E-4</c:v>
                </c:pt>
                <c:pt idx="1">
                  <c:v>6.2910000000000093E-3</c:v>
                </c:pt>
                <c:pt idx="2">
                  <c:v>1.4029999999999996E-2</c:v>
                </c:pt>
                <c:pt idx="3">
                  <c:v>2.445E-2</c:v>
                </c:pt>
                <c:pt idx="4">
                  <c:v>4.2200000000000001E-2</c:v>
                </c:pt>
                <c:pt idx="5">
                  <c:v>7.392E-2</c:v>
                </c:pt>
                <c:pt idx="6">
                  <c:v>0.12740000000000001</c:v>
                </c:pt>
                <c:pt idx="7">
                  <c:v>0.21080000000000004</c:v>
                </c:pt>
                <c:pt idx="8">
                  <c:v>0.33260000000000045</c:v>
                </c:pt>
                <c:pt idx="9">
                  <c:v>0.50060000000000004</c:v>
                </c:pt>
                <c:pt idx="10">
                  <c:v>0.72210000000000063</c:v>
                </c:pt>
                <c:pt idx="11">
                  <c:v>1.0029999999999983</c:v>
                </c:pt>
                <c:pt idx="12">
                  <c:v>1.35</c:v>
                </c:pt>
                <c:pt idx="13">
                  <c:v>1.766</c:v>
                </c:pt>
                <c:pt idx="14">
                  <c:v>2.2530000000000001</c:v>
                </c:pt>
                <c:pt idx="15">
                  <c:v>2.8139999999999987</c:v>
                </c:pt>
                <c:pt idx="16">
                  <c:v>3.448</c:v>
                </c:pt>
                <c:pt idx="17">
                  <c:v>4.1539999999999955</c:v>
                </c:pt>
                <c:pt idx="18">
                  <c:v>4.9269999999999996</c:v>
                </c:pt>
                <c:pt idx="19">
                  <c:v>5.7649999999999935</c:v>
                </c:pt>
                <c:pt idx="20">
                  <c:v>6.6609999999999934</c:v>
                </c:pt>
                <c:pt idx="21">
                  <c:v>7.6079999999999934</c:v>
                </c:pt>
                <c:pt idx="22">
                  <c:v>8.597999999999999</c:v>
                </c:pt>
                <c:pt idx="23">
                  <c:v>9.620000000000001</c:v>
                </c:pt>
                <c:pt idx="24">
                  <c:v>10.67</c:v>
                </c:pt>
                <c:pt idx="25">
                  <c:v>11.719999999999999</c:v>
                </c:pt>
                <c:pt idx="26">
                  <c:v>12.78</c:v>
                </c:pt>
                <c:pt idx="27">
                  <c:v>13.81</c:v>
                </c:pt>
                <c:pt idx="28">
                  <c:v>14.83</c:v>
                </c:pt>
                <c:pt idx="29">
                  <c:v>15.8</c:v>
                </c:pt>
                <c:pt idx="30">
                  <c:v>16.71</c:v>
                </c:pt>
                <c:pt idx="31">
                  <c:v>17.55</c:v>
                </c:pt>
                <c:pt idx="32">
                  <c:v>18.309999999999999</c:v>
                </c:pt>
                <c:pt idx="33">
                  <c:v>18.959999999999987</c:v>
                </c:pt>
                <c:pt idx="34">
                  <c:v>19.38</c:v>
                </c:pt>
                <c:pt idx="35">
                  <c:v>19.52</c:v>
                </c:pt>
                <c:pt idx="36">
                  <c:v>19.149999999999999</c:v>
                </c:pt>
                <c:pt idx="37">
                  <c:v>18.12</c:v>
                </c:pt>
                <c:pt idx="38">
                  <c:v>16.8</c:v>
                </c:pt>
                <c:pt idx="39">
                  <c:v>15.18</c:v>
                </c:pt>
                <c:pt idx="40">
                  <c:v>13.47</c:v>
                </c:pt>
                <c:pt idx="41">
                  <c:v>11.94</c:v>
                </c:pt>
                <c:pt idx="42">
                  <c:v>10.59</c:v>
                </c:pt>
                <c:pt idx="43">
                  <c:v>9.4030000000000005</c:v>
                </c:pt>
                <c:pt idx="44">
                  <c:v>8.3580000000000005</c:v>
                </c:pt>
                <c:pt idx="45">
                  <c:v>7.4379999999999997</c:v>
                </c:pt>
                <c:pt idx="46">
                  <c:v>6.6219999999999946</c:v>
                </c:pt>
                <c:pt idx="47">
                  <c:v>5.9059999999999997</c:v>
                </c:pt>
                <c:pt idx="48">
                  <c:v>5.2770000000000001</c:v>
                </c:pt>
                <c:pt idx="49">
                  <c:v>4.7210000000000001</c:v>
                </c:pt>
                <c:pt idx="50">
                  <c:v>4.2309999999999999</c:v>
                </c:pt>
                <c:pt idx="51">
                  <c:v>3.7949999999999999</c:v>
                </c:pt>
                <c:pt idx="52">
                  <c:v>3.4099999999999997</c:v>
                </c:pt>
                <c:pt idx="53">
                  <c:v>3.0670000000000002</c:v>
                </c:pt>
                <c:pt idx="54">
                  <c:v>2.7629999999999999</c:v>
                </c:pt>
                <c:pt idx="55">
                  <c:v>2.4909999999999997</c:v>
                </c:pt>
                <c:pt idx="56">
                  <c:v>2.2480000000000002</c:v>
                </c:pt>
                <c:pt idx="57">
                  <c:v>2.0309999999999997</c:v>
                </c:pt>
                <c:pt idx="58">
                  <c:v>1.837</c:v>
                </c:pt>
                <c:pt idx="59">
                  <c:v>1.6639999999999984</c:v>
                </c:pt>
                <c:pt idx="60">
                  <c:v>1.508</c:v>
                </c:pt>
                <c:pt idx="61">
                  <c:v>1.369</c:v>
                </c:pt>
                <c:pt idx="62">
                  <c:v>1.244</c:v>
                </c:pt>
                <c:pt idx="63">
                  <c:v>1.131</c:v>
                </c:pt>
                <c:pt idx="64">
                  <c:v>1.0289999999999984</c:v>
                </c:pt>
                <c:pt idx="65">
                  <c:v>0.93740000000000001</c:v>
                </c:pt>
                <c:pt idx="66">
                  <c:v>0.85480000000000089</c:v>
                </c:pt>
                <c:pt idx="67">
                  <c:v>0.78010000000000002</c:v>
                </c:pt>
                <c:pt idx="68">
                  <c:v>0.71300000000000063</c:v>
                </c:pt>
                <c:pt idx="69">
                  <c:v>0.65220000000000089</c:v>
                </c:pt>
                <c:pt idx="70">
                  <c:v>0.59670000000000001</c:v>
                </c:pt>
                <c:pt idx="71">
                  <c:v>0.54659999999999997</c:v>
                </c:pt>
                <c:pt idx="72">
                  <c:v>0.50209999999999999</c:v>
                </c:pt>
              </c:numCache>
            </c:numRef>
          </c:val>
        </c:ser>
        <c:axId val="72217728"/>
        <c:axId val="72219264"/>
      </c:areaChart>
      <c:catAx>
        <c:axId val="72217728"/>
        <c:scaling>
          <c:orientation val="minMax"/>
        </c:scaling>
        <c:axPos val="b"/>
        <c:numFmt formatCode="General" sourceLinked="1"/>
        <c:tickLblPos val="nextTo"/>
        <c:crossAx val="72219264"/>
        <c:crosses val="autoZero"/>
        <c:auto val="1"/>
        <c:lblAlgn val="ctr"/>
        <c:lblOffset val="100"/>
      </c:catAx>
      <c:valAx>
        <c:axId val="7221926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mass in media, kt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385281385281386E-2"/>
              <c:y val="7.1670582160836452E-2"/>
            </c:manualLayout>
          </c:layout>
        </c:title>
        <c:numFmt formatCode="0" sourceLinked="0"/>
        <c:tickLblPos val="nextTo"/>
        <c:crossAx val="7221772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0930729113406324"/>
          <c:y val="0.79241873026741227"/>
          <c:w val="0.74069250434604761"/>
          <c:h val="0.18135159192057512"/>
        </c:manualLayout>
      </c:layout>
    </c:legend>
    <c:plotVisOnly val="1"/>
  </c:chart>
  <c:spPr>
    <a:ln>
      <a:noFill/>
    </a:ln>
  </c:spPr>
  <c:txPr>
    <a:bodyPr/>
    <a:lstStyle/>
    <a:p>
      <a:pPr>
        <a:defRPr sz="1400">
          <a:latin typeface="+mn-lt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0CBE-0750-4966-8A64-679CEF40CEF0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9E8C-7286-45D4-B8A2-765A36427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AC62-4B51-4261-A6E5-9EF45CF871C5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B56E-F494-4EFF-B079-21225B184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4C16-E245-490E-869C-DEBD8BD7C750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4A03-5DD9-4DAF-867D-863186E56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FD4C-4EE5-4B6F-9D28-80AC65F8E282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4E880-C308-4680-AE60-CDB9C5011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63F8-08C8-4249-AC40-F357B3DA950E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592D-81E6-4A63-B7E3-638750A08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64F8-7467-430B-AB1A-A9EED6D319D6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96FD-001F-430C-BBD1-738D65428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3CE5-CB7B-496B-95A4-9989C3A370B7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4689-3FDC-4ECF-A09A-41862A46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FD3F-3178-4F47-98AE-C0311B258D78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F059-AEAB-4569-B861-E8EB2FBE1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3F1D-C029-4D1C-89E6-46DA39EBE743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856E-1E45-4CC8-AF47-59F796DEC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90DF-5556-4EFF-AC01-0D4D1E4B054F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DA69-2A51-48DC-9A35-CCCED1233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69C4C-98AB-409B-B6C0-3CB65F0296D6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86DC-0A39-482E-A49D-F4A562623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28800C-C5EB-4904-BC98-BA53A166102D}" type="datetimeFigureOut">
              <a:rPr lang="en-US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2B868-926C-4FC0-B9E7-ED963AA6C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152400" y="573088"/>
            <a:ext cx="8839200" cy="1331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Update of MSC-E research activities on POPs.</a:t>
            </a:r>
            <a:endParaRPr lang="en-US" sz="2800" b="1" dirty="0">
              <a:solidFill>
                <a:srgbClr val="0070C0"/>
              </a:solidFill>
              <a:latin typeface="Calibri" pitchFamily="34" charset="0"/>
              <a:ea typeface="PMingLiU" pitchFamily="18" charset="-12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Case study on B(a)P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pollution</a:t>
            </a:r>
            <a:endParaRPr lang="ru-RU" sz="2800" b="1" dirty="0">
              <a:solidFill>
                <a:srgbClr val="0070C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427038" y="2362200"/>
            <a:ext cx="8426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spcAft>
                <a:spcPct val="60000"/>
              </a:spcAft>
              <a:buClr>
                <a:schemeClr val="hlink"/>
              </a:buClr>
              <a:buSzPct val="120000"/>
            </a:pPr>
            <a:r>
              <a:rPr lang="en-US" altLang="ru-RU" sz="2000" u="sng" dirty="0" err="1">
                <a:latin typeface="Calibri" pitchFamily="34" charset="0"/>
              </a:rPr>
              <a:t>Alexey</a:t>
            </a:r>
            <a:r>
              <a:rPr lang="en-US" altLang="ru-RU" sz="2000" u="sng" dirty="0">
                <a:latin typeface="Calibri" pitchFamily="34" charset="0"/>
              </a:rPr>
              <a:t> </a:t>
            </a:r>
            <a:r>
              <a:rPr lang="en-US" altLang="ru-RU" sz="2000" u="sng" dirty="0" err="1">
                <a:latin typeface="Calibri" pitchFamily="34" charset="0"/>
              </a:rPr>
              <a:t>Gusev</a:t>
            </a:r>
            <a:r>
              <a:rPr lang="en-US" altLang="ru-RU" sz="2000" dirty="0">
                <a:latin typeface="Calibri" pitchFamily="34" charset="0"/>
              </a:rPr>
              <a:t>, Victor </a:t>
            </a:r>
            <a:r>
              <a:rPr lang="en-US" altLang="ru-RU" sz="2000" dirty="0" err="1">
                <a:latin typeface="Calibri" pitchFamily="34" charset="0"/>
              </a:rPr>
              <a:t>Shatalov</a:t>
            </a:r>
            <a:r>
              <a:rPr lang="en-US" altLang="ru-RU" sz="2000" dirty="0">
                <a:latin typeface="Calibri" pitchFamily="34" charset="0"/>
              </a:rPr>
              <a:t>, Olga </a:t>
            </a:r>
            <a:r>
              <a:rPr lang="en-US" altLang="ru-RU" sz="2000" dirty="0" err="1">
                <a:latin typeface="Calibri" pitchFamily="34" charset="0"/>
              </a:rPr>
              <a:t>Rozovskaya</a:t>
            </a:r>
            <a:r>
              <a:rPr lang="en-US" altLang="ru-RU" sz="2000" dirty="0">
                <a:latin typeface="Calibri" pitchFamily="34" charset="0"/>
              </a:rPr>
              <a:t> (MSC-E, EMEP)</a:t>
            </a:r>
          </a:p>
          <a:p>
            <a:pPr algn="ctr" eaLnBrk="0" hangingPunct="0">
              <a:spcBef>
                <a:spcPct val="20000"/>
              </a:spcBef>
              <a:spcAft>
                <a:spcPct val="60000"/>
              </a:spcAft>
              <a:buClr>
                <a:schemeClr val="hlink"/>
              </a:buClr>
              <a:buSzPct val="120000"/>
            </a:pPr>
            <a:r>
              <a:rPr lang="en-US" altLang="ru-RU" sz="2000" dirty="0" err="1">
                <a:latin typeface="Calibri" pitchFamily="34" charset="0"/>
              </a:rPr>
              <a:t>Florian</a:t>
            </a:r>
            <a:r>
              <a:rPr lang="en-US" altLang="ru-RU" sz="2000" dirty="0">
                <a:latin typeface="Calibri" pitchFamily="34" charset="0"/>
              </a:rPr>
              <a:t> </a:t>
            </a:r>
            <a:r>
              <a:rPr lang="en-US" altLang="ru-RU" sz="2000" dirty="0" err="1">
                <a:latin typeface="Calibri" pitchFamily="34" charset="0"/>
              </a:rPr>
              <a:t>Couvidat</a:t>
            </a:r>
            <a:r>
              <a:rPr lang="en-US" altLang="ru-RU" sz="2000" dirty="0">
                <a:latin typeface="Calibri" pitchFamily="34" charset="0"/>
              </a:rPr>
              <a:t> (INERIS, France</a:t>
            </a:r>
            <a:r>
              <a:rPr lang="en-US" altLang="ru-RU" sz="2000" dirty="0" smtClean="0">
                <a:latin typeface="Calibri" pitchFamily="34" charset="0"/>
              </a:rPr>
              <a:t>)</a:t>
            </a:r>
            <a:endParaRPr lang="en-US" altLang="ru-RU" sz="2000" dirty="0">
              <a:latin typeface="Calibri" pitchFamily="34" charset="0"/>
            </a:endParaRPr>
          </a:p>
        </p:txBody>
      </p:sp>
      <p:grpSp>
        <p:nvGrpSpPr>
          <p:cNvPr id="13315" name="Group 10"/>
          <p:cNvGrpSpPr>
            <a:grpSpLocks noChangeAspect="1"/>
          </p:cNvGrpSpPr>
          <p:nvPr/>
        </p:nvGrpSpPr>
        <p:grpSpPr bwMode="auto">
          <a:xfrm>
            <a:off x="3352800" y="5410200"/>
            <a:ext cx="998538" cy="863600"/>
            <a:chOff x="92" y="3959"/>
            <a:chExt cx="384" cy="333"/>
          </a:xfrm>
        </p:grpSpPr>
        <p:sp>
          <p:nvSpPr>
            <p:cNvPr id="13318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000">
                <a:latin typeface="Tahoma" pitchFamily="34" charset="0"/>
              </a:endParaRPr>
            </a:p>
          </p:txBody>
        </p:sp>
        <p:pic>
          <p:nvPicPr>
            <p:cNvPr id="13319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7" name="Image 13" descr="logo_INERIS_cartouche_G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410200"/>
            <a:ext cx="15224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4191000" y="3581400"/>
          <a:ext cx="459105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39"/>
          <p:cNvGrpSpPr/>
          <p:nvPr/>
        </p:nvGrpSpPr>
        <p:grpSpPr>
          <a:xfrm>
            <a:off x="428400" y="3430800"/>
            <a:ext cx="3429025" cy="3071834"/>
            <a:chOff x="2699792" y="5322083"/>
            <a:chExt cx="3429025" cy="3071834"/>
          </a:xfrm>
        </p:grpSpPr>
        <p:sp>
          <p:nvSpPr>
            <p:cNvPr id="41" name="TextBox 7"/>
            <p:cNvSpPr txBox="1">
              <a:spLocks noChangeArrowheads="1"/>
            </p:cNvSpPr>
            <p:nvPr/>
          </p:nvSpPr>
          <p:spPr bwMode="auto">
            <a:xfrm>
              <a:off x="2699792" y="8024585"/>
              <a:ext cx="34290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Annual </a:t>
              </a:r>
              <a:r>
                <a:rPr lang="en-US" dirty="0">
                  <a:latin typeface="Calibri" pitchFamily="34" charset="0"/>
                </a:rPr>
                <a:t>B(a)P emissions (2015)</a:t>
              </a:r>
              <a:endParaRPr lang="ru-RU" dirty="0">
                <a:latin typeface="Calibri" pitchFamily="34" charset="0"/>
              </a:endParaRPr>
            </a:p>
          </p:txBody>
        </p:sp>
        <p:pic>
          <p:nvPicPr>
            <p:cNvPr id="42" name="Рисунок 41" descr="bap_emis_2015_eu02_sc_all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896612" y="5622545"/>
              <a:ext cx="2876550" cy="2393950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43" name="TextBox 7"/>
            <p:cNvSpPr txBox="1">
              <a:spLocks noChangeArrowheads="1"/>
            </p:cNvSpPr>
            <p:nvPr/>
          </p:nvSpPr>
          <p:spPr bwMode="auto">
            <a:xfrm>
              <a:off x="4556131" y="5322083"/>
              <a:ext cx="1371650" cy="369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SCENARIO</a:t>
              </a:r>
              <a:endParaRPr lang="ru-RU" dirty="0">
                <a:latin typeface="Calibri" pitchFamily="34" charset="0"/>
              </a:endParaRPr>
            </a:p>
          </p:txBody>
        </p:sp>
      </p:grpSp>
      <p:grpSp>
        <p:nvGrpSpPr>
          <p:cNvPr id="3" name="Группа 34"/>
          <p:cNvGrpSpPr/>
          <p:nvPr/>
        </p:nvGrpSpPr>
        <p:grpSpPr>
          <a:xfrm>
            <a:off x="428595" y="3429000"/>
            <a:ext cx="3429025" cy="3071834"/>
            <a:chOff x="428595" y="3429000"/>
            <a:chExt cx="3429025" cy="3071834"/>
          </a:xfrm>
        </p:grpSpPr>
        <p:grpSp>
          <p:nvGrpSpPr>
            <p:cNvPr id="4" name="Группа 13"/>
            <p:cNvGrpSpPr/>
            <p:nvPr/>
          </p:nvGrpSpPr>
          <p:grpSpPr>
            <a:xfrm>
              <a:off x="628582" y="3429000"/>
              <a:ext cx="3014724" cy="2691917"/>
              <a:chOff x="428596" y="3059595"/>
              <a:chExt cx="3014724" cy="2691917"/>
            </a:xfrm>
          </p:grpSpPr>
          <p:pic>
            <p:nvPicPr>
              <p:cNvPr id="32" name="Рисунок 31" descr="bap_emis_2015_eu02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428596" y="3357562"/>
                <a:ext cx="2876550" cy="2393950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</p:pic>
          <p:sp>
            <p:nvSpPr>
              <p:cNvPr id="33" name="TextBox 7"/>
              <p:cNvSpPr txBox="1">
                <a:spLocks noChangeArrowheads="1"/>
              </p:cNvSpPr>
              <p:nvPr/>
            </p:nvSpPr>
            <p:spPr bwMode="auto">
              <a:xfrm>
                <a:off x="2071670" y="3059595"/>
                <a:ext cx="1371650" cy="369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BASE CASE</a:t>
                </a:r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34" name="TextBox 7"/>
            <p:cNvSpPr txBox="1">
              <a:spLocks noChangeArrowheads="1"/>
            </p:cNvSpPr>
            <p:nvPr/>
          </p:nvSpPr>
          <p:spPr bwMode="auto">
            <a:xfrm>
              <a:off x="428595" y="6131502"/>
              <a:ext cx="34290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Annual </a:t>
              </a:r>
              <a:r>
                <a:rPr lang="en-US" dirty="0">
                  <a:latin typeface="Calibri" pitchFamily="34" charset="0"/>
                </a:rPr>
                <a:t>B(a)P emissions (2015)</a:t>
              </a:r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334000" y="4038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138 t</a:t>
            </a:r>
            <a:endParaRPr lang="ru-RU" sz="1400" dirty="0"/>
          </a:p>
        </p:txBody>
      </p:sp>
      <p:grpSp>
        <p:nvGrpSpPr>
          <p:cNvPr id="7" name="Группа 8"/>
          <p:cNvGrpSpPr/>
          <p:nvPr/>
        </p:nvGrpSpPr>
        <p:grpSpPr>
          <a:xfrm>
            <a:off x="6858016" y="976829"/>
            <a:ext cx="2161680" cy="1737791"/>
            <a:chOff x="6619844" y="714356"/>
            <a:chExt cx="2447787" cy="2062164"/>
          </a:xfrm>
        </p:grpSpPr>
        <p:pic>
          <p:nvPicPr>
            <p:cNvPr id="15" name="Рисунок 14" descr="eu02_sel_countri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619844" y="714356"/>
              <a:ext cx="2444750" cy="203517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6781630" y="2409807"/>
              <a:ext cx="228600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Selected countries</a:t>
              </a:r>
              <a:endParaRPr lang="ru-RU" b="1" dirty="0">
                <a:latin typeface="Calibri" pitchFamily="34" charset="0"/>
              </a:endParaRPr>
            </a:p>
          </p:txBody>
        </p:sp>
      </p:grp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142844" y="785794"/>
            <a:ext cx="635798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ct val="30000"/>
              </a:spcBef>
              <a:buClr>
                <a:schemeClr val="tx2"/>
              </a:buClr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Aim: </a:t>
            </a:r>
          </a:p>
          <a:p>
            <a:pPr marL="180975" indent="-180975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Explore possibility </a:t>
            </a:r>
            <a:r>
              <a:rPr lang="en-US" dirty="0">
                <a:latin typeface="Calibri" pitchFamily="34" charset="0"/>
              </a:rPr>
              <a:t>to improve B(a)P pollution assessment using experimental emission </a:t>
            </a:r>
            <a:r>
              <a:rPr lang="en-US" dirty="0" smtClean="0">
                <a:latin typeface="Calibri" pitchFamily="34" charset="0"/>
              </a:rPr>
              <a:t>scenario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142844" y="1851067"/>
            <a:ext cx="635798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ct val="30000"/>
              </a:spcBef>
              <a:buClr>
                <a:schemeClr val="tx2"/>
              </a:buClr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Main features: 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 marL="180975" indent="-180975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Sectors considered: Residential combustion (PL, FR, DE, BE, NL) and Agriculture (ES, PT)</a:t>
            </a:r>
          </a:p>
          <a:p>
            <a:pPr marL="180975" indent="-180975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Scaling coefficients were based on difference with TNO  inventory for PL, ES, PT and expert estimates for FR, DE, BE, NL</a:t>
            </a: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76092"/>
                </a:solidFill>
                <a:latin typeface="Calibri" pitchFamily="34" charset="0"/>
              </a:rPr>
              <a:t>Case study on B(a)P pollution: scenario </a:t>
            </a:r>
            <a:r>
              <a:rPr lang="en-US" sz="3200" b="1" dirty="0" err="1" smtClean="0">
                <a:solidFill>
                  <a:srgbClr val="376092"/>
                </a:solidFill>
                <a:latin typeface="Calibri" pitchFamily="34" charset="0"/>
              </a:rPr>
              <a:t>modelling</a:t>
            </a:r>
            <a:endParaRPr lang="en-US" sz="32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876800" y="3429000"/>
            <a:ext cx="1143000" cy="2743200"/>
            <a:chOff x="4876800" y="3429000"/>
            <a:chExt cx="1143000" cy="27432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876800" y="3733800"/>
              <a:ext cx="1143000" cy="2438400"/>
            </a:xfrm>
            <a:prstGeom prst="round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3000" y="3429000"/>
              <a:ext cx="8908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Increased</a:t>
              </a:r>
              <a:endParaRPr lang="ru-RU" sz="1400" dirty="0">
                <a:latin typeface="+mn-lt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96000" y="3886200"/>
            <a:ext cx="2743200" cy="2286000"/>
            <a:chOff x="6096000" y="3886200"/>
            <a:chExt cx="2743200" cy="2286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96000" y="4191000"/>
              <a:ext cx="2743200" cy="1981200"/>
            </a:xfrm>
            <a:prstGeom prst="round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33979" y="3886200"/>
              <a:ext cx="9517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Decreased</a:t>
              </a:r>
              <a:endParaRPr lang="ru-RU" sz="14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3581400"/>
            <a:ext cx="3505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n-lt"/>
              </a:rPr>
              <a:t>Modelled</a:t>
            </a:r>
            <a:r>
              <a:rPr lang="en-US" sz="1400" dirty="0">
                <a:latin typeface="+mn-lt"/>
              </a:rPr>
              <a:t> B(a)P </a:t>
            </a:r>
            <a:r>
              <a:rPr lang="en-US" sz="1400" dirty="0" smtClean="0">
                <a:latin typeface="+mn-lt"/>
              </a:rPr>
              <a:t>air concentrations </a:t>
            </a:r>
            <a:r>
              <a:rPr lang="en-US" sz="1400" dirty="0">
                <a:latin typeface="+mn-lt"/>
              </a:rPr>
              <a:t>for 2015</a:t>
            </a:r>
            <a:endParaRPr lang="ru-RU" sz="1400" dirty="0">
              <a:latin typeface="+mn-lt"/>
            </a:endParaRPr>
          </a:p>
        </p:txBody>
      </p:sp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376092"/>
                </a:solidFill>
                <a:latin typeface="Calibri" pitchFamily="34" charset="0"/>
              </a:rPr>
              <a:t>Evaluation of model results for scenario B(a)P emissions</a:t>
            </a:r>
            <a:endParaRPr lang="ru-RU" sz="28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9187" y="990600"/>
            <a:ext cx="2133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SCEN (CHIMERE)</a:t>
            </a:r>
            <a:endParaRPr lang="ru-RU" sz="1600" b="1" dirty="0">
              <a:latin typeface="+mn-lt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52400" y="6096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Comparison of </a:t>
            </a:r>
            <a:r>
              <a:rPr lang="en-US" dirty="0" err="1">
                <a:latin typeface="Calibri" pitchFamily="34" charset="0"/>
              </a:rPr>
              <a:t>modelled</a:t>
            </a:r>
            <a:r>
              <a:rPr lang="en-US" dirty="0">
                <a:latin typeface="Calibri" pitchFamily="34" charset="0"/>
              </a:rPr>
              <a:t> and observed concentrations for EMEP </a:t>
            </a:r>
            <a:r>
              <a:rPr lang="en-US" dirty="0" smtClean="0">
                <a:latin typeface="Calibri" pitchFamily="34" charset="0"/>
              </a:rPr>
              <a:t>monitoring </a:t>
            </a:r>
            <a:r>
              <a:rPr lang="en-US" dirty="0">
                <a:latin typeface="Calibri" pitchFamily="34" charset="0"/>
              </a:rPr>
              <a:t>sites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28706" name="Group 34"/>
          <p:cNvGraphicFramePr>
            <a:graphicFrameLocks noGrp="1"/>
          </p:cNvGraphicFramePr>
          <p:nvPr/>
        </p:nvGraphicFramePr>
        <p:xfrm>
          <a:off x="762001" y="4191000"/>
          <a:ext cx="7467599" cy="1371600"/>
        </p:xfrm>
        <a:graphic>
          <a:graphicData uri="http://schemas.openxmlformats.org/drawingml/2006/table">
            <a:tbl>
              <a:tblPr/>
              <a:tblGrid>
                <a:gridCol w="1591930"/>
                <a:gridCol w="1360377"/>
                <a:gridCol w="1476153"/>
                <a:gridCol w="1562986"/>
                <a:gridCol w="1476153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GLEMOS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CHIMERE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 run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Reference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Scenario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Reference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Scenario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NMB,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Correlation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0" name="Text Box 3"/>
          <p:cNvSpPr txBox="1">
            <a:spLocks noChangeArrowheads="1"/>
          </p:cNvSpPr>
          <p:nvPr/>
        </p:nvSpPr>
        <p:spPr bwMode="auto">
          <a:xfrm>
            <a:off x="152400" y="5830669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err="1" smtClean="0">
                <a:latin typeface="Calibri" pitchFamily="34" charset="0"/>
              </a:rPr>
              <a:t>Modelling</a:t>
            </a:r>
            <a:r>
              <a:rPr lang="en-US" dirty="0" smtClean="0">
                <a:latin typeface="Calibri" pitchFamily="34" charset="0"/>
              </a:rPr>
              <a:t> with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coarse emission scenario </a:t>
            </a:r>
            <a:r>
              <a:rPr lang="en-US" dirty="0" smtClean="0">
                <a:latin typeface="Calibri" pitchFamily="34" charset="0"/>
              </a:rPr>
              <a:t>showed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better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agreement with measurements </a:t>
            </a:r>
            <a:r>
              <a:rPr lang="en-US" dirty="0" smtClean="0">
                <a:latin typeface="Calibri" pitchFamily="34" charset="0"/>
              </a:rPr>
              <a:t>comparing </a:t>
            </a:r>
            <a:r>
              <a:rPr lang="en-US" dirty="0">
                <a:latin typeface="Calibri" pitchFamily="34" charset="0"/>
              </a:rPr>
              <a:t>to </a:t>
            </a:r>
            <a:r>
              <a:rPr lang="en-US" dirty="0" err="1" smtClean="0">
                <a:latin typeface="Calibri" pitchFamily="34" charset="0"/>
              </a:rPr>
              <a:t>modelling</a:t>
            </a:r>
            <a:r>
              <a:rPr lang="en-US" dirty="0" smtClean="0">
                <a:latin typeface="Calibri" pitchFamily="34" charset="0"/>
              </a:rPr>
              <a:t> with official </a:t>
            </a:r>
            <a:r>
              <a:rPr lang="en-US" dirty="0">
                <a:latin typeface="Calibri" pitchFamily="34" charset="0"/>
              </a:rPr>
              <a:t>emission </a:t>
            </a:r>
            <a:r>
              <a:rPr lang="en-US" dirty="0" smtClean="0">
                <a:latin typeface="Calibri" pitchFamily="34" charset="0"/>
              </a:rPr>
              <a:t>data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9" name="Рисунок 18" descr="bap_2015_chi_al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187" y="1303338"/>
            <a:ext cx="2665413" cy="221773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673225" y="990600"/>
            <a:ext cx="1600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SCEN (GLEMOS)</a:t>
            </a:r>
            <a:endParaRPr lang="ru-RU" sz="1600" b="1" dirty="0">
              <a:latin typeface="+mn-lt"/>
            </a:endParaRPr>
          </a:p>
        </p:txBody>
      </p:sp>
      <p:pic>
        <p:nvPicPr>
          <p:cNvPr id="13" name="Picture 35" descr="bap_glemos7_sc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25" y="1295400"/>
            <a:ext cx="2670175" cy="22225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376092"/>
                </a:solidFill>
                <a:latin typeface="Calibri" pitchFamily="34" charset="0"/>
              </a:rPr>
              <a:t>Evaluation of model results for scenario B(a)P emissions</a:t>
            </a:r>
            <a:endParaRPr lang="ru-RU" sz="28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52400" y="6096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Comparison of </a:t>
            </a:r>
            <a:r>
              <a:rPr lang="en-US" dirty="0" err="1">
                <a:latin typeface="Calibri" pitchFamily="34" charset="0"/>
              </a:rPr>
              <a:t>modelled</a:t>
            </a:r>
            <a:r>
              <a:rPr lang="en-US" dirty="0">
                <a:latin typeface="Calibri" pitchFamily="34" charset="0"/>
              </a:rPr>
              <a:t> and observed concentrations for EMEP </a:t>
            </a:r>
            <a:r>
              <a:rPr lang="en-US" dirty="0" smtClean="0">
                <a:latin typeface="Calibri" pitchFamily="34" charset="0"/>
              </a:rPr>
              <a:t>monitoring </a:t>
            </a:r>
            <a:r>
              <a:rPr lang="en-US" dirty="0">
                <a:latin typeface="Calibri" pitchFamily="34" charset="0"/>
              </a:rPr>
              <a:t>sites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28706" name="Group 34"/>
          <p:cNvGraphicFramePr>
            <a:graphicFrameLocks noGrp="1"/>
          </p:cNvGraphicFramePr>
          <p:nvPr/>
        </p:nvGraphicFramePr>
        <p:xfrm>
          <a:off x="685800" y="4267200"/>
          <a:ext cx="7467599" cy="1295400"/>
        </p:xfrm>
        <a:graphic>
          <a:graphicData uri="http://schemas.openxmlformats.org/drawingml/2006/table">
            <a:tbl>
              <a:tblPr/>
              <a:tblGrid>
                <a:gridCol w="1591930"/>
                <a:gridCol w="1360377"/>
                <a:gridCol w="1476153"/>
                <a:gridCol w="1562986"/>
                <a:gridCol w="1476153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GLEMOS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CHIMERE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 run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Reference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Scenario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Reference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Scenario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NMB,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Correlation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0" name="Text Box 3"/>
          <p:cNvSpPr txBox="1">
            <a:spLocks noChangeArrowheads="1"/>
          </p:cNvSpPr>
          <p:nvPr/>
        </p:nvSpPr>
        <p:spPr bwMode="auto">
          <a:xfrm>
            <a:off x="152400" y="5830669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err="1" smtClean="0">
                <a:latin typeface="Calibri" pitchFamily="34" charset="0"/>
              </a:rPr>
              <a:t>Modelling</a:t>
            </a:r>
            <a:r>
              <a:rPr lang="en-US" dirty="0" smtClean="0">
                <a:latin typeface="Calibri" pitchFamily="34" charset="0"/>
              </a:rPr>
              <a:t> with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coarse emission scenario </a:t>
            </a:r>
            <a:r>
              <a:rPr lang="en-US" dirty="0" smtClean="0">
                <a:latin typeface="Calibri" pitchFamily="34" charset="0"/>
              </a:rPr>
              <a:t>showed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better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agreement with measurements </a:t>
            </a:r>
            <a:r>
              <a:rPr lang="en-US" dirty="0" smtClean="0">
                <a:latin typeface="Calibri" pitchFamily="34" charset="0"/>
              </a:rPr>
              <a:t>comparing </a:t>
            </a:r>
            <a:r>
              <a:rPr lang="en-US" dirty="0">
                <a:latin typeface="Calibri" pitchFamily="34" charset="0"/>
              </a:rPr>
              <a:t>to official emission </a:t>
            </a:r>
            <a:r>
              <a:rPr lang="en-US" dirty="0" smtClean="0">
                <a:latin typeface="Calibri" pitchFamily="34" charset="0"/>
              </a:rPr>
              <a:t>data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3810000" y="4572000"/>
            <a:ext cx="4114800" cy="1066800"/>
            <a:chOff x="2362200" y="4572000"/>
            <a:chExt cx="4114800" cy="10668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362200" y="4572000"/>
              <a:ext cx="1143000" cy="1066800"/>
            </a:xfrm>
            <a:prstGeom prst="round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334000" y="4572000"/>
              <a:ext cx="1143000" cy="1066800"/>
            </a:xfrm>
            <a:prstGeom prst="round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914400" y="1066800"/>
            <a:ext cx="6943725" cy="2952750"/>
            <a:chOff x="914400" y="1066800"/>
            <a:chExt cx="6943725" cy="2952750"/>
          </a:xfrm>
        </p:grpSpPr>
        <p:graphicFrame>
          <p:nvGraphicFramePr>
            <p:cNvPr id="14" name="Chart 2"/>
            <p:cNvGraphicFramePr>
              <a:graphicFrameLocks/>
            </p:cNvGraphicFramePr>
            <p:nvPr/>
          </p:nvGraphicFramePr>
          <p:xfrm>
            <a:off x="4572000" y="1066800"/>
            <a:ext cx="3286125" cy="2952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3" name="Chart 2"/>
            <p:cNvGraphicFramePr>
              <a:graphicFrameLocks/>
            </p:cNvGraphicFramePr>
            <p:nvPr/>
          </p:nvGraphicFramePr>
          <p:xfrm>
            <a:off x="914400" y="1066800"/>
            <a:ext cx="3286125" cy="2952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1600200" y="1524000"/>
              <a:ext cx="77938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latin typeface="+mn-lt"/>
                </a:rPr>
                <a:t>GLEMOS</a:t>
              </a:r>
              <a:endParaRPr lang="ru-RU" sz="1300" b="1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57800" y="1524000"/>
              <a:ext cx="82747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latin typeface="+mn-lt"/>
                </a:rPr>
                <a:t>CHIMERE</a:t>
              </a:r>
              <a:endParaRPr lang="ru-RU" sz="1300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267200"/>
            <a:ext cx="266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n-lt"/>
              </a:rPr>
              <a:t>Modelled</a:t>
            </a:r>
            <a:r>
              <a:rPr lang="en-US" sz="1400" dirty="0">
                <a:latin typeface="+mn-lt"/>
              </a:rPr>
              <a:t> B(a)P air concentrations </a:t>
            </a:r>
            <a:r>
              <a:rPr lang="en-US" sz="1400" dirty="0" smtClean="0">
                <a:latin typeface="+mn-lt"/>
              </a:rPr>
              <a:t>over France for </a:t>
            </a:r>
            <a:r>
              <a:rPr lang="en-US" sz="1400" dirty="0">
                <a:latin typeface="+mn-lt"/>
              </a:rPr>
              <a:t>2015</a:t>
            </a:r>
            <a:endParaRPr lang="ru-RU" sz="1400" dirty="0">
              <a:latin typeface="+mn-lt"/>
            </a:endParaRPr>
          </a:p>
        </p:txBody>
      </p:sp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376092"/>
                </a:solidFill>
                <a:latin typeface="Calibri" pitchFamily="34" charset="0"/>
              </a:rPr>
              <a:t>Evaluation of model results for scenario B(a)P emissions</a:t>
            </a:r>
            <a:endParaRPr lang="ru-RU" sz="28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0" y="609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Comparison of </a:t>
            </a:r>
            <a:r>
              <a:rPr lang="en-US" dirty="0" err="1">
                <a:latin typeface="Calibri" pitchFamily="34" charset="0"/>
              </a:rPr>
              <a:t>modelled</a:t>
            </a:r>
            <a:r>
              <a:rPr lang="en-US" dirty="0">
                <a:latin typeface="Calibri" pitchFamily="34" charset="0"/>
              </a:rPr>
              <a:t> and observed concentrations for </a:t>
            </a:r>
            <a:r>
              <a:rPr lang="en-US" dirty="0" smtClean="0">
                <a:latin typeface="Calibri" pitchFamily="34" charset="0"/>
              </a:rPr>
              <a:t>EMEP monitoring sites in France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700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8839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err="1" smtClean="0">
                <a:latin typeface="Calibri" pitchFamily="34" charset="0"/>
              </a:rPr>
              <a:t>Modelling</a:t>
            </a:r>
            <a:r>
              <a:rPr lang="en-US" dirty="0" smtClean="0">
                <a:latin typeface="Calibri" pitchFamily="34" charset="0"/>
              </a:rPr>
              <a:t> with scenario emissions leads to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both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improvement</a:t>
            </a:r>
            <a:r>
              <a:rPr lang="en-US" dirty="0" smtClean="0">
                <a:latin typeface="Calibri" pitchFamily="34" charset="0"/>
              </a:rPr>
              <a:t> and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over-prediction</a:t>
            </a:r>
            <a:r>
              <a:rPr lang="en-US" dirty="0" smtClean="0">
                <a:latin typeface="Calibri" pitchFamily="34" charset="0"/>
              </a:rPr>
              <a:t> of observed concentrations in France</a:t>
            </a:r>
            <a:endParaRPr lang="en-US" dirty="0">
              <a:latin typeface="Calibri" pitchFamily="34" charset="0"/>
            </a:endParaRPr>
          </a:p>
          <a:p>
            <a:pPr marL="180975" indent="-180975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Further work is required to analyze and refine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spatial distribution </a:t>
            </a:r>
            <a:r>
              <a:rPr lang="en-US" dirty="0" smtClean="0">
                <a:latin typeface="Calibri" pitchFamily="34" charset="0"/>
              </a:rPr>
              <a:t>of reported B(a)P emission data in co-operation with national experts and TFEIP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066800"/>
            <a:ext cx="1600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SCEN (GLEMOS)</a:t>
            </a:r>
            <a:endParaRPr lang="ru-RU" sz="1600" b="1" dirty="0">
              <a:latin typeface="+mn-lt"/>
            </a:endParaRPr>
          </a:p>
        </p:txBody>
      </p:sp>
      <p:pic>
        <p:nvPicPr>
          <p:cNvPr id="19" name="Рисунок 18" descr="bap_fr_enlarg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3043901" cy="2743200"/>
          </a:xfrm>
          <a:prstGeom prst="rect">
            <a:avLst/>
          </a:prstGeom>
          <a:ln>
            <a:solidFill>
              <a:srgbClr val="0000FF"/>
            </a:solidFill>
          </a:ln>
        </p:spPr>
      </p:pic>
      <p:graphicFrame>
        <p:nvGraphicFramePr>
          <p:cNvPr id="22" name="Диаграмма 21"/>
          <p:cNvGraphicFramePr/>
          <p:nvPr/>
        </p:nvGraphicFramePr>
        <p:xfrm>
          <a:off x="3886200" y="990600"/>
          <a:ext cx="4981575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914400" y="1524000"/>
            <a:ext cx="6172200" cy="3462754"/>
            <a:chOff x="914400" y="1524000"/>
            <a:chExt cx="6172200" cy="3462754"/>
          </a:xfrm>
        </p:grpSpPr>
        <p:sp>
          <p:nvSpPr>
            <p:cNvPr id="25" name="TextBox 24"/>
            <p:cNvSpPr txBox="1"/>
            <p:nvPr/>
          </p:nvSpPr>
          <p:spPr>
            <a:xfrm>
              <a:off x="1905000" y="2057400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+mn-lt"/>
                </a:rPr>
                <a:t>FR9</a:t>
              </a:r>
              <a:endParaRPr lang="ru-RU" sz="16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95400" y="3429000"/>
              <a:ext cx="603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+mn-lt"/>
                </a:rPr>
                <a:t>FR13</a:t>
              </a:r>
              <a:endParaRPr lang="ru-RU" sz="16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4400" y="2362200"/>
              <a:ext cx="603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+mn-lt"/>
                </a:rPr>
                <a:t>FR24</a:t>
              </a:r>
              <a:endParaRPr lang="ru-RU" sz="1600" b="1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4953000" y="1524000"/>
              <a:ext cx="2133600" cy="3462754"/>
              <a:chOff x="4953000" y="1524000"/>
              <a:chExt cx="2133600" cy="3462754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4953000" y="1524000"/>
                <a:ext cx="2133600" cy="31242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12552" y="4648200"/>
                <a:ext cx="1469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C00000"/>
                    </a:solidFill>
                    <a:latin typeface="+mn-lt"/>
                  </a:rPr>
                  <a:t>Overprediction</a:t>
                </a:r>
                <a:endParaRPr lang="ru-RU" sz="16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1752600" y="1524000"/>
            <a:ext cx="7010400" cy="3462754"/>
            <a:chOff x="1752600" y="1524000"/>
            <a:chExt cx="7010400" cy="3462754"/>
          </a:xfrm>
        </p:grpSpPr>
        <p:sp>
          <p:nvSpPr>
            <p:cNvPr id="27" name="TextBox 26"/>
            <p:cNvSpPr txBox="1"/>
            <p:nvPr/>
          </p:nvSpPr>
          <p:spPr>
            <a:xfrm>
              <a:off x="2057400" y="3166646"/>
              <a:ext cx="603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  <a:latin typeface="+mn-lt"/>
                </a:rPr>
                <a:t>FR23</a:t>
              </a:r>
              <a:endParaRPr lang="ru-RU" sz="16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2633246"/>
              <a:ext cx="603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  <a:latin typeface="+mn-lt"/>
                </a:rPr>
                <a:t>FR25</a:t>
              </a:r>
              <a:endParaRPr lang="ru-RU" sz="1600" b="1" dirty="0">
                <a:solidFill>
                  <a:srgbClr val="0000FF"/>
                </a:solidFill>
                <a:latin typeface="+mn-lt"/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7239000" y="1524000"/>
              <a:ext cx="1524000" cy="3462754"/>
              <a:chOff x="7239000" y="1524000"/>
              <a:chExt cx="1524000" cy="3462754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7239000" y="1524000"/>
                <a:ext cx="1524000" cy="31242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39000" y="4648200"/>
                <a:ext cx="13447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FF"/>
                    </a:solidFill>
                    <a:latin typeface="+mn-lt"/>
                  </a:rPr>
                  <a:t>Improvement</a:t>
                </a:r>
                <a:endParaRPr lang="ru-RU" sz="1600" b="1" dirty="0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89916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Concluding remarks on B(a)P pollution assessment</a:t>
            </a:r>
            <a:endParaRPr lang="ru-RU" sz="2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6355" y="3225225"/>
          <a:ext cx="7543801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2155" y="6273225"/>
            <a:ext cx="6891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Averaged </a:t>
            </a:r>
            <a:r>
              <a:rPr lang="en-US" sz="1600" dirty="0" err="1" smtClean="0">
                <a:latin typeface="+mn-lt"/>
              </a:rPr>
              <a:t>modelled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vs</a:t>
            </a:r>
            <a:r>
              <a:rPr lang="en-US" sz="1600" dirty="0" smtClean="0">
                <a:latin typeface="+mn-lt"/>
              </a:rPr>
              <a:t> observed B(a)P air concentrations at </a:t>
            </a:r>
            <a:r>
              <a:rPr lang="en-US" sz="1600" dirty="0" err="1" smtClean="0">
                <a:latin typeface="+mn-lt"/>
              </a:rPr>
              <a:t>AirBase</a:t>
            </a:r>
            <a:r>
              <a:rPr lang="en-US" sz="1600" dirty="0" smtClean="0">
                <a:latin typeface="+mn-lt"/>
              </a:rPr>
              <a:t> sites in 2017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(</a:t>
            </a:r>
            <a:r>
              <a:rPr lang="en-US" sz="1600" i="1" dirty="0" smtClean="0">
                <a:latin typeface="+mn-lt"/>
              </a:rPr>
              <a:t>background rural and remote monitoring sites</a:t>
            </a:r>
            <a:r>
              <a:rPr lang="en-US" sz="1600" dirty="0" smtClean="0">
                <a:latin typeface="+mn-lt"/>
              </a:rPr>
              <a:t>)</a:t>
            </a:r>
            <a:endParaRPr lang="ru-RU" sz="1600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8355" y="3530025"/>
            <a:ext cx="381000" cy="2667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62555" y="5282625"/>
            <a:ext cx="381000" cy="9144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8155" y="5130225"/>
            <a:ext cx="381000" cy="10668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43555" y="5282625"/>
            <a:ext cx="381000" cy="9144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17877" y="5358825"/>
            <a:ext cx="381000" cy="8382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" y="19050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Model results based on official emissions for 2017 still have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overestimation</a:t>
            </a:r>
            <a:r>
              <a:rPr lang="en-US" dirty="0" smtClean="0">
                <a:latin typeface="Calibri" pitchFamily="34" charset="0"/>
              </a:rPr>
              <a:t> of B(a)P for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DE, BE, and NL,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underestimation</a:t>
            </a:r>
            <a:r>
              <a:rPr lang="en-US" dirty="0" smtClean="0">
                <a:latin typeface="Calibri" pitchFamily="34" charset="0"/>
              </a:rPr>
              <a:t> for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PL and FR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Results of B(a)P pollution assessment will be used as contribution to the analysis of the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POP Protocol effectiveness</a:t>
            </a:r>
            <a:r>
              <a:rPr lang="en-US" dirty="0" smtClean="0">
                <a:latin typeface="Calibri" pitchFamily="34" charset="0"/>
              </a:rPr>
              <a:t> in co-operation with TFTEI and be presented at WGSR meeting  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Scenario </a:t>
            </a:r>
            <a:r>
              <a:rPr lang="en-US" dirty="0" err="1" smtClean="0">
                <a:latin typeface="Calibri" pitchFamily="34" charset="0"/>
              </a:rPr>
              <a:t>modelling</a:t>
            </a:r>
            <a:r>
              <a:rPr lang="en-US" dirty="0" smtClean="0">
                <a:latin typeface="Calibri" pitchFamily="34" charset="0"/>
              </a:rPr>
              <a:t> shows potential uncertainties in official emissions of selected countries with respect to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emission totals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spatial distribution  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Analysis of B(a)P model parameterizations indicates importance of updating of model parameterizations for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gas-particle partitioning</a:t>
            </a:r>
            <a:r>
              <a:rPr lang="en-US" dirty="0" smtClean="0">
                <a:latin typeface="Calibri" pitchFamily="34" charset="0"/>
              </a:rPr>
              <a:t> and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degradation</a:t>
            </a:r>
            <a:r>
              <a:rPr lang="en-US" dirty="0" smtClean="0">
                <a:latin typeface="Calibri" pitchFamily="34" charset="0"/>
              </a:rPr>
              <a:t>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52400" y="1524000"/>
            <a:ext cx="4052367" cy="2895600"/>
            <a:chOff x="152400" y="1524000"/>
            <a:chExt cx="4052367" cy="2895600"/>
          </a:xfrm>
        </p:grpSpPr>
        <p:pic>
          <p:nvPicPr>
            <p:cNvPr id="17" name="Рисунок 16" descr="BaP_2017_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524000"/>
              <a:ext cx="4052367" cy="2895600"/>
            </a:xfrm>
            <a:prstGeom prst="rect">
              <a:avLst/>
            </a:prstGeom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846235" y="1600200"/>
              <a:ext cx="29334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B(a)P a</a:t>
              </a:r>
              <a:r>
                <a:rPr lang="en-US" sz="1600" b="0" dirty="0" smtClean="0">
                  <a:latin typeface="+mn-lt"/>
                </a:rPr>
                <a:t>ir concentration (2017)</a:t>
              </a:r>
              <a:endParaRPr lang="ru-RU" sz="1600" b="0" dirty="0">
                <a:latin typeface="+mn-lt"/>
              </a:endParaRPr>
            </a:p>
          </p:txBody>
        </p:sp>
      </p:grp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30418" y="4860606"/>
            <a:ext cx="50417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+mn-lt"/>
              </a:rPr>
              <a:t>Exceedances</a:t>
            </a:r>
            <a:r>
              <a:rPr lang="en-US" sz="1600" b="1" dirty="0" smtClean="0">
                <a:latin typeface="+mn-lt"/>
              </a:rPr>
              <a:t> of B(a)P limits in EMEP countries:</a:t>
            </a:r>
            <a:endParaRPr lang="ru-RU" sz="1600" b="1" dirty="0">
              <a:latin typeface="+mn-lt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0" y="615484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Information 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exceedances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can be delivered to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TF Health/WHO PAH group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</a:rPr>
              <a:t>Human exposure to high B(a)P levels</a:t>
            </a:r>
            <a:endParaRPr lang="ru-RU" sz="36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841211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 smtClean="0"/>
              <a:t>Model assessment of target value </a:t>
            </a:r>
            <a:r>
              <a:rPr lang="en-US" sz="2000" b="1" dirty="0" err="1" smtClean="0"/>
              <a:t>exceedances</a:t>
            </a:r>
            <a:r>
              <a:rPr lang="en-US" sz="2000" b="1" dirty="0" smtClean="0"/>
              <a:t> of B(a)P air concentration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120239" y="1662209"/>
            <a:ext cx="3463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Population in areas with exceeded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EU target value </a:t>
            </a:r>
            <a:r>
              <a:rPr lang="en-US" sz="1600" dirty="0" smtClean="0">
                <a:latin typeface="+mn-lt"/>
              </a:rPr>
              <a:t>(1 </a:t>
            </a:r>
            <a:r>
              <a:rPr lang="en-US" sz="1600" dirty="0" err="1" smtClean="0">
                <a:latin typeface="+mn-lt"/>
              </a:rPr>
              <a:t>ng</a:t>
            </a:r>
            <a:r>
              <a:rPr lang="en-US" sz="1600" dirty="0" smtClean="0">
                <a:latin typeface="+mn-lt"/>
              </a:rPr>
              <a:t>/m</a:t>
            </a:r>
            <a:r>
              <a:rPr lang="en-US" sz="1600" baseline="30000" dirty="0" smtClean="0"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) for B(a)P</a:t>
            </a:r>
            <a:endParaRPr lang="ru-RU" sz="1600" dirty="0">
              <a:latin typeface="+mn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29200" y="2514600"/>
            <a:ext cx="1066800" cy="1863012"/>
          </a:xfrm>
          <a:prstGeom prst="roundRect">
            <a:avLst>
              <a:gd name="adj" fmla="val 8948"/>
            </a:avLst>
          </a:prstGeom>
          <a:noFill/>
          <a:ln w="317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867745" y="5243806"/>
          <a:ext cx="7399178" cy="6705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15989"/>
                <a:gridCol w="3883189"/>
              </a:tblGrid>
              <a:tr h="307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EU target value (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1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/m</a:t>
                      </a:r>
                      <a:r>
                        <a:rPr lang="en-US" sz="1600" baseline="30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en-US" sz="1600" dirty="0" smtClean="0"/>
                        <a:t>)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18%</a:t>
                      </a:r>
                      <a:r>
                        <a:rPr lang="en-US" sz="1600" dirty="0" smtClean="0"/>
                        <a:t> of urban (11% of total) population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7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WHO reference level (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0.12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/m</a:t>
                      </a:r>
                      <a:r>
                        <a:rPr lang="en-US" sz="1600" baseline="30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en-US" sz="1600" dirty="0" smtClean="0"/>
                        <a:t>)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47% </a:t>
                      </a:r>
                      <a:r>
                        <a:rPr lang="en-US" sz="1600" dirty="0" smtClean="0"/>
                        <a:t>of urban (75% of total) population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Рисунок 19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133600"/>
            <a:ext cx="4465108" cy="243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8991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Evaluation of human exposure to mixture of PAHs</a:t>
            </a:r>
            <a:endParaRPr lang="ru-RU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839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Evaluation of human exposure to toxic compounds of PM (PAHs) needs taking into account their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joint toxicity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cumulative health risk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i="1" dirty="0" smtClean="0">
                <a:latin typeface="Calibri" pitchFamily="34" charset="0"/>
              </a:rPr>
              <a:t>Liu et al.</a:t>
            </a:r>
            <a:r>
              <a:rPr lang="en-US" dirty="0" smtClean="0">
                <a:latin typeface="Calibri" pitchFamily="34" charset="0"/>
              </a:rPr>
              <a:t>, 2019; </a:t>
            </a:r>
            <a:r>
              <a:rPr lang="en-US" i="1" dirty="0" smtClean="0">
                <a:latin typeface="Calibri" pitchFamily="34" charset="0"/>
              </a:rPr>
              <a:t>Delgado-</a:t>
            </a:r>
            <a:r>
              <a:rPr lang="en-US" i="1" dirty="0" err="1" smtClean="0">
                <a:latin typeface="Calibri" pitchFamily="34" charset="0"/>
              </a:rPr>
              <a:t>Saborit</a:t>
            </a:r>
            <a:r>
              <a:rPr lang="en-US" i="1" dirty="0" smtClean="0">
                <a:latin typeface="Calibri" pitchFamily="34" charset="0"/>
              </a:rPr>
              <a:t> et al.</a:t>
            </a:r>
            <a:r>
              <a:rPr lang="en-US" dirty="0" smtClean="0">
                <a:latin typeface="Calibri" pitchFamily="34" charset="0"/>
              </a:rPr>
              <a:t>, 2011)</a:t>
            </a:r>
          </a:p>
          <a:p>
            <a:pPr marL="182563" indent="-18256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Application of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B(a)P-toxic equivalent factors (TEF) </a:t>
            </a:r>
            <a:r>
              <a:rPr lang="en-US" dirty="0" smtClean="0">
                <a:latin typeface="Calibri" pitchFamily="34" charset="0"/>
              </a:rPr>
              <a:t>to PAH concentrations can provide a more accurate risk assessment of exposure to mixtures of PAHs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4191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+mn-lt"/>
              </a:rPr>
              <a:t>PAH compound		TEF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+mn-lt"/>
              </a:rPr>
              <a:t>Benzo</a:t>
            </a:r>
            <a:r>
              <a:rPr lang="en-US" dirty="0" smtClean="0">
                <a:latin typeface="+mn-lt"/>
              </a:rPr>
              <a:t>[a]</a:t>
            </a:r>
            <a:r>
              <a:rPr lang="en-US" dirty="0" err="1" smtClean="0">
                <a:latin typeface="+mn-lt"/>
              </a:rPr>
              <a:t>pyrene</a:t>
            </a:r>
            <a:r>
              <a:rPr lang="en-US" dirty="0" smtClean="0">
                <a:latin typeface="+mn-lt"/>
              </a:rPr>
              <a:t>		1.0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+mn-lt"/>
              </a:rPr>
              <a:t>Benzo</a:t>
            </a:r>
            <a:r>
              <a:rPr lang="en-US" dirty="0" smtClean="0">
                <a:latin typeface="+mn-lt"/>
              </a:rPr>
              <a:t>[b]</a:t>
            </a:r>
            <a:r>
              <a:rPr lang="en-US" dirty="0" err="1" smtClean="0">
                <a:latin typeface="+mn-lt"/>
              </a:rPr>
              <a:t>fluoranthene</a:t>
            </a:r>
            <a:r>
              <a:rPr lang="en-US" dirty="0" smtClean="0">
                <a:latin typeface="+mn-lt"/>
              </a:rPr>
              <a:t>	0.1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+mn-lt"/>
              </a:rPr>
              <a:t>Benzo</a:t>
            </a:r>
            <a:r>
              <a:rPr lang="en-US" dirty="0" smtClean="0">
                <a:latin typeface="+mn-lt"/>
              </a:rPr>
              <a:t>[k]</a:t>
            </a:r>
            <a:r>
              <a:rPr lang="en-US" dirty="0" err="1" smtClean="0">
                <a:latin typeface="+mn-lt"/>
              </a:rPr>
              <a:t>fluoranthene</a:t>
            </a:r>
            <a:r>
              <a:rPr lang="en-US" dirty="0" smtClean="0">
                <a:latin typeface="+mn-lt"/>
              </a:rPr>
              <a:t>	0.1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+mn-lt"/>
              </a:rPr>
              <a:t>Indeno</a:t>
            </a:r>
            <a:r>
              <a:rPr lang="en-US" dirty="0" smtClean="0">
                <a:latin typeface="+mn-lt"/>
              </a:rPr>
              <a:t>[1,2,3-c,d]</a:t>
            </a:r>
            <a:r>
              <a:rPr lang="en-US" dirty="0" err="1" smtClean="0">
                <a:latin typeface="+mn-lt"/>
              </a:rPr>
              <a:t>pyrene</a:t>
            </a:r>
            <a:r>
              <a:rPr lang="en-US" dirty="0" smtClean="0">
                <a:latin typeface="+mn-lt"/>
              </a:rPr>
              <a:t>	0.1</a:t>
            </a:r>
            <a:endParaRPr lang="ru-R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4191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+mn-lt"/>
              </a:rPr>
              <a:t>Calculation of B(a)P-TEQ :</a:t>
            </a:r>
          </a:p>
          <a:p>
            <a:pPr>
              <a:lnSpc>
                <a:spcPct val="150000"/>
              </a:lnSpc>
            </a:pPr>
            <a:r>
              <a:rPr lang="en-US" i="1" dirty="0" err="1" smtClean="0"/>
              <a:t>BaP-TEQ</a:t>
            </a:r>
            <a:r>
              <a:rPr lang="en-US" i="1" baseline="-25000" dirty="0" err="1" smtClean="0"/>
              <a:t>eq</a:t>
            </a:r>
            <a:r>
              <a:rPr lang="en-US" i="1" dirty="0" smtClean="0"/>
              <a:t> = </a:t>
            </a:r>
            <a:r>
              <a:rPr lang="en-US" sz="2800" i="1" dirty="0" smtClean="0">
                <a:latin typeface="Symbol" pitchFamily="18" charset="2"/>
              </a:rPr>
              <a:t>S</a:t>
            </a:r>
            <a:r>
              <a:rPr lang="en-US" i="1" dirty="0" smtClean="0"/>
              <a:t> </a:t>
            </a:r>
            <a:r>
              <a:rPr lang="en-US" i="1" dirty="0" err="1" smtClean="0"/>
              <a:t>PAH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* </a:t>
            </a:r>
            <a:r>
              <a:rPr lang="en-US" i="1" dirty="0" err="1" smtClean="0"/>
              <a:t>TEF</a:t>
            </a:r>
            <a:r>
              <a:rPr lang="en-US" i="1" baseline="-25000" dirty="0" err="1" smtClean="0"/>
              <a:t>i</a:t>
            </a:r>
            <a:endParaRPr lang="en-US" baseline="-25000" dirty="0" smtClean="0">
              <a:latin typeface="+mn-lt"/>
            </a:endParaRPr>
          </a:p>
        </p:txBody>
      </p:sp>
      <p:pic>
        <p:nvPicPr>
          <p:cNvPr id="7" name="Рисунок 6" descr="BaPEq_20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1" y="2285999"/>
            <a:ext cx="5257800" cy="3756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5943600"/>
            <a:ext cx="403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</a:rPr>
              <a:t>B(a)P-equivalent air </a:t>
            </a:r>
            <a:r>
              <a:rPr lang="en-US" sz="1600" dirty="0">
                <a:latin typeface="+mn-lt"/>
              </a:rPr>
              <a:t>concentrations </a:t>
            </a:r>
            <a:r>
              <a:rPr lang="en-US" sz="1600" dirty="0" smtClean="0">
                <a:latin typeface="+mn-lt"/>
              </a:rPr>
              <a:t>of 4 PAHs for 2017 (</a:t>
            </a:r>
            <a:r>
              <a:rPr lang="en-US" sz="1600" dirty="0" err="1" smtClean="0">
                <a:latin typeface="+mn-lt"/>
              </a:rPr>
              <a:t>ng</a:t>
            </a:r>
            <a:r>
              <a:rPr lang="en-US" sz="1600" dirty="0" smtClean="0">
                <a:latin typeface="+mn-lt"/>
              </a:rPr>
              <a:t> m</a:t>
            </a:r>
            <a:r>
              <a:rPr lang="en-US" sz="1600" baseline="30000" dirty="0" smtClean="0">
                <a:latin typeface="+mn-lt"/>
              </a:rPr>
              <a:t>-3</a:t>
            </a:r>
            <a:r>
              <a:rPr lang="en-US" sz="1600" dirty="0" smtClean="0">
                <a:latin typeface="+mn-lt"/>
              </a:rPr>
              <a:t>)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508" y="1295400"/>
            <a:ext cx="4478692" cy="457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Motivation:</a:t>
            </a:r>
          </a:p>
          <a:p>
            <a:pPr marL="271463" indent="-271463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>
                <a:latin typeface="+mn-lt"/>
              </a:rPr>
              <a:t>HCB is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among priority POPs </a:t>
            </a:r>
            <a:r>
              <a:rPr lang="en-US" sz="1600" dirty="0" smtClean="0">
                <a:latin typeface="+mn-lt"/>
              </a:rPr>
              <a:t>in the Long-term strategy of the Convention</a:t>
            </a:r>
          </a:p>
          <a:p>
            <a:pPr marL="271463" indent="-271463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>
                <a:latin typeface="+mn-lt"/>
              </a:rPr>
              <a:t>HCB in air is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found to increase </a:t>
            </a:r>
            <a:r>
              <a:rPr lang="en-US" sz="1600" dirty="0" smtClean="0">
                <a:latin typeface="+mn-lt"/>
              </a:rPr>
              <a:t>at some EMEP sites during the last five to ten years</a:t>
            </a:r>
          </a:p>
          <a:p>
            <a:pPr marL="271463" indent="-271463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>
                <a:latin typeface="+mn-lt"/>
              </a:rPr>
              <a:t>National inventories of HCB emissions contain substantial uncertainties (e.g. emissions due to presence of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HCB impurities in pesticides</a:t>
            </a:r>
            <a:r>
              <a:rPr lang="en-US" sz="1600" dirty="0" smtClean="0">
                <a:latin typeface="+mn-lt"/>
              </a:rPr>
              <a:t> often missing)</a:t>
            </a:r>
          </a:p>
          <a:p>
            <a:pPr marL="271463" indent="-271463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>
                <a:latin typeface="+mn-lt"/>
              </a:rPr>
              <a:t>Large  contribution of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secondary emissions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to POP pollution levels within EMEP</a:t>
            </a:r>
          </a:p>
          <a:p>
            <a:pPr marL="271463" indent="-271463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High uncertainties </a:t>
            </a:r>
            <a:r>
              <a:rPr lang="en-US" sz="1600" dirty="0" smtClean="0">
                <a:latin typeface="+mn-lt"/>
              </a:rPr>
              <a:t>of existing estimates of HCB secondary emissions (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re-emission </a:t>
            </a:r>
            <a:r>
              <a:rPr lang="en-US" sz="1600" dirty="0" smtClean="0">
                <a:latin typeface="+mn-lt"/>
              </a:rPr>
              <a:t>)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762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Updates of POP multi-media </a:t>
            </a:r>
            <a:r>
              <a:rPr lang="en-US" sz="3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modelling</a:t>
            </a:r>
            <a:endParaRPr lang="en-US" sz="3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858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3" indent="-4763" algn="ctr">
              <a:spcBef>
                <a:spcPct val="40000"/>
              </a:spcBef>
              <a:buClr>
                <a:schemeClr val="tx2"/>
              </a:buClr>
            </a:pPr>
            <a:r>
              <a:rPr lang="en-US" b="1" dirty="0" smtClean="0"/>
              <a:t>Improvement of POP parameterizations with focus on </a:t>
            </a:r>
            <a:r>
              <a:rPr lang="en-US" b="1" dirty="0" smtClean="0">
                <a:solidFill>
                  <a:srgbClr val="0070C0"/>
                </a:solidFill>
              </a:rPr>
              <a:t>HCB secondary sources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953000" y="3886200"/>
            <a:ext cx="4007013" cy="2349454"/>
            <a:chOff x="5090332" y="1556697"/>
            <a:chExt cx="4007013" cy="2349454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9413" y="1856792"/>
              <a:ext cx="2212975" cy="181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090332" y="2370690"/>
              <a:ext cx="13398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Arial" pitchFamily="34" charset="0"/>
                </a:rPr>
                <a:t>EMEP</a:t>
              </a:r>
              <a:r>
                <a:rPr lang="en-US" sz="1200" dirty="0">
                  <a:latin typeface="Arial" pitchFamily="34" charset="0"/>
                </a:rPr>
                <a:t> anthropogenic sources</a:t>
              </a:r>
              <a:endParaRPr lang="ru-RU" sz="1200" dirty="0">
                <a:latin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581032" y="3327757"/>
              <a:ext cx="1350963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Arial" pitchFamily="34" charset="0"/>
                </a:rPr>
                <a:t>Global </a:t>
              </a:r>
              <a:r>
                <a:rPr lang="en-US" sz="1200" dirty="0">
                  <a:latin typeface="Arial" pitchFamily="34" charset="0"/>
                </a:rPr>
                <a:t>anthropogenic sources</a:t>
              </a:r>
              <a:endParaRPr lang="ru-RU" sz="1200" dirty="0">
                <a:latin typeface="Arial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7608270" y="3370620"/>
              <a:ext cx="109378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Arial" pitchFamily="34" charset="0"/>
                </a:rPr>
                <a:t>Global </a:t>
              </a:r>
              <a:r>
                <a:rPr lang="en-US" sz="1200" dirty="0">
                  <a:latin typeface="Arial" pitchFamily="34" charset="0"/>
                </a:rPr>
                <a:t>secondary sources</a:t>
              </a:r>
              <a:endParaRPr lang="ru-RU" sz="1200" dirty="0">
                <a:latin typeface="Arial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8003557" y="2004075"/>
              <a:ext cx="109378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rgbClr val="FF0000"/>
                  </a:solidFill>
                  <a:latin typeface="Arial" pitchFamily="34" charset="0"/>
                </a:rPr>
                <a:t>EMEP</a:t>
              </a:r>
              <a:r>
                <a:rPr lang="en-US" sz="1200" dirty="0">
                  <a:solidFill>
                    <a:srgbClr val="FF0000"/>
                  </a:solidFill>
                  <a:latin typeface="Arial" pitchFamily="34" charset="0"/>
                </a:rPr>
                <a:t> secondary sources</a:t>
              </a:r>
              <a:endParaRPr lang="ru-RU" sz="12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 flipV="1">
              <a:off x="6060457" y="2848332"/>
              <a:ext cx="338138" cy="1889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6384989" y="1920649"/>
              <a:ext cx="1836737" cy="1012825"/>
              <a:chOff x="3799" y="2241"/>
              <a:chExt cx="1157" cy="638"/>
            </a:xfrm>
          </p:grpSpPr>
          <p:sp>
            <p:nvSpPr>
              <p:cNvPr id="18" name="Arc 18"/>
              <p:cNvSpPr>
                <a:spLocks/>
              </p:cNvSpPr>
              <p:nvPr/>
            </p:nvSpPr>
            <p:spPr bwMode="auto">
              <a:xfrm>
                <a:off x="3799" y="2241"/>
                <a:ext cx="1157" cy="63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757 w 43200"/>
                  <a:gd name="T1" fmla="*/ 30133 h 30149"/>
                  <a:gd name="T2" fmla="*/ 41436 w 43200"/>
                  <a:gd name="T3" fmla="*/ 30149 h 30149"/>
                  <a:gd name="T4" fmla="*/ 21600 w 43200"/>
                  <a:gd name="T5" fmla="*/ 21600 h 30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0149" fill="none" extrusionOk="0">
                    <a:moveTo>
                      <a:pt x="1756" y="30133"/>
                    </a:moveTo>
                    <a:cubicBezTo>
                      <a:pt x="597" y="27437"/>
                      <a:pt x="0" y="2453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40"/>
                      <a:pt x="42599" y="27449"/>
                      <a:pt x="41436" y="30149"/>
                    </a:cubicBezTo>
                  </a:path>
                  <a:path w="43200" h="30149" stroke="0" extrusionOk="0">
                    <a:moveTo>
                      <a:pt x="1756" y="30133"/>
                    </a:moveTo>
                    <a:cubicBezTo>
                      <a:pt x="597" y="27437"/>
                      <a:pt x="0" y="2453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40"/>
                      <a:pt x="42599" y="27449"/>
                      <a:pt x="41436" y="3014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3843" y="2697"/>
                <a:ext cx="1064" cy="182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536" y="0"/>
                  </a:cxn>
                  <a:cxn ang="0">
                    <a:pos x="1064" y="174"/>
                  </a:cxn>
                </a:cxnLst>
                <a:rect l="0" t="0" r="r" b="b"/>
                <a:pathLst>
                  <a:path w="1064" h="182">
                    <a:moveTo>
                      <a:pt x="0" y="182"/>
                    </a:moveTo>
                    <a:lnTo>
                      <a:pt x="536" y="0"/>
                    </a:lnTo>
                    <a:lnTo>
                      <a:pt x="1064" y="17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645028" y="1556697"/>
              <a:ext cx="32519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</a:rPr>
                <a:t>HCB air concentration</a:t>
              </a:r>
              <a:endParaRPr lang="ru-RU" sz="1600" dirty="0">
                <a:latin typeface="+mj-lt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181600" y="1228725"/>
            <a:ext cx="3724048" cy="2352675"/>
            <a:chOff x="5181600" y="1228725"/>
            <a:chExt cx="3724048" cy="2352675"/>
          </a:xfrm>
        </p:grpSpPr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1381125"/>
              <a:ext cx="3709291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5486400" y="1228725"/>
              <a:ext cx="3419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HCB at the EMEP monitoring sites</a:t>
              </a:r>
              <a:endParaRPr lang="ru-RU" sz="16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/>
        </p:nvGraphicFramePr>
        <p:xfrm>
          <a:off x="685800" y="3276600"/>
          <a:ext cx="3667125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3" name="Rectangle 35"/>
          <p:cNvSpPr>
            <a:spLocks noChangeArrowheads="1"/>
          </p:cNvSpPr>
          <p:nvPr/>
        </p:nvSpPr>
        <p:spPr bwMode="auto">
          <a:xfrm>
            <a:off x="4553673" y="6342063"/>
            <a:ext cx="4495077" cy="344487"/>
          </a:xfrm>
          <a:prstGeom prst="rect">
            <a:avLst/>
          </a:prstGeom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14373"/>
            <a:ext cx="8534400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MSC-E/CCC joint study: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Scenario </a:t>
            </a:r>
            <a:r>
              <a:rPr lang="en-US" sz="1600" dirty="0" err="1" smtClean="0">
                <a:solidFill>
                  <a:srgbClr val="0070C0"/>
                </a:solidFill>
                <a:latin typeface="+mn-lt"/>
              </a:rPr>
              <a:t>modelling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of HCB long-term (1945-2017) accumulation and re-emission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latin typeface="+mn-lt"/>
              </a:rPr>
              <a:t>Update of HCB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model parameterizations </a:t>
            </a:r>
            <a:r>
              <a:rPr lang="en-US" sz="1600" dirty="0" smtClean="0">
                <a:latin typeface="+mn-lt"/>
              </a:rPr>
              <a:t>in GLEMOS for soil compartment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latin typeface="+mn-lt"/>
              </a:rPr>
              <a:t>Use of data from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POP Passive Sampling campaign </a:t>
            </a:r>
            <a:r>
              <a:rPr lang="en-US" sz="1600" dirty="0" smtClean="0">
                <a:latin typeface="+mn-lt"/>
              </a:rPr>
              <a:t>(CCC) for evaluation of model results 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762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Updates of POP multi-media </a:t>
            </a:r>
            <a:r>
              <a:rPr lang="en-US" sz="3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modelling</a:t>
            </a:r>
            <a:endParaRPr lang="en-US" sz="3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858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3" indent="-4763" algn="ctr">
              <a:spcBef>
                <a:spcPct val="40000"/>
              </a:spcBef>
              <a:buClr>
                <a:schemeClr val="tx2"/>
              </a:buClr>
            </a:pPr>
            <a:r>
              <a:rPr lang="en-US" b="1" dirty="0" smtClean="0"/>
              <a:t>Improvement of POP parameterizations with focus on </a:t>
            </a:r>
            <a:r>
              <a:rPr lang="en-US" b="1" dirty="0" smtClean="0">
                <a:solidFill>
                  <a:srgbClr val="0070C0"/>
                </a:solidFill>
              </a:rPr>
              <a:t>HCB secondary sources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2819400" y="3387304"/>
            <a:ext cx="144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+mn-lt"/>
              </a:rPr>
              <a:t>HCB accumulation in media</a:t>
            </a:r>
            <a:endParaRPr lang="ru-RU" sz="1600" b="1" dirty="0">
              <a:latin typeface="+mn-lt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486400" y="3505200"/>
            <a:ext cx="3200400" cy="3034610"/>
            <a:chOff x="533400" y="3747190"/>
            <a:chExt cx="3200400" cy="3034610"/>
          </a:xfrm>
        </p:grpSpPr>
        <p:pic>
          <p:nvPicPr>
            <p:cNvPr id="31" name="Рисунок 30" descr="hcb_obc_201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1" y="3747190"/>
              <a:ext cx="3184409" cy="25012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533401" y="6258580"/>
              <a:ext cx="3200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Passive sampling of HCB in air (</a:t>
              </a:r>
              <a:r>
                <a:rPr lang="en-US" sz="1400" dirty="0" smtClean="0">
                  <a:solidFill>
                    <a:srgbClr val="0070C0"/>
                  </a:solidFill>
                  <a:latin typeface="+mn-lt"/>
                </a:rPr>
                <a:t>preliminary results</a:t>
              </a:r>
              <a:r>
                <a:rPr lang="en-US" sz="1400" dirty="0" smtClean="0">
                  <a:latin typeface="+mn-lt"/>
                </a:rPr>
                <a:t>)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3400" y="3758625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n-lt"/>
                </a:rPr>
                <a:t>HCB in air</a:t>
              </a:r>
            </a:p>
            <a:p>
              <a:pPr algn="ctr"/>
              <a:r>
                <a:rPr lang="en-US" sz="1600" b="1" dirty="0" smtClean="0">
                  <a:latin typeface="+mn-lt"/>
                </a:rPr>
                <a:t>2016</a:t>
              </a:r>
              <a:endParaRPr lang="ru-RU" sz="1600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" y="2921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On-going international co-operation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685800" y="1183619"/>
            <a:ext cx="7772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Arctic Monitoring and Assessment </a:t>
            </a:r>
            <a:r>
              <a:rPr lang="en-US" sz="2000" dirty="0" err="1" smtClean="0">
                <a:solidFill>
                  <a:srgbClr val="003399"/>
                </a:solidFill>
                <a:latin typeface="+mn-lt"/>
              </a:rPr>
              <a:t>Programme</a:t>
            </a: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 (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AMAP</a:t>
            </a: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sz="2000" dirty="0" smtClean="0">
                <a:latin typeface="+mn-lt"/>
              </a:rPr>
              <a:t>Contribution to the AMAP Assessment of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POP Pollution of the Arctic region (2019)</a:t>
            </a:r>
            <a:endParaRPr lang="en-US" sz="2000" dirty="0" smtClean="0">
              <a:solidFill>
                <a:srgbClr val="009900"/>
              </a:solidFill>
              <a:latin typeface="+mn-lt"/>
            </a:endParaRPr>
          </a:p>
          <a:p>
            <a:pPr marL="271463" lvl="0" indent="-271463">
              <a:spcBef>
                <a:spcPct val="40000"/>
              </a:spcBef>
              <a:buClr>
                <a:srgbClr val="1F497D"/>
              </a:buClr>
              <a:buFontTx/>
              <a:buChar char="•"/>
              <a:tabLst>
                <a:tab pos="271463" algn="l"/>
              </a:tabLst>
            </a:pP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Stockholm Convention (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SC</a:t>
            </a: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rgbClr val="1F497D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Contribution to the SC effectiveness evaluation regional WEOG and Global assessment reports (2019-2021)</a:t>
            </a:r>
          </a:p>
          <a:p>
            <a:pPr marL="271463" indent="-27146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Helsinki Commission (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HELCOM</a:t>
            </a: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sz="2000" dirty="0" smtClean="0">
                <a:latin typeface="+mn-lt"/>
              </a:rPr>
              <a:t>Assessment  of atmospheric load of HMs and POPs to the Baltic Sea (HMs, PCDD/Fs)</a:t>
            </a:r>
          </a:p>
          <a:p>
            <a:pPr marL="271463" indent="-27146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European Chemical Agency (EU regulation “Registration, Evaluation, </a:t>
            </a:r>
            <a:r>
              <a:rPr lang="en-US" sz="2000" dirty="0" err="1" smtClean="0">
                <a:solidFill>
                  <a:srgbClr val="003399"/>
                </a:solidFill>
                <a:latin typeface="+mn-lt"/>
              </a:rPr>
              <a:t>Authorisation</a:t>
            </a: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 and Restriction of Chemicals”, 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REACH</a:t>
            </a: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sz="2000" dirty="0" smtClean="0">
                <a:latin typeface="+mn-lt"/>
              </a:rPr>
              <a:t>Information exchange on toxicity of HMs and POPs  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8991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Outline of MSC-E research activities on POPs</a:t>
            </a:r>
            <a:endParaRPr lang="ru-RU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19075" y="1077754"/>
            <a:ext cx="87725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 smtClean="0">
                <a:latin typeface="Calibri" pitchFamily="34" charset="0"/>
              </a:rPr>
              <a:t>Exploring factors affecting quality of PAH pollution </a:t>
            </a:r>
            <a:r>
              <a:rPr lang="en-US" sz="2000" b="1" dirty="0" err="1" smtClean="0">
                <a:latin typeface="Calibri" pitchFamily="34" charset="0"/>
              </a:rPr>
              <a:t>modelling</a:t>
            </a:r>
            <a:r>
              <a:rPr lang="en-US" sz="2000" b="1" dirty="0" smtClean="0">
                <a:latin typeface="Calibri" pitchFamily="34" charset="0"/>
              </a:rPr>
              <a:t>: case study of B(a)P pollution (1.1.3.1, 1.2.1)</a:t>
            </a:r>
          </a:p>
          <a:p>
            <a:pPr marL="819150" lvl="1" indent="-3619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Testing different parameterizations of processes</a:t>
            </a:r>
          </a:p>
          <a:p>
            <a:pPr marL="819150" lvl="1" indent="-3619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err="1" smtClean="0">
                <a:latin typeface="Calibri" pitchFamily="34" charset="0"/>
              </a:rPr>
              <a:t>Modelling</a:t>
            </a:r>
            <a:r>
              <a:rPr lang="en-US" sz="2000" dirty="0" smtClean="0">
                <a:latin typeface="Calibri" pitchFamily="34" charset="0"/>
              </a:rPr>
              <a:t> with scenario emissions for selected countries</a:t>
            </a:r>
            <a:endParaRPr lang="en-US" sz="2000" b="1" dirty="0">
              <a:latin typeface="Calibri" pitchFamily="34" charset="0"/>
            </a:endParaRPr>
          </a:p>
          <a:p>
            <a:pPr marL="361950" indent="-36195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 smtClean="0">
                <a:latin typeface="Calibri" pitchFamily="34" charset="0"/>
              </a:rPr>
              <a:t>Contribution to evaluation of PAH adverse effects (1.1.3.1)</a:t>
            </a:r>
          </a:p>
          <a:p>
            <a:pPr marL="819150" lvl="1" indent="-3619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err="1" smtClean="0">
                <a:latin typeface="Calibri" pitchFamily="34" charset="0"/>
              </a:rPr>
              <a:t>Exceedances</a:t>
            </a:r>
            <a:r>
              <a:rPr lang="en-US" sz="2000" dirty="0" smtClean="0">
                <a:latin typeface="Calibri" pitchFamily="34" charset="0"/>
              </a:rPr>
              <a:t> of B(a)P AQ guidelines in the EMEP countries </a:t>
            </a:r>
          </a:p>
          <a:p>
            <a:pPr marL="819150" lvl="1" indent="-3619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err="1" smtClean="0">
                <a:latin typeface="Calibri" pitchFamily="34" charset="0"/>
              </a:rPr>
              <a:t>BaP</a:t>
            </a:r>
            <a:r>
              <a:rPr lang="en-US" sz="2000" dirty="0" smtClean="0">
                <a:latin typeface="Calibri" pitchFamily="34" charset="0"/>
              </a:rPr>
              <a:t>-equivalent concentrations of 4 PAHs</a:t>
            </a:r>
            <a:endParaRPr lang="en-US" sz="2000" b="1" dirty="0" smtClean="0">
              <a:latin typeface="Calibri" pitchFamily="34" charset="0"/>
            </a:endParaRPr>
          </a:p>
          <a:p>
            <a:pPr marL="361950" indent="-36195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 smtClean="0">
                <a:latin typeface="Calibri" pitchFamily="34" charset="0"/>
              </a:rPr>
              <a:t>Update of multi-media </a:t>
            </a:r>
            <a:r>
              <a:rPr lang="en-US" sz="2000" b="1" dirty="0" err="1" smtClean="0">
                <a:latin typeface="Calibri" pitchFamily="34" charset="0"/>
              </a:rPr>
              <a:t>modelling</a:t>
            </a:r>
            <a:r>
              <a:rPr lang="en-US" sz="2000" b="1" dirty="0" smtClean="0">
                <a:latin typeface="Calibri" pitchFamily="34" charset="0"/>
              </a:rPr>
              <a:t> with focus on HCB secondary sources  (1.1.4.2)</a:t>
            </a:r>
          </a:p>
          <a:p>
            <a:pPr marL="819150" lvl="1" indent="-3619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Long-term </a:t>
            </a:r>
            <a:r>
              <a:rPr lang="en-US" sz="2000" dirty="0" err="1" smtClean="0">
                <a:latin typeface="Calibri" pitchFamily="34" charset="0"/>
              </a:rPr>
              <a:t>modelling</a:t>
            </a:r>
            <a:r>
              <a:rPr lang="en-US" sz="2000" dirty="0" smtClean="0">
                <a:latin typeface="Calibri" pitchFamily="34" charset="0"/>
              </a:rPr>
              <a:t> of HCB accumulation in soil and re-volatilization</a:t>
            </a:r>
          </a:p>
          <a:p>
            <a:pPr marL="819150" lvl="1" indent="-3619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Comparison of HCB model results with PAS campaign data (CCC) for 2016</a:t>
            </a:r>
          </a:p>
          <a:p>
            <a:pPr marL="361950" indent="-36195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 smtClean="0">
                <a:latin typeface="Calibri" pitchFamily="34" charset="0"/>
              </a:rPr>
              <a:t>Co-operation with international organizations (AMAP/HELCOM/SC)</a:t>
            </a:r>
          </a:p>
          <a:p>
            <a:pPr marL="361950" indent="-36195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 smtClean="0">
                <a:latin typeface="Calibri" pitchFamily="34" charset="0"/>
              </a:rPr>
              <a:t>Future activities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533400" y="997833"/>
            <a:ext cx="80010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National scale pollution assessments (co-operation with countries)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Initiate studies on B(a)P pollution in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Poland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Croatia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(2020-2021)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Contribution to the evaluation of effectiveness of POP Protocol (co-operation with TFTEI)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Analysis of trends and key sources of B(a)P pollution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Research and model development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  <a:ea typeface="宋体" pitchFamily="2" charset="-122"/>
              </a:rPr>
              <a:t>Assessment of POPs multi-media transport and contribution of 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宋体" pitchFamily="2" charset="-122"/>
              </a:rPr>
              <a:t>secondary emissions </a:t>
            </a:r>
            <a:r>
              <a:rPr lang="en-US" dirty="0" smtClean="0">
                <a:latin typeface="+mn-lt"/>
                <a:ea typeface="宋体" pitchFamily="2" charset="-122"/>
              </a:rPr>
              <a:t>to pollution of the EMEP countries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err="1" smtClean="0">
                <a:latin typeface="+mn-lt"/>
                <a:ea typeface="宋体" pitchFamily="2" charset="-122"/>
              </a:rPr>
              <a:t>Intercomparison</a:t>
            </a:r>
            <a:r>
              <a:rPr lang="en-US" dirty="0" smtClean="0">
                <a:latin typeface="+mn-lt"/>
                <a:ea typeface="宋体" pitchFamily="2" charset="-122"/>
              </a:rPr>
              <a:t> of B(a)P models based on data of 2018 winter period monitoring campaign</a:t>
            </a:r>
          </a:p>
          <a:p>
            <a:pPr marL="2714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Co-operation with Working Group on Effects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Data exchange with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TF Health </a:t>
            </a:r>
            <a:r>
              <a:rPr lang="en-US" dirty="0" smtClean="0">
                <a:latin typeface="+mn-lt"/>
              </a:rPr>
              <a:t>on B(a)P/PAH concentration and </a:t>
            </a:r>
            <a:r>
              <a:rPr lang="en-US" dirty="0" err="1" smtClean="0">
                <a:latin typeface="+mn-lt"/>
              </a:rPr>
              <a:t>exceedances</a:t>
            </a:r>
            <a:r>
              <a:rPr lang="en-US" dirty="0" smtClean="0">
                <a:latin typeface="+mn-lt"/>
              </a:rPr>
              <a:t> of target values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Potential co-operation with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JEG-DM</a:t>
            </a:r>
            <a:r>
              <a:rPr lang="en-US" dirty="0" smtClean="0">
                <a:latin typeface="+mn-lt"/>
              </a:rPr>
              <a:t> on POP cycling and accumulation in the environmental media</a:t>
            </a:r>
          </a:p>
          <a:p>
            <a:pPr marL="2714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Co-operation with other international organizations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  <a:ea typeface="宋体" pitchFamily="2" charset="-122"/>
              </a:rPr>
              <a:t>AMAP, HELCOM, SC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0" y="15240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Proposals for bi-annual work-plan (2020/2021)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76200" y="120650"/>
            <a:ext cx="89916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Case study on B(a)P pollution in Europe and France (2018-2019)</a:t>
            </a:r>
            <a:endParaRPr lang="ru-RU" sz="2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230187" y="762000"/>
            <a:ext cx="82296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spcBef>
                <a:spcPts val="400"/>
              </a:spcBef>
              <a:buClr>
                <a:schemeClr val="tx2"/>
              </a:buClr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Objective of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the case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study: </a:t>
            </a:r>
          </a:p>
          <a:p>
            <a:pPr marL="358775" indent="-358775">
              <a:spcBef>
                <a:spcPts val="400"/>
              </a:spcBef>
              <a:buClr>
                <a:schemeClr val="tx2"/>
              </a:buClr>
            </a:pPr>
            <a:r>
              <a:rPr lang="en-US" dirty="0">
                <a:latin typeface="Calibri" pitchFamily="34" charset="0"/>
              </a:rPr>
              <a:t>	Analysis of uncertainties and improvement of assessment of B(a)P pollution levels in co-operation with national experts </a:t>
            </a: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230187" y="1905000"/>
            <a:ext cx="85328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spcBef>
                <a:spcPts val="400"/>
              </a:spcBef>
              <a:buClr>
                <a:schemeClr val="tx2"/>
              </a:buClr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Participated: </a:t>
            </a:r>
          </a:p>
          <a:p>
            <a:pPr marL="358775" indent="-358775">
              <a:spcBef>
                <a:spcPts val="400"/>
              </a:spcBef>
              <a:buClr>
                <a:schemeClr val="tx2"/>
              </a:buClr>
            </a:pPr>
            <a:r>
              <a:rPr lang="en-US" dirty="0">
                <a:latin typeface="Calibri" pitchFamily="34" charset="0"/>
              </a:rPr>
              <a:t>	Experts </a:t>
            </a:r>
            <a:r>
              <a:rPr lang="en-US" dirty="0" smtClean="0">
                <a:latin typeface="Calibri" pitchFamily="34" charset="0"/>
              </a:rPr>
              <a:t>from MSC-E, </a:t>
            </a:r>
            <a:r>
              <a:rPr lang="en-US" dirty="0">
                <a:latin typeface="Calibri" pitchFamily="34" charset="0"/>
              </a:rPr>
              <a:t>INERIS (France</a:t>
            </a:r>
            <a:r>
              <a:rPr lang="en-US" dirty="0" smtClean="0">
                <a:latin typeface="Calibri" pitchFamily="34" charset="0"/>
              </a:rPr>
              <a:t>), CIEMAT (Spain)</a:t>
            </a:r>
            <a:endParaRPr lang="en-US" dirty="0">
              <a:latin typeface="Calibri" pitchFamily="34" charset="0"/>
            </a:endParaRPr>
          </a:p>
          <a:p>
            <a:pPr marL="358775" indent="-358775">
              <a:spcBef>
                <a:spcPts val="400"/>
              </a:spcBef>
              <a:buClr>
                <a:schemeClr val="tx2"/>
              </a:buClr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Models: </a:t>
            </a:r>
            <a:r>
              <a:rPr lang="en-US" dirty="0">
                <a:latin typeface="Calibri" pitchFamily="34" charset="0"/>
              </a:rPr>
              <a:t>GLEMOS (MSC-E), CHIMERE (France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28600" y="3352800"/>
            <a:ext cx="8535896" cy="3071548"/>
            <a:chOff x="228600" y="3352800"/>
            <a:chExt cx="8535896" cy="3071548"/>
          </a:xfrm>
        </p:grpSpPr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228600" y="3352800"/>
              <a:ext cx="5334000" cy="2640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8775" indent="-358775">
                <a:spcBef>
                  <a:spcPct val="30000"/>
                </a:spcBef>
                <a:buClr>
                  <a:schemeClr val="tx2"/>
                </a:buClr>
              </a:pPr>
              <a:r>
                <a:rPr lang="en-US" b="1" dirty="0" smtClean="0">
                  <a:solidFill>
                    <a:srgbClr val="0070C0"/>
                  </a:solidFill>
                  <a:latin typeface="Calibri" pitchFamily="34" charset="0"/>
                </a:rPr>
                <a:t>Case </a:t>
              </a:r>
              <a:r>
                <a:rPr lang="en-US" b="1" dirty="0">
                  <a:solidFill>
                    <a:srgbClr val="0070C0"/>
                  </a:solidFill>
                  <a:latin typeface="Calibri" pitchFamily="34" charset="0"/>
                </a:rPr>
                <a:t>study activities: </a:t>
              </a:r>
            </a:p>
            <a:p>
              <a:pPr marL="358775" indent="-358775">
                <a:spcBef>
                  <a:spcPct val="30000"/>
                </a:spcBef>
                <a:buClr>
                  <a:schemeClr val="tx2"/>
                </a:buClr>
                <a:buFontTx/>
                <a:buChar char="•"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Analysis of national B(a)P emission 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data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  <a:p>
              <a:pPr marL="358775" indent="-358775">
                <a:spcBef>
                  <a:spcPct val="30000"/>
                </a:spcBef>
                <a:buClr>
                  <a:schemeClr val="tx2"/>
                </a:buClr>
                <a:buFontTx/>
                <a:buChar char="•"/>
              </a:pPr>
              <a:r>
                <a:rPr lang="en-US" dirty="0" smtClean="0">
                  <a:latin typeface="Calibri" pitchFamily="34" charset="0"/>
                </a:rPr>
                <a:t>Analysis of sensitivity of model results to changes of </a:t>
              </a:r>
              <a:r>
                <a:rPr lang="en-US" dirty="0" smtClean="0">
                  <a:solidFill>
                    <a:srgbClr val="0070C0"/>
                  </a:solidFill>
                  <a:latin typeface="Calibri" pitchFamily="34" charset="0"/>
                </a:rPr>
                <a:t>parameterizations of B(a)P processes</a:t>
              </a:r>
            </a:p>
            <a:p>
              <a:pPr marL="358775" indent="-358775">
                <a:spcBef>
                  <a:spcPct val="30000"/>
                </a:spcBef>
                <a:buClr>
                  <a:schemeClr val="tx2"/>
                </a:buClr>
                <a:buFontTx/>
                <a:buChar char="•"/>
              </a:pPr>
              <a:r>
                <a:rPr lang="en-US" dirty="0" smtClean="0">
                  <a:solidFill>
                    <a:srgbClr val="0070C0"/>
                  </a:solidFill>
                  <a:latin typeface="Calibri" pitchFamily="34" charset="0"/>
                </a:rPr>
                <a:t>Scenario </a:t>
              </a:r>
              <a:r>
                <a:rPr lang="en-US" dirty="0" err="1">
                  <a:solidFill>
                    <a:srgbClr val="0070C0"/>
                  </a:solidFill>
                  <a:latin typeface="Calibri" pitchFamily="34" charset="0"/>
                </a:rPr>
                <a:t>modelling</a:t>
              </a:r>
              <a:r>
                <a:rPr lang="en-US" dirty="0">
                  <a:solidFill>
                    <a:srgbClr val="0070C0"/>
                  </a:solidFill>
                  <a:latin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</a:rPr>
                <a:t>and analysis of sensitivity to changes of national B(a)P emissions</a:t>
              </a:r>
            </a:p>
            <a:p>
              <a:pPr marL="358775" indent="-358775">
                <a:spcBef>
                  <a:spcPct val="30000"/>
                </a:spcBef>
                <a:buClr>
                  <a:schemeClr val="tx2"/>
                </a:buClr>
                <a:buFontTx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Fine 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resolution, sector-specific, and source-receptor </a:t>
              </a:r>
              <a:r>
                <a:rPr lang="en-US" dirty="0" err="1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modelling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5792400" y="3505200"/>
              <a:ext cx="2972096" cy="2919148"/>
              <a:chOff x="5792400" y="3505200"/>
              <a:chExt cx="2972096" cy="2919148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6477000" y="6055016"/>
                <a:ext cx="1905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>
                    <a:latin typeface="Calibri" pitchFamily="34" charset="0"/>
                  </a:rPr>
                  <a:t>Model domains</a:t>
                </a:r>
                <a:endParaRPr lang="ru-RU" dirty="0">
                  <a:latin typeface="Calibri" pitchFamily="34" charset="0"/>
                </a:endParaRPr>
              </a:p>
            </p:txBody>
          </p:sp>
          <p:pic>
            <p:nvPicPr>
              <p:cNvPr id="10" name="Рисунок 9" descr="fr_case_stud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792400" y="3505200"/>
                <a:ext cx="2972096" cy="25524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086600" y="5632800"/>
                <a:ext cx="1574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latin typeface="+mn-lt"/>
                  </a:rPr>
                  <a:t>EU02 (0.2x0.2)</a:t>
                </a:r>
                <a:endParaRPr lang="ru-RU" b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67400" y="4261200"/>
                <a:ext cx="1547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  <a:latin typeface="+mn-lt"/>
                  </a:rPr>
                  <a:t>FR01 (0.1x0.1)</a:t>
                </a:r>
                <a:endParaRPr lang="ru-RU" b="1" dirty="0">
                  <a:solidFill>
                    <a:srgbClr val="7030A0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Calibri" pitchFamily="34" charset="0"/>
              </a:rPr>
              <a:t>Model parameterizations for B(a)P processes</a:t>
            </a:r>
            <a:endParaRPr lang="ru-RU" sz="3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0" y="838200"/>
            <a:ext cx="914400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ct val="30000"/>
              </a:spcBef>
              <a:buClr>
                <a:schemeClr val="tx2"/>
              </a:buClr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Main processes affecting B(a)P/PAH transport and concentrations: 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 marL="358775" indent="-17780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Gas-particle partitioning (GPP)</a:t>
            </a:r>
          </a:p>
          <a:p>
            <a:pPr marL="358775" indent="-17780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Degradation in gaseous phase due to reactions with OH, NO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, and O</a:t>
            </a:r>
            <a:r>
              <a:rPr lang="en-US" baseline="-25000" dirty="0" smtClean="0">
                <a:latin typeface="Calibri" pitchFamily="34" charset="0"/>
              </a:rPr>
              <a:t>3</a:t>
            </a:r>
          </a:p>
          <a:p>
            <a:pPr marL="358775" indent="-17780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Degradation due to heterogeneous reactions with O</a:t>
            </a:r>
            <a:r>
              <a:rPr lang="en-US" baseline="-25000" dirty="0" smtClean="0">
                <a:latin typeface="Calibri" pitchFamily="34" charset="0"/>
              </a:rPr>
              <a:t>3</a:t>
            </a:r>
          </a:p>
          <a:p>
            <a:pPr marL="358775" indent="-17780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Air surface exchange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0" y="2819400"/>
            <a:ext cx="91440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ct val="30000"/>
              </a:spcBef>
              <a:buClr>
                <a:schemeClr val="tx2"/>
              </a:buClr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Gas-particle partitioning schemes: </a:t>
            </a:r>
            <a:endParaRPr lang="en-US" dirty="0" smtClean="0">
              <a:solidFill>
                <a:srgbClr val="00B050"/>
              </a:solidFill>
              <a:latin typeface="Calibri" pitchFamily="34" charset="0"/>
            </a:endParaRPr>
          </a:p>
          <a:p>
            <a:pPr marL="358775" indent="-27305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Adsorption </a:t>
            </a:r>
            <a:r>
              <a:rPr lang="en-US" dirty="0" err="1" smtClean="0">
                <a:solidFill>
                  <a:srgbClr val="00B050"/>
                </a:solidFill>
                <a:latin typeface="Calibri" pitchFamily="34" charset="0"/>
              </a:rPr>
              <a:t>Junge-Pankow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 scheme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i="1" dirty="0" err="1" smtClean="0">
                <a:latin typeface="Calibri" pitchFamily="34" charset="0"/>
              </a:rPr>
              <a:t>Pankow</a:t>
            </a:r>
            <a:r>
              <a:rPr lang="en-US" dirty="0" smtClean="0">
                <a:latin typeface="Calibri" pitchFamily="34" charset="0"/>
              </a:rPr>
              <a:t>, 1987) :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	based on </a:t>
            </a:r>
            <a:r>
              <a:rPr lang="en-US" dirty="0" err="1" smtClean="0">
                <a:latin typeface="Calibri" pitchFamily="34" charset="0"/>
              </a:rPr>
              <a:t>subcooled</a:t>
            </a:r>
            <a:r>
              <a:rPr lang="en-US" dirty="0" smtClean="0">
                <a:latin typeface="Calibri" pitchFamily="34" charset="0"/>
              </a:rPr>
              <a:t> liquid vapor pressure </a:t>
            </a:r>
            <a:r>
              <a:rPr lang="en-US" i="1" dirty="0" err="1" smtClean="0">
                <a:latin typeface="Calibri" pitchFamily="34" charset="0"/>
              </a:rPr>
              <a:t>p</a:t>
            </a:r>
            <a:r>
              <a:rPr lang="en-US" baseline="30000" dirty="0" err="1" smtClean="0">
                <a:latin typeface="Calibri" pitchFamily="34" charset="0"/>
              </a:rPr>
              <a:t>o</a:t>
            </a:r>
            <a:r>
              <a:rPr lang="en-US" baseline="-25000" dirty="0" err="1" smtClean="0">
                <a:latin typeface="Calibri" pitchFamily="34" charset="0"/>
              </a:rPr>
              <a:t>L</a:t>
            </a:r>
            <a:endParaRPr lang="en-US" dirty="0" smtClean="0">
              <a:latin typeface="Calibri" pitchFamily="34" charset="0"/>
            </a:endParaRPr>
          </a:p>
          <a:p>
            <a:pPr marL="358775" indent="-27305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Absorption </a:t>
            </a:r>
            <a:r>
              <a:rPr lang="en-US" dirty="0" err="1" smtClean="0">
                <a:solidFill>
                  <a:srgbClr val="00B050"/>
                </a:solidFill>
                <a:latin typeface="Calibri" pitchFamily="34" charset="0"/>
              </a:rPr>
              <a:t>Harner-Bidleman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 scheme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i="1" dirty="0" err="1" smtClean="0">
                <a:latin typeface="Calibri" pitchFamily="34" charset="0"/>
              </a:rPr>
              <a:t>Harner</a:t>
            </a:r>
            <a:r>
              <a:rPr lang="en-US" i="1" dirty="0" smtClean="0">
                <a:latin typeface="Calibri" pitchFamily="34" charset="0"/>
              </a:rPr>
              <a:t> &amp; </a:t>
            </a:r>
            <a:r>
              <a:rPr lang="en-US" i="1" dirty="0" err="1" smtClean="0">
                <a:latin typeface="Calibri" pitchFamily="34" charset="0"/>
              </a:rPr>
              <a:t>Bidleman</a:t>
            </a:r>
            <a:r>
              <a:rPr lang="en-US" dirty="0" smtClean="0">
                <a:latin typeface="Calibri" pitchFamily="34" charset="0"/>
              </a:rPr>
              <a:t>, 1998) :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	based on </a:t>
            </a:r>
            <a:r>
              <a:rPr lang="en-US" dirty="0" err="1" smtClean="0">
                <a:latin typeface="Calibri" pitchFamily="34" charset="0"/>
              </a:rPr>
              <a:t>octanol</a:t>
            </a:r>
            <a:r>
              <a:rPr lang="en-US" dirty="0" smtClean="0">
                <a:latin typeface="Calibri" pitchFamily="34" charset="0"/>
              </a:rPr>
              <a:t>-air partition coefficient K</a:t>
            </a:r>
            <a:r>
              <a:rPr lang="en-US" baseline="-25000" dirty="0" smtClean="0">
                <a:latin typeface="Calibri" pitchFamily="34" charset="0"/>
              </a:rPr>
              <a:t>OA</a:t>
            </a:r>
            <a:endParaRPr lang="en-US" dirty="0" smtClean="0">
              <a:latin typeface="Calibri" pitchFamily="34" charset="0"/>
            </a:endParaRPr>
          </a:p>
          <a:p>
            <a:pPr marL="358775" indent="-27305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Dual absorption to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OM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and adsorption to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BC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scheme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i="1" dirty="0" err="1" smtClean="0">
                <a:latin typeface="Calibri" pitchFamily="34" charset="0"/>
              </a:rPr>
              <a:t>Dachs</a:t>
            </a:r>
            <a:r>
              <a:rPr lang="en-US" i="1" dirty="0" smtClean="0">
                <a:latin typeface="Calibri" pitchFamily="34" charset="0"/>
              </a:rPr>
              <a:t> and </a:t>
            </a:r>
            <a:r>
              <a:rPr lang="en-US" i="1" dirty="0" err="1" smtClean="0">
                <a:latin typeface="Calibri" pitchFamily="34" charset="0"/>
              </a:rPr>
              <a:t>Eisenreich</a:t>
            </a:r>
            <a:r>
              <a:rPr lang="en-US" i="1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2000)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	added adsorption to </a:t>
            </a:r>
            <a:r>
              <a:rPr lang="en-US" dirty="0" smtClean="0">
                <a:latin typeface="Calibri" pitchFamily="34" charset="0"/>
              </a:rPr>
              <a:t>BC </a:t>
            </a:r>
            <a:r>
              <a:rPr lang="en-US" dirty="0" smtClean="0">
                <a:latin typeface="Calibri" pitchFamily="34" charset="0"/>
              </a:rPr>
              <a:t>in the aerosol particles</a:t>
            </a:r>
            <a:endParaRPr lang="en-US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58775" indent="-27305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Poly-parameter Linear Free Energy Relationships scheme</a:t>
            </a:r>
            <a:r>
              <a:rPr lang="en-US" dirty="0" smtClean="0">
                <a:latin typeface="Calibri" pitchFamily="34" charset="0"/>
              </a:rPr>
              <a:t> (PPLFER) (</a:t>
            </a:r>
            <a:r>
              <a:rPr lang="en-US" i="1" dirty="0" err="1" smtClean="0">
                <a:latin typeface="Calibri" pitchFamily="34" charset="0"/>
              </a:rPr>
              <a:t>Shahpoury</a:t>
            </a:r>
            <a:r>
              <a:rPr lang="en-US" i="1" dirty="0" smtClean="0">
                <a:latin typeface="Calibri" pitchFamily="34" charset="0"/>
              </a:rPr>
              <a:t> et al.</a:t>
            </a:r>
            <a:r>
              <a:rPr lang="en-US" dirty="0" smtClean="0">
                <a:latin typeface="Calibri" pitchFamily="34" charset="0"/>
              </a:rPr>
              <a:t>, 2016)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	differentiates between various organic/inorganic components of PM</a:t>
            </a:r>
          </a:p>
          <a:p>
            <a:pPr marL="358775" indent="-273050">
              <a:spcBef>
                <a:spcPct val="30000"/>
              </a:spcBef>
              <a:buClr>
                <a:schemeClr val="tx2"/>
              </a:buClr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Testing of GPP schemes (</a:t>
            </a:r>
            <a:r>
              <a:rPr lang="en-US" i="1" dirty="0" err="1" smtClean="0">
                <a:solidFill>
                  <a:srgbClr val="0070C0"/>
                </a:solidFill>
                <a:latin typeface="Calibri" pitchFamily="34" charset="0"/>
              </a:rPr>
              <a:t>Efstathiou</a:t>
            </a:r>
            <a:r>
              <a:rPr lang="en-US" i="1" dirty="0" smtClean="0">
                <a:solidFill>
                  <a:srgbClr val="0070C0"/>
                </a:solidFill>
                <a:latin typeface="Calibri" pitchFamily="34" charset="0"/>
              </a:rPr>
              <a:t> et al.,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2016; Mu et al., 2017) showed better performance of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PPLFER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model followed by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Dual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OM&amp;BC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model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200" y="4495800"/>
            <a:ext cx="8915400" cy="1143000"/>
          </a:xfrm>
          <a:prstGeom prst="roundRect">
            <a:avLst/>
          </a:prstGeom>
          <a:noFill/>
          <a:ln w="190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Calibri" pitchFamily="34" charset="0"/>
              </a:rPr>
              <a:t>Model parameterizations for B(a)P processes</a:t>
            </a:r>
            <a:endParaRPr lang="ru-RU" sz="3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0" y="685800"/>
            <a:ext cx="91440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ct val="30000"/>
              </a:spcBef>
              <a:buClr>
                <a:schemeClr val="tx2"/>
              </a:buClr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Degradation in gaseous phase 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 marL="358775" indent="-17780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Reactions with  OH (k=1.5 e</a:t>
            </a:r>
            <a:r>
              <a:rPr lang="en-US" baseline="30000" dirty="0" smtClean="0">
                <a:latin typeface="Calibri" pitchFamily="34" charset="0"/>
              </a:rPr>
              <a:t>-10</a:t>
            </a:r>
            <a:r>
              <a:rPr lang="en-US" dirty="0" smtClean="0">
                <a:latin typeface="Calibri" pitchFamily="34" charset="0"/>
              </a:rPr>
              <a:t>),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		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NO</a:t>
            </a:r>
            <a:r>
              <a:rPr lang="en-US" baseline="-25000" dirty="0" smtClean="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(k=5.4 e</a:t>
            </a:r>
            <a:r>
              <a:rPr lang="en-US" baseline="30000" dirty="0" smtClean="0">
                <a:solidFill>
                  <a:srgbClr val="0070C0"/>
                </a:solidFill>
                <a:latin typeface="Calibri" pitchFamily="34" charset="0"/>
              </a:rPr>
              <a:t>-11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, and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O</a:t>
            </a:r>
            <a:r>
              <a:rPr lang="en-US" baseline="-25000" dirty="0" smtClean="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(k=2.6 e</a:t>
            </a:r>
            <a:r>
              <a:rPr lang="en-US" baseline="30000" dirty="0" smtClean="0">
                <a:solidFill>
                  <a:srgbClr val="0070C0"/>
                </a:solidFill>
                <a:latin typeface="Calibri" pitchFamily="34" charset="0"/>
              </a:rPr>
              <a:t>-17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i="1" dirty="0" smtClean="0">
                <a:latin typeface="Calibri" pitchFamily="34" charset="0"/>
              </a:rPr>
              <a:t>Mu et al.</a:t>
            </a:r>
            <a:r>
              <a:rPr lang="en-US" dirty="0" smtClean="0">
                <a:latin typeface="Calibri" pitchFamily="34" charset="0"/>
              </a:rPr>
              <a:t>, 2018) </a:t>
            </a:r>
            <a:endParaRPr lang="en-US" baseline="-25000" dirty="0" smtClean="0">
              <a:latin typeface="Calibri" pitchFamily="34" charset="0"/>
            </a:endParaRP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0" y="1828800"/>
            <a:ext cx="4953000" cy="25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ct val="30000"/>
              </a:spcBef>
              <a:buClr>
                <a:schemeClr val="tx2"/>
              </a:buClr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Degradation in particulate phase (ROI-T model)</a:t>
            </a:r>
            <a:endParaRPr lang="en-US" dirty="0" smtClean="0">
              <a:solidFill>
                <a:srgbClr val="00B050"/>
              </a:solidFill>
              <a:latin typeface="Calibri" pitchFamily="34" charset="0"/>
            </a:endParaRPr>
          </a:p>
          <a:p>
            <a:pPr marL="358775" indent="-27305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Reactive oxygen intermediates (ROI-T) model describes heterogeneous reactions with O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 following (</a:t>
            </a:r>
            <a:r>
              <a:rPr lang="en-US" i="1" dirty="0" smtClean="0">
                <a:latin typeface="Calibri" pitchFamily="34" charset="0"/>
              </a:rPr>
              <a:t>Mu et al.</a:t>
            </a:r>
            <a:r>
              <a:rPr lang="en-US" dirty="0" smtClean="0">
                <a:latin typeface="Calibri" pitchFamily="34" charset="0"/>
              </a:rPr>
              <a:t>, 2018) </a:t>
            </a:r>
          </a:p>
          <a:p>
            <a:pPr marL="358775" indent="-27305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Considers several layers in particles, surface and bulk reactions of B(a)P with O</a:t>
            </a:r>
            <a:r>
              <a:rPr lang="en-US" baseline="-25000" dirty="0" smtClean="0">
                <a:latin typeface="Calibri" pitchFamily="34" charset="0"/>
              </a:rPr>
              <a:t>3</a:t>
            </a:r>
            <a:endParaRPr lang="en-US" dirty="0" smtClean="0">
              <a:latin typeface="Calibri" pitchFamily="34" charset="0"/>
            </a:endParaRPr>
          </a:p>
          <a:p>
            <a:pPr marL="358775" indent="-27305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Degradation rate is function of temperature and relative humidity</a:t>
            </a: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0" y="4724400"/>
            <a:ext cx="9144000" cy="18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ct val="30000"/>
              </a:spcBef>
              <a:buClr>
                <a:schemeClr val="tx2"/>
              </a:buClr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Air-surface exchange 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 marL="358775" indent="-17780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Based on (</a:t>
            </a:r>
            <a:r>
              <a:rPr lang="en-US" i="1" dirty="0" err="1" smtClean="0">
                <a:latin typeface="Calibri" pitchFamily="34" charset="0"/>
              </a:rPr>
              <a:t>Gusev</a:t>
            </a:r>
            <a:r>
              <a:rPr lang="en-US" i="1" dirty="0" smtClean="0">
                <a:latin typeface="Calibri" pitchFamily="34" charset="0"/>
              </a:rPr>
              <a:t> et al.</a:t>
            </a:r>
            <a:r>
              <a:rPr lang="en-US" dirty="0" smtClean="0">
                <a:latin typeface="Calibri" pitchFamily="34" charset="0"/>
              </a:rPr>
              <a:t>, 2005; </a:t>
            </a:r>
            <a:r>
              <a:rPr lang="en-US" i="1" dirty="0" smtClean="0">
                <a:latin typeface="Calibri" pitchFamily="34" charset="0"/>
              </a:rPr>
              <a:t>Jacobs and van </a:t>
            </a:r>
            <a:r>
              <a:rPr lang="en-US" i="1" dirty="0" err="1" smtClean="0">
                <a:latin typeface="Calibri" pitchFamily="34" charset="0"/>
              </a:rPr>
              <a:t>Pul</a:t>
            </a:r>
            <a:r>
              <a:rPr lang="en-US" dirty="0" smtClean="0">
                <a:latin typeface="Calibri" pitchFamily="34" charset="0"/>
              </a:rPr>
              <a:t>, 1996), processes considered: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- gaseous exchange of B(a)P at air-surface interface,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- vertical transport in soil,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- multi-phase partitioning (gaseous, dissolved, solid phases),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- degradation.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5257800" y="198120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228600" y="8382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ct val="30000"/>
              </a:spcBef>
              <a:buClr>
                <a:schemeClr val="tx2"/>
              </a:buClr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Model configuration for reference simulations: 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1371600"/>
          <a:ext cx="8610600" cy="41743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38400"/>
                <a:gridCol w="3048000"/>
                <a:gridCol w="3124200"/>
              </a:tblGrid>
              <a:tr h="4205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CHIMERE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GLEMOS</a:t>
                      </a:r>
                      <a:endParaRPr lang="ru-RU" dirty="0"/>
                    </a:p>
                  </a:txBody>
                  <a:tcPr/>
                </a:tc>
              </a:tr>
              <a:tr h="94624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Gas-particle partitioning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Secondary organic aerosol processor (SOAP) 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Couvidat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and </a:t>
                      </a: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Sartelet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, 2015);</a:t>
                      </a:r>
                      <a:b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no adsorption to EC</a:t>
                      </a:r>
                      <a:endParaRPr lang="ru-RU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Dual absorption to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OM/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</a:rPr>
                        <a:t>adsorptionc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 to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BC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scheme: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(</a:t>
                      </a:r>
                      <a:r>
                        <a:rPr lang="en-US" sz="1600" i="1" baseline="0" dirty="0" err="1" smtClean="0">
                          <a:solidFill>
                            <a:srgbClr val="0070C0"/>
                          </a:solidFill>
                        </a:rPr>
                        <a:t>Dachs</a:t>
                      </a:r>
                      <a:r>
                        <a:rPr lang="en-US" sz="1600" i="1" baseline="0" dirty="0" smtClean="0">
                          <a:solidFill>
                            <a:srgbClr val="0070C0"/>
                          </a:solidFill>
                        </a:rPr>
                        <a:t> and </a:t>
                      </a:r>
                      <a:r>
                        <a:rPr lang="en-US" sz="1600" i="1" baseline="0" dirty="0" err="1" smtClean="0">
                          <a:solidFill>
                            <a:srgbClr val="0070C0"/>
                          </a:solidFill>
                        </a:rPr>
                        <a:t>Eisenreich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, 2000); </a:t>
                      </a:r>
                      <a:b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adsorption  to 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BC 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following (</a:t>
                      </a:r>
                      <a:r>
                        <a:rPr lang="en-US" sz="1600" i="1" baseline="0" dirty="0" smtClean="0">
                          <a:solidFill>
                            <a:srgbClr val="0070C0"/>
                          </a:solidFill>
                        </a:rPr>
                        <a:t>van </a:t>
                      </a:r>
                      <a:r>
                        <a:rPr lang="en-US" sz="1600" i="1" baseline="0" dirty="0" err="1" smtClean="0">
                          <a:solidFill>
                            <a:srgbClr val="0070C0"/>
                          </a:solidFill>
                        </a:rPr>
                        <a:t>Noort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, 2003)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072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Degradation in gas</a:t>
                      </a:r>
                      <a:r>
                        <a:rPr lang="en-US" sz="1600" b="1" baseline="0" dirty="0" smtClean="0"/>
                        <a:t> phase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Reaction with OH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Reaction with OH</a:t>
                      </a:r>
                      <a:endParaRPr lang="ru-RU" sz="1600" dirty="0" smtClean="0"/>
                    </a:p>
                  </a:txBody>
                  <a:tcPr/>
                </a:tc>
              </a:tr>
              <a:tr h="94624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Degradation in particle phase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Heterogeneous reaction with O</a:t>
                      </a:r>
                      <a:r>
                        <a:rPr lang="en-US" sz="1600" baseline="-25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1600" baseline="-25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Heterogeneous reaction with O</a:t>
                      </a:r>
                      <a:r>
                        <a:rPr lang="en-US" sz="1600" baseline="-25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; different rates for B(a)P on 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OM </a:t>
                      </a:r>
                      <a:r>
                        <a:rPr lang="en-US" sz="1600" baseline="0" smtClean="0">
                          <a:solidFill>
                            <a:srgbClr val="0070C0"/>
                          </a:solidFill>
                        </a:rPr>
                        <a:t>and </a:t>
                      </a:r>
                      <a:r>
                        <a:rPr lang="en-US" sz="1600" baseline="0" smtClean="0">
                          <a:solidFill>
                            <a:srgbClr val="0070C0"/>
                          </a:solidFill>
                        </a:rPr>
                        <a:t>BC</a:t>
                      </a:r>
                      <a:endParaRPr lang="ru-RU" sz="1600" baseline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4624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Air surface exchange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None*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Calibri" pitchFamily="34" charset="0"/>
              </a:rPr>
              <a:t>GLEMOS and CHIMERE parameterizations for B(a)P</a:t>
            </a:r>
            <a:endParaRPr lang="ru-RU" sz="3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739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sz="1600" dirty="0" smtClean="0">
                <a:latin typeface="+mn-lt"/>
              </a:rPr>
              <a:t>* Original GLEMOS model version includes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gaseous exchange</a:t>
            </a:r>
            <a:r>
              <a:rPr lang="en-US" sz="1600" dirty="0" smtClean="0">
                <a:latin typeface="+mn-lt"/>
              </a:rPr>
              <a:t> with underlying  surface (</a:t>
            </a:r>
            <a:r>
              <a:rPr lang="en-US" sz="1600" dirty="0" err="1" smtClean="0">
                <a:latin typeface="+mn-lt"/>
              </a:rPr>
              <a:t>Gusev</a:t>
            </a:r>
            <a:r>
              <a:rPr lang="en-US" sz="1600" dirty="0" smtClean="0">
                <a:latin typeface="+mn-lt"/>
              </a:rPr>
              <a:t> et al., 2005; Jacobs and van </a:t>
            </a:r>
            <a:r>
              <a:rPr lang="en-US" sz="1600" dirty="0" err="1" smtClean="0">
                <a:latin typeface="+mn-lt"/>
              </a:rPr>
              <a:t>Pul</a:t>
            </a:r>
            <a:r>
              <a:rPr lang="en-US" sz="1600" dirty="0" smtClean="0">
                <a:latin typeface="+mn-lt"/>
              </a:rPr>
              <a:t>, 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6477000" y="609600"/>
            <a:ext cx="2515174" cy="2464800"/>
            <a:chOff x="6400800" y="685800"/>
            <a:chExt cx="2515174" cy="24648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400800" y="990600"/>
              <a:ext cx="2515174" cy="2160000"/>
              <a:chOff x="380426" y="4114800"/>
              <a:chExt cx="2515174" cy="2160000"/>
            </a:xfrm>
          </p:grpSpPr>
          <p:pic>
            <p:nvPicPr>
              <p:cNvPr id="4" name="Рисунок 3" descr="CH_REF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0427" y="4114800"/>
                <a:ext cx="2515173" cy="21600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80426" y="4114800"/>
                <a:ext cx="99059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+mn-lt"/>
                  </a:rPr>
                  <a:t>CHIMERE</a:t>
                </a:r>
                <a:endParaRPr lang="ru-RU" sz="1600" b="1" dirty="0">
                  <a:latin typeface="+mn-lt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781800" y="685800"/>
              <a:ext cx="18090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Reference model runs</a:t>
              </a:r>
              <a:endParaRPr lang="ru-RU" sz="1400" b="1" dirty="0">
                <a:latin typeface="+mn-lt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477000" y="2743200"/>
            <a:ext cx="2515172" cy="2160000"/>
            <a:chOff x="3124200" y="4114800"/>
            <a:chExt cx="2515172" cy="2160000"/>
          </a:xfrm>
        </p:grpSpPr>
        <p:pic>
          <p:nvPicPr>
            <p:cNvPr id="6" name="Рисунок 5" descr="GL_REF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4114800"/>
              <a:ext cx="2515172" cy="216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124200" y="4114800"/>
              <a:ext cx="9188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GLEMOS</a:t>
              </a:r>
              <a:endParaRPr lang="ru-RU" sz="1600" b="1" dirty="0">
                <a:latin typeface="+mn-lt"/>
              </a:endParaRPr>
            </a:p>
          </p:txBody>
        </p:sp>
      </p:grpSp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Test B(a)P simulations using CHIMERE and GLEMOS models</a:t>
            </a:r>
            <a:endParaRPr lang="ru-RU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8600" y="807095"/>
          <a:ext cx="5791200" cy="49841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4000"/>
                <a:gridCol w="4267200"/>
              </a:tblGrid>
              <a:tr h="4427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Model run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Description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1591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Reference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Base case parameterizations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48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Air Surface Exchange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Inclusion of B(a)P air-surface exchange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68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Degradation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Degradation of B(a)P in gaseous phase – reactions with OH, O</a:t>
                      </a:r>
                      <a:r>
                        <a:rPr lang="en-US" sz="1600" baseline="-25000" dirty="0" smtClean="0">
                          <a:latin typeface="+mn-lt"/>
                        </a:rPr>
                        <a:t>3</a:t>
                      </a:r>
                      <a:r>
                        <a:rPr lang="en-US" sz="1600" dirty="0" smtClean="0">
                          <a:latin typeface="+mn-lt"/>
                        </a:rPr>
                        <a:t>, NO</a:t>
                      </a:r>
                      <a:r>
                        <a:rPr lang="en-US" sz="1600" baseline="-25000" dirty="0" smtClean="0">
                          <a:latin typeface="+mn-lt"/>
                        </a:rPr>
                        <a:t>3</a:t>
                      </a:r>
                      <a:r>
                        <a:rPr lang="en-US" sz="1600" dirty="0" smtClean="0">
                          <a:latin typeface="+mn-lt"/>
                        </a:rPr>
                        <a:t>, </a:t>
                      </a:r>
                      <a:br>
                        <a:rPr lang="en-US" sz="1600" dirty="0" smtClean="0">
                          <a:latin typeface="+mn-lt"/>
                        </a:rPr>
                      </a:br>
                      <a:r>
                        <a:rPr lang="en-US" sz="1600" dirty="0" smtClean="0">
                          <a:latin typeface="+mn-lt"/>
                        </a:rPr>
                        <a:t>Degradation in particulate phase - ROI-T model, </a:t>
                      </a:r>
                      <a:r>
                        <a:rPr lang="en-US" sz="1600" i="1" dirty="0" smtClean="0">
                          <a:latin typeface="+mn-lt"/>
                        </a:rPr>
                        <a:t>Mu et al.</a:t>
                      </a:r>
                      <a:r>
                        <a:rPr lang="en-US" sz="1600" dirty="0" smtClean="0">
                          <a:latin typeface="+mn-lt"/>
                        </a:rPr>
                        <a:t>, 2018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68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Partitioning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Dual </a:t>
                      </a:r>
                      <a:r>
                        <a:rPr lang="en-US" sz="1600" dirty="0" smtClean="0">
                          <a:latin typeface="+mn-lt"/>
                        </a:rPr>
                        <a:t>OM&amp;BC </a:t>
                      </a:r>
                      <a:r>
                        <a:rPr lang="en-US" sz="1600" dirty="0" smtClean="0">
                          <a:latin typeface="+mn-lt"/>
                        </a:rPr>
                        <a:t>GPP scheme (</a:t>
                      </a:r>
                      <a:r>
                        <a:rPr lang="en-US" sz="1600" i="1" baseline="0" dirty="0" err="1" smtClean="0">
                          <a:latin typeface="+mn-lt"/>
                        </a:rPr>
                        <a:t>Dachs</a:t>
                      </a:r>
                      <a:r>
                        <a:rPr lang="en-US" sz="1600" i="1" baseline="0" dirty="0" smtClean="0">
                          <a:latin typeface="+mn-lt"/>
                        </a:rPr>
                        <a:t> and </a:t>
                      </a:r>
                      <a:r>
                        <a:rPr lang="en-US" sz="1600" i="1" baseline="0" dirty="0" err="1" smtClean="0">
                          <a:latin typeface="+mn-lt"/>
                        </a:rPr>
                        <a:t>Eisenreich</a:t>
                      </a:r>
                      <a:r>
                        <a:rPr lang="en-US" sz="1600" baseline="0" dirty="0" smtClean="0">
                          <a:latin typeface="+mn-lt"/>
                        </a:rPr>
                        <a:t>, 2000), </a:t>
                      </a:r>
                      <a:br>
                        <a:rPr lang="en-US" sz="1600" baseline="0" dirty="0" smtClean="0">
                          <a:latin typeface="+mn-lt"/>
                        </a:rPr>
                      </a:br>
                      <a:r>
                        <a:rPr lang="en-US" sz="1600" baseline="0" dirty="0" smtClean="0">
                          <a:latin typeface="+mn-lt"/>
                        </a:rPr>
                        <a:t>Adsorption to </a:t>
                      </a:r>
                      <a:r>
                        <a:rPr lang="en-US" sz="1600" baseline="0" dirty="0" smtClean="0">
                          <a:latin typeface="+mn-lt"/>
                        </a:rPr>
                        <a:t>BC </a:t>
                      </a:r>
                      <a:r>
                        <a:rPr lang="en-US" sz="1600" baseline="0" dirty="0" smtClean="0">
                          <a:latin typeface="+mn-lt"/>
                        </a:rPr>
                        <a:t>following (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Lohmann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Lammel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2004)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68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No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adsorption to EC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Testing importance of adsorption to </a:t>
                      </a:r>
                      <a:r>
                        <a:rPr lang="en-US" sz="1600" dirty="0" smtClean="0">
                          <a:latin typeface="+mn-lt"/>
                        </a:rPr>
                        <a:t>BC </a:t>
                      </a:r>
                      <a:r>
                        <a:rPr lang="en-US" sz="1600" dirty="0" smtClean="0">
                          <a:latin typeface="+mn-lt"/>
                        </a:rPr>
                        <a:t>- Dual </a:t>
                      </a:r>
                      <a:r>
                        <a:rPr lang="en-US" sz="1600" dirty="0" smtClean="0">
                          <a:latin typeface="+mn-lt"/>
                        </a:rPr>
                        <a:t>OM&amp;BC </a:t>
                      </a:r>
                      <a:r>
                        <a:rPr lang="en-US" sz="1600" dirty="0" smtClean="0">
                          <a:latin typeface="+mn-lt"/>
                        </a:rPr>
                        <a:t>GPP scheme excluding adsorption to </a:t>
                      </a:r>
                      <a:r>
                        <a:rPr lang="en-US" sz="1600" dirty="0" smtClean="0">
                          <a:latin typeface="+mn-lt"/>
                        </a:rPr>
                        <a:t>BC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6553200" y="4542623"/>
            <a:ext cx="2209800" cy="2162977"/>
            <a:chOff x="6553200" y="4542623"/>
            <a:chExt cx="2209800" cy="2162977"/>
          </a:xfrm>
        </p:grpSpPr>
        <p:pic>
          <p:nvPicPr>
            <p:cNvPr id="8" name="Рисунок 7" descr="bap_obs_emep_201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200" y="4545600"/>
              <a:ext cx="2160000" cy="216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553200" y="4542623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n-lt"/>
                </a:rPr>
                <a:t>EMEP B(a)P measurements </a:t>
              </a:r>
              <a:endParaRPr lang="ru-RU" sz="1400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381000" y="4002476"/>
            <a:ext cx="8382000" cy="24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180975" algn="l"/>
              </a:tabLst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Air-surface exchange </a:t>
            </a:r>
            <a:r>
              <a:rPr lang="en-US" dirty="0" smtClean="0">
                <a:latin typeface="+mn-lt"/>
              </a:rPr>
              <a:t>and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change of GPP scheme </a:t>
            </a:r>
            <a:r>
              <a:rPr lang="en-US" dirty="0" smtClean="0">
                <a:latin typeface="+mn-lt"/>
              </a:rPr>
              <a:t>show relatively small effect</a:t>
            </a:r>
          </a:p>
          <a:p>
            <a:pPr marL="176213" indent="-17621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180975" algn="l"/>
              </a:tabLst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Dual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OM&amp;BC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model</a:t>
            </a:r>
            <a:r>
              <a:rPr lang="en-US" dirty="0" smtClean="0">
                <a:latin typeface="+mn-lt"/>
              </a:rPr>
              <a:t> showed better agreement with measurements for both models</a:t>
            </a:r>
          </a:p>
          <a:p>
            <a:pPr marL="176213" indent="-17621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180975" algn="l"/>
              </a:tabLst>
            </a:pPr>
            <a:r>
              <a:rPr lang="en-US" dirty="0" smtClean="0">
                <a:latin typeface="+mn-lt"/>
              </a:rPr>
              <a:t>High sensitivity is shown to the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inclusion of degradation</a:t>
            </a:r>
            <a:r>
              <a:rPr lang="en-US" dirty="0" smtClean="0">
                <a:latin typeface="+mn-lt"/>
              </a:rPr>
              <a:t> (O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, NO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and ROI-T)</a:t>
            </a:r>
          </a:p>
          <a:p>
            <a:pPr marL="176213" indent="-17621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180975" algn="l"/>
              </a:tabLst>
            </a:pPr>
            <a:r>
              <a:rPr lang="en-US" dirty="0" smtClean="0">
                <a:latin typeface="+mn-lt"/>
              </a:rPr>
              <a:t>Exclusion of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adsorption to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BC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in GLEMOS ands CHIMERE shows different results and requires further analysis</a:t>
            </a:r>
          </a:p>
          <a:p>
            <a:pPr marL="176213" indent="-17621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180975" algn="l"/>
              </a:tabLst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Inter-comparison of B(a)P models </a:t>
            </a:r>
            <a:r>
              <a:rPr lang="en-US" dirty="0" smtClean="0">
                <a:latin typeface="+mn-lt"/>
              </a:rPr>
              <a:t>using data of EMEP/ACTRIS intensive measurement period can be important for models validation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Test B(a)P simulations using CHIMERE and GLEMOS models</a:t>
            </a:r>
            <a:endParaRPr lang="ru-RU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762000" y="762000"/>
          <a:ext cx="2876550" cy="293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10000" y="1066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Gas-particle partitioning scheme (GPP)</a:t>
            </a:r>
            <a:endParaRPr lang="ru-R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0" y="1611868"/>
            <a:ext cx="216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Air-surface exchange</a:t>
            </a:r>
            <a:endParaRPr lang="ru-RU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213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Degradation in gas and particle phases</a:t>
            </a:r>
            <a:endParaRPr lang="ru-RU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2602468"/>
            <a:ext cx="290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Exclusion of adsorption to </a:t>
            </a:r>
            <a:r>
              <a:rPr lang="en-US" dirty="0" smtClean="0">
                <a:latin typeface="+mn-lt"/>
              </a:rPr>
              <a:t>BC</a:t>
            </a:r>
            <a:endParaRPr lang="ru-RU" dirty="0"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09800" y="1066800"/>
            <a:ext cx="5486400" cy="914400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66800" y="1981200"/>
            <a:ext cx="6629400" cy="609600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3000" y="2590800"/>
            <a:ext cx="6553200" cy="457200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30" grpId="0" animBg="1"/>
      <p:bldP spid="30" grpId="1" animBg="1"/>
      <p:bldP spid="31" grpId="0" animBg="1"/>
      <p:bldP spid="31" grpId="1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73435" y="3200400"/>
            <a:ext cx="531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Statistical parameters of agreement with EMEP measurements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7600" y="33922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Typically observed fraction of B(a)P in particulate phase &gt; 80%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8991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latin typeface="Calibri" pitchFamily="34" charset="0"/>
              </a:rPr>
              <a:t>Testing of PPLFER gas-particle partitioning using GLEMOS</a:t>
            </a:r>
            <a:endParaRPr lang="ru-RU" sz="2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33400" y="3429000"/>
            <a:ext cx="2655304" cy="2536120"/>
            <a:chOff x="6172200" y="1197680"/>
            <a:chExt cx="2655304" cy="2536120"/>
          </a:xfrm>
        </p:grpSpPr>
        <p:pic>
          <p:nvPicPr>
            <p:cNvPr id="3" name="Рисунок 2" descr="GL_PPLFER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1197680"/>
              <a:ext cx="2598221" cy="22313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248400" y="3426023"/>
              <a:ext cx="25791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B(a)P air concentrations  (</a:t>
              </a:r>
              <a:r>
                <a:rPr lang="en-US" sz="1400" dirty="0" err="1" smtClean="0">
                  <a:latin typeface="+mn-lt"/>
                </a:rPr>
                <a:t>ng</a:t>
              </a:r>
              <a:r>
                <a:rPr lang="en-US" sz="1400" dirty="0" smtClean="0">
                  <a:latin typeface="+mn-lt"/>
                </a:rPr>
                <a:t> m</a:t>
              </a:r>
              <a:r>
                <a:rPr lang="en-US" sz="1400" baseline="30000" dirty="0" smtClean="0">
                  <a:latin typeface="+mn-lt"/>
                </a:rPr>
                <a:t>-3</a:t>
              </a:r>
              <a:r>
                <a:rPr lang="en-US" sz="1400" dirty="0" smtClean="0">
                  <a:latin typeface="+mn-lt"/>
                </a:rPr>
                <a:t>)</a:t>
              </a:r>
              <a:endParaRPr lang="ru-RU" sz="1400" dirty="0" smtClean="0">
                <a:latin typeface="+mn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33400" y="3429000"/>
            <a:ext cx="2716218" cy="2516103"/>
            <a:chOff x="6172200" y="4082520"/>
            <a:chExt cx="2716218" cy="2516103"/>
          </a:xfrm>
        </p:grpSpPr>
        <p:pic>
          <p:nvPicPr>
            <p:cNvPr id="4" name="Рисунок 3" descr="GL_PF_PPLFER3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4082520"/>
              <a:ext cx="2610750" cy="22420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248400" y="6290846"/>
              <a:ext cx="2640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Fraction of B(a)P in particle phase</a:t>
              </a:r>
              <a:endParaRPr lang="ru-RU" sz="1400" dirty="0" smtClean="0">
                <a:latin typeface="+mn-lt"/>
              </a:endParaRPr>
            </a:p>
          </p:txBody>
        </p:sp>
      </p:grp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04800" y="1143000"/>
            <a:ext cx="8534400" cy="172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ct val="30000"/>
              </a:spcBef>
              <a:buClr>
                <a:schemeClr val="tx2"/>
              </a:buClr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Main features:</a:t>
            </a:r>
            <a:endParaRPr lang="en-US" dirty="0" smtClean="0">
              <a:solidFill>
                <a:srgbClr val="00B050"/>
              </a:solidFill>
              <a:latin typeface="Calibri" pitchFamily="34" charset="0"/>
            </a:endParaRPr>
          </a:p>
          <a:p>
            <a:pPr marL="358775" indent="-27305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differentiates between various organic and inorganic phases of PM</a:t>
            </a:r>
          </a:p>
          <a:p>
            <a:pPr marL="358775" indent="-27305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includes both absorption to </a:t>
            </a:r>
            <a:r>
              <a:rPr lang="en-US" dirty="0" smtClean="0">
                <a:latin typeface="Calibri" pitchFamily="34" charset="0"/>
              </a:rPr>
              <a:t>OM </a:t>
            </a:r>
            <a:r>
              <a:rPr lang="en-US" dirty="0" smtClean="0">
                <a:latin typeface="Calibri" pitchFamily="34" charset="0"/>
              </a:rPr>
              <a:t>and adsorption to </a:t>
            </a:r>
            <a:r>
              <a:rPr lang="en-US" dirty="0" smtClean="0">
                <a:latin typeface="Calibri" pitchFamily="34" charset="0"/>
              </a:rPr>
              <a:t>BC </a:t>
            </a:r>
            <a:r>
              <a:rPr lang="en-US" dirty="0" smtClean="0">
                <a:latin typeface="Calibri" pitchFamily="34" charset="0"/>
              </a:rPr>
              <a:t>processes</a:t>
            </a:r>
          </a:p>
          <a:p>
            <a:pPr marL="358775" indent="-273050"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analysis of PPLFER results suggested that absorption to various </a:t>
            </a:r>
            <a:r>
              <a:rPr lang="en-US" dirty="0" smtClean="0">
                <a:latin typeface="Calibri" pitchFamily="34" charset="0"/>
              </a:rPr>
              <a:t>OM </a:t>
            </a:r>
            <a:r>
              <a:rPr lang="en-US" dirty="0" smtClean="0">
                <a:latin typeface="Calibri" pitchFamily="34" charset="0"/>
              </a:rPr>
              <a:t>phases could dominate in overall partitioning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252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GPP scheme based on poly-parameter linear free energy relationships (</a:t>
            </a:r>
            <a:r>
              <a:rPr lang="en-US" b="1" i="1" dirty="0" err="1" smtClean="0">
                <a:latin typeface="+mn-lt"/>
              </a:rPr>
              <a:t>Shahpoury</a:t>
            </a:r>
            <a:r>
              <a:rPr lang="en-US" b="1" i="1" dirty="0" smtClean="0">
                <a:latin typeface="+mn-lt"/>
              </a:rPr>
              <a:t> et al</a:t>
            </a:r>
            <a:r>
              <a:rPr lang="en-US" b="1" dirty="0" smtClean="0">
                <a:latin typeface="+mn-lt"/>
              </a:rPr>
              <a:t>, 2016)</a:t>
            </a:r>
            <a:endParaRPr lang="ru-RU" b="1" dirty="0">
              <a:latin typeface="+mn-lt"/>
            </a:endParaRPr>
          </a:p>
        </p:txBody>
      </p:sp>
      <p:graphicFrame>
        <p:nvGraphicFramePr>
          <p:cNvPr id="11" name="Group 34"/>
          <p:cNvGraphicFramePr>
            <a:graphicFrameLocks noGrp="1"/>
          </p:cNvGraphicFramePr>
          <p:nvPr/>
        </p:nvGraphicFramePr>
        <p:xfrm>
          <a:off x="3810000" y="3886200"/>
          <a:ext cx="4724400" cy="1524000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Substance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Reference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PPLFER scheme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NMB,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-3.08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31.0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Correlation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11297</TotalTime>
  <Words>1824</Words>
  <Application>Microsoft Office PowerPoint</Application>
  <PresentationFormat>Экран (4:3)</PresentationFormat>
  <Paragraphs>270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 Gusev</dc:creator>
  <cp:lastModifiedBy>agusev</cp:lastModifiedBy>
  <cp:revision>946</cp:revision>
  <dcterms:created xsi:type="dcterms:W3CDTF">2018-04-11T09:41:54Z</dcterms:created>
  <dcterms:modified xsi:type="dcterms:W3CDTF">2019-05-07T12:25:14Z</dcterms:modified>
</cp:coreProperties>
</file>