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98" r:id="rId4"/>
    <p:sldId id="299" r:id="rId5"/>
    <p:sldId id="300" r:id="rId6"/>
    <p:sldId id="301" r:id="rId7"/>
    <p:sldId id="270" r:id="rId8"/>
    <p:sldId id="303" r:id="rId9"/>
    <p:sldId id="277" r:id="rId10"/>
    <p:sldId id="279" r:id="rId11"/>
    <p:sldId id="285" r:id="rId12"/>
    <p:sldId id="297" r:id="rId13"/>
    <p:sldId id="282" r:id="rId14"/>
    <p:sldId id="305" r:id="rId15"/>
    <p:sldId id="271" r:id="rId16"/>
    <p:sldId id="306" r:id="rId17"/>
    <p:sldId id="258" r:id="rId18"/>
    <p:sldId id="294" r:id="rId19"/>
    <p:sldId id="261" r:id="rId20"/>
    <p:sldId id="296" r:id="rId21"/>
    <p:sldId id="268" r:id="rId22"/>
    <p:sldId id="266" r:id="rId23"/>
    <p:sldId id="304" r:id="rId24"/>
    <p:sldId id="275" r:id="rId25"/>
    <p:sldId id="27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3399"/>
    <a:srgbClr val="008080"/>
    <a:srgbClr val="CCCCFF"/>
    <a:srgbClr val="66CCFF"/>
    <a:srgbClr val="FF0000"/>
    <a:srgbClr val="008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318" autoAdjust="0"/>
    <p:restoredTop sz="94660"/>
  </p:normalViewPr>
  <p:slideViewPr>
    <p:cSldViewPr>
      <p:cViewPr varScale="1">
        <p:scale>
          <a:sx n="73" d="100"/>
          <a:sy n="73" d="100"/>
        </p:scale>
        <p:origin x="-17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544C1B-9646-4518-A5A9-7CCA15B1A6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CE571E-BF7E-42CC-BCB2-35D53ACC1747}" type="slidenum">
              <a:rPr lang="ru-RU" altLang="ru-RU" sz="1200"/>
              <a:pPr algn="r"/>
              <a:t>3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E15656-2662-4995-B889-66D02B0521D8}" type="slidenum">
              <a:rPr lang="ru-RU" altLang="ru-RU" sz="1200"/>
              <a:pPr algn="r"/>
              <a:t>4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611F00-5DDC-4666-B62D-706CA2C3DBAA}" type="slidenum">
              <a:rPr lang="ru-RU" altLang="ru-RU" sz="1200"/>
              <a:pPr algn="r"/>
              <a:t>5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D011DF-710D-4D85-970D-7E6C8D181393}" type="slidenum">
              <a:rPr lang="ru-RU" altLang="ru-RU" sz="1200"/>
              <a:pPr algn="r"/>
              <a:t>6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3EE53D-EA25-42D5-9972-99C1A06939C1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6A10BD-B40A-4DCC-8F2D-5B2476A96FCB}" type="slidenum">
              <a:rPr lang="ru-RU" altLang="ru-RU" sz="1200">
                <a:cs typeface="Arial" charset="0"/>
              </a:rPr>
              <a:pPr algn="r"/>
              <a:t>7</a:t>
            </a:fld>
            <a:endParaRPr lang="ru-RU" altLang="ru-RU" sz="1200">
              <a:cs typeface="Arial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FDEC7C-DF7A-41F8-AF98-0EEA597298F1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altLang="ru-RU" sz="8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D15A32-446A-4BC1-8595-CFADBDD033CE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 noChangeAspect="1"/>
          </p:cNvGrpSpPr>
          <p:nvPr userDrawn="1"/>
        </p:nvGrpSpPr>
        <p:grpSpPr bwMode="auto">
          <a:xfrm>
            <a:off x="73025" y="6308725"/>
            <a:ext cx="574675" cy="496888"/>
            <a:chOff x="92" y="3959"/>
            <a:chExt cx="384" cy="333"/>
          </a:xfrm>
        </p:grpSpPr>
        <p:sp>
          <p:nvSpPr>
            <p:cNvPr id="5" name="Oval 11"/>
            <p:cNvSpPr>
              <a:spLocks noChangeAspect="1" noChangeArrowheads="1"/>
            </p:cNvSpPr>
            <p:nvPr/>
          </p:nvSpPr>
          <p:spPr bwMode="auto">
            <a:xfrm>
              <a:off x="100" y="4014"/>
              <a:ext cx="367" cy="2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00" smtClean="0">
                <a:latin typeface="Tahoma" pitchFamily="34" charset="0"/>
              </a:endParaRPr>
            </a:p>
          </p:txBody>
        </p:sp>
        <p:pic>
          <p:nvPicPr>
            <p:cNvPr id="6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552D-3C4E-4912-8667-6BB0E29D82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43114-0CCA-4A38-9D61-0BDE384D0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555B-1AE0-4247-B367-BFD1376C81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25F39-AFCA-48F6-A4BA-B4150F827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8789C-E9F0-4BAE-A8E8-AA13FA099C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1FF9E-D844-4A46-B92C-7EE82E26D0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F882-507D-4184-A590-654D4CF942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C291-C17F-45AC-AB0E-2BEBD0D453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E8E4-141A-49B1-8E20-DA2412193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4FD3B-768B-4A42-9983-2F857EB12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63F5-4831-4882-AA93-C3E722567E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5B1F4-2360-4961-B258-74FEE45C4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Прямоугольник 6"/>
          <p:cNvSpPr>
            <a:spLocks noChangeArrowheads="1"/>
          </p:cNvSpPr>
          <p:nvPr userDrawn="1"/>
        </p:nvSpPr>
        <p:spPr bwMode="auto">
          <a:xfrm>
            <a:off x="5868988" y="6488113"/>
            <a:ext cx="3275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700" i="1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sz="1700" i="1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ru-RU" sz="1700" i="1" smtClean="0">
                <a:latin typeface="Times New Roman" pitchFamily="18" charset="0"/>
                <a:cs typeface="Times New Roman" pitchFamily="18" charset="0"/>
              </a:rPr>
              <a:t> TFMM, Madrid, May 2018</a:t>
            </a:r>
            <a:endParaRPr lang="ru-RU" altLang="ru-RU" sz="1700" i="1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1" name="Group 10"/>
          <p:cNvGrpSpPr>
            <a:grpSpLocks noChangeAspect="1"/>
          </p:cNvGrpSpPr>
          <p:nvPr userDrawn="1"/>
        </p:nvGrpSpPr>
        <p:grpSpPr bwMode="auto">
          <a:xfrm>
            <a:off x="73025" y="6308725"/>
            <a:ext cx="574675" cy="496888"/>
            <a:chOff x="92" y="3959"/>
            <a:chExt cx="384" cy="333"/>
          </a:xfrm>
        </p:grpSpPr>
        <p:sp>
          <p:nvSpPr>
            <p:cNvPr id="1032" name="Oval 11"/>
            <p:cNvSpPr>
              <a:spLocks noChangeAspect="1" noChangeArrowheads="1"/>
            </p:cNvSpPr>
            <p:nvPr/>
          </p:nvSpPr>
          <p:spPr bwMode="auto">
            <a:xfrm>
              <a:off x="100" y="4014"/>
              <a:ext cx="367" cy="2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000" smtClean="0">
                <a:latin typeface="Tahoma" pitchFamily="34" charset="0"/>
              </a:endParaRPr>
            </a:p>
          </p:txBody>
        </p:sp>
        <p:pic>
          <p:nvPicPr>
            <p:cNvPr id="1033" name="Picture 12" descr="Logo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348038" y="3644900"/>
            <a:ext cx="242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>
                <a:latin typeface="Tahoma" pitchFamily="34" charset="0"/>
              </a:rPr>
              <a:t>Ilyin I, Travnikov O.</a:t>
            </a:r>
            <a:endParaRPr lang="ru-RU" altLang="ru-RU" sz="2000">
              <a:latin typeface="Tahoma" pitchFamily="34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729038" y="4273550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>
                <a:latin typeface="Tahoma" pitchFamily="34" charset="0"/>
              </a:rPr>
              <a:t>EMEP/MSC-E</a:t>
            </a:r>
            <a:endParaRPr lang="ru-RU" altLang="ru-RU" sz="2000">
              <a:latin typeface="Tahoma" pitchFamily="34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755650" y="1989138"/>
            <a:ext cx="7920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>
                <a:solidFill>
                  <a:srgbClr val="0033CC"/>
                </a:solidFill>
                <a:latin typeface="Tahoma" pitchFamily="34" charset="0"/>
              </a:rPr>
              <a:t>Re</a:t>
            </a:r>
            <a:r>
              <a:rPr lang="ru-RU" altLang="ru-RU" sz="2800">
                <a:solidFill>
                  <a:srgbClr val="0033CC"/>
                </a:solidFill>
                <a:latin typeface="Tahoma" pitchFamily="34" charset="0"/>
              </a:rPr>
              <a:t>s</a:t>
            </a:r>
            <a:r>
              <a:rPr lang="en-US" altLang="ru-RU" sz="2800">
                <a:solidFill>
                  <a:srgbClr val="0033CC"/>
                </a:solidFill>
                <a:latin typeface="Tahoma" pitchFamily="34" charset="0"/>
              </a:rPr>
              <a:t>earch of heavy metal pollution </a:t>
            </a:r>
            <a:r>
              <a:rPr lang="ru-RU" altLang="ru-RU" sz="2800">
                <a:solidFill>
                  <a:srgbClr val="0033CC"/>
                </a:solidFill>
                <a:latin typeface="Tahoma" pitchFamily="34" charset="0"/>
              </a:rPr>
              <a:t>o</a:t>
            </a:r>
            <a:r>
              <a:rPr lang="en-US" altLang="ru-RU" sz="2800">
                <a:solidFill>
                  <a:srgbClr val="0033CC"/>
                </a:solidFill>
                <a:latin typeface="Tahoma" pitchFamily="34" charset="0"/>
              </a:rPr>
              <a:t>n regional (EMEP) and national (Germany) scales</a:t>
            </a:r>
            <a:endParaRPr lang="en-GB" altLang="ru-RU" sz="2800">
              <a:solidFill>
                <a:srgbClr val="0033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4"/>
          <p:cNvSpPr>
            <a:spLocks noChangeArrowheads="1"/>
          </p:cNvSpPr>
          <p:nvPr/>
        </p:nvSpPr>
        <p:spPr bwMode="auto">
          <a:xfrm>
            <a:off x="0" y="32385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n-lt"/>
                <a:cs typeface="Arial" charset="0"/>
              </a:rPr>
              <a:t>In-depth analysis of modeling results</a:t>
            </a:r>
            <a:endParaRPr lang="ru-RU" altLang="ru-RU" sz="2800" dirty="0">
              <a:solidFill>
                <a:srgbClr val="0033CC"/>
              </a:solidFill>
              <a:latin typeface="+mn-lt"/>
              <a:cs typeface="Arial" charset="0"/>
            </a:endParaRPr>
          </a:p>
        </p:txBody>
      </p:sp>
      <p:sp>
        <p:nvSpPr>
          <p:cNvPr id="23555" name="Rectangle 24"/>
          <p:cNvSpPr>
            <a:spLocks noChangeArrowheads="1"/>
          </p:cNvSpPr>
          <p:nvPr/>
        </p:nvSpPr>
        <p:spPr bwMode="auto">
          <a:xfrm>
            <a:off x="0" y="287338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altLang="ru-RU" sz="2800">
              <a:solidFill>
                <a:schemeClr val="tx2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924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050" y="4508500"/>
            <a:ext cx="2195513" cy="1935163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</p:pic>
      <p:grpSp>
        <p:nvGrpSpPr>
          <p:cNvPr id="23557" name="Группа 40"/>
          <p:cNvGrpSpPr>
            <a:grpSpLocks/>
          </p:cNvGrpSpPr>
          <p:nvPr/>
        </p:nvGrpSpPr>
        <p:grpSpPr bwMode="auto">
          <a:xfrm>
            <a:off x="711200" y="1998663"/>
            <a:ext cx="4679950" cy="3725862"/>
            <a:chOff x="494529" y="1782144"/>
            <a:chExt cx="4680000" cy="3726823"/>
          </a:xfrm>
        </p:grpSpPr>
        <p:pic>
          <p:nvPicPr>
            <p:cNvPr id="23578" name="Рисунок 4" descr="cd_conc_2016_emep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529" y="2192692"/>
              <a:ext cx="46800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9" name="TextBox 7"/>
            <p:cNvSpPr txBox="1">
              <a:spLocks noChangeArrowheads="1"/>
            </p:cNvSpPr>
            <p:nvPr/>
          </p:nvSpPr>
          <p:spPr bwMode="auto">
            <a:xfrm>
              <a:off x="1460435" y="1782144"/>
              <a:ext cx="2748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>
                  <a:latin typeface="Calibri" pitchFamily="34" charset="0"/>
                  <a:cs typeface="Arial" charset="0"/>
                </a:rPr>
                <a:t>Cd air concentration (2016)</a:t>
              </a:r>
            </a:p>
          </p:txBody>
        </p:sp>
        <p:pic>
          <p:nvPicPr>
            <p:cNvPr id="23580" name="Рисунок 18" descr="cd_conc_2016_legend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1672" y="5274967"/>
              <a:ext cx="2785715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45"/>
          <p:cNvGrpSpPr>
            <a:grpSpLocks/>
          </p:cNvGrpSpPr>
          <p:nvPr/>
        </p:nvGrpSpPr>
        <p:grpSpPr bwMode="auto">
          <a:xfrm>
            <a:off x="2144713" y="1771650"/>
            <a:ext cx="6323012" cy="2492375"/>
            <a:chOff x="1928812" y="1555110"/>
            <a:chExt cx="6322697" cy="2493015"/>
          </a:xfrm>
        </p:grpSpPr>
        <p:pic>
          <p:nvPicPr>
            <p:cNvPr id="23573" name="Рисунок 12" descr="cd_conc_2016_benelux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39827" y="1959444"/>
              <a:ext cx="2088000" cy="208800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1933574" y="3751187"/>
              <a:ext cx="233351" cy="22389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16383" y="1555110"/>
              <a:ext cx="2735126" cy="3699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  <a:cs typeface="Arial" charset="0"/>
                </a:rPr>
                <a:t>Cd</a:t>
              </a:r>
              <a:r>
                <a:rPr lang="en-US" dirty="0">
                  <a:latin typeface="Calibri" pitchFamily="34" charset="0"/>
                  <a:cs typeface="Arial" charset="0"/>
                </a:rPr>
                <a:t> concentration (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Arial" charset="0"/>
                </a:rPr>
                <a:t>Benelux</a:t>
              </a:r>
              <a:r>
                <a:rPr lang="en-US" dirty="0">
                  <a:latin typeface="Calibri" pitchFamily="34" charset="0"/>
                  <a:cs typeface="Arial" charset="0"/>
                </a:rPr>
                <a:t>)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928812" y="1956851"/>
              <a:ext cx="3900293" cy="1800687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171687" y="3976670"/>
              <a:ext cx="3666942" cy="71455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67"/>
          <p:cNvGrpSpPr>
            <a:grpSpLocks/>
          </p:cNvGrpSpPr>
          <p:nvPr/>
        </p:nvGrpSpPr>
        <p:grpSpPr bwMode="auto">
          <a:xfrm>
            <a:off x="6054725" y="2174875"/>
            <a:ext cx="3048000" cy="2087563"/>
            <a:chOff x="5839200" y="1958400"/>
            <a:chExt cx="3048350" cy="2088000"/>
          </a:xfrm>
        </p:grpSpPr>
        <p:pic>
          <p:nvPicPr>
            <p:cNvPr id="23569" name="Рисунок 35" descr="cd_conc_2016_benelux2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39200" y="1958400"/>
              <a:ext cx="2088000" cy="208800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23570" name="TextBox 52"/>
            <p:cNvSpPr txBox="1">
              <a:spLocks noChangeArrowheads="1"/>
            </p:cNvSpPr>
            <p:nvPr/>
          </p:nvSpPr>
          <p:spPr bwMode="auto">
            <a:xfrm>
              <a:off x="8024813" y="2552701"/>
              <a:ext cx="862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b="1">
                  <a:cs typeface="Arial" charset="0"/>
                </a:rPr>
                <a:t>AirBase</a:t>
              </a: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7525319" y="2819005"/>
              <a:ext cx="681116" cy="209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7310982" y="2823769"/>
              <a:ext cx="962135" cy="481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1270000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Use of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modelling</a:t>
            </a: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 and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measurements</a:t>
            </a: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 for evaluation of pollution patterns</a:t>
            </a:r>
            <a:endParaRPr lang="en-GB" sz="2000" b="1" dirty="0">
              <a:solidFill>
                <a:schemeClr val="accent4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6" name="Группа 51"/>
          <p:cNvGrpSpPr>
            <a:grpSpLocks/>
          </p:cNvGrpSpPr>
          <p:nvPr/>
        </p:nvGrpSpPr>
        <p:grpSpPr bwMode="auto">
          <a:xfrm>
            <a:off x="5994400" y="2757488"/>
            <a:ext cx="1027113" cy="1490662"/>
            <a:chOff x="5777970" y="2540882"/>
            <a:chExt cx="1027167" cy="1491438"/>
          </a:xfrm>
        </p:grpSpPr>
        <p:sp>
          <p:nvSpPr>
            <p:cNvPr id="23566" name="TextBox 48"/>
            <p:cNvSpPr txBox="1">
              <a:spLocks noChangeArrowheads="1"/>
            </p:cNvSpPr>
            <p:nvPr/>
          </p:nvSpPr>
          <p:spPr bwMode="auto">
            <a:xfrm>
              <a:off x="6339945" y="2540882"/>
              <a:ext cx="4651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>
                  <a:cs typeface="Arial" charset="0"/>
                </a:rPr>
                <a:t>NL8</a:t>
              </a:r>
            </a:p>
          </p:txBody>
        </p:sp>
        <p:sp>
          <p:nvSpPr>
            <p:cNvPr id="23567" name="TextBox 49"/>
            <p:cNvSpPr txBox="1">
              <a:spLocks noChangeArrowheads="1"/>
            </p:cNvSpPr>
            <p:nvPr/>
          </p:nvSpPr>
          <p:spPr bwMode="auto">
            <a:xfrm>
              <a:off x="5777970" y="2826634"/>
              <a:ext cx="5597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>
                  <a:cs typeface="Arial" charset="0"/>
                </a:rPr>
                <a:t>BE14</a:t>
              </a:r>
            </a:p>
          </p:txBody>
        </p:sp>
        <p:sp>
          <p:nvSpPr>
            <p:cNvPr id="23568" name="TextBox 50"/>
            <p:cNvSpPr txBox="1">
              <a:spLocks noChangeArrowheads="1"/>
            </p:cNvSpPr>
            <p:nvPr/>
          </p:nvSpPr>
          <p:spPr bwMode="auto">
            <a:xfrm>
              <a:off x="6158973" y="3755321"/>
              <a:ext cx="4748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>
                  <a:cs typeface="Arial" charset="0"/>
                </a:rPr>
                <a:t>FR9</a:t>
              </a:r>
            </a:p>
          </p:txBody>
        </p:sp>
      </p:grpSp>
      <p:sp>
        <p:nvSpPr>
          <p:cNvPr id="47" name="Овал 46"/>
          <p:cNvSpPr/>
          <p:nvPr/>
        </p:nvSpPr>
        <p:spPr>
          <a:xfrm>
            <a:off x="6199188" y="2813050"/>
            <a:ext cx="1828800" cy="1093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6084888" y="4581525"/>
            <a:ext cx="14605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/>
              <a:t>Cd wet depos.</a:t>
            </a:r>
            <a:endParaRPr lang="ru-RU" altLang="ru-RU"/>
          </a:p>
        </p:txBody>
      </p:sp>
      <p:sp>
        <p:nvSpPr>
          <p:cNvPr id="4" name="Овал 46"/>
          <p:cNvSpPr/>
          <p:nvPr/>
        </p:nvSpPr>
        <p:spPr>
          <a:xfrm>
            <a:off x="6372225" y="4941888"/>
            <a:ext cx="1295400" cy="1020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5" name="Text Box 32"/>
          <p:cNvSpPr txBox="1">
            <a:spLocks noChangeArrowheads="1"/>
          </p:cNvSpPr>
          <p:nvPr/>
        </p:nvSpPr>
        <p:spPr bwMode="auto">
          <a:xfrm>
            <a:off x="60325" y="47625"/>
            <a:ext cx="1477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Analysis </a:t>
            </a:r>
            <a:r>
              <a:rPr lang="ru-RU" altLang="ru-RU" sz="1400" i="1">
                <a:latin typeface="Calibri" pitchFamily="34" charset="0"/>
              </a:rPr>
              <a:t>o</a:t>
            </a:r>
            <a:r>
              <a:rPr lang="en-US" altLang="ru-RU" sz="1400" i="1">
                <a:latin typeface="Calibri" pitchFamily="34" charset="0"/>
              </a:rPr>
              <a:t>f hot spots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2804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98625"/>
            <a:ext cx="3973513" cy="350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50" y="1692275"/>
            <a:ext cx="3984625" cy="3505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260475" y="529431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Cd total deposition</a:t>
            </a:r>
            <a:endParaRPr lang="ru-RU" altLang="ru-RU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795963" y="52943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Cd conc. in mosses</a:t>
            </a:r>
            <a:endParaRPr lang="ru-RU" altLang="ru-RU"/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 rot="2524056">
            <a:off x="2128838" y="2857500"/>
            <a:ext cx="769937" cy="134302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 rot="2524056">
            <a:off x="6538913" y="2916238"/>
            <a:ext cx="769937" cy="134302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0" y="33337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2800" dirty="0" err="1">
                <a:solidFill>
                  <a:srgbClr val="0033CC"/>
                </a:solidFill>
                <a:latin typeface="+mj-lt"/>
              </a:rPr>
              <a:t>Modelled</a:t>
            </a: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 deposition vs. observed concentrations </a:t>
            </a:r>
            <a:br>
              <a:rPr lang="en-US" altLang="ru-RU" sz="2800" dirty="0">
                <a:solidFill>
                  <a:srgbClr val="0033CC"/>
                </a:solidFill>
                <a:latin typeface="+mj-lt"/>
              </a:rPr>
            </a:b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in mosses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692275" y="5876925"/>
            <a:ext cx="585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i="1" dirty="0">
                <a:solidFill>
                  <a:srgbClr val="0033CC"/>
                </a:solidFill>
              </a:rPr>
              <a:t>No strong spatial gradients of concentrations in mosses</a:t>
            </a:r>
            <a:endParaRPr lang="ru-RU" altLang="ru-RU" i="1" dirty="0">
              <a:solidFill>
                <a:srgbClr val="0033CC"/>
              </a:solidFill>
            </a:endParaRP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69850" y="44450"/>
            <a:ext cx="1477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Analysis </a:t>
            </a:r>
            <a:r>
              <a:rPr lang="ru-RU" altLang="ru-RU" sz="1400" i="1">
                <a:latin typeface="Calibri" pitchFamily="34" charset="0"/>
              </a:rPr>
              <a:t>o</a:t>
            </a:r>
            <a:r>
              <a:rPr lang="en-US" altLang="ru-RU" sz="1400" i="1">
                <a:latin typeface="Calibri" pitchFamily="34" charset="0"/>
              </a:rPr>
              <a:t>f hot spots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8" y="3616325"/>
            <a:ext cx="6121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4572000" y="3687763"/>
            <a:ext cx="647700" cy="1944687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4" name="Rectangle 15"/>
          <p:cNvSpPr>
            <a:spLocks noChangeArrowheads="1"/>
          </p:cNvSpPr>
          <p:nvPr/>
        </p:nvSpPr>
        <p:spPr bwMode="auto">
          <a:xfrm>
            <a:off x="2770188" y="5705475"/>
            <a:ext cx="345757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5605" name="Group 14"/>
          <p:cNvGrpSpPr>
            <a:grpSpLocks/>
          </p:cNvGrpSpPr>
          <p:nvPr/>
        </p:nvGrpSpPr>
        <p:grpSpPr bwMode="auto">
          <a:xfrm>
            <a:off x="2627313" y="5705475"/>
            <a:ext cx="4452937" cy="274638"/>
            <a:chOff x="1292" y="3847"/>
            <a:chExt cx="2805" cy="173"/>
          </a:xfrm>
        </p:grpSpPr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1292" y="3884"/>
              <a:ext cx="409" cy="13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1792" y="3847"/>
              <a:ext cx="8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/>
                <a:t>Measurement</a:t>
              </a:r>
              <a:endParaRPr lang="ru-RU" altLang="ru-RU"/>
            </a:p>
          </p:txBody>
        </p:sp>
        <p:sp>
          <p:nvSpPr>
            <p:cNvPr id="25615" name="Rectangle 12"/>
            <p:cNvSpPr>
              <a:spLocks noChangeArrowheads="1"/>
            </p:cNvSpPr>
            <p:nvPr/>
          </p:nvSpPr>
          <p:spPr bwMode="auto">
            <a:xfrm>
              <a:off x="2925" y="3884"/>
              <a:ext cx="409" cy="136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3425" y="38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/>
                <a:t>Simulation</a:t>
              </a:r>
              <a:endParaRPr lang="ru-RU" altLang="ru-RU"/>
            </a:p>
          </p:txBody>
        </p:sp>
      </p:grpSp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0" y="3333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Experience from previous studies: </a:t>
            </a:r>
            <a:br>
              <a:rPr lang="en-US" altLang="ru-RU" sz="2800" dirty="0">
                <a:solidFill>
                  <a:srgbClr val="0033CC"/>
                </a:solidFill>
                <a:latin typeface="+mj-lt"/>
              </a:rPr>
            </a:b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simulations of the LOTUS-Euros model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4211638" y="1557338"/>
            <a:ext cx="3024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From: </a:t>
            </a:r>
            <a:r>
              <a:rPr lang="ru-RU" altLang="ru-RU" i="1"/>
              <a:t>Schaap </a:t>
            </a:r>
            <a:r>
              <a:rPr lang="en-US" altLang="ru-RU" i="1"/>
              <a:t>et al, 2018, </a:t>
            </a:r>
            <a:r>
              <a:rPr lang="ru-RU" altLang="ru-RU" i="1"/>
              <a:t>Report No. (UBA-FB) 002635/E </a:t>
            </a:r>
          </a:p>
        </p:txBody>
      </p:sp>
      <p:sp>
        <p:nvSpPr>
          <p:cNvPr id="25608" name="Text Box 27"/>
          <p:cNvSpPr txBox="1">
            <a:spLocks noChangeArrowheads="1"/>
          </p:cNvSpPr>
          <p:nvPr/>
        </p:nvSpPr>
        <p:spPr bwMode="auto">
          <a:xfrm>
            <a:off x="34925" y="47625"/>
            <a:ext cx="1477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Analysis </a:t>
            </a:r>
            <a:r>
              <a:rPr lang="ru-RU" altLang="ru-RU" sz="1400" i="1">
                <a:latin typeface="Calibri" pitchFamily="34" charset="0"/>
              </a:rPr>
              <a:t>o</a:t>
            </a:r>
            <a:r>
              <a:rPr lang="en-US" altLang="ru-RU" sz="1400" i="1">
                <a:latin typeface="Calibri" pitchFamily="34" charset="0"/>
              </a:rPr>
              <a:t>f hot spots</a:t>
            </a:r>
            <a:endParaRPr lang="ru-RU" altLang="ru-RU" sz="1400" i="1">
              <a:latin typeface="Calibri" pitchFamily="34" charset="0"/>
            </a:endParaRPr>
          </a:p>
        </p:txBody>
      </p:sp>
      <p:pic>
        <p:nvPicPr>
          <p:cNvPr id="25609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3025"/>
            <a:ext cx="31908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1979613" y="2636838"/>
            <a:ext cx="1008062" cy="577850"/>
          </a:xfrm>
          <a:prstGeom prst="ellipse">
            <a:avLst/>
          </a:prstGeom>
          <a:noFill/>
          <a:ln w="28575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323850" y="1427163"/>
            <a:ext cx="1404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ru-RU" sz="1600" b="1">
                <a:solidFill>
                  <a:schemeClr val="bg1"/>
                </a:solidFill>
              </a:rPr>
              <a:t>Cd, mean for 2007-2011</a:t>
            </a:r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2916238" y="3068638"/>
            <a:ext cx="1584325" cy="12969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4" grpId="0" animBg="1"/>
      <p:bldP spid="430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3"/>
          <p:cNvSpPr>
            <a:spLocks noChangeAspect="1" noChangeArrowheads="1" noTextEdit="1"/>
          </p:cNvSpPr>
          <p:nvPr/>
        </p:nvSpPr>
        <p:spPr bwMode="auto">
          <a:xfrm>
            <a:off x="539750" y="1700213"/>
            <a:ext cx="2065338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7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1563"/>
            <a:ext cx="3386137" cy="298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203575" y="5373688"/>
            <a:ext cx="295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>
                <a:latin typeface="Calibri" pitchFamily="34" charset="0"/>
              </a:rPr>
              <a:t>Cd  EMEP emissions, 2016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6743700" y="4357688"/>
            <a:ext cx="288925" cy="2889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7085013" y="4357688"/>
            <a:ext cx="1220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>
                <a:latin typeface="Calibri" pitchFamily="34" charset="0"/>
              </a:rPr>
              <a:t>Public power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26631" name="Rectangle 15"/>
          <p:cNvSpPr>
            <a:spLocks noChangeArrowheads="1"/>
          </p:cNvSpPr>
          <p:nvPr/>
        </p:nvSpPr>
        <p:spPr bwMode="auto">
          <a:xfrm>
            <a:off x="6742113" y="3989388"/>
            <a:ext cx="288925" cy="2889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6632" name="Text Box 16"/>
          <p:cNvSpPr txBox="1">
            <a:spLocks noChangeArrowheads="1"/>
          </p:cNvSpPr>
          <p:nvPr/>
        </p:nvSpPr>
        <p:spPr bwMode="auto">
          <a:xfrm>
            <a:off x="7083425" y="3989388"/>
            <a:ext cx="773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>
                <a:latin typeface="Calibri" pitchFamily="34" charset="0"/>
              </a:rPr>
              <a:t>Industry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6743700" y="4716463"/>
            <a:ext cx="288925" cy="2889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6634" name="Text Box 18"/>
          <p:cNvSpPr txBox="1">
            <a:spLocks noChangeArrowheads="1"/>
          </p:cNvSpPr>
          <p:nvPr/>
        </p:nvSpPr>
        <p:spPr bwMode="auto">
          <a:xfrm>
            <a:off x="7085013" y="4716463"/>
            <a:ext cx="171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>
                <a:latin typeface="Calibri" pitchFamily="34" charset="0"/>
              </a:rPr>
              <a:t>Resid. combustion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6743700" y="5076825"/>
            <a:ext cx="288925" cy="288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6636" name="Text Box 20"/>
          <p:cNvSpPr txBox="1">
            <a:spLocks noChangeArrowheads="1"/>
          </p:cNvSpPr>
          <p:nvPr/>
        </p:nvSpPr>
        <p:spPr bwMode="auto">
          <a:xfrm>
            <a:off x="7085013" y="5076825"/>
            <a:ext cx="546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>
                <a:latin typeface="Calibri" pitchFamily="34" charset="0"/>
              </a:rPr>
              <a:t>Other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3327" name="Text Box 21"/>
          <p:cNvSpPr txBox="1">
            <a:spLocks noChangeArrowheads="1"/>
          </p:cNvSpPr>
          <p:nvPr/>
        </p:nvSpPr>
        <p:spPr bwMode="auto">
          <a:xfrm>
            <a:off x="1116013" y="325438"/>
            <a:ext cx="698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Main emission sectors in the Benelux / Western Germany region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6638" name="Text Box 24"/>
          <p:cNvSpPr txBox="1">
            <a:spLocks noChangeArrowheads="1"/>
          </p:cNvSpPr>
          <p:nvPr/>
        </p:nvSpPr>
        <p:spPr bwMode="auto">
          <a:xfrm>
            <a:off x="34925" y="47625"/>
            <a:ext cx="1477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Analysis </a:t>
            </a:r>
            <a:r>
              <a:rPr lang="ru-RU" altLang="ru-RU" sz="1400" i="1">
                <a:latin typeface="Calibri" pitchFamily="34" charset="0"/>
              </a:rPr>
              <a:t>o</a:t>
            </a:r>
            <a:r>
              <a:rPr lang="en-US" altLang="ru-RU" sz="1400" i="1">
                <a:latin typeface="Calibri" pitchFamily="34" charset="0"/>
              </a:rPr>
              <a:t>f hot spots</a:t>
            </a:r>
            <a:endParaRPr lang="ru-RU" altLang="ru-RU" sz="1400" i="1">
              <a:latin typeface="Calibri" pitchFamily="34" charset="0"/>
            </a:endParaRPr>
          </a:p>
        </p:txBody>
      </p:sp>
      <p:grpSp>
        <p:nvGrpSpPr>
          <p:cNvPr id="26639" name="Группа 39"/>
          <p:cNvGrpSpPr>
            <a:grpSpLocks/>
          </p:cNvGrpSpPr>
          <p:nvPr/>
        </p:nvGrpSpPr>
        <p:grpSpPr bwMode="auto">
          <a:xfrm>
            <a:off x="6372225" y="1412875"/>
            <a:ext cx="2232025" cy="2303463"/>
            <a:chOff x="6444208" y="1628800"/>
            <a:chExt cx="2232248" cy="230425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444208" y="1628800"/>
              <a:ext cx="2232248" cy="230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665" name="Text Box 30"/>
            <p:cNvSpPr txBox="1">
              <a:spLocks noChangeArrowheads="1"/>
            </p:cNvSpPr>
            <p:nvPr/>
          </p:nvSpPr>
          <p:spPr bwMode="auto">
            <a:xfrm>
              <a:off x="6732240" y="1707181"/>
              <a:ext cx="8534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i="1">
                  <a:solidFill>
                    <a:srgbClr val="0033CC"/>
                  </a:solidFill>
                  <a:latin typeface="Calibri" pitchFamily="34" charset="0"/>
                </a:rPr>
                <a:t>Germany</a:t>
              </a:r>
              <a:endParaRPr lang="ru-RU" altLang="ru-RU" i="1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grpSp>
          <p:nvGrpSpPr>
            <p:cNvPr id="26666" name="Группа 36"/>
            <p:cNvGrpSpPr>
              <a:grpSpLocks/>
            </p:cNvGrpSpPr>
            <p:nvPr/>
          </p:nvGrpSpPr>
          <p:grpSpPr bwMode="auto">
            <a:xfrm>
              <a:off x="6588224" y="2060848"/>
              <a:ext cx="1772345" cy="1739578"/>
              <a:chOff x="6588224" y="2060848"/>
              <a:chExt cx="1772345" cy="1739578"/>
            </a:xfrm>
          </p:grpSpPr>
          <p:sp>
            <p:nvSpPr>
              <p:cNvPr id="26667" name="Freeform 34"/>
              <p:cNvSpPr>
                <a:spLocks/>
              </p:cNvSpPr>
              <p:nvPr/>
            </p:nvSpPr>
            <p:spPr bwMode="auto">
              <a:xfrm>
                <a:off x="7597775" y="2254250"/>
                <a:ext cx="374650" cy="741363"/>
              </a:xfrm>
              <a:custGeom>
                <a:avLst/>
                <a:gdLst>
                  <a:gd name="T0" fmla="*/ 2147483647 w 79"/>
                  <a:gd name="T1" fmla="*/ 2147483647 h 156"/>
                  <a:gd name="T2" fmla="*/ 0 w 79"/>
                  <a:gd name="T3" fmla="*/ 0 h 156"/>
                  <a:gd name="T4" fmla="*/ 0 w 79"/>
                  <a:gd name="T5" fmla="*/ 2147483647 h 156"/>
                  <a:gd name="T6" fmla="*/ 2147483647 w 79"/>
                  <a:gd name="T7" fmla="*/ 2147483647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56"/>
                  <a:gd name="T14" fmla="*/ 79 w 79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56">
                    <a:moveTo>
                      <a:pt x="79" y="22"/>
                    </a:moveTo>
                    <a:cubicBezTo>
                      <a:pt x="55" y="7"/>
                      <a:pt x="28" y="0"/>
                      <a:pt x="0" y="0"/>
                    </a:cubicBezTo>
                    <a:lnTo>
                      <a:pt x="0" y="156"/>
                    </a:lnTo>
                    <a:lnTo>
                      <a:pt x="79" y="2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8" name="Freeform 35"/>
              <p:cNvSpPr>
                <a:spLocks/>
              </p:cNvSpPr>
              <p:nvPr/>
            </p:nvSpPr>
            <p:spPr bwMode="auto">
              <a:xfrm>
                <a:off x="6876256" y="2420888"/>
                <a:ext cx="1484313" cy="1379538"/>
              </a:xfrm>
              <a:custGeom>
                <a:avLst/>
                <a:gdLst>
                  <a:gd name="T0" fmla="*/ 2147483647 w 312"/>
                  <a:gd name="T1" fmla="*/ 2147483647 h 290"/>
                  <a:gd name="T2" fmla="*/ 0 w 312"/>
                  <a:gd name="T3" fmla="*/ 2147483647 h 290"/>
                  <a:gd name="T4" fmla="*/ 2147483647 w 312"/>
                  <a:gd name="T5" fmla="*/ 2147483647 h 290"/>
                  <a:gd name="T6" fmla="*/ 2147483647 w 312"/>
                  <a:gd name="T7" fmla="*/ 2147483647 h 290"/>
                  <a:gd name="T8" fmla="*/ 2147483647 w 312"/>
                  <a:gd name="T9" fmla="*/ 0 h 290"/>
                  <a:gd name="T10" fmla="*/ 2147483647 w 312"/>
                  <a:gd name="T11" fmla="*/ 2147483647 h 290"/>
                  <a:gd name="T12" fmla="*/ 2147483647 w 312"/>
                  <a:gd name="T13" fmla="*/ 2147483647 h 2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290"/>
                  <a:gd name="T23" fmla="*/ 312 w 312"/>
                  <a:gd name="T24" fmla="*/ 290 h 2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290">
                    <a:moveTo>
                      <a:pt x="6" y="87"/>
                    </a:moveTo>
                    <a:cubicBezTo>
                      <a:pt x="2" y="102"/>
                      <a:pt x="0" y="118"/>
                      <a:pt x="0" y="133"/>
                    </a:cubicBezTo>
                    <a:cubicBezTo>
                      <a:pt x="0" y="220"/>
                      <a:pt x="69" y="290"/>
                      <a:pt x="156" y="290"/>
                    </a:cubicBezTo>
                    <a:cubicBezTo>
                      <a:pt x="242" y="290"/>
                      <a:pt x="312" y="220"/>
                      <a:pt x="312" y="134"/>
                    </a:cubicBezTo>
                    <a:cubicBezTo>
                      <a:pt x="312" y="79"/>
                      <a:pt x="283" y="28"/>
                      <a:pt x="235" y="0"/>
                    </a:cubicBezTo>
                    <a:lnTo>
                      <a:pt x="156" y="134"/>
                    </a:lnTo>
                    <a:lnTo>
                      <a:pt x="6" y="8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9" name="Freeform 36"/>
              <p:cNvSpPr>
                <a:spLocks/>
              </p:cNvSpPr>
              <p:nvPr/>
            </p:nvSpPr>
            <p:spPr bwMode="auto">
              <a:xfrm>
                <a:off x="6883400" y="2559050"/>
                <a:ext cx="714375" cy="436563"/>
              </a:xfrm>
              <a:custGeom>
                <a:avLst/>
                <a:gdLst>
                  <a:gd name="T0" fmla="*/ 2147483647 w 150"/>
                  <a:gd name="T1" fmla="*/ 0 h 92"/>
                  <a:gd name="T2" fmla="*/ 0 w 150"/>
                  <a:gd name="T3" fmla="*/ 2147483647 h 92"/>
                  <a:gd name="T4" fmla="*/ 2147483647 w 150"/>
                  <a:gd name="T5" fmla="*/ 2147483647 h 92"/>
                  <a:gd name="T6" fmla="*/ 2147483647 w 150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"/>
                  <a:gd name="T13" fmla="*/ 0 h 92"/>
                  <a:gd name="T14" fmla="*/ 150 w 150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" h="92">
                    <a:moveTo>
                      <a:pt x="24" y="0"/>
                    </a:moveTo>
                    <a:cubicBezTo>
                      <a:pt x="13" y="13"/>
                      <a:pt x="6" y="29"/>
                      <a:pt x="0" y="45"/>
                    </a:cubicBezTo>
                    <a:lnTo>
                      <a:pt x="150" y="9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0" name="Freeform 37"/>
              <p:cNvSpPr>
                <a:spLocks/>
              </p:cNvSpPr>
              <p:nvPr/>
            </p:nvSpPr>
            <p:spPr bwMode="auto">
              <a:xfrm>
                <a:off x="6997700" y="2254250"/>
                <a:ext cx="600075" cy="741363"/>
              </a:xfrm>
              <a:custGeom>
                <a:avLst/>
                <a:gdLst>
                  <a:gd name="T0" fmla="*/ 2147483647 w 126"/>
                  <a:gd name="T1" fmla="*/ 0 h 156"/>
                  <a:gd name="T2" fmla="*/ 0 w 126"/>
                  <a:gd name="T3" fmla="*/ 2147483647 h 156"/>
                  <a:gd name="T4" fmla="*/ 2147483647 w 126"/>
                  <a:gd name="T5" fmla="*/ 2147483647 h 156"/>
                  <a:gd name="T6" fmla="*/ 2147483647 w 126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56"/>
                  <a:gd name="T14" fmla="*/ 126 w 126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56">
                    <a:moveTo>
                      <a:pt x="125" y="0"/>
                    </a:moveTo>
                    <a:cubicBezTo>
                      <a:pt x="76" y="0"/>
                      <a:pt x="29" y="23"/>
                      <a:pt x="0" y="64"/>
                    </a:cubicBezTo>
                    <a:lnTo>
                      <a:pt x="126" y="15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1" name="Rectangle 38"/>
              <p:cNvSpPr>
                <a:spLocks noChangeArrowheads="1"/>
              </p:cNvSpPr>
              <p:nvPr/>
            </p:nvSpPr>
            <p:spPr bwMode="auto">
              <a:xfrm>
                <a:off x="7812360" y="2060848"/>
                <a:ext cx="18915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200">
                    <a:solidFill>
                      <a:srgbClr val="000000"/>
                    </a:solidFill>
                    <a:latin typeface="Calibri" pitchFamily="34" charset="0"/>
                  </a:rPr>
                  <a:t>9%</a:t>
                </a:r>
                <a:endParaRPr lang="ru-RU" altLang="ru-RU" sz="1200">
                  <a:latin typeface="Calibri" pitchFamily="34" charset="0"/>
                </a:endParaRPr>
              </a:p>
            </p:txBody>
          </p:sp>
          <p:sp>
            <p:nvSpPr>
              <p:cNvPr id="26672" name="Rectangle 39"/>
              <p:cNvSpPr>
                <a:spLocks noChangeArrowheads="1"/>
              </p:cNvSpPr>
              <p:nvPr/>
            </p:nvSpPr>
            <p:spPr bwMode="auto">
              <a:xfrm>
                <a:off x="6588224" y="2492896"/>
                <a:ext cx="18915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200">
                    <a:solidFill>
                      <a:srgbClr val="000000"/>
                    </a:solidFill>
                    <a:latin typeface="Calibri" pitchFamily="34" charset="0"/>
                  </a:rPr>
                  <a:t>5%</a:t>
                </a:r>
                <a:endParaRPr lang="ru-RU" altLang="ru-RU" sz="1200">
                  <a:latin typeface="Calibri" pitchFamily="34" charset="0"/>
                </a:endParaRPr>
              </a:p>
            </p:txBody>
          </p:sp>
          <p:sp>
            <p:nvSpPr>
              <p:cNvPr id="26673" name="Rectangle 40"/>
              <p:cNvSpPr>
                <a:spLocks noChangeArrowheads="1"/>
              </p:cNvSpPr>
              <p:nvPr/>
            </p:nvSpPr>
            <p:spPr bwMode="auto">
              <a:xfrm>
                <a:off x="7020272" y="2060848"/>
                <a:ext cx="26770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200">
                    <a:solidFill>
                      <a:srgbClr val="000000"/>
                    </a:solidFill>
                    <a:latin typeface="Calibri" pitchFamily="34" charset="0"/>
                  </a:rPr>
                  <a:t>15%</a:t>
                </a:r>
                <a:endParaRPr lang="ru-RU" altLang="ru-RU" sz="1200">
                  <a:latin typeface="Calibri" pitchFamily="34" charset="0"/>
                </a:endParaRPr>
              </a:p>
            </p:txBody>
          </p:sp>
          <p:sp>
            <p:nvSpPr>
              <p:cNvPr id="26674" name="Rectangle 41"/>
              <p:cNvSpPr>
                <a:spLocks noChangeArrowheads="1"/>
              </p:cNvSpPr>
              <p:nvPr/>
            </p:nvSpPr>
            <p:spPr bwMode="auto">
              <a:xfrm>
                <a:off x="7434178" y="3284984"/>
                <a:ext cx="31098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1400">
                    <a:solidFill>
                      <a:srgbClr val="000000"/>
                    </a:solidFill>
                    <a:latin typeface="Calibri" pitchFamily="34" charset="0"/>
                  </a:rPr>
                  <a:t>71%</a:t>
                </a:r>
                <a:endParaRPr lang="ru-RU" altLang="ru-RU" sz="1400">
                  <a:latin typeface="Calibri" pitchFamily="34" charset="0"/>
                </a:endParaRPr>
              </a:p>
            </p:txBody>
          </p:sp>
        </p:grpSp>
      </p:grpSp>
      <p:grpSp>
        <p:nvGrpSpPr>
          <p:cNvPr id="26640" name="Группа 71"/>
          <p:cNvGrpSpPr>
            <a:grpSpLocks/>
          </p:cNvGrpSpPr>
          <p:nvPr/>
        </p:nvGrpSpPr>
        <p:grpSpPr bwMode="auto">
          <a:xfrm>
            <a:off x="539750" y="1484313"/>
            <a:ext cx="2046288" cy="2012950"/>
            <a:chOff x="539552" y="1484784"/>
            <a:chExt cx="2046089" cy="2012751"/>
          </a:xfrm>
        </p:grpSpPr>
        <p:sp>
          <p:nvSpPr>
            <p:cNvPr id="26655" name="Text Box 28"/>
            <p:cNvSpPr txBox="1">
              <a:spLocks noChangeArrowheads="1"/>
            </p:cNvSpPr>
            <p:nvPr/>
          </p:nvSpPr>
          <p:spPr bwMode="auto">
            <a:xfrm>
              <a:off x="539552" y="1484784"/>
              <a:ext cx="15360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i="1">
                  <a:solidFill>
                    <a:srgbClr val="0033CC"/>
                  </a:solidFill>
                  <a:latin typeface="Calibri" pitchFamily="34" charset="0"/>
                </a:rPr>
                <a:t>The Netherlands</a:t>
              </a:r>
              <a:endParaRPr lang="ru-RU" altLang="ru-RU" i="1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26656" name="Freeform 45"/>
            <p:cNvSpPr>
              <a:spLocks/>
            </p:cNvSpPr>
            <p:nvPr/>
          </p:nvSpPr>
          <p:spPr bwMode="auto">
            <a:xfrm>
              <a:off x="1808771" y="1975076"/>
              <a:ext cx="260350" cy="741362"/>
            </a:xfrm>
            <a:custGeom>
              <a:avLst/>
              <a:gdLst>
                <a:gd name="T0" fmla="*/ 2147483647 w 55"/>
                <a:gd name="T1" fmla="*/ 2147483647 h 156"/>
                <a:gd name="T2" fmla="*/ 0 w 55"/>
                <a:gd name="T3" fmla="*/ 0 h 156"/>
                <a:gd name="T4" fmla="*/ 0 w 55"/>
                <a:gd name="T5" fmla="*/ 2147483647 h 156"/>
                <a:gd name="T6" fmla="*/ 2147483647 w 55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56"/>
                <a:gd name="T14" fmla="*/ 55 w 55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56">
                  <a:moveTo>
                    <a:pt x="55" y="10"/>
                  </a:moveTo>
                  <a:cubicBezTo>
                    <a:pt x="38" y="3"/>
                    <a:pt x="19" y="0"/>
                    <a:pt x="0" y="0"/>
                  </a:cubicBezTo>
                  <a:lnTo>
                    <a:pt x="0" y="156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Freeform 46"/>
            <p:cNvSpPr>
              <a:spLocks/>
            </p:cNvSpPr>
            <p:nvPr/>
          </p:nvSpPr>
          <p:spPr bwMode="auto">
            <a:xfrm>
              <a:off x="1115616" y="2060848"/>
              <a:ext cx="1470025" cy="1436687"/>
            </a:xfrm>
            <a:custGeom>
              <a:avLst/>
              <a:gdLst>
                <a:gd name="T0" fmla="*/ 0 w 309"/>
                <a:gd name="T1" fmla="*/ 2147483647 h 302"/>
                <a:gd name="T2" fmla="*/ 2147483647 w 309"/>
                <a:gd name="T3" fmla="*/ 2147483647 h 302"/>
                <a:gd name="T4" fmla="*/ 2147483647 w 309"/>
                <a:gd name="T5" fmla="*/ 2147483647 h 302"/>
                <a:gd name="T6" fmla="*/ 2147483647 w 309"/>
                <a:gd name="T7" fmla="*/ 0 h 302"/>
                <a:gd name="T8" fmla="*/ 2147483647 w 309"/>
                <a:gd name="T9" fmla="*/ 2147483647 h 302"/>
                <a:gd name="T10" fmla="*/ 0 w 309"/>
                <a:gd name="T11" fmla="*/ 2147483647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9"/>
                <a:gd name="T19" fmla="*/ 0 h 302"/>
                <a:gd name="T20" fmla="*/ 309 w 309"/>
                <a:gd name="T21" fmla="*/ 302 h 3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9" h="302">
                  <a:moveTo>
                    <a:pt x="0" y="181"/>
                  </a:moveTo>
                  <a:cubicBezTo>
                    <a:pt x="17" y="251"/>
                    <a:pt x="80" y="302"/>
                    <a:pt x="153" y="302"/>
                  </a:cubicBezTo>
                  <a:cubicBezTo>
                    <a:pt x="239" y="302"/>
                    <a:pt x="309" y="232"/>
                    <a:pt x="309" y="146"/>
                  </a:cubicBezTo>
                  <a:cubicBezTo>
                    <a:pt x="309" y="81"/>
                    <a:pt x="269" y="23"/>
                    <a:pt x="208" y="0"/>
                  </a:cubicBezTo>
                  <a:lnTo>
                    <a:pt x="153" y="146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8" name="Freeform 47"/>
            <p:cNvSpPr>
              <a:spLocks/>
            </p:cNvSpPr>
            <p:nvPr/>
          </p:nvSpPr>
          <p:spPr bwMode="auto">
            <a:xfrm>
              <a:off x="1061058" y="2451326"/>
              <a:ext cx="747712" cy="431800"/>
            </a:xfrm>
            <a:custGeom>
              <a:avLst/>
              <a:gdLst>
                <a:gd name="T0" fmla="*/ 2147483647 w 157"/>
                <a:gd name="T1" fmla="*/ 0 h 91"/>
                <a:gd name="T2" fmla="*/ 2147483647 w 157"/>
                <a:gd name="T3" fmla="*/ 2147483647 h 91"/>
                <a:gd name="T4" fmla="*/ 2147483647 w 157"/>
                <a:gd name="T5" fmla="*/ 2147483647 h 91"/>
                <a:gd name="T6" fmla="*/ 2147483647 w 157"/>
                <a:gd name="T7" fmla="*/ 2147483647 h 91"/>
                <a:gd name="T8" fmla="*/ 2147483647 w 157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91"/>
                <a:gd name="T17" fmla="*/ 157 w 157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91">
                  <a:moveTo>
                    <a:pt x="11" y="0"/>
                  </a:moveTo>
                  <a:cubicBezTo>
                    <a:pt x="4" y="17"/>
                    <a:pt x="1" y="36"/>
                    <a:pt x="1" y="55"/>
                  </a:cubicBezTo>
                  <a:cubicBezTo>
                    <a:pt x="0" y="67"/>
                    <a:pt x="2" y="79"/>
                    <a:pt x="4" y="91"/>
                  </a:cubicBezTo>
                  <a:lnTo>
                    <a:pt x="157" y="5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Freeform 48"/>
            <p:cNvSpPr>
              <a:spLocks/>
            </p:cNvSpPr>
            <p:nvPr/>
          </p:nvSpPr>
          <p:spPr bwMode="auto">
            <a:xfrm>
              <a:off x="1113446" y="1975076"/>
              <a:ext cx="695325" cy="741362"/>
            </a:xfrm>
            <a:custGeom>
              <a:avLst/>
              <a:gdLst>
                <a:gd name="T0" fmla="*/ 2147483647 w 146"/>
                <a:gd name="T1" fmla="*/ 0 h 156"/>
                <a:gd name="T2" fmla="*/ 0 w 146"/>
                <a:gd name="T3" fmla="*/ 2147483647 h 156"/>
                <a:gd name="T4" fmla="*/ 2147483647 w 146"/>
                <a:gd name="T5" fmla="*/ 2147483647 h 156"/>
                <a:gd name="T6" fmla="*/ 2147483647 w 146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156"/>
                <a:gd name="T14" fmla="*/ 146 w 146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156">
                  <a:moveTo>
                    <a:pt x="145" y="0"/>
                  </a:moveTo>
                  <a:cubicBezTo>
                    <a:pt x="81" y="0"/>
                    <a:pt x="23" y="39"/>
                    <a:pt x="0" y="100"/>
                  </a:cubicBezTo>
                  <a:lnTo>
                    <a:pt x="146" y="15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0" name="Rectangle 49"/>
            <p:cNvSpPr>
              <a:spLocks noChangeArrowheads="1"/>
            </p:cNvSpPr>
            <p:nvPr/>
          </p:nvSpPr>
          <p:spPr bwMode="auto">
            <a:xfrm>
              <a:off x="1911958" y="1803626"/>
              <a:ext cx="22121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6%</a:t>
              </a:r>
              <a:endParaRPr lang="ru-RU" altLang="ru-RU" sz="1200"/>
            </a:p>
          </p:txBody>
        </p:sp>
        <p:sp>
          <p:nvSpPr>
            <p:cNvPr id="26661" name="Rectangle 50"/>
            <p:cNvSpPr>
              <a:spLocks noChangeArrowheads="1"/>
            </p:cNvSpPr>
            <p:nvPr/>
          </p:nvSpPr>
          <p:spPr bwMode="auto">
            <a:xfrm>
              <a:off x="1879241" y="2861645"/>
              <a:ext cx="3590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66%</a:t>
              </a:r>
              <a:endParaRPr lang="ru-RU" altLang="ru-RU" sz="1400"/>
            </a:p>
          </p:txBody>
        </p:sp>
        <p:sp>
          <p:nvSpPr>
            <p:cNvPr id="26662" name="Rectangle 51"/>
            <p:cNvSpPr>
              <a:spLocks noChangeArrowheads="1"/>
            </p:cNvSpPr>
            <p:nvPr/>
          </p:nvSpPr>
          <p:spPr bwMode="auto">
            <a:xfrm>
              <a:off x="865796" y="2602138"/>
              <a:ext cx="22121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9%</a:t>
              </a:r>
              <a:endParaRPr lang="ru-RU" altLang="ru-RU" sz="1200"/>
            </a:p>
          </p:txBody>
        </p:sp>
        <p:sp>
          <p:nvSpPr>
            <p:cNvPr id="26663" name="Rectangle 52"/>
            <p:cNvSpPr>
              <a:spLocks noChangeArrowheads="1"/>
            </p:cNvSpPr>
            <p:nvPr/>
          </p:nvSpPr>
          <p:spPr bwMode="auto">
            <a:xfrm>
              <a:off x="1132496" y="1932213"/>
              <a:ext cx="3061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</a:rPr>
                <a:t>19%</a:t>
              </a:r>
              <a:endParaRPr lang="ru-RU" altLang="ru-RU" sz="1200"/>
            </a:p>
          </p:txBody>
        </p:sp>
      </p:grpSp>
      <p:sp>
        <p:nvSpPr>
          <p:cNvPr id="58" name="Стрелка вправо 57"/>
          <p:cNvSpPr/>
          <p:nvPr/>
        </p:nvSpPr>
        <p:spPr>
          <a:xfrm rot="8582069">
            <a:off x="6042025" y="3006725"/>
            <a:ext cx="792163" cy="12382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20035604">
            <a:off x="2420938" y="4362450"/>
            <a:ext cx="1176337" cy="12382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450090">
            <a:off x="2655888" y="2913063"/>
            <a:ext cx="1176337" cy="12223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44" name="AutoShape 54"/>
          <p:cNvSpPr>
            <a:spLocks noChangeAspect="1" noChangeArrowheads="1" noTextEdit="1"/>
          </p:cNvSpPr>
          <p:nvPr/>
        </p:nvSpPr>
        <p:spPr bwMode="auto">
          <a:xfrm>
            <a:off x="706438" y="3941763"/>
            <a:ext cx="206533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6645" name="Группа 70"/>
          <p:cNvGrpSpPr>
            <a:grpSpLocks/>
          </p:cNvGrpSpPr>
          <p:nvPr/>
        </p:nvGrpSpPr>
        <p:grpSpPr bwMode="auto">
          <a:xfrm>
            <a:off x="611188" y="3860800"/>
            <a:ext cx="1892300" cy="2022475"/>
            <a:chOff x="611560" y="3861048"/>
            <a:chExt cx="1892548" cy="2022276"/>
          </a:xfrm>
        </p:grpSpPr>
        <p:sp>
          <p:nvSpPr>
            <p:cNvPr id="26646" name="Text Box 26"/>
            <p:cNvSpPr txBox="1">
              <a:spLocks noChangeArrowheads="1"/>
            </p:cNvSpPr>
            <p:nvPr/>
          </p:nvSpPr>
          <p:spPr bwMode="auto">
            <a:xfrm>
              <a:off x="683568" y="3861048"/>
              <a:ext cx="7614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i="1">
                  <a:solidFill>
                    <a:srgbClr val="0033CC"/>
                  </a:solidFill>
                  <a:latin typeface="Calibri" pitchFamily="34" charset="0"/>
                </a:rPr>
                <a:t>Belgium</a:t>
              </a:r>
              <a:endParaRPr lang="ru-RU" altLang="ru-RU" i="1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26647" name="Freeform 56"/>
            <p:cNvSpPr>
              <a:spLocks/>
            </p:cNvSpPr>
            <p:nvPr/>
          </p:nvSpPr>
          <p:spPr bwMode="auto">
            <a:xfrm>
              <a:off x="1716088" y="4351338"/>
              <a:ext cx="236537" cy="741362"/>
            </a:xfrm>
            <a:custGeom>
              <a:avLst/>
              <a:gdLst>
                <a:gd name="T0" fmla="*/ 2147483647 w 50"/>
                <a:gd name="T1" fmla="*/ 2147483647 h 156"/>
                <a:gd name="T2" fmla="*/ 0 w 50"/>
                <a:gd name="T3" fmla="*/ 0 h 156"/>
                <a:gd name="T4" fmla="*/ 0 w 50"/>
                <a:gd name="T5" fmla="*/ 2147483647 h 156"/>
                <a:gd name="T6" fmla="*/ 2147483647 w 50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56"/>
                <a:gd name="T14" fmla="*/ 50 w 50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56">
                  <a:moveTo>
                    <a:pt x="50" y="8"/>
                  </a:moveTo>
                  <a:cubicBezTo>
                    <a:pt x="34" y="2"/>
                    <a:pt x="17" y="0"/>
                    <a:pt x="0" y="0"/>
                  </a:cubicBezTo>
                  <a:lnTo>
                    <a:pt x="0" y="156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8" name="Freeform 57"/>
            <p:cNvSpPr>
              <a:spLocks/>
            </p:cNvSpPr>
            <p:nvPr/>
          </p:nvSpPr>
          <p:spPr bwMode="auto">
            <a:xfrm>
              <a:off x="1043608" y="4437112"/>
              <a:ext cx="1460500" cy="1446212"/>
            </a:xfrm>
            <a:custGeom>
              <a:avLst/>
              <a:gdLst>
                <a:gd name="T0" fmla="*/ 0 w 307"/>
                <a:gd name="T1" fmla="*/ 2147483647 h 304"/>
                <a:gd name="T2" fmla="*/ 2147483647 w 307"/>
                <a:gd name="T3" fmla="*/ 2147483647 h 304"/>
                <a:gd name="T4" fmla="*/ 2147483647 w 307"/>
                <a:gd name="T5" fmla="*/ 2147483647 h 304"/>
                <a:gd name="T6" fmla="*/ 2147483647 w 307"/>
                <a:gd name="T7" fmla="*/ 0 h 304"/>
                <a:gd name="T8" fmla="*/ 2147483647 w 307"/>
                <a:gd name="T9" fmla="*/ 2147483647 h 304"/>
                <a:gd name="T10" fmla="*/ 0 w 307"/>
                <a:gd name="T11" fmla="*/ 2147483647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7"/>
                <a:gd name="T19" fmla="*/ 0 h 304"/>
                <a:gd name="T20" fmla="*/ 307 w 307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7" h="304">
                  <a:moveTo>
                    <a:pt x="0" y="187"/>
                  </a:moveTo>
                  <a:cubicBezTo>
                    <a:pt x="18" y="256"/>
                    <a:pt x="80" y="304"/>
                    <a:pt x="151" y="304"/>
                  </a:cubicBezTo>
                  <a:cubicBezTo>
                    <a:pt x="237" y="304"/>
                    <a:pt x="307" y="234"/>
                    <a:pt x="307" y="148"/>
                  </a:cubicBezTo>
                  <a:cubicBezTo>
                    <a:pt x="307" y="81"/>
                    <a:pt x="264" y="22"/>
                    <a:pt x="201" y="0"/>
                  </a:cubicBezTo>
                  <a:lnTo>
                    <a:pt x="151" y="148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9" name="Freeform 58"/>
            <p:cNvSpPr>
              <a:spLocks/>
            </p:cNvSpPr>
            <p:nvPr/>
          </p:nvSpPr>
          <p:spPr bwMode="auto">
            <a:xfrm>
              <a:off x="968375" y="4713288"/>
              <a:ext cx="747712" cy="565150"/>
            </a:xfrm>
            <a:custGeom>
              <a:avLst/>
              <a:gdLst>
                <a:gd name="T0" fmla="*/ 2147483647 w 157"/>
                <a:gd name="T1" fmla="*/ 0 h 119"/>
                <a:gd name="T2" fmla="*/ 2147483647 w 157"/>
                <a:gd name="T3" fmla="*/ 2147483647 h 119"/>
                <a:gd name="T4" fmla="*/ 2147483647 w 157"/>
                <a:gd name="T5" fmla="*/ 2147483647 h 119"/>
                <a:gd name="T6" fmla="*/ 2147483647 w 157"/>
                <a:gd name="T7" fmla="*/ 2147483647 h 119"/>
                <a:gd name="T8" fmla="*/ 2147483647 w 157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19"/>
                <a:gd name="T17" fmla="*/ 157 w 157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19">
                  <a:moveTo>
                    <a:pt x="23" y="0"/>
                  </a:moveTo>
                  <a:cubicBezTo>
                    <a:pt x="8" y="24"/>
                    <a:pt x="1" y="51"/>
                    <a:pt x="1" y="79"/>
                  </a:cubicBezTo>
                  <a:cubicBezTo>
                    <a:pt x="0" y="93"/>
                    <a:pt x="2" y="106"/>
                    <a:pt x="6" y="119"/>
                  </a:cubicBezTo>
                  <a:lnTo>
                    <a:pt x="157" y="8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Freeform 59"/>
            <p:cNvSpPr>
              <a:spLocks/>
            </p:cNvSpPr>
            <p:nvPr/>
          </p:nvSpPr>
          <p:spPr bwMode="auto">
            <a:xfrm>
              <a:off x="1077913" y="4351338"/>
              <a:ext cx="638175" cy="741362"/>
            </a:xfrm>
            <a:custGeom>
              <a:avLst/>
              <a:gdLst>
                <a:gd name="T0" fmla="*/ 2147483647 w 134"/>
                <a:gd name="T1" fmla="*/ 0 h 156"/>
                <a:gd name="T2" fmla="*/ 0 w 134"/>
                <a:gd name="T3" fmla="*/ 2147483647 h 156"/>
                <a:gd name="T4" fmla="*/ 2147483647 w 134"/>
                <a:gd name="T5" fmla="*/ 2147483647 h 156"/>
                <a:gd name="T6" fmla="*/ 2147483647 w 134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156"/>
                <a:gd name="T14" fmla="*/ 134 w 13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156">
                  <a:moveTo>
                    <a:pt x="133" y="0"/>
                  </a:moveTo>
                  <a:cubicBezTo>
                    <a:pt x="79" y="0"/>
                    <a:pt x="28" y="28"/>
                    <a:pt x="0" y="76"/>
                  </a:cubicBezTo>
                  <a:lnTo>
                    <a:pt x="134" y="15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Rectangle 60"/>
            <p:cNvSpPr>
              <a:spLocks noChangeArrowheads="1"/>
            </p:cNvSpPr>
            <p:nvPr/>
          </p:nvSpPr>
          <p:spPr bwMode="auto">
            <a:xfrm>
              <a:off x="1800225" y="4179888"/>
              <a:ext cx="18915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  <a:latin typeface="Calibri" pitchFamily="34" charset="0"/>
                </a:rPr>
                <a:t>5%</a:t>
              </a:r>
              <a:endParaRPr lang="ru-RU" altLang="ru-RU" sz="1200">
                <a:latin typeface="Calibri" pitchFamily="34" charset="0"/>
              </a:endParaRPr>
            </a:p>
          </p:txBody>
        </p:sp>
        <p:sp>
          <p:nvSpPr>
            <p:cNvPr id="26652" name="Rectangle 61"/>
            <p:cNvSpPr>
              <a:spLocks noChangeArrowheads="1"/>
            </p:cNvSpPr>
            <p:nvPr/>
          </p:nvSpPr>
          <p:spPr bwMode="auto">
            <a:xfrm>
              <a:off x="1763688" y="5229200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  <a:latin typeface="Calibri" pitchFamily="34" charset="0"/>
                </a:rPr>
                <a:t>66%</a:t>
              </a:r>
              <a:endParaRPr lang="ru-RU" altLang="ru-RU" sz="1400">
                <a:latin typeface="Calibri" pitchFamily="34" charset="0"/>
              </a:endParaRPr>
            </a:p>
          </p:txBody>
        </p:sp>
        <p:sp>
          <p:nvSpPr>
            <p:cNvPr id="26653" name="Rectangle 62"/>
            <p:cNvSpPr>
              <a:spLocks noChangeArrowheads="1"/>
            </p:cNvSpPr>
            <p:nvPr/>
          </p:nvSpPr>
          <p:spPr bwMode="auto">
            <a:xfrm>
              <a:off x="611560" y="4941168"/>
              <a:ext cx="2677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  <a:latin typeface="Calibri" pitchFamily="34" charset="0"/>
                </a:rPr>
                <a:t>13%</a:t>
              </a:r>
              <a:endParaRPr lang="ru-RU" altLang="ru-RU" sz="1200">
                <a:latin typeface="Calibri" pitchFamily="34" charset="0"/>
              </a:endParaRPr>
            </a:p>
          </p:txBody>
        </p:sp>
        <p:sp>
          <p:nvSpPr>
            <p:cNvPr id="26654" name="Rectangle 63"/>
            <p:cNvSpPr>
              <a:spLocks noChangeArrowheads="1"/>
            </p:cNvSpPr>
            <p:nvPr/>
          </p:nvSpPr>
          <p:spPr bwMode="auto">
            <a:xfrm>
              <a:off x="1092200" y="4275138"/>
              <a:ext cx="2677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>
                  <a:solidFill>
                    <a:srgbClr val="000000"/>
                  </a:solidFill>
                  <a:latin typeface="Calibri" pitchFamily="34" charset="0"/>
                </a:rPr>
                <a:t>16%</a:t>
              </a:r>
              <a:endParaRPr lang="ru-RU" altLang="ru-RU" sz="12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8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725" y="3976688"/>
            <a:ext cx="4167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247900"/>
            <a:ext cx="4167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63" y="1917700"/>
            <a:ext cx="3386137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2" name="AutoShape 6"/>
          <p:cNvSpPr>
            <a:spLocks noChangeArrowheads="1"/>
          </p:cNvSpPr>
          <p:nvPr/>
        </p:nvSpPr>
        <p:spPr bwMode="auto">
          <a:xfrm rot="2515144">
            <a:off x="1763713" y="3068638"/>
            <a:ext cx="504825" cy="792162"/>
          </a:xfrm>
          <a:prstGeom prst="roundRect">
            <a:avLst>
              <a:gd name="adj" fmla="val 49056"/>
            </a:avLst>
          </a:prstGeom>
          <a:noFill/>
          <a:ln w="3175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 rot="2515144">
            <a:off x="1346200" y="3794125"/>
            <a:ext cx="576263" cy="647700"/>
          </a:xfrm>
          <a:prstGeom prst="roundRect">
            <a:avLst>
              <a:gd name="adj" fmla="val 49056"/>
            </a:avLst>
          </a:prstGeom>
          <a:noFill/>
          <a:ln w="31750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 rot="1509972">
            <a:off x="2317750" y="2805113"/>
            <a:ext cx="954088" cy="647700"/>
          </a:xfrm>
          <a:prstGeom prst="roundRect">
            <a:avLst>
              <a:gd name="adj" fmla="val 49056"/>
            </a:avLst>
          </a:prstGeom>
          <a:noFill/>
          <a:ln w="31750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2411413" y="2997200"/>
            <a:ext cx="1728787" cy="288925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1908175" y="4149725"/>
            <a:ext cx="2087563" cy="4318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3276600" y="3357563"/>
            <a:ext cx="719138" cy="10080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75" name="Text Box 17"/>
          <p:cNvSpPr txBox="1">
            <a:spLocks noChangeArrowheads="1"/>
          </p:cNvSpPr>
          <p:nvPr/>
        </p:nvSpPr>
        <p:spPr bwMode="auto">
          <a:xfrm>
            <a:off x="539750" y="322263"/>
            <a:ext cx="7739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Contributions of emission sectors to </a:t>
            </a:r>
            <a:r>
              <a:rPr lang="en-US" altLang="ru-RU" sz="2800" dirty="0" err="1">
                <a:solidFill>
                  <a:srgbClr val="0033CC"/>
                </a:solidFill>
                <a:latin typeface="+mj-lt"/>
              </a:rPr>
              <a:t>modelled</a:t>
            </a: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ru-RU" sz="2800" dirty="0" err="1">
                <a:solidFill>
                  <a:srgbClr val="0033CC"/>
                </a:solidFill>
                <a:latin typeface="+mj-lt"/>
              </a:rPr>
              <a:t>Cd</a:t>
            </a: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 air concentrations (</a:t>
            </a:r>
            <a:r>
              <a:rPr lang="en-US" altLang="ru-RU" sz="2800" u="sng" dirty="0">
                <a:solidFill>
                  <a:srgbClr val="0033CC"/>
                </a:solidFill>
                <a:latin typeface="+mj-lt"/>
              </a:rPr>
              <a:t>anthrop. component</a:t>
            </a: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)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4834" name="TextBox 6"/>
          <p:cNvSpPr txBox="1">
            <a:spLocks noChangeArrowheads="1"/>
          </p:cNvSpPr>
          <p:nvPr/>
        </p:nvSpPr>
        <p:spPr bwMode="auto">
          <a:xfrm>
            <a:off x="900113" y="5949950"/>
            <a:ext cx="74056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/>
            <a:r>
              <a:rPr lang="en-US" altLang="ru-RU" sz="2200" i="1">
                <a:latin typeface="Calibri" pitchFamily="34" charset="0"/>
              </a:rPr>
              <a:t>Emission in the </a:t>
            </a:r>
            <a:r>
              <a:rPr lang="en-US" altLang="ru-RU" sz="2200" i="1">
                <a:solidFill>
                  <a:srgbClr val="0033CC"/>
                </a:solidFill>
                <a:latin typeface="Calibri" pitchFamily="34" charset="0"/>
              </a:rPr>
              <a:t>western part </a:t>
            </a:r>
            <a:r>
              <a:rPr lang="en-US" altLang="ru-RU" sz="2200" i="1">
                <a:latin typeface="Calibri" pitchFamily="34" charset="0"/>
              </a:rPr>
              <a:t>of </a:t>
            </a:r>
            <a:r>
              <a:rPr lang="ru-RU" altLang="ru-RU" sz="2200" i="1">
                <a:latin typeface="Calibri" pitchFamily="34" charset="0"/>
              </a:rPr>
              <a:t>G</a:t>
            </a:r>
            <a:r>
              <a:rPr lang="en-US" altLang="ru-RU" sz="2200" i="1">
                <a:latin typeface="Calibri" pitchFamily="34" charset="0"/>
              </a:rPr>
              <a:t>ermany may be </a:t>
            </a:r>
            <a:r>
              <a:rPr lang="en-US" altLang="ru-RU" sz="2200" i="1">
                <a:solidFill>
                  <a:srgbClr val="0033CC"/>
                </a:solidFill>
                <a:latin typeface="Calibri" pitchFamily="34" charset="0"/>
              </a:rPr>
              <a:t>over</a:t>
            </a:r>
            <a:r>
              <a:rPr lang="ru-RU" altLang="ru-RU" sz="2200" i="1">
                <a:solidFill>
                  <a:srgbClr val="0033CC"/>
                </a:solidFill>
                <a:latin typeface="Calibri" pitchFamily="34" charset="0"/>
              </a:rPr>
              <a:t>e</a:t>
            </a:r>
            <a:r>
              <a:rPr lang="en-US" altLang="ru-RU" sz="2200" i="1">
                <a:solidFill>
                  <a:srgbClr val="0033CC"/>
                </a:solidFill>
                <a:latin typeface="Calibri" pitchFamily="34" charset="0"/>
              </a:rPr>
              <a:t>stimated</a:t>
            </a:r>
            <a:endParaRPr lang="ru-RU" altLang="ru-RU" sz="2200" i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34828" name="TextBox 5"/>
          <p:cNvSpPr txBox="1">
            <a:spLocks noChangeArrowheads="1"/>
          </p:cNvSpPr>
          <p:nvPr/>
        </p:nvSpPr>
        <p:spPr bwMode="auto">
          <a:xfrm>
            <a:off x="4284663" y="3716338"/>
            <a:ext cx="43815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ru-RU"/>
              <a:t>Sector ‘industry’ – 50-70%;</a:t>
            </a:r>
          </a:p>
        </p:txBody>
      </p:sp>
      <p:sp>
        <p:nvSpPr>
          <p:cNvPr id="34843" name="TextBox 5"/>
          <p:cNvSpPr txBox="1">
            <a:spLocks noChangeArrowheads="1"/>
          </p:cNvSpPr>
          <p:nvPr/>
        </p:nvSpPr>
        <p:spPr bwMode="auto">
          <a:xfrm>
            <a:off x="4356100" y="5516563"/>
            <a:ext cx="434498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ru-RU"/>
              <a:t>Sector ‘industry’ – 60-70%;</a:t>
            </a:r>
          </a:p>
        </p:txBody>
      </p:sp>
      <p:sp>
        <p:nvSpPr>
          <p:cNvPr id="27663" name="Text Box 19"/>
          <p:cNvSpPr txBox="1">
            <a:spLocks noChangeArrowheads="1"/>
          </p:cNvSpPr>
          <p:nvPr/>
        </p:nvSpPr>
        <p:spPr bwMode="auto">
          <a:xfrm>
            <a:off x="34925" y="47625"/>
            <a:ext cx="1477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Analysis </a:t>
            </a:r>
            <a:r>
              <a:rPr lang="ru-RU" altLang="ru-RU" sz="1400" i="1">
                <a:latin typeface="Calibri" pitchFamily="34" charset="0"/>
              </a:rPr>
              <a:t>o</a:t>
            </a:r>
            <a:r>
              <a:rPr lang="en-US" altLang="ru-RU" sz="1400" i="1">
                <a:latin typeface="Calibri" pitchFamily="34" charset="0"/>
              </a:rPr>
              <a:t>f hot spots</a:t>
            </a:r>
            <a:endParaRPr lang="ru-RU" altLang="ru-RU" sz="1400" i="1"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203700" y="1485900"/>
            <a:ext cx="4030663" cy="795338"/>
            <a:chOff x="2648" y="936"/>
            <a:chExt cx="2539" cy="501"/>
          </a:xfrm>
        </p:grpSpPr>
        <p:sp>
          <p:nvSpPr>
            <p:cNvPr id="27665" name="Rectangle 12"/>
            <p:cNvSpPr>
              <a:spLocks noChangeAspect="1" noChangeArrowheads="1"/>
            </p:cNvSpPr>
            <p:nvPr/>
          </p:nvSpPr>
          <p:spPr bwMode="auto">
            <a:xfrm>
              <a:off x="2653" y="962"/>
              <a:ext cx="102" cy="10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66" name="Text Box 13"/>
            <p:cNvSpPr txBox="1">
              <a:spLocks noChangeArrowheads="1"/>
            </p:cNvSpPr>
            <p:nvPr/>
          </p:nvSpPr>
          <p:spPr bwMode="auto">
            <a:xfrm>
              <a:off x="2829" y="936"/>
              <a:ext cx="7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600"/>
                <a:t>Public power</a:t>
              </a:r>
              <a:endParaRPr lang="ru-RU" altLang="ru-RU" sz="1600"/>
            </a:p>
          </p:txBody>
        </p:sp>
        <p:sp>
          <p:nvSpPr>
            <p:cNvPr id="27667" name="Rectangle 15"/>
            <p:cNvSpPr>
              <a:spLocks noChangeAspect="1" noChangeArrowheads="1"/>
            </p:cNvSpPr>
            <p:nvPr/>
          </p:nvSpPr>
          <p:spPr bwMode="auto">
            <a:xfrm>
              <a:off x="2653" y="1137"/>
              <a:ext cx="102" cy="10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68" name="Text Box 16"/>
            <p:cNvSpPr txBox="1">
              <a:spLocks noChangeArrowheads="1"/>
            </p:cNvSpPr>
            <p:nvPr/>
          </p:nvSpPr>
          <p:spPr bwMode="auto">
            <a:xfrm>
              <a:off x="2835" y="1111"/>
              <a:ext cx="4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600"/>
                <a:t>Industry</a:t>
              </a:r>
              <a:endParaRPr lang="ru-RU" altLang="ru-RU" sz="1600"/>
            </a:p>
          </p:txBody>
        </p:sp>
        <p:sp>
          <p:nvSpPr>
            <p:cNvPr id="27669" name="Rectangle 17"/>
            <p:cNvSpPr>
              <a:spLocks noChangeAspect="1" noChangeArrowheads="1"/>
            </p:cNvSpPr>
            <p:nvPr/>
          </p:nvSpPr>
          <p:spPr bwMode="auto">
            <a:xfrm>
              <a:off x="3935" y="962"/>
              <a:ext cx="102" cy="10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70" name="Text Box 18"/>
            <p:cNvSpPr txBox="1">
              <a:spLocks noChangeArrowheads="1"/>
            </p:cNvSpPr>
            <p:nvPr/>
          </p:nvSpPr>
          <p:spPr bwMode="auto">
            <a:xfrm>
              <a:off x="4135" y="936"/>
              <a:ext cx="10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600"/>
                <a:t>Resid. combustion</a:t>
              </a:r>
              <a:endParaRPr lang="ru-RU" altLang="ru-RU" sz="1600"/>
            </a:p>
          </p:txBody>
        </p:sp>
        <p:sp>
          <p:nvSpPr>
            <p:cNvPr id="27671" name="Rectangle 19"/>
            <p:cNvSpPr>
              <a:spLocks noChangeAspect="1" noChangeArrowheads="1"/>
            </p:cNvSpPr>
            <p:nvPr/>
          </p:nvSpPr>
          <p:spPr bwMode="auto">
            <a:xfrm>
              <a:off x="3933" y="1137"/>
              <a:ext cx="102" cy="10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72" name="Text Box 20"/>
            <p:cNvSpPr txBox="1">
              <a:spLocks noChangeArrowheads="1"/>
            </p:cNvSpPr>
            <p:nvPr/>
          </p:nvSpPr>
          <p:spPr bwMode="auto">
            <a:xfrm>
              <a:off x="4150" y="1112"/>
              <a:ext cx="7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600"/>
                <a:t>Other sectors</a:t>
              </a:r>
              <a:endParaRPr lang="ru-RU" altLang="ru-RU" sz="1600"/>
            </a:p>
          </p:txBody>
        </p:sp>
        <p:sp>
          <p:nvSpPr>
            <p:cNvPr id="27673" name="Oval 31"/>
            <p:cNvSpPr>
              <a:spLocks noChangeAspect="1" noChangeArrowheads="1"/>
            </p:cNvSpPr>
            <p:nvPr/>
          </p:nvSpPr>
          <p:spPr bwMode="auto">
            <a:xfrm>
              <a:off x="2648" y="1324"/>
              <a:ext cx="109" cy="10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7674" name="Text Box 16"/>
            <p:cNvSpPr txBox="1">
              <a:spLocks noChangeArrowheads="1"/>
            </p:cNvSpPr>
            <p:nvPr/>
          </p:nvSpPr>
          <p:spPr bwMode="auto">
            <a:xfrm>
              <a:off x="2835" y="1283"/>
              <a:ext cx="5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ru-RU" sz="1600"/>
                <a:t>Observed</a:t>
              </a:r>
              <a:endParaRPr lang="ru-RU" altLang="ru-RU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5" grpId="0" animBg="1"/>
      <p:bldP spid="34830" grpId="0" animBg="1"/>
      <p:bldP spid="34831" grpId="0" animBg="1"/>
      <p:bldP spid="34832" grpId="0" animBg="1"/>
      <p:bldP spid="34834" grpId="0"/>
      <p:bldP spid="34828" grpId="0" animBg="1"/>
      <p:bldP spid="348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484438" y="317500"/>
            <a:ext cx="4043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Case study for Germany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611188" y="1844675"/>
            <a:ext cx="50069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tabLst>
                <a:tab pos="271463" algn="l"/>
              </a:tabLst>
              <a:defRPr/>
            </a:pPr>
            <a:r>
              <a:rPr lang="en-US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Research program (2019-2020):</a:t>
            </a:r>
          </a:p>
          <a:p>
            <a:pPr marL="271463" indent="-271463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en-US" dirty="0">
                <a:latin typeface="Calibri" pitchFamily="34" charset="0"/>
                <a:cs typeface="Arial" charset="0"/>
              </a:rPr>
              <a:t>Collection of national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input information </a:t>
            </a:r>
            <a:r>
              <a:rPr lang="en-US" dirty="0">
                <a:latin typeface="Calibri" pitchFamily="34" charset="0"/>
                <a:cs typeface="Arial" charset="0"/>
              </a:rPr>
              <a:t>(emissions, monitoring, etc.)  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en-US" dirty="0">
                <a:latin typeface="Calibri" pitchFamily="34" charset="0"/>
                <a:cs typeface="Arial" charset="0"/>
              </a:rPr>
              <a:t>Detailed assessment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Hg,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Pb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dirty="0">
                <a:latin typeface="Calibri" pitchFamily="34" charset="0"/>
                <a:cs typeface="Arial" charset="0"/>
              </a:rPr>
              <a:t>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en-US" dirty="0">
                <a:latin typeface="Calibri" pitchFamily="34" charset="0"/>
                <a:cs typeface="Arial" charset="0"/>
              </a:rPr>
              <a:t>pollution in Germany in 2014-2016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Evaluation of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modelling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results </a:t>
            </a:r>
            <a:r>
              <a:rPr lang="en-US" dirty="0">
                <a:latin typeface="Calibri" pitchFamily="34" charset="0"/>
                <a:cs typeface="Arial" charset="0"/>
              </a:rPr>
              <a:t>vs. national and EMEP measurements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en-US" dirty="0">
                <a:latin typeface="Calibri" pitchFamily="34" charset="0"/>
                <a:cs typeface="Arial" charset="0"/>
              </a:rPr>
              <a:t>Analysis of model-to-measurement deviations,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recommendations for improvement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912813" y="6035675"/>
            <a:ext cx="707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algn="ctr">
              <a:spcBef>
                <a:spcPct val="40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b="1" i="1">
                <a:latin typeface="Calibri" pitchFamily="34" charset="0"/>
                <a:cs typeface="Arial" charset="0"/>
              </a:rPr>
              <a:t>The project is partly funded by the country (Germany, UBA)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Case study on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heavy metal pollution </a:t>
            </a: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in Germany</a:t>
            </a:r>
            <a:endParaRPr lang="en-GB" sz="2000" b="1" dirty="0">
              <a:solidFill>
                <a:schemeClr val="accent4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476875" y="1728788"/>
            <a:ext cx="3527425" cy="4532312"/>
            <a:chOff x="5477070" y="1728768"/>
            <a:chExt cx="3526971" cy="4532073"/>
          </a:xfrm>
        </p:grpSpPr>
        <p:sp>
          <p:nvSpPr>
            <p:cNvPr id="28684" name="Text Box 71"/>
            <p:cNvSpPr txBox="1">
              <a:spLocks noChangeArrowheads="1"/>
            </p:cNvSpPr>
            <p:nvPr/>
          </p:nvSpPr>
          <p:spPr bwMode="auto">
            <a:xfrm>
              <a:off x="5737386" y="1728768"/>
              <a:ext cx="2968243" cy="646078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>
                  <a:latin typeface="Calibri" pitchFamily="34" charset="0"/>
                  <a:cs typeface="Arial" charset="0"/>
                </a:rPr>
                <a:t>Pb measurements in Germany (2016)</a:t>
              </a:r>
              <a:endParaRPr lang="ru-RU" altLang="ru-RU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8685" name="Рисунок 16" descr="germany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77070" y="1990900"/>
              <a:ext cx="3526971" cy="4269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39750" y="2276475"/>
            <a:ext cx="4608513" cy="13684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grpSp>
        <p:nvGrpSpPr>
          <p:cNvPr id="28680" name="Group 10"/>
          <p:cNvGrpSpPr>
            <a:grpSpLocks noChangeAspect="1"/>
          </p:cNvGrpSpPr>
          <p:nvPr/>
        </p:nvGrpSpPr>
        <p:grpSpPr bwMode="auto">
          <a:xfrm>
            <a:off x="73025" y="6516688"/>
            <a:ext cx="395288" cy="341312"/>
            <a:chOff x="92" y="3959"/>
            <a:chExt cx="384" cy="333"/>
          </a:xfrm>
        </p:grpSpPr>
        <p:sp>
          <p:nvSpPr>
            <p:cNvPr id="28682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2000">
                <a:latin typeface="Calibri" pitchFamily="34" charset="0"/>
              </a:endParaRPr>
            </a:p>
          </p:txBody>
        </p:sp>
        <p:pic>
          <p:nvPicPr>
            <p:cNvPr id="28683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81" name="Text Box 15"/>
          <p:cNvSpPr txBox="1">
            <a:spLocks noChangeArrowheads="1"/>
          </p:cNvSpPr>
          <p:nvPr/>
        </p:nvSpPr>
        <p:spPr bwMode="auto">
          <a:xfrm>
            <a:off x="34925" y="47625"/>
            <a:ext cx="171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Case study for Germany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45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835150" y="317500"/>
            <a:ext cx="5221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Measurement data (conc. in air)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323850" y="5784850"/>
            <a:ext cx="296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latin typeface="Calibri" pitchFamily="34" charset="0"/>
              </a:rPr>
              <a:t>Cd concentrations in air, 2016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4140200" y="1031875"/>
            <a:ext cx="417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>
                <a:latin typeface="Calibri" pitchFamily="34" charset="0"/>
              </a:rPr>
              <a:t>EMEP:     11 stations</a:t>
            </a:r>
          </a:p>
          <a:p>
            <a:r>
              <a:rPr lang="en-US" altLang="ru-RU">
                <a:latin typeface="Calibri" pitchFamily="34" charset="0"/>
              </a:rPr>
              <a:t>National:  119  stations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29701" name="Text Box 29"/>
          <p:cNvSpPr txBox="1">
            <a:spLocks noChangeArrowheads="1"/>
          </p:cNvSpPr>
          <p:nvPr/>
        </p:nvSpPr>
        <p:spPr bwMode="auto">
          <a:xfrm>
            <a:off x="34925" y="47625"/>
            <a:ext cx="171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Case study for Germany</a:t>
            </a:r>
            <a:endParaRPr lang="ru-RU" altLang="ru-RU" sz="1400" i="1">
              <a:latin typeface="Calibri" pitchFamily="34" charset="0"/>
            </a:endParaRPr>
          </a:p>
        </p:txBody>
      </p:sp>
      <p:pic>
        <p:nvPicPr>
          <p:cNvPr id="29702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320800"/>
            <a:ext cx="34988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36"/>
          <p:cNvSpPr txBox="1">
            <a:spLocks noChangeArrowheads="1"/>
          </p:cNvSpPr>
          <p:nvPr/>
        </p:nvSpPr>
        <p:spPr bwMode="auto">
          <a:xfrm rot="-5400000">
            <a:off x="4274344" y="5579269"/>
            <a:ext cx="7826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600">
                <a:latin typeface="Calibri" pitchFamily="34" charset="0"/>
              </a:rPr>
              <a:t>Industrial</a:t>
            </a:r>
            <a:endParaRPr lang="ru-RU" altLang="ru-RU" sz="1600">
              <a:latin typeface="Calibri" pitchFamily="34" charset="0"/>
            </a:endParaRPr>
          </a:p>
        </p:txBody>
      </p:sp>
      <p:sp>
        <p:nvSpPr>
          <p:cNvPr id="29704" name="Text Box 37"/>
          <p:cNvSpPr txBox="1">
            <a:spLocks noChangeArrowheads="1"/>
          </p:cNvSpPr>
          <p:nvPr/>
        </p:nvSpPr>
        <p:spPr bwMode="auto">
          <a:xfrm rot="-5400000">
            <a:off x="4605338" y="5721350"/>
            <a:ext cx="11461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ru-RU" sz="1600">
                <a:latin typeface="Calibri" pitchFamily="34" charset="0"/>
              </a:rPr>
              <a:t>Backr. rural </a:t>
            </a:r>
          </a:p>
          <a:p>
            <a:pPr algn="r">
              <a:lnSpc>
                <a:spcPct val="70000"/>
              </a:lnSpc>
            </a:pPr>
            <a:r>
              <a:rPr lang="en-US" altLang="ru-RU" sz="1600">
                <a:latin typeface="Calibri" pitchFamily="34" charset="0"/>
              </a:rPr>
              <a:t>and suburban</a:t>
            </a:r>
            <a:endParaRPr lang="ru-RU" altLang="ru-RU" sz="1600">
              <a:latin typeface="Calibri" pitchFamily="34" charset="0"/>
            </a:endParaRPr>
          </a:p>
        </p:txBody>
      </p:sp>
      <p:pic>
        <p:nvPicPr>
          <p:cNvPr id="29705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828800"/>
            <a:ext cx="27209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39"/>
          <p:cNvSpPr txBox="1">
            <a:spLocks noChangeArrowheads="1"/>
          </p:cNvSpPr>
          <p:nvPr/>
        </p:nvSpPr>
        <p:spPr bwMode="auto">
          <a:xfrm rot="-5400000">
            <a:off x="5195094" y="5763419"/>
            <a:ext cx="10302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ru-RU" sz="1600">
                <a:latin typeface="Calibri" pitchFamily="34" charset="0"/>
              </a:rPr>
              <a:t>Backr. urban</a:t>
            </a:r>
            <a:endParaRPr lang="ru-RU" altLang="ru-RU" sz="1600">
              <a:latin typeface="Calibri" pitchFamily="34" charset="0"/>
            </a:endParaRPr>
          </a:p>
        </p:txBody>
      </p:sp>
      <p:sp>
        <p:nvSpPr>
          <p:cNvPr id="29707" name="Text Box 40"/>
          <p:cNvSpPr txBox="1">
            <a:spLocks noChangeArrowheads="1"/>
          </p:cNvSpPr>
          <p:nvPr/>
        </p:nvSpPr>
        <p:spPr bwMode="auto">
          <a:xfrm rot="-5400000">
            <a:off x="5888831" y="5479257"/>
            <a:ext cx="5064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ru-RU" sz="1600">
                <a:latin typeface="Calibri" pitchFamily="34" charset="0"/>
              </a:rPr>
              <a:t>Traffic</a:t>
            </a:r>
            <a:endParaRPr lang="ru-RU" altLang="ru-RU" sz="1600">
              <a:latin typeface="Calibri" pitchFamily="34" charset="0"/>
            </a:endParaRPr>
          </a:p>
        </p:txBody>
      </p:sp>
      <p:pic>
        <p:nvPicPr>
          <p:cNvPr id="29708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560888"/>
            <a:ext cx="9398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1104900"/>
            <a:ext cx="2097088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Rectangle 43"/>
          <p:cNvSpPr>
            <a:spLocks noChangeArrowheads="1"/>
          </p:cNvSpPr>
          <p:nvPr/>
        </p:nvSpPr>
        <p:spPr bwMode="auto">
          <a:xfrm>
            <a:off x="5003800" y="4489450"/>
            <a:ext cx="1439863" cy="7191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9711" name="Line 44"/>
          <p:cNvSpPr>
            <a:spLocks noChangeShapeType="1"/>
          </p:cNvSpPr>
          <p:nvPr/>
        </p:nvSpPr>
        <p:spPr bwMode="auto">
          <a:xfrm flipV="1">
            <a:off x="5003800" y="1320800"/>
            <a:ext cx="2305050" cy="316865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45"/>
          <p:cNvSpPr>
            <a:spLocks noChangeShapeType="1"/>
          </p:cNvSpPr>
          <p:nvPr/>
        </p:nvSpPr>
        <p:spPr bwMode="auto">
          <a:xfrm flipV="1">
            <a:off x="6443663" y="4560888"/>
            <a:ext cx="2376487" cy="6477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2987675" y="908050"/>
            <a:ext cx="333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>
                <a:latin typeface="Calibri" pitchFamily="34" charset="0"/>
              </a:rPr>
              <a:t>Emissions of Pb, Cd, Hg (2016)</a:t>
            </a:r>
            <a:endParaRPr lang="ru-RU" altLang="ru-RU" sz="2000">
              <a:latin typeface="Calibri" pitchFamily="34" charset="0"/>
            </a:endParaRP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313"/>
            <a:ext cx="2551113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600075" y="1484313"/>
            <a:ext cx="4318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>
                <a:latin typeface="Calibri" pitchFamily="34" charset="0"/>
              </a:rPr>
              <a:t>Pb</a:t>
            </a:r>
            <a:endParaRPr lang="ru-RU" altLang="ru-RU" b="1">
              <a:latin typeface="Calibri" pitchFamily="34" charset="0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463" y="1844675"/>
            <a:ext cx="24765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033463" y="1914525"/>
            <a:ext cx="43973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>
                <a:latin typeface="Calibri" pitchFamily="34" charset="0"/>
              </a:rPr>
              <a:t>Hg</a:t>
            </a:r>
            <a:endParaRPr lang="ru-RU" altLang="ru-RU" b="1">
              <a:latin typeface="Calibri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960438" y="5373688"/>
            <a:ext cx="272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latin typeface="Calibri" pitchFamily="34" charset="0"/>
              </a:rPr>
              <a:t>Spatial resolution 0.1</a:t>
            </a:r>
            <a:r>
              <a:rPr lang="en-US" altLang="ru-RU">
                <a:latin typeface="Calibri" pitchFamily="34" charset="0"/>
                <a:cs typeface="Arial" charset="0"/>
              </a:rPr>
              <a:t>°</a:t>
            </a:r>
            <a:r>
              <a:rPr lang="en-US" altLang="ru-RU">
                <a:latin typeface="Calibri" pitchFamily="34" charset="0"/>
              </a:rPr>
              <a:t>x0.1°</a:t>
            </a:r>
            <a:endParaRPr lang="ru-RU" altLang="ru-RU">
              <a:latin typeface="Calibri" pitchFamily="34" charset="0"/>
            </a:endParaRPr>
          </a:p>
        </p:txBody>
      </p:sp>
      <p:pic>
        <p:nvPicPr>
          <p:cNvPr id="174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989138"/>
            <a:ext cx="46497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960438" y="5734050"/>
            <a:ext cx="318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latin typeface="Calibri" pitchFamily="34" charset="0"/>
              </a:rPr>
              <a:t>Produced by DE (GRETA project)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30730" name="Text Box 18"/>
          <p:cNvSpPr txBox="1">
            <a:spLocks noChangeArrowheads="1"/>
          </p:cNvSpPr>
          <p:nvPr/>
        </p:nvSpPr>
        <p:spPr bwMode="auto">
          <a:xfrm>
            <a:off x="34925" y="47625"/>
            <a:ext cx="171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Case study for Germany</a:t>
            </a:r>
            <a:endParaRPr lang="ru-RU" altLang="ru-RU" sz="1400" i="1">
              <a:latin typeface="Calibri" pitchFamily="3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1163" y="2349500"/>
            <a:ext cx="253047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897063" y="2420938"/>
            <a:ext cx="4302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>
                <a:latin typeface="Calibri" pitchFamily="34" charset="0"/>
              </a:rPr>
              <a:t>Cd</a:t>
            </a:r>
            <a:endParaRPr lang="ru-RU" altLang="ru-RU" b="1">
              <a:latin typeface="Calibri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31273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National data involved into the study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/>
      <p:bldP spid="17422" grpId="0"/>
      <p:bldP spid="4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2405211"/>
            <a:ext cx="2987675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5795963" y="6083448"/>
            <a:ext cx="189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latin typeface="Calibri" pitchFamily="34" charset="0"/>
              </a:rPr>
              <a:t>National data (DE)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979613" y="6083448"/>
            <a:ext cx="1065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latin typeface="Calibri" pitchFamily="34" charset="0"/>
              </a:rPr>
              <a:t>CEIP data</a:t>
            </a:r>
            <a:endParaRPr lang="ru-RU" altLang="ru-RU">
              <a:latin typeface="Calibri" pitchFamily="34" charset="0"/>
            </a:endParaRP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850" y="2405211"/>
            <a:ext cx="29511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1979712" y="1900534"/>
            <a:ext cx="558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dirty="0"/>
              <a:t>Emissions of </a:t>
            </a:r>
            <a:r>
              <a:rPr lang="en-US" altLang="ru-RU" dirty="0" err="1"/>
              <a:t>Cd</a:t>
            </a:r>
            <a:r>
              <a:rPr lang="en-US" altLang="ru-RU" dirty="0"/>
              <a:t> in Germany, 2016 (</a:t>
            </a:r>
            <a:r>
              <a:rPr lang="en-US" altLang="ru-RU" i="1" dirty="0"/>
              <a:t>sector</a:t>
            </a:r>
            <a:r>
              <a:rPr lang="en-US" altLang="ru-RU" i="1" dirty="0">
                <a:solidFill>
                  <a:srgbClr val="0033CC"/>
                </a:solidFill>
              </a:rPr>
              <a:t> Industry</a:t>
            </a:r>
            <a:r>
              <a:rPr lang="en-US" altLang="ru-RU" dirty="0"/>
              <a:t>)</a:t>
            </a:r>
            <a:endParaRPr lang="ru-RU" altLang="ru-RU" dirty="0"/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34925" y="47625"/>
            <a:ext cx="171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Case study for Germany</a:t>
            </a:r>
            <a:endParaRPr lang="ru-RU" altLang="ru-RU" sz="1400" i="1">
              <a:latin typeface="Calibri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688" y="312738"/>
            <a:ext cx="9069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National data (Germany) compared to EMEP/CEIP data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5536" y="980728"/>
            <a:ext cx="7365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i="1" dirty="0" smtClean="0">
                <a:solidFill>
                  <a:srgbClr val="0033CC"/>
                </a:solidFill>
              </a:rPr>
              <a:t> Total sector emissions: </a:t>
            </a:r>
            <a:r>
              <a:rPr lang="en-US" altLang="ru-RU" b="1" i="1" dirty="0" smtClean="0">
                <a:solidFill>
                  <a:srgbClr val="92D050"/>
                </a:solidFill>
              </a:rPr>
              <a:t>the same </a:t>
            </a:r>
            <a:r>
              <a:rPr lang="en-US" altLang="ru-RU" i="1" dirty="0" smtClean="0">
                <a:solidFill>
                  <a:srgbClr val="0033CC"/>
                </a:solidFill>
              </a:rPr>
              <a:t>in CEIP and National  German data</a:t>
            </a:r>
            <a:endParaRPr lang="ru-RU" altLang="ru-RU" i="1" dirty="0">
              <a:solidFill>
                <a:srgbClr val="0033CC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95536" y="1331476"/>
            <a:ext cx="3368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i="1" dirty="0" smtClean="0">
                <a:solidFill>
                  <a:srgbClr val="0033CC"/>
                </a:solidFill>
              </a:rPr>
              <a:t> Spatial distribution is different</a:t>
            </a:r>
            <a:endParaRPr lang="ru-RU" altLang="ru-RU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50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8"/>
          <p:cNvGrpSpPr>
            <a:grpSpLocks/>
          </p:cNvGrpSpPr>
          <p:nvPr/>
        </p:nvGrpSpPr>
        <p:grpSpPr bwMode="auto">
          <a:xfrm>
            <a:off x="339725" y="1165225"/>
            <a:ext cx="2309813" cy="2676525"/>
            <a:chOff x="340481" y="1659819"/>
            <a:chExt cx="2308451" cy="2677051"/>
          </a:xfrm>
        </p:grpSpPr>
        <p:pic>
          <p:nvPicPr>
            <p:cNvPr id="32797" name="Рисунок 17" descr="pb_conc_2016_glob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481" y="2025534"/>
              <a:ext cx="2308451" cy="231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71"/>
            <p:cNvSpPr txBox="1">
              <a:spLocks noChangeArrowheads="1"/>
            </p:cNvSpPr>
            <p:nvPr/>
          </p:nvSpPr>
          <p:spPr bwMode="auto">
            <a:xfrm>
              <a:off x="908471" y="1659819"/>
              <a:ext cx="1170884" cy="308036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  <a:cs typeface="Arial" charset="0"/>
                </a:rPr>
                <a:t>Global scale</a:t>
              </a:r>
              <a:endParaRPr lang="ru-RU" sz="1400" dirty="0">
                <a:latin typeface="+mj-lt"/>
                <a:cs typeface="Arial" charset="0"/>
              </a:endParaRPr>
            </a:p>
          </p:txBody>
        </p:sp>
      </p:grp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885825" y="1684338"/>
            <a:ext cx="5259388" cy="2652712"/>
            <a:chOff x="886120" y="2048251"/>
            <a:chExt cx="5259117" cy="2653365"/>
          </a:xfrm>
        </p:grpSpPr>
        <p:pic>
          <p:nvPicPr>
            <p:cNvPr id="32793" name="Рисунок 23" descr="pb_conc_2016_emep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5237" y="2415616"/>
              <a:ext cx="3600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71"/>
            <p:cNvSpPr txBox="1">
              <a:spLocks noChangeArrowheads="1"/>
            </p:cNvSpPr>
            <p:nvPr/>
          </p:nvSpPr>
          <p:spPr bwMode="auto">
            <a:xfrm>
              <a:off x="3721249" y="2048251"/>
              <a:ext cx="1238186" cy="30805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  <a:cs typeface="Arial" charset="0"/>
                </a:rPr>
                <a:t>EMEP region</a:t>
              </a:r>
              <a:endParaRPr lang="ru-RU" sz="1400" dirty="0">
                <a:latin typeface="+mj-lt"/>
                <a:cs typeface="Arial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649669" y="2461103"/>
              <a:ext cx="2412876" cy="17466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886120" y="3383667"/>
              <a:ext cx="2489072" cy="1065475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0" y="1889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altLang="ru-RU" sz="2800" dirty="0">
                <a:solidFill>
                  <a:srgbClr val="0033CC"/>
                </a:solidFill>
                <a:latin typeface="+mj-lt"/>
              </a:rPr>
              <a:t>Model assessment: pilot results 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3668713" y="1806575"/>
            <a:ext cx="5173662" cy="3916363"/>
            <a:chOff x="3668598" y="2301332"/>
            <a:chExt cx="5173004" cy="3917429"/>
          </a:xfrm>
        </p:grpSpPr>
        <p:grpSp>
          <p:nvGrpSpPr>
            <p:cNvPr id="32787" name="Группа 34"/>
            <p:cNvGrpSpPr>
              <a:grpSpLocks/>
            </p:cNvGrpSpPr>
            <p:nvPr/>
          </p:nvGrpSpPr>
          <p:grpSpPr bwMode="auto">
            <a:xfrm>
              <a:off x="3668598" y="2301332"/>
              <a:ext cx="5136036" cy="3546651"/>
              <a:chOff x="3668598" y="2255541"/>
              <a:chExt cx="5136036" cy="3546651"/>
            </a:xfrm>
          </p:grpSpPr>
          <p:pic>
            <p:nvPicPr>
              <p:cNvPr id="32789" name="Рисунок 20" descr="pb_conc_2016_de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98523" y="2647093"/>
                <a:ext cx="2606111" cy="3155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71"/>
              <p:cNvSpPr txBox="1">
                <a:spLocks noChangeArrowheads="1"/>
              </p:cNvSpPr>
              <p:nvPr/>
            </p:nvSpPr>
            <p:spPr bwMode="auto">
              <a:xfrm>
                <a:off x="6951131" y="2255541"/>
                <a:ext cx="920633" cy="308059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Germany</a:t>
                </a:r>
                <a:endParaRPr lang="ru-RU" sz="1400" dirty="0">
                  <a:latin typeface="+mj-lt"/>
                  <a:cs typeface="Arial" charset="0"/>
                </a:endParaRPr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3800343" y="2668403"/>
                <a:ext cx="2657137" cy="935292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3668598" y="3970508"/>
                <a:ext cx="2553962" cy="1761017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788" name="Рисунок 26" descr="pb_conc_2016_legend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0173" y="6002761"/>
              <a:ext cx="2571429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2" name="TextBox 31"/>
          <p:cNvSpPr txBox="1">
            <a:spLocks noChangeArrowheads="1"/>
          </p:cNvSpPr>
          <p:nvPr/>
        </p:nvSpPr>
        <p:spPr bwMode="auto">
          <a:xfrm>
            <a:off x="0" y="9223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>
                <a:latin typeface="+mj-lt"/>
                <a:cs typeface="Arial" charset="0"/>
              </a:rPr>
              <a:t>Pb concentration in air, 2015</a:t>
            </a: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900113" y="3848100"/>
            <a:ext cx="6757987" cy="2576513"/>
            <a:chOff x="567" y="2325"/>
            <a:chExt cx="4257" cy="1623"/>
          </a:xfrm>
        </p:grpSpPr>
        <p:sp>
          <p:nvSpPr>
            <p:cNvPr id="17" name="Овал 16"/>
            <p:cNvSpPr/>
            <p:nvPr/>
          </p:nvSpPr>
          <p:spPr>
            <a:xfrm>
              <a:off x="4711" y="2325"/>
              <a:ext cx="113" cy="11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+mj-lt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>
              <a:off x="3198" y="2414"/>
              <a:ext cx="1509" cy="56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79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4" y="2704"/>
              <a:ext cx="1020" cy="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3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32" y="2704"/>
              <a:ext cx="1020" cy="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3" name="Rectangle 39"/>
            <p:cNvSpPr>
              <a:spLocks noChangeArrowheads="1"/>
            </p:cNvSpPr>
            <p:nvPr/>
          </p:nvSpPr>
          <p:spPr bwMode="auto">
            <a:xfrm>
              <a:off x="567" y="3838"/>
              <a:ext cx="226" cy="9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altLang="ru-RU" sz="1600">
                <a:latin typeface="+mj-lt"/>
              </a:endParaRPr>
            </a:p>
          </p:txBody>
        </p:sp>
        <p:sp>
          <p:nvSpPr>
            <p:cNvPr id="34834" name="Text Box 40"/>
            <p:cNvSpPr txBox="1">
              <a:spLocks noChangeArrowheads="1"/>
            </p:cNvSpPr>
            <p:nvPr/>
          </p:nvSpPr>
          <p:spPr bwMode="auto">
            <a:xfrm>
              <a:off x="843" y="3790"/>
              <a:ext cx="77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ru-RU" sz="1600" i="1">
                  <a:latin typeface="+mj-lt"/>
                </a:rPr>
                <a:t>National (DE)</a:t>
              </a:r>
              <a:endParaRPr lang="ru-RU" altLang="ru-RU" sz="1600" i="1">
                <a:latin typeface="+mj-lt"/>
              </a:endParaRPr>
            </a:p>
          </p:txBody>
        </p:sp>
        <p:sp>
          <p:nvSpPr>
            <p:cNvPr id="34835" name="Rectangle 41"/>
            <p:cNvSpPr>
              <a:spLocks noChangeArrowheads="1"/>
            </p:cNvSpPr>
            <p:nvPr/>
          </p:nvSpPr>
          <p:spPr bwMode="auto">
            <a:xfrm>
              <a:off x="1876" y="3841"/>
              <a:ext cx="226" cy="9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altLang="ru-RU" sz="1600">
                <a:latin typeface="+mj-lt"/>
              </a:endParaRPr>
            </a:p>
          </p:txBody>
        </p:sp>
        <p:sp>
          <p:nvSpPr>
            <p:cNvPr id="34836" name="Text Box 42"/>
            <p:cNvSpPr txBox="1">
              <a:spLocks noChangeArrowheads="1"/>
            </p:cNvSpPr>
            <p:nvPr/>
          </p:nvSpPr>
          <p:spPr bwMode="auto">
            <a:xfrm>
              <a:off x="2152" y="3793"/>
              <a:ext cx="9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ru-RU" sz="1600" i="1">
                  <a:latin typeface="+mj-lt"/>
                </a:rPr>
                <a:t>Regional (EMEP)</a:t>
              </a:r>
              <a:endParaRPr lang="ru-RU" altLang="ru-RU" sz="1600" i="1">
                <a:latin typeface="+mj-lt"/>
              </a:endParaRPr>
            </a:p>
          </p:txBody>
        </p:sp>
        <p:sp>
          <p:nvSpPr>
            <p:cNvPr id="34837" name="Rectangle 43"/>
            <p:cNvSpPr>
              <a:spLocks noChangeArrowheads="1"/>
            </p:cNvSpPr>
            <p:nvPr/>
          </p:nvSpPr>
          <p:spPr bwMode="auto">
            <a:xfrm>
              <a:off x="3442" y="3841"/>
              <a:ext cx="226" cy="9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altLang="ru-RU" sz="1600">
                <a:latin typeface="+mj-lt"/>
              </a:endParaRPr>
            </a:p>
          </p:txBody>
        </p:sp>
        <p:sp>
          <p:nvSpPr>
            <p:cNvPr id="34838" name="Text Box 44"/>
            <p:cNvSpPr txBox="1">
              <a:spLocks noChangeArrowheads="1"/>
            </p:cNvSpPr>
            <p:nvPr/>
          </p:nvSpPr>
          <p:spPr bwMode="auto">
            <a:xfrm>
              <a:off x="3718" y="3793"/>
              <a:ext cx="6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ru-RU" sz="1600" i="1">
                  <a:latin typeface="+mj-lt"/>
                </a:rPr>
                <a:t>Non-EMEP</a:t>
              </a:r>
              <a:endParaRPr lang="ru-RU" altLang="ru-RU" sz="1600" i="1">
                <a:latin typeface="+mj-lt"/>
              </a:endParaRPr>
            </a:p>
          </p:txBody>
        </p:sp>
      </p:grpSp>
      <p:sp>
        <p:nvSpPr>
          <p:cNvPr id="32776" name="Text Box 35"/>
          <p:cNvSpPr txBox="1">
            <a:spLocks noChangeArrowheads="1"/>
          </p:cNvSpPr>
          <p:nvPr/>
        </p:nvSpPr>
        <p:spPr bwMode="auto">
          <a:xfrm>
            <a:off x="34925" y="47625"/>
            <a:ext cx="171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Case study for Germany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55650" y="1260475"/>
            <a:ext cx="81375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ru-RU" sz="2200">
                <a:latin typeface="Calibri" pitchFamily="34" charset="0"/>
              </a:rPr>
              <a:t>Research and </a:t>
            </a:r>
            <a:r>
              <a:rPr lang="en-US" altLang="ru-RU" sz="2200">
                <a:solidFill>
                  <a:srgbClr val="0033CC"/>
                </a:solidFill>
                <a:latin typeface="Calibri" pitchFamily="34" charset="0"/>
              </a:rPr>
              <a:t>development of GLEMOS </a:t>
            </a:r>
            <a:r>
              <a:rPr lang="en-US" altLang="ru-RU" sz="2200">
                <a:latin typeface="Calibri" pitchFamily="34" charset="0"/>
              </a:rPr>
              <a:t>model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ru-RU" sz="2200">
                <a:latin typeface="Calibri" pitchFamily="34" charset="0"/>
              </a:rPr>
              <a:t>Mercury chemistry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ru-RU" sz="2200">
                <a:latin typeface="Calibri" pitchFamily="34" charset="0"/>
              </a:rPr>
              <a:t>Multi-media modelling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ru-RU" sz="2200">
                <a:solidFill>
                  <a:srgbClr val="0033CC"/>
                </a:solidFill>
                <a:latin typeface="Calibri" pitchFamily="34" charset="0"/>
              </a:rPr>
              <a:t>Analysis</a:t>
            </a:r>
            <a:r>
              <a:rPr lang="en-US" altLang="ru-RU" sz="2200">
                <a:latin typeface="Calibri" pitchFamily="34" charset="0"/>
              </a:rPr>
              <a:t> of pollution levels in the </a:t>
            </a:r>
            <a:r>
              <a:rPr lang="en-US" altLang="ru-RU" sz="2200">
                <a:solidFill>
                  <a:srgbClr val="0033CC"/>
                </a:solidFill>
                <a:latin typeface="Calibri" pitchFamily="34" charset="0"/>
              </a:rPr>
              <a:t>hot spots </a:t>
            </a:r>
            <a:r>
              <a:rPr lang="en-US" altLang="ru-RU" sz="2200">
                <a:latin typeface="Calibri" pitchFamily="34" charset="0"/>
              </a:rPr>
              <a:t>of the EMEP region using observations and modelling results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ru-RU" sz="2200">
                <a:latin typeface="Calibri" pitchFamily="34" charset="0"/>
              </a:rPr>
              <a:t>Investigation of national-scale HM pollution levels </a:t>
            </a:r>
            <a:br>
              <a:rPr lang="en-US" altLang="ru-RU" sz="2200">
                <a:latin typeface="Calibri" pitchFamily="34" charset="0"/>
              </a:rPr>
            </a:br>
            <a:r>
              <a:rPr lang="en-US" altLang="ru-RU" sz="2200">
                <a:latin typeface="Calibri" pitchFamily="34" charset="0"/>
              </a:rPr>
              <a:t>(</a:t>
            </a:r>
            <a:r>
              <a:rPr lang="en-US" altLang="ru-RU" sz="2200">
                <a:solidFill>
                  <a:srgbClr val="0033CC"/>
                </a:solidFill>
                <a:latin typeface="Calibri" pitchFamily="34" charset="0"/>
              </a:rPr>
              <a:t>case study for Germany</a:t>
            </a:r>
            <a:r>
              <a:rPr lang="en-US" altLang="ru-RU" sz="2200">
                <a:latin typeface="Calibri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ru-RU" sz="2200">
                <a:latin typeface="Calibri" pitchFamily="34" charset="0"/>
              </a:rPr>
              <a:t>Cooperation with WGE: </a:t>
            </a:r>
            <a:r>
              <a:rPr lang="en-US" altLang="ru-RU" sz="2200">
                <a:solidFill>
                  <a:srgbClr val="0033CC"/>
                </a:solidFill>
                <a:latin typeface="Calibri" pitchFamily="34" charset="0"/>
              </a:rPr>
              <a:t>new model output </a:t>
            </a:r>
            <a:r>
              <a:rPr lang="en-US" altLang="ru-RU" sz="2200">
                <a:latin typeface="Calibri" pitchFamily="34" charset="0"/>
              </a:rPr>
              <a:t>to support</a:t>
            </a:r>
            <a:r>
              <a:rPr lang="ru-RU" altLang="ru-RU" sz="2200">
                <a:latin typeface="Calibri" pitchFamily="34" charset="0"/>
              </a:rPr>
              <a:t> </a:t>
            </a:r>
            <a:r>
              <a:rPr lang="en-US" altLang="ru-RU" sz="2200">
                <a:latin typeface="Calibri" pitchFamily="34" charset="0"/>
              </a:rPr>
              <a:t>research </a:t>
            </a:r>
            <a:br>
              <a:rPr lang="en-US" altLang="ru-RU" sz="2200">
                <a:latin typeface="Calibri" pitchFamily="34" charset="0"/>
              </a:rPr>
            </a:br>
            <a:r>
              <a:rPr lang="en-US" altLang="ru-RU" sz="2200">
                <a:latin typeface="Calibri" pitchFamily="34" charset="0"/>
              </a:rPr>
              <a:t>on effects for biota and human health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ru-RU" sz="2200">
                <a:latin typeface="Calibri" pitchFamily="34" charset="0"/>
              </a:rPr>
              <a:t>Future plans</a:t>
            </a:r>
            <a:endParaRPr lang="ru-RU" altLang="ru-RU" sz="2200">
              <a:latin typeface="Calibri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492500" y="333375"/>
            <a:ext cx="1482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3200" dirty="0">
                <a:solidFill>
                  <a:srgbClr val="0033CC"/>
                </a:solidFill>
                <a:latin typeface="+mj-lt"/>
              </a:rPr>
              <a:t>Outline</a:t>
            </a:r>
            <a:endParaRPr lang="ru-RU" altLang="ru-RU" sz="3200" dirty="0">
              <a:solidFill>
                <a:srgbClr val="0033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524000" y="260350"/>
            <a:ext cx="6316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2800" dirty="0" err="1">
                <a:solidFill>
                  <a:srgbClr val="0033CC"/>
                </a:solidFill>
                <a:latin typeface="+mj-lt"/>
              </a:rPr>
              <a:t>Modelled</a:t>
            </a: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 and observed concentrations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12875"/>
            <a:ext cx="308451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052513"/>
            <a:ext cx="50403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val 8"/>
          <p:cNvSpPr>
            <a:spLocks noChangeArrowheads="1"/>
          </p:cNvSpPr>
          <p:nvPr/>
        </p:nvSpPr>
        <p:spPr bwMode="auto">
          <a:xfrm>
            <a:off x="1557338" y="2473325"/>
            <a:ext cx="288925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2000">
              <a:latin typeface="Calibri" pitchFamily="34" charset="0"/>
            </a:endParaRPr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flipV="1">
            <a:off x="1836738" y="1771650"/>
            <a:ext cx="1727200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Oval 11"/>
          <p:cNvSpPr>
            <a:spLocks noChangeArrowheads="1"/>
          </p:cNvSpPr>
          <p:nvPr/>
        </p:nvSpPr>
        <p:spPr bwMode="auto">
          <a:xfrm>
            <a:off x="828675" y="2916238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2000">
              <a:latin typeface="Calibri" pitchFamily="34" charset="0"/>
            </a:endParaRPr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>
            <a:off x="1136650" y="3068638"/>
            <a:ext cx="2355850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15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933700"/>
            <a:ext cx="50736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4"/>
          <p:cNvSpPr txBox="1">
            <a:spLocks noChangeArrowheads="1"/>
          </p:cNvSpPr>
          <p:nvPr/>
        </p:nvSpPr>
        <p:spPr bwMode="auto">
          <a:xfrm>
            <a:off x="568325" y="4933950"/>
            <a:ext cx="2217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>
                <a:latin typeface="Calibri" pitchFamily="34" charset="0"/>
              </a:rPr>
              <a:t>Pb air conc. in 2016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3276600" y="4941888"/>
            <a:ext cx="1520825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2100">
                <a:solidFill>
                  <a:srgbClr val="0033CC"/>
                </a:solidFill>
                <a:latin typeface="Calibri" pitchFamily="34" charset="0"/>
              </a:rPr>
              <a:t>Further steps:</a:t>
            </a:r>
            <a:endParaRPr lang="ru-RU" altLang="ru-RU" sz="210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3276600" y="5353050"/>
            <a:ext cx="4289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sz="2000">
                <a:latin typeface="Calibri" pitchFamily="34" charset="0"/>
              </a:rPr>
              <a:t> Contributions of main emission sectors 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3286125" y="5713413"/>
            <a:ext cx="3721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sz="2000">
                <a:latin typeface="Calibri" pitchFamily="34" charset="0"/>
              </a:rPr>
              <a:t> Elaboration of emission scenarios 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21518" name="Text Box 18"/>
          <p:cNvSpPr txBox="1">
            <a:spLocks noChangeArrowheads="1"/>
          </p:cNvSpPr>
          <p:nvPr/>
        </p:nvSpPr>
        <p:spPr bwMode="auto">
          <a:xfrm>
            <a:off x="3295650" y="6073775"/>
            <a:ext cx="5989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ru-RU" sz="2000">
                <a:latin typeface="Calibri" pitchFamily="34" charset="0"/>
              </a:rPr>
              <a:t> Contribution of secondary sources (dust re-suspension) 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33807" name="Text Box 20"/>
          <p:cNvSpPr txBox="1">
            <a:spLocks noChangeArrowheads="1"/>
          </p:cNvSpPr>
          <p:nvPr/>
        </p:nvSpPr>
        <p:spPr bwMode="auto">
          <a:xfrm>
            <a:off x="34925" y="47625"/>
            <a:ext cx="171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Case study for Germany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5" grpId="0" animBg="1"/>
      <p:bldP spid="21516" grpId="0"/>
      <p:bldP spid="21517" grpId="0"/>
      <p:bldP spid="215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1556792"/>
          <a:ext cx="7454149" cy="377131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13365"/>
                <a:gridCol w="2821724"/>
                <a:gridCol w="1576873"/>
                <a:gridCol w="1642187"/>
              </a:tblGrid>
              <a:tr h="337373">
                <a:tc rowSpan="2">
                  <a:txBody>
                    <a:bodyPr/>
                    <a:lstStyle/>
                    <a:p>
                      <a:r>
                        <a:rPr lang="en-US" sz="1500" b="1" i="0" dirty="0" smtClean="0">
                          <a:solidFill>
                            <a:srgbClr val="FFFFFF"/>
                          </a:solidFill>
                        </a:rPr>
                        <a:t>Substance</a:t>
                      </a:r>
                      <a:endParaRPr lang="ru-RU" sz="15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T="50606" marB="50606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FFFFFF"/>
                          </a:solidFill>
                        </a:rPr>
                        <a:t>Toxicity for </a:t>
                      </a:r>
                      <a:r>
                        <a:rPr lang="en-US" sz="1500" b="1" i="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humans</a:t>
                      </a:r>
                      <a:endParaRPr lang="ru-RU" sz="1500" b="1" i="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FFFFFF"/>
                          </a:solidFill>
                        </a:rPr>
                        <a:t>Toxicity for </a:t>
                      </a:r>
                      <a:r>
                        <a:rPr lang="en-US" sz="1500" b="1" i="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aquatic organisms</a:t>
                      </a:r>
                      <a:endParaRPr lang="ru-RU" sz="1500" b="1" i="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T="50606" marB="506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0" i="0" kern="1200" dirty="0" smtClean="0">
                          <a:solidFill>
                            <a:srgbClr val="FFFFFF"/>
                          </a:solidFill>
                        </a:rPr>
                        <a:t>Effects</a:t>
                      </a:r>
                      <a:endParaRPr lang="ru-RU" sz="1500" b="0" i="0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0" i="0" kern="1200" dirty="0" smtClean="0">
                          <a:solidFill>
                            <a:srgbClr val="FFFFFF"/>
                          </a:solidFill>
                        </a:rPr>
                        <a:t>Threshold levels in freshwater **</a:t>
                      </a:r>
                      <a:endParaRPr lang="ru-RU" sz="1500" b="0" i="0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B4"/>
                    </a:solidFill>
                  </a:tcPr>
                </a:tc>
              </a:tr>
              <a:tr h="390017">
                <a:tc>
                  <a:txBody>
                    <a:bodyPr/>
                    <a:lstStyle/>
                    <a:p>
                      <a:r>
                        <a:rPr lang="en-US" sz="1500" b="1" dirty="0" err="1" smtClean="0">
                          <a:solidFill>
                            <a:srgbClr val="003399"/>
                          </a:solidFill>
                        </a:rPr>
                        <a:t>Cd</a:t>
                      </a:r>
                      <a:endParaRPr lang="ru-RU" sz="1500" b="1" dirty="0">
                        <a:solidFill>
                          <a:srgbClr val="003399"/>
                        </a:solidFill>
                      </a:endParaRPr>
                    </a:p>
                  </a:txBody>
                  <a:tcPr marT="50606" marB="50606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 dirty="0" smtClean="0"/>
                        <a:t>C</a:t>
                      </a:r>
                      <a:r>
                        <a:rPr lang="en-US" sz="1500" kern="1200" dirty="0" smtClean="0"/>
                        <a:t>arcinogenic, mutagenic, </a:t>
                      </a:r>
                      <a:r>
                        <a:rPr lang="en-US" sz="1500" kern="1200" dirty="0" err="1" smtClean="0"/>
                        <a:t>reprotoxic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 smtClean="0"/>
                        <a:t>Acute and chronic</a:t>
                      </a:r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/>
                        <a:t>0.19 µg/L</a:t>
                      </a:r>
                      <a:endParaRPr lang="ru-RU" sz="1500" kern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17">
                <a:tc>
                  <a:txBody>
                    <a:bodyPr/>
                    <a:lstStyle/>
                    <a:p>
                      <a:r>
                        <a:rPr lang="en-US" sz="1500" b="1" dirty="0" err="1" smtClean="0">
                          <a:solidFill>
                            <a:srgbClr val="003399"/>
                          </a:solidFill>
                        </a:rPr>
                        <a:t>Pb</a:t>
                      </a:r>
                      <a:endParaRPr lang="ru-RU" sz="1500" b="1" dirty="0">
                        <a:solidFill>
                          <a:srgbClr val="003399"/>
                        </a:solidFill>
                      </a:endParaRPr>
                    </a:p>
                  </a:txBody>
                  <a:tcPr marT="50606" marB="50606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err="1" smtClean="0"/>
                        <a:t>Reprotoxic</a:t>
                      </a:r>
                      <a:endParaRPr lang="ru-RU" sz="1500" dirty="0"/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/>
                        <a:t>2.4 µg/L</a:t>
                      </a:r>
                      <a:endParaRPr lang="ru-RU" sz="1500" kern="1200" dirty="0" smtClean="0"/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1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3399"/>
                          </a:solidFill>
                        </a:rPr>
                        <a:t>Mercury</a:t>
                      </a:r>
                      <a:endParaRPr lang="ru-RU" sz="1500" b="1" dirty="0">
                        <a:solidFill>
                          <a:srgbClr val="003399"/>
                        </a:solidFill>
                      </a:endParaRPr>
                    </a:p>
                  </a:txBody>
                  <a:tcPr marT="50606" marB="50606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err="1" smtClean="0"/>
                        <a:t>Reprotoxic</a:t>
                      </a:r>
                      <a:endParaRPr lang="ru-RU" sz="1500" dirty="0"/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/>
                        <a:t>0.057</a:t>
                      </a:r>
                      <a:r>
                        <a:rPr lang="en-US" sz="1500" kern="1200" dirty="0"/>
                        <a:t> </a:t>
                      </a:r>
                      <a:r>
                        <a:rPr lang="en-US" sz="1500" kern="1200" dirty="0" smtClean="0"/>
                        <a:t>µg/L</a:t>
                      </a:r>
                      <a:endParaRPr lang="ru-RU" sz="1500" kern="1200" dirty="0"/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1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3399"/>
                          </a:solidFill>
                        </a:rPr>
                        <a:t>B[a]P</a:t>
                      </a:r>
                      <a:endParaRPr lang="ru-RU" sz="1500" b="1" dirty="0">
                        <a:solidFill>
                          <a:srgbClr val="003399"/>
                        </a:solidFill>
                      </a:endParaRPr>
                    </a:p>
                  </a:txBody>
                  <a:tcPr marT="50606" marB="50606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 dirty="0" smtClean="0"/>
                        <a:t>C</a:t>
                      </a:r>
                      <a:r>
                        <a:rPr lang="en-US" sz="1500" kern="1200" dirty="0" smtClean="0"/>
                        <a:t>arcinogenic, mutagenic, </a:t>
                      </a:r>
                      <a:r>
                        <a:rPr lang="en-US" sz="1500" kern="1200" dirty="0" err="1" smtClean="0"/>
                        <a:t>reprotoxic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dirty="0" smtClean="0"/>
                        <a:t>0.89 µg/L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1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3399"/>
                          </a:solidFill>
                        </a:rPr>
                        <a:t>PCBs</a:t>
                      </a:r>
                      <a:endParaRPr lang="ru-RU" sz="1500" b="1" dirty="0">
                        <a:solidFill>
                          <a:srgbClr val="003399"/>
                        </a:solidFill>
                      </a:endParaRPr>
                    </a:p>
                  </a:txBody>
                  <a:tcPr marT="50606" marB="50606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/>
                        <a:t>Carcinogenic, mutagenic</a:t>
                      </a:r>
                      <a:endParaRPr lang="en-US" sz="150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 smtClean="0"/>
                        <a:t>n/a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33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3399"/>
                          </a:solidFill>
                        </a:rPr>
                        <a:t>HCB</a:t>
                      </a:r>
                      <a:endParaRPr lang="ru-RU" sz="1500" b="1" dirty="0">
                        <a:solidFill>
                          <a:srgbClr val="003399"/>
                        </a:solidFill>
                      </a:endParaRPr>
                    </a:p>
                  </a:txBody>
                  <a:tcPr marT="50606" marB="50606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 smtClean="0"/>
                        <a:t>C</a:t>
                      </a:r>
                      <a:r>
                        <a:rPr lang="en-US" sz="1500" kern="1200" dirty="0" smtClean="0"/>
                        <a:t>arcinogenic, mutagenic and </a:t>
                      </a:r>
                      <a:r>
                        <a:rPr lang="en-US" sz="1500" kern="1200" dirty="0" err="1" smtClean="0"/>
                        <a:t>reprotoxic</a:t>
                      </a:r>
                      <a:endParaRPr lang="en-US" sz="15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/>
                        <a:t>n/a</a:t>
                      </a:r>
                      <a:endParaRPr lang="ru-RU" sz="1500" kern="1200" dirty="0" smtClean="0"/>
                    </a:p>
                  </a:txBody>
                  <a:tcPr marT="50606" marB="50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6627" name="Rectangle 24"/>
          <p:cNvSpPr>
            <a:spLocks noChangeArrowheads="1"/>
          </p:cNvSpPr>
          <p:nvPr/>
        </p:nvSpPr>
        <p:spPr bwMode="auto">
          <a:xfrm>
            <a:off x="0" y="2905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Cooperation with WGE: Toxic effects of HMs and POPs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Classification of heavy metals and POPs as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toxic substances </a:t>
            </a: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in EU REACH * </a:t>
            </a:r>
            <a:endParaRPr lang="en-GB" sz="2000" b="1" dirty="0">
              <a:solidFill>
                <a:schemeClr val="accent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288" y="5888038"/>
            <a:ext cx="83454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cs typeface="Arial" charset="0"/>
              </a:rPr>
              <a:t>** The REGULATION (EC) No 1272/2008 on Classification, </a:t>
            </a:r>
            <a:r>
              <a:rPr lang="en-US" sz="1200" dirty="0" err="1">
                <a:latin typeface="+mn-lt"/>
                <a:cs typeface="Arial" charset="0"/>
              </a:rPr>
              <a:t>Labelling</a:t>
            </a:r>
            <a:r>
              <a:rPr lang="en-US" sz="1200" dirty="0">
                <a:latin typeface="+mn-lt"/>
                <a:cs typeface="Arial" charset="0"/>
              </a:rPr>
              <a:t> and Packaging of Substances and Mixtures, commonly known as </a:t>
            </a:r>
            <a:r>
              <a:rPr lang="en-US" sz="1200" b="1" dirty="0">
                <a:latin typeface="+mn-lt"/>
                <a:cs typeface="Arial" charset="0"/>
              </a:rPr>
              <a:t>CLP Regulation</a:t>
            </a:r>
            <a:r>
              <a:rPr lang="en-US" sz="1200" dirty="0">
                <a:latin typeface="+mn-lt"/>
                <a:cs typeface="Arial" charset="0"/>
              </a:rPr>
              <a:t>, entered into force on 20 January 2009</a:t>
            </a: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776288" y="5448300"/>
            <a:ext cx="8016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>
                <a:solidFill>
                  <a:srgbClr val="7030A0"/>
                </a:solidFill>
                <a:latin typeface="Calibri" pitchFamily="34" charset="0"/>
                <a:cs typeface="Arial" charset="0"/>
              </a:rPr>
              <a:t>* EU regulation “Registration, Evaluation, Authorisation and Restriction of Chemicals” (REACH)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34925" y="47625"/>
            <a:ext cx="1646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Cooperation with </a:t>
            </a:r>
            <a:r>
              <a:rPr lang="ru-RU" altLang="ru-RU" sz="1400" i="1">
                <a:latin typeface="Calibri" pitchFamily="34" charset="0"/>
              </a:rPr>
              <a:t>W</a:t>
            </a:r>
            <a:r>
              <a:rPr lang="en-US" altLang="ru-RU" sz="1400" i="1">
                <a:latin typeface="Calibri" pitchFamily="34" charset="0"/>
              </a:rPr>
              <a:t>GE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0"/>
          <p:cNvGrpSpPr>
            <a:grpSpLocks/>
          </p:cNvGrpSpPr>
          <p:nvPr/>
        </p:nvGrpSpPr>
        <p:grpSpPr bwMode="auto">
          <a:xfrm>
            <a:off x="244475" y="2189163"/>
            <a:ext cx="4321175" cy="3409950"/>
            <a:chOff x="245098" y="2188590"/>
            <a:chExt cx="4320000" cy="3410544"/>
          </a:xfrm>
        </p:grpSpPr>
        <p:pic>
          <p:nvPicPr>
            <p:cNvPr id="35875" name="Рисунок 19" descr="hg_dep_2016_emep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098" y="2556501"/>
              <a:ext cx="4320000" cy="274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6" name="Рисунок 20" descr="hg_dep_2016_emep_legend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9385" y="5383134"/>
              <a:ext cx="2571426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94239" y="2188590"/>
              <a:ext cx="3421719" cy="3381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Hg deposition in 2016</a:t>
              </a:r>
            </a:p>
          </p:txBody>
        </p:sp>
      </p:grpSp>
      <p:pic>
        <p:nvPicPr>
          <p:cNvPr id="19" name="Рисунок 18" descr="hg_dep_2016_emep_watershed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475" y="2555875"/>
            <a:ext cx="4321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24"/>
          <p:cNvSpPr>
            <a:spLocks noChangeArrowheads="1"/>
          </p:cNvSpPr>
          <p:nvPr/>
        </p:nvSpPr>
        <p:spPr bwMode="auto">
          <a:xfrm>
            <a:off x="0" y="26035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ru-RU" sz="2800" dirty="0" err="1">
                <a:solidFill>
                  <a:srgbClr val="0033CC"/>
                </a:solidFill>
                <a:latin typeface="+mj-lt"/>
              </a:rPr>
              <a:t>Eff</a:t>
            </a:r>
            <a:r>
              <a:rPr lang="ru-RU" altLang="ru-RU" sz="2800" dirty="0" err="1">
                <a:solidFill>
                  <a:srgbClr val="0033CC"/>
                </a:solidFill>
                <a:latin typeface="+mj-lt"/>
              </a:rPr>
              <a:t>e</a:t>
            </a:r>
            <a:r>
              <a:rPr lang="en-US" altLang="ru-RU" sz="2800" dirty="0" err="1">
                <a:solidFill>
                  <a:srgbClr val="0033CC"/>
                </a:solidFill>
                <a:latin typeface="+mj-lt"/>
              </a:rPr>
              <a:t>cts</a:t>
            </a: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 of atmospheric loads to water ecosystems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13369" name="Rectangle 25"/>
          <p:cNvSpPr>
            <a:spLocks noChangeArrowheads="1"/>
          </p:cNvSpPr>
          <p:nvPr/>
        </p:nvSpPr>
        <p:spPr bwMode="auto">
          <a:xfrm>
            <a:off x="0" y="10525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Model estimates of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HM and POP deposition </a:t>
            </a: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to watersheds   </a:t>
            </a:r>
            <a:endParaRPr lang="en-GB" sz="2000" b="1" dirty="0">
              <a:solidFill>
                <a:schemeClr val="accent4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5" name="Группа 114"/>
          <p:cNvGrpSpPr>
            <a:grpSpLocks/>
          </p:cNvGrpSpPr>
          <p:nvPr/>
        </p:nvGrpSpPr>
        <p:grpSpPr bwMode="auto">
          <a:xfrm>
            <a:off x="5538788" y="2735263"/>
            <a:ext cx="3227387" cy="2944812"/>
            <a:chOff x="5510786" y="2122601"/>
            <a:chExt cx="3227861" cy="2945168"/>
          </a:xfrm>
        </p:grpSpPr>
        <p:sp>
          <p:nvSpPr>
            <p:cNvPr id="48" name="TextBox 47"/>
            <p:cNvSpPr txBox="1"/>
            <p:nvPr/>
          </p:nvSpPr>
          <p:spPr>
            <a:xfrm>
              <a:off x="5664796" y="2122601"/>
              <a:ext cx="3007167" cy="5842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j-lt"/>
                  <a:cs typeface="Arial" charset="0"/>
                </a:rPr>
                <a:t>Hg deposition to </a:t>
              </a: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charset="0"/>
                </a:rPr>
                <a:t>LU categories </a:t>
              </a:r>
              <a:r>
                <a:rPr lang="en-US" sz="1600" dirty="0">
                  <a:latin typeface="+mj-lt"/>
                  <a:cs typeface="Arial" charset="0"/>
                </a:rPr>
                <a:t>of </a:t>
              </a:r>
              <a:r>
                <a:rPr lang="en-US" sz="1600" dirty="0" err="1">
                  <a:latin typeface="+mj-lt"/>
                  <a:cs typeface="Arial" charset="0"/>
                </a:rPr>
                <a:t>Glåma</a:t>
              </a:r>
              <a:r>
                <a:rPr lang="en-US" sz="1600" dirty="0">
                  <a:latin typeface="+mj-lt"/>
                  <a:cs typeface="Arial" charset="0"/>
                </a:rPr>
                <a:t> watershed</a:t>
              </a:r>
            </a:p>
          </p:txBody>
        </p:sp>
        <p:grpSp>
          <p:nvGrpSpPr>
            <p:cNvPr id="35860" name="Группа 104"/>
            <p:cNvGrpSpPr>
              <a:grpSpLocks/>
            </p:cNvGrpSpPr>
            <p:nvPr/>
          </p:nvGrpSpPr>
          <p:grpSpPr bwMode="auto">
            <a:xfrm>
              <a:off x="5510786" y="2691450"/>
              <a:ext cx="3227861" cy="2376319"/>
              <a:chOff x="5595628" y="4124325"/>
              <a:chExt cx="3227861" cy="2376319"/>
            </a:xfrm>
          </p:grpSpPr>
          <p:sp>
            <p:nvSpPr>
              <p:cNvPr id="3586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6305550" y="4124325"/>
                <a:ext cx="2292350" cy="2233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862" name="Группа 45"/>
              <p:cNvGrpSpPr>
                <a:grpSpLocks noChangeAspect="1"/>
              </p:cNvGrpSpPr>
              <p:nvPr/>
            </p:nvGrpSpPr>
            <p:grpSpPr bwMode="auto">
              <a:xfrm>
                <a:off x="6351275" y="4609707"/>
                <a:ext cx="1939211" cy="1861761"/>
                <a:chOff x="6473825" y="4260850"/>
                <a:chExt cx="2066926" cy="1984375"/>
              </a:xfrm>
            </p:grpSpPr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7538403" y="4299768"/>
                  <a:ext cx="1001842" cy="1768408"/>
                </a:xfrm>
                <a:custGeom>
                  <a:avLst/>
                  <a:gdLst/>
                  <a:ahLst/>
                  <a:cxnLst>
                    <a:cxn ang="0">
                      <a:pos x="872" y="6328"/>
                    </a:cxn>
                    <a:cxn ang="0">
                      <a:pos x="3104" y="2353"/>
                    </a:cxn>
                    <a:cxn ang="0">
                      <a:pos x="0" y="0"/>
                    </a:cxn>
                    <a:cxn ang="0">
                      <a:pos x="0" y="3224"/>
                    </a:cxn>
                    <a:cxn ang="0">
                      <a:pos x="872" y="6328"/>
                    </a:cxn>
                  </a:cxnLst>
                  <a:rect l="0" t="0" r="r" b="b"/>
                  <a:pathLst>
                    <a:path w="3586" h="6328">
                      <a:moveTo>
                        <a:pt x="872" y="6328"/>
                      </a:moveTo>
                      <a:cubicBezTo>
                        <a:pt x="2587" y="5847"/>
                        <a:pt x="3586" y="4067"/>
                        <a:pt x="3104" y="2353"/>
                      </a:cubicBezTo>
                      <a:cubicBezTo>
                        <a:pt x="2714" y="962"/>
                        <a:pt x="1445" y="0"/>
                        <a:pt x="0" y="0"/>
                      </a:cubicBezTo>
                      <a:lnTo>
                        <a:pt x="0" y="3224"/>
                      </a:lnTo>
                      <a:lnTo>
                        <a:pt x="872" y="6328"/>
                      </a:lnTo>
                      <a:close/>
                    </a:path>
                  </a:pathLst>
                </a:custGeom>
                <a:solidFill>
                  <a:srgbClr val="4572A7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6528100" y="5260970"/>
                  <a:ext cx="1128764" cy="984893"/>
                </a:xfrm>
                <a:custGeom>
                  <a:avLst/>
                  <a:gdLst/>
                  <a:ahLst/>
                  <a:cxnLst>
                    <a:cxn ang="0">
                      <a:pos x="0" y="648"/>
                    </a:cxn>
                    <a:cxn ang="0">
                      <a:pos x="3814" y="3167"/>
                    </a:cxn>
                    <a:cxn ang="0">
                      <a:pos x="4041" y="3112"/>
                    </a:cxn>
                    <a:cxn ang="0">
                      <a:pos x="3166" y="0"/>
                    </a:cxn>
                    <a:cxn ang="0">
                      <a:pos x="0" y="648"/>
                    </a:cxn>
                  </a:cxnLst>
                  <a:rect l="0" t="0" r="r" b="b"/>
                  <a:pathLst>
                    <a:path w="4041" h="3525">
                      <a:moveTo>
                        <a:pt x="0" y="648"/>
                      </a:moveTo>
                      <a:cubicBezTo>
                        <a:pt x="358" y="2397"/>
                        <a:pt x="2066" y="3525"/>
                        <a:pt x="3814" y="3167"/>
                      </a:cubicBezTo>
                      <a:cubicBezTo>
                        <a:pt x="3890" y="3151"/>
                        <a:pt x="3966" y="3133"/>
                        <a:pt x="4041" y="3112"/>
                      </a:cubicBezTo>
                      <a:lnTo>
                        <a:pt x="3166" y="0"/>
                      </a:lnTo>
                      <a:lnTo>
                        <a:pt x="0" y="648"/>
                      </a:lnTo>
                      <a:close/>
                    </a:path>
                  </a:pathLst>
                </a:custGeom>
                <a:solidFill>
                  <a:srgbClr val="AA4643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6473947" y="4944518"/>
                  <a:ext cx="912149" cy="448447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109" y="1610"/>
                    </a:cxn>
                    <a:cxn ang="0">
                      <a:pos x="3267" y="963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3267" h="1610">
                      <a:moveTo>
                        <a:pt x="190" y="0"/>
                      </a:moveTo>
                      <a:cubicBezTo>
                        <a:pt x="28" y="521"/>
                        <a:pt x="0" y="1075"/>
                        <a:pt x="109" y="1610"/>
                      </a:cubicBezTo>
                      <a:lnTo>
                        <a:pt x="3267" y="963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89A54E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6533177" y="4540068"/>
                  <a:ext cx="859689" cy="644750"/>
                </a:xfrm>
                <a:custGeom>
                  <a:avLst/>
                  <a:gdLst/>
                  <a:ahLst/>
                  <a:cxnLst>
                    <a:cxn ang="0">
                      <a:pos x="823" y="0"/>
                    </a:cxn>
                    <a:cxn ang="0">
                      <a:pos x="0" y="1344"/>
                    </a:cxn>
                    <a:cxn ang="0">
                      <a:pos x="3084" y="2309"/>
                    </a:cxn>
                    <a:cxn ang="0">
                      <a:pos x="823" y="0"/>
                    </a:cxn>
                  </a:cxnLst>
                  <a:rect l="0" t="0" r="r" b="b"/>
                  <a:pathLst>
                    <a:path w="3084" h="2309">
                      <a:moveTo>
                        <a:pt x="823" y="0"/>
                      </a:moveTo>
                      <a:cubicBezTo>
                        <a:pt x="442" y="373"/>
                        <a:pt x="159" y="835"/>
                        <a:pt x="0" y="1344"/>
                      </a:cubicBezTo>
                      <a:lnTo>
                        <a:pt x="3084" y="2309"/>
                      </a:lnTo>
                      <a:lnTo>
                        <a:pt x="823" y="0"/>
                      </a:lnTo>
                      <a:close/>
                    </a:path>
                  </a:pathLst>
                </a:custGeom>
                <a:solidFill>
                  <a:srgbClr val="71588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6778561" y="4382689"/>
                  <a:ext cx="629536" cy="790283"/>
                </a:xfrm>
                <a:custGeom>
                  <a:avLst/>
                  <a:gdLst/>
                  <a:ahLst/>
                  <a:cxnLst>
                    <a:cxn ang="0">
                      <a:pos x="693" y="0"/>
                    </a:cxn>
                    <a:cxn ang="0">
                      <a:pos x="0" y="519"/>
                    </a:cxn>
                    <a:cxn ang="0">
                      <a:pos x="2258" y="2825"/>
                    </a:cxn>
                    <a:cxn ang="0">
                      <a:pos x="693" y="0"/>
                    </a:cxn>
                  </a:cxnLst>
                  <a:rect l="0" t="0" r="r" b="b"/>
                  <a:pathLst>
                    <a:path w="2258" h="2825">
                      <a:moveTo>
                        <a:pt x="693" y="0"/>
                      </a:moveTo>
                      <a:cubicBezTo>
                        <a:pt x="440" y="141"/>
                        <a:pt x="207" y="316"/>
                        <a:pt x="0" y="519"/>
                      </a:cubicBezTo>
                      <a:lnTo>
                        <a:pt x="2258" y="2825"/>
                      </a:lnTo>
                      <a:lnTo>
                        <a:pt x="693" y="0"/>
                      </a:lnTo>
                      <a:close/>
                    </a:path>
                  </a:pathLst>
                </a:custGeom>
                <a:solidFill>
                  <a:srgbClr val="4198A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6990098" y="4260847"/>
                  <a:ext cx="438306" cy="901972"/>
                </a:xfrm>
                <a:custGeom>
                  <a:avLst/>
                  <a:gdLst/>
                  <a:ahLst/>
                  <a:cxnLst>
                    <a:cxn ang="0">
                      <a:pos x="1565" y="0"/>
                    </a:cxn>
                    <a:cxn ang="0">
                      <a:pos x="0" y="407"/>
                    </a:cxn>
                    <a:cxn ang="0">
                      <a:pos x="1565" y="3232"/>
                    </a:cxn>
                    <a:cxn ang="0">
                      <a:pos x="1565" y="0"/>
                    </a:cxn>
                  </a:cxnLst>
                  <a:rect l="0" t="0" r="r" b="b"/>
                  <a:pathLst>
                    <a:path w="1565" h="3232">
                      <a:moveTo>
                        <a:pt x="1565" y="0"/>
                      </a:moveTo>
                      <a:cubicBezTo>
                        <a:pt x="1018" y="0"/>
                        <a:pt x="479" y="140"/>
                        <a:pt x="0" y="407"/>
                      </a:cubicBezTo>
                      <a:lnTo>
                        <a:pt x="1565" y="3232"/>
                      </a:lnTo>
                      <a:lnTo>
                        <a:pt x="1565" y="0"/>
                      </a:lnTo>
                      <a:close/>
                    </a:path>
                  </a:pathLst>
                </a:custGeom>
                <a:solidFill>
                  <a:srgbClr val="DB843D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</p:grpSp>
          <p:sp>
            <p:nvSpPr>
              <p:cNvPr id="35863" name="Rectangle 26"/>
              <p:cNvSpPr>
                <a:spLocks noChangeArrowheads="1"/>
              </p:cNvSpPr>
              <p:nvPr/>
            </p:nvSpPr>
            <p:spPr bwMode="auto">
              <a:xfrm>
                <a:off x="8021015" y="4738198"/>
                <a:ext cx="80247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Coniferous forests</a:t>
                </a:r>
              </a:p>
              <a:p>
                <a:pPr algn="ctr"/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46%</a:t>
                </a:r>
                <a:endParaRPr lang="en-US" altLang="ru-RU" sz="1200">
                  <a:cs typeface="Arial" charset="0"/>
                </a:endParaRPr>
              </a:p>
            </p:txBody>
          </p:sp>
          <p:sp>
            <p:nvSpPr>
              <p:cNvPr id="35864" name="Rectangle 28"/>
              <p:cNvSpPr>
                <a:spLocks noChangeArrowheads="1"/>
              </p:cNvSpPr>
              <p:nvPr/>
            </p:nvSpPr>
            <p:spPr bwMode="auto">
              <a:xfrm>
                <a:off x="6114101" y="6131312"/>
                <a:ext cx="4857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Shrubs</a:t>
                </a:r>
              </a:p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26%</a:t>
                </a:r>
                <a:endParaRPr lang="en-US" altLang="ru-RU" sz="1200">
                  <a:cs typeface="Arial" charset="0"/>
                </a:endParaRPr>
              </a:p>
            </p:txBody>
          </p:sp>
          <p:sp>
            <p:nvSpPr>
              <p:cNvPr id="35865" name="Rectangle 30"/>
              <p:cNvSpPr>
                <a:spLocks noChangeArrowheads="1"/>
              </p:cNvSpPr>
              <p:nvPr/>
            </p:nvSpPr>
            <p:spPr bwMode="auto">
              <a:xfrm>
                <a:off x="5595628" y="5367274"/>
                <a:ext cx="6989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Grassland</a:t>
                </a:r>
              </a:p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8%</a:t>
                </a:r>
                <a:endParaRPr lang="en-US" altLang="ru-RU" sz="1200">
                  <a:cs typeface="Arial" charset="0"/>
                </a:endParaRPr>
              </a:p>
            </p:txBody>
          </p:sp>
          <p:sp>
            <p:nvSpPr>
              <p:cNvPr id="35866" name="Rectangle 32"/>
              <p:cNvSpPr>
                <a:spLocks noChangeArrowheads="1"/>
              </p:cNvSpPr>
              <p:nvPr/>
            </p:nvSpPr>
            <p:spPr bwMode="auto">
              <a:xfrm>
                <a:off x="5793594" y="4678654"/>
                <a:ext cx="66376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altLang="ru-RU" sz="1200">
                    <a:cs typeface="Arial" charset="0"/>
                  </a:rPr>
                  <a:t>Wooden grassland</a:t>
                </a:r>
              </a:p>
              <a:p>
                <a:pPr algn="ctr"/>
                <a:r>
                  <a:rPr lang="en-US" altLang="ru-RU" sz="1200">
                    <a:cs typeface="Arial" charset="0"/>
                  </a:rPr>
                  <a:t>8%</a:t>
                </a:r>
              </a:p>
            </p:txBody>
          </p:sp>
          <p:sp>
            <p:nvSpPr>
              <p:cNvPr id="35867" name="Rectangle 34"/>
              <p:cNvSpPr>
                <a:spLocks noChangeArrowheads="1"/>
              </p:cNvSpPr>
              <p:nvPr/>
            </p:nvSpPr>
            <p:spPr bwMode="auto">
              <a:xfrm>
                <a:off x="5982128" y="4301116"/>
                <a:ext cx="8367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Mixed forest</a:t>
                </a:r>
              </a:p>
              <a:p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4%</a:t>
                </a:r>
                <a:endParaRPr lang="en-US" altLang="ru-RU" sz="1200">
                  <a:cs typeface="Arial" charset="0"/>
                </a:endParaRPr>
              </a:p>
            </p:txBody>
          </p:sp>
          <p:sp>
            <p:nvSpPr>
              <p:cNvPr id="35868" name="Rectangle 36"/>
              <p:cNvSpPr>
                <a:spLocks noChangeArrowheads="1"/>
              </p:cNvSpPr>
              <p:nvPr/>
            </p:nvSpPr>
            <p:spPr bwMode="auto">
              <a:xfrm>
                <a:off x="6641996" y="4176516"/>
                <a:ext cx="8805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Other</a:t>
                </a:r>
              </a:p>
              <a:p>
                <a:pPr algn="ctr"/>
                <a:r>
                  <a:rPr lang="en-US" altLang="ru-RU" sz="1200">
                    <a:solidFill>
                      <a:srgbClr val="000000"/>
                    </a:solidFill>
                    <a:cs typeface="Arial" charset="0"/>
                  </a:rPr>
                  <a:t>8%</a:t>
                </a:r>
                <a:endParaRPr lang="en-US" altLang="ru-RU" sz="1200">
                  <a:cs typeface="Arial" charset="0"/>
                </a:endParaRPr>
              </a:p>
            </p:txBody>
          </p:sp>
        </p:grpSp>
      </p:grpSp>
      <p:grpSp>
        <p:nvGrpSpPr>
          <p:cNvPr id="8" name="Группа 149"/>
          <p:cNvGrpSpPr>
            <a:grpSpLocks/>
          </p:cNvGrpSpPr>
          <p:nvPr/>
        </p:nvGrpSpPr>
        <p:grpSpPr bwMode="auto">
          <a:xfrm>
            <a:off x="1878013" y="1677988"/>
            <a:ext cx="3438525" cy="2863850"/>
            <a:chOff x="1878806" y="1677970"/>
            <a:chExt cx="3437910" cy="286396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880393" y="3583048"/>
              <a:ext cx="149198" cy="20479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5850" name="Группа 148"/>
            <p:cNvGrpSpPr>
              <a:grpSpLocks/>
            </p:cNvGrpSpPr>
            <p:nvPr/>
          </p:nvGrpSpPr>
          <p:grpSpPr bwMode="auto">
            <a:xfrm>
              <a:off x="3101416" y="1677970"/>
              <a:ext cx="2215300" cy="2863968"/>
              <a:chOff x="3101416" y="1677970"/>
              <a:chExt cx="2215300" cy="2863968"/>
            </a:xfrm>
          </p:grpSpPr>
          <p:grpSp>
            <p:nvGrpSpPr>
              <p:cNvPr id="35853" name="Группа 113"/>
              <p:cNvGrpSpPr>
                <a:grpSpLocks/>
              </p:cNvGrpSpPr>
              <p:nvPr/>
            </p:nvGrpSpPr>
            <p:grpSpPr bwMode="auto">
              <a:xfrm>
                <a:off x="3101416" y="1677970"/>
                <a:ext cx="2215300" cy="2863968"/>
                <a:chOff x="4138367" y="1715678"/>
                <a:chExt cx="2215300" cy="2863968"/>
              </a:xfrm>
            </p:grpSpPr>
            <p:sp>
              <p:nvSpPr>
                <p:cNvPr id="113" name="Прямоугольник 112"/>
                <p:cNvSpPr/>
                <p:nvPr/>
              </p:nvSpPr>
              <p:spPr>
                <a:xfrm>
                  <a:off x="4326791" y="1715678"/>
                  <a:ext cx="1895136" cy="2781415"/>
                </a:xfrm>
                <a:prstGeom prst="rect">
                  <a:avLst/>
                </a:prstGeom>
                <a:solidFill>
                  <a:srgbClr val="FFFFFF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5856" name="Группа 111"/>
                <p:cNvGrpSpPr>
                  <a:grpSpLocks/>
                </p:cNvGrpSpPr>
                <p:nvPr/>
              </p:nvGrpSpPr>
              <p:grpSpPr bwMode="auto">
                <a:xfrm>
                  <a:off x="4138367" y="1725105"/>
                  <a:ext cx="2215300" cy="2854541"/>
                  <a:chOff x="3996966" y="1640262"/>
                  <a:chExt cx="2215300" cy="2854541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996512" y="1640360"/>
                    <a:ext cx="2215754" cy="338151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dirty="0" err="1">
                        <a:latin typeface="+mn-lt"/>
                        <a:cs typeface="Arial" charset="0"/>
                      </a:rPr>
                      <a:t>Glåma</a:t>
                    </a:r>
                    <a:r>
                      <a:rPr lang="en-US" sz="1600" dirty="0">
                        <a:latin typeface="+mn-lt"/>
                        <a:cs typeface="Arial" charset="0"/>
                      </a:rPr>
                      <a:t> watershed</a:t>
                    </a:r>
                  </a:p>
                </p:txBody>
              </p:sp>
              <p:pic>
                <p:nvPicPr>
                  <p:cNvPr id="32" name="Рисунок 31" descr="hg_dep_2016_glomma.GIF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4259990" y="1795941"/>
                    <a:ext cx="1744350" cy="269886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  <p:sp>
            <p:nvSpPr>
              <p:cNvPr id="29" name="Прямоугольник 28"/>
              <p:cNvSpPr/>
              <p:nvPr/>
            </p:nvSpPr>
            <p:spPr>
              <a:xfrm>
                <a:off x="3289840" y="1682732"/>
                <a:ext cx="1885613" cy="278617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45" name="Прямая соединительная линия 144"/>
            <p:cNvCxnSpPr/>
            <p:nvPr/>
          </p:nvCxnSpPr>
          <p:spPr>
            <a:xfrm flipH="1">
              <a:off x="1878806" y="1690671"/>
              <a:ext cx="1412622" cy="1895553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H="1" flipV="1">
              <a:off x="1883567" y="3795782"/>
              <a:ext cx="1412622" cy="67154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8" name="Text Box 81"/>
          <p:cNvSpPr txBox="1">
            <a:spLocks noChangeArrowheads="1"/>
          </p:cNvSpPr>
          <p:nvPr/>
        </p:nvSpPr>
        <p:spPr bwMode="auto">
          <a:xfrm>
            <a:off x="34925" y="47625"/>
            <a:ext cx="1646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Cooperation with </a:t>
            </a:r>
            <a:r>
              <a:rPr lang="ru-RU" altLang="ru-RU" sz="1400" i="1">
                <a:latin typeface="Calibri" pitchFamily="34" charset="0"/>
              </a:rPr>
              <a:t>W</a:t>
            </a:r>
            <a:r>
              <a:rPr lang="en-US" altLang="ru-RU" sz="1400" i="1">
                <a:latin typeface="Calibri" pitchFamily="34" charset="0"/>
              </a:rPr>
              <a:t>GE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66" name="Rectangle 35"/>
          <p:cNvSpPr>
            <a:spLocks noChangeArrowheads="1"/>
          </p:cNvSpPr>
          <p:nvPr/>
        </p:nvSpPr>
        <p:spPr bwMode="auto">
          <a:xfrm>
            <a:off x="4629150" y="6494463"/>
            <a:ext cx="4495800" cy="344487"/>
          </a:xfrm>
          <a:prstGeom prst="rect">
            <a:avLst/>
          </a:prstGeom>
          <a:ln w="63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ru-RU">
              <a:latin typeface="Calibri" pitchFamily="34" charset="0"/>
              <a:cs typeface="Arial" charset="0"/>
            </a:endParaRPr>
          </a:p>
        </p:txBody>
      </p:sp>
      <p:grpSp>
        <p:nvGrpSpPr>
          <p:cNvPr id="2" name="Группа 91"/>
          <p:cNvGrpSpPr>
            <a:grpSpLocks/>
          </p:cNvGrpSpPr>
          <p:nvPr/>
        </p:nvGrpSpPr>
        <p:grpSpPr bwMode="auto">
          <a:xfrm>
            <a:off x="4889500" y="1555750"/>
            <a:ext cx="3697288" cy="5133975"/>
            <a:chOff x="4889032" y="1554996"/>
            <a:chExt cx="3698033" cy="5134207"/>
          </a:xfrm>
        </p:grpSpPr>
        <p:pic>
          <p:nvPicPr>
            <p:cNvPr id="36883" name="Рисунок 78" descr="pm2.5_Cd_conc_2016_emep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08048" y="4488027"/>
              <a:ext cx="3060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4" name="Рисунок 79" descr="pm2.5_Cd_conc_2016_legend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52337" y="6473203"/>
              <a:ext cx="2571423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Box 81"/>
            <p:cNvSpPr txBox="1"/>
            <p:nvPr/>
          </p:nvSpPr>
          <p:spPr>
            <a:xfrm>
              <a:off x="4957309" y="4191953"/>
              <a:ext cx="3561479" cy="3397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j-lt"/>
                  <a:cs typeface="Arial" charset="0"/>
                </a:rPr>
                <a:t>PM enrichment with 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charset="0"/>
                </a:rPr>
                <a:t>Cd</a:t>
              </a:r>
              <a:r>
                <a:rPr lang="en-US" sz="1600" dirty="0">
                  <a:latin typeface="+mj-lt"/>
                  <a:cs typeface="Arial" charset="0"/>
                </a:rPr>
                <a:t> (mg/kg)</a:t>
              </a:r>
            </a:p>
          </p:txBody>
        </p:sp>
        <p:pic>
          <p:nvPicPr>
            <p:cNvPr id="36886" name="Рисунок 74" descr="pm2.5_BaP_conc_2016_emep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08048" y="1861914"/>
              <a:ext cx="3060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7" name="Рисунок 75" descr="pm2.5_BaP_conc_2016_legend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52334" y="3847126"/>
              <a:ext cx="2571428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82"/>
            <p:cNvSpPr txBox="1"/>
            <p:nvPr/>
          </p:nvSpPr>
          <p:spPr>
            <a:xfrm>
              <a:off x="4889032" y="1554996"/>
              <a:ext cx="3698033" cy="338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j-lt"/>
                  <a:cs typeface="Arial" charset="0"/>
                </a:rPr>
                <a:t>PM enrichment with 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charset="0"/>
                </a:rPr>
                <a:t>BaP</a:t>
              </a:r>
              <a:r>
                <a:rPr lang="en-US" sz="1600" dirty="0">
                  <a:latin typeface="+mj-lt"/>
                  <a:cs typeface="Arial" charset="0"/>
                </a:rPr>
                <a:t> (mg/kg)</a:t>
              </a:r>
            </a:p>
          </p:txBody>
        </p:sp>
      </p:grpSp>
      <p:sp>
        <p:nvSpPr>
          <p:cNvPr id="27652" name="Rectangle 24"/>
          <p:cNvSpPr>
            <a:spLocks noChangeArrowheads="1"/>
          </p:cNvSpPr>
          <p:nvPr/>
        </p:nvSpPr>
        <p:spPr bwMode="auto">
          <a:xfrm>
            <a:off x="0" y="2905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Toxicity of atmospheric </a:t>
            </a:r>
            <a:r>
              <a:rPr lang="ru-RU" altLang="ru-RU" sz="2800" dirty="0" err="1">
                <a:solidFill>
                  <a:srgbClr val="0033CC"/>
                </a:solidFill>
                <a:latin typeface="+mj-lt"/>
              </a:rPr>
              <a:t>particulate</a:t>
            </a:r>
            <a:r>
              <a:rPr lang="ru-RU" altLang="ru-RU" sz="280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matter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grpSp>
        <p:nvGrpSpPr>
          <p:cNvPr id="3" name="Группа 83"/>
          <p:cNvGrpSpPr>
            <a:grpSpLocks/>
          </p:cNvGrpSpPr>
          <p:nvPr/>
        </p:nvGrpSpPr>
        <p:grpSpPr bwMode="auto">
          <a:xfrm>
            <a:off x="531813" y="1997075"/>
            <a:ext cx="4049712" cy="3008313"/>
            <a:chOff x="531855" y="2164694"/>
            <a:chExt cx="4049486" cy="3009023"/>
          </a:xfrm>
        </p:grpSpPr>
        <p:sp>
          <p:nvSpPr>
            <p:cNvPr id="8" name="TextBox 7"/>
            <p:cNvSpPr txBox="1"/>
            <p:nvPr/>
          </p:nvSpPr>
          <p:spPr>
            <a:xfrm>
              <a:off x="531855" y="2164694"/>
              <a:ext cx="4049486" cy="338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charset="0"/>
                </a:rPr>
                <a:t>PM2.5</a:t>
              </a:r>
              <a:r>
                <a:rPr lang="en-US" sz="1600" dirty="0">
                  <a:latin typeface="+mj-lt"/>
                  <a:cs typeface="Arial" charset="0"/>
                </a:rPr>
                <a:t> concentration in 2016 (MSC-W)</a:t>
              </a:r>
            </a:p>
          </p:txBody>
        </p:sp>
        <p:pic>
          <p:nvPicPr>
            <p:cNvPr id="36881" name="Рисунок 71" descr="pm2.5_conc_2016_emep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6598" y="2560914"/>
              <a:ext cx="3600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Рисунок 72" descr="pm2.5_conc_2016_legend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70884" y="4957717"/>
              <a:ext cx="2571429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Estimates of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PM2.5 enrichment </a:t>
            </a: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with heavy metals and POPs</a:t>
            </a:r>
            <a:endParaRPr lang="en-GB" sz="2000" b="1" dirty="0">
              <a:solidFill>
                <a:schemeClr val="accent4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4" name="Группа 92"/>
          <p:cNvGrpSpPr>
            <a:grpSpLocks/>
          </p:cNvGrpSpPr>
          <p:nvPr/>
        </p:nvGrpSpPr>
        <p:grpSpPr bwMode="auto">
          <a:xfrm>
            <a:off x="6130925" y="2836863"/>
            <a:ext cx="950913" cy="3152775"/>
            <a:chOff x="6130218" y="2836398"/>
            <a:chExt cx="951723" cy="3153856"/>
          </a:xfrm>
        </p:grpSpPr>
        <p:sp>
          <p:nvSpPr>
            <p:cNvPr id="87" name="Овал 86"/>
            <p:cNvSpPr/>
            <p:nvPr/>
          </p:nvSpPr>
          <p:spPr>
            <a:xfrm>
              <a:off x="6679961" y="5318511"/>
              <a:ext cx="401980" cy="6717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130218" y="5480491"/>
              <a:ext cx="224029" cy="2953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409856" y="5555130"/>
              <a:ext cx="227206" cy="2302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185828" y="2836398"/>
              <a:ext cx="635541" cy="4859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11188" y="5300663"/>
            <a:ext cx="7940675" cy="855662"/>
            <a:chOff x="342" y="2080"/>
            <a:chExt cx="4987" cy="470"/>
          </a:xfrm>
        </p:grpSpPr>
        <p:sp useBgFill="1">
          <p:nvSpPr>
            <p:cNvPr id="36874" name="Rectangle 33"/>
            <p:cNvSpPr>
              <a:spLocks noChangeArrowheads="1"/>
            </p:cNvSpPr>
            <p:nvPr/>
          </p:nvSpPr>
          <p:spPr bwMode="auto">
            <a:xfrm>
              <a:off x="342" y="2080"/>
              <a:ext cx="4969" cy="46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6875" name="Text Box 34"/>
            <p:cNvSpPr txBox="1">
              <a:spLocks noChangeArrowheads="1"/>
            </p:cNvSpPr>
            <p:nvPr/>
          </p:nvSpPr>
          <p:spPr bwMode="auto">
            <a:xfrm>
              <a:off x="355" y="2081"/>
              <a:ext cx="4974" cy="469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altLang="ru-RU">
                  <a:solidFill>
                    <a:srgbClr val="FFFFFF"/>
                  </a:solidFill>
                  <a:latin typeface="Tahoma" pitchFamily="34" charset="0"/>
                  <a:cs typeface="Arial" charset="0"/>
                </a:rPr>
                <a:t>Aerosol enrichment with toxic pollutants may imply additional risks for human health and may require attention of the effect community </a:t>
              </a:r>
            </a:p>
          </p:txBody>
        </p:sp>
      </p:grpSp>
      <p:sp>
        <p:nvSpPr>
          <p:cNvPr id="36873" name="Text Box 25"/>
          <p:cNvSpPr txBox="1">
            <a:spLocks noChangeArrowheads="1"/>
          </p:cNvSpPr>
          <p:nvPr/>
        </p:nvSpPr>
        <p:spPr bwMode="auto">
          <a:xfrm>
            <a:off x="34925" y="47625"/>
            <a:ext cx="1646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Cooperation with </a:t>
            </a:r>
            <a:r>
              <a:rPr lang="ru-RU" altLang="ru-RU" sz="1400" i="1">
                <a:latin typeface="Calibri" pitchFamily="34" charset="0"/>
              </a:rPr>
              <a:t>W</a:t>
            </a:r>
            <a:r>
              <a:rPr lang="en-US" altLang="ru-RU" sz="1400" i="1">
                <a:latin typeface="Calibri" pitchFamily="34" charset="0"/>
              </a:rPr>
              <a:t>GE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403350" y="188913"/>
            <a:ext cx="6494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</a:rPr>
              <a:t>Further activities and plans (2020/2021)</a:t>
            </a:r>
            <a:endParaRPr lang="ru-RU" altLang="ru-RU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7891" name="Text Box 43"/>
          <p:cNvSpPr txBox="1">
            <a:spLocks noChangeArrowheads="1"/>
          </p:cNvSpPr>
          <p:nvPr/>
        </p:nvSpPr>
        <p:spPr bwMode="auto">
          <a:xfrm>
            <a:off x="179388" y="836613"/>
            <a:ext cx="8713787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ru-RU" b="1">
                <a:latin typeface="Calibri" pitchFamily="34" charset="0"/>
                <a:cs typeface="Arial" charset="0"/>
              </a:rPr>
              <a:t>Research and model development</a:t>
            </a:r>
            <a:endParaRPr lang="en-US" altLang="ru-RU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  <a:cs typeface="Arial" charset="0"/>
              </a:rPr>
              <a:t>Evaluation of new mechanisms of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Hg oxidation </a:t>
            </a:r>
            <a:r>
              <a:rPr lang="en-US" altLang="ru-RU">
                <a:latin typeface="Calibri" pitchFamily="34" charset="0"/>
                <a:cs typeface="Arial" charset="0"/>
              </a:rPr>
              <a:t>and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reduction</a:t>
            </a:r>
            <a:r>
              <a:rPr lang="en-US" altLang="ru-RU">
                <a:solidFill>
                  <a:srgbClr val="0086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>
                <a:latin typeface="Calibri" pitchFamily="34" charset="0"/>
                <a:cs typeface="Arial" charset="0"/>
              </a:rPr>
              <a:t>in the atmosphere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  <a:ea typeface="宋体" pitchFamily="2" charset="-122"/>
              </a:rPr>
              <a:t>Assessment of Hg multi-media transport and contribution of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ea typeface="宋体" pitchFamily="2" charset="-122"/>
              </a:rPr>
              <a:t>secondary emissions </a:t>
            </a:r>
            <a:r>
              <a:rPr lang="en-US" altLang="ru-RU">
                <a:latin typeface="Calibri" pitchFamily="34" charset="0"/>
                <a:ea typeface="宋体" pitchFamily="2" charset="-122"/>
              </a:rPr>
              <a:t>to pollution of the EMEP countries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Complex analysis </a:t>
            </a:r>
            <a:r>
              <a:rPr lang="en-US" altLang="ru-RU">
                <a:latin typeface="Calibri" pitchFamily="34" charset="0"/>
                <a:cs typeface="Arial" charset="0"/>
              </a:rPr>
              <a:t>of problem areas of Pb and Cd pollution in the EMEP region involving modelling and variety of measurement data</a:t>
            </a:r>
          </a:p>
        </p:txBody>
      </p:sp>
      <p:sp>
        <p:nvSpPr>
          <p:cNvPr id="37892" name="Text Box 43"/>
          <p:cNvSpPr txBox="1">
            <a:spLocks noChangeArrowheads="1"/>
          </p:cNvSpPr>
          <p:nvPr/>
        </p:nvSpPr>
        <p:spPr bwMode="auto">
          <a:xfrm>
            <a:off x="179388" y="3284538"/>
            <a:ext cx="871378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ru-RU" b="1">
                <a:latin typeface="Calibri" pitchFamily="34" charset="0"/>
              </a:rPr>
              <a:t>National scale pollution assessment in Germany</a:t>
            </a:r>
            <a:endParaRPr lang="en-US" altLang="ru-RU" b="1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</a:rPr>
              <a:t>Evaluation of modelling results vs. measurements and analysis of discrepancies</a:t>
            </a:r>
            <a:endParaRPr lang="en-US" altLang="ru-RU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</a:rPr>
              <a:t>Detailed assessment of</a:t>
            </a:r>
            <a:r>
              <a:rPr lang="en-US" altLang="ru-RU">
                <a:solidFill>
                  <a:srgbClr val="008600"/>
                </a:solidFill>
                <a:latin typeface="Calibri" pitchFamily="34" charset="0"/>
              </a:rPr>
              <a:t>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</a:rPr>
              <a:t>Pb, Cd and Hg </a:t>
            </a:r>
            <a:r>
              <a:rPr lang="en-US" altLang="ru-RU">
                <a:latin typeface="Calibri" pitchFamily="34" charset="0"/>
              </a:rPr>
              <a:t>pollution in Germany in 2014-2016</a:t>
            </a:r>
            <a:endParaRPr lang="en-US" altLang="ru-RU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37893" name="Text Box 43"/>
          <p:cNvSpPr txBox="1">
            <a:spLocks noChangeArrowheads="1"/>
          </p:cNvSpPr>
          <p:nvPr/>
        </p:nvSpPr>
        <p:spPr bwMode="auto">
          <a:xfrm>
            <a:off x="179388" y="4767263"/>
            <a:ext cx="87137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ru-RU" b="1">
                <a:latin typeface="Calibri" pitchFamily="34" charset="0"/>
              </a:rPr>
              <a:t>Co-operation with Working Group on Effects</a:t>
            </a:r>
            <a:endParaRPr lang="en-US" altLang="ru-RU" b="1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</a:rPr>
              <a:t>Joint analysis of HM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</a:rPr>
              <a:t>measurements in moss </a:t>
            </a:r>
            <a:r>
              <a:rPr lang="en-US" altLang="ru-RU">
                <a:latin typeface="Calibri" pitchFamily="34" charset="0"/>
              </a:rPr>
              <a:t>in co-operation with ICP-Vegetation</a:t>
            </a:r>
            <a:endParaRPr lang="en-US" altLang="ru-RU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ru-RU">
                <a:latin typeface="Calibri" pitchFamily="34" charset="0"/>
              </a:rPr>
              <a:t>Data exchange with ICP-Integrated Monitoring, ICP-Forests and ICP-Waters on heavy metal concentration and deposition</a:t>
            </a:r>
            <a:endParaRPr lang="en-US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47"/>
          <p:cNvGrpSpPr>
            <a:grpSpLocks/>
          </p:cNvGrpSpPr>
          <p:nvPr/>
        </p:nvGrpSpPr>
        <p:grpSpPr bwMode="auto">
          <a:xfrm>
            <a:off x="4978400" y="2290763"/>
            <a:ext cx="3786188" cy="1509712"/>
            <a:chOff x="4978400" y="2290470"/>
            <a:chExt cx="3786188" cy="1510005"/>
          </a:xfrm>
        </p:grpSpPr>
        <p:pic>
          <p:nvPicPr>
            <p:cNvPr id="16421" name="Рисунок 25" descr="Hg_cycl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3047" y="2438938"/>
              <a:ext cx="3756895" cy="13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5492750" y="2290470"/>
              <a:ext cx="992188" cy="338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emission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54863" y="2290470"/>
              <a:ext cx="1117600" cy="338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deposition</a:t>
              </a:r>
            </a:p>
          </p:txBody>
        </p:sp>
        <p:grpSp>
          <p:nvGrpSpPr>
            <p:cNvPr id="16424" name="Group 340"/>
            <p:cNvGrpSpPr>
              <a:grpSpLocks noChangeAspect="1"/>
            </p:cNvGrpSpPr>
            <p:nvPr/>
          </p:nvGrpSpPr>
          <p:grpSpPr bwMode="auto">
            <a:xfrm>
              <a:off x="7205519" y="3417455"/>
              <a:ext cx="490750" cy="274205"/>
              <a:chOff x="4850" y="3240"/>
              <a:chExt cx="383" cy="214"/>
            </a:xfrm>
          </p:grpSpPr>
          <p:pic>
            <p:nvPicPr>
              <p:cNvPr id="16426" name="Picture 341" descr="Bigeye_tun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50" y="3240"/>
                <a:ext cx="24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27" name="Picture 342" descr="Bigeye_tun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42" y="3317"/>
                <a:ext cx="191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28" name="Picture 343" descr="Bigeye_tun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25" y="3371"/>
                <a:ext cx="169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Прямоугольник 26"/>
            <p:cNvSpPr/>
            <p:nvPr/>
          </p:nvSpPr>
          <p:spPr bwMode="auto">
            <a:xfrm>
              <a:off x="4978400" y="2387326"/>
              <a:ext cx="3786188" cy="141314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Model study of Hg atmospheric chemistry</a:t>
            </a:r>
            <a:endParaRPr lang="ru-RU" sz="2800" kern="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8" name="Text Box 43"/>
          <p:cNvSpPr txBox="1">
            <a:spLocks noChangeArrowheads="1"/>
          </p:cNvSpPr>
          <p:nvPr/>
        </p:nvSpPr>
        <p:spPr bwMode="auto">
          <a:xfrm>
            <a:off x="323850" y="1412875"/>
            <a:ext cx="44704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2000" b="1">
                <a:solidFill>
                  <a:srgbClr val="0033CC"/>
                </a:solidFill>
                <a:latin typeface="Calibri" pitchFamily="34" charset="0"/>
                <a:cs typeface="Arial" charset="0"/>
              </a:rPr>
              <a:t>Hg atmospheric chemistry:</a:t>
            </a:r>
            <a:endParaRPr lang="ru-RU" altLang="ru-RU" sz="2000" b="1">
              <a:solidFill>
                <a:srgbClr val="0033CC"/>
              </a:solidFill>
              <a:latin typeface="Calibri" pitchFamily="34" charset="0"/>
              <a:cs typeface="Arial" charset="0"/>
            </a:endParaRP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2000">
                <a:latin typeface="Calibri" pitchFamily="34" charset="0"/>
                <a:cs typeface="Arial" charset="0"/>
              </a:rPr>
              <a:t>Chemistry is critical for Hg atmospheric cycle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2000">
                <a:latin typeface="Calibri" pitchFamily="34" charset="0"/>
                <a:cs typeface="Arial" charset="0"/>
              </a:rPr>
              <a:t>Important role of </a:t>
            </a:r>
            <a:r>
              <a:rPr lang="en-US" altLang="ru-RU" sz="2000">
                <a:solidFill>
                  <a:srgbClr val="0033CC"/>
                </a:solidFill>
                <a:latin typeface="Calibri" pitchFamily="34" charset="0"/>
                <a:cs typeface="Arial" charset="0"/>
              </a:rPr>
              <a:t>Br-initiated oxidation </a:t>
            </a:r>
            <a:r>
              <a:rPr lang="en-US" altLang="ru-RU" sz="2000">
                <a:latin typeface="Calibri" pitchFamily="34" charset="0"/>
                <a:cs typeface="Arial" charset="0"/>
              </a:rPr>
              <a:t>of Hg in the atmosphere (but still uncertain)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2000">
                <a:solidFill>
                  <a:srgbClr val="0033CC"/>
                </a:solidFill>
                <a:latin typeface="Calibri" pitchFamily="34" charset="0"/>
                <a:cs typeface="Arial" charset="0"/>
              </a:rPr>
              <a:t>Two-step reaction </a:t>
            </a:r>
            <a:r>
              <a:rPr lang="en-US" altLang="ru-RU" sz="2000">
                <a:latin typeface="Calibri" pitchFamily="34" charset="0"/>
                <a:cs typeface="Arial" charset="0"/>
              </a:rPr>
              <a:t>with formation of unstable intermediate (HgBr)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2000">
                <a:latin typeface="Calibri" pitchFamily="34" charset="0"/>
                <a:cs typeface="Arial" charset="0"/>
              </a:rPr>
              <a:t>Pure oxidation of Hg</a:t>
            </a:r>
            <a:r>
              <a:rPr lang="en-US" altLang="ru-RU" sz="2000" baseline="30000">
                <a:latin typeface="Calibri" pitchFamily="34" charset="0"/>
                <a:cs typeface="Arial" charset="0"/>
              </a:rPr>
              <a:t>0</a:t>
            </a:r>
            <a:r>
              <a:rPr lang="en-US" altLang="ru-RU" sz="2000">
                <a:latin typeface="Calibri" pitchFamily="34" charset="0"/>
                <a:cs typeface="Arial" charset="0"/>
              </a:rPr>
              <a:t> leads to large underestimation of observations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2000">
                <a:latin typeface="Calibri" pitchFamily="34" charset="0"/>
                <a:cs typeface="Arial" charset="0"/>
              </a:rPr>
              <a:t>A mechanism of </a:t>
            </a:r>
            <a:r>
              <a:rPr lang="en-US" altLang="ru-RU" sz="2000">
                <a:solidFill>
                  <a:srgbClr val="0033CC"/>
                </a:solidFill>
                <a:latin typeface="Calibri" pitchFamily="34" charset="0"/>
                <a:cs typeface="Arial" charset="0"/>
              </a:rPr>
              <a:t>Hg</a:t>
            </a:r>
            <a:r>
              <a:rPr lang="en-US" altLang="ru-RU" sz="2000" baseline="30000">
                <a:solidFill>
                  <a:srgbClr val="0033CC"/>
                </a:solidFill>
                <a:latin typeface="Calibri" pitchFamily="34" charset="0"/>
                <a:cs typeface="Arial" charset="0"/>
              </a:rPr>
              <a:t>II</a:t>
            </a:r>
            <a:r>
              <a:rPr lang="en-US" altLang="ru-RU" sz="2000">
                <a:solidFill>
                  <a:srgbClr val="0033CC"/>
                </a:solidFill>
                <a:latin typeface="Calibri" pitchFamily="34" charset="0"/>
                <a:cs typeface="Arial" charset="0"/>
              </a:rPr>
              <a:t> reduction </a:t>
            </a:r>
            <a:r>
              <a:rPr lang="en-US" altLang="ru-RU" sz="2000">
                <a:latin typeface="Calibri" pitchFamily="34" charset="0"/>
                <a:cs typeface="Arial" charset="0"/>
              </a:rPr>
              <a:t>should exist   </a:t>
            </a:r>
          </a:p>
        </p:txBody>
      </p:sp>
      <p:grpSp>
        <p:nvGrpSpPr>
          <p:cNvPr id="16389" name="Группа 32"/>
          <p:cNvGrpSpPr>
            <a:grpSpLocks/>
          </p:cNvGrpSpPr>
          <p:nvPr/>
        </p:nvGrpSpPr>
        <p:grpSpPr bwMode="auto">
          <a:xfrm>
            <a:off x="5360988" y="1531938"/>
            <a:ext cx="520700" cy="431800"/>
            <a:chOff x="5724525" y="2168525"/>
            <a:chExt cx="520700" cy="431800"/>
          </a:xfrm>
        </p:grpSpPr>
        <p:sp>
          <p:nvSpPr>
            <p:cNvPr id="55" name="Oval 140"/>
            <p:cNvSpPr>
              <a:spLocks noChangeArrowheads="1"/>
            </p:cNvSpPr>
            <p:nvPr/>
          </p:nvSpPr>
          <p:spPr bwMode="auto">
            <a:xfrm>
              <a:off x="5724525" y="2168525"/>
              <a:ext cx="52070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Text Box 141"/>
            <p:cNvSpPr txBox="1">
              <a:spLocks noChangeArrowheads="1"/>
            </p:cNvSpPr>
            <p:nvPr/>
          </p:nvSpPr>
          <p:spPr bwMode="auto">
            <a:xfrm>
              <a:off x="5749925" y="2232025"/>
              <a:ext cx="474663" cy="30480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>
                  <a:cs typeface="Arial" charset="0"/>
                </a:rPr>
                <a:t>Hg</a:t>
              </a:r>
              <a:r>
                <a:rPr lang="en-US" altLang="ru-RU" sz="1400" baseline="30000">
                  <a:cs typeface="Arial" charset="0"/>
                </a:rPr>
                <a:t>0</a:t>
              </a:r>
              <a:endParaRPr lang="en-GB" altLang="ru-RU" sz="1400" baseline="-25000">
                <a:cs typeface="Arial" charset="0"/>
              </a:endParaRPr>
            </a:p>
          </p:txBody>
        </p:sp>
      </p:grpSp>
      <p:grpSp>
        <p:nvGrpSpPr>
          <p:cNvPr id="16390" name="Группа 44"/>
          <p:cNvGrpSpPr>
            <a:grpSpLocks/>
          </p:cNvGrpSpPr>
          <p:nvPr/>
        </p:nvGrpSpPr>
        <p:grpSpPr bwMode="auto">
          <a:xfrm>
            <a:off x="7800975" y="1414463"/>
            <a:ext cx="539750" cy="665162"/>
            <a:chOff x="7800658" y="1414463"/>
            <a:chExt cx="540000" cy="665162"/>
          </a:xfrm>
        </p:grpSpPr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800658" y="1647825"/>
              <a:ext cx="540000" cy="4318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7800658" y="1530350"/>
              <a:ext cx="540000" cy="4333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7800658" y="1414463"/>
              <a:ext cx="54000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Text Box 67"/>
            <p:cNvSpPr txBox="1">
              <a:spLocks noChangeArrowheads="1"/>
            </p:cNvSpPr>
            <p:nvPr/>
          </p:nvSpPr>
          <p:spPr bwMode="auto">
            <a:xfrm>
              <a:off x="7832794" y="1472758"/>
              <a:ext cx="481222" cy="30777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>
                  <a:cs typeface="Arial" charset="0"/>
                </a:rPr>
                <a:t>Hg</a:t>
              </a:r>
              <a:r>
                <a:rPr lang="en-US" altLang="ru-RU" sz="1400" baseline="30000">
                  <a:cs typeface="Arial" charset="0"/>
                </a:rPr>
                <a:t>II</a:t>
              </a:r>
              <a:endParaRPr lang="en-GB" altLang="ru-RU" sz="1400" baseline="30000">
                <a:cs typeface="Arial" charset="0"/>
              </a:endParaRPr>
            </a:p>
          </p:txBody>
        </p:sp>
      </p:grpSp>
      <p:grpSp>
        <p:nvGrpSpPr>
          <p:cNvPr id="6" name="Группа 45"/>
          <p:cNvGrpSpPr>
            <a:grpSpLocks/>
          </p:cNvGrpSpPr>
          <p:nvPr/>
        </p:nvGrpSpPr>
        <p:grpSpPr bwMode="auto">
          <a:xfrm>
            <a:off x="5897563" y="1154113"/>
            <a:ext cx="2073275" cy="809625"/>
            <a:chOff x="5824538" y="1154113"/>
            <a:chExt cx="2073275" cy="809625"/>
          </a:xfrm>
        </p:grpSpPr>
        <p:grpSp>
          <p:nvGrpSpPr>
            <p:cNvPr id="7" name="Группа 27"/>
            <p:cNvGrpSpPr>
              <a:grpSpLocks/>
            </p:cNvGrpSpPr>
            <p:nvPr/>
          </p:nvGrpSpPr>
          <p:grpSpPr bwMode="auto">
            <a:xfrm>
              <a:off x="6414777" y="1531507"/>
              <a:ext cx="642938" cy="432231"/>
              <a:chOff x="6804248" y="2168860"/>
              <a:chExt cx="642950" cy="43200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66" name="Oval 63"/>
              <p:cNvSpPr>
                <a:spLocks noChangeArrowheads="1"/>
              </p:cNvSpPr>
              <p:nvPr/>
            </p:nvSpPr>
            <p:spPr bwMode="auto">
              <a:xfrm>
                <a:off x="6804248" y="2168860"/>
                <a:ext cx="642950" cy="4320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67" name="Text Box 64"/>
              <p:cNvSpPr txBox="1">
                <a:spLocks noChangeArrowheads="1"/>
              </p:cNvSpPr>
              <p:nvPr/>
            </p:nvSpPr>
            <p:spPr bwMode="auto">
              <a:xfrm>
                <a:off x="6812176" y="2230972"/>
                <a:ext cx="627095" cy="307777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cs typeface="Arial" charset="0"/>
                  </a:rPr>
                  <a:t>Hg</a:t>
                </a:r>
                <a:r>
                  <a:rPr lang="en-US" sz="1400" baseline="30000" dirty="0" err="1">
                    <a:cs typeface="Arial" charset="0"/>
                  </a:rPr>
                  <a:t>I</a:t>
                </a:r>
                <a:r>
                  <a:rPr lang="en-US" sz="1400" dirty="0" err="1">
                    <a:cs typeface="Arial" charset="0"/>
                  </a:rPr>
                  <a:t>Br</a:t>
                </a:r>
                <a:endParaRPr lang="en-GB" sz="1400" baseline="-25000" dirty="0">
                  <a:cs typeface="Arial" charset="0"/>
                </a:endParaRPr>
              </a:p>
            </p:txBody>
          </p:sp>
        </p:grpSp>
        <p:sp>
          <p:nvSpPr>
            <p:cNvPr id="16411" name="TextBox 74"/>
            <p:cNvSpPr txBox="1">
              <a:spLocks noChangeArrowheads="1"/>
            </p:cNvSpPr>
            <p:nvPr/>
          </p:nvSpPr>
          <p:spPr bwMode="auto">
            <a:xfrm>
              <a:off x="5948363" y="1435341"/>
              <a:ext cx="355600" cy="276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>
                  <a:solidFill>
                    <a:srgbClr val="FF9900"/>
                  </a:solidFill>
                  <a:cs typeface="Arial" charset="0"/>
                </a:rPr>
                <a:t>Br</a:t>
              </a:r>
            </a:p>
          </p:txBody>
        </p:sp>
        <p:sp>
          <p:nvSpPr>
            <p:cNvPr id="16412" name="TextBox 38"/>
            <p:cNvSpPr txBox="1">
              <a:spLocks noChangeArrowheads="1"/>
            </p:cNvSpPr>
            <p:nvPr/>
          </p:nvSpPr>
          <p:spPr bwMode="auto">
            <a:xfrm>
              <a:off x="6818313" y="1154113"/>
              <a:ext cx="1079500" cy="46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 sz="1200" b="1">
                  <a:solidFill>
                    <a:srgbClr val="FF9900"/>
                  </a:solidFill>
                  <a:cs typeface="Arial" charset="0"/>
                </a:rPr>
                <a:t>Br, OH, HO</a:t>
              </a:r>
              <a:r>
                <a:rPr lang="en-US" altLang="ru-RU" sz="1200" b="1" baseline="-25000">
                  <a:solidFill>
                    <a:srgbClr val="FF9900"/>
                  </a:solidFill>
                  <a:cs typeface="Arial" charset="0"/>
                </a:rPr>
                <a:t>2</a:t>
              </a:r>
              <a:r>
                <a:rPr lang="en-US" altLang="ru-RU" sz="1200" b="1">
                  <a:solidFill>
                    <a:srgbClr val="FF9900"/>
                  </a:solidFill>
                  <a:cs typeface="Arial" charset="0"/>
                </a:rPr>
                <a:t>, NO</a:t>
              </a:r>
              <a:r>
                <a:rPr lang="en-US" altLang="ru-RU" sz="1200" b="1" baseline="-25000">
                  <a:solidFill>
                    <a:srgbClr val="FF9900"/>
                  </a:solidFill>
                  <a:cs typeface="Arial" charset="0"/>
                </a:rPr>
                <a:t>2</a:t>
              </a:r>
              <a:r>
                <a:rPr lang="en-US" altLang="ru-RU" sz="1200" b="1">
                  <a:solidFill>
                    <a:srgbClr val="FF9900"/>
                  </a:solidFill>
                  <a:cs typeface="Arial" charset="0"/>
                </a:rPr>
                <a:t>, …</a:t>
              </a:r>
            </a:p>
          </p:txBody>
        </p:sp>
        <p:cxnSp>
          <p:nvCxnSpPr>
            <p:cNvPr id="72" name="Прямая со стрелкой 71"/>
            <p:cNvCxnSpPr/>
            <p:nvPr/>
          </p:nvCxnSpPr>
          <p:spPr bwMode="auto">
            <a:xfrm>
              <a:off x="5824538" y="1760538"/>
              <a:ext cx="588962" cy="0"/>
            </a:xfrm>
            <a:prstGeom prst="straightConnector1">
              <a:avLst/>
            </a:prstGeom>
            <a:ln w="44450">
              <a:solidFill>
                <a:srgbClr val="FF99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 bwMode="auto">
            <a:xfrm>
              <a:off x="7072313" y="1681163"/>
              <a:ext cx="647700" cy="0"/>
            </a:xfrm>
            <a:prstGeom prst="straightConnector1">
              <a:avLst/>
            </a:prstGeom>
            <a:ln w="44450">
              <a:solidFill>
                <a:srgbClr val="FF99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155"/>
          <p:cNvSpPr>
            <a:spLocks/>
          </p:cNvSpPr>
          <p:nvPr/>
        </p:nvSpPr>
        <p:spPr bwMode="auto">
          <a:xfrm flipH="1" flipV="1">
            <a:off x="5402263" y="2005013"/>
            <a:ext cx="174625" cy="588962"/>
          </a:xfrm>
          <a:custGeom>
            <a:avLst/>
            <a:gdLst>
              <a:gd name="T0" fmla="*/ 1990791 w 10270"/>
              <a:gd name="T1" fmla="*/ 579714 h 9927"/>
              <a:gd name="T2" fmla="*/ 0 w 10270"/>
              <a:gd name="T3" fmla="*/ 643356 h 9927"/>
              <a:gd name="T4" fmla="*/ 0 60000 65536"/>
              <a:gd name="T5" fmla="*/ 0 60000 65536"/>
              <a:gd name="connsiteX0" fmla="*/ 9751 w 9751"/>
              <a:gd name="connsiteY0" fmla="*/ 9463 h 9463"/>
              <a:gd name="connsiteX1" fmla="*/ 0 w 9751"/>
              <a:gd name="connsiteY1" fmla="*/ 8615 h 9463"/>
              <a:gd name="connsiteX0" fmla="*/ 10000 w 12290"/>
              <a:gd name="connsiteY0" fmla="*/ 10000 h 10000"/>
              <a:gd name="connsiteX1" fmla="*/ 0 w 12290"/>
              <a:gd name="connsiteY1" fmla="*/ 9104 h 10000"/>
              <a:gd name="connsiteX0" fmla="*/ 0 w 2417"/>
              <a:gd name="connsiteY0" fmla="*/ 20270 h 20270"/>
              <a:gd name="connsiteX1" fmla="*/ 363 w 2417"/>
              <a:gd name="connsiteY1" fmla="*/ 9104 h 20270"/>
              <a:gd name="connsiteX0" fmla="*/ 0 w 9475"/>
              <a:gd name="connsiteY0" fmla="*/ 5509 h 5509"/>
              <a:gd name="connsiteX1" fmla="*/ 1502 w 9475"/>
              <a:gd name="connsiteY1" fmla="*/ 0 h 5509"/>
              <a:gd name="connsiteX0" fmla="*/ 0 w 2629"/>
              <a:gd name="connsiteY0" fmla="*/ 10000 h 10000"/>
              <a:gd name="connsiteX1" fmla="*/ 1585 w 2629"/>
              <a:gd name="connsiteY1" fmla="*/ 0 h 10000"/>
              <a:gd name="connsiteX0" fmla="*/ 0 w 10480"/>
              <a:gd name="connsiteY0" fmla="*/ 9159 h 9159"/>
              <a:gd name="connsiteX1" fmla="*/ 10267 w 10480"/>
              <a:gd name="connsiteY1" fmla="*/ 0 h 9159"/>
              <a:gd name="connsiteX0" fmla="*/ 0 w 14355"/>
              <a:gd name="connsiteY0" fmla="*/ 9449 h 9449"/>
              <a:gd name="connsiteX1" fmla="*/ 14152 w 14355"/>
              <a:gd name="connsiteY1" fmla="*/ 0 h 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5" h="9449">
                <a:moveTo>
                  <a:pt x="0" y="9449"/>
                </a:moveTo>
                <a:cubicBezTo>
                  <a:pt x="9542" y="6567"/>
                  <a:pt x="14355" y="2548"/>
                  <a:pt x="14152" y="0"/>
                </a:cubicBezTo>
              </a:path>
            </a:pathLst>
          </a:custGeom>
          <a:noFill/>
          <a:ln w="85725" cap="flat" cmpd="sng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triangle" w="sm" len="sm"/>
            <a:tailEnd type="none" w="med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155"/>
          <p:cNvSpPr>
            <a:spLocks/>
          </p:cNvSpPr>
          <p:nvPr/>
        </p:nvSpPr>
        <p:spPr bwMode="auto">
          <a:xfrm>
            <a:off x="8221663" y="2092325"/>
            <a:ext cx="184150" cy="695325"/>
          </a:xfrm>
          <a:custGeom>
            <a:avLst/>
            <a:gdLst>
              <a:gd name="T0" fmla="*/ 1990791 w 10270"/>
              <a:gd name="T1" fmla="*/ 579714 h 9927"/>
              <a:gd name="T2" fmla="*/ 0 w 10270"/>
              <a:gd name="T3" fmla="*/ 643356 h 9927"/>
              <a:gd name="T4" fmla="*/ 0 60000 65536"/>
              <a:gd name="T5" fmla="*/ 0 60000 65536"/>
              <a:gd name="connsiteX0" fmla="*/ 9751 w 9751"/>
              <a:gd name="connsiteY0" fmla="*/ 9463 h 9463"/>
              <a:gd name="connsiteX1" fmla="*/ 0 w 9751"/>
              <a:gd name="connsiteY1" fmla="*/ 8615 h 9463"/>
              <a:gd name="connsiteX0" fmla="*/ 10000 w 12290"/>
              <a:gd name="connsiteY0" fmla="*/ 10000 h 10000"/>
              <a:gd name="connsiteX1" fmla="*/ 0 w 12290"/>
              <a:gd name="connsiteY1" fmla="*/ 9104 h 10000"/>
              <a:gd name="connsiteX0" fmla="*/ 0 w 2417"/>
              <a:gd name="connsiteY0" fmla="*/ 20270 h 20270"/>
              <a:gd name="connsiteX1" fmla="*/ 363 w 2417"/>
              <a:gd name="connsiteY1" fmla="*/ 9104 h 20270"/>
              <a:gd name="connsiteX0" fmla="*/ 0 w 9475"/>
              <a:gd name="connsiteY0" fmla="*/ 5509 h 5509"/>
              <a:gd name="connsiteX1" fmla="*/ 1502 w 9475"/>
              <a:gd name="connsiteY1" fmla="*/ 0 h 5509"/>
              <a:gd name="connsiteX0" fmla="*/ 0 w 2629"/>
              <a:gd name="connsiteY0" fmla="*/ 10000 h 10000"/>
              <a:gd name="connsiteX1" fmla="*/ 1585 w 2629"/>
              <a:gd name="connsiteY1" fmla="*/ 0 h 10000"/>
              <a:gd name="connsiteX0" fmla="*/ 0 w 10480"/>
              <a:gd name="connsiteY0" fmla="*/ 9159 h 9159"/>
              <a:gd name="connsiteX1" fmla="*/ 10267 w 10480"/>
              <a:gd name="connsiteY1" fmla="*/ 0 h 9159"/>
              <a:gd name="connsiteX0" fmla="*/ 0 w 14355"/>
              <a:gd name="connsiteY0" fmla="*/ 9449 h 9449"/>
              <a:gd name="connsiteX1" fmla="*/ 14152 w 14355"/>
              <a:gd name="connsiteY1" fmla="*/ 0 h 9449"/>
              <a:gd name="connsiteX0" fmla="*/ 9427 w 16074"/>
              <a:gd name="connsiteY0" fmla="*/ 10648 h 10648"/>
              <a:gd name="connsiteX1" fmla="*/ 0 w 16074"/>
              <a:gd name="connsiteY1" fmla="*/ 0 h 10648"/>
              <a:gd name="connsiteX0" fmla="*/ 9427 w 9573"/>
              <a:gd name="connsiteY0" fmla="*/ 10648 h 10648"/>
              <a:gd name="connsiteX1" fmla="*/ 0 w 9573"/>
              <a:gd name="connsiteY1" fmla="*/ 0 h 10648"/>
              <a:gd name="connsiteX0" fmla="*/ 9847 w 10000"/>
              <a:gd name="connsiteY0" fmla="*/ 10000 h 10000"/>
              <a:gd name="connsiteX1" fmla="*/ 0 w 10000"/>
              <a:gd name="connsiteY1" fmla="*/ 0 h 10000"/>
              <a:gd name="connsiteX0" fmla="*/ 9847 w 10000"/>
              <a:gd name="connsiteY0" fmla="*/ 10000 h 10000"/>
              <a:gd name="connsiteX1" fmla="*/ 0 w 10000"/>
              <a:gd name="connsiteY1" fmla="*/ 0 h 10000"/>
              <a:gd name="connsiteX0" fmla="*/ 6904 w 7057"/>
              <a:gd name="connsiteY0" fmla="*/ 10791 h 10791"/>
              <a:gd name="connsiteX1" fmla="*/ 0 w 7057"/>
              <a:gd name="connsiteY1" fmla="*/ 0 h 10791"/>
              <a:gd name="connsiteX0" fmla="*/ 13632 w 13849"/>
              <a:gd name="connsiteY0" fmla="*/ 10282 h 10282"/>
              <a:gd name="connsiteX1" fmla="*/ 0 w 13849"/>
              <a:gd name="connsiteY1" fmla="*/ 0 h 10282"/>
              <a:gd name="connsiteX0" fmla="*/ 13632 w 16415"/>
              <a:gd name="connsiteY0" fmla="*/ 10282 h 10282"/>
              <a:gd name="connsiteX1" fmla="*/ 0 w 16415"/>
              <a:gd name="connsiteY1" fmla="*/ 0 h 10282"/>
              <a:gd name="connsiteX0" fmla="*/ 13632 w 15453"/>
              <a:gd name="connsiteY0" fmla="*/ 10282 h 10282"/>
              <a:gd name="connsiteX1" fmla="*/ 0 w 15453"/>
              <a:gd name="connsiteY1" fmla="*/ 0 h 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53" h="10282">
                <a:moveTo>
                  <a:pt x="13632" y="10282"/>
                </a:moveTo>
                <a:cubicBezTo>
                  <a:pt x="15453" y="5260"/>
                  <a:pt x="6302" y="1784"/>
                  <a:pt x="0" y="0"/>
                </a:cubicBezTo>
              </a:path>
            </a:pathLst>
          </a:custGeom>
          <a:noFill/>
          <a:ln w="857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triangle" w="sm" len="sm"/>
            <a:tailEnd type="none" w="med" len="sm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Группа 57"/>
          <p:cNvGrpSpPr>
            <a:grpSpLocks/>
          </p:cNvGrpSpPr>
          <p:nvPr/>
        </p:nvGrpSpPr>
        <p:grpSpPr bwMode="auto">
          <a:xfrm>
            <a:off x="5956300" y="1422400"/>
            <a:ext cx="1793875" cy="338138"/>
            <a:chOff x="1136073" y="2414588"/>
            <a:chExt cx="1792865" cy="338554"/>
          </a:xfrm>
        </p:grpSpPr>
        <p:cxnSp>
          <p:nvCxnSpPr>
            <p:cNvPr id="44" name="Прямая со стрелкой 43"/>
            <p:cNvCxnSpPr/>
            <p:nvPr/>
          </p:nvCxnSpPr>
          <p:spPr bwMode="auto">
            <a:xfrm flipV="1">
              <a:off x="1136073" y="2748373"/>
              <a:ext cx="1792865" cy="4769"/>
            </a:xfrm>
            <a:prstGeom prst="straightConnector1">
              <a:avLst/>
            </a:prstGeom>
            <a:ln w="63500">
              <a:solidFill>
                <a:srgbClr val="FF99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9" name="TextBox 52"/>
            <p:cNvSpPr txBox="1">
              <a:spLocks noChangeArrowheads="1"/>
            </p:cNvSpPr>
            <p:nvPr/>
          </p:nvSpPr>
          <p:spPr bwMode="auto">
            <a:xfrm>
              <a:off x="1566862" y="2414588"/>
              <a:ext cx="10038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600">
                  <a:solidFill>
                    <a:srgbClr val="FF9900"/>
                  </a:solidFill>
                </a:rPr>
                <a:t>oxidation</a:t>
              </a:r>
            </a:p>
          </p:txBody>
        </p:sp>
      </p:grpSp>
      <p:grpSp>
        <p:nvGrpSpPr>
          <p:cNvPr id="9" name="Группа 69"/>
          <p:cNvGrpSpPr>
            <a:grpSpLocks/>
          </p:cNvGrpSpPr>
          <p:nvPr/>
        </p:nvGrpSpPr>
        <p:grpSpPr bwMode="auto">
          <a:xfrm>
            <a:off x="7135813" y="1814513"/>
            <a:ext cx="647700" cy="412750"/>
            <a:chOff x="2389832" y="2271156"/>
            <a:chExt cx="647700" cy="412163"/>
          </a:xfrm>
        </p:grpSpPr>
        <p:cxnSp>
          <p:nvCxnSpPr>
            <p:cNvPr id="76" name="Прямая со стрелкой 75"/>
            <p:cNvCxnSpPr/>
            <p:nvPr/>
          </p:nvCxnSpPr>
          <p:spPr>
            <a:xfrm>
              <a:off x="2389832" y="2271156"/>
              <a:ext cx="647700" cy="0"/>
            </a:xfrm>
            <a:prstGeom prst="straightConnector1">
              <a:avLst/>
            </a:prstGeom>
            <a:ln w="44450">
              <a:solidFill>
                <a:srgbClr val="0066FF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05" name="Группа 68"/>
            <p:cNvGrpSpPr>
              <a:grpSpLocks/>
            </p:cNvGrpSpPr>
            <p:nvPr/>
          </p:nvGrpSpPr>
          <p:grpSpPr bwMode="auto">
            <a:xfrm>
              <a:off x="2605088" y="2313987"/>
              <a:ext cx="325730" cy="369332"/>
              <a:chOff x="2605088" y="2257425"/>
              <a:chExt cx="325730" cy="369332"/>
            </a:xfrm>
          </p:grpSpPr>
          <p:sp>
            <p:nvSpPr>
              <p:cNvPr id="16406" name="TextBox 64"/>
              <p:cNvSpPr txBox="1">
                <a:spLocks noChangeArrowheads="1"/>
              </p:cNvSpPr>
              <p:nvPr/>
            </p:nvSpPr>
            <p:spPr bwMode="auto">
              <a:xfrm>
                <a:off x="2605088" y="2257425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b="1">
                    <a:solidFill>
                      <a:srgbClr val="0066FF"/>
                    </a:solidFill>
                  </a:rPr>
                  <a:t>?</a:t>
                </a:r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2623194" y="2303368"/>
                <a:ext cx="290513" cy="277417"/>
              </a:xfrm>
              <a:prstGeom prst="ellipse">
                <a:avLst/>
              </a:prstGeom>
              <a:noFill/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66FF"/>
                  </a:solidFill>
                </a:endParaRPr>
              </a:p>
            </p:txBody>
          </p:sp>
        </p:grpSp>
      </p:grpSp>
      <p:grpSp>
        <p:nvGrpSpPr>
          <p:cNvPr id="11" name="Группа 44"/>
          <p:cNvGrpSpPr>
            <a:grpSpLocks/>
          </p:cNvGrpSpPr>
          <p:nvPr/>
        </p:nvGrpSpPr>
        <p:grpSpPr bwMode="auto">
          <a:xfrm>
            <a:off x="4664075" y="4051300"/>
            <a:ext cx="3829050" cy="2674938"/>
            <a:chOff x="4664144" y="4051141"/>
            <a:chExt cx="3828216" cy="2674885"/>
          </a:xfrm>
        </p:grpSpPr>
        <p:grpSp>
          <p:nvGrpSpPr>
            <p:cNvPr id="16398" name="Группа 73"/>
            <p:cNvGrpSpPr>
              <a:grpSpLocks/>
            </p:cNvGrpSpPr>
            <p:nvPr/>
          </p:nvGrpSpPr>
          <p:grpSpPr bwMode="auto">
            <a:xfrm>
              <a:off x="5252360" y="4051141"/>
              <a:ext cx="3240000" cy="2198583"/>
              <a:chOff x="578764" y="4460781"/>
              <a:chExt cx="3240000" cy="2198583"/>
            </a:xfrm>
          </p:grpSpPr>
          <p:grpSp>
            <p:nvGrpSpPr>
              <p:cNvPr id="16400" name="Группа 63"/>
              <p:cNvGrpSpPr>
                <a:grpSpLocks/>
              </p:cNvGrpSpPr>
              <p:nvPr/>
            </p:nvGrpSpPr>
            <p:grpSpPr bwMode="auto">
              <a:xfrm>
                <a:off x="578764" y="4460781"/>
                <a:ext cx="3240000" cy="1943471"/>
                <a:chOff x="578764" y="4479635"/>
                <a:chExt cx="3240000" cy="1943471"/>
              </a:xfrm>
            </p:grpSpPr>
            <p:pic>
              <p:nvPicPr>
                <p:cNvPr id="16402" name="Рисунок 58" descr="hg0_run1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78764" y="4797382"/>
                  <a:ext cx="3240000" cy="1625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0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803991" y="4479635"/>
                  <a:ext cx="278954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sz="1400"/>
                    <a:t>Hg</a:t>
                  </a:r>
                  <a:r>
                    <a:rPr lang="en-US" altLang="ru-RU" sz="1400" baseline="30000"/>
                    <a:t>0</a:t>
                  </a:r>
                  <a:r>
                    <a:rPr lang="en-US" altLang="ru-RU" sz="1400"/>
                    <a:t> concentration (no reduction)</a:t>
                  </a:r>
                </a:p>
              </p:txBody>
            </p:sp>
          </p:grpSp>
          <p:pic>
            <p:nvPicPr>
              <p:cNvPr id="16401" name="Рисунок 70" descr="hg0_legend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61492" y="6479364"/>
                <a:ext cx="2274545" cy="1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64144" y="5184744"/>
              <a:ext cx="1569579" cy="154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7" name="Text Box 49"/>
          <p:cNvSpPr txBox="1">
            <a:spLocks noChangeArrowheads="1"/>
          </p:cNvSpPr>
          <p:nvPr/>
        </p:nvSpPr>
        <p:spPr bwMode="auto">
          <a:xfrm>
            <a:off x="34925" y="47625"/>
            <a:ext cx="229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Development of GLEMOS model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32"/>
          <p:cNvGrpSpPr>
            <a:grpSpLocks/>
          </p:cNvGrpSpPr>
          <p:nvPr/>
        </p:nvGrpSpPr>
        <p:grpSpPr bwMode="auto">
          <a:xfrm>
            <a:off x="733425" y="2025650"/>
            <a:ext cx="520700" cy="431800"/>
            <a:chOff x="5724525" y="2168525"/>
            <a:chExt cx="520700" cy="431800"/>
          </a:xfrm>
        </p:grpSpPr>
        <p:sp>
          <p:nvSpPr>
            <p:cNvPr id="27" name="Oval 140"/>
            <p:cNvSpPr>
              <a:spLocks noChangeArrowheads="1"/>
            </p:cNvSpPr>
            <p:nvPr/>
          </p:nvSpPr>
          <p:spPr bwMode="auto">
            <a:xfrm>
              <a:off x="5724525" y="2168525"/>
              <a:ext cx="52070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436" name="Text Box 141"/>
            <p:cNvSpPr txBox="1">
              <a:spLocks noChangeArrowheads="1"/>
            </p:cNvSpPr>
            <p:nvPr/>
          </p:nvSpPr>
          <p:spPr bwMode="auto">
            <a:xfrm>
              <a:off x="5749925" y="2232025"/>
              <a:ext cx="474663" cy="30480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>
                  <a:cs typeface="Arial" charset="0"/>
                </a:rPr>
                <a:t>Hg</a:t>
              </a:r>
              <a:r>
                <a:rPr lang="en-US" altLang="ru-RU" sz="1400" baseline="30000">
                  <a:cs typeface="Arial" charset="0"/>
                </a:rPr>
                <a:t>0</a:t>
              </a:r>
              <a:endParaRPr lang="en-GB" altLang="ru-RU" sz="1400" baseline="-25000">
                <a:cs typeface="Arial" charset="0"/>
              </a:endParaRPr>
            </a:p>
          </p:txBody>
        </p:sp>
      </p:grpSp>
      <p:sp>
        <p:nvSpPr>
          <p:cNvPr id="17411" name="TextBox 74"/>
          <p:cNvSpPr txBox="1">
            <a:spLocks noChangeArrowheads="1"/>
          </p:cNvSpPr>
          <p:nvPr/>
        </p:nvSpPr>
        <p:spPr bwMode="auto">
          <a:xfrm>
            <a:off x="1355725" y="1989138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Br</a:t>
            </a:r>
          </a:p>
        </p:txBody>
      </p:sp>
      <p:grpSp>
        <p:nvGrpSpPr>
          <p:cNvPr id="17412" name="Группа 33"/>
          <p:cNvGrpSpPr>
            <a:grpSpLocks/>
          </p:cNvGrpSpPr>
          <p:nvPr/>
        </p:nvGrpSpPr>
        <p:grpSpPr bwMode="auto">
          <a:xfrm>
            <a:off x="3143250" y="1908175"/>
            <a:ext cx="822325" cy="665163"/>
            <a:chOff x="8100392" y="2024509"/>
            <a:chExt cx="822325" cy="665113"/>
          </a:xfrm>
        </p:grpSpPr>
        <p:sp>
          <p:nvSpPr>
            <p:cNvPr id="28" name="Oval 66"/>
            <p:cNvSpPr>
              <a:spLocks noChangeArrowheads="1"/>
            </p:cNvSpPr>
            <p:nvPr/>
          </p:nvSpPr>
          <p:spPr bwMode="auto">
            <a:xfrm>
              <a:off x="8100392" y="2257854"/>
              <a:ext cx="822325" cy="43176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4" name="Oval 66"/>
            <p:cNvSpPr>
              <a:spLocks noChangeArrowheads="1"/>
            </p:cNvSpPr>
            <p:nvPr/>
          </p:nvSpPr>
          <p:spPr bwMode="auto">
            <a:xfrm>
              <a:off x="8100392" y="2140388"/>
              <a:ext cx="822325" cy="43335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17432" name="Группа 25"/>
            <p:cNvGrpSpPr>
              <a:grpSpLocks/>
            </p:cNvGrpSpPr>
            <p:nvPr/>
          </p:nvGrpSpPr>
          <p:grpSpPr bwMode="auto">
            <a:xfrm>
              <a:off x="8100392" y="2024509"/>
              <a:ext cx="822325" cy="431800"/>
              <a:chOff x="8070081" y="2168836"/>
              <a:chExt cx="822399" cy="432048"/>
            </a:xfrm>
          </p:grpSpPr>
          <p:sp>
            <p:nvSpPr>
              <p:cNvPr id="35" name="Oval 66"/>
              <p:cNvSpPr>
                <a:spLocks noChangeArrowheads="1"/>
              </p:cNvSpPr>
              <p:nvPr/>
            </p:nvSpPr>
            <p:spPr bwMode="auto">
              <a:xfrm>
                <a:off x="8070081" y="2168836"/>
                <a:ext cx="822399" cy="43201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434" name="Text Box 67"/>
              <p:cNvSpPr txBox="1">
                <a:spLocks noChangeArrowheads="1"/>
              </p:cNvSpPr>
              <p:nvPr/>
            </p:nvSpPr>
            <p:spPr bwMode="auto">
              <a:xfrm>
                <a:off x="8090789" y="2230972"/>
                <a:ext cx="780983" cy="307777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400">
                    <a:cs typeface="Arial" charset="0"/>
                  </a:rPr>
                  <a:t>Hg</a:t>
                </a:r>
                <a:r>
                  <a:rPr lang="en-US" altLang="ru-RU" sz="1400" baseline="30000">
                    <a:cs typeface="Arial" charset="0"/>
                  </a:rPr>
                  <a:t>II</a:t>
                </a:r>
                <a:r>
                  <a:rPr lang="en-US" altLang="ru-RU" sz="1400">
                    <a:cs typeface="Arial" charset="0"/>
                  </a:rPr>
                  <a:t>BrX</a:t>
                </a:r>
                <a:endParaRPr lang="en-GB" altLang="ru-RU" sz="1400" baseline="30000">
                  <a:cs typeface="Arial" charset="0"/>
                </a:endParaRPr>
              </a:p>
            </p:txBody>
          </p:sp>
        </p:grpSp>
      </p:grpSp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1860021" y="2024559"/>
            <a:ext cx="642938" cy="431800"/>
            <a:chOff x="6804248" y="2168860"/>
            <a:chExt cx="642950" cy="4320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Oval 63"/>
            <p:cNvSpPr>
              <a:spLocks noChangeArrowheads="1"/>
            </p:cNvSpPr>
            <p:nvPr/>
          </p:nvSpPr>
          <p:spPr bwMode="auto">
            <a:xfrm>
              <a:off x="6804248" y="2168860"/>
              <a:ext cx="642950" cy="432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90" name="Text Box 64"/>
            <p:cNvSpPr txBox="1">
              <a:spLocks noChangeArrowheads="1"/>
            </p:cNvSpPr>
            <p:nvPr/>
          </p:nvSpPr>
          <p:spPr bwMode="auto">
            <a:xfrm>
              <a:off x="6812176" y="2230972"/>
              <a:ext cx="627095" cy="30777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>
                  <a:cs typeface="Arial" charset="0"/>
                </a:rPr>
                <a:t>Hg</a:t>
              </a:r>
              <a:r>
                <a:rPr lang="en-US" sz="1400" baseline="30000" dirty="0" err="1">
                  <a:cs typeface="Arial" charset="0"/>
                </a:rPr>
                <a:t>I</a:t>
              </a:r>
              <a:r>
                <a:rPr lang="en-US" sz="1400" dirty="0" err="1">
                  <a:cs typeface="Arial" charset="0"/>
                </a:rPr>
                <a:t>Br</a:t>
              </a:r>
              <a:endParaRPr lang="en-GB" sz="1400" baseline="-25000" dirty="0">
                <a:cs typeface="Arial" charset="0"/>
              </a:endParaRPr>
            </a:p>
          </p:txBody>
        </p:sp>
      </p:grpSp>
      <p:sp>
        <p:nvSpPr>
          <p:cNvPr id="17414" name="Text Box 43"/>
          <p:cNvSpPr txBox="1">
            <a:spLocks noChangeArrowheads="1"/>
          </p:cNvSpPr>
          <p:nvPr/>
        </p:nvSpPr>
        <p:spPr bwMode="auto">
          <a:xfrm>
            <a:off x="392113" y="3311525"/>
            <a:ext cx="45037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International research group (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EMEP/MSC-E, </a:t>
            </a:r>
            <a:r>
              <a:rPr lang="en-US" altLang="ru-RU">
                <a:latin typeface="Calibri" pitchFamily="34" charset="0"/>
                <a:cs typeface="Arial" charset="0"/>
              </a:rPr>
              <a:t>Spain, France, Canada, USA, UK)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Theoretical calculations (Spain) show possibility of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2 photo-reduction pathways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MSC-E performed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model evaluation </a:t>
            </a:r>
            <a:r>
              <a:rPr lang="en-US" altLang="ru-RU">
                <a:latin typeface="Calibri" pitchFamily="34" charset="0"/>
                <a:cs typeface="Arial" charset="0"/>
              </a:rPr>
              <a:t>(GLEMOS) of the new mechanism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Results published in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Nature Communications (</a:t>
            </a:r>
            <a:r>
              <a:rPr lang="en-US" altLang="ru-RU" i="1">
                <a:solidFill>
                  <a:srgbClr val="0033CC"/>
                </a:solidFill>
                <a:latin typeface="Calibri" pitchFamily="34" charset="0"/>
                <a:cs typeface="Arial" charset="0"/>
              </a:rPr>
              <a:t>Saiz-Lopez et al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., 2018)</a:t>
            </a:r>
          </a:p>
        </p:txBody>
      </p:sp>
      <p:sp>
        <p:nvSpPr>
          <p:cNvPr id="17415" name="TextBox 38"/>
          <p:cNvSpPr txBox="1">
            <a:spLocks noChangeArrowheads="1"/>
          </p:cNvSpPr>
          <p:nvPr/>
        </p:nvSpPr>
        <p:spPr bwMode="auto">
          <a:xfrm>
            <a:off x="2263775" y="1712913"/>
            <a:ext cx="107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Br, OH, HO</a:t>
            </a:r>
            <a:r>
              <a:rPr lang="en-US" altLang="ru-RU" sz="1200" b="1" baseline="-25000">
                <a:solidFill>
                  <a:srgbClr val="FF9900"/>
                </a:solidFill>
                <a:cs typeface="Arial" charset="0"/>
              </a:rPr>
              <a:t>2</a:t>
            </a:r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, NO</a:t>
            </a:r>
            <a:r>
              <a:rPr lang="en-US" altLang="ru-RU" sz="1200" b="1" baseline="-25000">
                <a:solidFill>
                  <a:srgbClr val="FF9900"/>
                </a:solidFill>
                <a:cs typeface="Arial" charset="0"/>
              </a:rPr>
              <a:t>2</a:t>
            </a:r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, …</a:t>
            </a: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1270000" y="2247900"/>
            <a:ext cx="588963" cy="0"/>
          </a:xfrm>
          <a:prstGeom prst="straightConnector1">
            <a:avLst/>
          </a:prstGeom>
          <a:ln w="44450">
            <a:solidFill>
              <a:srgbClr val="FF99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517775" y="2174875"/>
            <a:ext cx="647700" cy="0"/>
          </a:xfrm>
          <a:prstGeom prst="straightConnector1">
            <a:avLst/>
          </a:prstGeom>
          <a:ln w="44450">
            <a:solidFill>
              <a:srgbClr val="FF99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Model study of Hg atmospheric chemistry</a:t>
            </a:r>
            <a:endParaRPr lang="ru-RU" sz="2800" kern="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1171575" y="2349500"/>
            <a:ext cx="1990725" cy="803275"/>
            <a:chOff x="5835720" y="2468855"/>
            <a:chExt cx="1990725" cy="803795"/>
          </a:xfrm>
        </p:grpSpPr>
        <p:grpSp>
          <p:nvGrpSpPr>
            <p:cNvPr id="17426" name="Группа 32"/>
            <p:cNvGrpSpPr>
              <a:grpSpLocks/>
            </p:cNvGrpSpPr>
            <p:nvPr/>
          </p:nvGrpSpPr>
          <p:grpSpPr bwMode="auto">
            <a:xfrm>
              <a:off x="5835720" y="2468855"/>
              <a:ext cx="1990725" cy="642937"/>
              <a:chOff x="5835720" y="2468855"/>
              <a:chExt cx="1990725" cy="642937"/>
            </a:xfrm>
          </p:grpSpPr>
          <p:sp>
            <p:nvSpPr>
              <p:cNvPr id="17428" name="TextBox 75"/>
              <p:cNvSpPr txBox="1">
                <a:spLocks noChangeArrowheads="1"/>
              </p:cNvSpPr>
              <p:nvPr/>
            </p:nvSpPr>
            <p:spPr bwMode="auto">
              <a:xfrm>
                <a:off x="6642170" y="2637130"/>
                <a:ext cx="373063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 b="1">
                    <a:solidFill>
                      <a:srgbClr val="0066FF"/>
                    </a:solidFill>
                    <a:cs typeface="Arial" charset="0"/>
                  </a:rPr>
                  <a:t>h</a:t>
                </a:r>
                <a:r>
                  <a:rPr lang="en-US" altLang="ru-RU" sz="1400" b="1">
                    <a:solidFill>
                      <a:srgbClr val="0066FF"/>
                    </a:solidFill>
                    <a:latin typeface="Symbol" pitchFamily="18" charset="2"/>
                    <a:cs typeface="Arial" charset="0"/>
                  </a:rPr>
                  <a:t>n</a:t>
                </a:r>
                <a:endParaRPr lang="en-US" altLang="ru-RU" sz="1200" b="1">
                  <a:solidFill>
                    <a:srgbClr val="0066FF"/>
                  </a:solidFill>
                  <a:cs typeface="Arial" charset="0"/>
                </a:endParaRPr>
              </a:p>
            </p:txBody>
          </p:sp>
          <p:sp>
            <p:nvSpPr>
              <p:cNvPr id="17429" name="Freeform 155"/>
              <p:cNvSpPr>
                <a:spLocks/>
              </p:cNvSpPr>
              <p:nvPr/>
            </p:nvSpPr>
            <p:spPr bwMode="auto">
              <a:xfrm flipH="1" flipV="1">
                <a:off x="5835720" y="2468855"/>
                <a:ext cx="1990725" cy="642937"/>
              </a:xfrm>
              <a:custGeom>
                <a:avLst/>
                <a:gdLst>
                  <a:gd name="T0" fmla="*/ 2147483647 w 10270"/>
                  <a:gd name="T1" fmla="*/ 2147483647 h 9927"/>
                  <a:gd name="T2" fmla="*/ 0 w 10270"/>
                  <a:gd name="T3" fmla="*/ 2147483647 h 9927"/>
                  <a:gd name="T4" fmla="*/ 0 60000 65536"/>
                  <a:gd name="T5" fmla="*/ 0 60000 65536"/>
                  <a:gd name="T6" fmla="*/ 0 w 10270"/>
                  <a:gd name="T7" fmla="*/ 0 h 9927"/>
                  <a:gd name="T8" fmla="*/ 10270 w 10270"/>
                  <a:gd name="T9" fmla="*/ 9927 h 99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270" h="9927">
                    <a:moveTo>
                      <a:pt x="10270" y="8945"/>
                    </a:moveTo>
                    <a:cubicBezTo>
                      <a:pt x="7531" y="0"/>
                      <a:pt x="2057" y="1375"/>
                      <a:pt x="0" y="9927"/>
                    </a:cubicBezTo>
                  </a:path>
                </a:pathLst>
              </a:custGeom>
              <a:noFill/>
              <a:ln w="44450" cap="flat" cmpd="sng">
                <a:solidFill>
                  <a:srgbClr val="0066FF"/>
                </a:solidFill>
                <a:prstDash val="sysDash"/>
                <a:round/>
                <a:headEnd type="stealth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27" name="TextBox 33"/>
            <p:cNvSpPr txBox="1">
              <a:spLocks noChangeArrowheads="1"/>
            </p:cNvSpPr>
            <p:nvPr/>
          </p:nvSpPr>
          <p:spPr bwMode="auto">
            <a:xfrm>
              <a:off x="6363856" y="2964873"/>
              <a:ext cx="9989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b="1">
                  <a:solidFill>
                    <a:srgbClr val="0066FF"/>
                  </a:solidFill>
                </a:rPr>
                <a:t>pathway I</a:t>
              </a:r>
            </a:p>
          </p:txBody>
        </p:sp>
      </p:grpSp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2427288" y="2219325"/>
            <a:ext cx="1416050" cy="706438"/>
            <a:chOff x="7091460" y="2338679"/>
            <a:chExt cx="1415591" cy="707680"/>
          </a:xfrm>
        </p:grpSpPr>
        <p:sp>
          <p:nvSpPr>
            <p:cNvPr id="17423" name="Freeform 155"/>
            <p:cNvSpPr>
              <a:spLocks/>
            </p:cNvSpPr>
            <p:nvPr/>
          </p:nvSpPr>
          <p:spPr bwMode="auto">
            <a:xfrm flipH="1" flipV="1">
              <a:off x="7091460" y="2459330"/>
              <a:ext cx="730223" cy="266481"/>
            </a:xfrm>
            <a:custGeom>
              <a:avLst/>
              <a:gdLst>
                <a:gd name="T0" fmla="*/ 2147483647 w 11246"/>
                <a:gd name="T1" fmla="*/ 2147483647 h 13740"/>
                <a:gd name="T2" fmla="*/ 0 w 11246"/>
                <a:gd name="T3" fmla="*/ 2147483647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46" h="13740">
                  <a:moveTo>
                    <a:pt x="11246" y="9810"/>
                  </a:moveTo>
                  <a:cubicBezTo>
                    <a:pt x="7423" y="0"/>
                    <a:pt x="2611" y="2608"/>
                    <a:pt x="0" y="13740"/>
                  </a:cubicBezTo>
                </a:path>
              </a:pathLst>
            </a:custGeom>
            <a:noFill/>
            <a:ln w="44450" cap="flat" cmpd="sng">
              <a:solidFill>
                <a:srgbClr val="0066FF"/>
              </a:solidFill>
              <a:prstDash val="sysDash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TextBox 75"/>
            <p:cNvSpPr txBox="1">
              <a:spLocks noChangeArrowheads="1"/>
            </p:cNvSpPr>
            <p:nvPr/>
          </p:nvSpPr>
          <p:spPr bwMode="auto">
            <a:xfrm>
              <a:off x="7258121" y="2338679"/>
              <a:ext cx="3714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>
                  <a:solidFill>
                    <a:srgbClr val="0066FF"/>
                  </a:solidFill>
                  <a:cs typeface="Arial" charset="0"/>
                </a:rPr>
                <a:t>h</a:t>
              </a:r>
              <a:r>
                <a:rPr lang="en-US" altLang="ru-RU" sz="1400" b="1">
                  <a:solidFill>
                    <a:srgbClr val="0066FF"/>
                  </a:solidFill>
                  <a:latin typeface="Symbol" pitchFamily="18" charset="2"/>
                  <a:cs typeface="Arial" charset="0"/>
                </a:rPr>
                <a:t>n</a:t>
              </a:r>
              <a:endParaRPr lang="en-US" altLang="ru-RU" sz="1200" b="1">
                <a:solidFill>
                  <a:srgbClr val="0066FF"/>
                </a:solidFill>
                <a:cs typeface="Arial" charset="0"/>
              </a:endParaRPr>
            </a:p>
          </p:txBody>
        </p:sp>
        <p:sp>
          <p:nvSpPr>
            <p:cNvPr id="17425" name="TextBox 36"/>
            <p:cNvSpPr txBox="1">
              <a:spLocks noChangeArrowheads="1"/>
            </p:cNvSpPr>
            <p:nvPr/>
          </p:nvSpPr>
          <p:spPr bwMode="auto">
            <a:xfrm>
              <a:off x="7458366" y="2738582"/>
              <a:ext cx="10486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b="1">
                  <a:solidFill>
                    <a:srgbClr val="0066FF"/>
                  </a:solidFill>
                </a:rPr>
                <a:t>pathway II</a:t>
              </a:r>
            </a:p>
          </p:txBody>
        </p:sp>
      </p:grpSp>
      <p:sp>
        <p:nvSpPr>
          <p:cNvPr id="17421" name="Text Box 43"/>
          <p:cNvSpPr txBox="1">
            <a:spLocks noChangeArrowheads="1"/>
          </p:cNvSpPr>
          <p:nvPr/>
        </p:nvSpPr>
        <p:spPr bwMode="auto">
          <a:xfrm>
            <a:off x="0" y="1038225"/>
            <a:ext cx="9144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algn="ctr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2000" b="1">
                <a:latin typeface="Calibri" pitchFamily="34" charset="0"/>
                <a:cs typeface="Arial" charset="0"/>
              </a:rPr>
              <a:t>Study of a </a:t>
            </a:r>
            <a:r>
              <a:rPr lang="en-US" altLang="ru-RU" sz="2000" b="1">
                <a:solidFill>
                  <a:srgbClr val="0033CC"/>
                </a:solidFill>
                <a:latin typeface="Calibri" pitchFamily="34" charset="0"/>
                <a:cs typeface="Arial" charset="0"/>
              </a:rPr>
              <a:t>new photo-reduction mechanism</a:t>
            </a:r>
            <a:endParaRPr lang="ru-RU" altLang="ru-RU" sz="2000" b="1">
              <a:solidFill>
                <a:srgbClr val="0033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22" name="Text Box 33"/>
          <p:cNvSpPr txBox="1">
            <a:spLocks noChangeArrowheads="1"/>
          </p:cNvSpPr>
          <p:nvPr/>
        </p:nvSpPr>
        <p:spPr bwMode="auto">
          <a:xfrm>
            <a:off x="34925" y="47625"/>
            <a:ext cx="229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Development of GLEMOS model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32"/>
          <p:cNvGrpSpPr>
            <a:grpSpLocks/>
          </p:cNvGrpSpPr>
          <p:nvPr/>
        </p:nvGrpSpPr>
        <p:grpSpPr bwMode="auto">
          <a:xfrm>
            <a:off x="733425" y="2025650"/>
            <a:ext cx="520700" cy="431800"/>
            <a:chOff x="5724525" y="2168525"/>
            <a:chExt cx="520700" cy="431800"/>
          </a:xfrm>
        </p:grpSpPr>
        <p:sp>
          <p:nvSpPr>
            <p:cNvPr id="27" name="Oval 140"/>
            <p:cNvSpPr>
              <a:spLocks noChangeArrowheads="1"/>
            </p:cNvSpPr>
            <p:nvPr/>
          </p:nvSpPr>
          <p:spPr bwMode="auto">
            <a:xfrm>
              <a:off x="5724525" y="2168525"/>
              <a:ext cx="52070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466" name="Text Box 141"/>
            <p:cNvSpPr txBox="1">
              <a:spLocks noChangeArrowheads="1"/>
            </p:cNvSpPr>
            <p:nvPr/>
          </p:nvSpPr>
          <p:spPr bwMode="auto">
            <a:xfrm>
              <a:off x="5749925" y="2232025"/>
              <a:ext cx="474663" cy="30480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>
                  <a:cs typeface="Arial" charset="0"/>
                </a:rPr>
                <a:t>Hg</a:t>
              </a:r>
              <a:r>
                <a:rPr lang="en-US" altLang="ru-RU" sz="1400" baseline="30000">
                  <a:cs typeface="Arial" charset="0"/>
                </a:rPr>
                <a:t>0</a:t>
              </a:r>
              <a:endParaRPr lang="en-GB" altLang="ru-RU" sz="1400" baseline="-25000">
                <a:cs typeface="Arial" charset="0"/>
              </a:endParaRPr>
            </a:p>
          </p:txBody>
        </p:sp>
      </p:grpSp>
      <p:sp>
        <p:nvSpPr>
          <p:cNvPr id="18435" name="TextBox 74"/>
          <p:cNvSpPr txBox="1">
            <a:spLocks noChangeArrowheads="1"/>
          </p:cNvSpPr>
          <p:nvPr/>
        </p:nvSpPr>
        <p:spPr bwMode="auto">
          <a:xfrm>
            <a:off x="1355725" y="1989138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Br</a:t>
            </a:r>
          </a:p>
        </p:txBody>
      </p:sp>
      <p:grpSp>
        <p:nvGrpSpPr>
          <p:cNvPr id="18436" name="Группа 33"/>
          <p:cNvGrpSpPr>
            <a:grpSpLocks/>
          </p:cNvGrpSpPr>
          <p:nvPr/>
        </p:nvGrpSpPr>
        <p:grpSpPr bwMode="auto">
          <a:xfrm>
            <a:off x="3143250" y="1908175"/>
            <a:ext cx="822325" cy="665163"/>
            <a:chOff x="8100392" y="2024509"/>
            <a:chExt cx="822325" cy="665113"/>
          </a:xfrm>
        </p:grpSpPr>
        <p:sp>
          <p:nvSpPr>
            <p:cNvPr id="28" name="Oval 66"/>
            <p:cNvSpPr>
              <a:spLocks noChangeArrowheads="1"/>
            </p:cNvSpPr>
            <p:nvPr/>
          </p:nvSpPr>
          <p:spPr bwMode="auto">
            <a:xfrm>
              <a:off x="8100392" y="2257854"/>
              <a:ext cx="822325" cy="43176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4" name="Oval 66"/>
            <p:cNvSpPr>
              <a:spLocks noChangeArrowheads="1"/>
            </p:cNvSpPr>
            <p:nvPr/>
          </p:nvSpPr>
          <p:spPr bwMode="auto">
            <a:xfrm>
              <a:off x="8100392" y="2140388"/>
              <a:ext cx="822325" cy="43335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18462" name="Группа 25"/>
            <p:cNvGrpSpPr>
              <a:grpSpLocks/>
            </p:cNvGrpSpPr>
            <p:nvPr/>
          </p:nvGrpSpPr>
          <p:grpSpPr bwMode="auto">
            <a:xfrm>
              <a:off x="8100392" y="2024509"/>
              <a:ext cx="822325" cy="431800"/>
              <a:chOff x="8070081" y="2168836"/>
              <a:chExt cx="822399" cy="432048"/>
            </a:xfrm>
          </p:grpSpPr>
          <p:sp>
            <p:nvSpPr>
              <p:cNvPr id="35" name="Oval 66"/>
              <p:cNvSpPr>
                <a:spLocks noChangeArrowheads="1"/>
              </p:cNvSpPr>
              <p:nvPr/>
            </p:nvSpPr>
            <p:spPr bwMode="auto">
              <a:xfrm>
                <a:off x="8070081" y="2168836"/>
                <a:ext cx="822399" cy="43201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464" name="Text Box 67"/>
              <p:cNvSpPr txBox="1">
                <a:spLocks noChangeArrowheads="1"/>
              </p:cNvSpPr>
              <p:nvPr/>
            </p:nvSpPr>
            <p:spPr bwMode="auto">
              <a:xfrm>
                <a:off x="8090789" y="2230972"/>
                <a:ext cx="780983" cy="307777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400">
                    <a:cs typeface="Arial" charset="0"/>
                  </a:rPr>
                  <a:t>Hg</a:t>
                </a:r>
                <a:r>
                  <a:rPr lang="en-US" altLang="ru-RU" sz="1400" baseline="30000">
                    <a:cs typeface="Arial" charset="0"/>
                  </a:rPr>
                  <a:t>II</a:t>
                </a:r>
                <a:r>
                  <a:rPr lang="en-US" altLang="ru-RU" sz="1400">
                    <a:cs typeface="Arial" charset="0"/>
                  </a:rPr>
                  <a:t>BrX</a:t>
                </a:r>
                <a:endParaRPr lang="en-GB" altLang="ru-RU" sz="1400" baseline="30000">
                  <a:cs typeface="Arial" charset="0"/>
                </a:endParaRPr>
              </a:p>
            </p:txBody>
          </p:sp>
        </p:grpSp>
      </p:grpSp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1860021" y="2024559"/>
            <a:ext cx="642938" cy="431800"/>
            <a:chOff x="6804248" y="2168860"/>
            <a:chExt cx="642950" cy="4320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Oval 63"/>
            <p:cNvSpPr>
              <a:spLocks noChangeArrowheads="1"/>
            </p:cNvSpPr>
            <p:nvPr/>
          </p:nvSpPr>
          <p:spPr bwMode="auto">
            <a:xfrm>
              <a:off x="6804248" y="2168860"/>
              <a:ext cx="642950" cy="432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90" name="Text Box 64"/>
            <p:cNvSpPr txBox="1">
              <a:spLocks noChangeArrowheads="1"/>
            </p:cNvSpPr>
            <p:nvPr/>
          </p:nvSpPr>
          <p:spPr bwMode="auto">
            <a:xfrm>
              <a:off x="6812176" y="2230972"/>
              <a:ext cx="627095" cy="30777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>
                  <a:cs typeface="Arial" charset="0"/>
                </a:rPr>
                <a:t>Hg</a:t>
              </a:r>
              <a:r>
                <a:rPr lang="en-US" sz="1400" baseline="30000" dirty="0" err="1">
                  <a:cs typeface="Arial" charset="0"/>
                </a:rPr>
                <a:t>I</a:t>
              </a:r>
              <a:r>
                <a:rPr lang="en-US" sz="1400" dirty="0" err="1">
                  <a:cs typeface="Arial" charset="0"/>
                </a:rPr>
                <a:t>Br</a:t>
              </a:r>
              <a:endParaRPr lang="en-GB" sz="1400" baseline="-25000" dirty="0">
                <a:cs typeface="Arial" charset="0"/>
              </a:endParaRPr>
            </a:p>
          </p:txBody>
        </p:sp>
      </p:grpSp>
      <p:sp>
        <p:nvSpPr>
          <p:cNvPr id="18438" name="Text Box 43"/>
          <p:cNvSpPr txBox="1">
            <a:spLocks noChangeArrowheads="1"/>
          </p:cNvSpPr>
          <p:nvPr/>
        </p:nvSpPr>
        <p:spPr bwMode="auto">
          <a:xfrm>
            <a:off x="392113" y="3311525"/>
            <a:ext cx="45037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International research group (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EMEP/MSC-E</a:t>
            </a:r>
            <a:r>
              <a:rPr lang="en-US" altLang="ru-RU">
                <a:solidFill>
                  <a:srgbClr val="0070C0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altLang="ru-RU">
                <a:latin typeface="Calibri" pitchFamily="34" charset="0"/>
                <a:cs typeface="Arial" charset="0"/>
              </a:rPr>
              <a:t>Spain, France, Canada, USA, UK)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Theoretical calculations (Spain) show possibility of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2 photo-reduction pathways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MSC-E performed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model evaluation </a:t>
            </a:r>
            <a:r>
              <a:rPr lang="en-US" altLang="ru-RU">
                <a:latin typeface="Calibri" pitchFamily="34" charset="0"/>
                <a:cs typeface="Arial" charset="0"/>
              </a:rPr>
              <a:t>(GLEMOS) of the new mechanism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Results published in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Nature Communications (</a:t>
            </a:r>
            <a:r>
              <a:rPr lang="en-US" altLang="ru-RU" i="1">
                <a:solidFill>
                  <a:srgbClr val="0033CC"/>
                </a:solidFill>
                <a:latin typeface="Calibri" pitchFamily="34" charset="0"/>
                <a:cs typeface="Arial" charset="0"/>
              </a:rPr>
              <a:t>Saiz-Lopez et al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., 2018)</a:t>
            </a:r>
          </a:p>
        </p:txBody>
      </p:sp>
      <p:sp>
        <p:nvSpPr>
          <p:cNvPr id="18439" name="TextBox 38"/>
          <p:cNvSpPr txBox="1">
            <a:spLocks noChangeArrowheads="1"/>
          </p:cNvSpPr>
          <p:nvPr/>
        </p:nvSpPr>
        <p:spPr bwMode="auto">
          <a:xfrm>
            <a:off x="2263775" y="1712913"/>
            <a:ext cx="107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Br, OH, HO</a:t>
            </a:r>
            <a:r>
              <a:rPr lang="en-US" altLang="ru-RU" sz="1200" b="1" baseline="-25000">
                <a:solidFill>
                  <a:srgbClr val="FF9900"/>
                </a:solidFill>
                <a:cs typeface="Arial" charset="0"/>
              </a:rPr>
              <a:t>2</a:t>
            </a:r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, NO</a:t>
            </a:r>
            <a:r>
              <a:rPr lang="en-US" altLang="ru-RU" sz="1200" b="1" baseline="-25000">
                <a:solidFill>
                  <a:srgbClr val="FF9900"/>
                </a:solidFill>
                <a:cs typeface="Arial" charset="0"/>
              </a:rPr>
              <a:t>2</a:t>
            </a:r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, …</a:t>
            </a: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1270000" y="2247900"/>
            <a:ext cx="588963" cy="0"/>
          </a:xfrm>
          <a:prstGeom prst="straightConnector1">
            <a:avLst/>
          </a:prstGeom>
          <a:ln w="44450">
            <a:solidFill>
              <a:srgbClr val="FF99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517775" y="2174875"/>
            <a:ext cx="647700" cy="0"/>
          </a:xfrm>
          <a:prstGeom prst="straightConnector1">
            <a:avLst/>
          </a:prstGeom>
          <a:ln w="44450">
            <a:solidFill>
              <a:srgbClr val="FF99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Model study of Hg atmospheric chemistry</a:t>
            </a:r>
            <a:endParaRPr lang="ru-RU" sz="2800" kern="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443" name="Группа 37"/>
          <p:cNvGrpSpPr>
            <a:grpSpLocks/>
          </p:cNvGrpSpPr>
          <p:nvPr/>
        </p:nvGrpSpPr>
        <p:grpSpPr bwMode="auto">
          <a:xfrm>
            <a:off x="1171575" y="2349500"/>
            <a:ext cx="1990725" cy="803275"/>
            <a:chOff x="5835720" y="2468855"/>
            <a:chExt cx="1990725" cy="803795"/>
          </a:xfrm>
        </p:grpSpPr>
        <p:grpSp>
          <p:nvGrpSpPr>
            <p:cNvPr id="18456" name="Группа 32"/>
            <p:cNvGrpSpPr>
              <a:grpSpLocks/>
            </p:cNvGrpSpPr>
            <p:nvPr/>
          </p:nvGrpSpPr>
          <p:grpSpPr bwMode="auto">
            <a:xfrm>
              <a:off x="5835720" y="2468855"/>
              <a:ext cx="1990725" cy="642937"/>
              <a:chOff x="5835720" y="2468855"/>
              <a:chExt cx="1990725" cy="642937"/>
            </a:xfrm>
          </p:grpSpPr>
          <p:sp>
            <p:nvSpPr>
              <p:cNvPr id="18458" name="TextBox 75"/>
              <p:cNvSpPr txBox="1">
                <a:spLocks noChangeArrowheads="1"/>
              </p:cNvSpPr>
              <p:nvPr/>
            </p:nvSpPr>
            <p:spPr bwMode="auto">
              <a:xfrm>
                <a:off x="6642170" y="2637130"/>
                <a:ext cx="373063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 b="1">
                    <a:solidFill>
                      <a:srgbClr val="0066FF"/>
                    </a:solidFill>
                    <a:cs typeface="Arial" charset="0"/>
                  </a:rPr>
                  <a:t>h</a:t>
                </a:r>
                <a:r>
                  <a:rPr lang="en-US" altLang="ru-RU" sz="1400" b="1">
                    <a:solidFill>
                      <a:srgbClr val="0066FF"/>
                    </a:solidFill>
                    <a:latin typeface="Symbol" pitchFamily="18" charset="2"/>
                    <a:cs typeface="Arial" charset="0"/>
                  </a:rPr>
                  <a:t>n</a:t>
                </a:r>
                <a:endParaRPr lang="en-US" altLang="ru-RU" sz="1200" b="1">
                  <a:solidFill>
                    <a:srgbClr val="0066FF"/>
                  </a:solidFill>
                  <a:cs typeface="Arial" charset="0"/>
                </a:endParaRPr>
              </a:p>
            </p:txBody>
          </p:sp>
          <p:sp>
            <p:nvSpPr>
              <p:cNvPr id="18459" name="Freeform 155"/>
              <p:cNvSpPr>
                <a:spLocks/>
              </p:cNvSpPr>
              <p:nvPr/>
            </p:nvSpPr>
            <p:spPr bwMode="auto">
              <a:xfrm flipH="1" flipV="1">
                <a:off x="5835720" y="2468855"/>
                <a:ext cx="1990725" cy="642937"/>
              </a:xfrm>
              <a:custGeom>
                <a:avLst/>
                <a:gdLst>
                  <a:gd name="T0" fmla="*/ 2147483647 w 10270"/>
                  <a:gd name="T1" fmla="*/ 2147483647 h 9927"/>
                  <a:gd name="T2" fmla="*/ 0 w 10270"/>
                  <a:gd name="T3" fmla="*/ 2147483647 h 9927"/>
                  <a:gd name="T4" fmla="*/ 0 60000 65536"/>
                  <a:gd name="T5" fmla="*/ 0 60000 65536"/>
                  <a:gd name="T6" fmla="*/ 0 w 10270"/>
                  <a:gd name="T7" fmla="*/ 0 h 9927"/>
                  <a:gd name="T8" fmla="*/ 10270 w 10270"/>
                  <a:gd name="T9" fmla="*/ 9927 h 99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270" h="9927">
                    <a:moveTo>
                      <a:pt x="10270" y="8945"/>
                    </a:moveTo>
                    <a:cubicBezTo>
                      <a:pt x="7531" y="0"/>
                      <a:pt x="2057" y="1375"/>
                      <a:pt x="0" y="9927"/>
                    </a:cubicBezTo>
                  </a:path>
                </a:pathLst>
              </a:custGeom>
              <a:noFill/>
              <a:ln w="44450" cap="flat" cmpd="sng">
                <a:solidFill>
                  <a:srgbClr val="0066FF"/>
                </a:solidFill>
                <a:prstDash val="sysDash"/>
                <a:round/>
                <a:headEnd type="stealth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57" name="TextBox 33"/>
            <p:cNvSpPr txBox="1">
              <a:spLocks noChangeArrowheads="1"/>
            </p:cNvSpPr>
            <p:nvPr/>
          </p:nvSpPr>
          <p:spPr bwMode="auto">
            <a:xfrm>
              <a:off x="6363856" y="2964873"/>
              <a:ext cx="9989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b="1">
                  <a:solidFill>
                    <a:srgbClr val="0066FF"/>
                  </a:solidFill>
                </a:rPr>
                <a:t>pathway I</a:t>
              </a:r>
            </a:p>
          </p:txBody>
        </p:sp>
      </p:grpSp>
      <p:sp>
        <p:nvSpPr>
          <p:cNvPr id="18444" name="Text Box 43"/>
          <p:cNvSpPr txBox="1">
            <a:spLocks noChangeArrowheads="1"/>
          </p:cNvSpPr>
          <p:nvPr/>
        </p:nvSpPr>
        <p:spPr bwMode="auto">
          <a:xfrm>
            <a:off x="0" y="1038225"/>
            <a:ext cx="9144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algn="ctr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2000" b="1">
                <a:latin typeface="Calibri" pitchFamily="34" charset="0"/>
                <a:cs typeface="Arial" charset="0"/>
              </a:rPr>
              <a:t>Study of a </a:t>
            </a:r>
            <a:r>
              <a:rPr lang="en-US" altLang="ru-RU" sz="2000" b="1">
                <a:solidFill>
                  <a:srgbClr val="0033CC"/>
                </a:solidFill>
                <a:latin typeface="Calibri" pitchFamily="34" charset="0"/>
                <a:cs typeface="Arial" charset="0"/>
              </a:rPr>
              <a:t>new photo-reduction mechanism</a:t>
            </a:r>
            <a:endParaRPr lang="ru-RU" altLang="ru-RU" sz="2000" b="1">
              <a:solidFill>
                <a:srgbClr val="0033CC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8" name="Группа 54"/>
          <p:cNvGrpSpPr>
            <a:grpSpLocks/>
          </p:cNvGrpSpPr>
          <p:nvPr/>
        </p:nvGrpSpPr>
        <p:grpSpPr bwMode="auto">
          <a:xfrm>
            <a:off x="4986338" y="1601788"/>
            <a:ext cx="3917950" cy="4935537"/>
            <a:chOff x="4986040" y="1601839"/>
            <a:chExt cx="3918547" cy="4934864"/>
          </a:xfrm>
        </p:grpSpPr>
        <p:grpSp>
          <p:nvGrpSpPr>
            <p:cNvPr id="18447" name="Группа 53"/>
            <p:cNvGrpSpPr>
              <a:grpSpLocks/>
            </p:cNvGrpSpPr>
            <p:nvPr/>
          </p:nvGrpSpPr>
          <p:grpSpPr bwMode="auto">
            <a:xfrm>
              <a:off x="5501363" y="2081037"/>
              <a:ext cx="2806363" cy="2067179"/>
              <a:chOff x="5520217" y="1864216"/>
              <a:chExt cx="2806363" cy="2067179"/>
            </a:xfrm>
          </p:grpSpPr>
          <p:pic>
            <p:nvPicPr>
              <p:cNvPr id="18453" name="Рисунок 40" descr="hg0_run3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20217" y="2216918"/>
                <a:ext cx="2806363" cy="1403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4" name="TextBox 46"/>
              <p:cNvSpPr txBox="1">
                <a:spLocks noChangeArrowheads="1"/>
              </p:cNvSpPr>
              <p:nvPr/>
            </p:nvSpPr>
            <p:spPr bwMode="auto">
              <a:xfrm>
                <a:off x="6120935" y="1864216"/>
                <a:ext cx="16049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400"/>
                  <a:t>Hg</a:t>
                </a:r>
                <a:r>
                  <a:rPr lang="en-US" altLang="ru-RU" sz="1400" baseline="30000"/>
                  <a:t>0</a:t>
                </a:r>
                <a:r>
                  <a:rPr lang="en-US" altLang="ru-RU" sz="1400"/>
                  <a:t> concentration</a:t>
                </a:r>
              </a:p>
            </p:txBody>
          </p:sp>
          <p:pic>
            <p:nvPicPr>
              <p:cNvPr id="18455" name="Рисунок 44" descr="hg0_legen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86126" y="3751395"/>
                <a:ext cx="2274545" cy="1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8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86169" y="4592703"/>
              <a:ext cx="2018418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86040" y="4592703"/>
              <a:ext cx="1979691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TextBox 48"/>
            <p:cNvSpPr txBox="1">
              <a:spLocks noChangeArrowheads="1"/>
            </p:cNvSpPr>
            <p:nvPr/>
          </p:nvSpPr>
          <p:spPr bwMode="auto">
            <a:xfrm>
              <a:off x="5267692" y="4355249"/>
              <a:ext cx="16049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/>
                <a:t>Hg</a:t>
              </a:r>
              <a:r>
                <a:rPr lang="en-US" altLang="ru-RU" sz="1400" baseline="30000"/>
                <a:t>0</a:t>
              </a:r>
              <a:r>
                <a:rPr lang="en-US" altLang="ru-RU" sz="1400"/>
                <a:t> concentration</a:t>
              </a:r>
            </a:p>
          </p:txBody>
        </p:sp>
        <p:sp>
          <p:nvSpPr>
            <p:cNvPr id="18451" name="TextBox 51"/>
            <p:cNvSpPr txBox="1">
              <a:spLocks noChangeArrowheads="1"/>
            </p:cNvSpPr>
            <p:nvPr/>
          </p:nvSpPr>
          <p:spPr bwMode="auto">
            <a:xfrm>
              <a:off x="7196793" y="4355249"/>
              <a:ext cx="16081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/>
                <a:t>Hg wet deposition</a:t>
              </a:r>
            </a:p>
          </p:txBody>
        </p:sp>
        <p:sp>
          <p:nvSpPr>
            <p:cNvPr id="18452" name="TextBox 52"/>
            <p:cNvSpPr txBox="1">
              <a:spLocks noChangeArrowheads="1"/>
            </p:cNvSpPr>
            <p:nvPr/>
          </p:nvSpPr>
          <p:spPr bwMode="auto">
            <a:xfrm>
              <a:off x="6280014" y="1601839"/>
              <a:ext cx="12490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>
                  <a:solidFill>
                    <a:srgbClr val="0033CC"/>
                  </a:solidFill>
                </a:rPr>
                <a:t>Pathway I</a:t>
              </a:r>
              <a:endParaRPr lang="en-US" altLang="ru-RU">
                <a:solidFill>
                  <a:srgbClr val="0033CC"/>
                </a:solidFill>
              </a:endParaRPr>
            </a:p>
          </p:txBody>
        </p:sp>
      </p:grpSp>
      <p:sp>
        <p:nvSpPr>
          <p:cNvPr id="18446" name="Text Box 39"/>
          <p:cNvSpPr txBox="1">
            <a:spLocks noChangeArrowheads="1"/>
          </p:cNvSpPr>
          <p:nvPr/>
        </p:nvSpPr>
        <p:spPr bwMode="auto">
          <a:xfrm>
            <a:off x="34925" y="47625"/>
            <a:ext cx="229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Development of GLEMOS model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3"/>
          <p:cNvSpPr txBox="1">
            <a:spLocks noChangeArrowheads="1"/>
          </p:cNvSpPr>
          <p:nvPr/>
        </p:nvSpPr>
        <p:spPr bwMode="auto">
          <a:xfrm>
            <a:off x="392113" y="3311525"/>
            <a:ext cx="45037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International research group (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EMEP/MSC-E</a:t>
            </a:r>
            <a:r>
              <a:rPr lang="en-US" altLang="ru-RU">
                <a:solidFill>
                  <a:srgbClr val="0070C0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altLang="ru-RU">
                <a:latin typeface="Calibri" pitchFamily="34" charset="0"/>
                <a:cs typeface="Arial" charset="0"/>
              </a:rPr>
              <a:t>Spain, France, Canada, USA, UK)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Theoretical calculations (Spain) show possibility of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2 photo-reduction pathways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MSC-E performed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model evaluation </a:t>
            </a:r>
            <a:r>
              <a:rPr lang="en-US" altLang="ru-RU">
                <a:latin typeface="Calibri" pitchFamily="34" charset="0"/>
                <a:cs typeface="Arial" charset="0"/>
              </a:rPr>
              <a:t>(GLEMOS) of the new mechanism</a:t>
            </a:r>
          </a:p>
          <a:p>
            <a:pPr marL="271463" indent="-271463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Results published in 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Nature Communications (</a:t>
            </a:r>
            <a:r>
              <a:rPr lang="en-US" altLang="ru-RU" i="1">
                <a:solidFill>
                  <a:srgbClr val="0033CC"/>
                </a:solidFill>
                <a:latin typeface="Calibri" pitchFamily="34" charset="0"/>
                <a:cs typeface="Arial" charset="0"/>
              </a:rPr>
              <a:t>Saiz-Lopez et al</a:t>
            </a:r>
            <a:r>
              <a:rPr lang="en-US" altLang="ru-RU">
                <a:solidFill>
                  <a:srgbClr val="0033CC"/>
                </a:solidFill>
                <a:latin typeface="Calibri" pitchFamily="34" charset="0"/>
                <a:cs typeface="Arial" charset="0"/>
              </a:rPr>
              <a:t>., 2018)</a:t>
            </a: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 bwMode="auto">
          <a:xfrm>
            <a:off x="0" y="2921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Model study of Hg atmospheric chemistry</a:t>
            </a:r>
            <a:endParaRPr lang="ru-RU" sz="2800" kern="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460" name="Группа 43"/>
          <p:cNvGrpSpPr>
            <a:grpSpLocks/>
          </p:cNvGrpSpPr>
          <p:nvPr/>
        </p:nvGrpSpPr>
        <p:grpSpPr bwMode="auto">
          <a:xfrm>
            <a:off x="4984750" y="1601788"/>
            <a:ext cx="3916363" cy="4940300"/>
            <a:chOff x="4985282" y="1601839"/>
            <a:chExt cx="3915416" cy="4940119"/>
          </a:xfrm>
        </p:grpSpPr>
        <p:pic>
          <p:nvPicPr>
            <p:cNvPr id="194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82279" y="4591196"/>
              <a:ext cx="2018419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5282" y="4597958"/>
              <a:ext cx="1979691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Рисунок 40" descr="hg0_run3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1363" y="2433739"/>
              <a:ext cx="2806363" cy="140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4" name="TextBox 46"/>
            <p:cNvSpPr txBox="1">
              <a:spLocks noChangeArrowheads="1"/>
            </p:cNvSpPr>
            <p:nvPr/>
          </p:nvSpPr>
          <p:spPr bwMode="auto">
            <a:xfrm>
              <a:off x="6102081" y="2081037"/>
              <a:ext cx="16049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/>
                <a:t>Hg</a:t>
              </a:r>
              <a:r>
                <a:rPr lang="en-US" altLang="ru-RU" sz="1400" baseline="30000"/>
                <a:t>0</a:t>
              </a:r>
              <a:r>
                <a:rPr lang="en-US" altLang="ru-RU" sz="1400"/>
                <a:t> concentration</a:t>
              </a:r>
            </a:p>
          </p:txBody>
        </p:sp>
        <p:pic>
          <p:nvPicPr>
            <p:cNvPr id="19485" name="Рисунок 44" descr="hg0_legen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67272" y="3968216"/>
              <a:ext cx="2274545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6" name="TextBox 48"/>
            <p:cNvSpPr txBox="1">
              <a:spLocks noChangeArrowheads="1"/>
            </p:cNvSpPr>
            <p:nvPr/>
          </p:nvSpPr>
          <p:spPr bwMode="auto">
            <a:xfrm>
              <a:off x="5267692" y="4355249"/>
              <a:ext cx="16049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/>
                <a:t>Hg</a:t>
              </a:r>
              <a:r>
                <a:rPr lang="en-US" altLang="ru-RU" sz="1400" baseline="30000"/>
                <a:t>0</a:t>
              </a:r>
              <a:r>
                <a:rPr lang="en-US" altLang="ru-RU" sz="1400"/>
                <a:t> concentration</a:t>
              </a:r>
            </a:p>
          </p:txBody>
        </p:sp>
        <p:sp>
          <p:nvSpPr>
            <p:cNvPr id="19487" name="TextBox 51"/>
            <p:cNvSpPr txBox="1">
              <a:spLocks noChangeArrowheads="1"/>
            </p:cNvSpPr>
            <p:nvPr/>
          </p:nvSpPr>
          <p:spPr bwMode="auto">
            <a:xfrm>
              <a:off x="7196793" y="4355249"/>
              <a:ext cx="16081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/>
                <a:t>Hg wet deposition</a:t>
              </a:r>
            </a:p>
          </p:txBody>
        </p:sp>
        <p:sp>
          <p:nvSpPr>
            <p:cNvPr id="19488" name="TextBox 52"/>
            <p:cNvSpPr txBox="1">
              <a:spLocks noChangeArrowheads="1"/>
            </p:cNvSpPr>
            <p:nvPr/>
          </p:nvSpPr>
          <p:spPr bwMode="auto">
            <a:xfrm>
              <a:off x="6280014" y="1601839"/>
              <a:ext cx="13131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b="1">
                  <a:solidFill>
                    <a:srgbClr val="0033CC"/>
                  </a:solidFill>
                </a:rPr>
                <a:t>Pathway II</a:t>
              </a:r>
              <a:endParaRPr lang="en-US" altLang="ru-RU">
                <a:solidFill>
                  <a:srgbClr val="0033CC"/>
                </a:solidFill>
              </a:endParaRPr>
            </a:p>
          </p:txBody>
        </p:sp>
        <p:pic>
          <p:nvPicPr>
            <p:cNvPr id="19489" name="Рисунок 41" descr="hg0_run4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92510" y="2423909"/>
              <a:ext cx="2808000" cy="140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32"/>
          <p:cNvGrpSpPr>
            <a:grpSpLocks/>
          </p:cNvGrpSpPr>
          <p:nvPr/>
        </p:nvGrpSpPr>
        <p:grpSpPr bwMode="auto">
          <a:xfrm>
            <a:off x="733425" y="2025650"/>
            <a:ext cx="520700" cy="431800"/>
            <a:chOff x="5724525" y="2168525"/>
            <a:chExt cx="520700" cy="431800"/>
          </a:xfrm>
        </p:grpSpPr>
        <p:sp>
          <p:nvSpPr>
            <p:cNvPr id="43" name="Oval 140"/>
            <p:cNvSpPr>
              <a:spLocks noChangeArrowheads="1"/>
            </p:cNvSpPr>
            <p:nvPr/>
          </p:nvSpPr>
          <p:spPr bwMode="auto">
            <a:xfrm>
              <a:off x="5724525" y="2168525"/>
              <a:ext cx="520700" cy="431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480" name="Text Box 141"/>
            <p:cNvSpPr txBox="1">
              <a:spLocks noChangeArrowheads="1"/>
            </p:cNvSpPr>
            <p:nvPr/>
          </p:nvSpPr>
          <p:spPr bwMode="auto">
            <a:xfrm>
              <a:off x="5749925" y="2232025"/>
              <a:ext cx="474663" cy="30480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>
                  <a:cs typeface="Arial" charset="0"/>
                </a:rPr>
                <a:t>Hg</a:t>
              </a:r>
              <a:r>
                <a:rPr lang="en-US" altLang="ru-RU" sz="1400" baseline="30000">
                  <a:cs typeface="Arial" charset="0"/>
                </a:rPr>
                <a:t>0</a:t>
              </a:r>
              <a:endParaRPr lang="en-GB" altLang="ru-RU" sz="1400" baseline="-25000">
                <a:cs typeface="Arial" charset="0"/>
              </a:endParaRPr>
            </a:p>
          </p:txBody>
        </p:sp>
      </p:grpSp>
      <p:sp>
        <p:nvSpPr>
          <p:cNvPr id="19462" name="TextBox 74"/>
          <p:cNvSpPr txBox="1">
            <a:spLocks noChangeArrowheads="1"/>
          </p:cNvSpPr>
          <p:nvPr/>
        </p:nvSpPr>
        <p:spPr bwMode="auto">
          <a:xfrm>
            <a:off x="1355725" y="1989138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Br</a:t>
            </a:r>
          </a:p>
        </p:txBody>
      </p:sp>
      <p:grpSp>
        <p:nvGrpSpPr>
          <p:cNvPr id="19463" name="Группа 33"/>
          <p:cNvGrpSpPr>
            <a:grpSpLocks/>
          </p:cNvGrpSpPr>
          <p:nvPr/>
        </p:nvGrpSpPr>
        <p:grpSpPr bwMode="auto">
          <a:xfrm>
            <a:off x="3143250" y="1908175"/>
            <a:ext cx="822325" cy="665163"/>
            <a:chOff x="8100392" y="2024509"/>
            <a:chExt cx="822325" cy="665113"/>
          </a:xfrm>
        </p:grpSpPr>
        <p:sp>
          <p:nvSpPr>
            <p:cNvPr id="47" name="Oval 66"/>
            <p:cNvSpPr>
              <a:spLocks noChangeArrowheads="1"/>
            </p:cNvSpPr>
            <p:nvPr/>
          </p:nvSpPr>
          <p:spPr bwMode="auto">
            <a:xfrm>
              <a:off x="8100392" y="2257854"/>
              <a:ext cx="822325" cy="43176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8" name="Oval 66"/>
            <p:cNvSpPr>
              <a:spLocks noChangeArrowheads="1"/>
            </p:cNvSpPr>
            <p:nvPr/>
          </p:nvSpPr>
          <p:spPr bwMode="auto">
            <a:xfrm>
              <a:off x="8100392" y="2140388"/>
              <a:ext cx="822325" cy="43335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19476" name="Группа 25"/>
            <p:cNvGrpSpPr>
              <a:grpSpLocks/>
            </p:cNvGrpSpPr>
            <p:nvPr/>
          </p:nvGrpSpPr>
          <p:grpSpPr bwMode="auto">
            <a:xfrm>
              <a:off x="8100392" y="2024509"/>
              <a:ext cx="822325" cy="431800"/>
              <a:chOff x="8070081" y="2168836"/>
              <a:chExt cx="822399" cy="432048"/>
            </a:xfrm>
          </p:grpSpPr>
          <p:sp>
            <p:nvSpPr>
              <p:cNvPr id="51" name="Oval 66"/>
              <p:cNvSpPr>
                <a:spLocks noChangeArrowheads="1"/>
              </p:cNvSpPr>
              <p:nvPr/>
            </p:nvSpPr>
            <p:spPr bwMode="auto">
              <a:xfrm>
                <a:off x="8070081" y="2168836"/>
                <a:ext cx="822399" cy="43201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478" name="Text Box 67"/>
              <p:cNvSpPr txBox="1">
                <a:spLocks noChangeArrowheads="1"/>
              </p:cNvSpPr>
              <p:nvPr/>
            </p:nvSpPr>
            <p:spPr bwMode="auto">
              <a:xfrm>
                <a:off x="8090789" y="2230972"/>
                <a:ext cx="780983" cy="307777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400">
                    <a:cs typeface="Arial" charset="0"/>
                  </a:rPr>
                  <a:t>Hg</a:t>
                </a:r>
                <a:r>
                  <a:rPr lang="en-US" altLang="ru-RU" sz="1400" baseline="30000">
                    <a:cs typeface="Arial" charset="0"/>
                  </a:rPr>
                  <a:t>II</a:t>
                </a:r>
                <a:r>
                  <a:rPr lang="en-US" altLang="ru-RU" sz="1400">
                    <a:cs typeface="Arial" charset="0"/>
                  </a:rPr>
                  <a:t>BrX</a:t>
                </a:r>
                <a:endParaRPr lang="en-GB" altLang="ru-RU" sz="1400" baseline="30000">
                  <a:cs typeface="Arial" charset="0"/>
                </a:endParaRPr>
              </a:p>
            </p:txBody>
          </p:sp>
        </p:grpSp>
      </p:grpSp>
      <p:grpSp>
        <p:nvGrpSpPr>
          <p:cNvPr id="6" name="Группа 27"/>
          <p:cNvGrpSpPr>
            <a:grpSpLocks/>
          </p:cNvGrpSpPr>
          <p:nvPr/>
        </p:nvGrpSpPr>
        <p:grpSpPr bwMode="auto">
          <a:xfrm>
            <a:off x="1860021" y="2024559"/>
            <a:ext cx="642938" cy="431800"/>
            <a:chOff x="6804248" y="2168860"/>
            <a:chExt cx="642950" cy="4320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4" name="Oval 63"/>
            <p:cNvSpPr>
              <a:spLocks noChangeArrowheads="1"/>
            </p:cNvSpPr>
            <p:nvPr/>
          </p:nvSpPr>
          <p:spPr bwMode="auto">
            <a:xfrm>
              <a:off x="6804248" y="2168860"/>
              <a:ext cx="642950" cy="432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6812176" y="2230972"/>
              <a:ext cx="627095" cy="30777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>
                  <a:cs typeface="Arial" charset="0"/>
                </a:rPr>
                <a:t>Hg</a:t>
              </a:r>
              <a:r>
                <a:rPr lang="en-US" sz="1400" baseline="30000" dirty="0" err="1">
                  <a:cs typeface="Arial" charset="0"/>
                </a:rPr>
                <a:t>I</a:t>
              </a:r>
              <a:r>
                <a:rPr lang="en-US" sz="1400" dirty="0" err="1">
                  <a:cs typeface="Arial" charset="0"/>
                </a:rPr>
                <a:t>Br</a:t>
              </a:r>
              <a:endParaRPr lang="en-GB" sz="1400" baseline="-25000" dirty="0">
                <a:cs typeface="Arial" charset="0"/>
              </a:endParaRPr>
            </a:p>
          </p:txBody>
        </p:sp>
      </p:grpSp>
      <p:sp>
        <p:nvSpPr>
          <p:cNvPr id="19465" name="TextBox 38"/>
          <p:cNvSpPr txBox="1">
            <a:spLocks noChangeArrowheads="1"/>
          </p:cNvSpPr>
          <p:nvPr/>
        </p:nvSpPr>
        <p:spPr bwMode="auto">
          <a:xfrm>
            <a:off x="2263775" y="1712913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Br, OH, HO</a:t>
            </a:r>
            <a:r>
              <a:rPr lang="en-US" altLang="ru-RU" sz="1200" b="1" baseline="-25000">
                <a:solidFill>
                  <a:srgbClr val="FF9900"/>
                </a:solidFill>
                <a:cs typeface="Arial" charset="0"/>
              </a:rPr>
              <a:t>2</a:t>
            </a:r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, NO</a:t>
            </a:r>
            <a:r>
              <a:rPr lang="en-US" altLang="ru-RU" sz="1200" b="1" baseline="-25000">
                <a:solidFill>
                  <a:srgbClr val="FF9900"/>
                </a:solidFill>
                <a:cs typeface="Arial" charset="0"/>
              </a:rPr>
              <a:t>2</a:t>
            </a:r>
            <a:r>
              <a:rPr lang="en-US" altLang="ru-RU" sz="1200" b="1">
                <a:solidFill>
                  <a:srgbClr val="FF9900"/>
                </a:solidFill>
                <a:cs typeface="Arial" charset="0"/>
              </a:rPr>
              <a:t>, …</a:t>
            </a:r>
          </a:p>
        </p:txBody>
      </p:sp>
      <p:cxnSp>
        <p:nvCxnSpPr>
          <p:cNvPr id="57" name="Прямая со стрелкой 56"/>
          <p:cNvCxnSpPr/>
          <p:nvPr/>
        </p:nvCxnSpPr>
        <p:spPr bwMode="auto">
          <a:xfrm>
            <a:off x="1270000" y="2247900"/>
            <a:ext cx="588963" cy="0"/>
          </a:xfrm>
          <a:prstGeom prst="straightConnector1">
            <a:avLst/>
          </a:prstGeom>
          <a:ln w="44450">
            <a:solidFill>
              <a:srgbClr val="FF99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517775" y="2174875"/>
            <a:ext cx="647700" cy="0"/>
          </a:xfrm>
          <a:prstGeom prst="straightConnector1">
            <a:avLst/>
          </a:prstGeom>
          <a:ln w="44450">
            <a:solidFill>
              <a:srgbClr val="FF99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8" name="Группа 38"/>
          <p:cNvGrpSpPr>
            <a:grpSpLocks/>
          </p:cNvGrpSpPr>
          <p:nvPr/>
        </p:nvGrpSpPr>
        <p:grpSpPr bwMode="auto">
          <a:xfrm>
            <a:off x="2427288" y="2219325"/>
            <a:ext cx="1416050" cy="706438"/>
            <a:chOff x="7091460" y="2338679"/>
            <a:chExt cx="1415591" cy="707680"/>
          </a:xfrm>
        </p:grpSpPr>
        <p:sp>
          <p:nvSpPr>
            <p:cNvPr id="19471" name="Freeform 155"/>
            <p:cNvSpPr>
              <a:spLocks/>
            </p:cNvSpPr>
            <p:nvPr/>
          </p:nvSpPr>
          <p:spPr bwMode="auto">
            <a:xfrm flipH="1" flipV="1">
              <a:off x="7091460" y="2459330"/>
              <a:ext cx="730223" cy="266481"/>
            </a:xfrm>
            <a:custGeom>
              <a:avLst/>
              <a:gdLst>
                <a:gd name="T0" fmla="*/ 2147483647 w 11246"/>
                <a:gd name="T1" fmla="*/ 2147483647 h 13740"/>
                <a:gd name="T2" fmla="*/ 0 w 11246"/>
                <a:gd name="T3" fmla="*/ 2147483647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46" h="13740">
                  <a:moveTo>
                    <a:pt x="11246" y="9810"/>
                  </a:moveTo>
                  <a:cubicBezTo>
                    <a:pt x="7423" y="0"/>
                    <a:pt x="2611" y="2608"/>
                    <a:pt x="0" y="13740"/>
                  </a:cubicBezTo>
                </a:path>
              </a:pathLst>
            </a:custGeom>
            <a:noFill/>
            <a:ln w="44450" cap="flat" cmpd="sng">
              <a:solidFill>
                <a:srgbClr val="0066FF"/>
              </a:solidFill>
              <a:prstDash val="sysDash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TextBox 75"/>
            <p:cNvSpPr txBox="1">
              <a:spLocks noChangeArrowheads="1"/>
            </p:cNvSpPr>
            <p:nvPr/>
          </p:nvSpPr>
          <p:spPr bwMode="auto">
            <a:xfrm>
              <a:off x="7258121" y="2338679"/>
              <a:ext cx="3714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>
                  <a:solidFill>
                    <a:srgbClr val="0066FF"/>
                  </a:solidFill>
                  <a:cs typeface="Arial" charset="0"/>
                </a:rPr>
                <a:t>h</a:t>
              </a:r>
              <a:r>
                <a:rPr lang="en-US" altLang="ru-RU" sz="1400" b="1">
                  <a:solidFill>
                    <a:srgbClr val="0066FF"/>
                  </a:solidFill>
                  <a:latin typeface="Symbol" pitchFamily="18" charset="2"/>
                  <a:cs typeface="Arial" charset="0"/>
                </a:rPr>
                <a:t>n</a:t>
              </a:r>
              <a:endParaRPr lang="en-US" altLang="ru-RU" sz="1200" b="1">
                <a:solidFill>
                  <a:srgbClr val="0066FF"/>
                </a:solidFill>
                <a:cs typeface="Arial" charset="0"/>
              </a:endParaRPr>
            </a:p>
          </p:txBody>
        </p:sp>
        <p:sp>
          <p:nvSpPr>
            <p:cNvPr id="19473" name="TextBox 36"/>
            <p:cNvSpPr txBox="1">
              <a:spLocks noChangeArrowheads="1"/>
            </p:cNvSpPr>
            <p:nvPr/>
          </p:nvSpPr>
          <p:spPr bwMode="auto">
            <a:xfrm>
              <a:off x="7458366" y="2738582"/>
              <a:ext cx="10486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b="1">
                  <a:solidFill>
                    <a:srgbClr val="0066FF"/>
                  </a:solidFill>
                </a:rPr>
                <a:t>pathway II</a:t>
              </a:r>
            </a:p>
          </p:txBody>
        </p:sp>
      </p:grpSp>
      <p:sp>
        <p:nvSpPr>
          <p:cNvPr id="19469" name="Text Box 43"/>
          <p:cNvSpPr txBox="1">
            <a:spLocks noChangeArrowheads="1"/>
          </p:cNvSpPr>
          <p:nvPr/>
        </p:nvSpPr>
        <p:spPr bwMode="auto">
          <a:xfrm>
            <a:off x="0" y="1038225"/>
            <a:ext cx="9144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algn="ctr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2000" b="1">
                <a:latin typeface="Calibri" pitchFamily="34" charset="0"/>
                <a:cs typeface="Arial" charset="0"/>
              </a:rPr>
              <a:t>Study of a </a:t>
            </a:r>
            <a:r>
              <a:rPr lang="en-US" altLang="ru-RU" sz="2000" b="1">
                <a:solidFill>
                  <a:srgbClr val="0033CC"/>
                </a:solidFill>
                <a:latin typeface="Calibri" pitchFamily="34" charset="0"/>
                <a:cs typeface="Arial" charset="0"/>
              </a:rPr>
              <a:t>new photo-reduction mechanism</a:t>
            </a:r>
            <a:endParaRPr lang="ru-RU" altLang="ru-RU" sz="2000" b="1">
              <a:solidFill>
                <a:srgbClr val="0033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9470" name="Text Box 38"/>
          <p:cNvSpPr txBox="1">
            <a:spLocks noChangeArrowheads="1"/>
          </p:cNvSpPr>
          <p:nvPr/>
        </p:nvSpPr>
        <p:spPr bwMode="auto">
          <a:xfrm>
            <a:off x="34925" y="47625"/>
            <a:ext cx="229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Development of GLEMOS model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614363" y="1547813"/>
            <a:ext cx="2884487" cy="2859087"/>
            <a:chOff x="613872" y="1547569"/>
            <a:chExt cx="2884699" cy="2860108"/>
          </a:xfrm>
        </p:grpSpPr>
        <p:sp>
          <p:nvSpPr>
            <p:cNvPr id="20491" name="Text Box 10"/>
            <p:cNvSpPr txBox="1">
              <a:spLocks noChangeArrowheads="1"/>
            </p:cNvSpPr>
            <p:nvPr/>
          </p:nvSpPr>
          <p:spPr bwMode="auto">
            <a:xfrm>
              <a:off x="613872" y="1547569"/>
              <a:ext cx="288469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600">
                  <a:latin typeface="Tahoma" pitchFamily="34" charset="0"/>
                  <a:cs typeface="Arial" charset="0"/>
                </a:rPr>
                <a:t>Hg cycling in the environment</a:t>
              </a:r>
              <a:endParaRPr lang="ru-RU" altLang="ru-RU" sz="1600">
                <a:latin typeface="Tahoma" pitchFamily="34" charset="0"/>
                <a:cs typeface="Arial" charset="0"/>
              </a:endParaRPr>
            </a:p>
          </p:txBody>
        </p:sp>
        <p:grpSp>
          <p:nvGrpSpPr>
            <p:cNvPr id="20492" name="Группа 13"/>
            <p:cNvGrpSpPr>
              <a:grpSpLocks/>
            </p:cNvGrpSpPr>
            <p:nvPr/>
          </p:nvGrpSpPr>
          <p:grpSpPr bwMode="auto">
            <a:xfrm>
              <a:off x="682293" y="1912791"/>
              <a:ext cx="2747857" cy="2494886"/>
              <a:chOff x="1147395" y="1800819"/>
              <a:chExt cx="2747857" cy="2494886"/>
            </a:xfrm>
          </p:grpSpPr>
          <p:pic>
            <p:nvPicPr>
              <p:cNvPr id="20493" name="Picture 9" descr="Hg_cycling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79691" y="1800819"/>
                <a:ext cx="2715561" cy="2491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4" name="Text Box 11"/>
              <p:cNvSpPr txBox="1">
                <a:spLocks noChangeArrowheads="1"/>
              </p:cNvSpPr>
              <p:nvPr/>
            </p:nvSpPr>
            <p:spPr bwMode="auto">
              <a:xfrm>
                <a:off x="1147395" y="4049484"/>
                <a:ext cx="1557895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ru-RU" sz="1000" b="1" i="1">
                    <a:cs typeface="Arial" charset="0"/>
                  </a:rPr>
                  <a:t>UNEP/AMAP</a:t>
                </a:r>
                <a:r>
                  <a:rPr lang="en-US" altLang="ru-RU" sz="1000" b="1">
                    <a:cs typeface="Arial" charset="0"/>
                  </a:rPr>
                  <a:t>, 2008</a:t>
                </a:r>
                <a:endParaRPr lang="ru-RU" altLang="ru-RU" sz="1000" b="1">
                  <a:cs typeface="Arial" charset="0"/>
                </a:endParaRPr>
              </a:p>
            </p:txBody>
          </p:sp>
        </p:grpSp>
      </p:grpSp>
      <p:sp>
        <p:nvSpPr>
          <p:cNvPr id="2048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9144000" cy="615950"/>
          </a:xfrm>
        </p:spPr>
        <p:txBody>
          <a:bodyPr/>
          <a:lstStyle/>
          <a:p>
            <a:pPr eaLnBrk="1" hangingPunct="1"/>
            <a:r>
              <a:rPr lang="en-GB" altLang="ru-RU" sz="2800" smtClean="0">
                <a:solidFill>
                  <a:srgbClr val="0033CC"/>
                </a:solidFill>
              </a:rPr>
              <a:t>Mercury multi-media modelling </a:t>
            </a:r>
            <a:endParaRPr lang="ru-RU" altLang="ru-RU" sz="2800" smtClean="0">
              <a:solidFill>
                <a:srgbClr val="0033CC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4124325" y="1641475"/>
            <a:ext cx="46736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altLang="ru-RU" b="1">
                <a:solidFill>
                  <a:srgbClr val="0033CC"/>
                </a:solidFill>
                <a:latin typeface="Calibri" pitchFamily="34" charset="0"/>
                <a:cs typeface="Arial" charset="0"/>
              </a:rPr>
              <a:t>Motivation:</a:t>
            </a:r>
            <a:endParaRPr lang="ru-RU" altLang="ru-RU" b="1">
              <a:solidFill>
                <a:srgbClr val="0033CC"/>
              </a:solidFill>
              <a:latin typeface="Calibri" pitchFamily="34" charset="0"/>
              <a:cs typeface="Arial" charset="0"/>
            </a:endParaRPr>
          </a:p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latin typeface="Calibri" pitchFamily="34" charset="0"/>
                <a:cs typeface="Arial" charset="0"/>
              </a:rPr>
              <a:t>Mercury easily cycles between the </a:t>
            </a:r>
            <a:r>
              <a:rPr lang="en-US" altLang="ru-RU">
                <a:solidFill>
                  <a:srgbClr val="222268"/>
                </a:solidFill>
                <a:latin typeface="Calibri" pitchFamily="34" charset="0"/>
                <a:cs typeface="Arial" charset="0"/>
              </a:rPr>
              <a:t>atmosphere</a:t>
            </a:r>
            <a:r>
              <a:rPr lang="en-US" altLang="ru-RU">
                <a:latin typeface="Calibri" pitchFamily="34" charset="0"/>
                <a:cs typeface="Arial" charset="0"/>
              </a:rPr>
              <a:t> and </a:t>
            </a:r>
            <a:r>
              <a:rPr lang="en-US" altLang="ru-RU">
                <a:solidFill>
                  <a:srgbClr val="222268"/>
                </a:solidFill>
                <a:latin typeface="Calibri" pitchFamily="34" charset="0"/>
                <a:cs typeface="Arial" charset="0"/>
              </a:rPr>
              <a:t>water/soil/vegetation</a:t>
            </a:r>
          </a:p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solidFill>
                  <a:srgbClr val="222268"/>
                </a:solidFill>
                <a:latin typeface="Calibri" pitchFamily="34" charset="0"/>
                <a:cs typeface="Arial" charset="0"/>
              </a:rPr>
              <a:t>Legacy/natural sources </a:t>
            </a:r>
            <a:r>
              <a:rPr lang="en-US" altLang="ru-RU">
                <a:latin typeface="Calibri" pitchFamily="34" charset="0"/>
                <a:cs typeface="Arial" charset="0"/>
              </a:rPr>
              <a:t>make up 65% of Hg deposition within EMEP</a:t>
            </a:r>
          </a:p>
          <a:p>
            <a:pPr marL="271463" indent="-271463">
              <a:lnSpc>
                <a:spcPct val="110000"/>
              </a:lnSpc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>
                <a:solidFill>
                  <a:srgbClr val="222268"/>
                </a:solidFill>
                <a:latin typeface="Calibri" pitchFamily="34" charset="0"/>
                <a:cs typeface="Arial" charset="0"/>
              </a:rPr>
              <a:t>Time lag </a:t>
            </a:r>
            <a:r>
              <a:rPr lang="en-US" altLang="ru-RU">
                <a:latin typeface="Calibri" pitchFamily="34" charset="0"/>
                <a:cs typeface="Arial" charset="0"/>
              </a:rPr>
              <a:t>between Hg emission reduction and response of</a:t>
            </a:r>
            <a:r>
              <a:rPr lang="en-US" altLang="ru-RU">
                <a:solidFill>
                  <a:srgbClr val="222268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>
                <a:latin typeface="Calibri" pitchFamily="34" charset="0"/>
                <a:cs typeface="Arial" charset="0"/>
              </a:rPr>
              <a:t>Hg media levels and exposure</a:t>
            </a:r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355600" y="4545013"/>
            <a:ext cx="3402013" cy="2081212"/>
            <a:chOff x="354917" y="4544368"/>
            <a:chExt cx="3402608" cy="2081441"/>
          </a:xfrm>
        </p:grpSpPr>
        <p:pic>
          <p:nvPicPr>
            <p:cNvPr id="20489" name="Picture 15" descr="hg_ocn_conc_hg0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17" y="4917237"/>
              <a:ext cx="3402608" cy="170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 Box 19"/>
            <p:cNvSpPr txBox="1">
              <a:spLocks noChangeArrowheads="1"/>
            </p:cNvSpPr>
            <p:nvPr/>
          </p:nvSpPr>
          <p:spPr bwMode="auto">
            <a:xfrm>
              <a:off x="542858" y="4544368"/>
              <a:ext cx="302672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600">
                  <a:latin typeface="Tahoma" pitchFamily="34" charset="0"/>
                  <a:cs typeface="Arial" charset="0"/>
                </a:rPr>
                <a:t>Hg</a:t>
              </a:r>
              <a:r>
                <a:rPr lang="en-US" altLang="ru-RU" sz="1600" baseline="30000">
                  <a:latin typeface="Tahoma" pitchFamily="34" charset="0"/>
                  <a:cs typeface="Arial" charset="0"/>
                </a:rPr>
                <a:t>0</a:t>
              </a:r>
              <a:r>
                <a:rPr lang="en-US" altLang="ru-RU" sz="1600" baseline="-25000">
                  <a:latin typeface="Tahoma" pitchFamily="34" charset="0"/>
                  <a:cs typeface="Arial" charset="0"/>
                </a:rPr>
                <a:t>aq</a:t>
              </a:r>
              <a:r>
                <a:rPr lang="en-US" altLang="ru-RU" sz="1600">
                  <a:latin typeface="Tahoma" pitchFamily="34" charset="0"/>
                  <a:cs typeface="Arial" charset="0"/>
                </a:rPr>
                <a:t> in seawater (pilot results)</a:t>
              </a:r>
              <a:endParaRPr lang="ru-RU" altLang="ru-RU" sz="1600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1054100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Initial development of multi-media </a:t>
            </a:r>
            <a:r>
              <a:rPr lang="en-US" sz="2000" b="1" dirty="0" err="1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modelling</a:t>
            </a: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cs typeface="Arial" charset="0"/>
              </a:rPr>
              <a:t> approach </a:t>
            </a:r>
            <a:r>
              <a:rPr lang="en-US" sz="2000" b="1" dirty="0">
                <a:latin typeface="Calibri" pitchFamily="34" charset="0"/>
                <a:cs typeface="Arial" charset="0"/>
              </a:rPr>
              <a:t>for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Hg 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4124325" y="4341813"/>
            <a:ext cx="479583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tabLst>
                <a:tab pos="271463" algn="l"/>
              </a:tabLst>
              <a:defRPr/>
            </a:pPr>
            <a:r>
              <a:rPr lang="en-US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On-going work:</a:t>
            </a:r>
            <a:endParaRPr lang="ru-RU" b="1" dirty="0">
              <a:solidFill>
                <a:srgbClr val="0033CC"/>
              </a:solidFill>
              <a:latin typeface="Calibri" pitchFamily="34" charset="0"/>
              <a:cs typeface="Arial" charset="0"/>
            </a:endParaRPr>
          </a:p>
          <a:p>
            <a:pPr marL="271463" indent="-27146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en-US" dirty="0">
                <a:latin typeface="Calibri" pitchFamily="34" charset="0"/>
                <a:cs typeface="Arial" charset="0"/>
              </a:rPr>
              <a:t>Development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Hg media modules </a:t>
            </a:r>
            <a:r>
              <a:rPr lang="en-US" dirty="0">
                <a:latin typeface="Calibri" pitchFamily="34" charset="0"/>
                <a:cs typeface="Arial" charset="0"/>
              </a:rPr>
              <a:t>for GLEMOS (ocean, soil, vegetation) </a:t>
            </a:r>
          </a:p>
          <a:p>
            <a:pPr marL="271463" indent="-27146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en-US" dirty="0">
                <a:latin typeface="Calibri" pitchFamily="34" charset="0"/>
                <a:cs typeface="Arial" charset="0"/>
              </a:rPr>
              <a:t>Assessment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long-term Hg accumulation </a:t>
            </a:r>
            <a:r>
              <a:rPr lang="en-US" dirty="0">
                <a:latin typeface="Calibri" pitchFamily="34" charset="0"/>
                <a:cs typeface="Arial" charset="0"/>
              </a:rPr>
              <a:t>in media since pre-industrial times</a:t>
            </a:r>
          </a:p>
          <a:p>
            <a:pPr marL="271463" indent="-27146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  <a:defRPr/>
            </a:pPr>
            <a:r>
              <a:rPr lang="en-US" dirty="0">
                <a:latin typeface="Calibri" pitchFamily="34" charset="0"/>
                <a:cs typeface="Arial" charset="0"/>
              </a:rPr>
              <a:t>Evaluation against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observations</a:t>
            </a:r>
          </a:p>
        </p:txBody>
      </p:sp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34925" y="47625"/>
            <a:ext cx="229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Development of GLEMOS model</a:t>
            </a:r>
            <a:endParaRPr lang="ru-RU" altLang="ru-RU" sz="1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5024438" y="1436688"/>
            <a:ext cx="3598862" cy="2854325"/>
            <a:chOff x="4870813" y="1949487"/>
            <a:chExt cx="3598863" cy="2853938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116875" y="1949487"/>
              <a:ext cx="3106739" cy="338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Arial" charset="0"/>
                </a:rPr>
                <a:t>Pb</a:t>
              </a:r>
              <a:r>
                <a:rPr lang="en-US" sz="1600" dirty="0">
                  <a:latin typeface="Tahoma" pitchFamily="34" charset="0"/>
                  <a:cs typeface="Arial" charset="0"/>
                </a:rPr>
                <a:t> deposition (2017)</a:t>
              </a:r>
              <a:endParaRPr lang="ru-RU" sz="1600" dirty="0">
                <a:latin typeface="Tahoma" pitchFamily="34" charset="0"/>
                <a:cs typeface="Arial" charset="0"/>
              </a:endParaRPr>
            </a:p>
          </p:txBody>
        </p:sp>
        <p:pic>
          <p:nvPicPr>
            <p:cNvPr id="21541" name="Picture 6" descr="pb_dep_20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0813" y="2261575"/>
              <a:ext cx="3598863" cy="228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2" name="Picture 7" descr="pb_dep_2016_legen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0719" y="4587525"/>
              <a:ext cx="25590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31"/>
          <p:cNvGrpSpPr>
            <a:grpSpLocks/>
          </p:cNvGrpSpPr>
          <p:nvPr/>
        </p:nvGrpSpPr>
        <p:grpSpPr bwMode="auto">
          <a:xfrm>
            <a:off x="5343525" y="2028825"/>
            <a:ext cx="2624138" cy="2214563"/>
            <a:chOff x="433" y="2841"/>
            <a:chExt cx="1653" cy="1395"/>
          </a:xfrm>
        </p:grpSpPr>
        <p:sp>
          <p:nvSpPr>
            <p:cNvPr id="50" name="Text Box 390"/>
            <p:cNvSpPr txBox="1">
              <a:spLocks noChangeArrowheads="1"/>
            </p:cNvSpPr>
            <p:nvPr/>
          </p:nvSpPr>
          <p:spPr bwMode="auto">
            <a:xfrm>
              <a:off x="608" y="2841"/>
              <a:ext cx="14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Arial" charset="0"/>
                </a:rPr>
                <a:t>Cd</a:t>
              </a: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600" dirty="0">
                  <a:latin typeface="Tahoma" pitchFamily="34" charset="0"/>
                  <a:cs typeface="Arial" charset="0"/>
                </a:rPr>
                <a:t>deposition to Austria</a:t>
              </a:r>
              <a:endParaRPr lang="ru-RU" sz="1600" dirty="0">
                <a:latin typeface="Tahoma" pitchFamily="34" charset="0"/>
                <a:cs typeface="Arial" charset="0"/>
              </a:endParaRPr>
            </a:p>
          </p:txBody>
        </p:sp>
        <p:grpSp>
          <p:nvGrpSpPr>
            <p:cNvPr id="21524" name="Group 426"/>
            <p:cNvGrpSpPr>
              <a:grpSpLocks/>
            </p:cNvGrpSpPr>
            <p:nvPr/>
          </p:nvGrpSpPr>
          <p:grpSpPr bwMode="auto">
            <a:xfrm>
              <a:off x="433" y="3098"/>
              <a:ext cx="1651" cy="1138"/>
              <a:chOff x="433" y="3098"/>
              <a:chExt cx="1651" cy="1138"/>
            </a:xfrm>
          </p:grpSpPr>
          <p:grpSp>
            <p:nvGrpSpPr>
              <p:cNvPr id="21525" name="Group 397"/>
              <p:cNvGrpSpPr>
                <a:grpSpLocks/>
              </p:cNvGrpSpPr>
              <p:nvPr/>
            </p:nvGrpSpPr>
            <p:grpSpPr bwMode="auto">
              <a:xfrm>
                <a:off x="894" y="3103"/>
                <a:ext cx="909" cy="972"/>
                <a:chOff x="1764" y="3142"/>
                <a:chExt cx="909" cy="972"/>
              </a:xfrm>
            </p:grpSpPr>
            <p:sp>
              <p:nvSpPr>
                <p:cNvPr id="21533" name="Freeform 321"/>
                <p:cNvSpPr>
                  <a:spLocks noChangeAspect="1"/>
                </p:cNvSpPr>
                <p:nvPr/>
              </p:nvSpPr>
              <p:spPr bwMode="auto">
                <a:xfrm>
                  <a:off x="2260" y="3142"/>
                  <a:ext cx="391" cy="454"/>
                </a:xfrm>
                <a:custGeom>
                  <a:avLst/>
                  <a:gdLst>
                    <a:gd name="T0" fmla="*/ 351234 w 148"/>
                    <a:gd name="T1" fmla="*/ 199903 h 172"/>
                    <a:gd name="T2" fmla="*/ 0 w 148"/>
                    <a:gd name="T3" fmla="*/ 2669 h 172"/>
                    <a:gd name="T4" fmla="*/ 0 w 148"/>
                    <a:gd name="T5" fmla="*/ 2669 h 172"/>
                    <a:gd name="T6" fmla="*/ 0 w 148"/>
                    <a:gd name="T7" fmla="*/ 405132 h 172"/>
                    <a:gd name="T8" fmla="*/ 351234 w 148"/>
                    <a:gd name="T9" fmla="*/ 199903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"/>
                    <a:gd name="T16" fmla="*/ 0 h 172"/>
                    <a:gd name="T17" fmla="*/ 148 w 148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" h="172">
                      <a:moveTo>
                        <a:pt x="148" y="85"/>
                      </a:moveTo>
                      <a:cubicBezTo>
                        <a:pt x="117" y="33"/>
                        <a:pt x="61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172"/>
                      </a:lnTo>
                      <a:lnTo>
                        <a:pt x="148" y="85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4" name="Freeform 322"/>
                <p:cNvSpPr>
                  <a:spLocks noChangeAspect="1"/>
                </p:cNvSpPr>
                <p:nvPr/>
              </p:nvSpPr>
              <p:spPr bwMode="auto">
                <a:xfrm>
                  <a:off x="2218" y="3432"/>
                  <a:ext cx="455" cy="521"/>
                </a:xfrm>
                <a:custGeom>
                  <a:avLst/>
                  <a:gdLst>
                    <a:gd name="T0" fmla="*/ 314532 w 172"/>
                    <a:gd name="T1" fmla="*/ 471449 h 197"/>
                    <a:gd name="T2" fmla="*/ 412574 w 172"/>
                    <a:gd name="T3" fmla="*/ 208059 h 197"/>
                    <a:gd name="T4" fmla="*/ 355331 w 172"/>
                    <a:gd name="T5" fmla="*/ 0 h 197"/>
                    <a:gd name="T6" fmla="*/ 0 w 172"/>
                    <a:gd name="T7" fmla="*/ 208059 h 197"/>
                    <a:gd name="T8" fmla="*/ 314532 w 172"/>
                    <a:gd name="T9" fmla="*/ 471449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2"/>
                    <a:gd name="T16" fmla="*/ 0 h 197"/>
                    <a:gd name="T17" fmla="*/ 172 w 172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2" h="197">
                      <a:moveTo>
                        <a:pt x="131" y="197"/>
                      </a:moveTo>
                      <a:cubicBezTo>
                        <a:pt x="157" y="166"/>
                        <a:pt x="172" y="127"/>
                        <a:pt x="172" y="87"/>
                      </a:cubicBezTo>
                      <a:cubicBezTo>
                        <a:pt x="172" y="57"/>
                        <a:pt x="163" y="27"/>
                        <a:pt x="148" y="0"/>
                      </a:cubicBezTo>
                      <a:lnTo>
                        <a:pt x="0" y="87"/>
                      </a:lnTo>
                      <a:lnTo>
                        <a:pt x="131" y="19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482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5" name="Freeform 323"/>
                <p:cNvSpPr>
                  <a:spLocks noChangeAspect="1"/>
                </p:cNvSpPr>
                <p:nvPr/>
              </p:nvSpPr>
              <p:spPr bwMode="auto">
                <a:xfrm>
                  <a:off x="2100" y="3662"/>
                  <a:ext cx="465" cy="452"/>
                </a:xfrm>
                <a:custGeom>
                  <a:avLst/>
                  <a:gdLst>
                    <a:gd name="T0" fmla="*/ 0 w 176"/>
                    <a:gd name="T1" fmla="*/ 395614 h 171"/>
                    <a:gd name="T2" fmla="*/ 106855 w 176"/>
                    <a:gd name="T3" fmla="*/ 407617 h 171"/>
                    <a:gd name="T4" fmla="*/ 418022 w 176"/>
                    <a:gd name="T5" fmla="*/ 262345 h 171"/>
                    <a:gd name="T6" fmla="*/ 106855 w 176"/>
                    <a:gd name="T7" fmla="*/ 0 h 171"/>
                    <a:gd name="T8" fmla="*/ 0 w 176"/>
                    <a:gd name="T9" fmla="*/ 395614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71"/>
                    <a:gd name="T17" fmla="*/ 176 w 17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71">
                      <a:moveTo>
                        <a:pt x="0" y="166"/>
                      </a:moveTo>
                      <a:cubicBezTo>
                        <a:pt x="15" y="169"/>
                        <a:pt x="30" y="171"/>
                        <a:pt x="45" y="171"/>
                      </a:cubicBezTo>
                      <a:cubicBezTo>
                        <a:pt x="96" y="171"/>
                        <a:pt x="144" y="149"/>
                        <a:pt x="176" y="110"/>
                      </a:cubicBezTo>
                      <a:lnTo>
                        <a:pt x="45" y="0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482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6" name="Freeform 324"/>
                <p:cNvSpPr>
                  <a:spLocks noChangeAspect="1"/>
                </p:cNvSpPr>
                <p:nvPr/>
              </p:nvSpPr>
              <p:spPr bwMode="auto">
                <a:xfrm>
                  <a:off x="1771" y="3662"/>
                  <a:ext cx="447" cy="439"/>
                </a:xfrm>
                <a:custGeom>
                  <a:avLst/>
                  <a:gdLst>
                    <a:gd name="T0" fmla="*/ 0 w 169"/>
                    <a:gd name="T1" fmla="*/ 62216 h 166"/>
                    <a:gd name="T2" fmla="*/ 297226 w 169"/>
                    <a:gd name="T3" fmla="*/ 397120 h 166"/>
                    <a:gd name="T4" fmla="*/ 404662 w 169"/>
                    <a:gd name="T5" fmla="*/ 0 h 166"/>
                    <a:gd name="T6" fmla="*/ 0 w 169"/>
                    <a:gd name="T7" fmla="*/ 62216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9"/>
                    <a:gd name="T13" fmla="*/ 0 h 166"/>
                    <a:gd name="T14" fmla="*/ 169 w 169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9" h="166">
                      <a:moveTo>
                        <a:pt x="0" y="26"/>
                      </a:moveTo>
                      <a:cubicBezTo>
                        <a:pt x="10" y="93"/>
                        <a:pt x="59" y="148"/>
                        <a:pt x="124" y="166"/>
                      </a:cubicBezTo>
                      <a:lnTo>
                        <a:pt x="169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482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7" name="Freeform 325"/>
                <p:cNvSpPr>
                  <a:spLocks noChangeAspect="1"/>
                </p:cNvSpPr>
                <p:nvPr/>
              </p:nvSpPr>
              <p:spPr bwMode="auto">
                <a:xfrm>
                  <a:off x="1764" y="3591"/>
                  <a:ext cx="454" cy="140"/>
                </a:xfrm>
                <a:custGeom>
                  <a:avLst/>
                  <a:gdLst>
                    <a:gd name="T0" fmla="*/ 7045 w 172"/>
                    <a:gd name="T1" fmla="*/ 0 h 53"/>
                    <a:gd name="T2" fmla="*/ 2669 w 172"/>
                    <a:gd name="T3" fmla="*/ 63922 h 53"/>
                    <a:gd name="T4" fmla="*/ 7045 w 172"/>
                    <a:gd name="T5" fmla="*/ 125667 h 53"/>
                    <a:gd name="T6" fmla="*/ 405132 w 172"/>
                    <a:gd name="T7" fmla="*/ 63922 h 53"/>
                    <a:gd name="T8" fmla="*/ 7045 w 172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2"/>
                    <a:gd name="T16" fmla="*/ 0 h 53"/>
                    <a:gd name="T17" fmla="*/ 172 w 172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2" h="53">
                      <a:moveTo>
                        <a:pt x="3" y="0"/>
                      </a:moveTo>
                      <a:cubicBezTo>
                        <a:pt x="1" y="9"/>
                        <a:pt x="1" y="18"/>
                        <a:pt x="1" y="27"/>
                      </a:cubicBezTo>
                      <a:cubicBezTo>
                        <a:pt x="0" y="36"/>
                        <a:pt x="1" y="45"/>
                        <a:pt x="3" y="53"/>
                      </a:cubicBezTo>
                      <a:lnTo>
                        <a:pt x="172" y="2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482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8" name="Freeform 326"/>
                <p:cNvSpPr>
                  <a:spLocks noChangeAspect="1"/>
                </p:cNvSpPr>
                <p:nvPr/>
              </p:nvSpPr>
              <p:spPr bwMode="auto">
                <a:xfrm>
                  <a:off x="1771" y="3509"/>
                  <a:ext cx="447" cy="153"/>
                </a:xfrm>
                <a:custGeom>
                  <a:avLst/>
                  <a:gdLst>
                    <a:gd name="T0" fmla="*/ 19134 w 169"/>
                    <a:gd name="T1" fmla="*/ 0 h 58"/>
                    <a:gd name="T2" fmla="*/ 0 w 169"/>
                    <a:gd name="T3" fmla="*/ 72823 h 58"/>
                    <a:gd name="T4" fmla="*/ 404662 w 169"/>
                    <a:gd name="T5" fmla="*/ 136167 h 58"/>
                    <a:gd name="T6" fmla="*/ 19134 w 169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9"/>
                    <a:gd name="T13" fmla="*/ 0 h 58"/>
                    <a:gd name="T14" fmla="*/ 169 w 169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9" h="58">
                      <a:moveTo>
                        <a:pt x="8" y="0"/>
                      </a:moveTo>
                      <a:cubicBezTo>
                        <a:pt x="4" y="10"/>
                        <a:pt x="1" y="20"/>
                        <a:pt x="0" y="31"/>
                      </a:cubicBezTo>
                      <a:lnTo>
                        <a:pt x="169" y="5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482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9" name="Freeform 327"/>
                <p:cNvSpPr>
                  <a:spLocks noChangeAspect="1"/>
                </p:cNvSpPr>
                <p:nvPr/>
              </p:nvSpPr>
              <p:spPr bwMode="auto">
                <a:xfrm>
                  <a:off x="1793" y="3210"/>
                  <a:ext cx="425" cy="452"/>
                </a:xfrm>
                <a:custGeom>
                  <a:avLst/>
                  <a:gdLst>
                    <a:gd name="T0" fmla="*/ 379660 w 161"/>
                    <a:gd name="T1" fmla="*/ 0 h 171"/>
                    <a:gd name="T2" fmla="*/ 0 w 161"/>
                    <a:gd name="T3" fmla="*/ 269416 h 171"/>
                    <a:gd name="T4" fmla="*/ 379660 w 161"/>
                    <a:gd name="T5" fmla="*/ 407617 h 171"/>
                    <a:gd name="T6" fmla="*/ 379660 w 161"/>
                    <a:gd name="T7" fmla="*/ 0 h 1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1"/>
                    <a:gd name="T13" fmla="*/ 0 h 171"/>
                    <a:gd name="T14" fmla="*/ 161 w 161"/>
                    <a:gd name="T15" fmla="*/ 171 h 1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1" h="171">
                      <a:moveTo>
                        <a:pt x="161" y="0"/>
                      </a:moveTo>
                      <a:cubicBezTo>
                        <a:pt x="88" y="0"/>
                        <a:pt x="24" y="45"/>
                        <a:pt x="0" y="113"/>
                      </a:cubicBezTo>
                      <a:lnTo>
                        <a:pt x="161" y="171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482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526" name="Text Box 398"/>
              <p:cNvSpPr txBox="1">
                <a:spLocks noChangeArrowheads="1"/>
              </p:cNvSpPr>
              <p:nvPr/>
            </p:nvSpPr>
            <p:spPr bwMode="auto">
              <a:xfrm>
                <a:off x="1670" y="3098"/>
                <a:ext cx="4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>
                    <a:cs typeface="Arial" charset="0"/>
                  </a:rPr>
                  <a:t>Austria</a:t>
                </a:r>
                <a:endParaRPr lang="ru-RU" altLang="ru-RU" sz="1200">
                  <a:cs typeface="Arial" charset="0"/>
                </a:endParaRPr>
              </a:p>
            </p:txBody>
          </p:sp>
          <p:sp>
            <p:nvSpPr>
              <p:cNvPr id="21527" name="Text Box 399"/>
              <p:cNvSpPr txBox="1">
                <a:spLocks noChangeArrowheads="1"/>
              </p:cNvSpPr>
              <p:nvPr/>
            </p:nvSpPr>
            <p:spPr bwMode="auto">
              <a:xfrm>
                <a:off x="1776" y="3568"/>
                <a:ext cx="2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>
                    <a:cs typeface="Arial" charset="0"/>
                  </a:rPr>
                  <a:t>Italy</a:t>
                </a:r>
                <a:endParaRPr lang="ru-RU" altLang="ru-RU" sz="1200">
                  <a:cs typeface="Arial" charset="0"/>
                </a:endParaRPr>
              </a:p>
            </p:txBody>
          </p:sp>
          <p:sp>
            <p:nvSpPr>
              <p:cNvPr id="21528" name="Text Box 400"/>
              <p:cNvSpPr txBox="1">
                <a:spLocks noChangeArrowheads="1"/>
              </p:cNvSpPr>
              <p:nvPr/>
            </p:nvSpPr>
            <p:spPr bwMode="auto">
              <a:xfrm>
                <a:off x="1269" y="4063"/>
                <a:ext cx="4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>
                    <a:cs typeface="Arial" charset="0"/>
                  </a:rPr>
                  <a:t>Poland</a:t>
                </a:r>
                <a:endParaRPr lang="ru-RU" altLang="ru-RU" sz="1200">
                  <a:cs typeface="Arial" charset="0"/>
                </a:endParaRPr>
              </a:p>
            </p:txBody>
          </p:sp>
          <p:sp>
            <p:nvSpPr>
              <p:cNvPr id="21529" name="Text Box 401"/>
              <p:cNvSpPr txBox="1">
                <a:spLocks noChangeArrowheads="1"/>
              </p:cNvSpPr>
              <p:nvPr/>
            </p:nvSpPr>
            <p:spPr bwMode="auto">
              <a:xfrm>
                <a:off x="550" y="3890"/>
                <a:ext cx="5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>
                    <a:cs typeface="Arial" charset="0"/>
                  </a:rPr>
                  <a:t>Germany</a:t>
                </a:r>
                <a:endParaRPr lang="ru-RU" altLang="ru-RU" sz="1200">
                  <a:cs typeface="Arial" charset="0"/>
                </a:endParaRPr>
              </a:p>
            </p:txBody>
          </p:sp>
          <p:sp>
            <p:nvSpPr>
              <p:cNvPr id="21530" name="Text Box 405"/>
              <p:cNvSpPr txBox="1">
                <a:spLocks noChangeArrowheads="1"/>
              </p:cNvSpPr>
              <p:nvPr/>
            </p:nvSpPr>
            <p:spPr bwMode="auto">
              <a:xfrm>
                <a:off x="433" y="3537"/>
                <a:ext cx="47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>
                    <a:cs typeface="Arial" charset="0"/>
                  </a:rPr>
                  <a:t>Slovakia</a:t>
                </a:r>
                <a:endParaRPr lang="ru-RU" altLang="ru-RU" sz="1200">
                  <a:cs typeface="Arial" charset="0"/>
                </a:endParaRPr>
              </a:p>
            </p:txBody>
          </p:sp>
          <p:sp>
            <p:nvSpPr>
              <p:cNvPr id="21531" name="Text Box 407"/>
              <p:cNvSpPr txBox="1">
                <a:spLocks noChangeArrowheads="1"/>
              </p:cNvSpPr>
              <p:nvPr/>
            </p:nvSpPr>
            <p:spPr bwMode="auto">
              <a:xfrm>
                <a:off x="448" y="3385"/>
                <a:ext cx="4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>
                    <a:cs typeface="Arial" charset="0"/>
                  </a:rPr>
                  <a:t>Slovenia</a:t>
                </a:r>
                <a:endParaRPr lang="ru-RU" altLang="ru-RU" sz="1200">
                  <a:cs typeface="Arial" charset="0"/>
                </a:endParaRPr>
              </a:p>
            </p:txBody>
          </p:sp>
          <p:sp>
            <p:nvSpPr>
              <p:cNvPr id="21532" name="Text Box 408"/>
              <p:cNvSpPr txBox="1">
                <a:spLocks noChangeArrowheads="1"/>
              </p:cNvSpPr>
              <p:nvPr/>
            </p:nvSpPr>
            <p:spPr bwMode="auto">
              <a:xfrm>
                <a:off x="703" y="3151"/>
                <a:ext cx="4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1200">
                    <a:cs typeface="Arial" charset="0"/>
                  </a:rPr>
                  <a:t>Others</a:t>
                </a:r>
                <a:endParaRPr lang="ru-RU" altLang="ru-RU" sz="1200">
                  <a:cs typeface="Arial" charset="0"/>
                </a:endParaRPr>
              </a:p>
            </p:txBody>
          </p:sp>
        </p:grpSp>
      </p:grpSp>
      <p:grpSp>
        <p:nvGrpSpPr>
          <p:cNvPr id="6" name="Группа 84"/>
          <p:cNvGrpSpPr>
            <a:grpSpLocks/>
          </p:cNvGrpSpPr>
          <p:nvPr/>
        </p:nvGrpSpPr>
        <p:grpSpPr bwMode="auto">
          <a:xfrm>
            <a:off x="5867400" y="2492375"/>
            <a:ext cx="2052638" cy="2813050"/>
            <a:chOff x="2920070" y="5232531"/>
            <a:chExt cx="2052569" cy="2813245"/>
          </a:xfrm>
        </p:grpSpPr>
        <p:sp>
          <p:nvSpPr>
            <p:cNvPr id="78" name="Text Box 5"/>
            <p:cNvSpPr txBox="1">
              <a:spLocks noChangeArrowheads="1"/>
            </p:cNvSpPr>
            <p:nvPr/>
          </p:nvSpPr>
          <p:spPr bwMode="auto">
            <a:xfrm>
              <a:off x="2920070" y="5232531"/>
              <a:ext cx="2052569" cy="58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cs typeface="Arial" charset="0"/>
                </a:rPr>
                <a:t>PCDD/Fs</a:t>
              </a:r>
              <a:r>
                <a:rPr lang="en-US" sz="1600" dirty="0">
                  <a:cs typeface="Arial" charset="0"/>
                </a:rPr>
                <a:t> deposition to the Baltic sea</a:t>
              </a:r>
              <a:endParaRPr lang="ru-RU" sz="1600" dirty="0">
                <a:cs typeface="Arial" charset="0"/>
              </a:endParaRPr>
            </a:p>
          </p:txBody>
        </p:sp>
        <p:grpSp>
          <p:nvGrpSpPr>
            <p:cNvPr id="21520" name="Группа 82"/>
            <p:cNvGrpSpPr>
              <a:grpSpLocks noChangeAspect="1"/>
            </p:cNvGrpSpPr>
            <p:nvPr/>
          </p:nvGrpSpPr>
          <p:grpSpPr bwMode="auto">
            <a:xfrm>
              <a:off x="3071000" y="5823100"/>
              <a:ext cx="1750709" cy="2222676"/>
              <a:chOff x="3265930" y="5729419"/>
              <a:chExt cx="1854200" cy="2354066"/>
            </a:xfrm>
          </p:grpSpPr>
          <p:pic>
            <p:nvPicPr>
              <p:cNvPr id="21521" name="Picture 7" descr="pcddf_netflux(2010)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65930" y="5743510"/>
                <a:ext cx="1854200" cy="233997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522" name="Text Box 8"/>
              <p:cNvSpPr txBox="1">
                <a:spLocks noChangeArrowheads="1"/>
              </p:cNvSpPr>
              <p:nvPr/>
            </p:nvSpPr>
            <p:spPr bwMode="auto">
              <a:xfrm>
                <a:off x="3307956" y="5729419"/>
                <a:ext cx="613584" cy="129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altLang="ru-RU" sz="800">
                    <a:cs typeface="Arial" charset="0"/>
                  </a:rPr>
                  <a:t>ng TEQ/m</a:t>
                </a:r>
                <a:r>
                  <a:rPr lang="ru-RU" altLang="ru-RU" sz="800" baseline="30000">
                    <a:cs typeface="Arial" charset="0"/>
                  </a:rPr>
                  <a:t>2</a:t>
                </a:r>
                <a:r>
                  <a:rPr lang="ru-RU" altLang="ru-RU" sz="800">
                    <a:cs typeface="Arial" charset="0"/>
                  </a:rPr>
                  <a:t>/y</a:t>
                </a:r>
              </a:p>
            </p:txBody>
          </p:sp>
        </p:grpSp>
      </p:grpSp>
      <p:grpSp>
        <p:nvGrpSpPr>
          <p:cNvPr id="9" name="Группа 15"/>
          <p:cNvGrpSpPr>
            <a:grpSpLocks/>
          </p:cNvGrpSpPr>
          <p:nvPr/>
        </p:nvGrpSpPr>
        <p:grpSpPr bwMode="auto">
          <a:xfrm>
            <a:off x="5024438" y="2565400"/>
            <a:ext cx="3598862" cy="2854325"/>
            <a:chOff x="4982168" y="1941530"/>
            <a:chExt cx="3598863" cy="2853938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028205" y="1941530"/>
              <a:ext cx="3508376" cy="33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Arial" charset="0"/>
                </a:rPr>
                <a:t>Hg</a:t>
              </a:r>
              <a:r>
                <a:rPr lang="en-US" sz="1600" dirty="0">
                  <a:latin typeface="Tahoma" pitchFamily="34" charset="0"/>
                  <a:cs typeface="Arial" charset="0"/>
                </a:rPr>
                <a:t> deposition to inland waters</a:t>
              </a:r>
              <a:endParaRPr lang="ru-RU" sz="1600" dirty="0">
                <a:latin typeface="Tahoma" pitchFamily="34" charset="0"/>
                <a:cs typeface="Arial" charset="0"/>
              </a:endParaRPr>
            </a:p>
          </p:txBody>
        </p:sp>
        <p:pic>
          <p:nvPicPr>
            <p:cNvPr id="21517" name="Picture 8" descr="hg_dep_water_20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82168" y="2255205"/>
              <a:ext cx="3598863" cy="228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9" descr="hg_dep_water_2016_legen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96518" y="4579568"/>
              <a:ext cx="25701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" name="Text Box 43"/>
          <p:cNvSpPr txBox="1">
            <a:spLocks noChangeArrowheads="1"/>
          </p:cNvSpPr>
          <p:nvPr/>
        </p:nvSpPr>
        <p:spPr bwMode="auto">
          <a:xfrm>
            <a:off x="571500" y="1484313"/>
            <a:ext cx="42624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altLang="ru-RU" sz="2200">
                <a:solidFill>
                  <a:srgbClr val="0033CC"/>
                </a:solidFill>
                <a:latin typeface="Calibri" pitchFamily="34" charset="0"/>
                <a:cs typeface="Arial" charset="0"/>
              </a:rPr>
              <a:t>Standard EMEP output (new grid): </a:t>
            </a:r>
          </a:p>
        </p:txBody>
      </p:sp>
      <p:sp>
        <p:nvSpPr>
          <p:cNvPr id="87" name="Text Box 43"/>
          <p:cNvSpPr txBox="1">
            <a:spLocks noChangeArrowheads="1"/>
          </p:cNvSpPr>
          <p:nvPr/>
        </p:nvSpPr>
        <p:spPr bwMode="auto">
          <a:xfrm>
            <a:off x="539750" y="2105025"/>
            <a:ext cx="4057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ru-RU" sz="2000">
                <a:latin typeface="Calibri" pitchFamily="34" charset="0"/>
                <a:cs typeface="Arial" charset="0"/>
              </a:rPr>
              <a:t>Concentration/deposition maps</a:t>
            </a:r>
            <a:endParaRPr lang="en-US" altLang="ru-RU" sz="2000">
              <a:solidFill>
                <a:srgbClr val="0099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8" name="Text Box 43"/>
          <p:cNvSpPr txBox="1">
            <a:spLocks noChangeArrowheads="1"/>
          </p:cNvSpPr>
          <p:nvPr/>
        </p:nvSpPr>
        <p:spPr bwMode="auto">
          <a:xfrm>
            <a:off x="539750" y="2538413"/>
            <a:ext cx="40576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ru-RU" sz="2000">
                <a:latin typeface="Calibri" pitchFamily="34" charset="0"/>
                <a:cs typeface="Arial" charset="0"/>
              </a:rPr>
              <a:t>Country-to-country transboundary transport</a:t>
            </a:r>
          </a:p>
        </p:txBody>
      </p:sp>
      <p:sp>
        <p:nvSpPr>
          <p:cNvPr id="89" name="Text Box 43"/>
          <p:cNvSpPr txBox="1">
            <a:spLocks noChangeArrowheads="1"/>
          </p:cNvSpPr>
          <p:nvPr/>
        </p:nvSpPr>
        <p:spPr bwMode="auto">
          <a:xfrm>
            <a:off x="539750" y="4005263"/>
            <a:ext cx="40576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ru-RU" sz="2000">
                <a:latin typeface="Calibri" pitchFamily="34" charset="0"/>
                <a:cs typeface="Arial" charset="0"/>
              </a:rPr>
              <a:t>Deposition to marginal seas and special regions (e.g. Arctic)</a:t>
            </a:r>
          </a:p>
        </p:txBody>
      </p: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539750" y="3429000"/>
            <a:ext cx="4057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ru-RU" sz="2000">
                <a:latin typeface="Calibri" pitchFamily="34" charset="0"/>
                <a:cs typeface="Arial" charset="0"/>
              </a:rPr>
              <a:t>Deposition to various LC types</a:t>
            </a:r>
          </a:p>
        </p:txBody>
      </p:sp>
      <p:sp>
        <p:nvSpPr>
          <p:cNvPr id="24588" name="Rectangle 24"/>
          <p:cNvSpPr>
            <a:spLocks noChangeArrowheads="1"/>
          </p:cNvSpPr>
          <p:nvPr/>
        </p:nvSpPr>
        <p:spPr bwMode="auto">
          <a:xfrm>
            <a:off x="0" y="2905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Operational modelling: output results for EMEP </a:t>
            </a:r>
            <a:endParaRPr lang="ru-RU" altLang="ru-RU" sz="280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40"/>
          <p:cNvGrpSpPr>
            <a:grpSpLocks/>
          </p:cNvGrpSpPr>
          <p:nvPr/>
        </p:nvGrpSpPr>
        <p:grpSpPr bwMode="auto">
          <a:xfrm>
            <a:off x="107950" y="1412875"/>
            <a:ext cx="4679950" cy="3725863"/>
            <a:chOff x="494529" y="1782045"/>
            <a:chExt cx="4680000" cy="3726922"/>
          </a:xfrm>
        </p:grpSpPr>
        <p:pic>
          <p:nvPicPr>
            <p:cNvPr id="22538" name="Рисунок 4" descr="cd_conc_2016_emep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9" y="2192692"/>
              <a:ext cx="46800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TextBox 7"/>
            <p:cNvSpPr txBox="1">
              <a:spLocks noChangeArrowheads="1"/>
            </p:cNvSpPr>
            <p:nvPr/>
          </p:nvSpPr>
          <p:spPr bwMode="auto">
            <a:xfrm>
              <a:off x="1502206" y="1782045"/>
              <a:ext cx="3030733" cy="40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2000">
                  <a:latin typeface="Calibri" pitchFamily="34" charset="0"/>
                  <a:cs typeface="Arial" charset="0"/>
                </a:rPr>
                <a:t>Cd air concentration (2016)</a:t>
              </a:r>
            </a:p>
          </p:txBody>
        </p:sp>
        <p:pic>
          <p:nvPicPr>
            <p:cNvPr id="22540" name="Рисунок 18" descr="cd_conc_2016_legend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1672" y="5274967"/>
              <a:ext cx="2785715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99" name="Text Box 79"/>
          <p:cNvSpPr txBox="1">
            <a:spLocks noChangeArrowheads="1"/>
          </p:cNvSpPr>
          <p:nvPr/>
        </p:nvSpPr>
        <p:spPr bwMode="auto">
          <a:xfrm>
            <a:off x="611188" y="5510213"/>
            <a:ext cx="449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i="1">
                <a:solidFill>
                  <a:srgbClr val="0033CC"/>
                </a:solidFill>
              </a:rPr>
              <a:t>Detailed analysis of the results is ongoing </a:t>
            </a:r>
            <a:endParaRPr lang="ru-RU" altLang="ru-RU" i="1">
              <a:solidFill>
                <a:srgbClr val="0033CC"/>
              </a:solidFill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484313"/>
            <a:ext cx="373697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804025" y="1773238"/>
            <a:ext cx="371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600"/>
              <a:t>NL8</a:t>
            </a:r>
            <a:endParaRPr lang="ru-RU" altLang="ru-RU" sz="160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235825" y="2205038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600"/>
              <a:t>BE14</a:t>
            </a:r>
            <a:endParaRPr lang="ru-RU" altLang="ru-RU" sz="1600"/>
          </a:p>
        </p:txBody>
      </p:sp>
      <p:sp>
        <p:nvSpPr>
          <p:cNvPr id="30797" name="Oval 77"/>
          <p:cNvSpPr>
            <a:spLocks noChangeArrowheads="1"/>
          </p:cNvSpPr>
          <p:nvPr/>
        </p:nvSpPr>
        <p:spPr bwMode="auto">
          <a:xfrm>
            <a:off x="6516688" y="1773238"/>
            <a:ext cx="863600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6" name="Text Box 19"/>
          <p:cNvSpPr txBox="1">
            <a:spLocks noChangeArrowheads="1"/>
          </p:cNvSpPr>
          <p:nvPr/>
        </p:nvSpPr>
        <p:spPr bwMode="auto">
          <a:xfrm>
            <a:off x="34925" y="47625"/>
            <a:ext cx="1477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i="1">
                <a:latin typeface="Calibri" pitchFamily="34" charset="0"/>
              </a:rPr>
              <a:t>Analysis </a:t>
            </a:r>
            <a:r>
              <a:rPr lang="ru-RU" altLang="ru-RU" sz="1400" i="1">
                <a:latin typeface="Calibri" pitchFamily="34" charset="0"/>
              </a:rPr>
              <a:t>o</a:t>
            </a:r>
            <a:r>
              <a:rPr lang="en-US" altLang="ru-RU" sz="1400" i="1">
                <a:latin typeface="Calibri" pitchFamily="34" charset="0"/>
              </a:rPr>
              <a:t>f hot spots</a:t>
            </a:r>
            <a:endParaRPr lang="ru-RU" altLang="ru-RU" sz="1400" i="1">
              <a:latin typeface="Calibri" pitchFamily="34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0" y="287338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ru-RU" sz="2800" dirty="0">
                <a:solidFill>
                  <a:srgbClr val="0033CC"/>
                </a:solidFill>
                <a:latin typeface="+mn-lt"/>
                <a:cs typeface="Arial" charset="0"/>
              </a:rPr>
              <a:t>Analysis of hot-spots in the EMEP region</a:t>
            </a:r>
            <a:endParaRPr lang="ru-RU" altLang="ru-RU" sz="2800" dirty="0">
              <a:solidFill>
                <a:srgbClr val="0033CC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9" grpId="0"/>
      <p:bldP spid="9231" grpId="0"/>
      <p:bldP spid="9233" grpId="0"/>
      <p:bldP spid="3079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6514</TotalTime>
  <Words>1426</Words>
  <Application>Microsoft Office PowerPoint</Application>
  <PresentationFormat>Экран (4:3)</PresentationFormat>
  <Paragraphs>296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Times New Roman</vt:lpstr>
      <vt:lpstr>Tahoma</vt:lpstr>
      <vt:lpstr>Calibri</vt:lpstr>
      <vt:lpstr>Wingdings</vt:lpstr>
      <vt:lpstr>Symbol</vt:lpstr>
      <vt:lpstr>宋体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Mercury multi-media modelling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MSCE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iilyin</dc:creator>
  <cp:lastModifiedBy>IIlyin</cp:lastModifiedBy>
  <cp:revision>162</cp:revision>
  <dcterms:created xsi:type="dcterms:W3CDTF">2019-04-15T07:48:31Z</dcterms:created>
  <dcterms:modified xsi:type="dcterms:W3CDTF">2019-05-06T19:21:49Z</dcterms:modified>
</cp:coreProperties>
</file>