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9575" cx="91455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1518bccd0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1518bccd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51518bccd0_1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1518bccd0_1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1518bccd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51518bccd0_1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9bd2a5ece_2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9bd2a5ece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59bd2a5ece_2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1518bccd0_2_4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51518bccd0_2_401:notes"/>
          <p:cNvSpPr/>
          <p:nvPr>
            <p:ph idx="2" type="sldImg"/>
          </p:nvPr>
        </p:nvSpPr>
        <p:spPr>
          <a:xfrm>
            <a:off x="1371718" y="1143000"/>
            <a:ext cx="41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1518bccd0_2_5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1518bccd0_2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51518bccd0_2_5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1518bccd0_2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51518bccd0_2_406:notes"/>
          <p:cNvSpPr/>
          <p:nvPr>
            <p:ph idx="2" type="sldImg"/>
          </p:nvPr>
        </p:nvSpPr>
        <p:spPr>
          <a:xfrm>
            <a:off x="1371718" y="1143000"/>
            <a:ext cx="41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1518bccd0_2_5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1518bccd0_2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51518bccd0_2_5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1518bccd0_2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51518bccd0_2_510:notes"/>
          <p:cNvSpPr/>
          <p:nvPr>
            <p:ph idx="2" type="sldImg"/>
          </p:nvPr>
        </p:nvSpPr>
        <p:spPr>
          <a:xfrm>
            <a:off x="1371718" y="1143000"/>
            <a:ext cx="41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1518bccd0_2_5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1518bccd0_2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51518bccd0_2_5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1518bccd0_2_5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1518bccd0_2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51518bccd0_2_5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Operational EMEP/MSC-W work: every year; Prducts for the countries, not scientific developments</a:t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1518bccd0_2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51518bccd0_2_414:notes"/>
          <p:cNvSpPr/>
          <p:nvPr>
            <p:ph idx="2" type="sldImg"/>
          </p:nvPr>
        </p:nvSpPr>
        <p:spPr>
          <a:xfrm>
            <a:off x="1371718" y="1143000"/>
            <a:ext cx="41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1518bccd0_2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1518bccd0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-move and update web pages</a:t>
            </a:r>
            <a:endParaRPr/>
          </a:p>
        </p:txBody>
      </p:sp>
      <p:sp>
        <p:nvSpPr>
          <p:cNvPr id="400" name="Google Shape;400;g51518bccd0_2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1518bccd0_2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1518bccd0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51518bccd0_2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1518bccd0_2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1518bccd0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51518bccd0_2_1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518bccd0_2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518bccd0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51518bccd0_2_1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1518bccd0_2_2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1518bccd0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51518bccd0_2_2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1518bccd0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51518bccd0_2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9bd2a5ece_1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9bd2a5ece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59bd2a5ece_1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9bd2a5ece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9bd2a5ece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59bd2a5ece_1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1518bccd0_1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1518bccd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51518bccd0_1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1518bccd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1518bccd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51518bccd0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1518bccd0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1518bcc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51518bccd0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9bd2a5ece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9bd2a5ec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59bd2a5ece_1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1518bccd0_2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1518bccd0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51518bccd0_2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9bd2a5ece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9bd2a5ec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59bd2a5ece_1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1518bccd0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1518bccd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51518bccd0_1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bileumsslide">
  <p:cSld name="Jubileumsslide">
    <p:bg>
      <p:bgPr>
        <a:noFill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311" y="900113"/>
            <a:ext cx="2577922" cy="302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edragsholderinfo">
  <p:cSld name="Foredragsholderinf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886203" y="3074785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400"/>
              <a:buFont typeface="Arial"/>
              <a:buNone/>
              <a:defRPr b="1" i="0" sz="37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74799" cy="25378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2269449" y="3719033"/>
            <a:ext cx="5989955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2272708" y="4046341"/>
            <a:ext cx="5986696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3" type="body"/>
          </p:nvPr>
        </p:nvSpPr>
        <p:spPr>
          <a:xfrm>
            <a:off x="2269449" y="4373397"/>
            <a:ext cx="5989955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BADEE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4" type="body"/>
          </p:nvPr>
        </p:nvSpPr>
        <p:spPr>
          <a:xfrm>
            <a:off x="886203" y="3719034"/>
            <a:ext cx="1063625" cy="327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5" type="body"/>
          </p:nvPr>
        </p:nvSpPr>
        <p:spPr>
          <a:xfrm>
            <a:off x="886203" y="4046342"/>
            <a:ext cx="1063625" cy="327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6" type="body"/>
          </p:nvPr>
        </p:nvSpPr>
        <p:spPr>
          <a:xfrm>
            <a:off x="886203" y="4373650"/>
            <a:ext cx="1063625" cy="327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vsluttnings/ intro slide">
  <p:cSld name="Avsluttnings/ intro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69364" cy="370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type="ctrTitle"/>
          </p:nvPr>
        </p:nvSpPr>
        <p:spPr>
          <a:xfrm>
            <a:off x="886203" y="3658058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886202" y="4291736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872827" y="5778435"/>
            <a:ext cx="7447285" cy="216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678" cy="24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ctrTitle"/>
          </p:nvPr>
        </p:nvSpPr>
        <p:spPr>
          <a:xfrm>
            <a:off x="886203" y="3658058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886202" y="4291736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872827" y="5778435"/>
            <a:ext cx="7447285" cy="216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678" cy="24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 med logo" showMasterSp="0">
  <p:cSld name="Tittel og innhold med logo">
    <p:bg>
      <p:bgPr>
        <a:solidFill>
          <a:srgbClr val="E9E9E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86203" y="1600573"/>
            <a:ext cx="7373201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0" type="dt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2218037" y="6478871"/>
            <a:ext cx="468417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6535" y="6122244"/>
            <a:ext cx="2229053" cy="7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396330" y="6482099"/>
            <a:ext cx="468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nholdsdeler">
  <p:cSld name="To innholdsdel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2218037" y="6478871"/>
            <a:ext cx="468417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886203" y="1600573"/>
            <a:ext cx="35949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4664405" y="1600573"/>
            <a:ext cx="35949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396330" y="6482099"/>
            <a:ext cx="468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re tittel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2218037" y="6478871"/>
            <a:ext cx="468417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396330" y="6482099"/>
            <a:ext cx="468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628758" y="1826044"/>
            <a:ext cx="78882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886319" y="507600"/>
            <a:ext cx="73728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886319" y="1600558"/>
            <a:ext cx="35979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664513" y="1600558"/>
            <a:ext cx="35979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3" type="body"/>
          </p:nvPr>
        </p:nvSpPr>
        <p:spPr>
          <a:xfrm>
            <a:off x="4664513" y="3965032"/>
            <a:ext cx="35979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4" type="body"/>
          </p:nvPr>
        </p:nvSpPr>
        <p:spPr>
          <a:xfrm>
            <a:off x="886319" y="3965032"/>
            <a:ext cx="3597900" cy="21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mal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886203" y="3656991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886202" y="4291148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872827" y="5778435"/>
            <a:ext cx="7447286" cy="216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2357652" cy="234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ctrTitle"/>
          </p:nvPr>
        </p:nvSpPr>
        <p:spPr>
          <a:xfrm>
            <a:off x="1143197" y="1122621"/>
            <a:ext cx="68592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1143197" y="3602865"/>
            <a:ext cx="68592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623995" y="1710131"/>
            <a:ext cx="7888200" cy="28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623995" y="4590517"/>
            <a:ext cx="78882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628758" y="1826044"/>
            <a:ext cx="38868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2" type="body"/>
          </p:nvPr>
        </p:nvSpPr>
        <p:spPr>
          <a:xfrm>
            <a:off x="4629947" y="1826044"/>
            <a:ext cx="38868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629949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29949" y="1681549"/>
            <a:ext cx="3869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629949" y="2505650"/>
            <a:ext cx="38691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3" type="body"/>
          </p:nvPr>
        </p:nvSpPr>
        <p:spPr>
          <a:xfrm>
            <a:off x="4629947" y="1681549"/>
            <a:ext cx="38880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4" type="body"/>
          </p:nvPr>
        </p:nvSpPr>
        <p:spPr>
          <a:xfrm>
            <a:off x="4629947" y="2505650"/>
            <a:ext cx="38880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6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629949" y="457305"/>
            <a:ext cx="29496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888060" y="987652"/>
            <a:ext cx="4629900" cy="4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idx="2" type="body"/>
          </p:nvPr>
        </p:nvSpPr>
        <p:spPr>
          <a:xfrm>
            <a:off x="629949" y="2057873"/>
            <a:ext cx="29496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7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629949" y="457305"/>
            <a:ext cx="29496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8"/>
          <p:cNvSpPr/>
          <p:nvPr>
            <p:ph idx="2" type="pic"/>
          </p:nvPr>
        </p:nvSpPr>
        <p:spPr>
          <a:xfrm>
            <a:off x="3888060" y="987652"/>
            <a:ext cx="4629900" cy="4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629949" y="2057873"/>
            <a:ext cx="29496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 rot="5400000">
            <a:off x="2396667" y="57994"/>
            <a:ext cx="4352100" cy="7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 rot="5400000">
            <a:off x="4624317" y="2285809"/>
            <a:ext cx="58131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 rot="5400000">
            <a:off x="623082" y="370909"/>
            <a:ext cx="58131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86203" y="1600573"/>
            <a:ext cx="7373201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218037" y="6478871"/>
            <a:ext cx="468417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396330" y="6482099"/>
            <a:ext cx="468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1" showMasterSp="0">
  <p:cSld name="Kapittelslide #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886121" cy="185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ctrTitle"/>
          </p:nvPr>
        </p:nvSpPr>
        <p:spPr>
          <a:xfrm>
            <a:off x="886203" y="3092890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886202" y="3733649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rgbClr val="BADEE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2" showMasterSp="0">
  <p:cSld name="Kapittelslide #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886121" cy="185193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type="ctrTitle"/>
          </p:nvPr>
        </p:nvSpPr>
        <p:spPr>
          <a:xfrm>
            <a:off x="886203" y="3092890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886202" y="3733649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rgbClr val="B9DABB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lide #3" showMasterSp="0">
  <p:cSld name="Kapittelslide #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886121" cy="185193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>
            <p:ph type="ctrTitle"/>
          </p:nvPr>
        </p:nvSpPr>
        <p:spPr>
          <a:xfrm>
            <a:off x="886203" y="3092890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886202" y="3733649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rgbClr val="0090A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672" lvl="2" marL="914372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660" lvl="3" marL="1371561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647" lvl="4" marL="1828747" marR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633" lvl="5" marL="228593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2" showMasterSp="0">
  <p:cSld name="Hvilesi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678" cy="24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3" showMasterSp="0">
  <p:cSld name="Hvileside #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678" cy="24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ide #1" showMasterSp="0">
  <p:cSld name="Hvileside #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/>
        <p:spPr>
          <a:xfrm>
            <a:off x="1117" y="1117"/>
            <a:ext cx="1116" cy="11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2477678" cy="24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/>
          </a:p>
          <a:p>
            <a:pPr indent="-171430" lvl="0" marL="17143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-"/>
            </a:pPr>
            <a:r>
              <a:rPr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86203" y="1600573"/>
            <a:ext cx="7373201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­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218037" y="6478871"/>
            <a:ext cx="468417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/>
        </p:nvSpPr>
        <p:spPr>
          <a:xfrm>
            <a:off x="6902208" y="6474714"/>
            <a:ext cx="1357196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Meteorologisk institutt</a:t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396330" y="6482099"/>
            <a:ext cx="4680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628758" y="1826044"/>
            <a:ext cx="78882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628758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3029472" y="6357810"/>
            <a:ext cx="30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5" name="Google Shape;205;p31"/>
          <p:cNvSpPr txBox="1"/>
          <p:nvPr>
            <p:ph type="ctrTitle"/>
          </p:nvPr>
        </p:nvSpPr>
        <p:spPr>
          <a:xfrm>
            <a:off x="886203" y="3656991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o-NO"/>
              <a:t>Progress of MSC-W activities</a:t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/>
          <p:nvPr>
            <p:ph idx="1" type="subTitle"/>
          </p:nvPr>
        </p:nvSpPr>
        <p:spPr>
          <a:xfrm>
            <a:off x="886200" y="4291156"/>
            <a:ext cx="74340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rPr b="1" lang="no-NO" sz="1800"/>
              <a:t>Hilde Fagerli</a:t>
            </a:r>
            <a:r>
              <a:rPr lang="no-NO" sz="1800"/>
              <a:t>, Agnes Nyiri, Anna Benedicow, Heiko Klein, Alvaro Valdebenito, Jan Griesfeller, Augustin Mortier, Michael Schulz, David SImpson, Svetlana Tsyro, Jan EIof Jonson, Peter Wind, Michael Gauss</a:t>
            </a:r>
            <a:endParaRPr b="0" i="0" sz="1800" u="none" cap="none" strike="noStrik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 txBox="1"/>
          <p:nvPr>
            <p:ph idx="10" type="dt"/>
          </p:nvPr>
        </p:nvSpPr>
        <p:spPr>
          <a:xfrm>
            <a:off x="872827" y="5778435"/>
            <a:ext cx="7447286" cy="216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TFMM, Madrid, 7-9th May 2019</a:t>
            </a:r>
            <a:endParaRPr b="0" i="0" sz="1400" u="none" cap="none" strike="noStrike">
              <a:solidFill>
                <a:srgbClr val="74C4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200"/>
              <a:t>PM</a:t>
            </a:r>
            <a:r>
              <a:rPr baseline="-25000" lang="no-NO" sz="2200"/>
              <a:t>2.5</a:t>
            </a:r>
            <a:r>
              <a:rPr lang="no-NO" sz="2200"/>
              <a:t>  – spatial correlation (mod vs Airbase) within each country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0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9560"/>
            <a:ext cx="9145575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/>
          <p:nvPr/>
        </p:nvSpPr>
        <p:spPr>
          <a:xfrm>
            <a:off x="5879362" y="49804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-NO" sz="1600">
                <a:solidFill>
                  <a:srgbClr val="000000"/>
                </a:solidFill>
              </a:rPr>
              <a:t>in the new grid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40"/>
          <p:cNvCxnSpPr/>
          <p:nvPr/>
        </p:nvCxnSpPr>
        <p:spPr>
          <a:xfrm>
            <a:off x="5018358" y="1563429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5" name="Google Shape;305;p40"/>
          <p:cNvSpPr txBox="1"/>
          <p:nvPr/>
        </p:nvSpPr>
        <p:spPr>
          <a:xfrm>
            <a:off x="230177" y="5937698"/>
            <a:ext cx="76164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000000"/>
                </a:solidFill>
              </a:rPr>
              <a:t>Improved spatial correlation in the majority of countries when going from 50km to 0.1 degree, but no significant </a:t>
            </a:r>
            <a:r>
              <a:rPr lang="no-NO" sz="1600"/>
              <a:t>difference between EMEP01 and CAMS_TNO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200"/>
              <a:t>PM</a:t>
            </a:r>
            <a:r>
              <a:rPr baseline="-25000" lang="no-NO" sz="2200"/>
              <a:t>10</a:t>
            </a:r>
            <a:r>
              <a:rPr lang="no-NO" sz="2200"/>
              <a:t>  – spatial correlation (mod vs Airbase) within each country</a:t>
            </a:r>
            <a:endParaRPr/>
          </a:p>
        </p:txBody>
      </p:sp>
      <p:sp>
        <p:nvSpPr>
          <p:cNvPr id="312" name="Google Shape;312;p41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spatial correlation in the majority of countries when goig from 50km to 0.1 degree, but no significant difference between EMEP01 and CAMS_TNO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14" name="Google Shape;3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" y="1617409"/>
            <a:ext cx="9145575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/>
          <p:nvPr/>
        </p:nvSpPr>
        <p:spPr>
          <a:xfrm>
            <a:off x="5879362" y="49804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-NO" sz="1600">
                <a:solidFill>
                  <a:srgbClr val="000000"/>
                </a:solidFill>
              </a:rPr>
              <a:t>in the new grid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41"/>
          <p:cNvCxnSpPr/>
          <p:nvPr/>
        </p:nvCxnSpPr>
        <p:spPr>
          <a:xfrm>
            <a:off x="5018358" y="1639629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17" name="Google Shape;317;p41"/>
          <p:cNvSpPr/>
          <p:nvPr/>
        </p:nvSpPr>
        <p:spPr>
          <a:xfrm>
            <a:off x="581750" y="1960800"/>
            <a:ext cx="539400" cy="2157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1"/>
          <p:cNvSpPr txBox="1"/>
          <p:nvPr/>
        </p:nvSpPr>
        <p:spPr>
          <a:xfrm>
            <a:off x="230177" y="5937698"/>
            <a:ext cx="76164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000000"/>
                </a:solidFill>
              </a:rPr>
              <a:t>Improved spatial correlation in the majority of countries when goig from 50km to 0.1 degree, but no significant </a:t>
            </a:r>
            <a:r>
              <a:rPr lang="no-NO" sz="1600"/>
              <a:t>difference between EMEP01 and CAMS_TNO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Summary</a:t>
            </a:r>
            <a:endParaRPr/>
          </a:p>
        </p:txBody>
      </p:sp>
      <p:sp>
        <p:nvSpPr>
          <p:cNvPr id="325" name="Google Shape;325;p42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All the countries that we ‘expect to report’ gridded data have now reported (- SE, IT)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Clear improvement in results going from 50km to 0.1 degree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Use of national data in the gridding is beneficial: EMEP/MSC-W model results (spatial correlation) for NO</a:t>
            </a:r>
            <a:r>
              <a:rPr baseline="-25000" lang="no-NO" sz="1800"/>
              <a:t>2</a:t>
            </a:r>
            <a:r>
              <a:rPr lang="no-NO" sz="1800"/>
              <a:t> are somewhat better using EMEP01 than CAMS_TNO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For other components the performance is similar overall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For countries that have few observations it is difficult to interpret whether the new gridding is better than the old/TNO_CAMS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More knowledge about the national observation networks is necessary to judge the performance - countries are encourage to participate in this evaluation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Some countries might benefit from revising their gridding (or the representativeness of measurement stations); Bulgaria, Poland, Norway, Greece (and Italy)</a:t>
            </a:r>
            <a:endParaRPr sz="1800"/>
          </a:p>
        </p:txBody>
      </p:sp>
      <p:sp>
        <p:nvSpPr>
          <p:cNvPr id="326" name="Google Shape;326;p42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b="1" i="0" lang="no-NO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Source-receptor (SR) calculations in the new EMEP grid</a:t>
            </a:r>
            <a:endParaRPr b="1" i="0" sz="4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3"/>
          <p:cNvSpPr txBox="1"/>
          <p:nvPr>
            <p:ph idx="1" type="body"/>
          </p:nvPr>
        </p:nvSpPr>
        <p:spPr>
          <a:xfrm>
            <a:off x="628758" y="1826044"/>
            <a:ext cx="78882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first time last </a:t>
            </a:r>
            <a:r>
              <a:rPr lang="no-NO" sz="2400"/>
              <a:t>summer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reported emissions in 0.1</a:t>
            </a:r>
            <a:r>
              <a:rPr b="0" i="0" lang="no-NO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0.1° are used in SR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no-NO" sz="2400"/>
              <a:t>CPU/Time restrictions makes it difficult to make SR in 0.1 (and unnecessary?)</a:t>
            </a:r>
            <a:endParaRPr sz="2400"/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resolutions (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0.4</a:t>
            </a:r>
            <a:r>
              <a:rPr b="1" i="0" lang="no-NO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x 0.3°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0.3</a:t>
            </a:r>
            <a:r>
              <a:rPr b="1" i="0" lang="no-NO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x 0.2°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0.1</a:t>
            </a:r>
            <a:r>
              <a:rPr b="1" i="0" lang="no-NO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i="0" lang="no-NO" sz="2400" u="none" cap="none" strike="noStrike">
                <a:solidFill>
                  <a:schemeClr val="dk1"/>
                </a:solidFill>
              </a:rPr>
              <a:t>x 0.1°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tested for 5 countries </a:t>
            </a:r>
            <a:r>
              <a:rPr lang="no-NO" sz="2400"/>
              <a:t>for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SR: BG, IT, NL, NO, PL – which resolution should be used operationally?</a:t>
            </a:r>
            <a:endParaRPr sz="2400"/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New, more detailed, country border data (ESRI map</a:t>
            </a:r>
            <a:r>
              <a:rPr lang="no-NO" sz="2400"/>
              <a:t>)</a:t>
            </a:r>
            <a:r>
              <a:rPr b="0" i="0" lang="no-N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How does it affect results?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Overview of model data</a:t>
            </a:r>
            <a:endParaRPr/>
          </a:p>
        </p:txBody>
      </p:sp>
      <p:sp>
        <p:nvSpPr>
          <p:cNvPr id="339" name="Google Shape;339;p44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40" name="Google Shape;3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609"/>
            <a:ext cx="8840775" cy="254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/>
              <a:t>Sulphur deposition</a:t>
            </a:r>
            <a:r>
              <a:rPr b="0" i="0" lang="no-N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Relative contribution from the country to itself </a:t>
            </a:r>
            <a:endParaRPr b="0" baseline="-2500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2072209"/>
            <a:ext cx="6429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>
            <p:ph type="title"/>
          </p:nvPr>
        </p:nvSpPr>
        <p:spPr>
          <a:xfrm>
            <a:off x="289500" y="289000"/>
            <a:ext cx="8514000" cy="47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sz="2400"/>
              <a:t>Sulphur deposition: Relative contribution from the country to top5 receptors and others</a:t>
            </a:r>
            <a:endParaRPr sz="2400"/>
          </a:p>
        </p:txBody>
      </p:sp>
      <p:sp>
        <p:nvSpPr>
          <p:cNvPr id="353" name="Google Shape;353;p46"/>
          <p:cNvSpPr txBox="1"/>
          <p:nvPr>
            <p:ph idx="1" type="body"/>
          </p:nvPr>
        </p:nvSpPr>
        <p:spPr>
          <a:xfrm>
            <a:off x="628753" y="1826050"/>
            <a:ext cx="4648200" cy="412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6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55" name="Google Shape;3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0" y="1137013"/>
            <a:ext cx="450000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6"/>
          <p:cNvSpPr txBox="1"/>
          <p:nvPr/>
        </p:nvSpPr>
        <p:spPr>
          <a:xfrm>
            <a:off x="2284475" y="5417950"/>
            <a:ext cx="8028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800">
                <a:latin typeface="Calibri"/>
                <a:ea typeface="Calibri"/>
                <a:cs typeface="Calibri"/>
                <a:sym typeface="Calibri"/>
              </a:rPr>
              <a:t>top5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6975" y="1133800"/>
            <a:ext cx="450000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6"/>
          <p:cNvSpPr txBox="1"/>
          <p:nvPr/>
        </p:nvSpPr>
        <p:spPr>
          <a:xfrm>
            <a:off x="6445575" y="5417950"/>
            <a:ext cx="8028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800">
                <a:latin typeface="Calibri"/>
                <a:ea typeface="Calibri"/>
                <a:cs typeface="Calibri"/>
                <a:sym typeface="Calibri"/>
              </a:rPr>
              <a:t>others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381625" y="6080125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A few percent difference between 0101 and 0302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Largest difference due to the new country border data set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no-N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</a:t>
            </a:r>
            <a:r>
              <a:rPr b="0" baseline="-25000" i="0" lang="no-N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b="0" i="0" lang="no-N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Relative contribution from the country to itself and to the top5 receptors</a:t>
            </a:r>
            <a:endParaRPr b="0" baseline="-2500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49" y="2352225"/>
            <a:ext cx="4500001" cy="32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314" y="2829486"/>
            <a:ext cx="4500001" cy="257219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7"/>
          <p:cNvSpPr txBox="1"/>
          <p:nvPr/>
        </p:nvSpPr>
        <p:spPr>
          <a:xfrm>
            <a:off x="6526929" y="5891325"/>
            <a:ext cx="9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7"/>
          <p:cNvSpPr txBox="1"/>
          <p:nvPr/>
        </p:nvSpPr>
        <p:spPr>
          <a:xfrm>
            <a:off x="1644901" y="5891325"/>
            <a:ext cx="87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type="title"/>
          </p:nvPr>
        </p:nvSpPr>
        <p:spPr>
          <a:xfrm>
            <a:off x="628758" y="136609"/>
            <a:ext cx="78882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"/>
              <a:t>Yearly average of daily max Ozone (contribution in ppb per 15% reductionof NOx) from one country to itself</a:t>
            </a:r>
            <a:endParaRPr sz="3000"/>
          </a:p>
        </p:txBody>
      </p:sp>
      <p:sp>
        <p:nvSpPr>
          <p:cNvPr id="375" name="Google Shape;375;p48"/>
          <p:cNvSpPr txBox="1"/>
          <p:nvPr>
            <p:ph idx="1" type="body"/>
          </p:nvPr>
        </p:nvSpPr>
        <p:spPr>
          <a:xfrm>
            <a:off x="628758" y="1826044"/>
            <a:ext cx="7888200" cy="435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8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77" name="Google Shape;3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100" y="1667663"/>
            <a:ext cx="6429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/>
          <p:nvPr>
            <p:ph type="title"/>
          </p:nvPr>
        </p:nvSpPr>
        <p:spPr>
          <a:xfrm>
            <a:off x="628758" y="365209"/>
            <a:ext cx="7888200" cy="13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/>
              <a:t>Ozone</a:t>
            </a:r>
            <a:r>
              <a:rPr lang="no-NO" sz="2400"/>
              <a:t>: contribution from the country to top5 receptors and others</a:t>
            </a:r>
            <a:endParaRPr sz="2400"/>
          </a:p>
        </p:txBody>
      </p:sp>
      <p:sp>
        <p:nvSpPr>
          <p:cNvPr id="384" name="Google Shape;384;p49"/>
          <p:cNvSpPr txBox="1"/>
          <p:nvPr>
            <p:ph idx="12" type="sldNum"/>
          </p:nvPr>
        </p:nvSpPr>
        <p:spPr>
          <a:xfrm>
            <a:off x="6459062" y="6357810"/>
            <a:ext cx="2057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85" name="Google Shape;3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91209"/>
            <a:ext cx="4500001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500" y="1667663"/>
            <a:ext cx="450000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9"/>
          <p:cNvSpPr txBox="1"/>
          <p:nvPr/>
        </p:nvSpPr>
        <p:spPr>
          <a:xfrm>
            <a:off x="2184429" y="5680775"/>
            <a:ext cx="978000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9"/>
          <p:cNvSpPr txBox="1"/>
          <p:nvPr/>
        </p:nvSpPr>
        <p:spPr>
          <a:xfrm>
            <a:off x="6459050" y="5680775"/>
            <a:ext cx="1212600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o-NO"/>
              <a:t>Content</a:t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6750607" y="6215481"/>
            <a:ext cx="1656184" cy="45467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b="1" lang="no-NO"/>
              <a:t>Operational EMEP/MSC-W work, products for Parties</a:t>
            </a:r>
            <a:endParaRPr b="1"/>
          </a:p>
          <a:p>
            <a: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The new EMEP </a:t>
            </a:r>
            <a:r>
              <a:rPr lang="no-NO"/>
              <a:t>0.1°x0.1° emissions - quality?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Source receptor runs in reduced resolution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The new trend interface and further developments of web</a:t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b="1" lang="no-NO"/>
              <a:t>Other talks from MSC-W:</a:t>
            </a:r>
            <a:endParaRPr b="1"/>
          </a:p>
          <a:p>
            <a: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Recent developments of the EMEP MSC-W model, Svetlana Tsyro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State of SOA: an EMEP modelling perspective, David Simpson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Country wide high-resolution modelling in Norway and its impact on exposure, Bruce Denby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/>
          <p:nvPr>
            <p:ph type="title"/>
          </p:nvPr>
        </p:nvSpPr>
        <p:spPr>
          <a:xfrm>
            <a:off x="628758" y="-15791"/>
            <a:ext cx="7888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no-N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of SR resolution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0"/>
          <p:cNvSpPr txBox="1"/>
          <p:nvPr>
            <p:ph idx="1" type="body"/>
          </p:nvPr>
        </p:nvSpPr>
        <p:spPr>
          <a:xfrm>
            <a:off x="628758" y="1140244"/>
            <a:ext cx="78882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o-N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difference for depositions/</a:t>
            </a:r>
            <a:r>
              <a:rPr lang="no-NO"/>
              <a:t>PM</a:t>
            </a:r>
            <a:r>
              <a:rPr b="0" i="0" lang="no-N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within a few percent, larger for ozone (up to 11% for country-to-itself for NL)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o-N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in individual transboundary contributions can be larger, especially when pollution is transported across mountain areas and/or is small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o-N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differences caused by using an improved country border data set is as large as differences due to different resolutions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0"/>
          <p:cNvSpPr/>
          <p:nvPr/>
        </p:nvSpPr>
        <p:spPr>
          <a:xfrm>
            <a:off x="1276729" y="6043460"/>
            <a:ext cx="733800" cy="4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0"/>
          <p:cNvSpPr txBox="1"/>
          <p:nvPr/>
        </p:nvSpPr>
        <p:spPr>
          <a:xfrm>
            <a:off x="2026500" y="5771200"/>
            <a:ext cx="64170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SR in 0.3</a:t>
            </a:r>
            <a:r>
              <a:rPr b="1" lang="no-NO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lang="no-NO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x 0.2°, as these results are closer to 0.1</a:t>
            </a:r>
            <a:r>
              <a:rPr b="1" lang="no-NO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1" lang="no-NO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x 0.1°  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/>
          <p:nvPr>
            <p:ph type="title"/>
          </p:nvPr>
        </p:nvSpPr>
        <p:spPr>
          <a:xfrm>
            <a:off x="273925" y="76200"/>
            <a:ext cx="8110200" cy="8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/>
              <a:t>Access to data - visualization of EMEP aerosol trends</a:t>
            </a:r>
            <a:endParaRPr sz="2400"/>
          </a:p>
        </p:txBody>
      </p:sp>
      <p:sp>
        <p:nvSpPr>
          <p:cNvPr id="403" name="Google Shape;403;p51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04" name="Google Shape;4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00" y="894850"/>
            <a:ext cx="5904251" cy="58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/>
        </p:nvSpPr>
        <p:spPr>
          <a:xfrm>
            <a:off x="6884850" y="1351700"/>
            <a:ext cx="22608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latin typeface="Times New Roman"/>
                <a:ea typeface="Times New Roman"/>
                <a:cs typeface="Times New Roman"/>
                <a:sym typeface="Times New Roman"/>
              </a:rPr>
              <a:t>Not only data availability,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latin typeface="Times New Roman"/>
                <a:ea typeface="Times New Roman"/>
                <a:cs typeface="Times New Roman"/>
                <a:sym typeface="Times New Roman"/>
              </a:rPr>
              <a:t>but also visualization of them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2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14" name="Google Shape;4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3" y="0"/>
            <a:ext cx="9039368" cy="68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2"/>
          <p:cNvSpPr txBox="1"/>
          <p:nvPr/>
        </p:nvSpPr>
        <p:spPr>
          <a:xfrm>
            <a:off x="170050" y="2988025"/>
            <a:ext cx="1783200" cy="103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Based 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EMEP/MSC-W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model calculations 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0.1</a:t>
            </a:r>
            <a:r>
              <a:rPr lang="no-N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 x 0.1 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3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3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24" name="Google Shape;4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8" y="0"/>
            <a:ext cx="9127758" cy="68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3"/>
          <p:cNvSpPr/>
          <p:nvPr/>
        </p:nvSpPr>
        <p:spPr>
          <a:xfrm>
            <a:off x="2286525" y="3042825"/>
            <a:ext cx="756300" cy="4572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3"/>
          <p:cNvSpPr txBox="1"/>
          <p:nvPr/>
        </p:nvSpPr>
        <p:spPr>
          <a:xfrm>
            <a:off x="17650" y="2988025"/>
            <a:ext cx="1783200" cy="103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Based 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EMEP/MSC-W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model calculations 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0.1</a:t>
            </a:r>
            <a:r>
              <a:rPr lang="no-N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 x 0.1 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4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4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35" name="Google Shape;43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546"/>
            <a:ext cx="9145577" cy="657448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4"/>
          <p:cNvSpPr/>
          <p:nvPr/>
        </p:nvSpPr>
        <p:spPr>
          <a:xfrm>
            <a:off x="2667525" y="3042825"/>
            <a:ext cx="756300" cy="4572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4"/>
          <p:cNvSpPr txBox="1"/>
          <p:nvPr/>
        </p:nvSpPr>
        <p:spPr>
          <a:xfrm>
            <a:off x="17650" y="2988025"/>
            <a:ext cx="1784400" cy="2244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Based 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EMEP/MSC-W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model calculations 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0.1</a:t>
            </a:r>
            <a:r>
              <a:rPr lang="no-NO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 x 0.1 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Sector attribution based on calculations where different sectors has been reduced by 15%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Further p</a:t>
            </a:r>
            <a:r>
              <a:rPr lang="no-NO"/>
              <a:t>lans</a:t>
            </a:r>
            <a:endParaRPr/>
          </a:p>
        </p:txBody>
      </p:sp>
      <p:sp>
        <p:nvSpPr>
          <p:cNvPr id="444" name="Google Shape;444;p55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Now: Data from 2000-2016, chemical species and sectoral contributions (on 0.1x0.1 degree)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Extend to 1990-2017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So far PM25 and PM10 model data, to be populated with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­"/>
            </a:pPr>
            <a:r>
              <a:rPr lang="no-NO" sz="2100"/>
              <a:t>* Observations (directly from EBAS/CCC)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­"/>
            </a:pPr>
            <a:r>
              <a:rPr lang="no-NO" sz="2100"/>
              <a:t>* Other components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Gradually replace </a:t>
            </a:r>
            <a:r>
              <a:rPr b="1" lang="no-NO"/>
              <a:t>model evaluation report</a:t>
            </a:r>
            <a:r>
              <a:rPr lang="no-NO"/>
              <a:t> and </a:t>
            </a:r>
            <a:r>
              <a:rPr b="1" lang="no-NO"/>
              <a:t>country report</a:t>
            </a:r>
            <a:r>
              <a:rPr lang="no-NO"/>
              <a:t> with web-tools and data</a:t>
            </a:r>
            <a:endParaRPr sz="2100"/>
          </a:p>
          <a:p>
            <a:pPr indent="0" lvl="0" marL="45720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5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o-NO"/>
              <a:t>EMEP/MSC-W model Training course 29-30th April 2019</a:t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6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2-day course 29-30th April at MET Norway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Encourage the use of the EMEP/MSC-W model - help to get started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Talks and exercises (beginner and advanced)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24 registrations from Russia, Malta, Germany, Croatia, France, UK, Austria, Norway, JRC, India and China (closed course with 5 more on waiting list)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575" y="4882750"/>
            <a:ext cx="3530024" cy="19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47" y="4906147"/>
            <a:ext cx="3446450" cy="1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7"/>
          <p:cNvSpPr txBox="1"/>
          <p:nvPr>
            <p:ph type="ctrTitle"/>
          </p:nvPr>
        </p:nvSpPr>
        <p:spPr>
          <a:xfrm>
            <a:off x="886203" y="3092890"/>
            <a:ext cx="7433909" cy="5693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7"/>
          <p:cNvSpPr txBox="1"/>
          <p:nvPr>
            <p:ph idx="1" type="subTitle"/>
          </p:nvPr>
        </p:nvSpPr>
        <p:spPr>
          <a:xfrm>
            <a:off x="886202" y="3733649"/>
            <a:ext cx="7433910" cy="324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8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8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8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68" name="Google Shape;4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102"/>
            <a:ext cx="9145575" cy="653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9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9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77" name="Google Shape;47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6884"/>
            <a:ext cx="9145574" cy="574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732700" y="258029"/>
            <a:ext cx="75267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o-NO" sz="2400"/>
              <a:t>EMEP 0.1x0.1 emissions: Can we say something about their quality from model calculations?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795850" y="1306549"/>
            <a:ext cx="7400400" cy="4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3055" lvl="0" marL="18640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In 2018, 30 countries reported emissions in the new grid (0.1°x0.1° long-lat resolution)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2 was excluded, IT and LT, MT reported to late =&gt;27 countries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6 more than in 2017 (France, FYR Macedonia, Georgia, Greece, Hungary, Netherlands)</a:t>
            </a:r>
            <a:endParaRPr/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o-NO"/>
              <a:t>Remaining areas: gap filled and spatially distributed by CEIP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How ‘good’ are model calculations when using these EMEP0.1 emissions compared to using TNO-CAMS emissions or the old EMEP 50km emissions?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200"/>
              <a:t>SO</a:t>
            </a:r>
            <a:r>
              <a:rPr baseline="-25000" lang="no-NO" sz="2200"/>
              <a:t>2</a:t>
            </a:r>
            <a:r>
              <a:rPr lang="no-NO" sz="2200"/>
              <a:t>  – spatial correlation (mod vs Airbase) within each country</a:t>
            </a:r>
            <a:endParaRPr/>
          </a:p>
        </p:txBody>
      </p:sp>
      <p:sp>
        <p:nvSpPr>
          <p:cNvPr id="484" name="Google Shape;484;p60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0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86" name="Google Shape;4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0275"/>
            <a:ext cx="9143999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0"/>
          <p:cNvSpPr txBox="1"/>
          <p:nvPr/>
        </p:nvSpPr>
        <p:spPr>
          <a:xfrm>
            <a:off x="5879362" y="49804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-NO" sz="1600">
                <a:solidFill>
                  <a:srgbClr val="000000"/>
                </a:solidFill>
              </a:rPr>
              <a:t>in the new grid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60"/>
          <p:cNvCxnSpPr/>
          <p:nvPr/>
        </p:nvCxnSpPr>
        <p:spPr>
          <a:xfrm>
            <a:off x="5018358" y="1792029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How?</a:t>
            </a:r>
            <a:endParaRPr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886200" y="1600575"/>
            <a:ext cx="7373100" cy="46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lang="no-NO"/>
              <a:t> EMEP/MSC-W m</a:t>
            </a:r>
            <a:r>
              <a:rPr lang="no-NO"/>
              <a:t>odel runs (all using </a:t>
            </a:r>
            <a:r>
              <a:rPr b="1" lang="no-NO"/>
              <a:t>0.1 meteo for 2016</a:t>
            </a:r>
            <a:r>
              <a:rPr lang="no-NO"/>
              <a:t>):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Using </a:t>
            </a:r>
            <a:r>
              <a:rPr b="1" lang="no-NO">
                <a:solidFill>
                  <a:srgbClr val="CC0000"/>
                </a:solidFill>
              </a:rPr>
              <a:t>EMEP 0.1°x0.1°</a:t>
            </a:r>
            <a:r>
              <a:rPr lang="no-NO"/>
              <a:t> emissions for 2016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Using </a:t>
            </a:r>
            <a:r>
              <a:rPr b="1" lang="no-NO">
                <a:solidFill>
                  <a:srgbClr val="CC0000"/>
                </a:solidFill>
              </a:rPr>
              <a:t>TNO-CAMS 0.1°x0.05°</a:t>
            </a:r>
            <a:r>
              <a:rPr lang="no-NO"/>
              <a:t> for 2016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no-NO"/>
              <a:t>Using </a:t>
            </a:r>
            <a:r>
              <a:rPr b="1" lang="no-NO">
                <a:solidFill>
                  <a:srgbClr val="CC0000"/>
                </a:solidFill>
              </a:rPr>
              <a:t>50km EMEP</a:t>
            </a:r>
            <a:r>
              <a:rPr lang="no-NO"/>
              <a:t> for 2015 (SNAP sectors)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/>
              <a:t> </a:t>
            </a:r>
            <a:endParaRPr/>
          </a:p>
          <a:p>
            <a:pPr indent="-342900" lvl="0" marL="4191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no-NO" sz="2000"/>
              <a:t>Why compare to TNO-CAMS?</a:t>
            </a:r>
            <a:r>
              <a:rPr lang="no-NO" sz="2000"/>
              <a:t> Widely used. Independent gridding - check if countries that reported did some serious mistakes. </a:t>
            </a:r>
            <a:endParaRPr sz="2000"/>
          </a:p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no-NO" sz="2000"/>
              <a:t>Comparison to EMEP (background) and Airbase measurements</a:t>
            </a:r>
            <a:r>
              <a:rPr lang="no-NO" sz="2000"/>
              <a:t> (rural, suburban, urban, excluding traffic stations)</a:t>
            </a:r>
            <a:endParaRPr sz="2000"/>
          </a:p>
          <a:p>
            <a:pPr indent="-342900" lvl="0" marL="4191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no-NO" sz="2000"/>
              <a:t>Why Airbase data?</a:t>
            </a:r>
            <a:r>
              <a:rPr lang="no-NO" sz="2000"/>
              <a:t> </a:t>
            </a:r>
            <a:endParaRPr sz="2000"/>
          </a:p>
          <a:p>
            <a:pPr indent="0" lvl="0" marL="419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000"/>
              <a:t>- Because we do not expect to see that much change in the background (that is how the EMEP network was designed). </a:t>
            </a:r>
            <a:endParaRPr sz="2000"/>
          </a:p>
          <a:p>
            <a:pPr indent="0" lvl="0" marL="4191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000"/>
              <a:t>- We need a lot of data to look at the spatial distribution (EMEP not enough).</a:t>
            </a:r>
            <a:endParaRPr sz="2000"/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no-NO" sz="2200"/>
              <a:t>NO</a:t>
            </a:r>
            <a:r>
              <a:rPr baseline="-25000" lang="no-NO" sz="2200"/>
              <a:t>2</a:t>
            </a:r>
            <a:r>
              <a:rPr lang="no-NO" sz="2200"/>
              <a:t> – spatial correlation (mod vs Airbase) within each country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3432"/>
            <a:ext cx="9145575" cy="3732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35"/>
          <p:cNvCxnSpPr/>
          <p:nvPr/>
        </p:nvCxnSpPr>
        <p:spPr>
          <a:xfrm>
            <a:off x="5018358" y="1563429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0" name="Google Shape;240;p35"/>
          <p:cNvSpPr txBox="1"/>
          <p:nvPr/>
        </p:nvSpPr>
        <p:spPr>
          <a:xfrm>
            <a:off x="5879362" y="49804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-NO" sz="1600">
                <a:solidFill>
                  <a:srgbClr val="000000"/>
                </a:solidFill>
              </a:rPr>
              <a:t>in the new grid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111475" y="5648950"/>
            <a:ext cx="58677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i="0" lang="no-NO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spatial correlation for NO</a:t>
            </a:r>
            <a:r>
              <a:rPr b="0" baseline="-25000" i="0" lang="no-NO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aseline="-25000" lang="no-NO" sz="1600"/>
              <a:t> </a:t>
            </a:r>
            <a:r>
              <a:rPr lang="no-NO" sz="1600"/>
              <a:t>from 50km to 0.1</a:t>
            </a:r>
            <a:endParaRPr sz="1600"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o-NO" sz="1600"/>
              <a:t>For countries that have reported, corr is generally a little better for EMEP than CAMS_TNO</a:t>
            </a:r>
            <a:endParaRPr sz="1600"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countries should </a:t>
            </a:r>
            <a:r>
              <a:rPr lang="no-NO" sz="1600"/>
              <a:t>have a second look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(e.g. BG, PL, </a:t>
            </a:r>
            <a:r>
              <a:rPr lang="no-NO" sz="1600"/>
              <a:t>N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O, GR)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657950" y="2846775"/>
            <a:ext cx="228300" cy="111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4458638" y="2427825"/>
            <a:ext cx="228300" cy="111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5"/>
          <p:cNvSpPr/>
          <p:nvPr/>
        </p:nvSpPr>
        <p:spPr>
          <a:xfrm>
            <a:off x="2845125" y="2131775"/>
            <a:ext cx="536700" cy="2039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7941375" y="2223200"/>
            <a:ext cx="318000" cy="1948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Denmark - a nice example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598" y="1295400"/>
            <a:ext cx="5297370" cy="68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502" y="1295400"/>
            <a:ext cx="5297370" cy="68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965000" y="1941600"/>
            <a:ext cx="178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338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TNO_CAMS, r=0.67</a:t>
            </a:r>
            <a:endParaRPr b="1">
              <a:solidFill>
                <a:srgbClr val="3386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697425" y="2012625"/>
            <a:ext cx="178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EMEP 0.1, r=0.87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Poland</a:t>
            </a:r>
            <a:endParaRPr/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430050"/>
            <a:ext cx="5297370" cy="68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002" y="1447025"/>
            <a:ext cx="5297370" cy="68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/>
          <p:nvPr/>
        </p:nvSpPr>
        <p:spPr>
          <a:xfrm>
            <a:off x="965000" y="1898325"/>
            <a:ext cx="223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338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TNO_CAMS, r=0.67</a:t>
            </a:r>
            <a:endParaRPr b="1">
              <a:solidFill>
                <a:srgbClr val="3386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5052300" y="1898325"/>
            <a:ext cx="19116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EMEP 0.1, r=0.46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Greece</a:t>
            </a:r>
            <a:endParaRPr/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78" name="Google Shape;2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" y="1219200"/>
            <a:ext cx="5297370" cy="68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102" y="1219200"/>
            <a:ext cx="5297370" cy="68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965000" y="1898325"/>
            <a:ext cx="2237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rgbClr val="338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TNO_CAMS, r=0.56</a:t>
            </a:r>
            <a:endParaRPr b="1">
              <a:solidFill>
                <a:srgbClr val="3386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5052300" y="1898325"/>
            <a:ext cx="19116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EMEP 0.1, r=0.32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886203" y="507703"/>
            <a:ext cx="7373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200"/>
              <a:t>O</a:t>
            </a:r>
            <a:r>
              <a:rPr baseline="-25000" lang="no-NO" sz="2200"/>
              <a:t>3</a:t>
            </a:r>
            <a:r>
              <a:rPr lang="no-NO" sz="2200"/>
              <a:t> mean – spatial correlation (mod vs Airbase) within each country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886203" y="1600573"/>
            <a:ext cx="7373100" cy="4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in the new grid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 txBox="1"/>
          <p:nvPr>
            <p:ph idx="12" type="sldNum"/>
          </p:nvPr>
        </p:nvSpPr>
        <p:spPr>
          <a:xfrm>
            <a:off x="396330" y="6482099"/>
            <a:ext cx="4680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3654"/>
            <a:ext cx="9145574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/>
          <p:nvPr/>
        </p:nvSpPr>
        <p:spPr>
          <a:xfrm>
            <a:off x="111475" y="5648950"/>
            <a:ext cx="58677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i="0" lang="no-NO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spatial correlation for </a:t>
            </a:r>
            <a:r>
              <a:rPr lang="no-NO" sz="1600"/>
              <a:t>O</a:t>
            </a:r>
            <a:r>
              <a:rPr baseline="-25000" lang="no-NO" sz="1600"/>
              <a:t>3 </a:t>
            </a:r>
            <a:r>
              <a:rPr baseline="-25000" lang="no-NO" sz="1600"/>
              <a:t> </a:t>
            </a:r>
            <a:r>
              <a:rPr lang="no-NO" sz="1600"/>
              <a:t>from 50km to 0.1</a:t>
            </a:r>
            <a:endParaRPr sz="1600"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o-NO" sz="1600"/>
              <a:t>More similar results between EMEP01 and CAMS_TNO (but </a:t>
            </a:r>
            <a:r>
              <a:rPr lang="no-NO" sz="1600"/>
              <a:t>resembles</a:t>
            </a:r>
            <a:r>
              <a:rPr lang="no-NO" sz="1600"/>
              <a:t> NO2, e.g. DK, GR) 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5879362" y="4980485"/>
            <a:ext cx="3294600" cy="912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Left of the green line: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 that reported </a:t>
            </a:r>
            <a:r>
              <a:rPr lang="no-NO" sz="1600">
                <a:solidFill>
                  <a:srgbClr val="000000"/>
                </a:solidFill>
              </a:rPr>
              <a:t>in the new grid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600">
                <a:solidFill>
                  <a:srgbClr val="000000"/>
                </a:solidFill>
              </a:rPr>
              <a:t>Parenthesis: </a:t>
            </a:r>
            <a:r>
              <a:rPr lang="no-NO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sites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39"/>
          <p:cNvCxnSpPr/>
          <p:nvPr/>
        </p:nvCxnSpPr>
        <p:spPr>
          <a:xfrm>
            <a:off x="5018358" y="1639629"/>
            <a:ext cx="0" cy="3509700"/>
          </a:xfrm>
          <a:prstGeom prst="straightConnector1">
            <a:avLst/>
          </a:prstGeom>
          <a:noFill/>
          <a:ln cap="flat" cmpd="sng" w="38100">
            <a:solidFill>
              <a:srgbClr val="4FA94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_PPT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