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311" r:id="rId3"/>
    <p:sldId id="312" r:id="rId4"/>
    <p:sldId id="313" r:id="rId5"/>
    <p:sldId id="314" r:id="rId6"/>
    <p:sldId id="31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6" autoAdjust="0"/>
  </p:normalViewPr>
  <p:slideViewPr>
    <p:cSldViewPr>
      <p:cViewPr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B52A-302E-45A2-B482-10763EE84904}" type="datetimeFigureOut">
              <a:rPr lang="fr-FR" smtClean="0"/>
              <a:t>07/05/2019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AFCEA-45CA-4005-B114-1FE3072F5E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46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AFCEA-45CA-4005-B114-1FE3072F5E7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27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51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2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7999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4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046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99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25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0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2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0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7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08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46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8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1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7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89DE-4667-4B32-BD77-725ABC3659A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1337FB-B5CB-4280-A2A4-D06E1129069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News from EMEP and the Convention Air </a:t>
            </a:r>
            <a:endParaRPr lang="en-GB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en-US" sz="2000" dirty="0"/>
              <a:t>Laurence ROUÏL</a:t>
            </a:r>
          </a:p>
        </p:txBody>
      </p:sp>
    </p:spTree>
    <p:extLst>
      <p:ext uri="{BB962C8B-B14F-4D97-AF65-F5344CB8AC3E}">
        <p14:creationId xmlns:p14="http://schemas.microsoft.com/office/powerpoint/2010/main" val="295939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2D0C9-D82F-4820-B91C-B9DBEEAB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306333"/>
            <a:ext cx="7200799" cy="1280890"/>
          </a:xfrm>
        </p:spPr>
        <p:txBody>
          <a:bodyPr/>
          <a:lstStyle/>
          <a:p>
            <a:r>
              <a:rPr lang="fr-FR" dirty="0"/>
              <a:t>Main </a:t>
            </a:r>
            <a:r>
              <a:rPr lang="fr-FR" dirty="0" err="1"/>
              <a:t>decisions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EB (2018)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C71D8-EBDF-42E3-8E15-1652BD339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772816"/>
            <a:ext cx="7560840" cy="460851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Adoption of the Long Term Strategy (LTS 2020-2030 and beyond) with a number of scientific challenges to be covered</a:t>
            </a:r>
          </a:p>
          <a:p>
            <a:pPr lvl="1"/>
            <a:r>
              <a:rPr lang="en-US" dirty="0"/>
              <a:t>Ozone and its impacts on vegetation</a:t>
            </a:r>
          </a:p>
          <a:p>
            <a:pPr lvl="1"/>
            <a:r>
              <a:rPr lang="en-US" dirty="0"/>
              <a:t>Nitrogen cycle</a:t>
            </a:r>
          </a:p>
          <a:p>
            <a:pPr lvl="1"/>
            <a:r>
              <a:rPr lang="en-US" dirty="0"/>
              <a:t>PM and impact on health</a:t>
            </a:r>
          </a:p>
          <a:p>
            <a:pPr lvl="1"/>
            <a:r>
              <a:rPr lang="en-US" dirty="0"/>
              <a:t>HM and POP</a:t>
            </a:r>
          </a:p>
          <a:p>
            <a:pPr lvl="1"/>
            <a:r>
              <a:rPr lang="en-US" dirty="0"/>
              <a:t>Linkages between the scales from urban to global, regional being at the intersection of both</a:t>
            </a:r>
          </a:p>
          <a:p>
            <a:pPr lvl="1"/>
            <a:r>
              <a:rPr lang="en-US" dirty="0"/>
              <a:t>Linkages with climate change and biodiversity</a:t>
            </a:r>
          </a:p>
          <a:p>
            <a:pPr lvl="1"/>
            <a:r>
              <a:rPr lang="en-US" dirty="0"/>
              <a:t>Outreach developments : links with other </a:t>
            </a:r>
            <a:r>
              <a:rPr lang="en-US" dirty="0" err="1"/>
              <a:t>organisations</a:t>
            </a:r>
            <a:r>
              <a:rPr lang="en-US" dirty="0"/>
              <a:t>, projects  and conventions </a:t>
            </a:r>
          </a:p>
          <a:p>
            <a:r>
              <a:rPr lang="en-US" b="1" dirty="0"/>
              <a:t>Process for the review of the Gothenburg Protocol should start (WGSR- may 2019)</a:t>
            </a:r>
          </a:p>
          <a:p>
            <a:r>
              <a:rPr lang="en-US" b="1" dirty="0"/>
              <a:t>Provisional adoption of the WGE and EMEP mandates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except the TFHTAP, CCE and ICP Modelling and Mapping mandates </a:t>
            </a:r>
          </a:p>
          <a:p>
            <a:pPr lvl="1"/>
            <a:r>
              <a:rPr lang="en-US" dirty="0"/>
              <a:t>« Provisional »  means editorial and small changes could  be made but no more discussions during before formal adoption </a:t>
            </a:r>
          </a:p>
        </p:txBody>
      </p:sp>
    </p:spTree>
    <p:extLst>
      <p:ext uri="{BB962C8B-B14F-4D97-AF65-F5344CB8AC3E}">
        <p14:creationId xmlns:p14="http://schemas.microsoft.com/office/powerpoint/2010/main" val="305122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1682C-5B08-465A-8F49-B417CC6A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415" y="306333"/>
            <a:ext cx="6589199" cy="1280890"/>
          </a:xfrm>
        </p:spPr>
        <p:txBody>
          <a:bodyPr/>
          <a:lstStyle/>
          <a:p>
            <a:r>
              <a:rPr lang="fr-FR" dirty="0"/>
              <a:t>Main </a:t>
            </a:r>
            <a:r>
              <a:rPr lang="fr-FR" dirty="0" err="1"/>
              <a:t>decisions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EB (2018)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12D37-0603-4E85-A568-1573544D3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1" y="1700808"/>
            <a:ext cx="7200800" cy="446449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Adoption of the Guidance on </a:t>
            </a:r>
            <a:r>
              <a:rPr lang="en-US" b="1" dirty="0"/>
              <a:t>Updated methods and procedures for the technical reviews of air pollutant emission inventories</a:t>
            </a:r>
            <a:r>
              <a:rPr lang="en-US" dirty="0"/>
              <a:t> reported under the Convention (Advance_version_ECE_EB.AIR_142_Add.1.pdf)</a:t>
            </a:r>
          </a:p>
          <a:p>
            <a:pPr lvl="1"/>
            <a:r>
              <a:rPr lang="en-US" dirty="0"/>
              <a:t>To help in increasing quality assurance processes for emission inventories</a:t>
            </a:r>
          </a:p>
          <a:p>
            <a:pPr lvl="1"/>
            <a:r>
              <a:rPr lang="en-US" dirty="0"/>
              <a:t>Focus on countries where recurrent problems occur</a:t>
            </a:r>
          </a:p>
          <a:p>
            <a:pPr lvl="1"/>
            <a:r>
              <a:rPr lang="en-US" dirty="0"/>
              <a:t>Technical correction proposed by the review teams </a:t>
            </a:r>
            <a:endParaRPr lang="fr-FR" dirty="0"/>
          </a:p>
          <a:p>
            <a:r>
              <a:rPr lang="en-US" dirty="0"/>
              <a:t>Close cooperation to ensure consistency </a:t>
            </a:r>
            <a:r>
              <a:rPr lang="en-US" b="1" dirty="0"/>
              <a:t>with the EU-NEC processes</a:t>
            </a:r>
            <a:r>
              <a:rPr lang="en-US" dirty="0"/>
              <a:t> (adjustment issues)</a:t>
            </a:r>
          </a:p>
          <a:p>
            <a:r>
              <a:rPr lang="en-US" dirty="0"/>
              <a:t>Mandate to EMEP to propose </a:t>
            </a:r>
            <a:r>
              <a:rPr lang="en-US" b="1" dirty="0"/>
              <a:t>a relevant and scientific approach to deal with </a:t>
            </a:r>
            <a:r>
              <a:rPr lang="en-US" b="1" dirty="0" err="1"/>
              <a:t>condensables</a:t>
            </a:r>
            <a:r>
              <a:rPr lang="en-US" b="1" dirty="0"/>
              <a:t> in PM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they should be taken into account in the inventories used for modelling and assessment </a:t>
            </a:r>
          </a:p>
          <a:p>
            <a:pPr lvl="1"/>
            <a:r>
              <a:rPr lang="en-US" dirty="0"/>
              <a:t>Impact on compliance issues within the Gothenburg protocol must be investigated</a:t>
            </a:r>
          </a:p>
          <a:p>
            <a:pPr lvl="1"/>
            <a:r>
              <a:rPr lang="en-US" dirty="0"/>
              <a:t>Cooperative work between TFEIP/TFMM/TFIAM</a:t>
            </a:r>
          </a:p>
        </p:txBody>
      </p:sp>
    </p:spTree>
    <p:extLst>
      <p:ext uri="{BB962C8B-B14F-4D97-AF65-F5344CB8AC3E}">
        <p14:creationId xmlns:p14="http://schemas.microsoft.com/office/powerpoint/2010/main" val="131788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9AF85-0AA0-482A-800E-4FD48EF9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Main </a:t>
            </a:r>
            <a:r>
              <a:rPr lang="fr-FR" dirty="0" err="1"/>
              <a:t>decisions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EB (2018)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CA117A-BB19-4A67-97D9-05ECFFA70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3" y="2133600"/>
            <a:ext cx="6914728" cy="37776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Extension of the mandate of TFIAM to develop </a:t>
            </a:r>
            <a:r>
              <a:rPr lang="en-US" b="1" dirty="0"/>
              <a:t>multiscale mitigation strategies</a:t>
            </a:r>
          </a:p>
          <a:p>
            <a:pPr lvl="1"/>
            <a:r>
              <a:rPr lang="en-US" dirty="0"/>
              <a:t>From the global to the urban scale</a:t>
            </a:r>
          </a:p>
          <a:p>
            <a:pPr lvl="1"/>
            <a:r>
              <a:rPr lang="en-US" dirty="0"/>
              <a:t>Expert group on clean air cities (1</a:t>
            </a:r>
            <a:r>
              <a:rPr lang="en-US" baseline="30000" dirty="0"/>
              <a:t>st</a:t>
            </a:r>
            <a:r>
              <a:rPr lang="en-US" dirty="0"/>
              <a:t> meeting in 2018)</a:t>
            </a:r>
          </a:p>
          <a:p>
            <a:pPr lvl="1"/>
            <a:r>
              <a:rPr lang="en-US" dirty="0"/>
              <a:t>Include emissions/monitoring/modelling aspects</a:t>
            </a:r>
          </a:p>
          <a:p>
            <a:pPr lvl="1"/>
            <a:endParaRPr lang="en-US" dirty="0"/>
          </a:p>
          <a:p>
            <a:r>
              <a:rPr lang="en-US" dirty="0"/>
              <a:t>Request to the scientific bodies of the Convention (EMEP/WGE) </a:t>
            </a:r>
            <a:r>
              <a:rPr lang="en-US" b="1" dirty="0"/>
              <a:t>to support global initiatives of the Convention </a:t>
            </a:r>
            <a:r>
              <a:rPr lang="en-US" dirty="0"/>
              <a:t> (which come from policy bodies)</a:t>
            </a:r>
          </a:p>
          <a:p>
            <a:pPr lvl="1"/>
            <a:r>
              <a:rPr lang="en-US" dirty="0"/>
              <a:t>Global platform to share good practices </a:t>
            </a:r>
          </a:p>
          <a:p>
            <a:pPr lvl="1"/>
            <a:r>
              <a:rPr lang="en-US" dirty="0"/>
              <a:t>Cooperation to reduce background air pollution (ozone)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920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F8335-5294-4F14-A400-EF9581D20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441" y="188640"/>
            <a:ext cx="6589199" cy="1280890"/>
          </a:xfrm>
        </p:spPr>
        <p:txBody>
          <a:bodyPr/>
          <a:lstStyle/>
          <a:p>
            <a:r>
              <a:rPr lang="fr-FR" dirty="0" err="1"/>
              <a:t>Review</a:t>
            </a:r>
            <a:r>
              <a:rPr lang="fr-FR" dirty="0"/>
              <a:t> of the </a:t>
            </a:r>
            <a:r>
              <a:rPr lang="fr-FR" dirty="0" err="1"/>
              <a:t>Gothenburg</a:t>
            </a:r>
            <a:r>
              <a:rPr lang="fr-FR" dirty="0"/>
              <a:t> </a:t>
            </a:r>
            <a:r>
              <a:rPr lang="fr-FR" dirty="0" err="1"/>
              <a:t>protocol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AFC7E8-AB24-4E9F-8761-8AD66F10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700808"/>
            <a:ext cx="6912767" cy="46805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Only 1 ratification missing before Gothenburg Protocol enters into force </a:t>
            </a:r>
          </a:p>
          <a:p>
            <a:r>
              <a:rPr lang="en-US" dirty="0"/>
              <a:t>First discussions will be initiated at the WGSR meeting (May 2019)</a:t>
            </a:r>
          </a:p>
          <a:p>
            <a:r>
              <a:rPr lang="en-US" dirty="0"/>
              <a:t>Stakeholders have been told to provide views about the major challenges and priorities. On the EMEP/WGE side :</a:t>
            </a:r>
          </a:p>
          <a:p>
            <a:pPr lvl="1"/>
            <a:r>
              <a:rPr lang="en-GB" b="1" dirty="0"/>
              <a:t>Black carbon </a:t>
            </a:r>
            <a:r>
              <a:rPr lang="en-GB" dirty="0"/>
              <a:t>: what do the reported emissions actually represent and what is taken into account in health impact assessment studies (including measured and modelled data)?</a:t>
            </a:r>
            <a:endParaRPr lang="fr-FR" dirty="0"/>
          </a:p>
          <a:p>
            <a:pPr lvl="1"/>
            <a:r>
              <a:rPr lang="en-GB" b="1" dirty="0"/>
              <a:t>Emission reporting system</a:t>
            </a:r>
            <a:r>
              <a:rPr lang="en-GB" dirty="0"/>
              <a:t>: improvement of quality and consistency of reported emissions (BC, condensable in PM); encourage Parties to restrict use of Tier1 approaches for the major sources ; increase flexibility to encourage parties to report</a:t>
            </a:r>
            <a:endParaRPr lang="fr-FR" dirty="0"/>
          </a:p>
          <a:p>
            <a:pPr lvl="1"/>
            <a:r>
              <a:rPr lang="en-US" b="1" dirty="0"/>
              <a:t>Effects on ecosystems (for effects-based policies)</a:t>
            </a:r>
            <a:r>
              <a:rPr lang="en-US" dirty="0"/>
              <a:t>: appropriate metrics to model effects of nitrogen, and ozone damages; include biodiversity criteria in critical loads calculation, linkages with climate change and land-use evolution</a:t>
            </a:r>
            <a:endParaRPr lang="fr-FR" dirty="0"/>
          </a:p>
          <a:p>
            <a:pPr lvl="1"/>
            <a:r>
              <a:rPr lang="en-GB" dirty="0"/>
              <a:t>Definition of </a:t>
            </a:r>
            <a:r>
              <a:rPr lang="en-GB" b="1" dirty="0"/>
              <a:t>human health impact metrics</a:t>
            </a:r>
            <a:r>
              <a:rPr lang="en-GB" dirty="0"/>
              <a:t> to be taken into account in future assessments (morbidity, low concentrations impacts)</a:t>
            </a:r>
            <a:endParaRPr lang="fr-FR" dirty="0"/>
          </a:p>
          <a:p>
            <a:pPr lvl="1"/>
            <a:r>
              <a:rPr lang="en-US" b="1" dirty="0"/>
              <a:t>Linking the scales</a:t>
            </a:r>
            <a:r>
              <a:rPr lang="en-US" dirty="0"/>
              <a:t>: multiscale trends analysis, role of methane, linkages with urban monitoring and supersites networks</a:t>
            </a:r>
            <a:endParaRPr lang="fr-FR" dirty="0"/>
          </a:p>
          <a:p>
            <a:pPr lvl="1"/>
            <a:r>
              <a:rPr lang="en-GB" b="1" dirty="0"/>
              <a:t>Improving communication</a:t>
            </a:r>
            <a:r>
              <a:rPr lang="en-GB" dirty="0"/>
              <a:t> for policy makers and the general public on scientific insights and results produced by the scientific bodies of the Convention should be a priority. </a:t>
            </a:r>
            <a:endParaRPr lang="fr-FR" dirty="0"/>
          </a:p>
          <a:p>
            <a:r>
              <a:rPr lang="en-US" dirty="0"/>
              <a:t> Will drive the EMEP and WGE strategies that must be revised/adopted in 2020.</a:t>
            </a:r>
          </a:p>
        </p:txBody>
      </p:sp>
    </p:spTree>
    <p:extLst>
      <p:ext uri="{BB962C8B-B14F-4D97-AF65-F5344CB8AC3E}">
        <p14:creationId xmlns:p14="http://schemas.microsoft.com/office/powerpoint/2010/main" val="178439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27F40-E296-48D5-832D-33E1848C9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116632"/>
            <a:ext cx="7488832" cy="1280890"/>
          </a:xfrm>
        </p:spPr>
        <p:txBody>
          <a:bodyPr>
            <a:normAutofit/>
          </a:bodyPr>
          <a:lstStyle/>
          <a:p>
            <a:r>
              <a:rPr lang="fr-FR" sz="3200" dirty="0" err="1"/>
              <a:t>Some</a:t>
            </a:r>
            <a:r>
              <a:rPr lang="fr-FR" sz="3200" dirty="0"/>
              <a:t> news </a:t>
            </a:r>
            <a:r>
              <a:rPr lang="fr-FR" sz="3200" dirty="0" err="1"/>
              <a:t>from</a:t>
            </a:r>
            <a:r>
              <a:rPr lang="fr-FR" sz="3200" dirty="0"/>
              <a:t> the </a:t>
            </a:r>
            <a:r>
              <a:rPr lang="fr-FR" sz="3200" dirty="0" err="1"/>
              <a:t>other</a:t>
            </a:r>
            <a:r>
              <a:rPr lang="fr-FR" sz="3200" dirty="0"/>
              <a:t> groups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7F92D7-6E7A-42AE-86C3-4DE2728E6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580" y="1124744"/>
            <a:ext cx="7070876" cy="4392488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TFIAM</a:t>
            </a:r>
            <a:r>
              <a:rPr lang="fr-FR" dirty="0"/>
              <a:t> </a:t>
            </a:r>
          </a:p>
          <a:p>
            <a:pPr lvl="1"/>
            <a:r>
              <a:rPr lang="en-US" dirty="0"/>
              <a:t>Expert group on Clean air cities with country and city representatives </a:t>
            </a:r>
          </a:p>
          <a:p>
            <a:r>
              <a:rPr lang="en-US" b="1" dirty="0"/>
              <a:t>TFHTAP</a:t>
            </a:r>
          </a:p>
          <a:p>
            <a:pPr lvl="1"/>
            <a:r>
              <a:rPr lang="en-US" dirty="0"/>
              <a:t>EC/JRC stepped out co-chairing activities at the end of 2018</a:t>
            </a:r>
          </a:p>
          <a:p>
            <a:pPr lvl="1"/>
            <a:r>
              <a:rPr lang="en-US" dirty="0"/>
              <a:t>US confirmed its interest with reduced resources</a:t>
            </a:r>
          </a:p>
          <a:p>
            <a:pPr lvl="1"/>
            <a:r>
              <a:rPr lang="en-US" dirty="0"/>
              <a:t>Nominations from Canada, Germany and Poland received and welcome by the Executive Body. How work and responsibilities will be shared still under discussion</a:t>
            </a:r>
          </a:p>
          <a:p>
            <a:pPr lvl="1"/>
            <a:r>
              <a:rPr lang="en-US" dirty="0"/>
              <a:t>First views for the 2020-2021 workplan discussed at the last meeting; cooperation with TFMM especially for ozone issues is foreseen</a:t>
            </a:r>
          </a:p>
          <a:p>
            <a:r>
              <a:rPr lang="en-US" b="1" dirty="0"/>
              <a:t>CCE and ICP M&amp;M</a:t>
            </a:r>
          </a:p>
          <a:p>
            <a:pPr lvl="1"/>
            <a:r>
              <a:rPr lang="en-US" dirty="0"/>
              <a:t>UBA Germany now hosts the new Coordination Center for Effects. New mandate and workplan have been discussed at the last ICPM&amp;M meeting</a:t>
            </a:r>
          </a:p>
          <a:p>
            <a:pPr lvl="1"/>
            <a:r>
              <a:rPr lang="en-US" dirty="0"/>
              <a:t>Review of critical loads databases is engaged </a:t>
            </a:r>
          </a:p>
          <a:p>
            <a:pPr lvl="1"/>
            <a:r>
              <a:rPr lang="en-US" dirty="0"/>
              <a:t>Close cooperation with EMEP centers for the production of the exceedance maps likely to be used for the review of the GP.</a:t>
            </a:r>
          </a:p>
        </p:txBody>
      </p:sp>
    </p:spTree>
    <p:extLst>
      <p:ext uri="{BB962C8B-B14F-4D97-AF65-F5344CB8AC3E}">
        <p14:creationId xmlns:p14="http://schemas.microsoft.com/office/powerpoint/2010/main" val="19174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D92BD-2AE0-476F-AA5D-4C1466209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348880"/>
            <a:ext cx="7543800" cy="1450757"/>
          </a:xfrm>
        </p:spPr>
        <p:txBody>
          <a:bodyPr/>
          <a:lstStyle/>
          <a:p>
            <a:r>
              <a:rPr lang="fr-FR" dirty="0" err="1"/>
              <a:t>Thank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for </a:t>
            </a:r>
            <a:r>
              <a:rPr lang="fr-FR" dirty="0" err="1"/>
              <a:t>your</a:t>
            </a:r>
            <a:r>
              <a:rPr lang="fr-FR" dirty="0"/>
              <a:t> attention  !</a:t>
            </a:r>
          </a:p>
        </p:txBody>
      </p:sp>
    </p:spTree>
    <p:extLst>
      <p:ext uri="{BB962C8B-B14F-4D97-AF65-F5344CB8AC3E}">
        <p14:creationId xmlns:p14="http://schemas.microsoft.com/office/powerpoint/2010/main" val="387936134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3151</TotalTime>
  <Words>732</Words>
  <Application>Microsoft Office PowerPoint</Application>
  <PresentationFormat>Affichage à l'écran 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Brin</vt:lpstr>
      <vt:lpstr>News from EMEP and the Convention Air </vt:lpstr>
      <vt:lpstr>Main decisions from the EB (2018)</vt:lpstr>
      <vt:lpstr>Main decisions from the EB (2018)</vt:lpstr>
      <vt:lpstr>Main decisions from the EB (2018)</vt:lpstr>
      <vt:lpstr>Review of the Gothenburg protocol</vt:lpstr>
      <vt:lpstr>Some news from the other groups</vt:lpstr>
      <vt:lpstr>Thank you for your attention  !</vt:lpstr>
    </vt:vector>
  </TitlesOfParts>
  <Company>IVL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from the meeting with the Bureaux of EMEP and WGE</dc:title>
  <dc:creator>Peringe Grennfelt</dc:creator>
  <cp:lastModifiedBy>ROUIL Laurence</cp:lastModifiedBy>
  <cp:revision>118</cp:revision>
  <dcterms:created xsi:type="dcterms:W3CDTF">2016-05-01T15:58:52Z</dcterms:created>
  <dcterms:modified xsi:type="dcterms:W3CDTF">2019-05-07T09:50:29Z</dcterms:modified>
</cp:coreProperties>
</file>