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1" r:id="rId1"/>
  </p:sldMasterIdLst>
  <p:notesMasterIdLst>
    <p:notesMasterId r:id="rId13"/>
  </p:notesMasterIdLst>
  <p:sldIdLst>
    <p:sldId id="315" r:id="rId2"/>
    <p:sldId id="323" r:id="rId3"/>
    <p:sldId id="324" r:id="rId4"/>
    <p:sldId id="326" r:id="rId5"/>
    <p:sldId id="325" r:id="rId6"/>
    <p:sldId id="327" r:id="rId7"/>
    <p:sldId id="329" r:id="rId8"/>
    <p:sldId id="328" r:id="rId9"/>
    <p:sldId id="330" r:id="rId10"/>
    <p:sldId id="33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1882" autoAdjust="0"/>
  </p:normalViewPr>
  <p:slideViewPr>
    <p:cSldViewPr snapToGrid="0">
      <p:cViewPr varScale="1">
        <p:scale>
          <a:sx n="64" d="100"/>
          <a:sy n="64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DD31-0F16-42CB-A6CA-3FAC4415DAD7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31B7-094E-4D9A-BF52-AE00E08E89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82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31B7-094E-4D9A-BF52-AE00E08E89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83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62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1737292"/>
            <a:ext cx="7868207" cy="406300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885" y="259298"/>
            <a:ext cx="7729728" cy="1188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694" y="1655405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3696" y="1655405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8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2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78884" y="331250"/>
            <a:ext cx="7729728" cy="11887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3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1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1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6440AA-91A0-436F-8FDB-C0F939DCAE21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220109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5" r:id="rId3"/>
    <p:sldLayoutId id="2147484064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0200" y="1364974"/>
            <a:ext cx="8991600" cy="2667690"/>
          </a:xfrm>
        </p:spPr>
        <p:txBody>
          <a:bodyPr>
            <a:normAutofit/>
          </a:bodyPr>
          <a:lstStyle/>
          <a:p>
            <a:r>
              <a:rPr lang="en-GB" dirty="0"/>
              <a:t>Welcome &amp; introduction</a:t>
            </a:r>
            <a:br>
              <a:rPr lang="en-GB" dirty="0"/>
            </a:br>
            <a:br>
              <a:rPr lang="en-GB" dirty="0"/>
            </a:br>
            <a:r>
              <a:rPr lang="en-GB" sz="2800" dirty="0"/>
              <a:t>TFMM co-chairs</a:t>
            </a:r>
            <a:br>
              <a:rPr lang="en-GB" sz="2800" dirty="0"/>
            </a:br>
            <a:br>
              <a:rPr lang="en-GB" sz="2800" dirty="0"/>
            </a:br>
            <a:r>
              <a:rPr lang="en-GB" sz="2400" dirty="0"/>
              <a:t>Augustin Colette &amp; Oksana Tarasova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9641" y="4352544"/>
            <a:ext cx="8325853" cy="1239894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20</a:t>
            </a:r>
            <a:r>
              <a:rPr lang="en-GB" sz="2800" baseline="30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 TFMM annual meeting, 7-9 May 2019</a:t>
            </a:r>
          </a:p>
          <a:p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MITECO, Madrid, Spain</a:t>
            </a:r>
          </a:p>
        </p:txBody>
      </p:sp>
      <p:pic>
        <p:nvPicPr>
          <p:cNvPr id="4" name="Picture 8" descr="lrtap_25th_cmyk_logo-we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6"/>
          <a:stretch>
            <a:fillRect/>
          </a:stretch>
        </p:blipFill>
        <p:spPr bwMode="auto">
          <a:xfrm>
            <a:off x="9868936" y="6040254"/>
            <a:ext cx="1941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068829"/>
            <a:ext cx="3295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4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CBEF6-4547-4DB4-951C-913000E7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2020-2021 </a:t>
            </a:r>
            <a:r>
              <a:rPr lang="fr-FR" dirty="0" err="1"/>
              <a:t>Workplan</a:t>
            </a: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16E29D6-5378-443C-A1A6-A594BC72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26" y="1575365"/>
            <a:ext cx="7439807" cy="5062526"/>
          </a:xfrm>
        </p:spPr>
        <p:txBody>
          <a:bodyPr>
            <a:normAutofit/>
          </a:bodyPr>
          <a:lstStyle/>
          <a:p>
            <a:r>
              <a:rPr lang="en-US" sz="2400" dirty="0"/>
              <a:t>Scope</a:t>
            </a:r>
          </a:p>
          <a:p>
            <a:pPr lvl="1"/>
            <a:r>
              <a:rPr lang="en-US" sz="2000" dirty="0"/>
              <a:t>Improve representation of carbonaceous aerosols throughout EMEP activities (Black Carbon &amp; Condensables)</a:t>
            </a:r>
          </a:p>
          <a:p>
            <a:pPr lvl="1"/>
            <a:endParaRPr lang="en-US" sz="2000" dirty="0"/>
          </a:p>
          <a:p>
            <a:r>
              <a:rPr lang="en-US" sz="2400" dirty="0"/>
              <a:t>Activities</a:t>
            </a:r>
          </a:p>
          <a:p>
            <a:pPr lvl="1"/>
            <a:r>
              <a:rPr lang="fr-FR" sz="2000" dirty="0"/>
              <a:t>Monitoring:  Winter 2018 EMEP/ACTRIS/COLOSSAL </a:t>
            </a:r>
            <a:r>
              <a:rPr lang="fr-FR" sz="2000" dirty="0" err="1"/>
              <a:t>campaign</a:t>
            </a:r>
            <a:r>
              <a:rPr lang="fr-FR" sz="2000" dirty="0"/>
              <a:t> </a:t>
            </a:r>
          </a:p>
          <a:p>
            <a:pPr marL="228600" lvl="1" indent="0">
              <a:buNone/>
            </a:pPr>
            <a:r>
              <a:rPr lang="fr-FR" sz="2000" dirty="0"/>
              <a:t>	=&gt; </a:t>
            </a:r>
            <a:r>
              <a:rPr lang="en-US" sz="2000" dirty="0"/>
              <a:t>Assess fossil fuel / wood burning in BC</a:t>
            </a:r>
          </a:p>
          <a:p>
            <a:pPr lvl="1"/>
            <a:r>
              <a:rPr lang="en-US" sz="2000" dirty="0"/>
              <a:t>Modelling: </a:t>
            </a:r>
          </a:p>
          <a:p>
            <a:pPr lvl="2"/>
            <a:r>
              <a:rPr lang="en-US" sz="2000" dirty="0"/>
              <a:t>Eurodelta-Carb model </a:t>
            </a:r>
            <a:r>
              <a:rPr lang="en-US" sz="2000" dirty="0" err="1"/>
              <a:t>intercomparison</a:t>
            </a:r>
            <a:r>
              <a:rPr lang="en-US" sz="2000" dirty="0"/>
              <a:t> (</a:t>
            </a:r>
            <a:r>
              <a:rPr lang="en-US" sz="2000" dirty="0" err="1"/>
              <a:t>inc.</a:t>
            </a:r>
            <a:r>
              <a:rPr lang="en-US" sz="2000" dirty="0"/>
              <a:t> </a:t>
            </a:r>
            <a:r>
              <a:rPr lang="en-US" sz="2000" dirty="0" err="1"/>
              <a:t>BaP</a:t>
            </a:r>
            <a:r>
              <a:rPr lang="en-US" sz="2000" dirty="0"/>
              <a:t> wood burning)</a:t>
            </a:r>
          </a:p>
          <a:p>
            <a:pPr lvl="1"/>
            <a:r>
              <a:rPr lang="en-US" sz="2000" dirty="0"/>
              <a:t>LRTAP Emissions: BC / Condensables </a:t>
            </a:r>
          </a:p>
          <a:p>
            <a:pPr lvl="1"/>
            <a:r>
              <a:rPr lang="en-US" sz="2000" dirty="0"/>
              <a:t>Effects : Radiative forcing (climate)</a:t>
            </a:r>
          </a:p>
          <a:p>
            <a:endParaRPr lang="fr-FR" sz="2400" dirty="0"/>
          </a:p>
        </p:txBody>
      </p:sp>
      <p:pic>
        <p:nvPicPr>
          <p:cNvPr id="5" name="Picture 2" descr="https://www.nilu.no/projects/ccc/tfmm/sites.png">
            <a:extLst>
              <a:ext uri="{FF2B5EF4-FFF2-40B4-BE49-F238E27FC236}">
                <a16:creationId xmlns:a16="http://schemas.microsoft.com/office/drawing/2014/main" id="{09E26004-4AB8-4949-846B-6B384BFD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78" y="2302174"/>
            <a:ext cx="3367195" cy="33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0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089" y="1466491"/>
            <a:ext cx="11110823" cy="3381555"/>
          </a:xfrm>
        </p:spPr>
        <p:txBody>
          <a:bodyPr>
            <a:normAutofit/>
          </a:bodyPr>
          <a:lstStyle/>
          <a:p>
            <a:r>
              <a:rPr lang="fr-FR" dirty="0" err="1"/>
              <a:t>Conference</a:t>
            </a:r>
            <a:r>
              <a:rPr lang="fr-FR" dirty="0"/>
              <a:t> </a:t>
            </a:r>
            <a:r>
              <a:rPr lang="fr-FR" dirty="0" err="1"/>
              <a:t>Dinner</a:t>
            </a: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Wednesday</a:t>
            </a:r>
            <a:r>
              <a:rPr lang="fr-FR" dirty="0"/>
              <a:t> 8/5, 20:00</a:t>
            </a:r>
            <a:br>
              <a:rPr lang="fr-FR" dirty="0"/>
            </a:br>
            <a:br>
              <a:rPr lang="fr-FR" dirty="0"/>
            </a:br>
            <a:r>
              <a:rPr lang="es-ES" dirty="0"/>
              <a:t>“El Huerto de Lucas”, 13 San Lucas Street, Madrid </a:t>
            </a:r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33081" y="4669464"/>
            <a:ext cx="6712842" cy="2003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1986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2508F-FCE2-47EA-BB01-BE0907B0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Welcome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FBD2FC-497F-46CF-90A4-0818D50A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15" y="1737292"/>
            <a:ext cx="10914742" cy="4063007"/>
          </a:xfrm>
        </p:spPr>
        <p:txBody>
          <a:bodyPr/>
          <a:lstStyle/>
          <a:p>
            <a:r>
              <a:rPr lang="fr-FR" dirty="0"/>
              <a:t>Agenda of the meeting / Progress in 2018-2019 </a:t>
            </a:r>
            <a:r>
              <a:rPr lang="fr-FR" dirty="0" err="1"/>
              <a:t>workplan</a:t>
            </a:r>
            <a:endParaRPr lang="fr-FR" dirty="0"/>
          </a:p>
          <a:p>
            <a:pPr lvl="1"/>
            <a:r>
              <a:rPr lang="fr-FR" dirty="0" err="1"/>
              <a:t>Revision</a:t>
            </a:r>
            <a:r>
              <a:rPr lang="fr-FR" dirty="0"/>
              <a:t> of Monitoring </a:t>
            </a:r>
            <a:r>
              <a:rPr lang="fr-FR" dirty="0" err="1"/>
              <a:t>Strategy</a:t>
            </a:r>
            <a:endParaRPr lang="fr-FR" dirty="0"/>
          </a:p>
          <a:p>
            <a:pPr lvl="1"/>
            <a:r>
              <a:rPr lang="fr-FR" dirty="0"/>
              <a:t>BC Field Campaign (EMEP/ACTRIS/COLOSSAL)</a:t>
            </a:r>
          </a:p>
          <a:p>
            <a:pPr lvl="1"/>
            <a:r>
              <a:rPr lang="fr-FR" dirty="0" err="1"/>
              <a:t>Twin</a:t>
            </a:r>
            <a:r>
              <a:rPr lang="fr-FR" dirty="0"/>
              <a:t> Sites</a:t>
            </a:r>
          </a:p>
          <a:p>
            <a:pPr lvl="1"/>
            <a:r>
              <a:rPr lang="fr-FR" dirty="0"/>
              <a:t>Links </a:t>
            </a:r>
            <a:r>
              <a:rPr lang="fr-FR" dirty="0" err="1"/>
              <a:t>with</a:t>
            </a:r>
            <a:r>
              <a:rPr lang="fr-FR" dirty="0"/>
              <a:t> WGE</a:t>
            </a:r>
          </a:p>
          <a:p>
            <a:pPr lvl="1"/>
            <a:endParaRPr lang="fr-FR" dirty="0"/>
          </a:p>
          <a:p>
            <a:r>
              <a:rPr lang="fr-FR" dirty="0" err="1"/>
              <a:t>Preparing</a:t>
            </a:r>
            <a:r>
              <a:rPr lang="fr-FR" dirty="0"/>
              <a:t> 2020-2021 </a:t>
            </a:r>
            <a:r>
              <a:rPr lang="fr-FR" dirty="0" err="1"/>
              <a:t>workplan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28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BEB66-A707-43FA-8A88-DD078311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Tuesday 7/5 pm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FAEB8-A299-4384-8941-80CD5403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837" y="2768419"/>
            <a:ext cx="3908958" cy="1321159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Meeting Objectives</a:t>
            </a:r>
          </a:p>
          <a:p>
            <a:r>
              <a:rPr lang="fr-FR" sz="1800" dirty="0" err="1"/>
              <a:t>Welcome</a:t>
            </a:r>
            <a:r>
              <a:rPr lang="fr-FR" sz="1800" dirty="0"/>
              <a:t> of host</a:t>
            </a:r>
          </a:p>
          <a:p>
            <a:r>
              <a:rPr lang="fr-FR" sz="1800" dirty="0"/>
              <a:t>LRTAP/EMEP background information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0FB406-36FE-4E3C-BA9D-A5E39563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5" t="30214" r="24920" b="29928"/>
          <a:stretch/>
        </p:blipFill>
        <p:spPr>
          <a:xfrm>
            <a:off x="248313" y="2196843"/>
            <a:ext cx="7200000" cy="2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BEB66-A707-43FA-8A88-DD0783119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Tuesday 7/5 pm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5FAEB8-A299-4384-8941-80CD5403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826" y="2978097"/>
            <a:ext cx="4014545" cy="901803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1800" dirty="0"/>
              <a:t>Emission </a:t>
            </a:r>
            <a:r>
              <a:rPr lang="fr-FR" sz="1800" dirty="0" err="1"/>
              <a:t>assessment</a:t>
            </a:r>
            <a:r>
              <a:rPr lang="fr-FR" sz="1800" dirty="0"/>
              <a:t> (1.1.2.2) </a:t>
            </a:r>
          </a:p>
          <a:p>
            <a:r>
              <a:rPr lang="fr-FR" sz="1800" dirty="0"/>
              <a:t>HM&amp;POP Country Case </a:t>
            </a:r>
            <a:r>
              <a:rPr lang="fr-FR" sz="1800" dirty="0" err="1"/>
              <a:t>Study</a:t>
            </a:r>
            <a:r>
              <a:rPr lang="fr-FR" sz="1800" dirty="0"/>
              <a:t> (1.2.1)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557C17-0528-4F87-9734-71F7AD867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16" t="42837" r="23085" b="20000"/>
          <a:stretch/>
        </p:blipFill>
        <p:spPr>
          <a:xfrm>
            <a:off x="292629" y="2320656"/>
            <a:ext cx="7200000" cy="22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1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4887F-A1FD-417E-8E41-593349D4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Wednesday</a:t>
            </a:r>
            <a:r>
              <a:rPr lang="fr-FR" dirty="0"/>
              <a:t> 8/5 </a:t>
            </a:r>
            <a:r>
              <a:rPr lang="fr-FR" dirty="0" err="1"/>
              <a:t>am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77775D-FA18-4838-B96F-FC6AD6C8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2" t="16596" r="25239" b="4539"/>
          <a:stretch/>
        </p:blipFill>
        <p:spPr>
          <a:xfrm>
            <a:off x="204282" y="1560684"/>
            <a:ext cx="7200000" cy="494833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50CC77F-918F-450C-AE2C-A1E29B04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1552" y="2959013"/>
            <a:ext cx="3865786" cy="1058351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fr-FR" sz="1800" dirty="0">
                <a:latin typeface="+mj-lt"/>
              </a:rPr>
              <a:t>BC Field </a:t>
            </a:r>
            <a:r>
              <a:rPr lang="fr-FR" sz="1800" dirty="0" err="1">
                <a:latin typeface="+mj-lt"/>
              </a:rPr>
              <a:t>campaign</a:t>
            </a:r>
            <a:r>
              <a:rPr lang="fr-FR" sz="1800" dirty="0">
                <a:latin typeface="+mj-lt"/>
              </a:rPr>
              <a:t> (</a:t>
            </a:r>
            <a:r>
              <a:rPr lang="fr-FR" sz="1800" dirty="0">
                <a:solidFill>
                  <a:srgbClr val="000000"/>
                </a:solidFill>
                <a:latin typeface="+mj-lt"/>
              </a:rPr>
              <a:t>1.1.1.2)</a:t>
            </a:r>
          </a:p>
          <a:p>
            <a:pPr marL="0" fontAlgn="t">
              <a:spcBef>
                <a:spcPts val="0"/>
              </a:spcBef>
            </a:pPr>
            <a:r>
              <a:rPr lang="fr-FR" sz="1800" dirty="0" err="1">
                <a:solidFill>
                  <a:srgbClr val="000000"/>
                </a:solidFill>
                <a:latin typeface="+mj-lt"/>
              </a:rPr>
              <a:t>Carb</a:t>
            </a:r>
            <a:r>
              <a:rPr lang="fr-FR" sz="18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fr-FR" sz="1800" dirty="0" err="1">
                <a:solidFill>
                  <a:srgbClr val="000000"/>
                </a:solidFill>
                <a:latin typeface="+mj-lt"/>
              </a:rPr>
              <a:t>Aerosol</a:t>
            </a:r>
            <a:r>
              <a:rPr lang="fr-FR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+mj-lt"/>
              </a:rPr>
              <a:t>factsheet</a:t>
            </a:r>
            <a:r>
              <a:rPr lang="fr-FR" sz="1800" dirty="0">
                <a:solidFill>
                  <a:srgbClr val="000000"/>
                </a:solidFill>
                <a:latin typeface="+mj-lt"/>
              </a:rPr>
              <a:t> (1.1.1.7)</a:t>
            </a:r>
          </a:p>
          <a:p>
            <a:pPr marL="0" fontAlgn="t">
              <a:spcBef>
                <a:spcPts val="0"/>
              </a:spcBef>
            </a:pPr>
            <a:r>
              <a:rPr lang="fr-FR" sz="1800" dirty="0">
                <a:solidFill>
                  <a:srgbClr val="000000"/>
                </a:solidFill>
                <a:latin typeface="+mj-lt"/>
              </a:rPr>
              <a:t>Condensable </a:t>
            </a:r>
            <a:r>
              <a:rPr lang="fr-FR" sz="1800" dirty="0" err="1">
                <a:solidFill>
                  <a:srgbClr val="000000"/>
                </a:solidFill>
                <a:latin typeface="+mj-lt"/>
              </a:rPr>
              <a:t>emissions</a:t>
            </a:r>
            <a:r>
              <a:rPr lang="fr-FR" sz="1800" dirty="0">
                <a:solidFill>
                  <a:srgbClr val="000000"/>
                </a:solidFill>
                <a:latin typeface="+mj-lt"/>
              </a:rPr>
              <a:t> (1.1.2.1)</a:t>
            </a:r>
            <a:endParaRPr lang="fr-FR" sz="1800" dirty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07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BDE3A-BA7B-4E20-92DE-FD72679C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Wednesday</a:t>
            </a:r>
            <a:r>
              <a:rPr lang="fr-FR" dirty="0"/>
              <a:t> 8/5 Pm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D27DFD1-FC8D-4B95-9C08-523B17D95FF1}"/>
              </a:ext>
            </a:extLst>
          </p:cNvPr>
          <p:cNvSpPr txBox="1">
            <a:spLocks/>
          </p:cNvSpPr>
          <p:nvPr/>
        </p:nvSpPr>
        <p:spPr>
          <a:xfrm>
            <a:off x="7989755" y="2933130"/>
            <a:ext cx="3968780" cy="99173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Twin</a:t>
            </a:r>
            <a:r>
              <a:rPr lang="fr-FR" sz="1800" dirty="0"/>
              <a:t> sites (1.1.1.2)</a:t>
            </a:r>
          </a:p>
          <a:p>
            <a:r>
              <a:rPr lang="fr-FR" sz="1800" dirty="0"/>
              <a:t>Global-</a:t>
            </a:r>
            <a:r>
              <a:rPr lang="fr-FR" sz="1800" dirty="0" err="1"/>
              <a:t>regional</a:t>
            </a:r>
            <a:r>
              <a:rPr lang="fr-FR" sz="1800" dirty="0"/>
              <a:t> </a:t>
            </a:r>
            <a:r>
              <a:rPr lang="fr-FR" sz="1800" dirty="0" err="1"/>
              <a:t>modelling</a:t>
            </a:r>
            <a:r>
              <a:rPr lang="fr-FR" sz="1800" dirty="0"/>
              <a:t> (1.1.4.1)</a:t>
            </a:r>
          </a:p>
          <a:p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C033D9-C4AA-46A7-845B-BC5230D78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9" t="17339" r="28981" b="24855"/>
          <a:stretch/>
        </p:blipFill>
        <p:spPr>
          <a:xfrm>
            <a:off x="449467" y="1906836"/>
            <a:ext cx="7200000" cy="3690852"/>
          </a:xfrm>
          <a:prstGeom prst="rect">
            <a:avLst/>
          </a:prstGeom>
        </p:spPr>
      </p:pic>
      <p:sp>
        <p:nvSpPr>
          <p:cNvPr id="7" name="Flèche : courbe vers le bas 6">
            <a:extLst>
              <a:ext uri="{FF2B5EF4-FFF2-40B4-BE49-F238E27FC236}">
                <a16:creationId xmlns:a16="http://schemas.microsoft.com/office/drawing/2014/main" id="{FFE0A2C8-6B3A-4100-A69F-6849CB2BF876}"/>
              </a:ext>
            </a:extLst>
          </p:cNvPr>
          <p:cNvSpPr/>
          <p:nvPr/>
        </p:nvSpPr>
        <p:spPr>
          <a:xfrm rot="16200000">
            <a:off x="101624" y="3954330"/>
            <a:ext cx="479688" cy="216005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9C032-D701-4A44-8882-5974C4AC6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Wednesday</a:t>
            </a:r>
            <a:r>
              <a:rPr lang="fr-FR" dirty="0"/>
              <a:t> 8/5 Pm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6F0D3E-A9EB-42AF-BB1B-D4CFD9CC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5" t="34042" r="23883" b="26951"/>
          <a:stretch/>
        </p:blipFill>
        <p:spPr>
          <a:xfrm>
            <a:off x="233463" y="2091446"/>
            <a:ext cx="7200000" cy="2359953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A98B354-C5E0-4B99-981C-7B825B8DEDC8}"/>
              </a:ext>
            </a:extLst>
          </p:cNvPr>
          <p:cNvSpPr txBox="1">
            <a:spLocks/>
          </p:cNvSpPr>
          <p:nvPr/>
        </p:nvSpPr>
        <p:spPr>
          <a:xfrm>
            <a:off x="8724275" y="3041819"/>
            <a:ext cx="2477163" cy="45920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/>
              <a:t>Country Updates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0358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3599D-0DC7-4C5A-B828-3BABA8CE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Thursday 9/5 </a:t>
            </a:r>
            <a:r>
              <a:rPr lang="fr-FR" dirty="0" err="1"/>
              <a:t>am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0BD880-EDC8-4C72-8E56-164F880C2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3" t="30922" r="25490" b="15423"/>
          <a:stretch/>
        </p:blipFill>
        <p:spPr>
          <a:xfrm>
            <a:off x="311285" y="1928960"/>
            <a:ext cx="7200000" cy="3367173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75745BE-F315-459D-8376-1631F83885CC}"/>
              </a:ext>
            </a:extLst>
          </p:cNvPr>
          <p:cNvSpPr txBox="1">
            <a:spLocks/>
          </p:cNvSpPr>
          <p:nvPr/>
        </p:nvSpPr>
        <p:spPr>
          <a:xfrm>
            <a:off x="8364411" y="2800685"/>
            <a:ext cx="3192906" cy="81186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Revision</a:t>
            </a:r>
            <a:r>
              <a:rPr lang="fr-FR" sz="1800" dirty="0"/>
              <a:t> of EMEP Monitoring </a:t>
            </a:r>
            <a:r>
              <a:rPr lang="fr-FR" sz="1800" dirty="0" err="1"/>
              <a:t>Strategy</a:t>
            </a:r>
            <a:r>
              <a:rPr lang="fr-FR" sz="1800" dirty="0"/>
              <a:t> (1.1.1.1)</a:t>
            </a:r>
          </a:p>
        </p:txBody>
      </p:sp>
    </p:spTree>
    <p:extLst>
      <p:ext uri="{BB962C8B-B14F-4D97-AF65-F5344CB8AC3E}">
        <p14:creationId xmlns:p14="http://schemas.microsoft.com/office/powerpoint/2010/main" val="331505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2AD1BE-9F27-4D0F-94A9-4B03D5D9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Thursday 9/5 Pm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AEC8FE-5931-43CD-B751-2D26D9A24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6" t="23405" r="26208" b="36596"/>
          <a:stretch/>
        </p:blipFill>
        <p:spPr>
          <a:xfrm>
            <a:off x="330259" y="2470827"/>
            <a:ext cx="7200000" cy="251023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1D2B0BF-0429-4A33-9549-CFD5E740AF8C}"/>
              </a:ext>
            </a:extLst>
          </p:cNvPr>
          <p:cNvSpPr txBox="1">
            <a:spLocks/>
          </p:cNvSpPr>
          <p:nvPr/>
        </p:nvSpPr>
        <p:spPr>
          <a:xfrm>
            <a:off x="7869836" y="2978099"/>
            <a:ext cx="3991905" cy="90180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EMEP/</a:t>
            </a:r>
            <a:r>
              <a:rPr lang="fr-FR" sz="1800"/>
              <a:t>WGE (</a:t>
            </a:r>
            <a:r>
              <a:rPr lang="fr-FR" sz="1800" dirty="0"/>
              <a:t>1.4.2)</a:t>
            </a:r>
          </a:p>
          <a:p>
            <a:r>
              <a:rPr lang="fr-FR" sz="1800" dirty="0" err="1"/>
              <a:t>Measurement</a:t>
            </a:r>
            <a:r>
              <a:rPr lang="fr-FR" sz="1800" dirty="0"/>
              <a:t>-Model Fusion (1.1.4.1)</a:t>
            </a:r>
          </a:p>
        </p:txBody>
      </p:sp>
    </p:spTree>
    <p:extLst>
      <p:ext uri="{BB962C8B-B14F-4D97-AF65-F5344CB8AC3E}">
        <p14:creationId xmlns:p14="http://schemas.microsoft.com/office/powerpoint/2010/main" val="3912964982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4082</TotalTime>
  <Words>173</Words>
  <Application>Microsoft Office PowerPoint</Application>
  <PresentationFormat>Grand écran</PresentationFormat>
  <Paragraphs>45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Colis</vt:lpstr>
      <vt:lpstr>Welcome &amp; introduction  TFMM co-chairs  Augustin Colette &amp; Oksana Tarasova</vt:lpstr>
      <vt:lpstr>Welcome</vt:lpstr>
      <vt:lpstr>Tuesday 7/5 pm</vt:lpstr>
      <vt:lpstr>Tuesday 7/5 pm</vt:lpstr>
      <vt:lpstr>Wednesday 8/5 am</vt:lpstr>
      <vt:lpstr>Wednesday 8/5 Pm</vt:lpstr>
      <vt:lpstr>Wednesday 8/5 Pm</vt:lpstr>
      <vt:lpstr>Thursday 9/5 am</vt:lpstr>
      <vt:lpstr>Thursday 9/5 Pm</vt:lpstr>
      <vt:lpstr>2020-2021 Workplan</vt:lpstr>
      <vt:lpstr>Conference Dinner   Wednesday 8/5, 20:00  “El Huerto de Lucas”, 13 San Lucas Street, Madrid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&amp; introduction  TFMM co-chairs Augustin Colette &amp; Oksana Tarasova</dc:title>
  <dc:creator>COLETTE Augustin</dc:creator>
  <cp:lastModifiedBy>COLETTE Augustin</cp:lastModifiedBy>
  <cp:revision>171</cp:revision>
  <dcterms:created xsi:type="dcterms:W3CDTF">2017-04-30T09:18:31Z</dcterms:created>
  <dcterms:modified xsi:type="dcterms:W3CDTF">2019-05-07T08:18:50Z</dcterms:modified>
</cp:coreProperties>
</file>