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6" r:id="rId2"/>
    <p:sldId id="484" r:id="rId3"/>
    <p:sldId id="486" r:id="rId4"/>
    <p:sldId id="487" r:id="rId5"/>
    <p:sldId id="492" r:id="rId6"/>
    <p:sldId id="479" r:id="rId7"/>
    <p:sldId id="488" r:id="rId8"/>
    <p:sldId id="485" r:id="rId9"/>
    <p:sldId id="490" r:id="rId10"/>
    <p:sldId id="493" r:id="rId11"/>
    <p:sldId id="491" r:id="rId12"/>
    <p:sldId id="489" r:id="rId13"/>
    <p:sldId id="483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05" r:id="rId36"/>
    <p:sldId id="495" r:id="rId37"/>
    <p:sldId id="496" r:id="rId38"/>
    <p:sldId id="497" r:id="rId39"/>
  </p:sldIdLst>
  <p:sldSz cx="9144000" cy="6858000" type="screen4x3"/>
  <p:notesSz cx="6794500" cy="99314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88047" autoAdjust="0"/>
  </p:normalViewPr>
  <p:slideViewPr>
    <p:cSldViewPr snapToObjects="1"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5F3FD569-5116-4514-B8CA-0F1FD3D76BCC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570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33570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18EAFF52-4667-4462-AF2F-AA693273E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0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1" y="1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0A23925C-F0EB-4182-8A45-B2738DBC88D7}" type="datetimeFigureOut">
              <a:rPr lang="nb-NO"/>
              <a:pPr>
                <a:defRPr/>
              </a:pPr>
              <a:t>14.11.2016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785"/>
            <a:ext cx="5435600" cy="4469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570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1" y="9433570"/>
            <a:ext cx="2944813" cy="4962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37B73DF1-A5FE-4ECB-AA9E-732CE43B99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63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73DF1-A5FE-4ECB-AA9E-732CE43B9971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0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73DF1-A5FE-4ECB-AA9E-732CE43B9971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19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0ADBDC-BC3C-4A9F-8738-10E7E2FD3B36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5A0E02-E683-412E-9153-20A4D52A09C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19D47B-B598-45D6-83EE-3DEED2759F99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0EC8F7-0A8B-4F60-BC89-FB55ABE40ED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2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5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905" y="6343651"/>
            <a:ext cx="57003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98B08C-7154-4852-94B6-4D29A0F5B0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" y="6223000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2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3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905" y="6343651"/>
            <a:ext cx="57003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34D7F5-A6E9-4312-A193-CDD8042C01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7365" y="1600200"/>
            <a:ext cx="8229600" cy="5029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032E0D-EBC6-4591-8403-AE0D09A94D94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AD3EA6-4805-42D3-ABFC-5CD73792CBE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45BBF9-944D-442F-A3D9-49D7A9963D74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D70C28-DAF6-4A0A-8D3F-37E3375E6EE1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7397F7-38EA-477E-8E79-EF37AF318100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19935E-C3D1-4023-A460-B4402FCED17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F1491A-5DE9-424A-9E4C-97D508B0DF80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4E6015-262F-484C-8BBD-2C6A6AE083D9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BF1BE9-51F6-461B-BCE4-D9DC564BA4F1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B0A8CD-9FE6-4055-8767-DA82F651871D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EFBD73-061C-41E6-8613-187656935D2F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31E12D-86D6-4831-B9F8-7C5F2C7F687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A1CCBB-236B-4767-B063-15497F74D755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23E302-B6AA-4E86-84D9-E826D64E00C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A90B16-8DDA-4DC0-87AD-AF80F7180E96}" type="datetime1">
              <a:rPr lang="nn-NO"/>
              <a:pPr>
                <a:defRPr/>
              </a:pPr>
              <a:t>14.11.2016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2C847A-9848-4E7B-B00E-6492F806A27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9" r:id="rId12"/>
    <p:sldLayoutId id="2147484060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bas-submit.nilu.no/Default.aspx?TabName=regular+format+-+comments+aux+header+line+17+no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bas-submit.nilu.no/Submit-Data/Regular-Annual-Data-Reporting/EC-OC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ris-ecac.eu/application-procedure.php" TargetMode="External"/><Relationship Id="rId2" Type="http://schemas.openxmlformats.org/officeDocument/2006/relationships/hyperlink" Target="http://www.actris-ecac.eu/time-schedule.php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lu.no/projects/ccc/intercomparison/qameas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497590" cy="1676399"/>
          </a:xfrm>
        </p:spPr>
        <p:txBody>
          <a:bodyPr/>
          <a:lstStyle/>
          <a:p>
            <a:r>
              <a:rPr lang="en-US" dirty="0"/>
              <a:t>Data quality of inorganic compounds in air and precipitation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8734" y="2971800"/>
            <a:ext cx="8001000" cy="2590800"/>
          </a:xfrm>
        </p:spPr>
        <p:txBody>
          <a:bodyPr/>
          <a:lstStyle/>
          <a:p>
            <a:r>
              <a:rPr lang="nb-NO" dirty="0" smtClean="0"/>
              <a:t>Wenche Aas</a:t>
            </a:r>
            <a:endParaRPr lang="nb-NO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9375"/>
          <a:stretch>
            <a:fillRect/>
          </a:stretch>
        </p:blipFill>
        <p:spPr bwMode="auto">
          <a:xfrm>
            <a:off x="7740352" y="216547"/>
            <a:ext cx="1214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" y="476672"/>
            <a:ext cx="9116276" cy="54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things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to 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reporting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71" y="1817016"/>
            <a:ext cx="8229600" cy="5029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Detection limit / quantification limit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Details on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Filter choice and sample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(Ambient or not)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Method uncertainty??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If yes –how to calculate this</a:t>
            </a:r>
          </a:p>
          <a:p>
            <a:pPr marL="1257300" lvl="2" indent="-457200"/>
            <a:r>
              <a:rPr lang="en-US" dirty="0" smtClean="0"/>
              <a:t>GUM test?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848872" cy="7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99312"/>
            <a:ext cx="8928992" cy="4915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r>
              <a:rPr lang="nb-NO" dirty="0" smtClean="0"/>
              <a:t> from last 5 </a:t>
            </a:r>
            <a:r>
              <a:rPr lang="nb-NO" dirty="0" err="1" smtClean="0"/>
              <a:t>years</a:t>
            </a:r>
            <a:r>
              <a:rPr lang="nb-NO" dirty="0" smtClean="0"/>
              <a:t> as base for </a:t>
            </a:r>
            <a:r>
              <a:rPr lang="nb-NO" dirty="0" err="1" smtClean="0"/>
              <a:t>new</a:t>
            </a:r>
            <a:r>
              <a:rPr lang="nb-NO" dirty="0" smtClean="0"/>
              <a:t> DQO (pass / </a:t>
            </a:r>
            <a:r>
              <a:rPr lang="nb-NO" dirty="0" err="1" smtClean="0"/>
              <a:t>no</a:t>
            </a:r>
            <a:r>
              <a:rPr lang="nb-NO" dirty="0" smtClean="0"/>
              <a:t> pass) ??</a:t>
            </a:r>
            <a:endParaRPr lang="nb-NO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0863" y="5376199"/>
            <a:ext cx="543330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128" y="4361124"/>
            <a:ext cx="2304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4581128"/>
            <a:ext cx="51809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5%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867396"/>
            <a:ext cx="6463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10%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Discussion point for this session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54" y="1259632"/>
            <a:ext cx="8477292" cy="5029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How to avoid Parties to measure in accordance to the EU Directive only, at EMEP sites?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How to ensure sufficient sampling frequency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Specific challenges with the measurements ?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Choice of filters (i.e. contamination of Pall </a:t>
            </a:r>
            <a:r>
              <a:rPr lang="en-US" dirty="0" err="1" smtClean="0"/>
              <a:t>Zefluour</a:t>
            </a:r>
            <a:r>
              <a:rPr lang="en-US" dirty="0" smtClean="0"/>
              <a:t>)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Other things?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DQO and  QA measure</a:t>
            </a:r>
          </a:p>
        </p:txBody>
      </p:sp>
    </p:spTree>
    <p:extLst>
      <p:ext uri="{BB962C8B-B14F-4D97-AF65-F5344CB8AC3E}">
        <p14:creationId xmlns:p14="http://schemas.microsoft.com/office/powerpoint/2010/main" val="4382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497590" cy="1676399"/>
          </a:xfrm>
        </p:spPr>
        <p:txBody>
          <a:bodyPr/>
          <a:lstStyle/>
          <a:p>
            <a:r>
              <a:rPr lang="en-US" dirty="0"/>
              <a:t>Data quality of </a:t>
            </a:r>
            <a:r>
              <a:rPr lang="en-US" dirty="0" smtClean="0"/>
              <a:t>ozone and nitrogen oxides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8734" y="2971800"/>
            <a:ext cx="8001000" cy="2590800"/>
          </a:xfrm>
        </p:spPr>
        <p:txBody>
          <a:bodyPr/>
          <a:lstStyle/>
          <a:p>
            <a:r>
              <a:rPr lang="nb-NO" dirty="0" smtClean="0"/>
              <a:t>Wenche Aas</a:t>
            </a:r>
            <a:endParaRPr lang="nb-NO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9375"/>
          <a:stretch>
            <a:fillRect/>
          </a:stretch>
        </p:blipFill>
        <p:spPr bwMode="auto">
          <a:xfrm>
            <a:off x="7740352" y="216547"/>
            <a:ext cx="1214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8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topics to discus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65" y="1424708"/>
            <a:ext cx="8229600" cy="5029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New guidelines and </a:t>
            </a:r>
            <a:r>
              <a:rPr lang="en-US" dirty="0" err="1" smtClean="0"/>
              <a:t>recomnmendations</a:t>
            </a:r>
            <a:endParaRPr lang="en-US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SOP developed in WMO/GAW and ACTRIS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Methods (</a:t>
            </a:r>
            <a:r>
              <a:rPr lang="en-US" dirty="0" err="1" smtClean="0"/>
              <a:t>Nox</a:t>
            </a:r>
            <a:r>
              <a:rPr lang="en-US" dirty="0" smtClean="0"/>
              <a:t> monitor vs manual method)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Documentation of the data quality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New metadata included in the templates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QA measures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Common problems/challenges</a:t>
            </a:r>
          </a:p>
        </p:txBody>
      </p:sp>
    </p:spTree>
    <p:extLst>
      <p:ext uri="{BB962C8B-B14F-4D97-AF65-F5344CB8AC3E}">
        <p14:creationId xmlns:p14="http://schemas.microsoft.com/office/powerpoint/2010/main" val="4039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Ozone</a:t>
            </a:r>
            <a:r>
              <a:rPr lang="nb-NO" dirty="0" smtClean="0"/>
              <a:t>, Status </a:t>
            </a:r>
            <a:r>
              <a:rPr lang="nb-NO" dirty="0" err="1" smtClean="0"/>
              <a:t>of</a:t>
            </a:r>
            <a:r>
              <a:rPr lang="nb-NO" dirty="0" smtClean="0"/>
              <a:t> DQ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4122" y="14176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UV absorption method is the only measurement method in </a:t>
            </a:r>
            <a:r>
              <a:rPr lang="en-US" dirty="0" smtClean="0"/>
              <a:t>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coverage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97" y="5085184"/>
            <a:ext cx="4023284" cy="100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4" y="2543175"/>
            <a:ext cx="4105275" cy="4314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1236" y="2060848"/>
            <a:ext cx="4173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comparability in time and space. Question regarding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representativity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Calibration </a:t>
            </a:r>
            <a:r>
              <a:rPr lang="en-US" sz="2400" dirty="0" err="1" smtClean="0"/>
              <a:t>frequenzy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General </a:t>
            </a:r>
            <a:r>
              <a:rPr lang="en-US" sz="2400" dirty="0" err="1" smtClean="0"/>
              <a:t>maintainance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0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Ozone</a:t>
            </a:r>
            <a:r>
              <a:rPr lang="nb-NO" dirty="0" smtClean="0"/>
              <a:t>, </a:t>
            </a:r>
            <a:r>
              <a:rPr lang="nb-NO" dirty="0" err="1" smtClean="0"/>
              <a:t>points</a:t>
            </a:r>
            <a:r>
              <a:rPr lang="nb-NO" dirty="0" smtClean="0"/>
              <a:t> to note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65" y="1340768"/>
            <a:ext cx="8229600" cy="5029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Mixing </a:t>
            </a:r>
            <a:r>
              <a:rPr lang="en-US" sz="2800" dirty="0"/>
              <a:t>ratio given as [</a:t>
            </a:r>
            <a:r>
              <a:rPr lang="en-US" sz="2800" dirty="0" err="1"/>
              <a:t>nmol</a:t>
            </a:r>
            <a:r>
              <a:rPr lang="en-US" sz="2800" dirty="0"/>
              <a:t>/</a:t>
            </a:r>
            <a:r>
              <a:rPr lang="en-US" sz="2800" dirty="0" err="1"/>
              <a:t>mol</a:t>
            </a:r>
            <a:r>
              <a:rPr lang="en-US" sz="2800" dirty="0"/>
              <a:t>] is the preferred </a:t>
            </a:r>
            <a:r>
              <a:rPr lang="en-US" sz="2800" dirty="0" smtClean="0"/>
              <a:t>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Check Absorption </a:t>
            </a:r>
            <a:r>
              <a:rPr lang="en-US" sz="2800" dirty="0"/>
              <a:t>cross-section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Include </a:t>
            </a:r>
            <a:r>
              <a:rPr lang="en-US" sz="2800" dirty="0"/>
              <a:t>information of monitor </a:t>
            </a:r>
            <a:r>
              <a:rPr lang="en-US" sz="2800" dirty="0" smtClean="0"/>
              <a:t>calibration(s)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nclude </a:t>
            </a:r>
            <a:r>
              <a:rPr lang="en-US" sz="2800" dirty="0"/>
              <a:t>information on filter test, leak tests, ozone scrubber test </a:t>
            </a:r>
            <a:r>
              <a:rPr lang="en-US" sz="2800" dirty="0" err="1"/>
              <a:t>etc</a:t>
            </a:r>
            <a:r>
              <a:rPr lang="en-US" sz="2800" dirty="0"/>
              <a:t> in the "Maintenance description" </a:t>
            </a:r>
            <a:r>
              <a:rPr lang="en-US" sz="2800" dirty="0" smtClean="0"/>
              <a:t>element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Include </a:t>
            </a:r>
            <a:r>
              <a:rPr lang="en-US" sz="2800" dirty="0"/>
              <a:t>information of any kind if drying in the Temperature/humidity control tab.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capture  &gt; 66% in accordance to SOP GAW (new flag?)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31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Calibration</a:t>
            </a:r>
            <a:r>
              <a:rPr lang="nb-NO" dirty="0" smtClean="0"/>
              <a:t>. EMPA –WCC </a:t>
            </a:r>
            <a:r>
              <a:rPr lang="nb-NO" dirty="0" err="1" smtClean="0"/>
              <a:t>Audits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33" y="1399598"/>
            <a:ext cx="5436096" cy="2179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230" y="1417638"/>
            <a:ext cx="2688446" cy="4480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49" y="4005064"/>
            <a:ext cx="515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QA procedures </a:t>
            </a:r>
            <a:r>
              <a:rPr lang="en-US" dirty="0" smtClean="0"/>
              <a:t>can </a:t>
            </a:r>
            <a:r>
              <a:rPr lang="en-US" dirty="0"/>
              <a:t>either refer to </a:t>
            </a:r>
            <a:r>
              <a:rPr lang="en-US" dirty="0" smtClean="0"/>
              <a:t>either (or both)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WCC </a:t>
            </a:r>
            <a:r>
              <a:rPr lang="en-US" dirty="0" err="1"/>
              <a:t>Empa</a:t>
            </a:r>
            <a:r>
              <a:rPr lang="en-US" dirty="0"/>
              <a:t> </a:t>
            </a:r>
            <a:r>
              <a:rPr lang="en-US" dirty="0" smtClean="0"/>
              <a:t>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calibrations using </a:t>
            </a:r>
            <a:r>
              <a:rPr lang="en-US" dirty="0"/>
              <a:t>a laboratory standard traceable to a national </a:t>
            </a:r>
            <a:r>
              <a:rPr lang="en-US" dirty="0" smtClean="0"/>
              <a:t>standard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20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Methods used for NO2 and </a:t>
            </a:r>
            <a:r>
              <a:rPr lang="nb-NO" dirty="0" err="1" smtClean="0"/>
              <a:t>Nox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2669"/>
            <a:ext cx="706825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topics to discus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65" y="1424708"/>
            <a:ext cx="8229600" cy="5029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Status of the program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Coverage and methods used (reference method?)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Quality 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Documentation of the data quality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Revision of Data quality objectives (DQO)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Common problems/challenges</a:t>
            </a:r>
          </a:p>
        </p:txBody>
      </p:sp>
    </p:spTree>
    <p:extLst>
      <p:ext uri="{BB962C8B-B14F-4D97-AF65-F5344CB8AC3E}">
        <p14:creationId xmlns:p14="http://schemas.microsoft.com/office/powerpoint/2010/main" val="13730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 in EMEP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Now</a:t>
            </a:r>
            <a:r>
              <a:rPr lang="nb-NO" dirty="0" smtClean="0"/>
              <a:t>: manual glass sinter</a:t>
            </a:r>
          </a:p>
          <a:p>
            <a:r>
              <a:rPr lang="nb-NO" dirty="0" err="1" smtClean="0"/>
              <a:t>Though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chemiluminescence_molybdenum</a:t>
            </a:r>
            <a:endParaRPr lang="nb-NO" dirty="0" smtClean="0"/>
          </a:p>
          <a:p>
            <a:r>
              <a:rPr lang="nb-NO" dirty="0" smtClean="0"/>
              <a:t>(note </a:t>
            </a:r>
            <a:r>
              <a:rPr lang="nb-NO" dirty="0" err="1" smtClean="0"/>
              <a:t>change</a:t>
            </a:r>
            <a:r>
              <a:rPr lang="nb-NO" dirty="0" smtClean="0"/>
              <a:t> in </a:t>
            </a:r>
            <a:r>
              <a:rPr lang="nb-NO" dirty="0" err="1" smtClean="0"/>
              <a:t>instrument_name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to </a:t>
            </a:r>
            <a:r>
              <a:rPr lang="nb-NO" dirty="0" err="1" smtClean="0">
                <a:hlinkClick r:id="rId2" tooltip="line 217"/>
              </a:rPr>
              <a:t>chemiluminescence_photolytic</a:t>
            </a:r>
            <a:endParaRPr lang="nb-NO" dirty="0" smtClean="0"/>
          </a:p>
          <a:p>
            <a:r>
              <a:rPr lang="nb-NO" dirty="0" smtClean="0"/>
              <a:t>GAW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 is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develop</a:t>
            </a:r>
            <a:r>
              <a:rPr lang="nb-NO" dirty="0" smtClean="0"/>
              <a:t> (</a:t>
            </a:r>
            <a:r>
              <a:rPr lang="nb-NO" dirty="0" err="1" smtClean="0"/>
              <a:t>soon</a:t>
            </a:r>
            <a:r>
              <a:rPr lang="nb-NO" dirty="0" smtClean="0"/>
              <a:t> to be </a:t>
            </a:r>
            <a:r>
              <a:rPr lang="nb-NO" dirty="0" err="1" smtClean="0"/>
              <a:t>published</a:t>
            </a:r>
            <a:r>
              <a:rPr lang="nb-NO" dirty="0" smtClean="0"/>
              <a:t>)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8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88652" y="1157488"/>
            <a:ext cx="31771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750" dirty="0"/>
              <a:t> </a:t>
            </a:r>
            <a:endParaRPr lang="en-GB" sz="375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Briefly on OC/EC measurements within EMEP</a:t>
            </a:r>
            <a:br>
              <a:rPr lang="en-US" dirty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010" y="2924944"/>
            <a:ext cx="8001000" cy="2590800"/>
          </a:xfrm>
        </p:spPr>
        <p:txBody>
          <a:bodyPr/>
          <a:lstStyle/>
          <a:p>
            <a:r>
              <a:rPr lang="nb-NO" dirty="0"/>
              <a:t>Karl Espen Yttri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188639"/>
            <a:ext cx="89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B0F0"/>
                </a:solidFill>
              </a:rPr>
              <a:t>Carbonaceous Aerosol Observations in EMEP - Snapshots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50" y="5351987"/>
            <a:ext cx="39529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50" dirty="0"/>
              <a:t>The EMEP EC/OC </a:t>
            </a:r>
            <a:r>
              <a:rPr lang="nb-NO" sz="1650" dirty="0" err="1"/>
              <a:t>measurement</a:t>
            </a:r>
            <a:r>
              <a:rPr lang="nb-NO" sz="1650" dirty="0"/>
              <a:t> </a:t>
            </a:r>
            <a:r>
              <a:rPr lang="nb-NO" sz="1650" dirty="0" err="1"/>
              <a:t>campaign</a:t>
            </a:r>
            <a:r>
              <a:rPr lang="nb-NO" sz="1650" dirty="0"/>
              <a:t> </a:t>
            </a:r>
          </a:p>
          <a:p>
            <a:pPr algn="ctr"/>
            <a:r>
              <a:rPr lang="nb-NO" sz="1650" dirty="0"/>
              <a:t>(2002 – 2003)</a:t>
            </a:r>
            <a:endParaRPr lang="nb-NO" sz="1650" dirty="0"/>
          </a:p>
        </p:txBody>
      </p:sp>
      <p:pic>
        <p:nvPicPr>
          <p:cNvPr id="8" name="Picture 9" descr="C:\Karl_ Espen_Yttri\emep\EC_OC_artikkel\kart_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2" y="1830540"/>
            <a:ext cx="4070759" cy="347275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251680" y="2545811"/>
            <a:ext cx="1993106" cy="2213579"/>
            <a:chOff x="1819275" y="2828926"/>
            <a:chExt cx="2657475" cy="295143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819275" y="2828926"/>
              <a:ext cx="2657475" cy="2695575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4524" y="3152775"/>
              <a:ext cx="125070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250" b="1" dirty="0" err="1">
                  <a:solidFill>
                    <a:srgbClr val="0070C0"/>
                  </a:solidFill>
                </a:rPr>
                <a:t>Lower</a:t>
              </a:r>
              <a:endParaRPr lang="nb-NO" sz="225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3979" y="4733925"/>
              <a:ext cx="131037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250" b="1" dirty="0" err="1">
                  <a:solidFill>
                    <a:srgbClr val="0070C0"/>
                  </a:solidFill>
                </a:rPr>
                <a:t>Higher</a:t>
              </a:r>
              <a:endParaRPr lang="nb-NO" sz="225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38326" y="1804753"/>
            <a:ext cx="4374248" cy="392415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900" b="1" i="1" dirty="0">
              <a:solidFill>
                <a:schemeClr val="bg1"/>
              </a:solidFill>
            </a:endParaRPr>
          </a:p>
          <a:p>
            <a:r>
              <a:rPr lang="nb-NO" sz="1500" b="1" i="1" dirty="0">
                <a:solidFill>
                  <a:schemeClr val="bg1"/>
                </a:solidFill>
              </a:rPr>
              <a:t>Spatial </a:t>
            </a:r>
            <a:r>
              <a:rPr lang="nb-NO" sz="1500" b="1" i="1" dirty="0" err="1">
                <a:solidFill>
                  <a:schemeClr val="bg1"/>
                </a:solidFill>
              </a:rPr>
              <a:t>variability</a:t>
            </a:r>
            <a:r>
              <a:rPr lang="nb-NO" sz="1500" b="1" i="1" dirty="0">
                <a:solidFill>
                  <a:schemeClr val="bg1"/>
                </a:solidFill>
              </a:rPr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chemeClr val="bg1"/>
                </a:solidFill>
              </a:rPr>
              <a:t>Continental Europe 3x </a:t>
            </a:r>
            <a:r>
              <a:rPr lang="nb-NO" sz="1500" dirty="0" err="1">
                <a:solidFill>
                  <a:schemeClr val="bg1"/>
                </a:solidFill>
              </a:rPr>
              <a:t>higher</a:t>
            </a:r>
            <a:r>
              <a:rPr lang="nb-NO" sz="1500" dirty="0">
                <a:solidFill>
                  <a:schemeClr val="bg1"/>
                </a:solidFill>
              </a:rPr>
              <a:t> </a:t>
            </a:r>
            <a:r>
              <a:rPr lang="nb-NO" sz="1500" dirty="0" err="1">
                <a:solidFill>
                  <a:schemeClr val="bg1"/>
                </a:solidFill>
              </a:rPr>
              <a:t>than</a:t>
            </a:r>
            <a:r>
              <a:rPr lang="nb-NO" sz="1500" dirty="0">
                <a:solidFill>
                  <a:schemeClr val="bg1"/>
                </a:solidFill>
              </a:rPr>
              <a:t> North and North/West Europe, </a:t>
            </a:r>
            <a:r>
              <a:rPr lang="nb-NO" sz="1500" dirty="0" err="1">
                <a:solidFill>
                  <a:schemeClr val="bg1"/>
                </a:solidFill>
              </a:rPr>
              <a:t>on</a:t>
            </a:r>
            <a:r>
              <a:rPr lang="nb-NO" sz="1500" dirty="0">
                <a:solidFill>
                  <a:schemeClr val="bg1"/>
                </a:solidFill>
              </a:rPr>
              <a:t> </a:t>
            </a:r>
            <a:r>
              <a:rPr lang="nb-NO" sz="1500" dirty="0" err="1">
                <a:solidFill>
                  <a:schemeClr val="bg1"/>
                </a:solidFill>
              </a:rPr>
              <a:t>average</a:t>
            </a:r>
            <a:endParaRPr lang="nb-NO" sz="15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500" dirty="0" err="1">
                <a:solidFill>
                  <a:schemeClr val="bg1"/>
                </a:solidFill>
              </a:rPr>
              <a:t>Ispra</a:t>
            </a:r>
            <a:r>
              <a:rPr lang="nb-NO" sz="1500" dirty="0">
                <a:solidFill>
                  <a:schemeClr val="bg1"/>
                </a:solidFill>
              </a:rPr>
              <a:t> (IT) 10x </a:t>
            </a:r>
            <a:r>
              <a:rPr lang="nb-NO" sz="1500" dirty="0" err="1">
                <a:solidFill>
                  <a:schemeClr val="bg1"/>
                </a:solidFill>
              </a:rPr>
              <a:t>higher</a:t>
            </a:r>
            <a:r>
              <a:rPr lang="nb-NO" sz="1500" dirty="0">
                <a:solidFill>
                  <a:schemeClr val="bg1"/>
                </a:solidFill>
              </a:rPr>
              <a:t> </a:t>
            </a:r>
            <a:r>
              <a:rPr lang="nb-NO" sz="1500" dirty="0" err="1">
                <a:solidFill>
                  <a:schemeClr val="bg1"/>
                </a:solidFill>
              </a:rPr>
              <a:t>than</a:t>
            </a:r>
            <a:r>
              <a:rPr lang="nb-NO" sz="1500" dirty="0">
                <a:solidFill>
                  <a:schemeClr val="bg1"/>
                </a:solidFill>
              </a:rPr>
              <a:t> Birkenes (NO) (EC)</a:t>
            </a:r>
          </a:p>
          <a:p>
            <a:endParaRPr lang="nb-NO" sz="1500" dirty="0">
              <a:solidFill>
                <a:schemeClr val="bg1"/>
              </a:solidFill>
            </a:endParaRPr>
          </a:p>
          <a:p>
            <a:r>
              <a:rPr lang="nb-NO" sz="1500" b="1" i="1" dirty="0" err="1">
                <a:solidFill>
                  <a:schemeClr val="bg1"/>
                </a:solidFill>
              </a:rPr>
              <a:t>Seasonal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variability</a:t>
            </a:r>
            <a:r>
              <a:rPr lang="nb-NO" sz="1500" b="1" i="1" dirty="0">
                <a:solidFill>
                  <a:schemeClr val="bg1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Winter time concentrations higher than during summer for all but the </a:t>
            </a:r>
            <a:r>
              <a:rPr lang="nb-NO" sz="1500" dirty="0">
                <a:solidFill>
                  <a:schemeClr val="bg1"/>
                </a:solidFill>
              </a:rPr>
              <a:t>Nordic </a:t>
            </a:r>
            <a:r>
              <a:rPr lang="nb-NO" sz="1500" dirty="0" err="1">
                <a:solidFill>
                  <a:schemeClr val="bg1"/>
                </a:solidFill>
              </a:rPr>
              <a:t>sites</a:t>
            </a:r>
            <a:r>
              <a:rPr lang="nb-NO" sz="1500" dirty="0">
                <a:solidFill>
                  <a:schemeClr val="bg1"/>
                </a:solidFill>
              </a:rPr>
              <a:t> </a:t>
            </a:r>
            <a:r>
              <a:rPr lang="nb-NO" sz="1500" dirty="0" err="1">
                <a:solidFill>
                  <a:schemeClr val="bg1"/>
                </a:solidFill>
              </a:rPr>
              <a:t>wrt</a:t>
            </a:r>
            <a:r>
              <a:rPr lang="nb-NO" sz="1500" dirty="0">
                <a:solidFill>
                  <a:schemeClr val="bg1"/>
                </a:solidFill>
              </a:rPr>
              <a:t> OC</a:t>
            </a:r>
          </a:p>
          <a:p>
            <a:endParaRPr lang="nb-NO" sz="1500" dirty="0">
              <a:solidFill>
                <a:schemeClr val="bg1"/>
              </a:solidFill>
            </a:endParaRPr>
          </a:p>
          <a:p>
            <a:r>
              <a:rPr lang="nb-NO" sz="1500" b="1" i="1" dirty="0">
                <a:solidFill>
                  <a:schemeClr val="bg1"/>
                </a:solidFill>
              </a:rPr>
              <a:t>Relative </a:t>
            </a:r>
            <a:r>
              <a:rPr lang="nb-NO" sz="1500" b="1" i="1" dirty="0" err="1">
                <a:solidFill>
                  <a:schemeClr val="bg1"/>
                </a:solidFill>
              </a:rPr>
              <a:t>contribution</a:t>
            </a:r>
            <a:r>
              <a:rPr lang="nb-NO" sz="1500" b="1" i="1" dirty="0">
                <a:solidFill>
                  <a:schemeClr val="bg1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27 ± 9% of PM</a:t>
            </a:r>
            <a:r>
              <a:rPr lang="en-US" sz="1500" baseline="-25000" dirty="0">
                <a:solidFill>
                  <a:schemeClr val="bg1"/>
                </a:solidFill>
              </a:rPr>
              <a:t>10</a:t>
            </a:r>
            <a:r>
              <a:rPr lang="en-US" sz="1500" dirty="0">
                <a:solidFill>
                  <a:schemeClr val="bg1"/>
                </a:solidFill>
              </a:rPr>
              <a:t> attributed to organic matter (OM)</a:t>
            </a:r>
          </a:p>
          <a:p>
            <a:r>
              <a:rPr lang="en-US" sz="1500" dirty="0">
                <a:solidFill>
                  <a:schemeClr val="bg1"/>
                </a:solidFill>
              </a:rPr>
              <a:t>     (OM = OC x 1.4-1.8)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OM &gt; SO</a:t>
            </a:r>
            <a:r>
              <a:rPr lang="en-US" sz="1500" baseline="-25000" dirty="0">
                <a:solidFill>
                  <a:schemeClr val="bg1"/>
                </a:solidFill>
              </a:rPr>
              <a:t>4</a:t>
            </a:r>
            <a:r>
              <a:rPr lang="en-US" sz="1500" baseline="30000" dirty="0">
                <a:solidFill>
                  <a:schemeClr val="bg1"/>
                </a:solidFill>
              </a:rPr>
              <a:t>2−</a:t>
            </a:r>
            <a:r>
              <a:rPr lang="en-US" sz="1500" dirty="0">
                <a:solidFill>
                  <a:schemeClr val="bg1"/>
                </a:solidFill>
              </a:rPr>
              <a:t> for sites reporting both parameters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3.4 ± 1.0% of PM</a:t>
            </a:r>
            <a:r>
              <a:rPr lang="en-US" sz="1500" baseline="-25000" dirty="0">
                <a:solidFill>
                  <a:schemeClr val="bg1"/>
                </a:solidFill>
              </a:rPr>
              <a:t>10</a:t>
            </a:r>
            <a:r>
              <a:rPr lang="en-US" sz="1500" dirty="0">
                <a:solidFill>
                  <a:schemeClr val="bg1"/>
                </a:solidFill>
              </a:rPr>
              <a:t> attributed to EC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40651" y="5746835"/>
            <a:ext cx="2752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i="1" dirty="0"/>
              <a:t>(Yttri </a:t>
            </a:r>
            <a:r>
              <a:rPr lang="nb-NO" sz="1200" i="1" dirty="0"/>
              <a:t>et al., </a:t>
            </a:r>
            <a:r>
              <a:rPr lang="nb-NO" sz="1200" i="1" dirty="0"/>
              <a:t>ACP, 7, 5711–5725, 2007)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658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7055" y="78750"/>
            <a:ext cx="872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B0F0"/>
                </a:solidFill>
              </a:rPr>
              <a:t>Carbonaceous Aerosol Observations in EMEP - Snapshots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5646" y="5634575"/>
            <a:ext cx="1858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i="1" dirty="0"/>
              <a:t>Yttri </a:t>
            </a:r>
            <a:r>
              <a:rPr lang="nb-NO" sz="1200" i="1" dirty="0"/>
              <a:t>et al., </a:t>
            </a:r>
            <a:r>
              <a:rPr lang="nb-NO" sz="1200" i="1" dirty="0"/>
              <a:t>in </a:t>
            </a:r>
            <a:r>
              <a:rPr lang="nb-NO" sz="1200" i="1" dirty="0" err="1"/>
              <a:t>preparation</a:t>
            </a:r>
            <a:endParaRPr lang="nb-NO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8" y="1494134"/>
            <a:ext cx="2423626" cy="4484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60" y="1494135"/>
            <a:ext cx="2416486" cy="2995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6546" y="4658093"/>
            <a:ext cx="24394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Figure 2:</a:t>
            </a:r>
            <a:r>
              <a:rPr lang="en-US" sz="900" b="1" dirty="0"/>
              <a:t> </a:t>
            </a:r>
            <a:r>
              <a:rPr lang="en-US" sz="900" dirty="0"/>
              <a:t>Ambient aerosol concentrations of </a:t>
            </a:r>
            <a:r>
              <a:rPr lang="en-US" sz="900" dirty="0"/>
              <a:t>OC in PM</a:t>
            </a:r>
            <a:r>
              <a:rPr lang="en-US" sz="900" baseline="-25000" dirty="0"/>
              <a:t>10</a:t>
            </a:r>
            <a:r>
              <a:rPr lang="en-US" sz="900" dirty="0"/>
              <a:t>, PM</a:t>
            </a:r>
            <a:r>
              <a:rPr lang="en-US" sz="900" baseline="-25000" dirty="0"/>
              <a:t>2.5</a:t>
            </a:r>
            <a:r>
              <a:rPr lang="en-US" sz="900" dirty="0"/>
              <a:t> and PM</a:t>
            </a:r>
            <a:r>
              <a:rPr lang="en-US" sz="900" baseline="-25000" dirty="0"/>
              <a:t>10-2.5</a:t>
            </a:r>
            <a:r>
              <a:rPr lang="en-US" sz="900" dirty="0"/>
              <a:t>, and EC in </a:t>
            </a:r>
            <a:r>
              <a:rPr lang="en-US" sz="900" dirty="0"/>
              <a:t>PM</a:t>
            </a:r>
            <a:r>
              <a:rPr lang="en-US" sz="900" baseline="-25000" dirty="0"/>
              <a:t>10</a:t>
            </a:r>
            <a:r>
              <a:rPr lang="en-US" sz="900" dirty="0"/>
              <a:t> and </a:t>
            </a:r>
            <a:r>
              <a:rPr lang="en-US" sz="900" dirty="0"/>
              <a:t>PM</a:t>
            </a:r>
            <a:r>
              <a:rPr lang="en-US" sz="900" baseline="-25000" dirty="0"/>
              <a:t>2.5</a:t>
            </a:r>
            <a:r>
              <a:rPr lang="en-US" sz="900" dirty="0"/>
              <a:t> presented </a:t>
            </a:r>
            <a:r>
              <a:rPr lang="en-US" sz="900" dirty="0"/>
              <a:t>as weekly (168 h) mean concentrations for the </a:t>
            </a:r>
            <a:r>
              <a:rPr lang="en-US" sz="900" dirty="0" err="1"/>
              <a:t>Birkenes</a:t>
            </a:r>
            <a:r>
              <a:rPr lang="en-US" sz="900" dirty="0"/>
              <a:t> Atmospheric Observatory during the period 2001 – 2014. The black line is the running 10-week mean.</a:t>
            </a:r>
            <a:endParaRPr lang="nb-NO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1602" y="4813544"/>
            <a:ext cx="37374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50" dirty="0"/>
              <a:t>EMEP </a:t>
            </a:r>
            <a:r>
              <a:rPr lang="nb-NO" sz="1650" dirty="0" err="1"/>
              <a:t>sites</a:t>
            </a:r>
            <a:r>
              <a:rPr lang="nb-NO" sz="1650" dirty="0"/>
              <a:t> </a:t>
            </a:r>
            <a:r>
              <a:rPr lang="nb-NO" sz="1650" dirty="0" err="1"/>
              <a:t>reporting</a:t>
            </a:r>
            <a:r>
              <a:rPr lang="nb-NO" sz="1650" dirty="0"/>
              <a:t> OC/EC in 2014</a:t>
            </a:r>
          </a:p>
          <a:p>
            <a:pPr algn="ctr"/>
            <a:r>
              <a:rPr lang="nb-NO" sz="1650" u="sng" dirty="0">
                <a:solidFill>
                  <a:srgbClr val="FF0000"/>
                </a:solidFill>
              </a:rPr>
              <a:t>Regions </a:t>
            </a:r>
            <a:r>
              <a:rPr lang="nb-NO" sz="1650" u="sng" dirty="0" err="1">
                <a:solidFill>
                  <a:srgbClr val="FF0000"/>
                </a:solidFill>
              </a:rPr>
              <a:t>of</a:t>
            </a:r>
            <a:r>
              <a:rPr lang="nb-NO" sz="1650" u="sng" dirty="0">
                <a:solidFill>
                  <a:srgbClr val="FF0000"/>
                </a:solidFill>
              </a:rPr>
              <a:t> </a:t>
            </a:r>
            <a:r>
              <a:rPr lang="nb-NO" sz="1650" u="sng" dirty="0" err="1">
                <a:solidFill>
                  <a:srgbClr val="FF0000"/>
                </a:solidFill>
              </a:rPr>
              <a:t>poor</a:t>
            </a:r>
            <a:r>
              <a:rPr lang="nb-NO" sz="1650" u="sng" dirty="0">
                <a:solidFill>
                  <a:srgbClr val="FF0000"/>
                </a:solidFill>
              </a:rPr>
              <a:t> </a:t>
            </a:r>
            <a:r>
              <a:rPr lang="nb-NO" sz="1650" u="sng" dirty="0" err="1">
                <a:solidFill>
                  <a:srgbClr val="FF0000"/>
                </a:solidFill>
              </a:rPr>
              <a:t>coverage</a:t>
            </a:r>
            <a:r>
              <a:rPr lang="nb-NO" sz="1650" u="sng" dirty="0">
                <a:solidFill>
                  <a:srgbClr val="FF0000"/>
                </a:solidFill>
              </a:rPr>
              <a:t> </a:t>
            </a:r>
            <a:r>
              <a:rPr lang="nb-NO" sz="1650" u="sng" dirty="0" err="1">
                <a:solidFill>
                  <a:srgbClr val="FF0000"/>
                </a:solidFill>
              </a:rPr>
              <a:t>are</a:t>
            </a:r>
            <a:r>
              <a:rPr lang="nb-NO" sz="1650" u="sng" dirty="0">
                <a:solidFill>
                  <a:srgbClr val="FF0000"/>
                </a:solidFill>
              </a:rPr>
              <a:t> </a:t>
            </a:r>
            <a:r>
              <a:rPr lang="nb-NO" sz="1650" u="sng" dirty="0" err="1">
                <a:solidFill>
                  <a:srgbClr val="FF0000"/>
                </a:solidFill>
              </a:rPr>
              <a:t>emphasized</a:t>
            </a:r>
            <a:endParaRPr lang="nb-NO" sz="1650" u="sng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20810" y="1494134"/>
            <a:ext cx="3778264" cy="2985084"/>
            <a:chOff x="6816701" y="728865"/>
            <a:chExt cx="5037685" cy="39801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701" y="728865"/>
              <a:ext cx="5037685" cy="3980112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 rot="1357592">
              <a:off x="9878877" y="864084"/>
              <a:ext cx="1873418" cy="36878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6871090" y="1524000"/>
              <a:ext cx="1468238" cy="1524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Oval 1"/>
          <p:cNvSpPr/>
          <p:nvPr/>
        </p:nvSpPr>
        <p:spPr>
          <a:xfrm>
            <a:off x="134538" y="5228614"/>
            <a:ext cx="2608662" cy="6594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4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0338" y="106685"/>
            <a:ext cx="62600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OC and EC - Operational defined </a:t>
            </a:r>
            <a:endParaRPr lang="en-GB" sz="30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0" y="2696213"/>
            <a:ext cx="2526506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5" y="836712"/>
            <a:ext cx="5362822" cy="18713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07919" y="981182"/>
            <a:ext cx="3414532" cy="577081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900" b="1" i="1" dirty="0">
              <a:solidFill>
                <a:schemeClr val="bg1"/>
              </a:solidFill>
            </a:endParaRPr>
          </a:p>
          <a:p>
            <a:r>
              <a:rPr lang="nb-NO" sz="1500" b="1" i="1" dirty="0" err="1">
                <a:solidFill>
                  <a:schemeClr val="bg1"/>
                </a:solidFill>
              </a:rPr>
              <a:t>Carbonaceous</a:t>
            </a:r>
            <a:r>
              <a:rPr lang="nb-NO" sz="1500" b="1" i="1" dirty="0">
                <a:solidFill>
                  <a:schemeClr val="bg1"/>
                </a:solidFill>
              </a:rPr>
              <a:t> aerosol </a:t>
            </a:r>
            <a:r>
              <a:rPr lang="nb-NO" sz="1500" b="1" i="1" dirty="0" err="1">
                <a:solidFill>
                  <a:schemeClr val="bg1"/>
                </a:solidFill>
              </a:rPr>
              <a:t>originate</a:t>
            </a:r>
            <a:r>
              <a:rPr lang="nb-NO" sz="1500" b="1" i="1" dirty="0">
                <a:solidFill>
                  <a:schemeClr val="bg1"/>
                </a:solidFill>
              </a:rPr>
              <a:t> from a vast </a:t>
            </a:r>
            <a:r>
              <a:rPr lang="nb-NO" sz="1500" b="1" i="1" dirty="0" err="1">
                <a:solidFill>
                  <a:schemeClr val="bg1"/>
                </a:solidFill>
              </a:rPr>
              <a:t>number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of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anthropogenic</a:t>
            </a:r>
            <a:r>
              <a:rPr lang="nb-NO" sz="1500" b="1" i="1" dirty="0">
                <a:solidFill>
                  <a:schemeClr val="bg1"/>
                </a:solidFill>
              </a:rPr>
              <a:t> and </a:t>
            </a:r>
            <a:r>
              <a:rPr lang="nb-NO" sz="1500" b="1" i="1" dirty="0" err="1">
                <a:solidFill>
                  <a:schemeClr val="bg1"/>
                </a:solidFill>
              </a:rPr>
              <a:t>biogenic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sources</a:t>
            </a:r>
            <a:r>
              <a:rPr lang="nb-NO" sz="1500" b="1" i="1" dirty="0">
                <a:solidFill>
                  <a:schemeClr val="bg1"/>
                </a:solidFill>
              </a:rPr>
              <a:t>, </a:t>
            </a:r>
            <a:r>
              <a:rPr lang="nb-NO" sz="1500" b="1" i="1" dirty="0" err="1">
                <a:solidFill>
                  <a:schemeClr val="bg1"/>
                </a:solidFill>
              </a:rPr>
              <a:t>such</a:t>
            </a:r>
            <a:r>
              <a:rPr lang="nb-NO" sz="1500" b="1" i="1" dirty="0">
                <a:solidFill>
                  <a:schemeClr val="bg1"/>
                </a:solidFill>
              </a:rPr>
              <a:t> as:</a:t>
            </a:r>
          </a:p>
          <a:p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Vehicular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tailpipe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emissions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Domestic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heating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emissions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Industrial </a:t>
            </a:r>
            <a:r>
              <a:rPr lang="nb-NO" sz="1500" b="1" i="1" dirty="0" err="1">
                <a:solidFill>
                  <a:schemeClr val="bg1"/>
                </a:solidFill>
              </a:rPr>
              <a:t>emissions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SOA from </a:t>
            </a:r>
            <a:r>
              <a:rPr lang="nb-NO" sz="1500" b="1" i="1" dirty="0" err="1">
                <a:solidFill>
                  <a:schemeClr val="bg1"/>
                </a:solidFill>
              </a:rPr>
              <a:t>oxidation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of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anthropogenic</a:t>
            </a:r>
            <a:r>
              <a:rPr lang="nb-NO" sz="1500" b="1" i="1" dirty="0">
                <a:solidFill>
                  <a:schemeClr val="bg1"/>
                </a:solidFill>
              </a:rPr>
              <a:t> and </a:t>
            </a:r>
            <a:r>
              <a:rPr lang="nb-NO" sz="1500" b="1" i="1" dirty="0" err="1">
                <a:solidFill>
                  <a:schemeClr val="bg1"/>
                </a:solidFill>
              </a:rPr>
              <a:t>biogenic</a:t>
            </a:r>
            <a:r>
              <a:rPr lang="nb-NO" sz="1500" b="1" i="1" dirty="0">
                <a:solidFill>
                  <a:schemeClr val="bg1"/>
                </a:solidFill>
              </a:rPr>
              <a:t> volatile </a:t>
            </a:r>
            <a:r>
              <a:rPr lang="nb-NO" sz="1500" b="1" i="1" dirty="0" err="1">
                <a:solidFill>
                  <a:schemeClr val="bg1"/>
                </a:solidFill>
              </a:rPr>
              <a:t>precursor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gases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Primary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biologial</a:t>
            </a:r>
            <a:r>
              <a:rPr lang="nb-NO" sz="1500" b="1" i="1" dirty="0">
                <a:solidFill>
                  <a:schemeClr val="bg1"/>
                </a:solidFill>
              </a:rPr>
              <a:t> aerosol </a:t>
            </a:r>
            <a:r>
              <a:rPr lang="nb-NO" sz="1500" b="1" i="1" dirty="0" err="1">
                <a:solidFill>
                  <a:schemeClr val="bg1"/>
                </a:solidFill>
              </a:rPr>
              <a:t>particles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Only</a:t>
            </a:r>
            <a:r>
              <a:rPr lang="nb-NO" sz="1500" b="1" i="1" dirty="0">
                <a:solidFill>
                  <a:schemeClr val="bg1"/>
                </a:solidFill>
              </a:rPr>
              <a:t> a </a:t>
            </a:r>
            <a:r>
              <a:rPr lang="nb-NO" sz="1500" b="1" i="1" dirty="0" err="1">
                <a:solidFill>
                  <a:schemeClr val="bg1"/>
                </a:solidFill>
              </a:rPr>
              <a:t>limited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fraction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of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carbonaceous</a:t>
            </a:r>
            <a:r>
              <a:rPr lang="nb-NO" sz="1500" b="1" i="1" dirty="0">
                <a:solidFill>
                  <a:schemeClr val="bg1"/>
                </a:solidFill>
              </a:rPr>
              <a:t> aerosol </a:t>
            </a:r>
            <a:r>
              <a:rPr lang="nb-NO" sz="1500" b="1" i="1" dirty="0" err="1">
                <a:solidFill>
                  <a:schemeClr val="bg1"/>
                </a:solidFill>
              </a:rPr>
              <a:t>mass</a:t>
            </a:r>
            <a:r>
              <a:rPr lang="nb-NO" sz="1500" b="1" i="1" dirty="0">
                <a:solidFill>
                  <a:schemeClr val="bg1"/>
                </a:solidFill>
              </a:rPr>
              <a:t> is </a:t>
            </a:r>
            <a:r>
              <a:rPr lang="nb-NO" sz="1500" b="1" i="1" dirty="0" err="1">
                <a:solidFill>
                  <a:schemeClr val="bg1"/>
                </a:solidFill>
              </a:rPr>
              <a:t>identified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on</a:t>
            </a:r>
            <a:r>
              <a:rPr lang="nb-NO" sz="1500" b="1" i="1" dirty="0">
                <a:solidFill>
                  <a:schemeClr val="bg1"/>
                </a:solidFill>
              </a:rPr>
              <a:t> a </a:t>
            </a:r>
            <a:r>
              <a:rPr lang="nb-NO" sz="1500" b="1" i="1" dirty="0" err="1">
                <a:solidFill>
                  <a:schemeClr val="bg1"/>
                </a:solidFill>
              </a:rPr>
              <a:t>molecular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level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Bulk </a:t>
            </a:r>
            <a:r>
              <a:rPr lang="nb-NO" sz="1500" b="1" i="1" dirty="0" err="1">
                <a:solidFill>
                  <a:schemeClr val="bg1"/>
                </a:solidFill>
              </a:rPr>
              <a:t>carbonacoues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fractions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needed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Operational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definitions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>
                <a:solidFill>
                  <a:schemeClr val="bg1"/>
                </a:solidFill>
              </a:rPr>
              <a:t>- TOA: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OC - </a:t>
            </a:r>
            <a:r>
              <a:rPr lang="nb-NO" sz="1500" b="1" i="1" dirty="0" err="1">
                <a:solidFill>
                  <a:schemeClr val="bg1"/>
                </a:solidFill>
              </a:rPr>
              <a:t>Organic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C</a:t>
            </a:r>
            <a:r>
              <a:rPr lang="nb-NO" sz="1500" b="1" i="1" dirty="0" err="1">
                <a:solidFill>
                  <a:schemeClr val="bg1"/>
                </a:solidFill>
              </a:rPr>
              <a:t>arbon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EC - </a:t>
            </a:r>
            <a:r>
              <a:rPr lang="nb-NO" sz="1500" b="1" i="1" dirty="0" err="1">
                <a:solidFill>
                  <a:schemeClr val="bg1"/>
                </a:solidFill>
              </a:rPr>
              <a:t>Elemental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Carbon</a:t>
            </a:r>
            <a:endParaRPr lang="nb-NO" sz="1500" b="1" i="1" dirty="0">
              <a:solidFill>
                <a:schemeClr val="bg1"/>
              </a:solidFill>
            </a:endParaRPr>
          </a:p>
        </p:txBody>
      </p:sp>
      <p:pic>
        <p:nvPicPr>
          <p:cNvPr id="21" name="Picture 20" descr="mfcd000632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44330" y="2940843"/>
            <a:ext cx="928173" cy="956879"/>
          </a:xfrm>
          <a:prstGeom prst="rect">
            <a:avLst/>
          </a:prstGeom>
        </p:spPr>
      </p:pic>
      <p:pic>
        <p:nvPicPr>
          <p:cNvPr id="22" name="Picture 4" descr="N:\info\ttt\hjem\Karl Espen Yttri\ncb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11" y="3748726"/>
            <a:ext cx="1302891" cy="3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010" r="4393" b="40505"/>
          <a:stretch/>
        </p:blipFill>
        <p:spPr bwMode="auto">
          <a:xfrm>
            <a:off x="2733146" y="2994779"/>
            <a:ext cx="1362919" cy="5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2268" r="2340" b="20681"/>
          <a:stretch/>
        </p:blipFill>
        <p:spPr bwMode="auto">
          <a:xfrm>
            <a:off x="3206423" y="4192880"/>
            <a:ext cx="1510496" cy="105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504" y="4821425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Proposed </a:t>
            </a:r>
            <a:r>
              <a:rPr lang="en-GB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structure for hexane soot </a:t>
            </a:r>
            <a:r>
              <a:rPr lang="en-GB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(Akhter </a:t>
            </a:r>
            <a:r>
              <a:rPr lang="en-GB" sz="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n-GB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GB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1985)</a:t>
            </a:r>
            <a:endParaRPr lang="nb-NO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427" t="981" r="2902" b="37968"/>
          <a:stretch/>
        </p:blipFill>
        <p:spPr>
          <a:xfrm>
            <a:off x="3099685" y="5335342"/>
            <a:ext cx="2218617" cy="14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7363" y="90483"/>
            <a:ext cx="903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B0F0"/>
                </a:solidFill>
              </a:rPr>
              <a:t>EMEP recommends the  EUSAAR-2 protocol for </a:t>
            </a:r>
          </a:p>
          <a:p>
            <a:r>
              <a:rPr lang="en-GB" sz="3000" b="1" dirty="0">
                <a:solidFill>
                  <a:srgbClr val="00B0F0"/>
                </a:solidFill>
              </a:rPr>
              <a:t>OC/EC measurements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0142" y="1180844"/>
            <a:ext cx="3687801" cy="5309146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900" b="1" i="1" dirty="0">
              <a:solidFill>
                <a:schemeClr val="bg1"/>
              </a:solidFill>
            </a:endParaRPr>
          </a:p>
          <a:p>
            <a:pPr algn="ctr"/>
            <a:r>
              <a:rPr lang="nb-NO" sz="1500" b="1" i="1" u="sng" dirty="0">
                <a:solidFill>
                  <a:schemeClr val="bg1"/>
                </a:solidFill>
              </a:rPr>
              <a:t>Major </a:t>
            </a:r>
            <a:r>
              <a:rPr lang="nb-NO" sz="1500" b="1" i="1" u="sng" dirty="0" err="1">
                <a:solidFill>
                  <a:schemeClr val="bg1"/>
                </a:solidFill>
              </a:rPr>
              <a:t>development</a:t>
            </a:r>
            <a:r>
              <a:rPr lang="nb-NO" sz="1500" b="1" i="1" u="sng" dirty="0">
                <a:solidFill>
                  <a:schemeClr val="bg1"/>
                </a:solidFill>
              </a:rPr>
              <a:t> </a:t>
            </a:r>
            <a:r>
              <a:rPr lang="nb-NO" sz="1500" b="1" i="1" u="sng" dirty="0" err="1">
                <a:solidFill>
                  <a:schemeClr val="bg1"/>
                </a:solidFill>
              </a:rPr>
              <a:t>c</a:t>
            </a:r>
            <a:r>
              <a:rPr lang="nb-NO" sz="1500" b="1" i="1" u="sng" dirty="0" err="1">
                <a:solidFill>
                  <a:schemeClr val="bg1"/>
                </a:solidFill>
              </a:rPr>
              <a:t>riteria</a:t>
            </a:r>
            <a:r>
              <a:rPr lang="nb-NO" sz="1500" b="1" i="1" u="sng" dirty="0">
                <a:solidFill>
                  <a:schemeClr val="bg1"/>
                </a:solidFill>
              </a:rPr>
              <a:t> for EUSAAR-2</a:t>
            </a:r>
          </a:p>
          <a:p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u="sng" dirty="0" err="1">
                <a:solidFill>
                  <a:schemeClr val="bg1"/>
                </a:solidFill>
              </a:rPr>
              <a:t>Reduce</a:t>
            </a:r>
            <a:r>
              <a:rPr lang="nb-NO" sz="1500" b="1" i="1" u="sng" dirty="0">
                <a:solidFill>
                  <a:schemeClr val="bg1"/>
                </a:solidFill>
              </a:rPr>
              <a:t> </a:t>
            </a:r>
            <a:r>
              <a:rPr lang="nb-NO" sz="1500" b="1" i="1" u="sng" dirty="0" err="1">
                <a:solidFill>
                  <a:schemeClr val="bg1"/>
                </a:solidFill>
              </a:rPr>
              <a:t>charring</a:t>
            </a:r>
            <a:endParaRPr lang="nb-NO" sz="1500" b="1" i="1" u="sng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WHY: </a:t>
            </a:r>
            <a:r>
              <a:rPr lang="nb-NO" sz="1500" b="1" i="1" dirty="0" err="1">
                <a:solidFill>
                  <a:schemeClr val="bg1"/>
                </a:solidFill>
              </a:rPr>
              <a:t>Difference</a:t>
            </a:r>
            <a:r>
              <a:rPr lang="nb-NO" sz="1500" b="1" i="1" dirty="0">
                <a:solidFill>
                  <a:schemeClr val="bg1"/>
                </a:solidFill>
              </a:rPr>
              <a:t> in </a:t>
            </a:r>
            <a:r>
              <a:rPr lang="el-GR" sz="1500" b="1" i="1" dirty="0">
                <a:solidFill>
                  <a:schemeClr val="bg1"/>
                </a:solidFill>
              </a:rPr>
              <a:t>α</a:t>
            </a:r>
            <a:r>
              <a:rPr lang="nb-NO" sz="1500" b="1" i="1" dirty="0">
                <a:solidFill>
                  <a:schemeClr val="bg1"/>
                </a:solidFill>
              </a:rPr>
              <a:t> for PC and EC </a:t>
            </a:r>
            <a:r>
              <a:rPr lang="nb-NO" sz="1500" b="1" i="1" dirty="0" err="1">
                <a:solidFill>
                  <a:schemeClr val="bg1"/>
                </a:solidFill>
              </a:rPr>
              <a:t>will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affect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accuracy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of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optical</a:t>
            </a:r>
            <a:r>
              <a:rPr lang="nb-NO" sz="1500" b="1" i="1" dirty="0">
                <a:solidFill>
                  <a:schemeClr val="bg1"/>
                </a:solidFill>
              </a:rPr>
              <a:t>   </a:t>
            </a:r>
            <a:r>
              <a:rPr lang="nb-NO" sz="1500" b="1" i="1" dirty="0" err="1">
                <a:solidFill>
                  <a:schemeClr val="bg1"/>
                </a:solidFill>
              </a:rPr>
              <a:t>correction</a:t>
            </a:r>
            <a:r>
              <a:rPr lang="nb-NO" sz="1500" b="1" i="1" dirty="0">
                <a:solidFill>
                  <a:schemeClr val="bg1"/>
                </a:solidFill>
              </a:rPr>
              <a:t> and </a:t>
            </a:r>
            <a:r>
              <a:rPr lang="nb-NO" sz="1500" b="1" i="1" dirty="0" err="1">
                <a:solidFill>
                  <a:schemeClr val="bg1"/>
                </a:solidFill>
              </a:rPr>
              <a:t>thus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OC/EC </a:t>
            </a:r>
            <a:r>
              <a:rPr lang="nb-NO" sz="1500" b="1" i="1" dirty="0" err="1">
                <a:solidFill>
                  <a:schemeClr val="bg1"/>
                </a:solidFill>
              </a:rPr>
              <a:t>split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HOW: </a:t>
            </a:r>
            <a:r>
              <a:rPr lang="nb-NO" sz="1500" b="1" i="1" dirty="0" err="1">
                <a:solidFill>
                  <a:schemeClr val="bg1"/>
                </a:solidFill>
              </a:rPr>
              <a:t>Increased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duration</a:t>
            </a:r>
            <a:r>
              <a:rPr lang="nb-NO" sz="1500" b="1" i="1" dirty="0">
                <a:solidFill>
                  <a:schemeClr val="bg1"/>
                </a:solidFill>
              </a:rPr>
              <a:t> and </a:t>
            </a:r>
            <a:r>
              <a:rPr lang="nb-NO" sz="1500" b="1" i="1" dirty="0" err="1">
                <a:solidFill>
                  <a:schemeClr val="bg1"/>
                </a:solidFill>
              </a:rPr>
              <a:t>lower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temperature</a:t>
            </a:r>
            <a:r>
              <a:rPr lang="nb-NO" sz="1500" b="1" i="1" dirty="0">
                <a:solidFill>
                  <a:schemeClr val="bg1"/>
                </a:solidFill>
              </a:rPr>
              <a:t> at initial </a:t>
            </a:r>
            <a:r>
              <a:rPr lang="nb-NO" sz="1500" b="1" i="1" dirty="0" err="1">
                <a:solidFill>
                  <a:schemeClr val="bg1"/>
                </a:solidFill>
              </a:rPr>
              <a:t>steps</a:t>
            </a:r>
            <a:endParaRPr lang="nb-NO" sz="1500" b="1" i="1" dirty="0">
              <a:solidFill>
                <a:schemeClr val="bg1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u="sng" dirty="0">
                <a:solidFill>
                  <a:schemeClr val="bg1"/>
                </a:solidFill>
              </a:rPr>
              <a:t>Complete </a:t>
            </a:r>
            <a:r>
              <a:rPr lang="nb-NO" sz="1500" b="1" i="1" u="sng" dirty="0" err="1">
                <a:solidFill>
                  <a:schemeClr val="bg1"/>
                </a:solidFill>
              </a:rPr>
              <a:t>evolution</a:t>
            </a:r>
            <a:r>
              <a:rPr lang="nb-NO" sz="1500" b="1" i="1" u="sng" dirty="0">
                <a:solidFill>
                  <a:schemeClr val="bg1"/>
                </a:solidFill>
              </a:rPr>
              <a:t> </a:t>
            </a:r>
            <a:r>
              <a:rPr lang="nb-NO" sz="1500" b="1" i="1" u="sng" dirty="0" err="1">
                <a:solidFill>
                  <a:schemeClr val="bg1"/>
                </a:solidFill>
              </a:rPr>
              <a:t>of</a:t>
            </a:r>
            <a:r>
              <a:rPr lang="nb-NO" sz="1500" b="1" i="1" u="sng" dirty="0">
                <a:solidFill>
                  <a:schemeClr val="bg1"/>
                </a:solidFill>
              </a:rPr>
              <a:t> OC in He-mode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WHY: </a:t>
            </a:r>
            <a:r>
              <a:rPr lang="nb-NO" sz="1500" b="1" i="1" dirty="0">
                <a:solidFill>
                  <a:schemeClr val="bg1"/>
                </a:solidFill>
              </a:rPr>
              <a:t>To </a:t>
            </a:r>
            <a:r>
              <a:rPr lang="nb-NO" sz="1500" b="1" i="1" dirty="0" err="1">
                <a:solidFill>
                  <a:schemeClr val="bg1"/>
                </a:solidFill>
              </a:rPr>
              <a:t>avoid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carry</a:t>
            </a:r>
            <a:r>
              <a:rPr lang="nb-NO" sz="1500" b="1" i="1" dirty="0">
                <a:solidFill>
                  <a:schemeClr val="bg1"/>
                </a:solidFill>
              </a:rPr>
              <a:t> over </a:t>
            </a:r>
            <a:r>
              <a:rPr lang="nb-NO" sz="1500" b="1" i="1" dirty="0" err="1">
                <a:solidFill>
                  <a:schemeClr val="bg1"/>
                </a:solidFill>
              </a:rPr>
              <a:t>of</a:t>
            </a:r>
            <a:r>
              <a:rPr lang="nb-NO" sz="1500" b="1" i="1" dirty="0">
                <a:solidFill>
                  <a:schemeClr val="bg1"/>
                </a:solidFill>
              </a:rPr>
              <a:t> OC to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He/O</a:t>
            </a:r>
            <a:r>
              <a:rPr lang="nb-NO" sz="1500" b="1" i="1" baseline="-25000" dirty="0">
                <a:solidFill>
                  <a:schemeClr val="bg1"/>
                </a:solidFill>
              </a:rPr>
              <a:t>2 </a:t>
            </a:r>
            <a:r>
              <a:rPr lang="nb-NO" sz="1500" b="1" i="1" dirty="0">
                <a:solidFill>
                  <a:schemeClr val="bg1"/>
                </a:solidFill>
              </a:rPr>
              <a:t>– mode, and to </a:t>
            </a:r>
            <a:r>
              <a:rPr lang="nb-NO" sz="1500" b="1" i="1" dirty="0" err="1">
                <a:solidFill>
                  <a:schemeClr val="bg1"/>
                </a:solidFill>
              </a:rPr>
              <a:t>prevent</a:t>
            </a:r>
            <a:r>
              <a:rPr lang="nb-NO" sz="1500" b="1" i="1" dirty="0">
                <a:solidFill>
                  <a:schemeClr val="bg1"/>
                </a:solidFill>
              </a:rPr>
              <a:t> LAC EC </a:t>
            </a:r>
            <a:r>
              <a:rPr lang="nb-NO" sz="1500" b="1" i="1" dirty="0" err="1">
                <a:solidFill>
                  <a:schemeClr val="bg1"/>
                </a:solidFill>
              </a:rPr>
              <a:t>evolving</a:t>
            </a:r>
            <a:r>
              <a:rPr lang="nb-NO" sz="1500" b="1" i="1" dirty="0">
                <a:solidFill>
                  <a:schemeClr val="bg1"/>
                </a:solidFill>
              </a:rPr>
              <a:t> in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He-mode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HOW: Max temp in He-mode = 650 °C </a:t>
            </a:r>
            <a:r>
              <a:rPr lang="nb-NO" sz="1500" b="1" i="1" dirty="0" err="1">
                <a:solidFill>
                  <a:schemeClr val="bg1"/>
                </a:solidFill>
              </a:rPr>
              <a:t>appears</a:t>
            </a:r>
            <a:r>
              <a:rPr lang="nb-NO" sz="1500" b="1" i="1" dirty="0">
                <a:solidFill>
                  <a:schemeClr val="bg1"/>
                </a:solidFill>
              </a:rPr>
              <a:t> as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best </a:t>
            </a:r>
            <a:r>
              <a:rPr lang="nb-NO" sz="1500" b="1" i="1" dirty="0" err="1">
                <a:solidFill>
                  <a:schemeClr val="bg1"/>
                </a:solidFill>
              </a:rPr>
              <a:t>compromise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13581"/>
            <a:ext cx="4824536" cy="3872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08619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Ambient aerosol filter sample </a:t>
            </a:r>
            <a:r>
              <a:rPr lang="nb-NO" i="1" dirty="0" err="1" smtClean="0"/>
              <a:t>measured</a:t>
            </a:r>
            <a:r>
              <a:rPr lang="nb-NO" i="1" dirty="0" smtClean="0"/>
              <a:t> by EUSAAR-2. </a:t>
            </a:r>
          </a:p>
          <a:p>
            <a:r>
              <a:rPr lang="nb-NO" i="1" dirty="0" smtClean="0"/>
              <a:t>Cavalli et al., 2010</a:t>
            </a:r>
            <a:endParaRPr lang="nb-NO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0142" y="1180844"/>
            <a:ext cx="3687801" cy="4939814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EUSAAR-2 </a:t>
            </a:r>
            <a:r>
              <a:rPr lang="nb-NO" sz="1500" b="1" i="1" dirty="0" err="1">
                <a:solidFill>
                  <a:schemeClr val="bg1"/>
                </a:solidFill>
              </a:rPr>
              <a:t>elected</a:t>
            </a:r>
            <a:r>
              <a:rPr lang="nb-NO" sz="1500" b="1" i="1" dirty="0">
                <a:solidFill>
                  <a:schemeClr val="bg1"/>
                </a:solidFill>
              </a:rPr>
              <a:t> as </a:t>
            </a:r>
            <a:r>
              <a:rPr lang="nb-NO" sz="1500" b="1" i="1" dirty="0" err="1">
                <a:solidFill>
                  <a:schemeClr val="bg1"/>
                </a:solidFill>
              </a:rPr>
              <a:t>candidate</a:t>
            </a:r>
            <a:r>
              <a:rPr lang="nb-NO" sz="1500" b="1" i="1" dirty="0">
                <a:solidFill>
                  <a:schemeClr val="bg1"/>
                </a:solidFill>
              </a:rPr>
              <a:t> for CEN standard summer 2015. </a:t>
            </a:r>
            <a:r>
              <a:rPr lang="nb-NO" sz="1500" b="1" i="1" dirty="0" err="1">
                <a:solidFill>
                  <a:schemeClr val="bg1"/>
                </a:solidFill>
              </a:rPr>
              <a:t>Official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vote</a:t>
            </a:r>
            <a:r>
              <a:rPr lang="nb-NO" sz="1500" b="1" i="1" dirty="0">
                <a:solidFill>
                  <a:schemeClr val="bg1"/>
                </a:solidFill>
              </a:rPr>
              <a:t> by </a:t>
            </a:r>
            <a:r>
              <a:rPr lang="nb-NO" sz="1500" b="1" i="1" dirty="0" err="1">
                <a:solidFill>
                  <a:schemeClr val="bg1"/>
                </a:solidFill>
              </a:rPr>
              <a:t>national</a:t>
            </a:r>
            <a:r>
              <a:rPr lang="nb-NO" sz="1500" b="1" i="1" dirty="0">
                <a:solidFill>
                  <a:schemeClr val="bg1"/>
                </a:solidFill>
              </a:rPr>
              <a:t> representatives </a:t>
            </a:r>
            <a:r>
              <a:rPr lang="nb-NO" sz="1500" b="1" i="1" dirty="0" err="1">
                <a:solidFill>
                  <a:schemeClr val="bg1"/>
                </a:solidFill>
              </a:rPr>
              <a:t>going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these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days</a:t>
            </a:r>
            <a:endParaRPr lang="nb-NO" sz="1500" b="1" i="1" dirty="0">
              <a:solidFill>
                <a:schemeClr val="bg1"/>
              </a:solidFill>
            </a:endParaRPr>
          </a:p>
          <a:p>
            <a:endParaRPr lang="nb-NO" sz="15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Standard operating </a:t>
            </a:r>
            <a:r>
              <a:rPr lang="nb-NO" sz="1500" b="1" i="1" dirty="0" err="1">
                <a:solidFill>
                  <a:schemeClr val="bg1"/>
                </a:solidFill>
              </a:rPr>
              <a:t>procedure</a:t>
            </a:r>
            <a:r>
              <a:rPr lang="nb-NO" sz="1500" b="1" i="1" dirty="0">
                <a:solidFill>
                  <a:schemeClr val="bg1"/>
                </a:solidFill>
              </a:rPr>
              <a:t> for OC/EC </a:t>
            </a:r>
            <a:r>
              <a:rPr lang="nb-NO" sz="1500" b="1" i="1" dirty="0" err="1">
                <a:solidFill>
                  <a:schemeClr val="bg1"/>
                </a:solidFill>
              </a:rPr>
              <a:t>measurements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>
                <a:solidFill>
                  <a:schemeClr val="bg1"/>
                </a:solidFill>
              </a:rPr>
              <a:t>to be </a:t>
            </a:r>
            <a:r>
              <a:rPr lang="nb-NO" sz="1500" b="1" i="1" dirty="0" err="1">
                <a:solidFill>
                  <a:schemeClr val="bg1"/>
                </a:solidFill>
              </a:rPr>
              <a:t>found</a:t>
            </a:r>
            <a:r>
              <a:rPr lang="nb-NO" sz="1500" b="1" i="1" dirty="0">
                <a:solidFill>
                  <a:schemeClr val="bg1"/>
                </a:solidFill>
              </a:rPr>
              <a:t> in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EMEP manual: </a:t>
            </a:r>
          </a:p>
          <a:p>
            <a:pPr lvl="1"/>
            <a:endParaRPr lang="en-US" sz="1500" b="1" i="1" dirty="0">
              <a:solidFill>
                <a:schemeClr val="bg1"/>
              </a:solidFill>
            </a:endParaRPr>
          </a:p>
          <a:p>
            <a:pPr lvl="1"/>
            <a:r>
              <a:rPr lang="en-US" sz="1500" b="1" i="1" dirty="0">
                <a:solidFill>
                  <a:schemeClr val="bg1"/>
                </a:solidFill>
              </a:rPr>
              <a:t>4.22  </a:t>
            </a:r>
            <a:r>
              <a:rPr lang="en-US" sz="1500" b="1" i="1" dirty="0">
                <a:solidFill>
                  <a:schemeClr val="bg1"/>
                </a:solidFill>
              </a:rPr>
              <a:t>Standard Operating Procedures for thermal-optical analysis of atmospheric particulate organic and elemental </a:t>
            </a:r>
            <a:r>
              <a:rPr lang="en-US" sz="1500" b="1" i="1" dirty="0">
                <a:solidFill>
                  <a:schemeClr val="bg1"/>
                </a:solidFill>
              </a:rPr>
              <a:t>carbon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endParaRPr lang="nb-NO" sz="1500" b="1" i="1" dirty="0">
              <a:solidFill>
                <a:schemeClr val="bg1"/>
              </a:solidFill>
            </a:endParaRPr>
          </a:p>
          <a:p>
            <a:pPr lvl="1"/>
            <a:r>
              <a:rPr lang="nb-NO" sz="1500" b="1" i="1" dirty="0">
                <a:solidFill>
                  <a:schemeClr val="bg1"/>
                </a:solidFill>
              </a:rPr>
              <a:t>(http</a:t>
            </a:r>
            <a:r>
              <a:rPr lang="nb-NO" sz="1500" b="1" i="1" dirty="0">
                <a:solidFill>
                  <a:schemeClr val="bg1"/>
                </a:solidFill>
              </a:rPr>
              <a:t>://</a:t>
            </a:r>
            <a:r>
              <a:rPr lang="nb-NO" sz="1500" b="1" i="1" dirty="0">
                <a:solidFill>
                  <a:schemeClr val="bg1"/>
                </a:solidFill>
              </a:rPr>
              <a:t>www.nilu.no/</a:t>
            </a:r>
            <a:r>
              <a:rPr lang="nb-NO" sz="1500" b="1" i="1" dirty="0" err="1">
                <a:solidFill>
                  <a:schemeClr val="bg1"/>
                </a:solidFill>
              </a:rPr>
              <a:t>projects</a:t>
            </a:r>
            <a:r>
              <a:rPr lang="nb-NO" sz="1500" b="1" i="1" dirty="0">
                <a:solidFill>
                  <a:schemeClr val="bg1"/>
                </a:solidFill>
              </a:rPr>
              <a:t>/ccc/manual/index.html)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algn="just"/>
            <a:endParaRPr lang="nb-NO" sz="1500" b="1" i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220072" y="963819"/>
            <a:ext cx="3687801" cy="6001643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sz="900" b="1" i="1" dirty="0">
              <a:solidFill>
                <a:schemeClr val="bg1"/>
              </a:solidFill>
            </a:endParaRPr>
          </a:p>
          <a:p>
            <a:r>
              <a:rPr lang="nb-NO" sz="1500" b="1" i="1" u="sng" dirty="0">
                <a:solidFill>
                  <a:schemeClr val="bg1"/>
                </a:solidFill>
              </a:rPr>
              <a:t>CO</a:t>
            </a:r>
            <a:r>
              <a:rPr lang="nb-NO" sz="1500" b="1" i="1" u="sng" baseline="-25000" dirty="0">
                <a:solidFill>
                  <a:schemeClr val="bg1"/>
                </a:solidFill>
              </a:rPr>
              <a:t>3</a:t>
            </a:r>
            <a:r>
              <a:rPr lang="nb-NO" sz="1500" b="1" i="1" u="sng" baseline="30000" dirty="0">
                <a:solidFill>
                  <a:schemeClr val="bg1"/>
                </a:solidFill>
              </a:rPr>
              <a:t>2-</a:t>
            </a:r>
            <a:r>
              <a:rPr lang="nb-NO" sz="1500" b="1" i="1" u="sng" dirty="0">
                <a:solidFill>
                  <a:schemeClr val="bg1"/>
                </a:solidFill>
              </a:rPr>
              <a:t> - </a:t>
            </a:r>
            <a:r>
              <a:rPr lang="nb-NO" sz="1500" b="1" i="1" u="sng" dirty="0" err="1">
                <a:solidFill>
                  <a:schemeClr val="bg1"/>
                </a:solidFill>
              </a:rPr>
              <a:t>carbon</a:t>
            </a:r>
            <a:r>
              <a:rPr lang="nb-NO" sz="1500" b="1" i="1" u="sng" dirty="0">
                <a:solidFill>
                  <a:schemeClr val="bg1"/>
                </a:solidFill>
              </a:rPr>
              <a:t> </a:t>
            </a:r>
            <a:r>
              <a:rPr lang="nb-NO" sz="1500" b="1" i="1" u="sng" dirty="0" err="1">
                <a:solidFill>
                  <a:schemeClr val="bg1"/>
                </a:solidFill>
              </a:rPr>
              <a:t>influence</a:t>
            </a:r>
            <a:r>
              <a:rPr lang="nb-NO" sz="1500" b="1" i="1" u="sng" dirty="0">
                <a:solidFill>
                  <a:schemeClr val="bg1"/>
                </a:solidFill>
              </a:rPr>
              <a:t> </a:t>
            </a:r>
            <a:r>
              <a:rPr lang="nb-NO" sz="1500" b="1" i="1" u="sng" dirty="0" err="1">
                <a:solidFill>
                  <a:schemeClr val="bg1"/>
                </a:solidFill>
              </a:rPr>
              <a:t>on</a:t>
            </a:r>
            <a:r>
              <a:rPr lang="nb-NO" sz="1500" b="1" i="1" u="sng" dirty="0">
                <a:solidFill>
                  <a:schemeClr val="bg1"/>
                </a:solidFill>
              </a:rPr>
              <a:t> TOA by EUSAAR-2</a:t>
            </a:r>
          </a:p>
          <a:p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dirty="0">
                <a:solidFill>
                  <a:schemeClr val="bg1"/>
                </a:solidFill>
              </a:rPr>
              <a:t>CC likely vary </a:t>
            </a:r>
            <a:r>
              <a:rPr lang="en-US" sz="1500" b="1" i="1" dirty="0">
                <a:solidFill>
                  <a:schemeClr val="bg1"/>
                </a:solidFill>
              </a:rPr>
              <a:t>from negligible </a:t>
            </a:r>
            <a:r>
              <a:rPr lang="en-US" sz="1500" b="1" i="1" dirty="0">
                <a:solidFill>
                  <a:schemeClr val="bg1"/>
                </a:solidFill>
              </a:rPr>
              <a:t> (e.g. Scandinavia</a:t>
            </a:r>
            <a:r>
              <a:rPr lang="en-US" sz="1500" b="1" i="1" dirty="0">
                <a:solidFill>
                  <a:schemeClr val="bg1"/>
                </a:solidFill>
              </a:rPr>
              <a:t>) to noticeable </a:t>
            </a:r>
            <a:r>
              <a:rPr lang="en-US" sz="1500" b="1" i="1" dirty="0">
                <a:solidFill>
                  <a:schemeClr val="bg1"/>
                </a:solidFill>
              </a:rPr>
              <a:t>(e.g. the </a:t>
            </a:r>
            <a:r>
              <a:rPr lang="en-US" sz="1500" b="1" i="1" dirty="0">
                <a:solidFill>
                  <a:schemeClr val="bg1"/>
                </a:solidFill>
              </a:rPr>
              <a:t>Mediterranean </a:t>
            </a:r>
            <a:r>
              <a:rPr lang="en-US" sz="1500" b="1" i="1" dirty="0">
                <a:solidFill>
                  <a:schemeClr val="bg1"/>
                </a:solidFill>
              </a:rPr>
              <a:t>) within the EMEP domain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dirty="0">
                <a:solidFill>
                  <a:schemeClr val="bg1"/>
                </a:solidFill>
              </a:rPr>
              <a:t>Potential overestimation of OC </a:t>
            </a:r>
            <a:r>
              <a:rPr lang="en-US" sz="1500" b="1" i="1" dirty="0">
                <a:solidFill>
                  <a:schemeClr val="bg1"/>
                </a:solidFill>
              </a:rPr>
              <a:t>and EC </a:t>
            </a:r>
            <a:r>
              <a:rPr lang="en-US" sz="1500" b="1" i="1" dirty="0">
                <a:solidFill>
                  <a:schemeClr val="bg1"/>
                </a:solidFill>
              </a:rPr>
              <a:t>if CC is not </a:t>
            </a:r>
            <a:r>
              <a:rPr lang="en-US" sz="1500" b="1" i="1" dirty="0">
                <a:solidFill>
                  <a:schemeClr val="bg1"/>
                </a:solidFill>
              </a:rPr>
              <a:t>accounted </a:t>
            </a:r>
            <a:r>
              <a:rPr lang="en-US" sz="1500" b="1" i="1" dirty="0">
                <a:solidFill>
                  <a:schemeClr val="bg1"/>
                </a:solidFill>
              </a:rPr>
              <a:t>for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dirty="0">
                <a:solidFill>
                  <a:schemeClr val="bg1"/>
                </a:solidFill>
              </a:rPr>
              <a:t>Whether </a:t>
            </a:r>
            <a:r>
              <a:rPr lang="en-US" sz="1500" b="1" i="1" dirty="0">
                <a:solidFill>
                  <a:schemeClr val="bg1"/>
                </a:solidFill>
              </a:rPr>
              <a:t>CC evolves as part of the OC or the </a:t>
            </a:r>
            <a:r>
              <a:rPr lang="en-US" sz="1500" b="1" i="1" dirty="0">
                <a:solidFill>
                  <a:schemeClr val="bg1"/>
                </a:solidFill>
              </a:rPr>
              <a:t>EC fraction</a:t>
            </a:r>
            <a:r>
              <a:rPr lang="en-US" sz="1500" b="1" i="1" dirty="0">
                <a:solidFill>
                  <a:schemeClr val="bg1"/>
                </a:solidFill>
              </a:rPr>
              <a:t>, or </a:t>
            </a:r>
            <a:r>
              <a:rPr lang="en-US" sz="1500" b="1" i="1" dirty="0">
                <a:solidFill>
                  <a:schemeClr val="bg1"/>
                </a:solidFill>
              </a:rPr>
              <a:t>both, depends </a:t>
            </a:r>
            <a:r>
              <a:rPr lang="en-US" sz="1500" b="1" i="1" dirty="0">
                <a:solidFill>
                  <a:schemeClr val="bg1"/>
                </a:solidFill>
              </a:rPr>
              <a:t>on the actual protocol (e.g. EUSAAR-2; IMPROVE; NIOSH) </a:t>
            </a:r>
            <a:r>
              <a:rPr lang="en-US" sz="1500" b="1" i="1" dirty="0">
                <a:solidFill>
                  <a:schemeClr val="bg1"/>
                </a:solidFill>
              </a:rPr>
              <a:t>used</a:t>
            </a:r>
            <a:endParaRPr lang="nb-NO" sz="1500" b="1" i="1" dirty="0">
              <a:solidFill>
                <a:schemeClr val="bg1"/>
              </a:solidFill>
            </a:endParaRPr>
          </a:p>
          <a:p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Currently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no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recommendation</a:t>
            </a:r>
            <a:r>
              <a:rPr lang="nb-NO" sz="1500" b="1" i="1" dirty="0">
                <a:solidFill>
                  <a:schemeClr val="bg1"/>
                </a:solidFill>
              </a:rPr>
              <a:t> in </a:t>
            </a:r>
            <a:r>
              <a:rPr lang="nb-NO" sz="1500" b="1" i="1" dirty="0" err="1">
                <a:solidFill>
                  <a:schemeClr val="bg1"/>
                </a:solidFill>
              </a:rPr>
              <a:t>the</a:t>
            </a:r>
            <a:r>
              <a:rPr lang="nb-NO" sz="1500" b="1" i="1" dirty="0">
                <a:solidFill>
                  <a:schemeClr val="bg1"/>
                </a:solidFill>
              </a:rPr>
              <a:t> EMEP manual </a:t>
            </a:r>
            <a:r>
              <a:rPr lang="nb-NO" sz="1500" b="1" i="1" dirty="0" err="1">
                <a:solidFill>
                  <a:schemeClr val="bg1"/>
                </a:solidFill>
              </a:rPr>
              <a:t>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how</a:t>
            </a:r>
            <a:r>
              <a:rPr lang="nb-NO" sz="1500" b="1" i="1" dirty="0">
                <a:solidFill>
                  <a:schemeClr val="bg1"/>
                </a:solidFill>
              </a:rPr>
              <a:t> to </a:t>
            </a:r>
            <a:r>
              <a:rPr lang="nb-NO" sz="1500" b="1" i="1" dirty="0" err="1">
                <a:solidFill>
                  <a:schemeClr val="bg1"/>
                </a:solidFill>
              </a:rPr>
              <a:t>account</a:t>
            </a:r>
            <a:r>
              <a:rPr lang="nb-NO" sz="1500" b="1" i="1" dirty="0">
                <a:solidFill>
                  <a:schemeClr val="bg1"/>
                </a:solidFill>
              </a:rPr>
              <a:t> for CO</a:t>
            </a:r>
            <a:r>
              <a:rPr lang="nb-NO" sz="1500" b="1" i="1" baseline="-25000" dirty="0">
                <a:solidFill>
                  <a:schemeClr val="bg1"/>
                </a:solidFill>
              </a:rPr>
              <a:t>3</a:t>
            </a:r>
            <a:r>
              <a:rPr lang="nb-NO" sz="1500" b="1" i="1" baseline="30000" dirty="0">
                <a:solidFill>
                  <a:schemeClr val="bg1"/>
                </a:solidFill>
              </a:rPr>
              <a:t>2-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>
                <a:solidFill>
                  <a:schemeClr val="bg1"/>
                </a:solidFill>
              </a:rPr>
              <a:t>- </a:t>
            </a:r>
            <a:r>
              <a:rPr lang="nb-NO" sz="1500" b="1" i="1" dirty="0" err="1">
                <a:solidFill>
                  <a:schemeClr val="bg1"/>
                </a:solidFill>
              </a:rPr>
              <a:t>carbon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influence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on</a:t>
            </a:r>
            <a:r>
              <a:rPr lang="nb-NO" sz="1500" b="1" i="1" dirty="0">
                <a:solidFill>
                  <a:schemeClr val="bg1"/>
                </a:solidFill>
              </a:rPr>
              <a:t> TOA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500" b="1" i="1" dirty="0">
                <a:solidFill>
                  <a:schemeClr val="bg1"/>
                </a:solidFill>
              </a:rPr>
              <a:t>Methods </a:t>
            </a:r>
            <a:r>
              <a:rPr lang="nb-NO" sz="1500" b="1" i="1" dirty="0" err="1">
                <a:solidFill>
                  <a:schemeClr val="bg1"/>
                </a:solidFill>
              </a:rPr>
              <a:t>applied</a:t>
            </a:r>
            <a:r>
              <a:rPr lang="nb-NO" sz="1500" b="1" i="1" dirty="0">
                <a:solidFill>
                  <a:schemeClr val="bg1"/>
                </a:solidFill>
              </a:rPr>
              <a:t>: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Acidification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nb-NO" sz="1500" b="1" i="1" dirty="0" err="1">
                <a:solidFill>
                  <a:schemeClr val="bg1"/>
                </a:solidFill>
              </a:rPr>
              <a:t>Thermal-Oxidative</a:t>
            </a:r>
            <a:r>
              <a:rPr lang="nb-NO" sz="1500" b="1" i="1" dirty="0">
                <a:solidFill>
                  <a:schemeClr val="bg1"/>
                </a:solidFill>
              </a:rPr>
              <a:t> </a:t>
            </a:r>
            <a:r>
              <a:rPr lang="nb-NO" sz="1500" b="1" i="1" dirty="0" err="1">
                <a:solidFill>
                  <a:schemeClr val="bg1"/>
                </a:solidFill>
              </a:rPr>
              <a:t>pretreatment</a:t>
            </a:r>
            <a:endParaRPr lang="nb-NO" sz="15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02" y="-25247"/>
            <a:ext cx="1000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B0F0"/>
                </a:solidFill>
              </a:rPr>
              <a:t> Influence by CO</a:t>
            </a:r>
            <a:r>
              <a:rPr lang="en-GB" sz="3000" b="1" baseline="-25000" dirty="0">
                <a:solidFill>
                  <a:srgbClr val="00B0F0"/>
                </a:solidFill>
              </a:rPr>
              <a:t>3</a:t>
            </a:r>
            <a:r>
              <a:rPr lang="en-GB" sz="3000" b="1" baseline="30000" dirty="0">
                <a:solidFill>
                  <a:srgbClr val="00B0F0"/>
                </a:solidFill>
              </a:rPr>
              <a:t>2-</a:t>
            </a:r>
            <a:r>
              <a:rPr lang="en-GB" sz="3000" b="1" dirty="0">
                <a:solidFill>
                  <a:srgbClr val="00B0F0"/>
                </a:solidFill>
              </a:rPr>
              <a:t> - Carbon (CC) </a:t>
            </a:r>
          </a:p>
          <a:p>
            <a:r>
              <a:rPr lang="en-GB" sz="3000" b="1" dirty="0">
                <a:solidFill>
                  <a:srgbClr val="00B0F0"/>
                </a:solidFill>
              </a:rPr>
              <a:t>on OC/EC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1196752"/>
            <a:ext cx="5217289" cy="3390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777074"/>
            <a:ext cx="295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NimbusRomNo9L-Regu"/>
              </a:rPr>
              <a:t>EMEP Status </a:t>
            </a:r>
            <a:r>
              <a:rPr lang="nb-NO" dirty="0" smtClean="0">
                <a:latin typeface="NimbusRomNo9L-Regu"/>
              </a:rPr>
              <a:t>Report,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9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84139" y="123655"/>
            <a:ext cx="3696482" cy="240065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dirty="0" smtClean="0">
                <a:solidFill>
                  <a:schemeClr val="bg1"/>
                </a:solidFill>
              </a:rPr>
              <a:t>Positive </a:t>
            </a:r>
            <a:r>
              <a:rPr lang="en-US" sz="1500" b="1" i="1" dirty="0">
                <a:solidFill>
                  <a:schemeClr val="bg1"/>
                </a:solidFill>
              </a:rPr>
              <a:t>artefacts: </a:t>
            </a:r>
            <a:r>
              <a:rPr lang="en-US" sz="1500" b="1" i="1" dirty="0" smtClean="0">
                <a:solidFill>
                  <a:schemeClr val="bg1"/>
                </a:solidFill>
              </a:rPr>
              <a:t> Organic </a:t>
            </a:r>
            <a:r>
              <a:rPr lang="en-US" sz="1500" b="1" i="1" dirty="0">
                <a:solidFill>
                  <a:schemeClr val="bg1"/>
                </a:solidFill>
              </a:rPr>
              <a:t>vapor phase components </a:t>
            </a:r>
            <a:r>
              <a:rPr lang="en-US" sz="1500" b="1" i="1" dirty="0">
                <a:solidFill>
                  <a:schemeClr val="bg1"/>
                </a:solidFill>
              </a:rPr>
              <a:t>adsorb </a:t>
            </a:r>
            <a:r>
              <a:rPr lang="en-US" sz="1500" b="1" i="1" dirty="0">
                <a:solidFill>
                  <a:schemeClr val="bg1"/>
                </a:solidFill>
              </a:rPr>
              <a:t>onto the </a:t>
            </a:r>
            <a:r>
              <a:rPr lang="en-US" sz="1500" b="1" i="1" dirty="0">
                <a:solidFill>
                  <a:schemeClr val="bg1"/>
                </a:solidFill>
              </a:rPr>
              <a:t>filter/aerosol particles impacted </a:t>
            </a:r>
            <a:r>
              <a:rPr lang="en-US" sz="1500" b="1" i="1" dirty="0">
                <a:solidFill>
                  <a:schemeClr val="bg1"/>
                </a:solidFill>
              </a:rPr>
              <a:t>on the </a:t>
            </a:r>
            <a:r>
              <a:rPr lang="en-US" sz="1500" b="1" i="1" dirty="0">
                <a:solidFill>
                  <a:schemeClr val="bg1"/>
                </a:solidFill>
              </a:rPr>
              <a:t>filter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dirty="0">
                <a:solidFill>
                  <a:schemeClr val="bg1"/>
                </a:solidFill>
              </a:rPr>
              <a:t>Negative </a:t>
            </a:r>
            <a:r>
              <a:rPr lang="en-US" sz="1500" b="1" i="1" dirty="0" smtClean="0">
                <a:solidFill>
                  <a:schemeClr val="bg1"/>
                </a:solidFill>
              </a:rPr>
              <a:t>artefacts: SVOC </a:t>
            </a:r>
            <a:r>
              <a:rPr lang="en-US" sz="1500" b="1" i="1" dirty="0">
                <a:solidFill>
                  <a:schemeClr val="bg1"/>
                </a:solidFill>
              </a:rPr>
              <a:t>condensed </a:t>
            </a:r>
            <a:r>
              <a:rPr lang="en-US" sz="1500" b="1" i="1" dirty="0">
                <a:solidFill>
                  <a:schemeClr val="bg1"/>
                </a:solidFill>
              </a:rPr>
              <a:t>onto </a:t>
            </a:r>
            <a:r>
              <a:rPr lang="en-US" sz="1500" b="1" i="1" dirty="0">
                <a:solidFill>
                  <a:schemeClr val="bg1"/>
                </a:solidFill>
              </a:rPr>
              <a:t>aerosol particles </a:t>
            </a:r>
            <a:r>
              <a:rPr lang="en-US" sz="1500" b="1" i="1" dirty="0">
                <a:solidFill>
                  <a:schemeClr val="bg1"/>
                </a:solidFill>
              </a:rPr>
              <a:t>trapped by the filter </a:t>
            </a:r>
            <a:r>
              <a:rPr lang="en-US" sz="1500" b="1" i="1" dirty="0">
                <a:solidFill>
                  <a:schemeClr val="bg1"/>
                </a:solidFill>
              </a:rPr>
              <a:t>that  </a:t>
            </a:r>
            <a:r>
              <a:rPr lang="en-US" sz="1500" b="1" i="1" dirty="0">
                <a:solidFill>
                  <a:schemeClr val="bg1"/>
                </a:solidFill>
              </a:rPr>
              <a:t>evaporate during continued </a:t>
            </a:r>
            <a:r>
              <a:rPr lang="en-US" sz="1500" b="1" i="1" dirty="0">
                <a:solidFill>
                  <a:schemeClr val="bg1"/>
                </a:solidFill>
              </a:rPr>
              <a:t>sampling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762" y="139729"/>
            <a:ext cx="524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B0F0"/>
                </a:solidFill>
              </a:rPr>
              <a:t> Collection of filter samples for subsequent OC/EC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309" r="67893"/>
          <a:stretch/>
        </p:blipFill>
        <p:spPr>
          <a:xfrm>
            <a:off x="3675209" y="1994684"/>
            <a:ext cx="858798" cy="32985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2944" y="2434878"/>
            <a:ext cx="1867868" cy="3445672"/>
            <a:chOff x="594174" y="1525302"/>
            <a:chExt cx="3065359" cy="5303761"/>
          </a:xfrm>
        </p:grpSpPr>
        <p:sp>
          <p:nvSpPr>
            <p:cNvPr id="2" name="Oval 1"/>
            <p:cNvSpPr/>
            <p:nvPr/>
          </p:nvSpPr>
          <p:spPr>
            <a:xfrm>
              <a:off x="594174" y="3341540"/>
              <a:ext cx="3055717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/>
            <p:cNvSpPr/>
            <p:nvPr/>
          </p:nvSpPr>
          <p:spPr>
            <a:xfrm>
              <a:off x="603816" y="5914663"/>
              <a:ext cx="3055717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1261638" y="2039284"/>
              <a:ext cx="625033" cy="1072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131675" y="4756141"/>
              <a:ext cx="625033" cy="1072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131675" y="2041212"/>
              <a:ext cx="625033" cy="1072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2666" y="1525302"/>
              <a:ext cx="2300808" cy="56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 smtClean="0"/>
                <a:t>OC</a:t>
              </a:r>
              <a:r>
                <a:rPr lang="nb-NO" sz="825" dirty="0" err="1"/>
                <a:t>p</a:t>
              </a:r>
              <a:r>
                <a:rPr lang="nb-NO" dirty="0" smtClean="0"/>
                <a:t>    </a:t>
              </a:r>
              <a:r>
                <a:rPr lang="nb-NO" dirty="0" err="1" smtClean="0"/>
                <a:t>OC</a:t>
              </a:r>
              <a:r>
                <a:rPr lang="nb-NO" sz="900" dirty="0" err="1" smtClean="0"/>
                <a:t>g</a:t>
              </a:r>
              <a:endParaRPr lang="nb-NO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3733" y="4305151"/>
              <a:ext cx="2129741" cy="994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              </a:t>
              </a:r>
              <a:r>
                <a:rPr lang="nb-NO" dirty="0" err="1" smtClean="0"/>
                <a:t>OC</a:t>
              </a:r>
              <a:r>
                <a:rPr lang="nb-NO" sz="900" dirty="0" err="1"/>
                <a:t>g</a:t>
              </a:r>
              <a:endParaRPr lang="nb-NO" sz="9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32809" y="1831815"/>
            <a:ext cx="31022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50" dirty="0"/>
              <a:t>Tandem filter sampling - QBQ</a:t>
            </a:r>
            <a:endParaRPr lang="nb-NO" sz="1950" dirty="0"/>
          </a:p>
        </p:txBody>
      </p:sp>
      <p:sp>
        <p:nvSpPr>
          <p:cNvPr id="14" name="Oval 13"/>
          <p:cNvSpPr/>
          <p:nvPr/>
        </p:nvSpPr>
        <p:spPr>
          <a:xfrm>
            <a:off x="3831467" y="5338085"/>
            <a:ext cx="344101" cy="2000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3831467" y="5582957"/>
            <a:ext cx="344101" cy="200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2333183" y="3788068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Front filter </a:t>
            </a:r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5708164"/>
            <a:ext cx="15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Backup</a:t>
            </a:r>
            <a:r>
              <a:rPr lang="nb-NO" dirty="0" smtClean="0"/>
              <a:t> filter 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2700610" y="5068770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Front filter </a:t>
            </a:r>
            <a:endParaRPr lang="nb-NO" dirty="0"/>
          </a:p>
        </p:txBody>
      </p:sp>
      <p:sp>
        <p:nvSpPr>
          <p:cNvPr id="21" name="TextBox 20"/>
          <p:cNvSpPr txBox="1"/>
          <p:nvPr/>
        </p:nvSpPr>
        <p:spPr>
          <a:xfrm>
            <a:off x="1458584" y="5990388"/>
            <a:ext cx="151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/>
              <a:t>Backup</a:t>
            </a:r>
            <a:r>
              <a:rPr lang="nb-NO" dirty="0" smtClean="0"/>
              <a:t> filter 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4864787" y="2619544"/>
            <a:ext cx="4311919" cy="415498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b="1" i="1" u="sng" dirty="0" smtClean="0">
                <a:solidFill>
                  <a:schemeClr val="bg1"/>
                </a:solidFill>
              </a:rPr>
              <a:t>Accounting for sampling artefacts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00" b="1" i="1" dirty="0" smtClean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u="sng" dirty="0" smtClean="0">
                <a:solidFill>
                  <a:schemeClr val="bg1"/>
                </a:solidFill>
              </a:rPr>
              <a:t>Tandem </a:t>
            </a:r>
            <a:r>
              <a:rPr lang="en-US" sz="1500" b="1" i="1" u="sng" dirty="0">
                <a:solidFill>
                  <a:schemeClr val="bg1"/>
                </a:solidFill>
              </a:rPr>
              <a:t>filter sampling – QBQ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b="1" i="1" dirty="0" err="1" smtClean="0">
                <a:solidFill>
                  <a:schemeClr val="bg1"/>
                </a:solidFill>
              </a:rPr>
              <a:t>OC</a:t>
            </a:r>
            <a:r>
              <a:rPr lang="en-US" sz="1200" b="1" i="1" dirty="0" err="1" smtClean="0">
                <a:solidFill>
                  <a:schemeClr val="bg1"/>
                </a:solidFill>
              </a:rPr>
              <a:t>Particulate</a:t>
            </a:r>
            <a:r>
              <a:rPr 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sz="1500" b="1" i="1" dirty="0">
                <a:solidFill>
                  <a:schemeClr val="bg1"/>
                </a:solidFill>
              </a:rPr>
              <a:t>= </a:t>
            </a:r>
            <a:r>
              <a:rPr lang="en-US" sz="1500" b="1" i="1" dirty="0" err="1">
                <a:solidFill>
                  <a:schemeClr val="bg1"/>
                </a:solidFill>
              </a:rPr>
              <a:t>OC</a:t>
            </a:r>
            <a:r>
              <a:rPr lang="en-US" sz="1200" b="1" i="1" dirty="0" err="1">
                <a:solidFill>
                  <a:schemeClr val="bg1"/>
                </a:solidFill>
              </a:rPr>
              <a:t>Front</a:t>
            </a:r>
            <a:r>
              <a:rPr lang="en-US" sz="1200" b="1" i="1" dirty="0">
                <a:solidFill>
                  <a:schemeClr val="bg1"/>
                </a:solidFill>
              </a:rPr>
              <a:t> f. </a:t>
            </a:r>
            <a:r>
              <a:rPr lang="en-US" sz="1500" b="1" i="1" dirty="0">
                <a:solidFill>
                  <a:schemeClr val="bg1"/>
                </a:solidFill>
              </a:rPr>
              <a:t>– </a:t>
            </a:r>
            <a:r>
              <a:rPr lang="en-US" sz="1500" b="1" i="1" dirty="0" err="1">
                <a:solidFill>
                  <a:schemeClr val="bg1"/>
                </a:solidFill>
              </a:rPr>
              <a:t>OC</a:t>
            </a:r>
            <a:r>
              <a:rPr lang="en-US" sz="1200" b="1" i="1" dirty="0" err="1">
                <a:solidFill>
                  <a:schemeClr val="bg1"/>
                </a:solidFill>
              </a:rPr>
              <a:t>Backup</a:t>
            </a:r>
            <a:r>
              <a:rPr lang="en-US" sz="1200" b="1" i="1" dirty="0">
                <a:solidFill>
                  <a:schemeClr val="bg1"/>
                </a:solidFill>
              </a:rPr>
              <a:t> f.</a:t>
            </a:r>
          </a:p>
          <a:p>
            <a:pPr lvl="1"/>
            <a:r>
              <a:rPr lang="en-US" sz="1200" b="1" i="1" dirty="0" smtClean="0">
                <a:solidFill>
                  <a:schemeClr val="bg1"/>
                </a:solidFill>
              </a:rPr>
              <a:t>Positive </a:t>
            </a:r>
            <a:r>
              <a:rPr lang="en-US" sz="1200" b="1" i="1" dirty="0">
                <a:solidFill>
                  <a:schemeClr val="bg1"/>
                </a:solidFill>
              </a:rPr>
              <a:t>artefact = OC on backup filter</a:t>
            </a:r>
          </a:p>
          <a:p>
            <a:endParaRPr lang="en-US" sz="1500" b="1" i="1" dirty="0"/>
          </a:p>
          <a:p>
            <a:pPr algn="ctr"/>
            <a:r>
              <a:rPr lang="en-US" sz="1575" b="1" i="1" dirty="0"/>
              <a:t>NB: negative artefacts not accounted for!</a:t>
            </a:r>
            <a:endParaRPr lang="en-US" sz="1575" b="1" i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1" i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u="sng" dirty="0">
                <a:solidFill>
                  <a:schemeClr val="bg1"/>
                </a:solidFill>
              </a:rPr>
              <a:t>Denuder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US" sz="1500" b="1" i="1" dirty="0" err="1" smtClean="0">
                <a:solidFill>
                  <a:schemeClr val="bg1"/>
                </a:solidFill>
              </a:rPr>
              <a:t>OC</a:t>
            </a:r>
            <a:r>
              <a:rPr lang="en-US" sz="1200" b="1" i="1" dirty="0" err="1" smtClean="0">
                <a:solidFill>
                  <a:schemeClr val="bg1"/>
                </a:solidFill>
              </a:rPr>
              <a:t>Particulate</a:t>
            </a:r>
            <a:r>
              <a:rPr 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sz="1500" b="1" i="1" dirty="0">
                <a:solidFill>
                  <a:schemeClr val="bg1"/>
                </a:solidFill>
              </a:rPr>
              <a:t>= </a:t>
            </a:r>
            <a:r>
              <a:rPr lang="en-US" sz="1500" b="1" i="1" dirty="0" err="1">
                <a:solidFill>
                  <a:schemeClr val="bg1"/>
                </a:solidFill>
              </a:rPr>
              <a:t>OC</a:t>
            </a:r>
            <a:r>
              <a:rPr lang="en-US" sz="1200" b="1" i="1" dirty="0" err="1">
                <a:solidFill>
                  <a:schemeClr val="bg1"/>
                </a:solidFill>
              </a:rPr>
              <a:t>Front</a:t>
            </a:r>
            <a:r>
              <a:rPr lang="en-US" sz="1200" b="1" i="1" dirty="0">
                <a:solidFill>
                  <a:schemeClr val="bg1"/>
                </a:solidFill>
              </a:rPr>
              <a:t> </a:t>
            </a:r>
            <a:r>
              <a:rPr lang="en-US" sz="1200" b="1" i="1" dirty="0">
                <a:solidFill>
                  <a:schemeClr val="bg1"/>
                </a:solidFill>
              </a:rPr>
              <a:t>f. </a:t>
            </a:r>
            <a:r>
              <a:rPr lang="en-US" sz="1500" b="1" i="1" dirty="0">
                <a:solidFill>
                  <a:schemeClr val="bg1"/>
                </a:solidFill>
              </a:rPr>
              <a:t>+ </a:t>
            </a:r>
            <a:r>
              <a:rPr lang="en-US" sz="1500" b="1" i="1" dirty="0" err="1">
                <a:solidFill>
                  <a:schemeClr val="bg1"/>
                </a:solidFill>
              </a:rPr>
              <a:t>OC</a:t>
            </a:r>
            <a:r>
              <a:rPr lang="en-US" sz="1200" b="1" i="1" dirty="0" err="1">
                <a:solidFill>
                  <a:schemeClr val="bg1"/>
                </a:solidFill>
              </a:rPr>
              <a:t>neg</a:t>
            </a:r>
            <a:r>
              <a:rPr lang="en-US" sz="1200" b="1" i="1" dirty="0">
                <a:solidFill>
                  <a:schemeClr val="bg1"/>
                </a:solidFill>
              </a:rPr>
              <a:t>. – </a:t>
            </a:r>
            <a:r>
              <a:rPr lang="en-US" sz="1500" b="1" i="1" dirty="0" err="1">
                <a:solidFill>
                  <a:schemeClr val="bg1"/>
                </a:solidFill>
              </a:rPr>
              <a:t>OC</a:t>
            </a:r>
            <a:r>
              <a:rPr lang="en-US" sz="1200" b="1" i="1" dirty="0" err="1">
                <a:solidFill>
                  <a:schemeClr val="bg1"/>
                </a:solidFill>
              </a:rPr>
              <a:t>pos</a:t>
            </a:r>
            <a:r>
              <a:rPr lang="en-US" sz="1200" b="1" i="1" dirty="0">
                <a:solidFill>
                  <a:schemeClr val="bg1"/>
                </a:solidFill>
              </a:rPr>
              <a:t>.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chemeClr val="bg1"/>
              </a:solidFill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1"/>
                </a:solidFill>
              </a:rPr>
              <a:t>Positive </a:t>
            </a:r>
            <a:r>
              <a:rPr lang="en-US" sz="1200" b="1" i="1" dirty="0">
                <a:solidFill>
                  <a:schemeClr val="bg1"/>
                </a:solidFill>
              </a:rPr>
              <a:t>artefact = </a:t>
            </a:r>
            <a:r>
              <a:rPr lang="en-US" sz="1200" b="1" i="1" dirty="0" err="1">
                <a:solidFill>
                  <a:schemeClr val="bg1"/>
                </a:solidFill>
              </a:rPr>
              <a:t>OC</a:t>
            </a:r>
            <a:r>
              <a:rPr lang="en-US" sz="1050" b="1" i="1" dirty="0" err="1">
                <a:solidFill>
                  <a:schemeClr val="bg1"/>
                </a:solidFill>
              </a:rPr>
              <a:t>Front</a:t>
            </a:r>
            <a:r>
              <a:rPr lang="en-US" sz="1200" b="1" i="1" dirty="0">
                <a:solidFill>
                  <a:schemeClr val="bg1"/>
                </a:solidFill>
              </a:rPr>
              <a:t> </a:t>
            </a:r>
            <a:r>
              <a:rPr lang="en-US" sz="1200" b="1" i="1" dirty="0">
                <a:solidFill>
                  <a:schemeClr val="bg1"/>
                </a:solidFill>
              </a:rPr>
              <a:t>f. * (1 - Denuder eff.) </a:t>
            </a:r>
            <a:endParaRPr lang="en-US" sz="1200" b="1" i="1" dirty="0">
              <a:solidFill>
                <a:schemeClr val="bg1"/>
              </a:solidFill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1"/>
                </a:solidFill>
              </a:rPr>
              <a:t>Negative artefact </a:t>
            </a:r>
            <a:r>
              <a:rPr lang="en-US" sz="1200" b="1" i="1" dirty="0">
                <a:solidFill>
                  <a:schemeClr val="bg1"/>
                </a:solidFill>
              </a:rPr>
              <a:t>= OC on backup filter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chemeClr val="bg1"/>
              </a:solidFill>
            </a:endParaRPr>
          </a:p>
          <a:p>
            <a:pPr marL="0" lvl="1"/>
            <a:r>
              <a:rPr lang="en-US" sz="1575" b="1" i="1" dirty="0">
                <a:solidFill>
                  <a:schemeClr val="bg1"/>
                </a:solidFill>
              </a:rPr>
              <a:t> </a:t>
            </a:r>
            <a:r>
              <a:rPr lang="en-US" sz="1575" b="1" i="1" dirty="0"/>
              <a:t>NB: </a:t>
            </a:r>
            <a:r>
              <a:rPr lang="en-US" sz="1575" b="1" i="1" dirty="0"/>
              <a:t>Denuder efficiency and negative artefact are default values based on results from tests</a:t>
            </a:r>
            <a:endParaRPr lang="en-US" sz="1575" b="1" i="1" dirty="0"/>
          </a:p>
        </p:txBody>
      </p:sp>
    </p:spTree>
    <p:extLst>
      <p:ext uri="{BB962C8B-B14F-4D97-AF65-F5344CB8AC3E}">
        <p14:creationId xmlns:p14="http://schemas.microsoft.com/office/powerpoint/2010/main" val="5370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56973" y="-31394"/>
            <a:ext cx="4823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S</a:t>
            </a:r>
            <a:r>
              <a:rPr lang="en-GB" sz="3000" b="1" dirty="0">
                <a:solidFill>
                  <a:srgbClr val="00B0F0"/>
                </a:solidFill>
              </a:rPr>
              <a:t>tatus of reporting - 2014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88737"/>
            <a:ext cx="4991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/>
              <a:t>30 </a:t>
            </a:r>
            <a:r>
              <a:rPr lang="nb-NO" sz="2250" dirty="0" err="1"/>
              <a:t>sites</a:t>
            </a:r>
            <a:r>
              <a:rPr lang="nb-NO" sz="2250" dirty="0"/>
              <a:t> in 14 </a:t>
            </a:r>
            <a:r>
              <a:rPr lang="nb-NO" sz="2250" dirty="0" err="1"/>
              <a:t>countries</a:t>
            </a:r>
            <a:r>
              <a:rPr lang="nb-NO" sz="2250" dirty="0"/>
              <a:t> </a:t>
            </a:r>
            <a:r>
              <a:rPr lang="nb-NO" sz="2250" dirty="0" err="1"/>
              <a:t>reported</a:t>
            </a:r>
            <a:r>
              <a:rPr lang="nb-NO" sz="2250" dirty="0"/>
              <a:t> OC/EC data to EBAS for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14630"/>
            <a:ext cx="4991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 err="1"/>
              <a:t>Eastern</a:t>
            </a:r>
            <a:r>
              <a:rPr lang="nb-NO" sz="2250" dirty="0"/>
              <a:t> and western parts </a:t>
            </a:r>
            <a:r>
              <a:rPr lang="nb-NO" sz="2250" dirty="0" err="1"/>
              <a:t>of</a:t>
            </a:r>
            <a:r>
              <a:rPr lang="nb-NO" sz="2250" dirty="0"/>
              <a:t> </a:t>
            </a:r>
            <a:r>
              <a:rPr lang="nb-NO" sz="2250" dirty="0" err="1"/>
              <a:t>the</a:t>
            </a:r>
            <a:r>
              <a:rPr lang="nb-NO" sz="2250" dirty="0"/>
              <a:t> EMEP </a:t>
            </a:r>
            <a:r>
              <a:rPr lang="nb-NO" sz="2250" dirty="0" err="1"/>
              <a:t>domain</a:t>
            </a:r>
            <a:r>
              <a:rPr lang="nb-NO" sz="2250" dirty="0"/>
              <a:t> </a:t>
            </a:r>
            <a:r>
              <a:rPr lang="nb-NO" sz="2250" dirty="0" err="1"/>
              <a:t>are</a:t>
            </a:r>
            <a:r>
              <a:rPr lang="nb-NO" sz="2250" dirty="0"/>
              <a:t> </a:t>
            </a:r>
            <a:r>
              <a:rPr lang="nb-NO" sz="2250" dirty="0" err="1"/>
              <a:t>poorly</a:t>
            </a:r>
            <a:r>
              <a:rPr lang="nb-NO" sz="2250" dirty="0"/>
              <a:t> </a:t>
            </a:r>
            <a:r>
              <a:rPr lang="nb-NO" sz="2250" dirty="0" err="1"/>
              <a:t>covered</a:t>
            </a:r>
            <a:r>
              <a:rPr lang="nb-NO" sz="225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" y="3556783"/>
            <a:ext cx="47653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/>
              <a:t>OC/EC </a:t>
            </a:r>
            <a:r>
              <a:rPr lang="nb-NO" sz="2250" dirty="0" err="1"/>
              <a:t>measurements</a:t>
            </a:r>
            <a:r>
              <a:rPr lang="nb-NO" sz="2250" dirty="0"/>
              <a:t> </a:t>
            </a:r>
            <a:r>
              <a:rPr lang="nb-NO" sz="2250" dirty="0" err="1"/>
              <a:t>are</a:t>
            </a:r>
            <a:r>
              <a:rPr lang="nb-NO" sz="2250" dirty="0"/>
              <a:t> </a:t>
            </a:r>
            <a:r>
              <a:rPr lang="nb-NO" sz="2250" dirty="0" err="1"/>
              <a:t>performed</a:t>
            </a:r>
            <a:r>
              <a:rPr lang="nb-NO" sz="2250" dirty="0"/>
              <a:t> </a:t>
            </a:r>
            <a:r>
              <a:rPr lang="nb-NO" sz="2250" dirty="0" err="1"/>
              <a:t>that</a:t>
            </a:r>
            <a:r>
              <a:rPr lang="nb-NO" sz="2250" dirty="0"/>
              <a:t> </a:t>
            </a:r>
            <a:r>
              <a:rPr lang="nb-NO" sz="2250" dirty="0" err="1"/>
              <a:t>are</a:t>
            </a:r>
            <a:r>
              <a:rPr lang="nb-NO" sz="2250" dirty="0"/>
              <a:t> not </a:t>
            </a:r>
            <a:r>
              <a:rPr lang="nb-NO" sz="2250" dirty="0" err="1"/>
              <a:t>reported</a:t>
            </a:r>
            <a:r>
              <a:rPr lang="nb-NO" sz="2250" dirty="0"/>
              <a:t> to EBAS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2859"/>
            <a:ext cx="7810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 err="1"/>
              <a:t>Only</a:t>
            </a:r>
            <a:r>
              <a:rPr lang="nb-NO" sz="2250" dirty="0"/>
              <a:t> </a:t>
            </a:r>
            <a:r>
              <a:rPr lang="nb-NO" sz="2250" dirty="0" err="1"/>
              <a:t>two</a:t>
            </a:r>
            <a:r>
              <a:rPr lang="nb-NO" sz="2250" dirty="0"/>
              <a:t> </a:t>
            </a:r>
            <a:r>
              <a:rPr lang="nb-NO" sz="2250" dirty="0" err="1"/>
              <a:t>sites</a:t>
            </a:r>
            <a:r>
              <a:rPr lang="nb-NO" sz="2250" dirty="0"/>
              <a:t> have a time-series </a:t>
            </a:r>
            <a:r>
              <a:rPr lang="nb-NO" sz="2250" dirty="0" err="1"/>
              <a:t>that</a:t>
            </a:r>
            <a:r>
              <a:rPr lang="nb-NO" sz="2250" dirty="0"/>
              <a:t> </a:t>
            </a:r>
            <a:r>
              <a:rPr lang="nb-NO" sz="2250" dirty="0" err="1"/>
              <a:t>extend</a:t>
            </a:r>
            <a:r>
              <a:rPr lang="nb-NO" sz="2250" dirty="0"/>
              <a:t> 10 </a:t>
            </a:r>
            <a:r>
              <a:rPr lang="nb-NO" sz="2250" dirty="0" err="1"/>
              <a:t>years</a:t>
            </a:r>
            <a:r>
              <a:rPr lang="nb-NO" sz="2250" dirty="0"/>
              <a:t> or more	</a:t>
            </a:r>
            <a:r>
              <a:rPr lang="nb-NO" sz="2250" dirty="0" err="1"/>
              <a:t>Shift</a:t>
            </a:r>
            <a:r>
              <a:rPr lang="nb-NO" sz="2250" dirty="0"/>
              <a:t> </a:t>
            </a:r>
            <a:r>
              <a:rPr lang="nb-NO" sz="2250" dirty="0"/>
              <a:t>in </a:t>
            </a:r>
            <a:r>
              <a:rPr lang="nb-NO" sz="2250" dirty="0" err="1"/>
              <a:t>analytical</a:t>
            </a:r>
            <a:r>
              <a:rPr lang="nb-NO" sz="2250" dirty="0"/>
              <a:t> </a:t>
            </a:r>
            <a:r>
              <a:rPr lang="nb-NO" sz="2250" dirty="0" err="1"/>
              <a:t>protocol</a:t>
            </a:r>
            <a:r>
              <a:rPr lang="nb-NO" sz="2250" dirty="0"/>
              <a:t> for </a:t>
            </a:r>
            <a:r>
              <a:rPr lang="nb-NO" sz="2250" dirty="0" err="1"/>
              <a:t>both</a:t>
            </a:r>
            <a:endParaRPr lang="nb-NO" sz="225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25993" y="1411302"/>
            <a:ext cx="3778264" cy="2985084"/>
            <a:chOff x="6816701" y="728865"/>
            <a:chExt cx="5037685" cy="39801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701" y="728865"/>
              <a:ext cx="5037685" cy="398011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 rot="1357592">
              <a:off x="9878877" y="864084"/>
              <a:ext cx="1873418" cy="36878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Oval 19"/>
            <p:cNvSpPr/>
            <p:nvPr/>
          </p:nvSpPr>
          <p:spPr>
            <a:xfrm>
              <a:off x="6871090" y="1524000"/>
              <a:ext cx="1468238" cy="1524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Oval 2"/>
          <p:cNvSpPr/>
          <p:nvPr/>
        </p:nvSpPr>
        <p:spPr>
          <a:xfrm>
            <a:off x="5964442" y="1924378"/>
            <a:ext cx="364603" cy="345879"/>
          </a:xfrm>
          <a:prstGeom prst="ellipse">
            <a:avLst/>
          </a:prstGeom>
          <a:noFill/>
          <a:ln w="317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Oval 20"/>
          <p:cNvSpPr/>
          <p:nvPr/>
        </p:nvSpPr>
        <p:spPr>
          <a:xfrm>
            <a:off x="5985767" y="3216359"/>
            <a:ext cx="364603" cy="345879"/>
          </a:xfrm>
          <a:prstGeom prst="ellipse">
            <a:avLst/>
          </a:prstGeom>
          <a:noFill/>
          <a:ln w="317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58" y="78464"/>
            <a:ext cx="52309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S</a:t>
            </a:r>
            <a:r>
              <a:rPr lang="en-GB" sz="3000" b="1" dirty="0">
                <a:solidFill>
                  <a:srgbClr val="00B0F0"/>
                </a:solidFill>
              </a:rPr>
              <a:t>tatus of reporting – 2014 II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965" y="1712162"/>
            <a:ext cx="4400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/>
              <a:t>All </a:t>
            </a:r>
            <a:r>
              <a:rPr lang="nb-NO" sz="2250" dirty="0" err="1"/>
              <a:t>sites</a:t>
            </a:r>
            <a:r>
              <a:rPr lang="nb-NO" sz="2250" dirty="0"/>
              <a:t> </a:t>
            </a:r>
            <a:r>
              <a:rPr lang="nb-NO" sz="2250" dirty="0" err="1"/>
              <a:t>reported</a:t>
            </a:r>
            <a:r>
              <a:rPr lang="nb-NO" sz="2250" dirty="0"/>
              <a:t> OC/EC data </a:t>
            </a:r>
            <a:r>
              <a:rPr lang="nb-NO" sz="2250" dirty="0" err="1"/>
              <a:t>obained</a:t>
            </a:r>
            <a:r>
              <a:rPr lang="nb-NO" sz="2250" dirty="0"/>
              <a:t> by TOA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965" y="2527247"/>
            <a:ext cx="40573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/>
              <a:t>28/30 </a:t>
            </a:r>
            <a:r>
              <a:rPr lang="nb-NO" sz="2250" dirty="0" err="1"/>
              <a:t>reported</a:t>
            </a:r>
            <a:r>
              <a:rPr lang="nb-NO" sz="2250" dirty="0"/>
              <a:t> data </a:t>
            </a:r>
            <a:r>
              <a:rPr lang="nb-NO" sz="2250" dirty="0" err="1"/>
              <a:t>based</a:t>
            </a:r>
            <a:r>
              <a:rPr lang="nb-NO" sz="2250" dirty="0"/>
              <a:t> </a:t>
            </a:r>
            <a:r>
              <a:rPr lang="nb-NO" sz="2250" dirty="0" err="1"/>
              <a:t>on</a:t>
            </a:r>
            <a:r>
              <a:rPr lang="nb-NO" sz="2250" dirty="0"/>
              <a:t> </a:t>
            </a:r>
            <a:r>
              <a:rPr lang="nb-NO" sz="2250" dirty="0" err="1"/>
              <a:t>the</a:t>
            </a:r>
            <a:r>
              <a:rPr lang="nb-NO" sz="2250" dirty="0"/>
              <a:t> EUSAAR-2 </a:t>
            </a:r>
            <a:r>
              <a:rPr lang="nb-NO" sz="2250" dirty="0" err="1"/>
              <a:t>protocol</a:t>
            </a:r>
            <a:endParaRPr lang="nb-NO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185905" y="3382181"/>
            <a:ext cx="402341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/>
              <a:t>EUSAAR-2 is </a:t>
            </a:r>
            <a:r>
              <a:rPr lang="nb-NO" sz="2250" dirty="0" err="1"/>
              <a:t>likely</a:t>
            </a:r>
            <a:r>
              <a:rPr lang="nb-NO" sz="2250" dirty="0"/>
              <a:t> </a:t>
            </a:r>
            <a:r>
              <a:rPr lang="nb-NO" sz="2250" dirty="0" err="1"/>
              <a:t>becomming</a:t>
            </a:r>
            <a:r>
              <a:rPr lang="nb-NO" sz="2250" dirty="0"/>
              <a:t>  </a:t>
            </a:r>
            <a:r>
              <a:rPr lang="nb-NO" sz="2250" dirty="0" err="1"/>
              <a:t>the</a:t>
            </a:r>
            <a:r>
              <a:rPr lang="nb-NO" sz="2250" dirty="0"/>
              <a:t> CEN standard for OC/EC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487" y="4494220"/>
            <a:ext cx="4418219" cy="11310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50" dirty="0" err="1"/>
              <a:t>C</a:t>
            </a:r>
            <a:r>
              <a:rPr lang="nb-NO" sz="2250" dirty="0" err="1"/>
              <a:t>alibration</a:t>
            </a:r>
            <a:r>
              <a:rPr lang="nb-NO" sz="2250" dirty="0"/>
              <a:t> </a:t>
            </a:r>
            <a:r>
              <a:rPr lang="nb-NO" sz="2250" dirty="0" err="1"/>
              <a:t>of</a:t>
            </a:r>
            <a:r>
              <a:rPr lang="nb-NO" sz="2250" dirty="0"/>
              <a:t> Temperatur-</a:t>
            </a:r>
            <a:r>
              <a:rPr lang="nb-NO" sz="2250" dirty="0" err="1"/>
              <a:t>steps</a:t>
            </a:r>
            <a:r>
              <a:rPr lang="nb-NO" sz="2250" dirty="0"/>
              <a:t> in </a:t>
            </a:r>
            <a:r>
              <a:rPr lang="nb-NO" sz="2250" dirty="0" err="1"/>
              <a:t>your</a:t>
            </a:r>
            <a:r>
              <a:rPr lang="nb-NO" sz="2250" dirty="0"/>
              <a:t> </a:t>
            </a:r>
            <a:r>
              <a:rPr lang="nb-NO" sz="2250" dirty="0"/>
              <a:t>TOA instrument: </a:t>
            </a:r>
          </a:p>
          <a:p>
            <a:r>
              <a:rPr lang="nb-NO" sz="2250" dirty="0">
                <a:solidFill>
                  <a:srgbClr val="FF0000"/>
                </a:solidFill>
              </a:rPr>
              <a:t>	HIGHLY IMPORTANT!!!!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03" y="963653"/>
            <a:ext cx="4544374" cy="2101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4441" y="2715805"/>
            <a:ext cx="2099358" cy="3149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7289" y="4311919"/>
            <a:ext cx="251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 dirty="0">
                <a:solidFill>
                  <a:schemeClr val="bg1"/>
                </a:solidFill>
                <a:sym typeface="Symbol" panose="05050102010706020507" pitchFamily="18" charset="2"/>
              </a:rPr>
              <a:t>T (</a:t>
            </a:r>
            <a:r>
              <a:rPr lang="nb-NO" sz="3000" dirty="0">
                <a:solidFill>
                  <a:schemeClr val="bg1"/>
                </a:solidFill>
              </a:rPr>
              <a:t>-93 - +100)</a:t>
            </a:r>
            <a:endParaRPr lang="nb-NO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80" y="116632"/>
            <a:ext cx="8229600" cy="1143000"/>
          </a:xfrm>
        </p:spPr>
        <p:txBody>
          <a:bodyPr/>
          <a:lstStyle/>
          <a:p>
            <a:r>
              <a:rPr lang="en-US" dirty="0" smtClean="0"/>
              <a:t>Methods used and problems with</a:t>
            </a:r>
            <a:br>
              <a:rPr lang="en-US" dirty="0" smtClean="0"/>
            </a:br>
            <a:r>
              <a:rPr lang="en-US" dirty="0" smtClean="0"/>
              <a:t>comparability in time and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0" y="1556792"/>
            <a:ext cx="8229600" cy="5029200"/>
          </a:xfrm>
        </p:spPr>
        <p:txBody>
          <a:bodyPr/>
          <a:lstStyle/>
          <a:p>
            <a:r>
              <a:rPr lang="nb-NO" dirty="0"/>
              <a:t>Manual </a:t>
            </a:r>
            <a:r>
              <a:rPr lang="nb-NO" dirty="0" err="1" smtClean="0"/>
              <a:t>methods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 air and aerosols: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EMEP. </a:t>
            </a:r>
            <a:r>
              <a:rPr lang="nb-NO" dirty="0" err="1" smtClean="0"/>
              <a:t>Filterpack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err="1" smtClean="0"/>
              <a:t>cutof</a:t>
            </a:r>
            <a:r>
              <a:rPr lang="nb-NO" dirty="0" smtClean="0"/>
              <a:t> and </a:t>
            </a:r>
            <a:r>
              <a:rPr lang="nb-NO" dirty="0" err="1" smtClean="0"/>
              <a:t>includes</a:t>
            </a:r>
            <a:r>
              <a:rPr lang="nb-NO" dirty="0" smtClean="0"/>
              <a:t> </a:t>
            </a:r>
            <a:r>
              <a:rPr lang="nb-NO" dirty="0" err="1" smtClean="0"/>
              <a:t>sumN</a:t>
            </a:r>
            <a:r>
              <a:rPr lang="nb-NO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EU Air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 smtClean="0"/>
              <a:t>directive</a:t>
            </a:r>
            <a:r>
              <a:rPr lang="nb-NO" dirty="0" smtClean="0"/>
              <a:t>: PM2.5, CEN </a:t>
            </a:r>
            <a:r>
              <a:rPr lang="nb-NO" dirty="0"/>
              <a:t>standard </a:t>
            </a:r>
            <a:r>
              <a:rPr lang="nb-NO" dirty="0" smtClean="0"/>
              <a:t>EN 16913:2016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 err="1" smtClean="0"/>
              <a:t>Contuinious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more </a:t>
            </a:r>
            <a:r>
              <a:rPr lang="nb-NO" dirty="0" err="1" smtClean="0"/>
              <a:t>frequantly</a:t>
            </a:r>
            <a:r>
              <a:rPr lang="nb-NO" dirty="0" smtClean="0"/>
              <a:t> used: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i.e. </a:t>
            </a:r>
            <a:r>
              <a:rPr lang="nb-NO" dirty="0" err="1" smtClean="0"/>
              <a:t>ToF</a:t>
            </a:r>
            <a:r>
              <a:rPr lang="nb-NO" dirty="0" smtClean="0"/>
              <a:t>- and Q-ACSM and MARGA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0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911" y="109813"/>
            <a:ext cx="4057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Status of reporting III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396" y="1043595"/>
            <a:ext cx="420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3/30 </a:t>
            </a:r>
            <a:r>
              <a:rPr lang="nb-NO" sz="2000" dirty="0" err="1"/>
              <a:t>sites</a:t>
            </a:r>
            <a:r>
              <a:rPr lang="nb-NO" sz="2000" dirty="0"/>
              <a:t> </a:t>
            </a:r>
            <a:r>
              <a:rPr lang="nb-NO" sz="2000" dirty="0" err="1"/>
              <a:t>account</a:t>
            </a:r>
            <a:r>
              <a:rPr lang="nb-NO" sz="2000" dirty="0"/>
              <a:t> for </a:t>
            </a:r>
            <a:r>
              <a:rPr lang="nb-NO" sz="2000" dirty="0" err="1"/>
              <a:t>both</a:t>
            </a:r>
            <a:r>
              <a:rPr lang="nb-NO" sz="2000" dirty="0"/>
              <a:t> pos. and </a:t>
            </a:r>
            <a:r>
              <a:rPr lang="nb-NO" sz="2000" dirty="0" err="1"/>
              <a:t>neg</a:t>
            </a:r>
            <a:r>
              <a:rPr lang="nb-NO" sz="2000" dirty="0"/>
              <a:t>. sampling </a:t>
            </a:r>
            <a:r>
              <a:rPr lang="nb-NO" sz="2000" dirty="0" err="1"/>
              <a:t>artefacts</a:t>
            </a:r>
            <a:endParaRPr lang="nb-NO" sz="2000" dirty="0"/>
          </a:p>
        </p:txBody>
      </p:sp>
      <p:sp>
        <p:nvSpPr>
          <p:cNvPr id="30" name="AutoShape 6" descr="Bilderesultat for italian flag"/>
          <p:cNvSpPr>
            <a:spLocks noChangeAspect="1" noChangeArrowheads="1"/>
          </p:cNvSpPr>
          <p:nvPr/>
        </p:nvSpPr>
        <p:spPr bwMode="auto">
          <a:xfrm>
            <a:off x="-23813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1" name="AutoShape 8" descr="Bilderesultat for italian flag"/>
          <p:cNvSpPr>
            <a:spLocks noChangeAspect="1" noChangeArrowheads="1"/>
          </p:cNvSpPr>
          <p:nvPr/>
        </p:nvSpPr>
        <p:spPr bwMode="auto">
          <a:xfrm>
            <a:off x="90488" y="8691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6" name="Group 5"/>
          <p:cNvGrpSpPr/>
          <p:nvPr/>
        </p:nvGrpSpPr>
        <p:grpSpPr>
          <a:xfrm>
            <a:off x="115396" y="1803437"/>
            <a:ext cx="9004126" cy="1755145"/>
            <a:chOff x="273049" y="1557013"/>
            <a:chExt cx="12005500" cy="2340193"/>
          </a:xfrm>
        </p:grpSpPr>
        <p:sp>
          <p:nvSpPr>
            <p:cNvPr id="18" name="TextBox 17"/>
            <p:cNvSpPr txBox="1"/>
            <p:nvPr/>
          </p:nvSpPr>
          <p:spPr>
            <a:xfrm>
              <a:off x="273049" y="1557013"/>
              <a:ext cx="5881761" cy="2174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b-NO" sz="2000" dirty="0" err="1"/>
                <a:t>Estimates</a:t>
              </a:r>
              <a:r>
                <a:rPr lang="nb-NO" sz="2000" dirty="0"/>
                <a:t> </a:t>
              </a:r>
              <a:r>
                <a:rPr lang="nb-NO" sz="2000" dirty="0" err="1"/>
                <a:t>of</a:t>
              </a:r>
              <a:r>
                <a:rPr lang="nb-NO" sz="2000" dirty="0"/>
                <a:t> pos. sampling  </a:t>
              </a:r>
              <a:r>
                <a:rPr lang="nb-NO" sz="2000" dirty="0" err="1"/>
                <a:t>artefact</a:t>
              </a:r>
              <a:r>
                <a:rPr lang="nb-NO" sz="2000" dirty="0"/>
                <a:t> </a:t>
              </a:r>
              <a:r>
                <a:rPr lang="nb-NO" sz="2000" dirty="0" err="1"/>
                <a:t>exist</a:t>
              </a:r>
              <a:r>
                <a:rPr lang="nb-NO" sz="2000" dirty="0"/>
                <a:t> for </a:t>
              </a:r>
              <a:r>
                <a:rPr lang="nb-NO" sz="2000" dirty="0" err="1"/>
                <a:t>several</a:t>
              </a:r>
              <a:r>
                <a:rPr lang="nb-NO" sz="2000" dirty="0"/>
                <a:t> </a:t>
              </a:r>
              <a:r>
                <a:rPr lang="nb-NO" sz="2000" dirty="0" err="1"/>
                <a:t>sites</a:t>
              </a:r>
              <a:r>
                <a:rPr lang="nb-NO" sz="2000" dirty="0"/>
                <a:t> (e.g. EIMPS). </a:t>
              </a:r>
              <a:r>
                <a:rPr lang="nb-NO" sz="2000" dirty="0" err="1"/>
                <a:t>Should</a:t>
              </a:r>
              <a:r>
                <a:rPr lang="nb-NO" sz="2000" dirty="0"/>
                <a:t> be </a:t>
              </a:r>
              <a:r>
                <a:rPr lang="nb-NO" sz="2000" dirty="0" err="1"/>
                <a:t>made</a:t>
              </a:r>
              <a:r>
                <a:rPr lang="nb-NO" sz="2000" dirty="0"/>
                <a:t> </a:t>
              </a:r>
              <a:r>
                <a:rPr lang="nb-NO" sz="2000" dirty="0" err="1"/>
                <a:t>available</a:t>
              </a:r>
              <a:r>
                <a:rPr lang="nb-NO" sz="2000" dirty="0"/>
                <a:t> via </a:t>
              </a:r>
              <a:r>
                <a:rPr lang="nb-NO" sz="2000" dirty="0" err="1"/>
                <a:t>the</a:t>
              </a:r>
              <a:r>
                <a:rPr lang="nb-NO" sz="2000" dirty="0"/>
                <a:t> </a:t>
              </a:r>
              <a:r>
                <a:rPr lang="nb-NO" sz="2000" dirty="0" err="1"/>
                <a:t>submission</a:t>
              </a:r>
              <a:r>
                <a:rPr lang="nb-NO" sz="2000" dirty="0"/>
                <a:t> </a:t>
              </a:r>
              <a:r>
                <a:rPr lang="nb-NO" sz="2000" dirty="0" err="1"/>
                <a:t>template</a:t>
              </a:r>
              <a:endParaRPr lang="nb-NO" sz="20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61664" y="1590925"/>
              <a:ext cx="6316885" cy="2306281"/>
              <a:chOff x="5961664" y="1590925"/>
              <a:chExt cx="6316885" cy="230628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0556442" y="3609947"/>
                <a:ext cx="1453817" cy="28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800" dirty="0"/>
                  <a:t>Yttri et al., (</a:t>
                </a:r>
                <a:r>
                  <a:rPr lang="nb-NO" sz="800" i="1" dirty="0"/>
                  <a:t>in prep</a:t>
                </a:r>
                <a:r>
                  <a:rPr lang="nb-NO" sz="800" dirty="0"/>
                  <a:t>.)</a:t>
                </a:r>
                <a:endParaRPr lang="nb-NO" sz="800" dirty="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961664" y="1590925"/>
                <a:ext cx="6316885" cy="2083041"/>
                <a:chOff x="5239024" y="4069208"/>
                <a:chExt cx="6734380" cy="221130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2328" t="23520" r="13173" b="32774"/>
                <a:stretch/>
              </p:blipFill>
              <p:spPr>
                <a:xfrm>
                  <a:off x="5272217" y="4069208"/>
                  <a:ext cx="6701187" cy="2211307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5239024" y="5972350"/>
                  <a:ext cx="6701188" cy="23210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600"/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>
            <a:off x="252694" y="3691556"/>
            <a:ext cx="907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OC/EC </a:t>
            </a:r>
            <a:r>
              <a:rPr lang="en-US" sz="2000" dirty="0"/>
              <a:t>data </a:t>
            </a:r>
            <a:r>
              <a:rPr lang="en-US" sz="2000" dirty="0"/>
              <a:t>quality has </a:t>
            </a:r>
            <a:r>
              <a:rPr lang="en-US" sz="2000" dirty="0"/>
              <a:t>improved </a:t>
            </a:r>
            <a:r>
              <a:rPr lang="en-US" sz="2000" dirty="0" err="1"/>
              <a:t>wrt</a:t>
            </a:r>
            <a:r>
              <a:rPr lang="en-US" sz="2000" dirty="0"/>
              <a:t> sampling-</a:t>
            </a:r>
            <a:r>
              <a:rPr lang="nb-NO" sz="2000" dirty="0"/>
              <a:t>time </a:t>
            </a:r>
            <a:r>
              <a:rPr lang="nb-NO" sz="2000" dirty="0"/>
              <a:t>and </a:t>
            </a:r>
            <a:r>
              <a:rPr lang="nb-NO" sz="2000" dirty="0" err="1"/>
              <a:t>frequency</a:t>
            </a:r>
            <a:endParaRPr lang="nb-NO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61904" y="5461627"/>
            <a:ext cx="872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35%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sites</a:t>
            </a:r>
            <a:r>
              <a:rPr lang="nb-NO" sz="2000" dirty="0"/>
              <a:t> have a sampling </a:t>
            </a:r>
            <a:r>
              <a:rPr lang="nb-NO" sz="2000" dirty="0" err="1"/>
              <a:t>scheme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covers &lt; 75%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year</a:t>
            </a:r>
            <a:endParaRPr lang="nb-NO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12113" y="4248971"/>
            <a:ext cx="8913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61%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sites</a:t>
            </a:r>
            <a:r>
              <a:rPr lang="nb-NO" sz="2000" dirty="0"/>
              <a:t> </a:t>
            </a:r>
            <a:r>
              <a:rPr lang="nb-NO" sz="2000" dirty="0" err="1"/>
              <a:t>did</a:t>
            </a:r>
            <a:r>
              <a:rPr lang="nb-NO" sz="2000" dirty="0"/>
              <a:t> not </a:t>
            </a:r>
            <a:r>
              <a:rPr lang="nb-NO" sz="2000" dirty="0" err="1"/>
              <a:t>use</a:t>
            </a:r>
            <a:r>
              <a:rPr lang="nb-NO" sz="2000" dirty="0"/>
              <a:t> data </a:t>
            </a:r>
            <a:r>
              <a:rPr lang="nb-NO" sz="2000" dirty="0" err="1"/>
              <a:t>quality</a:t>
            </a:r>
            <a:r>
              <a:rPr lang="nb-NO" sz="2000" dirty="0"/>
              <a:t> </a:t>
            </a:r>
            <a:r>
              <a:rPr lang="nb-NO" sz="2000" dirty="0" err="1"/>
              <a:t>flags</a:t>
            </a:r>
            <a:r>
              <a:rPr lang="nb-NO" sz="2000" dirty="0"/>
              <a:t>; 0.999 and 0.000 </a:t>
            </a:r>
            <a:r>
              <a:rPr lang="nb-NO" sz="2000" dirty="0" err="1"/>
              <a:t>excluded</a:t>
            </a:r>
            <a:endParaRPr lang="nb-NO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63305" y="4838976"/>
            <a:ext cx="901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30% </a:t>
            </a:r>
            <a:r>
              <a:rPr lang="en-US" sz="2000" dirty="0"/>
              <a:t>reported </a:t>
            </a:r>
            <a:r>
              <a:rPr lang="en-US" sz="2000" dirty="0"/>
              <a:t>OC/EC </a:t>
            </a:r>
            <a:r>
              <a:rPr lang="en-US" sz="2000" dirty="0"/>
              <a:t>data according </a:t>
            </a:r>
            <a:r>
              <a:rPr lang="en-US" sz="2000" dirty="0"/>
              <a:t>to the EUSAAR </a:t>
            </a:r>
            <a:r>
              <a:rPr lang="en-US" sz="2000" dirty="0"/>
              <a:t>format</a:t>
            </a:r>
            <a:endParaRPr lang="nb-NO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40265" y="296292"/>
            <a:ext cx="2777923" cy="1232071"/>
            <a:chOff x="7663131" y="1144284"/>
            <a:chExt cx="3703896" cy="1642761"/>
          </a:xfrm>
        </p:grpSpPr>
        <p:sp>
          <p:nvSpPr>
            <p:cNvPr id="22" name="TextBox 21"/>
            <p:cNvSpPr txBox="1"/>
            <p:nvPr/>
          </p:nvSpPr>
          <p:spPr>
            <a:xfrm>
              <a:off x="8844980" y="1144284"/>
              <a:ext cx="1388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i="1" dirty="0" err="1"/>
                <a:t>Ispra</a:t>
              </a:r>
              <a:endParaRPr lang="nb-NO" sz="1500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3131" y="1922460"/>
              <a:ext cx="18519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i="1" dirty="0" err="1"/>
                <a:t>Aspvreten</a:t>
              </a:r>
              <a:endParaRPr lang="nb-NO" sz="1500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15079" y="1915627"/>
              <a:ext cx="18519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i="1" dirty="0" err="1"/>
                <a:t>Vavihill</a:t>
              </a:r>
              <a:endParaRPr lang="nb-NO" sz="1500" b="1" i="1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9" b="10079"/>
            <a:stretch/>
          </p:blipFill>
          <p:spPr>
            <a:xfrm>
              <a:off x="8377781" y="2311939"/>
              <a:ext cx="720805" cy="47510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t="17890" r="3699" b="22532"/>
            <a:stretch/>
          </p:blipFill>
          <p:spPr>
            <a:xfrm>
              <a:off x="9144000" y="1532936"/>
              <a:ext cx="794097" cy="53907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9" b="10079"/>
            <a:stretch/>
          </p:blipFill>
          <p:spPr>
            <a:xfrm>
              <a:off x="10008969" y="2311939"/>
              <a:ext cx="720805" cy="475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4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57548"/>
            <a:ext cx="5242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Format Issues – A selection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362" y="1746828"/>
            <a:ext cx="6433164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Copy and paste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from the format is never a good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idea!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86" y="1372403"/>
            <a:ext cx="1650206" cy="15573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8362" y="2394066"/>
            <a:ext cx="8881210" cy="1283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2)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Uncertainty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: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Calculate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the uncertainties of your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analyses!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nb-NO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ebas-submit.nilu.no/Submit-Data/Regular-Annual-Data-Reporting/EC-OC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35196" y="161817"/>
            <a:ext cx="3384376" cy="1299457"/>
            <a:chOff x="4178460" y="245170"/>
            <a:chExt cx="7535119" cy="339138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762" t="15664" b="4932"/>
            <a:stretch/>
          </p:blipFill>
          <p:spPr>
            <a:xfrm>
              <a:off x="4178460" y="245170"/>
              <a:ext cx="7535119" cy="3391383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407229" y="1211638"/>
              <a:ext cx="4027990" cy="4277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8361" y="3450625"/>
            <a:ext cx="4628190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3)  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Unit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: The unit is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µg C m</a:t>
            </a:r>
            <a:r>
              <a:rPr lang="en-US" sz="2100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-</a:t>
            </a:r>
            <a:r>
              <a:rPr lang="en-US" sz="2100" baseline="300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3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, not µg m</a:t>
            </a:r>
            <a:r>
              <a:rPr lang="en-US" sz="2100" baseline="300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-3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.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599" y="4073855"/>
            <a:ext cx="8707715" cy="78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4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)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Matrix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(e.g. PM</a:t>
            </a:r>
            <a:r>
              <a:rPr lang="en-US" sz="2100" baseline="-250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10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, PM</a:t>
            </a:r>
            <a:r>
              <a:rPr lang="en-US" sz="2100" baseline="-250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2.5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or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PM</a:t>
            </a:r>
            <a:r>
              <a:rPr lang="en-US" sz="2100" baseline="-250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1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) must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be combined with an appropriate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Inlet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type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(e.g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. direct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impactor),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not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hat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or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hood implying a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TSP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inlet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.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5599" y="4919964"/>
            <a:ext cx="8238941" cy="972577"/>
            <a:chOff x="207464" y="5416952"/>
            <a:chExt cx="10985255" cy="1296769"/>
          </a:xfrm>
        </p:grpSpPr>
        <p:sp>
          <p:nvSpPr>
            <p:cNvPr id="24" name="Rectangle 23"/>
            <p:cNvSpPr/>
            <p:nvPr/>
          </p:nvSpPr>
          <p:spPr>
            <a:xfrm>
              <a:off x="207464" y="5580803"/>
              <a:ext cx="944582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5) </a:t>
              </a:r>
              <a:r>
                <a:rPr lang="en-US" sz="2100" b="1" u="sng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Filter </a:t>
              </a:r>
              <a:r>
                <a:rPr lang="en-US" sz="2100" b="1" u="sng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face velocity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: When calculating the </a:t>
              </a:r>
              <a:r>
                <a:rPr lang="en-US" sz="2100" dirty="0" err="1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ffv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, use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the exposed area,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not the total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area of the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filter</a:t>
              </a:r>
              <a:endParaRPr lang="nb-NO" sz="21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9850056" y="5416952"/>
              <a:ext cx="1342663" cy="1296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Oval 25"/>
            <p:cNvSpPr/>
            <p:nvPr/>
          </p:nvSpPr>
          <p:spPr>
            <a:xfrm>
              <a:off x="9948201" y="5498876"/>
              <a:ext cx="1146371" cy="1132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28" name="Straight Arrow Connector 27"/>
            <p:cNvCxnSpPr>
              <a:stCxn id="26" idx="2"/>
              <a:endCxn id="26" idx="6"/>
            </p:cNvCxnSpPr>
            <p:nvPr/>
          </p:nvCxnSpPr>
          <p:spPr>
            <a:xfrm>
              <a:off x="9948201" y="6065336"/>
              <a:ext cx="11463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3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9137"/>
            <a:ext cx="5564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Format Issues – A selection II</a:t>
            </a:r>
            <a:endParaRPr lang="en-GB" sz="3000" b="1" dirty="0">
              <a:solidFill>
                <a:srgbClr val="00B0F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6559" y="461079"/>
            <a:ext cx="8523810" cy="1115155"/>
            <a:chOff x="128746" y="917305"/>
            <a:chExt cx="11365079" cy="1486873"/>
          </a:xfrm>
        </p:grpSpPr>
        <p:sp>
          <p:nvSpPr>
            <p:cNvPr id="3" name="Rectangle 2"/>
            <p:cNvSpPr/>
            <p:nvPr/>
          </p:nvSpPr>
          <p:spPr>
            <a:xfrm>
              <a:off x="128746" y="1141925"/>
              <a:ext cx="6908662" cy="1045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b="1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6) </a:t>
              </a:r>
              <a:r>
                <a:rPr lang="en-US" sz="2100" b="1" u="sng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Filter </a:t>
              </a:r>
              <a:r>
                <a:rPr lang="en-US" sz="2100" b="1" u="sng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pre-firing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: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Temperatures in Kelvin; duration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of 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NimbusRomNo9L-Regu"/>
                </a:rPr>
                <a:t>pre-firing to be included</a:t>
              </a:r>
              <a:endParaRPr lang="nb-NO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38803" y="917305"/>
              <a:ext cx="1855022" cy="1486873"/>
              <a:chOff x="5877029" y="3044468"/>
              <a:chExt cx="1855022" cy="14868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9089" y="3044468"/>
                <a:ext cx="1472962" cy="1472962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877029" y="3823454"/>
                <a:ext cx="571096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50" dirty="0"/>
                  <a:t>K</a:t>
                </a:r>
                <a:endParaRPr lang="nb-NO" sz="2850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96559" y="1718124"/>
            <a:ext cx="8493989" cy="78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7)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Artefact 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correction description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: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Describe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how you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correct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for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artefacts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and how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you calculate corrected values for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OC (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OC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p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) 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3229" y="2661638"/>
            <a:ext cx="4666044" cy="11541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650" dirty="0"/>
              <a:t>Description: Tandem filter sampling by QBQ</a:t>
            </a:r>
          </a:p>
          <a:p>
            <a:endParaRPr lang="nb-NO" sz="16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650" dirty="0" err="1"/>
              <a:t>Calculating</a:t>
            </a:r>
            <a:r>
              <a:rPr lang="nb-NO" sz="1650" dirty="0"/>
              <a:t> </a:t>
            </a:r>
            <a:r>
              <a:rPr lang="nb-NO" sz="1650" dirty="0" err="1"/>
              <a:t>OCp</a:t>
            </a:r>
            <a:r>
              <a:rPr lang="nb-NO" sz="1650" dirty="0"/>
              <a:t>: </a:t>
            </a:r>
            <a:r>
              <a:rPr lang="nb-NO" sz="1650" dirty="0" err="1"/>
              <a:t>OCp</a:t>
            </a:r>
            <a:r>
              <a:rPr lang="nb-NO" sz="1650" dirty="0"/>
              <a:t> = </a:t>
            </a:r>
            <a:r>
              <a:rPr lang="nb-NO" sz="1650" dirty="0" err="1"/>
              <a:t>OC</a:t>
            </a:r>
            <a:r>
              <a:rPr lang="nb-NO" dirty="0" err="1" smtClean="0"/>
              <a:t>Front</a:t>
            </a:r>
            <a:r>
              <a:rPr lang="nb-NO" dirty="0" smtClean="0"/>
              <a:t> filter </a:t>
            </a:r>
            <a:r>
              <a:rPr lang="nb-NO" sz="1650" dirty="0"/>
              <a:t>– </a:t>
            </a:r>
            <a:r>
              <a:rPr lang="nb-NO" sz="1650" dirty="0" err="1"/>
              <a:t>OC</a:t>
            </a:r>
            <a:r>
              <a:rPr lang="nb-NO" dirty="0" err="1"/>
              <a:t>B</a:t>
            </a:r>
            <a:r>
              <a:rPr lang="nb-NO" dirty="0" err="1" smtClean="0"/>
              <a:t>ackup</a:t>
            </a:r>
            <a:r>
              <a:rPr lang="nb-NO" dirty="0" smtClean="0"/>
              <a:t> filter  </a:t>
            </a:r>
            <a:endParaRPr lang="nb-NO" sz="1650" dirty="0"/>
          </a:p>
        </p:txBody>
      </p:sp>
      <p:sp>
        <p:nvSpPr>
          <p:cNvPr id="12" name="Rectangle 11"/>
          <p:cNvSpPr/>
          <p:nvPr/>
        </p:nvSpPr>
        <p:spPr>
          <a:xfrm>
            <a:off x="96560" y="3739427"/>
            <a:ext cx="7603499" cy="11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8) Detection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limit: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LOD can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be different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for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TC, OC and EC; there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is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an option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to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also include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the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LOD along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with the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name of the variable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530873" y="4653136"/>
            <a:ext cx="5201368" cy="2088336"/>
            <a:chOff x="817945" y="919482"/>
            <a:chExt cx="9039828" cy="4002726"/>
          </a:xfrm>
        </p:grpSpPr>
        <p:grpSp>
          <p:nvGrpSpPr>
            <p:cNvPr id="52" name="Group 51"/>
            <p:cNvGrpSpPr/>
            <p:nvPr/>
          </p:nvGrpSpPr>
          <p:grpSpPr>
            <a:xfrm>
              <a:off x="817945" y="919482"/>
              <a:ext cx="9039828" cy="4002726"/>
              <a:chOff x="817945" y="1230350"/>
              <a:chExt cx="9039828" cy="40027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17945" y="1230350"/>
                <a:ext cx="9039828" cy="4002726"/>
                <a:chOff x="1282203" y="1098567"/>
                <a:chExt cx="9039828" cy="4002726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292916" y="1098567"/>
                  <a:ext cx="9018403" cy="400272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329" t="4014" r="31738" b="52301"/>
                <a:stretch/>
              </p:blipFill>
              <p:spPr>
                <a:xfrm>
                  <a:off x="1282203" y="1098567"/>
                  <a:ext cx="9039828" cy="40027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50" name="Rectangle 49"/>
              <p:cNvSpPr/>
              <p:nvPr/>
            </p:nvSpPr>
            <p:spPr>
              <a:xfrm>
                <a:off x="872774" y="4315325"/>
                <a:ext cx="4397058" cy="2205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42166" y="3651945"/>
                <a:ext cx="4030624" cy="1981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72774" y="4717334"/>
              <a:ext cx="4168458" cy="204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214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3198" y="188640"/>
            <a:ext cx="5672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Format Issues – A selection III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198" y="1471204"/>
            <a:ext cx="9040802" cy="424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9) Detection 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limit description: </a:t>
            </a: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LOD often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calculated as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3*SD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of the 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fieldblanks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; which might be challenging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OC: To what extent are field blanks representative?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EC: Field blanks do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not contain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EC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!!! </a:t>
            </a:r>
            <a:r>
              <a:rPr lang="en-US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Important to use this section !!!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Describe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how the 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fieldblanks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 were obtained, e.g. if they have been inserted into the sampler and ran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for e.g. 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1 – 2 minutes.</a:t>
            </a:r>
            <a:endParaRPr lang="nb-NO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3198" y="188640"/>
            <a:ext cx="57136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B0F0"/>
                </a:solidFill>
              </a:rPr>
              <a:t>Format Issues – A selection IV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198" y="1471204"/>
            <a:ext cx="9040802" cy="424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10) QA -  Measures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ILC for EMEP sites performing OC/EC measurements is conducted as part of the EU-funded project </a:t>
            </a:r>
            <a:r>
              <a:rPr lang="en-US" sz="2100" dirty="0"/>
              <a:t>ACTRIS-2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Time </a:t>
            </a:r>
            <a:r>
              <a:rPr lang="en-US" sz="2100" dirty="0"/>
              <a:t>schedule for </a:t>
            </a:r>
            <a:r>
              <a:rPr lang="en-US" sz="2100" dirty="0"/>
              <a:t>upcoming ILC on </a:t>
            </a:r>
            <a:r>
              <a:rPr lang="en-US" sz="2100" dirty="0"/>
              <a:t>the following page: </a:t>
            </a:r>
            <a:endParaRPr lang="en-US" sz="21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dirty="0">
                <a:hlinkClick r:id="rId2"/>
              </a:rPr>
              <a:t>http</a:t>
            </a:r>
            <a:r>
              <a:rPr lang="en-US" sz="2100" dirty="0">
                <a:hlinkClick r:id="rId2"/>
              </a:rPr>
              <a:t>://</a:t>
            </a:r>
            <a:r>
              <a:rPr lang="en-US" sz="2100" dirty="0">
                <a:hlinkClick r:id="rId2"/>
              </a:rPr>
              <a:t>www.actris-ecac.eu/time-schedule.php</a:t>
            </a:r>
            <a:endParaRPr lang="en-US" sz="21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application procedure is thoroughly described on the following page: </a:t>
            </a:r>
            <a:r>
              <a:rPr lang="en-US" sz="2100" dirty="0">
                <a:hlinkClick r:id="rId3"/>
              </a:rPr>
              <a:t>http://www.actris-ecac.eu/application-procedure.php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NimbusRomNo9L-Regu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NimbusRomNo9L-Regu"/>
              </a:rPr>
              <a:t>Results from ILC to be included under QA</a:t>
            </a:r>
          </a:p>
        </p:txBody>
      </p:sp>
    </p:spTree>
    <p:extLst>
      <p:ext uri="{BB962C8B-B14F-4D97-AF65-F5344CB8AC3E}">
        <p14:creationId xmlns:p14="http://schemas.microsoft.com/office/powerpoint/2010/main" val="11555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Heavy Metals and POPs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358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75" y="923378"/>
            <a:ext cx="7886700" cy="994172"/>
          </a:xfrm>
        </p:spPr>
        <p:txBody>
          <a:bodyPr/>
          <a:lstStyle/>
          <a:p>
            <a:r>
              <a:rPr lang="en-US" dirty="0" smtClean="0"/>
              <a:t>Heavy metals –discussion </a:t>
            </a:r>
            <a:r>
              <a:rPr lang="en-US" dirty="0" err="1" smtClean="0"/>
              <a:t>itemes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75" y="1917550"/>
            <a:ext cx="7886700" cy="3263504"/>
          </a:xfrm>
        </p:spPr>
        <p:txBody>
          <a:bodyPr/>
          <a:lstStyle/>
          <a:p>
            <a:r>
              <a:rPr lang="nb-NO" dirty="0" smtClean="0"/>
              <a:t>QA </a:t>
            </a:r>
            <a:r>
              <a:rPr lang="nb-NO" dirty="0" err="1" smtClean="0"/>
              <a:t>measure</a:t>
            </a:r>
            <a:r>
              <a:rPr lang="nb-NO" dirty="0" smtClean="0"/>
              <a:t> and DQO</a:t>
            </a:r>
          </a:p>
          <a:p>
            <a:pPr lvl="1"/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and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samples. High , not </a:t>
            </a:r>
            <a:r>
              <a:rPr lang="nb-NO" dirty="0" err="1" smtClean="0"/>
              <a:t>realistic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in 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endParaRPr lang="nb-NO" dirty="0"/>
          </a:p>
          <a:p>
            <a:pPr lvl="1"/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intercalibration</a:t>
            </a:r>
            <a:r>
              <a:rPr lang="nb-NO" dirty="0" smtClean="0"/>
              <a:t> to 4 samples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similar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(as for </a:t>
            </a:r>
            <a:r>
              <a:rPr lang="nb-NO" dirty="0" err="1" smtClean="0"/>
              <a:t>inorg</a:t>
            </a:r>
            <a:r>
              <a:rPr lang="nb-NO" dirty="0" smtClean="0"/>
              <a:t>) representative for </a:t>
            </a:r>
            <a:r>
              <a:rPr lang="nb-NO" dirty="0" err="1" smtClean="0"/>
              <a:t>the</a:t>
            </a:r>
            <a:r>
              <a:rPr lang="nb-NO" dirty="0" smtClean="0"/>
              <a:t> EMEP </a:t>
            </a:r>
            <a:r>
              <a:rPr lang="nb-NO" dirty="0" err="1" smtClean="0"/>
              <a:t>network</a:t>
            </a:r>
            <a:r>
              <a:rPr lang="nb-NO" dirty="0" smtClean="0"/>
              <a:t> and </a:t>
            </a:r>
            <a:r>
              <a:rPr lang="nb-NO" dirty="0" err="1" smtClean="0"/>
              <a:t>calculate</a:t>
            </a:r>
            <a:r>
              <a:rPr lang="nb-NO" dirty="0" smtClean="0"/>
              <a:t> QA bias and </a:t>
            </a:r>
            <a:r>
              <a:rPr lang="nb-NO" dirty="0" err="1" smtClean="0"/>
              <a:t>variability</a:t>
            </a:r>
            <a:r>
              <a:rPr lang="nb-NO" dirty="0" smtClean="0"/>
              <a:t> in similor </a:t>
            </a:r>
            <a:r>
              <a:rPr lang="nb-NO" dirty="0" err="1" smtClean="0"/>
              <a:t>fashion</a:t>
            </a:r>
            <a:endParaRPr lang="nb-NO" dirty="0" smtClean="0"/>
          </a:p>
          <a:p>
            <a:r>
              <a:rPr lang="en-US" dirty="0"/>
              <a:t>Field blanks</a:t>
            </a:r>
          </a:p>
          <a:p>
            <a:pPr lvl="1"/>
            <a:r>
              <a:rPr lang="en-US" dirty="0"/>
              <a:t>Correction and actions taken when </a:t>
            </a:r>
            <a:r>
              <a:rPr lang="en-US" dirty="0" smtClean="0"/>
              <a:t>high blanks?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42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reporting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74777"/>
            <a:ext cx="6435827" cy="396005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4200" dirty="0"/>
              <a:t>Component names presently a mess</a:t>
            </a:r>
          </a:p>
          <a:p>
            <a:pPr marL="0" indent="0">
              <a:lnSpc>
                <a:spcPct val="120000"/>
              </a:lnSpc>
            </a:pPr>
            <a:r>
              <a:rPr lang="en-US" sz="4200" dirty="0" err="1"/>
              <a:t>elemental_gaseous_mercury</a:t>
            </a:r>
            <a:r>
              <a:rPr lang="en-US" sz="4200" dirty="0"/>
              <a:t>   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 err="1"/>
              <a:t>total_gaseous_mercury</a:t>
            </a:r>
            <a:r>
              <a:rPr lang="en-US" sz="4200" dirty="0"/>
              <a:t>             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 err="1"/>
              <a:t>gaseous_methyl_mercury</a:t>
            </a:r>
            <a:r>
              <a:rPr lang="en-US" sz="4200" dirty="0"/>
              <a:t>                     </a:t>
            </a:r>
            <a:br>
              <a:rPr lang="en-US" sz="4200" dirty="0"/>
            </a:br>
            <a:r>
              <a:rPr lang="en-US" sz="4200" dirty="0" err="1"/>
              <a:t>reactive_mercury</a:t>
            </a:r>
            <a:r>
              <a:rPr lang="en-US" sz="4200" dirty="0"/>
              <a:t>                                      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 err="1"/>
              <a:t>reactive_gaseous_mercury</a:t>
            </a:r>
            <a:r>
              <a:rPr lang="en-US" sz="4200" dirty="0"/>
              <a:t> 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  <a:p>
            <a:pPr marL="0" indent="0">
              <a:lnSpc>
                <a:spcPct val="120000"/>
              </a:lnSpc>
            </a:pPr>
            <a:r>
              <a:rPr lang="en-US" sz="4200" dirty="0"/>
              <a:t>I </a:t>
            </a:r>
            <a:r>
              <a:rPr lang="en-US" sz="4200" dirty="0" err="1"/>
              <a:t>nedbør</a:t>
            </a:r>
            <a:r>
              <a:rPr lang="en-US" sz="4200" dirty="0"/>
              <a:t>:  mercury  and </a:t>
            </a:r>
            <a:r>
              <a:rPr lang="en-US" sz="4200" dirty="0" err="1"/>
              <a:t>methyl_mercury</a:t>
            </a:r>
            <a:r>
              <a:rPr lang="en-US" sz="4200" dirty="0"/>
              <a:t> </a:t>
            </a:r>
            <a:endParaRPr lang="nb-NO" sz="4200" dirty="0"/>
          </a:p>
          <a:p>
            <a:pPr marL="0" indent="0">
              <a:lnSpc>
                <a:spcPct val="120000"/>
              </a:lnSpc>
            </a:pP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  Simplify to only 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mercury (includes both TGM and GEM)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Gaseous oxidized mercury (RGM, GOM)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Methyl mercury</a:t>
            </a:r>
          </a:p>
          <a:p>
            <a:pPr lvl="1">
              <a:lnSpc>
                <a:spcPct val="120000"/>
              </a:lnSpc>
            </a:pPr>
            <a:endParaRPr lang="en-US" sz="3300" dirty="0"/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3300" dirty="0"/>
              <a:t>Differentiate between TGM and GEM with metadata (with or </a:t>
            </a:r>
            <a:r>
              <a:rPr lang="en-US" sz="3300" dirty="0" err="1"/>
              <a:t>withour</a:t>
            </a:r>
            <a:r>
              <a:rPr lang="en-US" sz="3300" dirty="0"/>
              <a:t> </a:t>
            </a:r>
            <a:r>
              <a:rPr lang="en-US" sz="3300" dirty="0" err="1"/>
              <a:t>sodalime</a:t>
            </a:r>
            <a:r>
              <a:rPr lang="en-US" sz="3300" dirty="0"/>
              <a:t>)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3300" dirty="0"/>
          </a:p>
          <a:p>
            <a:pPr>
              <a:lnSpc>
                <a:spcPct val="120000"/>
              </a:lnSpc>
            </a:pPr>
            <a:r>
              <a:rPr lang="en-US" sz="4200" dirty="0"/>
              <a:t>Quality difficult to assess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Some labs with detection limit problem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Include more information on how instrument is treated  and ca </a:t>
            </a:r>
            <a:r>
              <a:rPr lang="en-US" sz="3300" dirty="0" err="1"/>
              <a:t>valibration</a:t>
            </a:r>
            <a:endParaRPr lang="en-US" sz="3300" dirty="0"/>
          </a:p>
          <a:p>
            <a:pPr marL="34290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POP –</a:t>
            </a:r>
            <a:r>
              <a:rPr lang="nb-NO" dirty="0" err="1" smtClean="0"/>
              <a:t>new</a:t>
            </a:r>
            <a:r>
              <a:rPr lang="nb-NO" dirty="0" smtClean="0"/>
              <a:t> metadata </a:t>
            </a:r>
            <a:r>
              <a:rPr lang="nb-NO" dirty="0" err="1" smtClean="0"/>
              <a:t>information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226469"/>
            <a:ext cx="3430544" cy="3263504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nb-NO" b="1" dirty="0" smtClean="0"/>
              <a:t>metadata medium</a:t>
            </a:r>
          </a:p>
          <a:p>
            <a:r>
              <a:rPr lang="en-US" dirty="0" err="1"/>
              <a:t>Quartz+PUF</a:t>
            </a:r>
            <a:endParaRPr lang="nb-NO" dirty="0"/>
          </a:p>
          <a:p>
            <a:r>
              <a:rPr lang="en-US" dirty="0" err="1"/>
              <a:t>Quartz+PUF+PUF</a:t>
            </a:r>
            <a:endParaRPr lang="nb-NO" dirty="0"/>
          </a:p>
          <a:p>
            <a:r>
              <a:rPr lang="en-US" dirty="0" err="1" smtClean="0"/>
              <a:t>Quartz+PUF+XAD+PUF</a:t>
            </a:r>
            <a:endParaRPr lang="nb-NO" dirty="0"/>
          </a:p>
          <a:p>
            <a:pPr marL="0" indent="0"/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Glass </a:t>
            </a:r>
            <a:r>
              <a:rPr lang="en-US" dirty="0" err="1"/>
              <a:t>fiber+PUF</a:t>
            </a:r>
            <a:endParaRPr lang="nb-NO" dirty="0"/>
          </a:p>
          <a:p>
            <a:r>
              <a:rPr lang="en-US" dirty="0"/>
              <a:t>Glass </a:t>
            </a:r>
            <a:r>
              <a:rPr lang="en-US" dirty="0" err="1"/>
              <a:t>fiber+PUF+PUF</a:t>
            </a:r>
            <a:endParaRPr lang="nb-NO" dirty="0"/>
          </a:p>
          <a:p>
            <a:r>
              <a:rPr lang="nb-NO" dirty="0" smtClean="0"/>
              <a:t>Glass </a:t>
            </a:r>
            <a:r>
              <a:rPr lang="nb-NO" dirty="0" err="1"/>
              <a:t>fiber+PUF</a:t>
            </a:r>
            <a:r>
              <a:rPr lang="nb-NO" dirty="0"/>
              <a:t>+ </a:t>
            </a:r>
            <a:r>
              <a:rPr lang="nb-NO" dirty="0" smtClean="0"/>
              <a:t>XAD+PUF</a:t>
            </a:r>
          </a:p>
          <a:p>
            <a:endParaRPr lang="nb-NO" dirty="0"/>
          </a:p>
          <a:p>
            <a:r>
              <a:rPr lang="nb-NO" dirty="0" err="1" smtClean="0"/>
              <a:t>Teflon+PUF+XAD+PUF</a:t>
            </a:r>
            <a:endParaRPr lang="nb-NO" dirty="0"/>
          </a:p>
          <a:p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26308" y="2057728"/>
            <a:ext cx="538480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Metadata Sample </a:t>
            </a:r>
            <a:r>
              <a:rPr lang="en-US" b="1" dirty="0"/>
              <a:t>preparation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(</a:t>
            </a:r>
            <a:r>
              <a:rPr lang="en-US" b="1" dirty="0" err="1"/>
              <a:t>extraction+solvent+internal</a:t>
            </a:r>
            <a:r>
              <a:rPr lang="en-US" b="1" dirty="0"/>
              <a:t> </a:t>
            </a:r>
            <a:r>
              <a:rPr lang="en-US" b="1" dirty="0" err="1"/>
              <a:t>std+cleanup</a:t>
            </a:r>
            <a:r>
              <a:rPr lang="en-US" b="1" dirty="0" smtClean="0"/>
              <a:t>):</a:t>
            </a:r>
          </a:p>
          <a:p>
            <a:endParaRPr lang="nb-NO" dirty="0"/>
          </a:p>
          <a:p>
            <a:r>
              <a:rPr lang="en-US" dirty="0"/>
              <a:t>Soxhlet+Dichloromethane+13C+Silica</a:t>
            </a:r>
            <a:endParaRPr lang="nb-NO" dirty="0"/>
          </a:p>
          <a:p>
            <a:r>
              <a:rPr lang="en-US" dirty="0" err="1"/>
              <a:t>Soxhlet+Dichloromethane+No+Silica</a:t>
            </a:r>
            <a:endParaRPr lang="nb-NO" dirty="0"/>
          </a:p>
          <a:p>
            <a:r>
              <a:rPr lang="en-US" dirty="0"/>
              <a:t>Soxhlet+Dichloromethane+13C+Silica/acid</a:t>
            </a:r>
            <a:endParaRPr lang="nb-NO" dirty="0"/>
          </a:p>
          <a:p>
            <a:r>
              <a:rPr lang="en-US" dirty="0" err="1"/>
              <a:t>Soxhlet+Dichloromethane+No+Silica</a:t>
            </a:r>
            <a:r>
              <a:rPr lang="en-US" dirty="0"/>
              <a:t>/acid</a:t>
            </a:r>
            <a:endParaRPr lang="nb-NO" dirty="0"/>
          </a:p>
          <a:p>
            <a:r>
              <a:rPr lang="en-US" dirty="0" err="1"/>
              <a:t>Soxhlet+Di-ethyl</a:t>
            </a:r>
            <a:r>
              <a:rPr lang="en-US" dirty="0"/>
              <a:t> ether/Hexane+13C+Silica</a:t>
            </a:r>
            <a:endParaRPr lang="nb-NO" dirty="0"/>
          </a:p>
          <a:p>
            <a:r>
              <a:rPr lang="en-US" dirty="0" err="1"/>
              <a:t>Soxhlet+Di-ethyl</a:t>
            </a:r>
            <a:r>
              <a:rPr lang="en-US" dirty="0"/>
              <a:t> ether/</a:t>
            </a:r>
            <a:r>
              <a:rPr lang="en-US" dirty="0" err="1"/>
              <a:t>Hexane+No+Silica</a:t>
            </a:r>
            <a:r>
              <a:rPr lang="en-US" dirty="0"/>
              <a:t>/acid</a:t>
            </a:r>
            <a:endParaRPr lang="nb-NO" dirty="0"/>
          </a:p>
          <a:p>
            <a:r>
              <a:rPr lang="en-US" dirty="0"/>
              <a:t>Soxhlet+Hexane+13C+Silica</a:t>
            </a:r>
            <a:endParaRPr lang="nb-NO" dirty="0"/>
          </a:p>
          <a:p>
            <a:r>
              <a:rPr lang="en-US" dirty="0" err="1"/>
              <a:t>Soxhlet+Hexane+No+Silica</a:t>
            </a:r>
            <a:endParaRPr lang="nb-NO" dirty="0"/>
          </a:p>
          <a:p>
            <a:r>
              <a:rPr lang="en-US" dirty="0" err="1"/>
              <a:t>Ultrasonication</a:t>
            </a:r>
            <a:r>
              <a:rPr lang="en-US" dirty="0"/>
              <a:t>+ Di-ethyl ether/Hexane+13C+Silica</a:t>
            </a:r>
            <a:endParaRPr lang="nb-NO" dirty="0"/>
          </a:p>
          <a:p>
            <a:r>
              <a:rPr lang="en-US" dirty="0" err="1"/>
              <a:t>Ultrasonication</a:t>
            </a:r>
            <a:r>
              <a:rPr lang="en-US" dirty="0"/>
              <a:t>+ Di-ethyl </a:t>
            </a:r>
            <a:r>
              <a:rPr lang="en-US" dirty="0" smtClean="0"/>
              <a:t>ether/</a:t>
            </a:r>
            <a:r>
              <a:rPr lang="en-US" dirty="0" err="1" smtClean="0"/>
              <a:t>Hexane+No+Silica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microwave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development of measurements in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Sampling frequency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Daily recommend</a:t>
            </a:r>
          </a:p>
          <a:p>
            <a:pPr marL="800100" lvl="2" indent="0">
              <a:buNone/>
            </a:pPr>
            <a:r>
              <a:rPr lang="en-US" dirty="0" smtClean="0"/>
              <a:t>Many use weekly and even biweekly and monthly</a:t>
            </a:r>
          </a:p>
          <a:p>
            <a:pPr marL="800100" lvl="2" indent="0">
              <a:buNone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Bulk contra wet only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Storage –especially an issue in warmer areas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Lack of parallel official rain gauge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sampling frequency, EMEP sites in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4509616" cy="431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99397"/>
            <a:ext cx="4032448" cy="42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" y="1302974"/>
            <a:ext cx="8940304" cy="1974898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332656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Lab </a:t>
            </a:r>
            <a:r>
              <a:rPr lang="en-GB" sz="4000" dirty="0" err="1" smtClean="0"/>
              <a:t>intercomparisons</a:t>
            </a:r>
            <a:r>
              <a:rPr lang="en-GB" sz="4000" dirty="0" smtClean="0"/>
              <a:t> annually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1048" y="1072141"/>
            <a:ext cx="497283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0" dirty="0" smtClean="0">
                <a:latin typeface="Comic Sans MS" pitchFamily="66" charset="0"/>
              </a:rPr>
              <a:t>Per </a:t>
            </a:r>
            <a:r>
              <a:rPr lang="nb-NO" sz="2400" b="0" dirty="0" err="1" smtClean="0">
                <a:latin typeface="Comic Sans MS" pitchFamily="66" charset="0"/>
              </a:rPr>
              <a:t>cen</a:t>
            </a:r>
            <a:r>
              <a:rPr lang="en-GB" sz="2400" dirty="0" smtClean="0"/>
              <a:t>t</a:t>
            </a:r>
            <a:r>
              <a:rPr lang="nb-NO" sz="2400" b="0" dirty="0" smtClean="0">
                <a:latin typeface="Comic Sans MS" pitchFamily="66" charset="0"/>
              </a:rPr>
              <a:t> </a:t>
            </a:r>
            <a:r>
              <a:rPr lang="nb-NO" sz="2400" b="0" dirty="0" err="1" smtClean="0">
                <a:latin typeface="Comic Sans MS" pitchFamily="66" charset="0"/>
              </a:rPr>
              <a:t>dev</a:t>
            </a:r>
            <a:r>
              <a:rPr lang="nb-NO" sz="2400" b="0" dirty="0" smtClean="0">
                <a:latin typeface="Comic Sans MS" pitchFamily="66" charset="0"/>
              </a:rPr>
              <a:t>. from </a:t>
            </a:r>
            <a:r>
              <a:rPr lang="nb-NO" sz="2400" b="0" dirty="0" err="1" smtClean="0">
                <a:latin typeface="Comic Sans MS" pitchFamily="66" charset="0"/>
              </a:rPr>
              <a:t>expec</a:t>
            </a:r>
            <a:r>
              <a:rPr lang="en-GB" sz="2400" dirty="0" smtClean="0"/>
              <a:t>t</a:t>
            </a:r>
            <a:r>
              <a:rPr lang="nb-NO" sz="2400" b="0" dirty="0" smtClean="0">
                <a:latin typeface="Comic Sans MS" pitchFamily="66" charset="0"/>
              </a:rPr>
              <a:t>ed</a:t>
            </a:r>
            <a:r>
              <a:rPr lang="nb-NO" sz="2400" dirty="0" smtClean="0">
                <a:latin typeface="Comic Sans MS" pitchFamily="66" charset="0"/>
              </a:rPr>
              <a:t> </a:t>
            </a:r>
            <a:r>
              <a:rPr lang="nb-NO" sz="2400" dirty="0" err="1" smtClean="0">
                <a:latin typeface="Comic Sans MS" pitchFamily="66" charset="0"/>
              </a:rPr>
              <a:t>value</a:t>
            </a:r>
            <a:endParaRPr lang="en-GB" sz="2400" b="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7213" y="3481006"/>
            <a:ext cx="184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6441944" y="3481006"/>
            <a:ext cx="161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&gt;</a:t>
            </a:r>
            <a:r>
              <a:rPr lang="en-GB" dirty="0" smtClean="0"/>
              <a:t> DQO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3481006"/>
            <a:ext cx="1847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577880" y="3504870"/>
            <a:ext cx="161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&gt;</a:t>
            </a:r>
            <a:r>
              <a:rPr lang="en-GB" dirty="0" smtClean="0"/>
              <a:t> 2x DQO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" y="3888558"/>
            <a:ext cx="3024401" cy="2769118"/>
          </a:xfrm>
          <a:prstGeom prst="rect">
            <a:avLst/>
          </a:prstGeom>
        </p:spPr>
      </p:pic>
      <p:pic>
        <p:nvPicPr>
          <p:cNvPr id="1026" name="Picture 2" descr="http://www.nilu.no/projects/ccc/intercomparison/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86709"/>
            <a:ext cx="3651852" cy="24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2208" y="3716873"/>
            <a:ext cx="319029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0" dirty="0" smtClean="0">
                <a:latin typeface="Comic Sans MS" pitchFamily="66" charset="0"/>
              </a:rPr>
              <a:t>Per </a:t>
            </a:r>
            <a:r>
              <a:rPr lang="nb-NO" sz="2400" b="0" dirty="0" err="1" smtClean="0">
                <a:latin typeface="Comic Sans MS" pitchFamily="66" charset="0"/>
              </a:rPr>
              <a:t>cen</a:t>
            </a:r>
            <a:r>
              <a:rPr lang="en-GB" sz="2400" dirty="0" smtClean="0"/>
              <a:t>t</a:t>
            </a:r>
            <a:r>
              <a:rPr lang="nb-NO" sz="2400" b="0" dirty="0" smtClean="0">
                <a:latin typeface="Comic Sans MS" pitchFamily="66" charset="0"/>
              </a:rPr>
              <a:t> relative bias</a:t>
            </a:r>
            <a:endParaRPr lang="en-GB" sz="2400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nb-NO" dirty="0" smtClean="0"/>
              <a:t>Trends in lab </a:t>
            </a:r>
            <a:r>
              <a:rPr lang="nb-NO" dirty="0" err="1" smtClean="0"/>
              <a:t>performance</a:t>
            </a:r>
            <a:r>
              <a:rPr lang="nb-NO" dirty="0" smtClean="0"/>
              <a:t> (</a:t>
            </a:r>
            <a:r>
              <a:rPr lang="nb-NO" dirty="0" err="1" smtClean="0"/>
              <a:t>e.g</a:t>
            </a:r>
            <a:r>
              <a:rPr lang="nb-NO" dirty="0" smtClean="0"/>
              <a:t> SO</a:t>
            </a:r>
            <a:r>
              <a:rPr lang="nb-NO" baseline="-25000" dirty="0" smtClean="0"/>
              <a:t>4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9477"/>
            <a:ext cx="8784976" cy="52785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71694" y="4346744"/>
            <a:ext cx="806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8184" y="383531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The present DQO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4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09" y="-243408"/>
            <a:ext cx="8229600" cy="1143000"/>
          </a:xfrm>
        </p:spPr>
        <p:txBody>
          <a:bodyPr/>
          <a:lstStyle/>
          <a:p>
            <a:r>
              <a:rPr lang="nb-NO" dirty="0" smtClean="0"/>
              <a:t>Data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objectives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00808"/>
            <a:ext cx="3672408" cy="5029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10% accuracy </a:t>
            </a:r>
            <a:r>
              <a:rPr lang="en-US" sz="2000" dirty="0"/>
              <a:t>or better for oxidized </a:t>
            </a:r>
            <a:r>
              <a:rPr lang="en-US" sz="2000" dirty="0" smtClean="0"/>
              <a:t>sulfur </a:t>
            </a:r>
            <a:r>
              <a:rPr lang="en-US" sz="2000" dirty="0"/>
              <a:t>and oxidized nitrogen in single analysis in the laboratory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15% accuracy </a:t>
            </a:r>
            <a:r>
              <a:rPr lang="en-US" sz="2000" dirty="0"/>
              <a:t>or better for other components in the laboratory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0.1 units for 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15-25% uncertainty for the combined sampling and chemical analysis (components to be specified later)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90% data completeness </a:t>
            </a:r>
            <a:r>
              <a:rPr lang="en-US" sz="2000" dirty="0"/>
              <a:t>of the daily values</a:t>
            </a:r>
          </a:p>
          <a:p>
            <a:endParaRPr lang="nb-NO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134860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/>
              <a:t>inorganic</a:t>
            </a:r>
            <a:endParaRPr lang="nb-NO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953250"/>
            <a:ext cx="4504833" cy="45243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DQOs do not necessarily reflect the present need for accuracy </a:t>
            </a:r>
          </a:p>
          <a:p>
            <a:endParaRPr lang="nb-NO" sz="2400" dirty="0" smtClean="0">
              <a:latin typeface="+mn-lt"/>
            </a:endParaRPr>
          </a:p>
          <a:p>
            <a:r>
              <a:rPr lang="nb-NO" sz="2400" dirty="0" smtClean="0">
                <a:latin typeface="+mn-lt"/>
              </a:rPr>
              <a:t>If </a:t>
            </a:r>
            <a:r>
              <a:rPr lang="en-US" sz="2400" dirty="0" err="1">
                <a:latin typeface="+mn-lt"/>
              </a:rPr>
              <a:t>th</a:t>
            </a:r>
            <a:r>
              <a:rPr lang="nb-NO" sz="2400" dirty="0" err="1">
                <a:latin typeface="+mn-lt"/>
              </a:rPr>
              <a:t>ere</a:t>
            </a:r>
            <a:r>
              <a:rPr lang="nb-NO" sz="2400" dirty="0">
                <a:latin typeface="+mn-lt"/>
              </a:rPr>
              <a:t> a </a:t>
            </a:r>
            <a:r>
              <a:rPr lang="nb-NO" sz="2400" dirty="0" err="1">
                <a:latin typeface="+mn-lt"/>
              </a:rPr>
              <a:t>need</a:t>
            </a:r>
            <a:r>
              <a:rPr lang="nb-NO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update the DQO, </a:t>
            </a:r>
            <a:r>
              <a:rPr lang="en-US" sz="2400" dirty="0" smtClean="0">
                <a:latin typeface="+mn-lt"/>
              </a:rPr>
              <a:t>how to set the target? </a:t>
            </a:r>
          </a:p>
          <a:p>
            <a:r>
              <a:rPr lang="en-US" sz="2400" dirty="0">
                <a:latin typeface="+mn-lt"/>
              </a:rPr>
              <a:t>	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+mn-lt"/>
              </a:rPr>
              <a:t>B</a:t>
            </a:r>
            <a:r>
              <a:rPr lang="en-US" sz="2400" i="1" dirty="0" smtClean="0">
                <a:latin typeface="+mn-lt"/>
              </a:rPr>
              <a:t>ased on the possibility to detect trends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+mn-lt"/>
              </a:rPr>
              <a:t>Based on how well the labs can perform</a:t>
            </a:r>
            <a:endParaRPr 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5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07" y="292032"/>
            <a:ext cx="9083352" cy="1143000"/>
          </a:xfrm>
        </p:spPr>
        <p:txBody>
          <a:bodyPr/>
          <a:lstStyle/>
          <a:p>
            <a:r>
              <a:rPr lang="nb-NO" dirty="0" smtClean="0"/>
              <a:t>QA </a:t>
            </a:r>
            <a:r>
              <a:rPr lang="nb-NO" dirty="0" err="1" smtClean="0"/>
              <a:t>measures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lab </a:t>
            </a:r>
            <a:r>
              <a:rPr lang="nb-NO" dirty="0" err="1" smtClean="0"/>
              <a:t>int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shall</a:t>
            </a:r>
            <a:r>
              <a:rPr lang="nb-NO" dirty="0" smtClean="0"/>
              <a:t> be </a:t>
            </a:r>
            <a:r>
              <a:rPr lang="nb-NO" dirty="0" err="1" smtClean="0"/>
              <a:t>reported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132856"/>
            <a:ext cx="9625804" cy="1587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29" y="177470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template</a:t>
            </a:r>
            <a:r>
              <a:rPr lang="nb-NO" dirty="0" smtClean="0"/>
              <a:t>: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" y="3924923"/>
            <a:ext cx="8765011" cy="28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188" y="4499828"/>
            <a:ext cx="912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data reporting should include </a:t>
            </a:r>
            <a:r>
              <a:rPr lang="en-US" b="1" dirty="0" smtClean="0"/>
              <a:t>results from two lab </a:t>
            </a:r>
            <a:r>
              <a:rPr lang="en-US" b="1" dirty="0" err="1" smtClean="0"/>
              <a:t>intercomparisons</a:t>
            </a:r>
            <a:r>
              <a:rPr lang="en-US" b="1" dirty="0" smtClean="0"/>
              <a:t>, </a:t>
            </a:r>
            <a:r>
              <a:rPr lang="en-US" dirty="0" smtClean="0"/>
              <a:t>which both cover part of the year. Download results from here:</a:t>
            </a:r>
          </a:p>
          <a:p>
            <a:endParaRPr lang="nb-NO" dirty="0"/>
          </a:p>
          <a:p>
            <a:r>
              <a:rPr lang="nb-NO" dirty="0">
                <a:hlinkClick r:id="rId4"/>
              </a:rPr>
              <a:t>http://</a:t>
            </a:r>
            <a:r>
              <a:rPr lang="nb-NO" dirty="0" smtClean="0">
                <a:hlinkClick r:id="rId4"/>
              </a:rPr>
              <a:t>www.nilu.no/projects/ccc/intercomparison/qameasure/</a:t>
            </a:r>
            <a:endParaRPr lang="nb-NO" dirty="0"/>
          </a:p>
        </p:txBody>
      </p:sp>
      <p:sp>
        <p:nvSpPr>
          <p:cNvPr id="3" name="Oval 2"/>
          <p:cNvSpPr/>
          <p:nvPr/>
        </p:nvSpPr>
        <p:spPr>
          <a:xfrm>
            <a:off x="2411760" y="2708920"/>
            <a:ext cx="100811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5076056" y="4208427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32240" y="4221088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2000</Words>
  <Application>Microsoft Office PowerPoint</Application>
  <PresentationFormat>On-screen Show (4:3)</PresentationFormat>
  <Paragraphs>341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Comic Sans MS</vt:lpstr>
      <vt:lpstr>Geneva</vt:lpstr>
      <vt:lpstr>Lucida Grande</vt:lpstr>
      <vt:lpstr>NimbusRomNo9L-Regu</vt:lpstr>
      <vt:lpstr>Symbol</vt:lpstr>
      <vt:lpstr>Times New Roman</vt:lpstr>
      <vt:lpstr>Wingdings</vt:lpstr>
      <vt:lpstr>Office-tema</vt:lpstr>
      <vt:lpstr>Data quality of inorganic compounds in air and precipitation     </vt:lpstr>
      <vt:lpstr>Relevant topics to discus</vt:lpstr>
      <vt:lpstr>Methods used and problems with comparability in time and space</vt:lpstr>
      <vt:lpstr>Challenges for the development of measurements in precipitation</vt:lpstr>
      <vt:lpstr>Methods and sampling frequency, EMEP sites in 2014</vt:lpstr>
      <vt:lpstr>Lab intercomparisons annually </vt:lpstr>
      <vt:lpstr>Trends in lab performance (e.g SO4)</vt:lpstr>
      <vt:lpstr>Data quality objectives</vt:lpstr>
      <vt:lpstr>QA measures based on lab int results shall be reported with the data</vt:lpstr>
      <vt:lpstr>PowerPoint Presentation</vt:lpstr>
      <vt:lpstr>Other things important to include when reporting</vt:lpstr>
      <vt:lpstr>Results from last 5 years as base for new DQO (pass / no pass) ??</vt:lpstr>
      <vt:lpstr>Discussion point for this session</vt:lpstr>
      <vt:lpstr>Data quality of ozone and nitrogen oxides    </vt:lpstr>
      <vt:lpstr>Relevant topics to discus</vt:lpstr>
      <vt:lpstr>Ozone, Status of DQ in the network</vt:lpstr>
      <vt:lpstr>Ozone, points to note</vt:lpstr>
      <vt:lpstr>Calibration. EMPA –WCC Audits</vt:lpstr>
      <vt:lpstr>Methods used for NO2 and Nox</vt:lpstr>
      <vt:lpstr>New reference method in EMEP </vt:lpstr>
      <vt:lpstr>Briefly on OC/EC measurements within EMEP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Heavy Metals and POPs</vt:lpstr>
      <vt:lpstr>Heavy metals –discussion itemes</vt:lpstr>
      <vt:lpstr>Mercury reporting</vt:lpstr>
      <vt:lpstr>POP –new metadata information</vt:lpstr>
    </vt:vector>
  </TitlesOfParts>
  <Company>Melkeveien Designkontor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Wenche Aas</dc:creator>
  <cp:lastModifiedBy>Wenche Aas</cp:lastModifiedBy>
  <cp:revision>184</cp:revision>
  <dcterms:created xsi:type="dcterms:W3CDTF">2009-05-26T18:53:04Z</dcterms:created>
  <dcterms:modified xsi:type="dcterms:W3CDTF">2016-11-14T08:30:35Z</dcterms:modified>
</cp:coreProperties>
</file>