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57" r:id="rId6"/>
    <p:sldId id="258" r:id="rId7"/>
    <p:sldId id="259" r:id="rId8"/>
    <p:sldId id="274" r:id="rId9"/>
    <p:sldId id="260" r:id="rId10"/>
    <p:sldId id="277" r:id="rId11"/>
    <p:sldId id="282" r:id="rId12"/>
    <p:sldId id="268" r:id="rId13"/>
    <p:sldId id="275" r:id="rId14"/>
    <p:sldId id="279" r:id="rId15"/>
    <p:sldId id="285" r:id="rId16"/>
    <p:sldId id="284" r:id="rId17"/>
    <p:sldId id="283" r:id="rId18"/>
    <p:sldId id="276" r:id="rId19"/>
    <p:sldId id="280" r:id="rId20"/>
    <p:sldId id="281" r:id="rId21"/>
    <p:sldId id="262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6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DDF0B-CE69-4AC4-818E-560EB2797B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3AA5C5-8E8D-4AD5-9CA9-5DEB9E21AE07}">
      <dgm:prSet phldrT="[Text]" custT="1"/>
      <dgm:spPr/>
      <dgm:t>
        <a:bodyPr/>
        <a:lstStyle/>
        <a:p>
          <a:r>
            <a:rPr lang="nb-NO" sz="3500" smtClean="0"/>
            <a:t>Data provider</a:t>
          </a:r>
        </a:p>
        <a:p>
          <a:r>
            <a:rPr lang="nb-NO" sz="1800" smtClean="0"/>
            <a:t>Method development, SOPs,documentation,  Accreditation, QAQC…..</a:t>
          </a:r>
          <a:endParaRPr lang="nb-NO" sz="1800"/>
        </a:p>
      </dgm:t>
    </dgm:pt>
    <dgm:pt modelId="{9B73EF29-5533-460A-8608-A77A34AA6123}" type="parTrans" cxnId="{3C95CB12-76CA-4294-A00D-6ECF371343A5}">
      <dgm:prSet/>
      <dgm:spPr/>
      <dgm:t>
        <a:bodyPr/>
        <a:lstStyle/>
        <a:p>
          <a:endParaRPr lang="nb-NO"/>
        </a:p>
      </dgm:t>
    </dgm:pt>
    <dgm:pt modelId="{79EA883B-89DA-4F5D-AF61-F1EAAE9FE847}" type="sibTrans" cxnId="{3C95CB12-76CA-4294-A00D-6ECF371343A5}">
      <dgm:prSet/>
      <dgm:spPr/>
      <dgm:t>
        <a:bodyPr/>
        <a:lstStyle/>
        <a:p>
          <a:endParaRPr lang="nb-NO"/>
        </a:p>
      </dgm:t>
    </dgm:pt>
    <dgm:pt modelId="{D1E30F3D-694E-4FDE-A289-1DB9BF939CD8}">
      <dgm:prSet phldrT="[Text]" custT="1"/>
      <dgm:spPr/>
      <dgm:t>
        <a:bodyPr/>
        <a:lstStyle/>
        <a:p>
          <a:r>
            <a:rPr lang="nb-NO" sz="3600" smtClean="0"/>
            <a:t>CCC</a:t>
          </a:r>
          <a:endParaRPr lang="nb-NO" sz="1000" smtClean="0"/>
        </a:p>
        <a:p>
          <a:r>
            <a:rPr lang="nb-NO" sz="1800" smtClean="0"/>
            <a:t>Manuals, SOPs, intercalibrations, intercomparisons, training, data review, documentation…..</a:t>
          </a:r>
          <a:endParaRPr lang="nb-NO" sz="6300"/>
        </a:p>
      </dgm:t>
    </dgm:pt>
    <dgm:pt modelId="{745C10FF-E6AD-4452-9577-30027CEE2EA4}" type="parTrans" cxnId="{DBF21D47-34B3-41A4-9FFD-DB9AFE8153DE}">
      <dgm:prSet/>
      <dgm:spPr/>
      <dgm:t>
        <a:bodyPr/>
        <a:lstStyle/>
        <a:p>
          <a:endParaRPr lang="nb-NO"/>
        </a:p>
      </dgm:t>
    </dgm:pt>
    <dgm:pt modelId="{BCE23932-2896-4436-A669-AED2697F937E}" type="sibTrans" cxnId="{DBF21D47-34B3-41A4-9FFD-DB9AFE8153DE}">
      <dgm:prSet/>
      <dgm:spPr/>
      <dgm:t>
        <a:bodyPr/>
        <a:lstStyle/>
        <a:p>
          <a:endParaRPr lang="nb-NO"/>
        </a:p>
      </dgm:t>
    </dgm:pt>
    <dgm:pt modelId="{33E71D66-D81B-48F4-9B60-8E01E9E268B4}">
      <dgm:prSet phldrT="[Text]" custT="1"/>
      <dgm:spPr/>
      <dgm:t>
        <a:bodyPr/>
        <a:lstStyle/>
        <a:p>
          <a:r>
            <a:rPr lang="nb-NO" sz="4400" smtClean="0"/>
            <a:t>Users</a:t>
          </a:r>
        </a:p>
        <a:p>
          <a:r>
            <a:rPr lang="nb-NO" sz="1800" smtClean="0"/>
            <a:t>Current needs</a:t>
          </a:r>
        </a:p>
        <a:p>
          <a:r>
            <a:rPr lang="nb-NO" sz="1800" smtClean="0"/>
            <a:t>Future needs</a:t>
          </a:r>
          <a:endParaRPr lang="nb-NO" sz="1800"/>
        </a:p>
      </dgm:t>
    </dgm:pt>
    <dgm:pt modelId="{64EE6669-7A84-46D8-A4D7-B10D40973164}" type="parTrans" cxnId="{39BAFBEE-02BA-4D6B-9664-F0196D3940C5}">
      <dgm:prSet/>
      <dgm:spPr/>
      <dgm:t>
        <a:bodyPr/>
        <a:lstStyle/>
        <a:p>
          <a:endParaRPr lang="nb-NO"/>
        </a:p>
      </dgm:t>
    </dgm:pt>
    <dgm:pt modelId="{0248B8E7-4126-4D4F-AA68-AB832516F2E0}" type="sibTrans" cxnId="{39BAFBEE-02BA-4D6B-9664-F0196D3940C5}">
      <dgm:prSet/>
      <dgm:spPr/>
      <dgm:t>
        <a:bodyPr/>
        <a:lstStyle/>
        <a:p>
          <a:endParaRPr lang="nb-NO"/>
        </a:p>
      </dgm:t>
    </dgm:pt>
    <dgm:pt modelId="{D57DEE0C-A2DE-4891-8302-2520596B4222}" type="pres">
      <dgm:prSet presAssocID="{B95DDF0B-CE69-4AC4-818E-560EB2797B44}" presName="CompostProcess" presStyleCnt="0">
        <dgm:presLayoutVars>
          <dgm:dir/>
          <dgm:resizeHandles val="exact"/>
        </dgm:presLayoutVars>
      </dgm:prSet>
      <dgm:spPr/>
    </dgm:pt>
    <dgm:pt modelId="{1B3C6188-2730-4A1D-B615-C1B53837C504}" type="pres">
      <dgm:prSet presAssocID="{B95DDF0B-CE69-4AC4-818E-560EB2797B44}" presName="arrow" presStyleLbl="bgShp" presStyleIdx="0" presStyleCnt="1"/>
      <dgm:spPr/>
    </dgm:pt>
    <dgm:pt modelId="{78D1F0BE-FAE8-4F8B-86CA-0547806BDD57}" type="pres">
      <dgm:prSet presAssocID="{B95DDF0B-CE69-4AC4-818E-560EB2797B44}" presName="linearProcess" presStyleCnt="0"/>
      <dgm:spPr/>
    </dgm:pt>
    <dgm:pt modelId="{8B3B35AE-7966-4B8C-9DC6-4BB3598D2F13}" type="pres">
      <dgm:prSet presAssocID="{243AA5C5-8E8D-4AD5-9CA9-5DEB9E21AE07}" presName="textNode" presStyleLbl="node1" presStyleIdx="0" presStyleCnt="3" custScaleX="386842" custLinFactNeighborX="23108" custLinFactNeighborY="-7290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68AF325-CF47-439E-9392-1933016747D0}" type="pres">
      <dgm:prSet presAssocID="{79EA883B-89DA-4F5D-AF61-F1EAAE9FE847}" presName="sibTrans" presStyleCnt="0"/>
      <dgm:spPr/>
    </dgm:pt>
    <dgm:pt modelId="{2C8257BC-A836-4A86-A4D9-F1D0058EFD08}" type="pres">
      <dgm:prSet presAssocID="{D1E30F3D-694E-4FDE-A289-1DB9BF939CD8}" presName="textNode" presStyleLbl="node1" presStyleIdx="1" presStyleCnt="3" custScaleX="378059" custLinFactX="-371746" custLinFactNeighborX="-400000" custLinFactNeighborY="7622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EB569C-B03E-44BE-9E08-B47C2488F1BF}" type="pres">
      <dgm:prSet presAssocID="{BCE23932-2896-4436-A669-AED2697F937E}" presName="sibTrans" presStyleCnt="0"/>
      <dgm:spPr/>
    </dgm:pt>
    <dgm:pt modelId="{CD0C6109-146B-47DB-8996-AB6F17998AD2}" type="pres">
      <dgm:prSet presAssocID="{33E71D66-D81B-48F4-9B60-8E01E9E268B4}" presName="textNode" presStyleLbl="node1" presStyleIdx="2" presStyleCnt="3" custScaleX="353851">
        <dgm:presLayoutVars>
          <dgm:bulletEnabled val="1"/>
        </dgm:presLayoutVars>
      </dgm:prSet>
      <dgm:spPr/>
    </dgm:pt>
  </dgm:ptLst>
  <dgm:cxnLst>
    <dgm:cxn modelId="{DBF21D47-34B3-41A4-9FFD-DB9AFE8153DE}" srcId="{B95DDF0B-CE69-4AC4-818E-560EB2797B44}" destId="{D1E30F3D-694E-4FDE-A289-1DB9BF939CD8}" srcOrd="1" destOrd="0" parTransId="{745C10FF-E6AD-4452-9577-30027CEE2EA4}" sibTransId="{BCE23932-2896-4436-A669-AED2697F937E}"/>
    <dgm:cxn modelId="{607A2060-CEB8-46DA-BFEA-23108F0A6C6E}" type="presOf" srcId="{D1E30F3D-694E-4FDE-A289-1DB9BF939CD8}" destId="{2C8257BC-A836-4A86-A4D9-F1D0058EFD08}" srcOrd="0" destOrd="0" presId="urn:microsoft.com/office/officeart/2005/8/layout/hProcess9"/>
    <dgm:cxn modelId="{39F31F8C-8ACA-4FDA-9894-FF023501948A}" type="presOf" srcId="{B95DDF0B-CE69-4AC4-818E-560EB2797B44}" destId="{D57DEE0C-A2DE-4891-8302-2520596B4222}" srcOrd="0" destOrd="0" presId="urn:microsoft.com/office/officeart/2005/8/layout/hProcess9"/>
    <dgm:cxn modelId="{3C95CB12-76CA-4294-A00D-6ECF371343A5}" srcId="{B95DDF0B-CE69-4AC4-818E-560EB2797B44}" destId="{243AA5C5-8E8D-4AD5-9CA9-5DEB9E21AE07}" srcOrd="0" destOrd="0" parTransId="{9B73EF29-5533-460A-8608-A77A34AA6123}" sibTransId="{79EA883B-89DA-4F5D-AF61-F1EAAE9FE847}"/>
    <dgm:cxn modelId="{39BAFBEE-02BA-4D6B-9664-F0196D3940C5}" srcId="{B95DDF0B-CE69-4AC4-818E-560EB2797B44}" destId="{33E71D66-D81B-48F4-9B60-8E01E9E268B4}" srcOrd="2" destOrd="0" parTransId="{64EE6669-7A84-46D8-A4D7-B10D40973164}" sibTransId="{0248B8E7-4126-4D4F-AA68-AB832516F2E0}"/>
    <dgm:cxn modelId="{2536779A-CB18-47A0-BD92-D296C3987E1A}" type="presOf" srcId="{33E71D66-D81B-48F4-9B60-8E01E9E268B4}" destId="{CD0C6109-146B-47DB-8996-AB6F17998AD2}" srcOrd="0" destOrd="0" presId="urn:microsoft.com/office/officeart/2005/8/layout/hProcess9"/>
    <dgm:cxn modelId="{23F0A713-F041-4A60-8512-463E0DF3A9B0}" type="presOf" srcId="{243AA5C5-8E8D-4AD5-9CA9-5DEB9E21AE07}" destId="{8B3B35AE-7966-4B8C-9DC6-4BB3598D2F13}" srcOrd="0" destOrd="0" presId="urn:microsoft.com/office/officeart/2005/8/layout/hProcess9"/>
    <dgm:cxn modelId="{B899C11B-4D48-4275-81D1-C7C2F5FE815C}" type="presParOf" srcId="{D57DEE0C-A2DE-4891-8302-2520596B4222}" destId="{1B3C6188-2730-4A1D-B615-C1B53837C504}" srcOrd="0" destOrd="0" presId="urn:microsoft.com/office/officeart/2005/8/layout/hProcess9"/>
    <dgm:cxn modelId="{DF3FAA70-80B4-4708-AB2D-4E508FAD17F8}" type="presParOf" srcId="{D57DEE0C-A2DE-4891-8302-2520596B4222}" destId="{78D1F0BE-FAE8-4F8B-86CA-0547806BDD57}" srcOrd="1" destOrd="0" presId="urn:microsoft.com/office/officeart/2005/8/layout/hProcess9"/>
    <dgm:cxn modelId="{3A67CE29-7DAE-4A0D-A2CD-BAE5AFE34269}" type="presParOf" srcId="{78D1F0BE-FAE8-4F8B-86CA-0547806BDD57}" destId="{8B3B35AE-7966-4B8C-9DC6-4BB3598D2F13}" srcOrd="0" destOrd="0" presId="urn:microsoft.com/office/officeart/2005/8/layout/hProcess9"/>
    <dgm:cxn modelId="{49652216-7575-4936-934A-9CABCBA79873}" type="presParOf" srcId="{78D1F0BE-FAE8-4F8B-86CA-0547806BDD57}" destId="{768AF325-CF47-439E-9392-1933016747D0}" srcOrd="1" destOrd="0" presId="urn:microsoft.com/office/officeart/2005/8/layout/hProcess9"/>
    <dgm:cxn modelId="{CD777E78-8641-410D-ACF3-8C0DC1F6F71C}" type="presParOf" srcId="{78D1F0BE-FAE8-4F8B-86CA-0547806BDD57}" destId="{2C8257BC-A836-4A86-A4D9-F1D0058EFD08}" srcOrd="2" destOrd="0" presId="urn:microsoft.com/office/officeart/2005/8/layout/hProcess9"/>
    <dgm:cxn modelId="{385883A1-CCFB-4991-B5CC-4FE8C46DF7BF}" type="presParOf" srcId="{78D1F0BE-FAE8-4F8B-86CA-0547806BDD57}" destId="{23EB569C-B03E-44BE-9E08-B47C2488F1BF}" srcOrd="3" destOrd="0" presId="urn:microsoft.com/office/officeart/2005/8/layout/hProcess9"/>
    <dgm:cxn modelId="{9AD44DEB-E893-44F0-825E-5742D61621C4}" type="presParOf" srcId="{78D1F0BE-FAE8-4F8B-86CA-0547806BDD57}" destId="{CD0C6109-146B-47DB-8996-AB6F17998AD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C6188-2730-4A1D-B615-C1B53837C504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B35AE-7966-4B8C-9DC6-4BB3598D2F13}">
      <dsp:nvSpPr>
        <dsp:cNvPr id="0" name=""/>
        <dsp:cNvSpPr/>
      </dsp:nvSpPr>
      <dsp:spPr>
        <a:xfrm>
          <a:off x="21929" y="45365"/>
          <a:ext cx="2752809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500" kern="1200" smtClean="0"/>
            <a:t>Data provider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smtClean="0"/>
            <a:t>Method development, SOPs,documentation,  Accreditation, QAQC…..</a:t>
          </a:r>
          <a:endParaRPr lang="nb-NO" sz="1800" kern="1200"/>
        </a:p>
      </dsp:txBody>
      <dsp:txXfrm>
        <a:off x="127736" y="151172"/>
        <a:ext cx="2541195" cy="1955852"/>
      </dsp:txXfrm>
    </dsp:sp>
    <dsp:sp modelId="{2C8257BC-A836-4A86-A4D9-F1D0058EFD08}">
      <dsp:nvSpPr>
        <dsp:cNvPr id="0" name=""/>
        <dsp:cNvSpPr/>
      </dsp:nvSpPr>
      <dsp:spPr>
        <a:xfrm>
          <a:off x="0" y="3251200"/>
          <a:ext cx="2690308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600" kern="1200" smtClean="0"/>
            <a:t>CCC</a:t>
          </a:r>
          <a:endParaRPr lang="nb-NO" sz="1000" kern="120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smtClean="0"/>
            <a:t>Manuals, SOPs, intercalibrations, intercomparisons, training, data review, documentation…..</a:t>
          </a:r>
          <a:endParaRPr lang="nb-NO" sz="6300" kern="1200"/>
        </a:p>
      </dsp:txBody>
      <dsp:txXfrm>
        <a:off x="105807" y="3357007"/>
        <a:ext cx="2478694" cy="1955852"/>
      </dsp:txXfrm>
    </dsp:sp>
    <dsp:sp modelId="{CD0C6109-146B-47DB-8996-AB6F17998AD2}">
      <dsp:nvSpPr>
        <dsp:cNvPr id="0" name=""/>
        <dsp:cNvSpPr/>
      </dsp:nvSpPr>
      <dsp:spPr>
        <a:xfrm>
          <a:off x="5606508" y="1625600"/>
          <a:ext cx="2518042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400" kern="1200" smtClean="0"/>
            <a:t>Users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smtClean="0"/>
            <a:t>Current needs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smtClean="0"/>
            <a:t>Future needs</a:t>
          </a:r>
          <a:endParaRPr lang="nb-NO" sz="1800" kern="1200"/>
        </a:p>
      </dsp:txBody>
      <dsp:txXfrm>
        <a:off x="5712315" y="1731407"/>
        <a:ext cx="2306428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23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6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5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4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0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5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32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78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90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67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9ADB-297F-4008-A2E2-D8F4E2692E1E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A944-1624-4EAA-B892-165EEF753D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41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24" y="36097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nb-NO" sz="4400" smtClean="0"/>
              <a:t>Introduction – </a:t>
            </a:r>
            <a:br>
              <a:rPr lang="nb-NO" sz="4400" smtClean="0"/>
            </a:br>
            <a:r>
              <a:rPr lang="nb-NO" sz="4400" smtClean="0"/>
              <a:t>workshop on EBAS </a:t>
            </a:r>
            <a:r>
              <a:rPr lang="nb-NO" sz="4400" smtClean="0"/>
              <a:t>and Data Quality</a:t>
            </a:r>
            <a:endParaRPr lang="nb-NO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4396" y="3011850"/>
            <a:ext cx="6279472" cy="1655762"/>
          </a:xfrm>
        </p:spPr>
        <p:txBody>
          <a:bodyPr>
            <a:normAutofit/>
          </a:bodyPr>
          <a:lstStyle/>
          <a:p>
            <a:r>
              <a:rPr lang="nb-NO" sz="2800" smtClean="0"/>
              <a:t>Kjetil Tørseth, </a:t>
            </a:r>
            <a:r>
              <a:rPr lang="nb-NO" sz="2800" smtClean="0"/>
              <a:t>EMEP-CCC</a:t>
            </a:r>
            <a:endParaRPr lang="nb-NO" sz="2800"/>
          </a:p>
        </p:txBody>
      </p:sp>
      <p:sp>
        <p:nvSpPr>
          <p:cNvPr id="4" name="TextBox 3"/>
          <p:cNvSpPr txBox="1"/>
          <p:nvPr/>
        </p:nvSpPr>
        <p:spPr>
          <a:xfrm>
            <a:off x="8602043" y="6488668"/>
            <a:ext cx="35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TFMM-workshop, NILU, 26 Oct 2016</a:t>
            </a:r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746" y="3417902"/>
            <a:ext cx="6648475" cy="279045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40171" y="4057094"/>
            <a:ext cx="6977848" cy="215125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9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0296" y="3333408"/>
            <a:ext cx="2003449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EBAS</a:t>
            </a:r>
            <a:endParaRPr lang="nb-NO" sz="2400"/>
          </a:p>
        </p:txBody>
      </p:sp>
      <p:sp>
        <p:nvSpPr>
          <p:cNvPr id="5" name="TextBox 4"/>
          <p:cNvSpPr txBox="1"/>
          <p:nvPr/>
        </p:nvSpPr>
        <p:spPr>
          <a:xfrm>
            <a:off x="7022214" y="2053862"/>
            <a:ext cx="2843812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Validated data</a:t>
            </a:r>
            <a:endParaRPr lang="nb-NO" sz="2400"/>
          </a:p>
        </p:txBody>
      </p:sp>
      <p:sp>
        <p:nvSpPr>
          <p:cNvPr id="6" name="TextBox 5"/>
          <p:cNvSpPr txBox="1"/>
          <p:nvPr/>
        </p:nvSpPr>
        <p:spPr>
          <a:xfrm>
            <a:off x="7022213" y="2728021"/>
            <a:ext cx="2843813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NRT prelim. data</a:t>
            </a:r>
            <a:endParaRPr lang="nb-NO" sz="2400"/>
          </a:p>
        </p:txBody>
      </p:sp>
      <p:sp>
        <p:nvSpPr>
          <p:cNvPr id="7" name="TextBox 6"/>
          <p:cNvSpPr txBox="1"/>
          <p:nvPr/>
        </p:nvSpPr>
        <p:spPr>
          <a:xfrm>
            <a:off x="7022214" y="3376485"/>
            <a:ext cx="2843813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Aggregates, plots, reports, maps, assessments</a:t>
            </a:r>
            <a:endParaRPr lang="nb-NO" sz="2400"/>
          </a:p>
        </p:txBody>
      </p:sp>
      <p:sp>
        <p:nvSpPr>
          <p:cNvPr id="8" name="TextBox 7"/>
          <p:cNvSpPr txBox="1"/>
          <p:nvPr/>
        </p:nvSpPr>
        <p:spPr>
          <a:xfrm>
            <a:off x="7022213" y="4732006"/>
            <a:ext cx="2843813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User support</a:t>
            </a:r>
            <a:endParaRPr lang="nb-NO" sz="2400"/>
          </a:p>
        </p:txBody>
      </p:sp>
      <p:sp>
        <p:nvSpPr>
          <p:cNvPr id="9" name="TextBox 8"/>
          <p:cNvSpPr txBox="1"/>
          <p:nvPr/>
        </p:nvSpPr>
        <p:spPr>
          <a:xfrm>
            <a:off x="214547" y="5644248"/>
            <a:ext cx="3123461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Site offering</a:t>
            </a:r>
          </a:p>
          <a:p>
            <a:pPr algn="ctr"/>
            <a:r>
              <a:rPr lang="nb-NO" sz="2400" smtClean="0"/>
              <a:t>~10-500 variables</a:t>
            </a:r>
            <a:endParaRPr lang="nb-NO" sz="2400"/>
          </a:p>
        </p:txBody>
      </p:sp>
      <p:sp>
        <p:nvSpPr>
          <p:cNvPr id="10" name="Notched Right Arrow 9"/>
          <p:cNvSpPr/>
          <p:nvPr/>
        </p:nvSpPr>
        <p:spPr>
          <a:xfrm rot="18656688">
            <a:off x="2400434" y="4646485"/>
            <a:ext cx="1892857" cy="368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1" name="Notched Right Arrow 10"/>
          <p:cNvSpPr/>
          <p:nvPr/>
        </p:nvSpPr>
        <p:spPr>
          <a:xfrm rot="16200000">
            <a:off x="849335" y="4660157"/>
            <a:ext cx="1107556" cy="4793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2" name="TextBox 11"/>
          <p:cNvSpPr txBox="1"/>
          <p:nvPr/>
        </p:nvSpPr>
        <p:spPr>
          <a:xfrm>
            <a:off x="187909" y="2906533"/>
            <a:ext cx="2644068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nb-NO" sz="2000" smtClean="0"/>
              <a:t>Institution/PI</a:t>
            </a:r>
          </a:p>
          <a:p>
            <a:r>
              <a:rPr lang="nb-NO" sz="2000" smtClean="0"/>
              <a:t>Authorised body</a:t>
            </a:r>
          </a:p>
          <a:p>
            <a:r>
              <a:rPr lang="nb-NO" sz="2000" smtClean="0"/>
              <a:t>Manual or automated (on/off line)</a:t>
            </a:r>
            <a:endParaRPr lang="nb-NO" sz="2000"/>
          </a:p>
        </p:txBody>
      </p:sp>
      <p:sp>
        <p:nvSpPr>
          <p:cNvPr id="13" name="Notched Right Arrow 12"/>
          <p:cNvSpPr/>
          <p:nvPr/>
        </p:nvSpPr>
        <p:spPr>
          <a:xfrm>
            <a:off x="6228232" y="3299879"/>
            <a:ext cx="710254" cy="52071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4" name="TextBox 13"/>
          <p:cNvSpPr txBox="1"/>
          <p:nvPr/>
        </p:nvSpPr>
        <p:spPr>
          <a:xfrm>
            <a:off x="4375346" y="4585474"/>
            <a:ext cx="1536633" cy="1569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nb-NO" sz="2400" smtClean="0"/>
              <a:t>Hardware</a:t>
            </a:r>
          </a:p>
          <a:p>
            <a:r>
              <a:rPr lang="nb-NO" sz="2400" smtClean="0"/>
              <a:t>Software</a:t>
            </a:r>
          </a:p>
          <a:p>
            <a:r>
              <a:rPr lang="nb-NO" sz="2400" smtClean="0"/>
              <a:t>Licences</a:t>
            </a:r>
          </a:p>
          <a:p>
            <a:r>
              <a:rPr lang="nb-NO" sz="2400" smtClean="0"/>
              <a:t>Security</a:t>
            </a:r>
            <a:endParaRPr lang="nb-NO" sz="2400"/>
          </a:p>
        </p:txBody>
      </p:sp>
      <p:sp>
        <p:nvSpPr>
          <p:cNvPr id="15" name="Right Arrow 14"/>
          <p:cNvSpPr/>
          <p:nvPr/>
        </p:nvSpPr>
        <p:spPr>
          <a:xfrm rot="16200000">
            <a:off x="4977266" y="4048304"/>
            <a:ext cx="400234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6" name="TextBox 15"/>
          <p:cNvSpPr txBox="1"/>
          <p:nvPr/>
        </p:nvSpPr>
        <p:spPr>
          <a:xfrm>
            <a:off x="4314703" y="785356"/>
            <a:ext cx="1495617" cy="230832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nb-NO" sz="2400" smtClean="0"/>
              <a:t>Formats</a:t>
            </a:r>
          </a:p>
          <a:p>
            <a:r>
              <a:rPr lang="nb-NO" sz="2400" smtClean="0"/>
              <a:t>Standards</a:t>
            </a:r>
          </a:p>
          <a:p>
            <a:r>
              <a:rPr lang="nb-NO" sz="2400" smtClean="0"/>
              <a:t>Units</a:t>
            </a:r>
          </a:p>
          <a:p>
            <a:r>
              <a:rPr lang="nb-NO" sz="2400" smtClean="0"/>
              <a:t>Flags Tools</a:t>
            </a:r>
          </a:p>
          <a:p>
            <a:r>
              <a:rPr lang="nb-NO" sz="2400" smtClean="0"/>
              <a:t>etc.</a:t>
            </a:r>
            <a:endParaRPr lang="nb-NO" sz="2400"/>
          </a:p>
        </p:txBody>
      </p:sp>
      <p:sp>
        <p:nvSpPr>
          <p:cNvPr id="17" name="Right Arrow 16"/>
          <p:cNvSpPr/>
          <p:nvPr/>
        </p:nvSpPr>
        <p:spPr>
          <a:xfrm rot="3114515">
            <a:off x="6028115" y="2924253"/>
            <a:ext cx="400234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8" name="Notched Right Arrow 17"/>
          <p:cNvSpPr/>
          <p:nvPr/>
        </p:nvSpPr>
        <p:spPr>
          <a:xfrm>
            <a:off x="3016511" y="3348690"/>
            <a:ext cx="892074" cy="4951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9" name="Right Arrow 18"/>
          <p:cNvSpPr/>
          <p:nvPr/>
        </p:nvSpPr>
        <p:spPr>
          <a:xfrm rot="7908518">
            <a:off x="3786184" y="2882376"/>
            <a:ext cx="400234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0" name="TextBox 19"/>
          <p:cNvSpPr txBox="1"/>
          <p:nvPr/>
        </p:nvSpPr>
        <p:spPr>
          <a:xfrm>
            <a:off x="7320711" y="5670410"/>
            <a:ext cx="2843813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z="2400" smtClean="0"/>
              <a:t>Meta data exchange</a:t>
            </a:r>
            <a:endParaRPr lang="nb-NO" sz="2400"/>
          </a:p>
        </p:txBody>
      </p:sp>
      <p:sp>
        <p:nvSpPr>
          <p:cNvPr id="21" name="Right Arrow 20"/>
          <p:cNvSpPr/>
          <p:nvPr/>
        </p:nvSpPr>
        <p:spPr>
          <a:xfrm rot="3351055">
            <a:off x="5443179" y="4701177"/>
            <a:ext cx="1895899" cy="34144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2" name="TextBox 21"/>
          <p:cNvSpPr txBox="1"/>
          <p:nvPr/>
        </p:nvSpPr>
        <p:spPr>
          <a:xfrm>
            <a:off x="8073065" y="393515"/>
            <a:ext cx="3786091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nb-NO" sz="2400" smtClean="0"/>
              <a:t>IPR, Branding, Versioning, Tracking use, tracking Impact, DOIs….</a:t>
            </a:r>
            <a:endParaRPr lang="nb-NO" sz="2400"/>
          </a:p>
        </p:txBody>
      </p:sp>
      <p:sp>
        <p:nvSpPr>
          <p:cNvPr id="23" name="Notched Right Arrow 22"/>
          <p:cNvSpPr/>
          <p:nvPr/>
        </p:nvSpPr>
        <p:spPr>
          <a:xfrm rot="14168821">
            <a:off x="5773793" y="4559712"/>
            <a:ext cx="1892857" cy="368316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4" name="TextBox 23"/>
          <p:cNvSpPr txBox="1"/>
          <p:nvPr/>
        </p:nvSpPr>
        <p:spPr>
          <a:xfrm>
            <a:off x="1927122" y="812882"/>
            <a:ext cx="2179067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nb-NO" sz="2400" smtClean="0"/>
              <a:t>Data review:</a:t>
            </a:r>
          </a:p>
          <a:p>
            <a:pPr marL="342900" indent="-342900">
              <a:buFontTx/>
              <a:buChar char="-"/>
            </a:pPr>
            <a:r>
              <a:rPr lang="nb-NO" sz="2400" smtClean="0"/>
              <a:t>CCC/NILU</a:t>
            </a:r>
          </a:p>
          <a:p>
            <a:pPr marL="342900" indent="-342900">
              <a:buFontTx/>
              <a:buChar char="-"/>
            </a:pPr>
            <a:r>
              <a:rPr lang="nb-NO" sz="2400" smtClean="0"/>
              <a:t>External</a:t>
            </a:r>
          </a:p>
          <a:p>
            <a:pPr marL="342900" indent="-342900">
              <a:buFontTx/>
              <a:buChar char="-"/>
            </a:pPr>
            <a:r>
              <a:rPr lang="nb-NO" sz="2400" smtClean="0"/>
              <a:t>user</a:t>
            </a:r>
            <a:endParaRPr lang="nb-NO" sz="2400"/>
          </a:p>
        </p:txBody>
      </p:sp>
      <p:sp>
        <p:nvSpPr>
          <p:cNvPr id="25" name="Right Arrow 24"/>
          <p:cNvSpPr/>
          <p:nvPr/>
        </p:nvSpPr>
        <p:spPr>
          <a:xfrm rot="2327679">
            <a:off x="3385911" y="2573585"/>
            <a:ext cx="400234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6" name="TextBox 25"/>
          <p:cNvSpPr txBox="1"/>
          <p:nvPr/>
        </p:nvSpPr>
        <p:spPr>
          <a:xfrm>
            <a:off x="5177383" y="6244053"/>
            <a:ext cx="673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/>
              <a:t>Complicating factors: many stakeholders, distributed (and limited) funding , one size fit all… </a:t>
            </a:r>
            <a:endParaRPr lang="nb-NO" b="1"/>
          </a:p>
        </p:txBody>
      </p:sp>
      <p:sp>
        <p:nvSpPr>
          <p:cNvPr id="27" name="Right Arrow 26"/>
          <p:cNvSpPr/>
          <p:nvPr/>
        </p:nvSpPr>
        <p:spPr>
          <a:xfrm rot="7908518">
            <a:off x="2107761" y="2573584"/>
            <a:ext cx="400234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8" name="TextBox 27"/>
          <p:cNvSpPr txBox="1"/>
          <p:nvPr/>
        </p:nvSpPr>
        <p:spPr>
          <a:xfrm>
            <a:off x="187909" y="125118"/>
            <a:ext cx="5393004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nb-NO" sz="2400" smtClean="0"/>
              <a:t>QAQC info: results from intercomp etc.</a:t>
            </a:r>
            <a:endParaRPr lang="nb-NO" sz="2400"/>
          </a:p>
        </p:txBody>
      </p:sp>
      <p:sp>
        <p:nvSpPr>
          <p:cNvPr id="29" name="Right Arrow 28"/>
          <p:cNvSpPr/>
          <p:nvPr/>
        </p:nvSpPr>
        <p:spPr>
          <a:xfrm rot="5400000">
            <a:off x="2673056" y="560997"/>
            <a:ext cx="400234" cy="242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0" name="Right Arrow 29"/>
          <p:cNvSpPr/>
          <p:nvPr/>
        </p:nvSpPr>
        <p:spPr>
          <a:xfrm rot="5400000">
            <a:off x="289941" y="1284240"/>
            <a:ext cx="989164" cy="2419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1" name="Right Arrow 30"/>
          <p:cNvSpPr/>
          <p:nvPr/>
        </p:nvSpPr>
        <p:spPr>
          <a:xfrm rot="5400000">
            <a:off x="4707407" y="578738"/>
            <a:ext cx="400234" cy="242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2" name="TextBox 31"/>
          <p:cNvSpPr txBox="1"/>
          <p:nvPr/>
        </p:nvSpPr>
        <p:spPr>
          <a:xfrm>
            <a:off x="10628466" y="3311205"/>
            <a:ext cx="15369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z="2000" smtClean="0"/>
              <a:t>Stakeholders</a:t>
            </a:r>
          </a:p>
        </p:txBody>
      </p:sp>
      <p:sp>
        <p:nvSpPr>
          <p:cNvPr id="33" name="Notched Right Arrow 32"/>
          <p:cNvSpPr/>
          <p:nvPr/>
        </p:nvSpPr>
        <p:spPr>
          <a:xfrm>
            <a:off x="9966111" y="3274358"/>
            <a:ext cx="580561" cy="52071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4" name="Right Arrow 33"/>
          <p:cNvSpPr/>
          <p:nvPr/>
        </p:nvSpPr>
        <p:spPr>
          <a:xfrm rot="18811570">
            <a:off x="10147591" y="5241701"/>
            <a:ext cx="546197" cy="3283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5" name="TextBox 34"/>
          <p:cNvSpPr txBox="1"/>
          <p:nvPr/>
        </p:nvSpPr>
        <p:spPr>
          <a:xfrm>
            <a:off x="10128499" y="4115485"/>
            <a:ext cx="2048149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Secondary portals </a:t>
            </a:r>
          </a:p>
          <a:p>
            <a:pPr algn="ctr"/>
            <a:r>
              <a:rPr lang="nb-NO" smtClean="0"/>
              <a:t>(WIGOS, GEOSS, IASOA, ACTRIS ++++</a:t>
            </a:r>
            <a:endParaRPr lang="nb-NO"/>
          </a:p>
        </p:txBody>
      </p:sp>
      <p:sp>
        <p:nvSpPr>
          <p:cNvPr id="36" name="Right Arrow 35"/>
          <p:cNvSpPr/>
          <p:nvPr/>
        </p:nvSpPr>
        <p:spPr>
          <a:xfrm rot="16200000">
            <a:off x="11103971" y="3876969"/>
            <a:ext cx="396906" cy="2331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336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744" y="118247"/>
            <a:ext cx="11258797" cy="1325563"/>
          </a:xfrm>
        </p:spPr>
        <p:txBody>
          <a:bodyPr/>
          <a:lstStyle/>
          <a:p>
            <a:r>
              <a:rPr lang="nb-NO" dirty="0" smtClean="0"/>
              <a:t>EMEP Laboratory </a:t>
            </a:r>
            <a:r>
              <a:rPr lang="nb-NO" dirty="0" err="1" smtClean="0"/>
              <a:t>intercomparison</a:t>
            </a:r>
            <a:r>
              <a:rPr lang="nb-NO" dirty="0" smtClean="0"/>
              <a:t> – </a:t>
            </a:r>
            <a:r>
              <a:rPr lang="nb-NO" dirty="0" err="1" smtClean="0"/>
              <a:t>Execution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14199" r="7896" b="29697"/>
          <a:stretch/>
        </p:blipFill>
        <p:spPr>
          <a:xfrm>
            <a:off x="788464" y="1216128"/>
            <a:ext cx="196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14594" r="12588" b="5340"/>
          <a:stretch/>
        </p:blipFill>
        <p:spPr>
          <a:xfrm>
            <a:off x="3508937" y="1216128"/>
            <a:ext cx="2850078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-1379" r="17921" b="14302"/>
          <a:stretch/>
        </p:blipFill>
        <p:spPr>
          <a:xfrm>
            <a:off x="7709021" y="1216128"/>
            <a:ext cx="2942819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643" t="-4017" r="41476" b="3265"/>
          <a:stretch/>
        </p:blipFill>
        <p:spPr>
          <a:xfrm>
            <a:off x="7771623" y="4224925"/>
            <a:ext cx="242916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5662" t="10995" r="18572" b="6537"/>
          <a:stretch/>
        </p:blipFill>
        <p:spPr>
          <a:xfrm>
            <a:off x="499767" y="4332923"/>
            <a:ext cx="3527999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34087" y="3376128"/>
            <a:ext cx="1876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Prepare</a:t>
            </a:r>
            <a:r>
              <a:rPr lang="nb-NO" dirty="0" smtClean="0"/>
              <a:t> </a:t>
            </a:r>
            <a:r>
              <a:rPr lang="nb-NO" dirty="0" err="1" smtClean="0"/>
              <a:t>synthetic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samples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3442046" y="3376128"/>
            <a:ext cx="2979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Pack and </a:t>
            </a:r>
            <a:r>
              <a:rPr lang="nb-NO" dirty="0" err="1" smtClean="0"/>
              <a:t>dispatch</a:t>
            </a:r>
            <a:r>
              <a:rPr lang="nb-NO" dirty="0" smtClean="0"/>
              <a:t> samples to </a:t>
            </a:r>
            <a:br>
              <a:rPr lang="nb-NO" dirty="0" smtClean="0"/>
            </a:br>
            <a:r>
              <a:rPr lang="nb-NO" dirty="0" err="1" smtClean="0"/>
              <a:t>participation</a:t>
            </a:r>
            <a:r>
              <a:rPr lang="nb-NO" dirty="0" smtClean="0"/>
              <a:t> </a:t>
            </a:r>
            <a:r>
              <a:rPr lang="nb-NO" dirty="0" err="1" smtClean="0"/>
              <a:t>laboratories</a:t>
            </a:r>
            <a:endParaRPr lang="nb-NO" dirty="0"/>
          </a:p>
        </p:txBody>
      </p:sp>
      <p:sp>
        <p:nvSpPr>
          <p:cNvPr id="13" name="Right Arrow 12"/>
          <p:cNvSpPr/>
          <p:nvPr/>
        </p:nvSpPr>
        <p:spPr>
          <a:xfrm>
            <a:off x="2814453" y="2536915"/>
            <a:ext cx="427512" cy="253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7709021" y="3431194"/>
            <a:ext cx="2280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Analysis </a:t>
            </a:r>
            <a:r>
              <a:rPr lang="nb-NO" dirty="0" err="1" smtClean="0"/>
              <a:t>of</a:t>
            </a:r>
            <a:r>
              <a:rPr lang="nb-NO" dirty="0" smtClean="0"/>
              <a:t> samples in </a:t>
            </a:r>
            <a:br>
              <a:rPr lang="nb-NO" dirty="0" smtClean="0"/>
            </a:b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laboratory</a:t>
            </a:r>
            <a:endParaRPr lang="nb-NO" dirty="0"/>
          </a:p>
        </p:txBody>
      </p:sp>
      <p:sp>
        <p:nvSpPr>
          <p:cNvPr id="17" name="TextBox 16"/>
          <p:cNvSpPr txBox="1"/>
          <p:nvPr/>
        </p:nvSpPr>
        <p:spPr>
          <a:xfrm>
            <a:off x="7709021" y="6488668"/>
            <a:ext cx="438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Submission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EMEP web </a:t>
            </a:r>
            <a:r>
              <a:rPr lang="nb-NO" dirty="0" err="1" smtClean="0"/>
              <a:t>page</a:t>
            </a:r>
            <a:endParaRPr lang="nb-NO" dirty="0"/>
          </a:p>
        </p:txBody>
      </p:sp>
      <p:sp>
        <p:nvSpPr>
          <p:cNvPr id="20" name="TextBox 19"/>
          <p:cNvSpPr txBox="1"/>
          <p:nvPr/>
        </p:nvSpPr>
        <p:spPr>
          <a:xfrm>
            <a:off x="5319888" y="5168885"/>
            <a:ext cx="1159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Evaluation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endParaRPr lang="nb-NO" dirty="0"/>
          </a:p>
        </p:txBody>
      </p:sp>
      <p:sp>
        <p:nvSpPr>
          <p:cNvPr id="21" name="TextBox 20"/>
          <p:cNvSpPr txBox="1"/>
          <p:nvPr/>
        </p:nvSpPr>
        <p:spPr>
          <a:xfrm>
            <a:off x="398954" y="6462546"/>
            <a:ext cx="273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Certificates</a:t>
            </a:r>
            <a:r>
              <a:rPr lang="nb-NO" dirty="0" smtClean="0"/>
              <a:t> sent to </a:t>
            </a:r>
            <a:r>
              <a:rPr lang="nb-NO" dirty="0" err="1" smtClean="0"/>
              <a:t>the</a:t>
            </a:r>
            <a:r>
              <a:rPr lang="nb-NO" dirty="0" smtClean="0"/>
              <a:t> labs</a:t>
            </a:r>
            <a:endParaRPr lang="nb-NO" dirty="0"/>
          </a:p>
        </p:txBody>
      </p:sp>
      <p:sp>
        <p:nvSpPr>
          <p:cNvPr id="22" name="Right Arrow 21"/>
          <p:cNvSpPr/>
          <p:nvPr/>
        </p:nvSpPr>
        <p:spPr>
          <a:xfrm>
            <a:off x="6905732" y="2432828"/>
            <a:ext cx="427512" cy="253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ight Arrow 22"/>
          <p:cNvSpPr/>
          <p:nvPr/>
        </p:nvSpPr>
        <p:spPr>
          <a:xfrm rot="10800000">
            <a:off x="6963194" y="5365158"/>
            <a:ext cx="427512" cy="253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ight Arrow 23"/>
          <p:cNvSpPr/>
          <p:nvPr/>
        </p:nvSpPr>
        <p:spPr>
          <a:xfrm rot="10800000">
            <a:off x="4425303" y="5365158"/>
            <a:ext cx="427512" cy="253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ight Arrow 24"/>
          <p:cNvSpPr/>
          <p:nvPr/>
        </p:nvSpPr>
        <p:spPr>
          <a:xfrm rot="5400000">
            <a:off x="10198625" y="3494935"/>
            <a:ext cx="2682843" cy="285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ight Arrow 28"/>
          <p:cNvSpPr/>
          <p:nvPr/>
        </p:nvSpPr>
        <p:spPr>
          <a:xfrm>
            <a:off x="11198948" y="1736577"/>
            <a:ext cx="427512" cy="253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ight Arrow 29"/>
          <p:cNvSpPr/>
          <p:nvPr/>
        </p:nvSpPr>
        <p:spPr>
          <a:xfrm rot="10800000">
            <a:off x="10985192" y="5365159"/>
            <a:ext cx="427512" cy="253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4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892" y="1825625"/>
            <a:ext cx="6224108" cy="4064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596"/>
            <a:ext cx="5617140" cy="3842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320" y="4119239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Circle radius: 20%</a:t>
            </a:r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9007431" y="4488571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Circle radius: 15%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40" y="-1"/>
            <a:ext cx="5499135" cy="6947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80875" y="234176"/>
            <a:ext cx="341184" cy="24644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8880875" y="2709746"/>
            <a:ext cx="341184" cy="1315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8880875" y="4047893"/>
            <a:ext cx="341184" cy="14608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8880875" y="5508702"/>
            <a:ext cx="341184" cy="13492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4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71" y="139985"/>
            <a:ext cx="9461287" cy="67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-344738"/>
            <a:ext cx="10515600" cy="1325563"/>
          </a:xfrm>
        </p:spPr>
        <p:txBody>
          <a:bodyPr/>
          <a:lstStyle/>
          <a:p>
            <a:r>
              <a:rPr lang="nb-NO" dirty="0" err="1" smtClean="0"/>
              <a:t>Inorganic</a:t>
            </a:r>
            <a:r>
              <a:rPr lang="nb-NO" dirty="0" smtClean="0"/>
              <a:t> in </a:t>
            </a:r>
            <a:r>
              <a:rPr lang="nb-NO" dirty="0" err="1" smtClean="0"/>
              <a:t>precip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9547"/>
            <a:ext cx="10802789" cy="619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0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3" y="457710"/>
            <a:ext cx="4574118" cy="2774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97" y="3838432"/>
            <a:ext cx="4604612" cy="2770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87" y="457710"/>
            <a:ext cx="4575643" cy="2740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49" y="3838432"/>
            <a:ext cx="4574118" cy="27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97" y="2245086"/>
            <a:ext cx="10515600" cy="1325563"/>
          </a:xfrm>
        </p:spPr>
        <p:txBody>
          <a:bodyPr/>
          <a:lstStyle/>
          <a:p>
            <a:r>
              <a:rPr lang="nb-NO" dirty="0" smtClean="0"/>
              <a:t>So, </a:t>
            </a:r>
            <a:r>
              <a:rPr lang="nb-NO" dirty="0" err="1" smtClean="0"/>
              <a:t>why</a:t>
            </a:r>
            <a:r>
              <a:rPr lang="nb-NO" dirty="0" smtClean="0"/>
              <a:t> is data </a:t>
            </a:r>
            <a:r>
              <a:rPr lang="nb-NO" err="1" smtClean="0"/>
              <a:t>quality</a:t>
            </a:r>
            <a:r>
              <a:rPr lang="nb-NO" smtClean="0"/>
              <a:t> </a:t>
            </a:r>
            <a:r>
              <a:rPr lang="nb-NO" smtClean="0"/>
              <a:t>barely improving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350" y="3001281"/>
            <a:ext cx="10515600" cy="3506397"/>
          </a:xfrm>
        </p:spPr>
        <p:txBody>
          <a:bodyPr/>
          <a:lstStyle/>
          <a:p>
            <a:endParaRPr lang="nb-NO" dirty="0" smtClean="0"/>
          </a:p>
          <a:p>
            <a:r>
              <a:rPr lang="nb-NO" smtClean="0"/>
              <a:t>more </a:t>
            </a:r>
            <a:r>
              <a:rPr lang="nb-NO" dirty="0" err="1" smtClean="0"/>
              <a:t>diversity</a:t>
            </a:r>
            <a:r>
              <a:rPr lang="nb-NO" dirty="0" smtClean="0"/>
              <a:t> </a:t>
            </a:r>
            <a:r>
              <a:rPr lang="nb-NO" smtClean="0"/>
              <a:t>in </a:t>
            </a:r>
            <a:r>
              <a:rPr lang="nb-NO" smtClean="0"/>
              <a:t>efforts? </a:t>
            </a:r>
            <a:endParaRPr lang="nb-NO" dirty="0" smtClean="0"/>
          </a:p>
          <a:p>
            <a:r>
              <a:rPr lang="nb-NO" dirty="0" err="1" smtClean="0"/>
              <a:t>Work</a:t>
            </a:r>
            <a:r>
              <a:rPr lang="nb-NO" dirty="0" smtClean="0"/>
              <a:t> done by «less </a:t>
            </a:r>
            <a:r>
              <a:rPr lang="nb-NO" dirty="0" err="1" smtClean="0"/>
              <a:t>interested</a:t>
            </a:r>
            <a:r>
              <a:rPr lang="nb-NO" dirty="0" smtClean="0"/>
              <a:t>» </a:t>
            </a:r>
            <a:r>
              <a:rPr lang="nb-NO" dirty="0" err="1" smtClean="0"/>
              <a:t>organizations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Cost</a:t>
            </a:r>
            <a:r>
              <a:rPr lang="nb-NO" dirty="0" smtClean="0"/>
              <a:t> </a:t>
            </a:r>
            <a:r>
              <a:rPr lang="nb-NO" dirty="0" err="1" smtClean="0"/>
              <a:t>savings</a:t>
            </a:r>
            <a:r>
              <a:rPr lang="nb-NO" dirty="0" smtClean="0"/>
              <a:t> and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commercial</a:t>
            </a:r>
            <a:r>
              <a:rPr lang="nb-NO" dirty="0" smtClean="0"/>
              <a:t> labs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mass</a:t>
            </a:r>
            <a:r>
              <a:rPr lang="nb-NO" dirty="0" smtClean="0"/>
              <a:t> </a:t>
            </a:r>
            <a:r>
              <a:rPr lang="nb-NO" dirty="0" err="1" smtClean="0"/>
              <a:t>production</a:t>
            </a:r>
            <a:r>
              <a:rPr lang="nb-NO" dirty="0" smtClean="0"/>
              <a:t>?</a:t>
            </a:r>
          </a:p>
          <a:p>
            <a:r>
              <a:rPr lang="nb-NO" dirty="0" smtClean="0"/>
              <a:t>No </a:t>
            </a:r>
            <a:r>
              <a:rPr lang="nb-NO" dirty="0" err="1" smtClean="0"/>
              <a:t>internal</a:t>
            </a:r>
            <a:r>
              <a:rPr lang="nb-NO" dirty="0" smtClean="0"/>
              <a:t> </a:t>
            </a:r>
            <a:r>
              <a:rPr lang="nb-NO" dirty="0" err="1" smtClean="0"/>
              <a:t>improvement</a:t>
            </a:r>
            <a:r>
              <a:rPr lang="nb-NO" dirty="0" smtClean="0"/>
              <a:t> in </a:t>
            </a:r>
            <a:r>
              <a:rPr lang="nb-NO" dirty="0" err="1" smtClean="0"/>
              <a:t>participating</a:t>
            </a:r>
            <a:r>
              <a:rPr lang="nb-NO" dirty="0" smtClean="0"/>
              <a:t> labs?</a:t>
            </a:r>
          </a:p>
          <a:p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changed</a:t>
            </a:r>
            <a:r>
              <a:rPr lang="nb-NO" dirty="0" smtClean="0"/>
              <a:t> from CHEMISTRY -&gt; POLICY?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14350" y="386731"/>
            <a:ext cx="10515600" cy="177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 smtClean="0"/>
          </a:p>
          <a:p>
            <a:r>
              <a:rPr lang="nb-NO" dirty="0" smtClean="0"/>
              <a:t>QAQC regimes have </a:t>
            </a:r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endParaRPr lang="nb-NO" dirty="0" smtClean="0"/>
          </a:p>
          <a:p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> has </a:t>
            </a:r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endParaRPr lang="nb-NO" dirty="0" smtClean="0"/>
          </a:p>
          <a:p>
            <a:r>
              <a:rPr lang="nb-NO" dirty="0" smtClean="0"/>
              <a:t>Scientific </a:t>
            </a:r>
            <a:r>
              <a:rPr lang="nb-NO" dirty="0" err="1" smtClean="0"/>
              <a:t>understanding</a:t>
            </a:r>
            <a:r>
              <a:rPr lang="nb-NO" dirty="0" smtClean="0"/>
              <a:t> has </a:t>
            </a:r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00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2456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otched Right Arrow 4"/>
          <p:cNvSpPr/>
          <p:nvPr/>
        </p:nvSpPr>
        <p:spPr>
          <a:xfrm>
            <a:off x="4589755" y="3104964"/>
            <a:ext cx="2636668" cy="6480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Curved Right Arrow 5"/>
          <p:cNvSpPr/>
          <p:nvPr/>
        </p:nvSpPr>
        <p:spPr>
          <a:xfrm>
            <a:off x="2689934" y="3018408"/>
            <a:ext cx="452761" cy="8724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0613885">
            <a:off x="3398013" y="3006584"/>
            <a:ext cx="452761" cy="872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1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7" y="113247"/>
            <a:ext cx="11159231" cy="66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365126"/>
            <a:ext cx="11416683" cy="1312654"/>
          </a:xfrm>
        </p:spPr>
        <p:txBody>
          <a:bodyPr>
            <a:normAutofit fontScale="90000"/>
          </a:bodyPr>
          <a:lstStyle/>
          <a:p>
            <a:r>
              <a:rPr lang="nb-NO" b="1" smtClean="0"/>
              <a:t>«Data quality and database issues are closely linked»</a:t>
            </a:r>
            <a:r>
              <a:rPr lang="nb-NO" b="1" smtClean="0"/>
              <a:t>  </a:t>
            </a:r>
            <a:br>
              <a:rPr lang="nb-NO" b="1" smtClean="0"/>
            </a:br>
            <a:endParaRPr lang="nb-NO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05" y="1389974"/>
            <a:ext cx="11502404" cy="3029008"/>
          </a:xfrm>
        </p:spPr>
        <p:txBody>
          <a:bodyPr>
            <a:normAutofit/>
          </a:bodyPr>
          <a:lstStyle/>
          <a:p>
            <a:r>
              <a:rPr lang="nb-NO" sz="2400" smtClean="0"/>
              <a:t>OECD LRTAP; </a:t>
            </a:r>
            <a:r>
              <a:rPr lang="nb-NO" sz="2400" smtClean="0"/>
              <a:t>a </a:t>
            </a:r>
            <a:r>
              <a:rPr lang="nb-NO" sz="2400" smtClean="0"/>
              <a:t>new network of sites was established and data collected at </a:t>
            </a:r>
            <a:r>
              <a:rPr lang="nb-NO" sz="2400" smtClean="0"/>
              <a:t>NILU, data mainly reported </a:t>
            </a:r>
            <a:r>
              <a:rPr lang="nb-NO" sz="2400" smtClean="0"/>
              <a:t>on paper </a:t>
            </a:r>
            <a:r>
              <a:rPr lang="nb-NO" sz="2400" smtClean="0"/>
              <a:t>-&gt; LRTAP proven and formed basis for EMEP</a:t>
            </a:r>
            <a:endParaRPr lang="nb-NO" sz="2400" smtClean="0"/>
          </a:p>
          <a:p>
            <a:r>
              <a:rPr lang="nb-NO" sz="2400" smtClean="0"/>
              <a:t>EMEP; </a:t>
            </a:r>
            <a:r>
              <a:rPr lang="nb-NO" sz="2400" smtClean="0"/>
              <a:t>data </a:t>
            </a:r>
            <a:r>
              <a:rPr lang="nb-NO" sz="2400" smtClean="0"/>
              <a:t>reported on paper and later as flat files  </a:t>
            </a:r>
          </a:p>
          <a:p>
            <a:r>
              <a:rPr lang="nb-NO" sz="2400" smtClean="0"/>
              <a:t>EBAS; a relational database, developed around 1995 (EMEP/AMAP)</a:t>
            </a:r>
          </a:p>
          <a:p>
            <a:r>
              <a:rPr lang="nb-NO" sz="2400" smtClean="0"/>
              <a:t>EUSAAR; funded </a:t>
            </a:r>
            <a:r>
              <a:rPr lang="nb-NO" sz="2400" smtClean="0"/>
              <a:t>the </a:t>
            </a:r>
            <a:r>
              <a:rPr lang="nb-NO" sz="2400" smtClean="0"/>
              <a:t>web </a:t>
            </a:r>
            <a:r>
              <a:rPr lang="nb-NO" sz="2400" smtClean="0"/>
              <a:t>interphase, later developments funded by ACTRIS</a:t>
            </a:r>
            <a:endParaRPr lang="nb-NO" sz="2400" smtClean="0"/>
          </a:p>
          <a:p>
            <a:r>
              <a:rPr lang="nb-NO" sz="2400" smtClean="0"/>
              <a:t>EBAS-Online; funded an updated relational database </a:t>
            </a:r>
            <a:r>
              <a:rPr lang="nb-NO" sz="2400" smtClean="0"/>
              <a:t>model</a:t>
            </a: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4" name="Right Arrow 3"/>
          <p:cNvSpPr/>
          <p:nvPr/>
        </p:nvSpPr>
        <p:spPr>
          <a:xfrm>
            <a:off x="764771" y="6018415"/>
            <a:ext cx="10740044" cy="24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/>
          <p:cNvSpPr txBox="1"/>
          <p:nvPr/>
        </p:nvSpPr>
        <p:spPr>
          <a:xfrm rot="16200000">
            <a:off x="336268" y="5331816"/>
            <a:ext cx="100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Acid rain</a:t>
            </a:r>
            <a:endParaRPr lang="nb-NO"/>
          </a:p>
        </p:txBody>
      </p:sp>
      <p:sp>
        <p:nvSpPr>
          <p:cNvPr id="6" name="TextBox 5"/>
          <p:cNvSpPr txBox="1"/>
          <p:nvPr/>
        </p:nvSpPr>
        <p:spPr>
          <a:xfrm rot="16200000">
            <a:off x="438400" y="63200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1970</a:t>
            </a:r>
            <a:endParaRPr lang="nb-NO"/>
          </a:p>
        </p:txBody>
      </p:sp>
      <p:sp>
        <p:nvSpPr>
          <p:cNvPr id="8" name="TextBox 7"/>
          <p:cNvSpPr txBox="1"/>
          <p:nvPr/>
        </p:nvSpPr>
        <p:spPr>
          <a:xfrm rot="16200000">
            <a:off x="2852448" y="63200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1980</a:t>
            </a:r>
            <a:endParaRPr lang="nb-NO"/>
          </a:p>
        </p:txBody>
      </p:sp>
      <p:sp>
        <p:nvSpPr>
          <p:cNvPr id="9" name="TextBox 8"/>
          <p:cNvSpPr txBox="1"/>
          <p:nvPr/>
        </p:nvSpPr>
        <p:spPr>
          <a:xfrm rot="16200000">
            <a:off x="5144390" y="63200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1990</a:t>
            </a:r>
            <a:endParaRPr lang="nb-NO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648307" y="63200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2000</a:t>
            </a:r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9821683" y="628065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2010</a:t>
            </a:r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1134104" y="5661152"/>
            <a:ext cx="13250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        OECD      </a:t>
            </a:r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3039887" y="5661152"/>
            <a:ext cx="83952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                                                  EMEP </a:t>
            </a:r>
            <a:r>
              <a:rPr lang="nb-NO" smtClean="0"/>
              <a:t>(HELCOM, OSPAR, AMAP)                                               </a:t>
            </a:r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6755907" y="5247486"/>
            <a:ext cx="46792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EBAS </a:t>
            </a:r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7972149" y="4855401"/>
            <a:ext cx="346298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CREATE/EUSAAR/ACTRIS </a:t>
            </a:r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10332721" y="4158017"/>
            <a:ext cx="88530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EBAS- Online </a:t>
            </a:r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10067278" y="5403668"/>
            <a:ext cx="13678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mtClean="0"/>
              <a:t>GAW-WDC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1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9343"/>
            <a:ext cx="10515600" cy="1325563"/>
          </a:xfrm>
        </p:spPr>
        <p:txBody>
          <a:bodyPr/>
          <a:lstStyle/>
          <a:p>
            <a:r>
              <a:rPr lang="nb-NO" smtClean="0"/>
              <a:t>Goal of workshop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14906"/>
            <a:ext cx="11013489" cy="5036813"/>
          </a:xfrm>
        </p:spPr>
        <p:txBody>
          <a:bodyPr>
            <a:normAutofit fontScale="85000" lnSpcReduction="10000"/>
          </a:bodyPr>
          <a:lstStyle/>
          <a:p>
            <a:r>
              <a:rPr lang="nb-NO"/>
              <a:t>Raise attention nationally and within the CLRTAP bodies on uncertainties associated </a:t>
            </a:r>
            <a:r>
              <a:rPr lang="nb-NO"/>
              <a:t>with </a:t>
            </a:r>
            <a:r>
              <a:rPr lang="nb-NO" smtClean="0"/>
              <a:t>observations</a:t>
            </a:r>
          </a:p>
          <a:p>
            <a:endParaRPr lang="nb-NO"/>
          </a:p>
          <a:p>
            <a:r>
              <a:rPr lang="nb-NO"/>
              <a:t>Strengthen the involvement of the measurement community in the </a:t>
            </a:r>
            <a:r>
              <a:rPr lang="nb-NO"/>
              <a:t>policy </a:t>
            </a:r>
            <a:r>
              <a:rPr lang="nb-NO" smtClean="0"/>
              <a:t>work</a:t>
            </a:r>
          </a:p>
          <a:p>
            <a:endParaRPr lang="nb-NO"/>
          </a:p>
          <a:p>
            <a:r>
              <a:rPr lang="nb-NO" smtClean="0"/>
              <a:t>Define future ambitions wrt data quality (mainly level I)</a:t>
            </a:r>
          </a:p>
          <a:p>
            <a:pPr lvl="1"/>
            <a:r>
              <a:rPr lang="nb-NO" smtClean="0"/>
              <a:t>EMEP data to also in the future represent state-of-the-art monitoring</a:t>
            </a:r>
          </a:p>
          <a:p>
            <a:pPr lvl="2"/>
            <a:r>
              <a:rPr lang="nb-NO" smtClean="0"/>
              <a:t>Quality sufficient to resolve policy questions</a:t>
            </a:r>
          </a:p>
          <a:p>
            <a:pPr lvl="2"/>
            <a:r>
              <a:rPr lang="nb-NO" smtClean="0"/>
              <a:t>Peer review quality</a:t>
            </a:r>
          </a:p>
          <a:p>
            <a:pPr lvl="2"/>
            <a:r>
              <a:rPr lang="nb-NO" smtClean="0"/>
              <a:t>Get input on CCC efforts required (also beyond the EMEP workplan)</a:t>
            </a:r>
          </a:p>
          <a:p>
            <a:pPr marL="0" indent="0">
              <a:buNone/>
            </a:pPr>
            <a:endParaRPr lang="nb-NO" smtClean="0"/>
          </a:p>
          <a:p>
            <a:pPr marL="0" indent="0">
              <a:buNone/>
            </a:pPr>
            <a:r>
              <a:rPr lang="nb-NO" smtClean="0"/>
              <a:t>Aim to produce a short EMEP-CCC report </a:t>
            </a:r>
          </a:p>
          <a:p>
            <a:pPr marL="0" indent="0">
              <a:buNone/>
            </a:pPr>
            <a:r>
              <a:rPr lang="nb-NO"/>
              <a:t>	</a:t>
            </a:r>
            <a:r>
              <a:rPr lang="nb-NO" smtClean="0"/>
              <a:t>(useful if comments and views can be expressed also as short text statements) </a:t>
            </a:r>
            <a:endParaRPr lang="nb-NO"/>
          </a:p>
          <a:p>
            <a:endParaRPr lang="nb-NO" smtClean="0"/>
          </a:p>
          <a:p>
            <a:pPr lvl="2"/>
            <a:endParaRPr lang="nb-NO"/>
          </a:p>
          <a:p>
            <a:pPr lvl="2"/>
            <a:endParaRPr lang="nb-NO" smtClean="0"/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9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50" y="160482"/>
            <a:ext cx="5846493" cy="2332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50" y="2552946"/>
            <a:ext cx="6168597" cy="430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" y="1357529"/>
            <a:ext cx="5738333" cy="31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05" y="811996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b="1" u="sng" smtClean="0"/>
              <a:t>Timeline – frameworks		</a:t>
            </a:r>
            <a:r>
              <a:rPr lang="nb-NO" sz="3200" b="1" u="sng" smtClean="0"/>
              <a:t>   Complexity</a:t>
            </a:r>
            <a:endParaRPr lang="nb-NO" sz="3200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1878889"/>
            <a:ext cx="4332316" cy="4351338"/>
          </a:xfrm>
        </p:spPr>
        <p:txBody>
          <a:bodyPr>
            <a:normAutofit/>
          </a:bodyPr>
          <a:lstStyle/>
          <a:p>
            <a:r>
              <a:rPr lang="nb-NO" sz="2400" smtClean="0"/>
              <a:t>OECD; 72-77</a:t>
            </a:r>
          </a:p>
          <a:p>
            <a:r>
              <a:rPr lang="nb-NO" sz="2400" smtClean="0"/>
              <a:t>EMEP; 79-&gt;</a:t>
            </a:r>
          </a:p>
          <a:p>
            <a:r>
              <a:rPr lang="nb-NO" sz="2400" smtClean="0"/>
              <a:t>HELCOM; 1989-&gt;</a:t>
            </a:r>
          </a:p>
          <a:p>
            <a:r>
              <a:rPr lang="nb-NO" sz="2400" smtClean="0"/>
              <a:t>OSPAR; 1991-&gt;</a:t>
            </a:r>
            <a:endParaRPr lang="nb-NO" sz="2400"/>
          </a:p>
          <a:p>
            <a:r>
              <a:rPr lang="nb-NO" sz="2400" smtClean="0"/>
              <a:t>AMAP; </a:t>
            </a:r>
            <a:r>
              <a:rPr lang="nb-NO" sz="2400" smtClean="0"/>
              <a:t>1995 -&gt;</a:t>
            </a:r>
            <a:endParaRPr lang="nb-NO" sz="2400" smtClean="0"/>
          </a:p>
          <a:p>
            <a:r>
              <a:rPr lang="nb-NO" sz="2400" smtClean="0"/>
              <a:t>CREATE/EUSAAR/ACTRIS</a:t>
            </a:r>
            <a:r>
              <a:rPr lang="nb-NO" sz="2400" smtClean="0"/>
              <a:t>; </a:t>
            </a:r>
            <a:r>
              <a:rPr lang="nb-NO" sz="2400" smtClean="0"/>
              <a:t>2000</a:t>
            </a:r>
            <a:endParaRPr lang="nb-NO" sz="2400" smtClean="0"/>
          </a:p>
          <a:p>
            <a:r>
              <a:rPr lang="nb-NO" sz="2400" smtClean="0"/>
              <a:t>GAW-WDCA; 2010 -&gt;</a:t>
            </a:r>
          </a:p>
          <a:p>
            <a:r>
              <a:rPr lang="nb-NO" sz="2400" smtClean="0"/>
              <a:t>GAW-WDCRG; 2016 -&gt;</a:t>
            </a:r>
          </a:p>
          <a:p>
            <a:endParaRPr lang="nb-NO" sz="2400"/>
          </a:p>
          <a:p>
            <a:endParaRPr lang="nb-NO" sz="24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1021" y="1816744"/>
            <a:ext cx="74209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smtClean="0"/>
              <a:t>Major inorganics in air and precipitation</a:t>
            </a:r>
          </a:p>
          <a:p>
            <a:r>
              <a:rPr lang="nb-NO" sz="2400" smtClean="0"/>
              <a:t>Surface ozone, NOx, VOCs</a:t>
            </a:r>
          </a:p>
          <a:p>
            <a:r>
              <a:rPr lang="nb-NO" sz="2400" smtClean="0"/>
              <a:t>Heavy metals in air and preipitation</a:t>
            </a:r>
          </a:p>
          <a:p>
            <a:r>
              <a:rPr lang="nb-NO" sz="2400" smtClean="0"/>
              <a:t>POPs in air and precipiation</a:t>
            </a:r>
          </a:p>
          <a:p>
            <a:r>
              <a:rPr lang="nb-NO" sz="2400" smtClean="0"/>
              <a:t>Aerosol physical and optical properties</a:t>
            </a:r>
          </a:p>
          <a:p>
            <a:r>
              <a:rPr lang="nb-NO" sz="2400" smtClean="0"/>
              <a:t>Tracers, and long-lived </a:t>
            </a:r>
            <a:r>
              <a:rPr lang="nb-NO" sz="2400" smtClean="0"/>
              <a:t>species</a:t>
            </a:r>
          </a:p>
          <a:p>
            <a:endParaRPr lang="nb-NO" sz="2400"/>
          </a:p>
          <a:p>
            <a:pPr marL="0" indent="0">
              <a:buNone/>
            </a:pPr>
            <a:r>
              <a:rPr lang="nb-NO" sz="2400" smtClean="0"/>
              <a:t>Now Global scope, varying DQO…</a:t>
            </a:r>
          </a:p>
          <a:p>
            <a:pPr marL="0" indent="0">
              <a:buNone/>
            </a:pPr>
            <a:r>
              <a:rPr lang="nb-NO" sz="2400"/>
              <a:t>T</a:t>
            </a:r>
            <a:r>
              <a:rPr lang="nb-NO" sz="2400" smtClean="0"/>
              <a:t>he most comprehensive atmospheric composition data repository: 78000 datasets, 911 stations, 69 countries, 631 components, 48 frameworks, 101 Instrument types, time series since 1971</a:t>
            </a:r>
          </a:p>
          <a:p>
            <a:pPr marL="0" indent="0">
              <a:buNone/>
            </a:pPr>
            <a:endParaRPr lang="nb-NO" sz="2400" smtClean="0"/>
          </a:p>
          <a:p>
            <a:endParaRPr lang="nb-NO" sz="2400" smtClean="0"/>
          </a:p>
          <a:p>
            <a:endParaRPr lang="nb-NO" sz="2400" smtClean="0"/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5" name="TextBox 4"/>
          <p:cNvSpPr txBox="1"/>
          <p:nvPr/>
        </p:nvSpPr>
        <p:spPr>
          <a:xfrm>
            <a:off x="532660" y="266330"/>
            <a:ext cx="167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History of EBAS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1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86" y="-184737"/>
            <a:ext cx="7437863" cy="697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2" y="3003235"/>
            <a:ext cx="7914777" cy="1090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041" y="418779"/>
            <a:ext cx="4211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 smtClean="0">
                <a:solidFill>
                  <a:srgbClr val="FF0000"/>
                </a:solidFill>
              </a:rPr>
              <a:t>Goal:</a:t>
            </a:r>
          </a:p>
          <a:p>
            <a:r>
              <a:rPr lang="nb-NO" sz="2400" b="1" i="1" dirty="0" smtClean="0">
                <a:solidFill>
                  <a:srgbClr val="FF0000"/>
                </a:solidFill>
              </a:rPr>
              <a:t>«</a:t>
            </a:r>
            <a:r>
              <a:rPr lang="nb-NO" sz="2400" b="1" i="1" dirty="0" err="1" smtClean="0">
                <a:solidFill>
                  <a:srgbClr val="FF0000"/>
                </a:solidFill>
              </a:rPr>
              <a:t>Establish</a:t>
            </a:r>
            <a:r>
              <a:rPr lang="nb-NO" sz="2400" b="1" i="1" dirty="0" smtClean="0">
                <a:solidFill>
                  <a:srgbClr val="FF0000"/>
                </a:solidFill>
              </a:rPr>
              <a:t> a </a:t>
            </a:r>
            <a:r>
              <a:rPr lang="nb-NO" sz="2400" b="1" i="1" dirty="0" err="1" smtClean="0">
                <a:solidFill>
                  <a:srgbClr val="FF0000"/>
                </a:solidFill>
              </a:rPr>
              <a:t>network</a:t>
            </a:r>
            <a:r>
              <a:rPr lang="nb-NO" sz="2400" b="1" i="1" dirty="0" smtClean="0">
                <a:solidFill>
                  <a:srgbClr val="FF0000"/>
                </a:solidFill>
              </a:rPr>
              <a:t> </a:t>
            </a:r>
            <a:r>
              <a:rPr lang="nb-NO" sz="2400" b="1" i="1" err="1" smtClean="0">
                <a:solidFill>
                  <a:srgbClr val="FF0000"/>
                </a:solidFill>
              </a:rPr>
              <a:t>of</a:t>
            </a:r>
            <a:r>
              <a:rPr lang="nb-NO" sz="2400" b="1" i="1" smtClean="0">
                <a:solidFill>
                  <a:srgbClr val="FF0000"/>
                </a:solidFill>
              </a:rPr>
              <a:t> </a:t>
            </a:r>
            <a:r>
              <a:rPr lang="nb-NO" sz="2400" b="1" i="1" smtClean="0">
                <a:solidFill>
                  <a:srgbClr val="FF0000"/>
                </a:solidFill>
              </a:rPr>
              <a:t>comparable sites </a:t>
            </a:r>
            <a:r>
              <a:rPr lang="nb-NO" sz="2400" b="1" i="1" dirty="0" err="1" smtClean="0">
                <a:solidFill>
                  <a:srgbClr val="FF0000"/>
                </a:solidFill>
              </a:rPr>
              <a:t>performing</a:t>
            </a:r>
            <a:r>
              <a:rPr lang="nb-NO" sz="2400" b="1" i="1" dirty="0" smtClean="0">
                <a:solidFill>
                  <a:srgbClr val="FF0000"/>
                </a:solidFill>
              </a:rPr>
              <a:t> </a:t>
            </a:r>
            <a:r>
              <a:rPr lang="nb-NO" sz="2400" b="1" i="1" dirty="0" err="1" smtClean="0">
                <a:solidFill>
                  <a:srgbClr val="FF0000"/>
                </a:solidFill>
              </a:rPr>
              <a:t>comparable</a:t>
            </a:r>
            <a:r>
              <a:rPr lang="nb-NO" sz="2400" b="1" i="1" dirty="0" smtClean="0">
                <a:solidFill>
                  <a:srgbClr val="FF0000"/>
                </a:solidFill>
              </a:rPr>
              <a:t> </a:t>
            </a:r>
            <a:r>
              <a:rPr lang="nb-NO" sz="2400" b="1" i="1" dirty="0" err="1" smtClean="0">
                <a:solidFill>
                  <a:srgbClr val="FF0000"/>
                </a:solidFill>
              </a:rPr>
              <a:t>measurements</a:t>
            </a:r>
            <a:r>
              <a:rPr lang="nb-NO" sz="2400" b="1" i="1" dirty="0" smtClean="0">
                <a:solidFill>
                  <a:srgbClr val="FF0000"/>
                </a:solidFill>
              </a:rPr>
              <a:t>»</a:t>
            </a:r>
            <a:endParaRPr lang="nb-NO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smtClean="0"/>
              <a:t>Early days, …1970ies</a:t>
            </a:r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19" y="2687743"/>
            <a:ext cx="7159122" cy="3856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9" y="509975"/>
            <a:ext cx="4228910" cy="151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758" y="2192785"/>
            <a:ext cx="3353562" cy="70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88" y="2900991"/>
            <a:ext cx="3890569" cy="38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42" y="242536"/>
            <a:ext cx="8509826" cy="4616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568" y="2168497"/>
            <a:ext cx="2908755" cy="3698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3" y="4973237"/>
            <a:ext cx="9739403" cy="1788093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90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58" y="331791"/>
            <a:ext cx="8130224" cy="3669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41" y="4017981"/>
            <a:ext cx="10300641" cy="2569249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81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70" y="468047"/>
            <a:ext cx="9933049" cy="638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35" y="65052"/>
            <a:ext cx="111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FF0000"/>
                </a:solidFill>
              </a:rPr>
              <a:t>1995: first </a:t>
            </a:r>
            <a:r>
              <a:rPr lang="nb-NO" sz="2000" b="1" dirty="0" err="1" smtClean="0">
                <a:solidFill>
                  <a:srgbClr val="FF0000"/>
                </a:solidFill>
              </a:rPr>
              <a:t>introduction</a:t>
            </a:r>
            <a:r>
              <a:rPr lang="nb-NO" sz="2000" b="1" dirty="0" smtClean="0">
                <a:solidFill>
                  <a:srgbClr val="FF0000"/>
                </a:solidFill>
              </a:rPr>
              <a:t> </a:t>
            </a:r>
            <a:r>
              <a:rPr lang="nb-NO" sz="2000" b="1" dirty="0" err="1" smtClean="0">
                <a:solidFill>
                  <a:srgbClr val="FF0000"/>
                </a:solidFill>
              </a:rPr>
              <a:t>of</a:t>
            </a:r>
            <a:r>
              <a:rPr lang="nb-NO" sz="2000" b="1" dirty="0" smtClean="0">
                <a:solidFill>
                  <a:srgbClr val="FF0000"/>
                </a:solidFill>
              </a:rPr>
              <a:t> «</a:t>
            </a:r>
            <a:r>
              <a:rPr lang="nb-NO" sz="2000" b="1" dirty="0" err="1" smtClean="0">
                <a:solidFill>
                  <a:srgbClr val="FF0000"/>
                </a:solidFill>
              </a:rPr>
              <a:t>DQOs</a:t>
            </a:r>
            <a:r>
              <a:rPr lang="nb-NO" sz="2000" b="1" dirty="0" smtClean="0">
                <a:solidFill>
                  <a:srgbClr val="FF0000"/>
                </a:solidFill>
              </a:rPr>
              <a:t>» (</a:t>
            </a:r>
            <a:r>
              <a:rPr lang="nb-NO" sz="2000" b="1" dirty="0" err="1" smtClean="0">
                <a:solidFill>
                  <a:srgbClr val="FF0000"/>
                </a:solidFill>
              </a:rPr>
              <a:t>largely</a:t>
            </a:r>
            <a:r>
              <a:rPr lang="nb-NO" sz="2000" b="1" dirty="0" smtClean="0">
                <a:solidFill>
                  <a:srgbClr val="FF0000"/>
                </a:solidFill>
              </a:rPr>
              <a:t> </a:t>
            </a:r>
            <a:r>
              <a:rPr lang="nb-NO" sz="2000" b="1" dirty="0" err="1" smtClean="0">
                <a:solidFill>
                  <a:srgbClr val="FF0000"/>
                </a:solidFill>
              </a:rPr>
              <a:t>influenced</a:t>
            </a:r>
            <a:r>
              <a:rPr lang="nb-NO" sz="2000" b="1" dirty="0" smtClean="0">
                <a:solidFill>
                  <a:srgbClr val="FF0000"/>
                </a:solidFill>
              </a:rPr>
              <a:t> by </a:t>
            </a:r>
            <a:r>
              <a:rPr lang="nb-NO" sz="2000" b="1" dirty="0" err="1" smtClean="0">
                <a:solidFill>
                  <a:srgbClr val="FF0000"/>
                </a:solidFill>
              </a:rPr>
              <a:t>CapMon</a:t>
            </a:r>
            <a:r>
              <a:rPr lang="nb-NO" sz="2000" b="1" dirty="0" smtClean="0">
                <a:solidFill>
                  <a:srgbClr val="FF0000"/>
                </a:solidFill>
              </a:rPr>
              <a:t> </a:t>
            </a:r>
            <a:r>
              <a:rPr lang="nb-NO" sz="2000" b="1" dirty="0" err="1" smtClean="0">
                <a:solidFill>
                  <a:srgbClr val="FF0000"/>
                </a:solidFill>
              </a:rPr>
              <a:t>through</a:t>
            </a:r>
            <a:r>
              <a:rPr lang="nb-NO" sz="2000" b="1" dirty="0" smtClean="0">
                <a:solidFill>
                  <a:srgbClr val="FF0000"/>
                </a:solidFill>
              </a:rPr>
              <a:t> </a:t>
            </a:r>
            <a:r>
              <a:rPr lang="nb-NO" sz="2000" b="1" dirty="0" err="1" smtClean="0">
                <a:solidFill>
                  <a:srgbClr val="FF0000"/>
                </a:solidFill>
              </a:rPr>
              <a:t>discussions</a:t>
            </a:r>
            <a:r>
              <a:rPr lang="nb-NO" sz="2000" b="1" dirty="0" smtClean="0">
                <a:solidFill>
                  <a:srgbClr val="FF0000"/>
                </a:solidFill>
              </a:rPr>
              <a:t> in GAW PC-SAG) </a:t>
            </a:r>
            <a:endParaRPr lang="nb-NO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EMEP-CCC QAQC efforts (have) include(d)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51" y="2119126"/>
            <a:ext cx="6068627" cy="3713503"/>
          </a:xfrm>
        </p:spPr>
        <p:txBody>
          <a:bodyPr>
            <a:normAutofit fontScale="92500" lnSpcReduction="10000"/>
          </a:bodyPr>
          <a:lstStyle/>
          <a:p>
            <a:r>
              <a:rPr lang="nb-NO" sz="2400" smtClean="0"/>
              <a:t>More stringent data documentation</a:t>
            </a:r>
          </a:p>
          <a:p>
            <a:r>
              <a:rPr lang="nb-NO" sz="2400" smtClean="0"/>
              <a:t>Data </a:t>
            </a:r>
            <a:r>
              <a:rPr lang="nb-NO" sz="2400" smtClean="0"/>
              <a:t>reviews</a:t>
            </a:r>
          </a:p>
          <a:p>
            <a:r>
              <a:rPr lang="nb-NO" sz="2400" smtClean="0"/>
              <a:t>Laboratory intercomparisons</a:t>
            </a:r>
          </a:p>
          <a:p>
            <a:r>
              <a:rPr lang="nb-NO" sz="2400" smtClean="0"/>
              <a:t>Field intercomparisons</a:t>
            </a:r>
          </a:p>
          <a:p>
            <a:r>
              <a:rPr lang="nb-NO" sz="2400" smtClean="0"/>
              <a:t>Capacity building</a:t>
            </a:r>
          </a:p>
          <a:p>
            <a:r>
              <a:rPr lang="nb-NO" sz="2400" smtClean="0"/>
              <a:t>Expert meetings</a:t>
            </a:r>
          </a:p>
          <a:p>
            <a:r>
              <a:rPr lang="nb-NO" sz="2400" smtClean="0"/>
              <a:t>Training courses</a:t>
            </a:r>
          </a:p>
          <a:p>
            <a:r>
              <a:rPr lang="nb-NO" sz="2400" smtClean="0"/>
              <a:t>Involvement in external efforts (CEN, GAW, etc)</a:t>
            </a:r>
          </a:p>
          <a:p>
            <a:r>
              <a:rPr lang="nb-NO" sz="2400" smtClean="0"/>
              <a:t>Improved documentation of data and metadata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41" y="1889371"/>
            <a:ext cx="5419623" cy="37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623</Words>
  <Application>Microsoft Office PowerPoint</Application>
  <PresentationFormat>Widescreen</PresentationFormat>
  <Paragraphs>130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Introduction –  workshop on EBAS and Data Quality</vt:lpstr>
      <vt:lpstr>«Data quality and database issues are closely linked»   </vt:lpstr>
      <vt:lpstr>Timeline – frameworks     Complexity</vt:lpstr>
      <vt:lpstr>PowerPoint Presentation</vt:lpstr>
      <vt:lpstr>Early days, …1970ies</vt:lpstr>
      <vt:lpstr>PowerPoint Presentation</vt:lpstr>
      <vt:lpstr>PowerPoint Presentation</vt:lpstr>
      <vt:lpstr>PowerPoint Presentation</vt:lpstr>
      <vt:lpstr>EMEP-CCC QAQC efforts (have) include(d)</vt:lpstr>
      <vt:lpstr>PowerPoint Presentation</vt:lpstr>
      <vt:lpstr>EMEP Laboratory intercomparison – Execution</vt:lpstr>
      <vt:lpstr>PowerPoint Presentation</vt:lpstr>
      <vt:lpstr>PowerPoint Presentation</vt:lpstr>
      <vt:lpstr>PowerPoint Presentation</vt:lpstr>
      <vt:lpstr>Inorganic in precip</vt:lpstr>
      <vt:lpstr>PowerPoint Presentation</vt:lpstr>
      <vt:lpstr>So, why is data quality barely improving?</vt:lpstr>
      <vt:lpstr>PowerPoint Presentation</vt:lpstr>
      <vt:lpstr>PowerPoint Presentation</vt:lpstr>
      <vt:lpstr>Goal of workshop</vt:lpstr>
      <vt:lpstr>PowerPoint Presentation</vt:lpstr>
    </vt:vector>
  </TitlesOfParts>
  <Company>NILU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and status on EBAS and Data Quality</dc:title>
  <dc:creator>Kjetil Tørseth</dc:creator>
  <cp:lastModifiedBy>Kjetil Tørseth</cp:lastModifiedBy>
  <cp:revision>50</cp:revision>
  <dcterms:created xsi:type="dcterms:W3CDTF">2016-10-24T12:07:25Z</dcterms:created>
  <dcterms:modified xsi:type="dcterms:W3CDTF">2016-10-27T07:25:15Z</dcterms:modified>
</cp:coreProperties>
</file>