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2" r:id="rId4"/>
    <p:sldId id="279" r:id="rId5"/>
    <p:sldId id="259" r:id="rId6"/>
    <p:sldId id="277" r:id="rId7"/>
    <p:sldId id="288" r:id="rId8"/>
    <p:sldId id="290" r:id="rId9"/>
    <p:sldId id="275" r:id="rId10"/>
    <p:sldId id="286" r:id="rId11"/>
    <p:sldId id="300" r:id="rId12"/>
    <p:sldId id="301" r:id="rId13"/>
    <p:sldId id="267" r:id="rId14"/>
    <p:sldId id="294" r:id="rId15"/>
    <p:sldId id="292" r:id="rId16"/>
    <p:sldId id="304" r:id="rId17"/>
    <p:sldId id="295" r:id="rId18"/>
    <p:sldId id="297"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0000FF"/>
    <a:srgbClr val="FF00FF"/>
    <a:srgbClr val="FF99FF"/>
    <a:srgbClr val="FF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40" autoAdjust="0"/>
    <p:restoredTop sz="94660"/>
  </p:normalViewPr>
  <p:slideViewPr>
    <p:cSldViewPr>
      <p:cViewPr>
        <p:scale>
          <a:sx n="110" d="100"/>
          <a:sy n="110" d="100"/>
        </p:scale>
        <p:origin x="-840" y="3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E80CBE-0750-4966-8A64-679CEF40CEF0}" type="datetimeFigureOut">
              <a:rPr lang="en-US"/>
              <a:pPr>
                <a:defRPr/>
              </a:pPr>
              <a:t>5/2/2018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AF9E8C-7286-45D4-B8A2-765A36427E1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C2AC62-4B51-4261-A6E5-9EF45CF871C5}" type="datetimeFigureOut">
              <a:rPr lang="en-US"/>
              <a:pPr>
                <a:defRPr/>
              </a:pPr>
              <a:t>5/2/2018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47B56E-F494-4EFF-B079-21225B184B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AC4C16-E245-490E-869C-DEBD8BD7C750}" type="datetimeFigureOut">
              <a:rPr lang="en-US"/>
              <a:pPr>
                <a:defRPr/>
              </a:pPr>
              <a:t>5/2/2018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EE4A03-5DD9-4DAF-867D-863186E56D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28FD4C-4EE5-4B6F-9D28-80AC65F8E282}" type="datetimeFigureOut">
              <a:rPr lang="en-US"/>
              <a:pPr>
                <a:defRPr/>
              </a:pPr>
              <a:t>5/2/2018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C4E880-C308-4680-AE60-CDB9C5011F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C063F8-08C8-4249-AC40-F357B3DA950E}" type="datetimeFigureOut">
              <a:rPr lang="en-US"/>
              <a:pPr>
                <a:defRPr/>
              </a:pPr>
              <a:t>5/2/2018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D7592D-81E6-4A63-B7E3-638750A08B4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8464F8-7467-430B-AB1A-A9EED6D319D6}" type="datetimeFigureOut">
              <a:rPr lang="en-US"/>
              <a:pPr>
                <a:defRPr/>
              </a:pPr>
              <a:t>5/2/2018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6496FD-001F-430C-BBD1-738D654286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223CE5-CB7B-496B-95A4-9989C3A370B7}" type="datetimeFigureOut">
              <a:rPr lang="en-US"/>
              <a:pPr>
                <a:defRPr/>
              </a:pPr>
              <a:t>5/2/2018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854689-3FDC-4ECF-A09A-41862A46D0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82FD3F-3178-4F47-98AE-C0311B258D78}" type="datetimeFigureOut">
              <a:rPr lang="en-US"/>
              <a:pPr>
                <a:defRPr/>
              </a:pPr>
              <a:t>5/2/2018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ABF059-AEAB-4569-B861-E8EB2FBE1B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A13F1D-C029-4D1C-89E6-46DA39EBE743}" type="datetimeFigureOut">
              <a:rPr lang="en-US"/>
              <a:pPr>
                <a:defRPr/>
              </a:pPr>
              <a:t>5/2/2018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5F856E-1E45-4CC8-AF47-59F796DEC3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BB90DF-5556-4EFF-AC01-0D4D1E4B054F}" type="datetimeFigureOut">
              <a:rPr lang="en-US"/>
              <a:pPr>
                <a:defRPr/>
              </a:pPr>
              <a:t>5/2/2018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0DA69-2A51-48DC-9A35-CCCED1233B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B69C4C-98AB-409B-B6C0-3CB65F0296D6}" type="datetimeFigureOut">
              <a:rPr lang="en-US"/>
              <a:pPr>
                <a:defRPr/>
              </a:pPr>
              <a:t>5/2/2018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9486DC-0A39-482E-A49D-F4A5626232F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28800C-C5EB-4904-BC98-BA53A166102D}" type="datetimeFigureOut">
              <a:rPr lang="en-US"/>
              <a:pPr>
                <a:defRPr/>
              </a:pPr>
              <a:t>5/2/2018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852B868-926C-4FC0-B9E7-ED963AA6C3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3.gif"/><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4"/>
          <p:cNvSpPr txBox="1">
            <a:spLocks noChangeArrowheads="1"/>
          </p:cNvSpPr>
          <p:nvPr/>
        </p:nvSpPr>
        <p:spPr bwMode="auto">
          <a:xfrm>
            <a:off x="152400" y="573088"/>
            <a:ext cx="8839200" cy="1331912"/>
          </a:xfrm>
          <a:prstGeom prst="rect">
            <a:avLst/>
          </a:prstGeom>
          <a:noFill/>
          <a:ln w="9525" algn="ctr">
            <a:noFill/>
            <a:miter lim="800000"/>
            <a:headEnd/>
            <a:tailEnd/>
          </a:ln>
        </p:spPr>
        <p:txBody>
          <a:bodyPr anchor="ctr"/>
          <a:lstStyle/>
          <a:p>
            <a:pPr algn="ctr"/>
            <a:r>
              <a:rPr lang="en-US" sz="2800" b="1">
                <a:solidFill>
                  <a:srgbClr val="0070C0"/>
                </a:solidFill>
                <a:latin typeface="Calibri" pitchFamily="34" charset="0"/>
                <a:ea typeface="PMingLiU" pitchFamily="18" charset="-120"/>
              </a:rPr>
              <a:t>Progress in assessment of POP pollution in EMEP region.</a:t>
            </a:r>
          </a:p>
          <a:p>
            <a:pPr algn="ctr"/>
            <a:r>
              <a:rPr lang="en-US" sz="2800" b="1">
                <a:solidFill>
                  <a:srgbClr val="0070C0"/>
                </a:solidFill>
                <a:latin typeface="Calibri" pitchFamily="34" charset="0"/>
                <a:ea typeface="PMingLiU" pitchFamily="18" charset="-120"/>
              </a:rPr>
              <a:t>Case study on B(a)P pollution in Spain/France</a:t>
            </a:r>
            <a:endParaRPr lang="ru-RU" sz="2800" b="1">
              <a:solidFill>
                <a:srgbClr val="0070C0"/>
              </a:solidFill>
              <a:latin typeface="Calibri" pitchFamily="34" charset="0"/>
              <a:ea typeface="PMingLiU" pitchFamily="18" charset="-120"/>
            </a:endParaRPr>
          </a:p>
        </p:txBody>
      </p:sp>
      <p:sp>
        <p:nvSpPr>
          <p:cNvPr id="13314" name="Rectangle 8"/>
          <p:cNvSpPr>
            <a:spLocks noChangeArrowheads="1"/>
          </p:cNvSpPr>
          <p:nvPr/>
        </p:nvSpPr>
        <p:spPr bwMode="auto">
          <a:xfrm>
            <a:off x="427038" y="2362200"/>
            <a:ext cx="8426450" cy="1565275"/>
          </a:xfrm>
          <a:prstGeom prst="rect">
            <a:avLst/>
          </a:prstGeom>
          <a:noFill/>
          <a:ln w="9525">
            <a:noFill/>
            <a:miter lim="800000"/>
            <a:headEnd/>
            <a:tailEnd/>
          </a:ln>
        </p:spPr>
        <p:txBody>
          <a:bodyPr/>
          <a:lstStyle/>
          <a:p>
            <a:pPr algn="ctr" eaLnBrk="0" hangingPunct="0">
              <a:spcBef>
                <a:spcPct val="20000"/>
              </a:spcBef>
              <a:spcAft>
                <a:spcPct val="60000"/>
              </a:spcAft>
              <a:buClr>
                <a:schemeClr val="hlink"/>
              </a:buClr>
              <a:buSzPct val="120000"/>
            </a:pPr>
            <a:r>
              <a:rPr lang="en-US" altLang="ru-RU" sz="2000" u="sng">
                <a:latin typeface="Calibri" pitchFamily="34" charset="0"/>
              </a:rPr>
              <a:t>Alexey Gusev</a:t>
            </a:r>
            <a:r>
              <a:rPr lang="en-US" altLang="ru-RU" sz="2000">
                <a:latin typeface="Calibri" pitchFamily="34" charset="0"/>
              </a:rPr>
              <a:t>, Victor Shatalov, Olga Rozovskaya (MSC-E, EMEP)</a:t>
            </a:r>
          </a:p>
          <a:p>
            <a:pPr algn="ctr" eaLnBrk="0" hangingPunct="0">
              <a:spcBef>
                <a:spcPct val="20000"/>
              </a:spcBef>
              <a:spcAft>
                <a:spcPct val="60000"/>
              </a:spcAft>
              <a:buClr>
                <a:schemeClr val="hlink"/>
              </a:buClr>
              <a:buSzPct val="120000"/>
            </a:pPr>
            <a:r>
              <a:rPr lang="en-US" altLang="ru-RU" sz="2000">
                <a:latin typeface="Calibri" pitchFamily="34" charset="0"/>
              </a:rPr>
              <a:t>Florian Couvidat (INERIS, France)</a:t>
            </a:r>
          </a:p>
          <a:p>
            <a:pPr algn="ctr" eaLnBrk="0" hangingPunct="0">
              <a:spcBef>
                <a:spcPct val="20000"/>
              </a:spcBef>
              <a:spcAft>
                <a:spcPct val="60000"/>
              </a:spcAft>
              <a:buClr>
                <a:schemeClr val="hlink"/>
              </a:buClr>
              <a:buSzPct val="120000"/>
            </a:pPr>
            <a:r>
              <a:rPr lang="en-US" altLang="ru-RU" sz="2000">
                <a:latin typeface="Calibri" pitchFamily="34" charset="0"/>
              </a:rPr>
              <a:t>Marta Garcia Vivanco (CIEMAT, Spain)</a:t>
            </a:r>
            <a:endParaRPr lang="ru-RU" altLang="ru-RU" sz="2000">
              <a:latin typeface="Calibri" pitchFamily="34" charset="0"/>
            </a:endParaRPr>
          </a:p>
        </p:txBody>
      </p:sp>
      <p:grpSp>
        <p:nvGrpSpPr>
          <p:cNvPr id="13315" name="Group 10"/>
          <p:cNvGrpSpPr>
            <a:grpSpLocks noChangeAspect="1"/>
          </p:cNvGrpSpPr>
          <p:nvPr/>
        </p:nvGrpSpPr>
        <p:grpSpPr bwMode="auto">
          <a:xfrm>
            <a:off x="1066800" y="5410200"/>
            <a:ext cx="998538" cy="863600"/>
            <a:chOff x="92" y="3959"/>
            <a:chExt cx="384" cy="333"/>
          </a:xfrm>
        </p:grpSpPr>
        <p:sp>
          <p:nvSpPr>
            <p:cNvPr id="13318" name="Oval 11"/>
            <p:cNvSpPr>
              <a:spLocks noChangeAspect="1" noChangeArrowheads="1"/>
            </p:cNvSpPr>
            <p:nvPr/>
          </p:nvSpPr>
          <p:spPr bwMode="auto">
            <a:xfrm>
              <a:off x="101" y="4014"/>
              <a:ext cx="369" cy="209"/>
            </a:xfrm>
            <a:prstGeom prst="ellipse">
              <a:avLst/>
            </a:prstGeom>
            <a:solidFill>
              <a:srgbClr val="FFFFFF"/>
            </a:solidFill>
            <a:ln w="9525">
              <a:noFill/>
              <a:round/>
              <a:headEnd/>
              <a:tailEnd/>
            </a:ln>
          </p:spPr>
          <p:txBody>
            <a:bodyPr wrap="none" anchor="ctr"/>
            <a:lstStyle/>
            <a:p>
              <a:pPr eaLnBrk="0" hangingPunct="0"/>
              <a:endParaRPr lang="ru-RU" sz="2000">
                <a:latin typeface="Tahoma" pitchFamily="34" charset="0"/>
              </a:endParaRPr>
            </a:p>
          </p:txBody>
        </p:sp>
        <p:pic>
          <p:nvPicPr>
            <p:cNvPr id="13319" name="Picture 12" descr="Logo1"/>
            <p:cNvPicPr>
              <a:picLocks noChangeAspect="1" noChangeArrowheads="1"/>
            </p:cNvPicPr>
            <p:nvPr/>
          </p:nvPicPr>
          <p:blipFill>
            <a:blip r:embed="rId2"/>
            <a:srcRect/>
            <a:stretch>
              <a:fillRect/>
            </a:stretch>
          </p:blipFill>
          <p:spPr bwMode="auto">
            <a:xfrm>
              <a:off x="92" y="3959"/>
              <a:ext cx="384" cy="333"/>
            </a:xfrm>
            <a:prstGeom prst="rect">
              <a:avLst/>
            </a:prstGeom>
            <a:noFill/>
            <a:ln w="9525">
              <a:noFill/>
              <a:miter lim="800000"/>
              <a:headEnd/>
              <a:tailEnd/>
            </a:ln>
          </p:spPr>
        </p:pic>
      </p:grpSp>
      <p:pic>
        <p:nvPicPr>
          <p:cNvPr id="13316" name="Picture 2" descr="https://webmail.ciemat.es/Exchange/m.garcia/Bandeja%20de%20entrada/RE:%20logo%20ciemat.EML/logo_ciemat.jpg/C58EA28C-18C0-4a97-9AF2-036E93DDAFB3/logo_ciemat.jpg?attach=1"/>
          <p:cNvPicPr>
            <a:picLocks noChangeAspect="1" noChangeArrowheads="1"/>
          </p:cNvPicPr>
          <p:nvPr/>
        </p:nvPicPr>
        <p:blipFill>
          <a:blip r:embed="rId3"/>
          <a:srcRect/>
          <a:stretch>
            <a:fillRect/>
          </a:stretch>
        </p:blipFill>
        <p:spPr bwMode="auto">
          <a:xfrm>
            <a:off x="2819400" y="5410200"/>
            <a:ext cx="3048000" cy="952500"/>
          </a:xfrm>
          <a:prstGeom prst="rect">
            <a:avLst/>
          </a:prstGeom>
          <a:noFill/>
          <a:ln w="9525">
            <a:noFill/>
            <a:miter lim="800000"/>
            <a:headEnd/>
            <a:tailEnd/>
          </a:ln>
        </p:spPr>
      </p:pic>
      <p:pic>
        <p:nvPicPr>
          <p:cNvPr id="13317" name="Image 13" descr="logo_INERIS_cartouche_GB.TIF"/>
          <p:cNvPicPr>
            <a:picLocks noChangeAspect="1" noChangeArrowheads="1"/>
          </p:cNvPicPr>
          <p:nvPr/>
        </p:nvPicPr>
        <p:blipFill>
          <a:blip r:embed="rId4"/>
          <a:srcRect/>
          <a:stretch>
            <a:fillRect/>
          </a:stretch>
        </p:blipFill>
        <p:spPr bwMode="auto">
          <a:xfrm>
            <a:off x="6477000" y="5486400"/>
            <a:ext cx="1522413"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4"/>
          <p:cNvSpPr>
            <a:spLocks noChangeArrowheads="1"/>
          </p:cNvSpPr>
          <p:nvPr/>
        </p:nvSpPr>
        <p:spPr bwMode="auto">
          <a:xfrm>
            <a:off x="0" y="9525"/>
            <a:ext cx="9144000" cy="523875"/>
          </a:xfrm>
          <a:prstGeom prst="rect">
            <a:avLst/>
          </a:prstGeom>
          <a:noFill/>
          <a:ln w="9525">
            <a:noFill/>
            <a:miter lim="800000"/>
            <a:headEnd/>
            <a:tailEnd/>
          </a:ln>
        </p:spPr>
        <p:txBody>
          <a:bodyPr>
            <a:spAutoFit/>
          </a:bodyPr>
          <a:lstStyle/>
          <a:p>
            <a:pPr algn="ctr"/>
            <a:r>
              <a:rPr lang="en-US" altLang="ru-RU" sz="2800" b="1">
                <a:solidFill>
                  <a:srgbClr val="376092"/>
                </a:solidFill>
                <a:latin typeface="Calibri" pitchFamily="34" charset="0"/>
              </a:rPr>
              <a:t>Country-scale study of B(a)P pollution for Spain/France</a:t>
            </a:r>
            <a:endParaRPr lang="ru-RU" altLang="ru-RU" sz="2800" b="1">
              <a:solidFill>
                <a:srgbClr val="376092"/>
              </a:solidFill>
              <a:latin typeface="Calibri" pitchFamily="34" charset="0"/>
            </a:endParaRPr>
          </a:p>
        </p:txBody>
      </p:sp>
      <p:sp>
        <p:nvSpPr>
          <p:cNvPr id="21506" name="Text Box 45"/>
          <p:cNvSpPr txBox="1">
            <a:spLocks noChangeArrowheads="1"/>
          </p:cNvSpPr>
          <p:nvPr/>
        </p:nvSpPr>
        <p:spPr bwMode="auto">
          <a:xfrm>
            <a:off x="0" y="495300"/>
            <a:ext cx="8229600" cy="974725"/>
          </a:xfrm>
          <a:prstGeom prst="rect">
            <a:avLst/>
          </a:prstGeom>
          <a:noFill/>
          <a:ln w="9525">
            <a:noFill/>
            <a:miter lim="800000"/>
            <a:headEnd/>
            <a:tailEnd/>
          </a:ln>
        </p:spPr>
        <p:txBody>
          <a:bodyPr>
            <a:spAutoFit/>
          </a:bodyPr>
          <a:lstStyle/>
          <a:p>
            <a:pPr marL="358775" indent="-358775">
              <a:spcBef>
                <a:spcPts val="400"/>
              </a:spcBef>
              <a:buClr>
                <a:schemeClr val="tx2"/>
              </a:buClr>
            </a:pPr>
            <a:r>
              <a:rPr lang="en-US" b="1">
                <a:solidFill>
                  <a:srgbClr val="0070C0"/>
                </a:solidFill>
                <a:latin typeface="Calibri" pitchFamily="34" charset="0"/>
              </a:rPr>
              <a:t>Objective of case study: </a:t>
            </a:r>
          </a:p>
          <a:p>
            <a:pPr marL="358775" indent="-358775">
              <a:spcBef>
                <a:spcPts val="400"/>
              </a:spcBef>
              <a:buClr>
                <a:schemeClr val="tx2"/>
              </a:buClr>
            </a:pPr>
            <a:r>
              <a:rPr lang="en-US">
                <a:latin typeface="Calibri" pitchFamily="34" charset="0"/>
              </a:rPr>
              <a:t>	Analysis of uncertainties and improvement of assessment of B(a)P pollution levels in co-operation with national experts </a:t>
            </a:r>
          </a:p>
        </p:txBody>
      </p:sp>
      <p:grpSp>
        <p:nvGrpSpPr>
          <p:cNvPr id="17" name="Группа 16"/>
          <p:cNvGrpSpPr>
            <a:grpSpLocks/>
          </p:cNvGrpSpPr>
          <p:nvPr/>
        </p:nvGrpSpPr>
        <p:grpSpPr bwMode="auto">
          <a:xfrm>
            <a:off x="76200" y="2667000"/>
            <a:ext cx="8686800" cy="3251200"/>
            <a:chOff x="76200" y="2665780"/>
            <a:chExt cx="8686800" cy="3250836"/>
          </a:xfrm>
        </p:grpSpPr>
        <p:sp>
          <p:nvSpPr>
            <p:cNvPr id="22534" name="Text Box 45"/>
            <p:cNvSpPr txBox="1">
              <a:spLocks noChangeArrowheads="1"/>
            </p:cNvSpPr>
            <p:nvPr/>
          </p:nvSpPr>
          <p:spPr bwMode="auto">
            <a:xfrm>
              <a:off x="76200" y="2665780"/>
              <a:ext cx="5334000" cy="3250836"/>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a:solidFill>
                    <a:srgbClr val="0070C0"/>
                  </a:solidFill>
                  <a:latin typeface="Calibri" pitchFamily="34" charset="0"/>
                </a:rPr>
                <a:t>Country-specific study activities: </a:t>
              </a:r>
            </a:p>
            <a:p>
              <a:pPr marL="358775" indent="-358775">
                <a:spcBef>
                  <a:spcPct val="30000"/>
                </a:spcBef>
                <a:buClr>
                  <a:schemeClr val="tx2"/>
                </a:buClr>
                <a:buFontTx/>
                <a:buChar char="•"/>
              </a:pPr>
              <a:r>
                <a:rPr lang="en-US">
                  <a:latin typeface="Calibri" pitchFamily="34" charset="0"/>
                </a:rPr>
                <a:t>Analysis of national B(a)P emission data*</a:t>
              </a:r>
            </a:p>
            <a:p>
              <a:pPr marL="358775" indent="-358775">
                <a:spcBef>
                  <a:spcPct val="30000"/>
                </a:spcBef>
                <a:buClr>
                  <a:schemeClr val="tx2"/>
                </a:buClr>
                <a:buFontTx/>
                <a:buChar char="•"/>
              </a:pPr>
              <a:r>
                <a:rPr lang="en-US">
                  <a:latin typeface="Calibri" pitchFamily="34" charset="0"/>
                </a:rPr>
                <a:t>Inter-comparison of GLEMOS and CHIMERE (FR) model results*</a:t>
              </a:r>
            </a:p>
            <a:p>
              <a:pPr marL="358775" indent="-358775">
                <a:spcBef>
                  <a:spcPct val="30000"/>
                </a:spcBef>
                <a:buClr>
                  <a:schemeClr val="tx2"/>
                </a:buClr>
                <a:buFontTx/>
                <a:buChar char="•"/>
              </a:pPr>
              <a:r>
                <a:rPr lang="en-US">
                  <a:latin typeface="Calibri" pitchFamily="34" charset="0"/>
                </a:rPr>
                <a:t>Scenario modelling and analysis of sensitivity to changes of national B(a)P emissions</a:t>
              </a:r>
            </a:p>
            <a:p>
              <a:pPr marL="358775" indent="-358775">
                <a:spcBef>
                  <a:spcPct val="30000"/>
                </a:spcBef>
                <a:buClr>
                  <a:schemeClr val="tx2"/>
                </a:buClr>
                <a:buFontTx/>
                <a:buChar char="•"/>
              </a:pPr>
              <a:r>
                <a:rPr lang="en-US">
                  <a:latin typeface="Calibri" pitchFamily="34" charset="0"/>
                </a:rPr>
                <a:t>Analysis of sensitivity of model results to change of degradation/GP partitioning schemes</a:t>
              </a:r>
            </a:p>
            <a:p>
              <a:pPr marL="358775" indent="-358775">
                <a:spcBef>
                  <a:spcPct val="30000"/>
                </a:spcBef>
                <a:buClr>
                  <a:schemeClr val="tx2"/>
                </a:buClr>
                <a:buFontTx/>
                <a:buChar char="•"/>
              </a:pPr>
              <a:r>
                <a:rPr lang="en-US">
                  <a:latin typeface="Calibri" pitchFamily="34" charset="0"/>
                </a:rPr>
                <a:t>Fine resolution, sector-specific, and source-receptor modelling</a:t>
              </a:r>
            </a:p>
          </p:txBody>
        </p:sp>
        <p:grpSp>
          <p:nvGrpSpPr>
            <p:cNvPr id="22535" name="Группа 15"/>
            <p:cNvGrpSpPr>
              <a:grpSpLocks/>
            </p:cNvGrpSpPr>
            <p:nvPr/>
          </p:nvGrpSpPr>
          <p:grpSpPr bwMode="auto">
            <a:xfrm>
              <a:off x="5791200" y="2873375"/>
              <a:ext cx="2971800" cy="2917825"/>
              <a:chOff x="5715000" y="2743200"/>
              <a:chExt cx="2971800" cy="2917825"/>
            </a:xfrm>
          </p:grpSpPr>
          <p:pic>
            <p:nvPicPr>
              <p:cNvPr id="20" name="Picture 2"/>
              <p:cNvPicPr>
                <a:picLocks noChangeAspect="1" noChangeArrowheads="1"/>
              </p:cNvPicPr>
              <p:nvPr/>
            </p:nvPicPr>
            <p:blipFill>
              <a:blip r:embed="rId2"/>
              <a:srcRect/>
              <a:stretch>
                <a:fillRect/>
              </a:stretch>
            </p:blipFill>
            <p:spPr bwMode="auto">
              <a:xfrm>
                <a:off x="5715000" y="2743545"/>
                <a:ext cx="2971800" cy="2550826"/>
              </a:xfrm>
              <a:prstGeom prst="rect">
                <a:avLst/>
              </a:prstGeom>
              <a:noFill/>
              <a:ln w="9525">
                <a:solidFill>
                  <a:schemeClr val="tx2">
                    <a:lumMod val="75000"/>
                  </a:schemeClr>
                </a:solidFill>
                <a:miter lim="800000"/>
                <a:headEnd/>
                <a:tailEnd/>
              </a:ln>
            </p:spPr>
          </p:pic>
          <p:sp>
            <p:nvSpPr>
              <p:cNvPr id="22537" name="Text Box 7"/>
              <p:cNvSpPr txBox="1">
                <a:spLocks noChangeArrowheads="1"/>
              </p:cNvSpPr>
              <p:nvPr/>
            </p:nvSpPr>
            <p:spPr bwMode="auto">
              <a:xfrm>
                <a:off x="5791200" y="5294312"/>
                <a:ext cx="2743200" cy="366713"/>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Model domains</a:t>
                </a:r>
                <a:endParaRPr lang="ru-RU">
                  <a:latin typeface="Calibri" pitchFamily="34" charset="0"/>
                </a:endParaRPr>
              </a:p>
            </p:txBody>
          </p:sp>
          <p:sp>
            <p:nvSpPr>
              <p:cNvPr id="22538" name="Text Box 8"/>
              <p:cNvSpPr txBox="1">
                <a:spLocks noChangeArrowheads="1"/>
              </p:cNvSpPr>
              <p:nvPr/>
            </p:nvSpPr>
            <p:spPr bwMode="auto">
              <a:xfrm>
                <a:off x="6553200" y="2787650"/>
                <a:ext cx="1752600" cy="366713"/>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EU02 (0.2°x0.2</a:t>
                </a:r>
                <a:r>
                  <a:rPr lang="en-US" b="1"/>
                  <a:t>°</a:t>
                </a:r>
                <a:r>
                  <a:rPr lang="en-US" sz="1600" b="1">
                    <a:latin typeface="Calibri" pitchFamily="34" charset="0"/>
                  </a:rPr>
                  <a:t>)</a:t>
                </a:r>
                <a:endParaRPr lang="ru-RU" sz="1600" b="1">
                  <a:latin typeface="Calibri" pitchFamily="34" charset="0"/>
                </a:endParaRPr>
              </a:p>
            </p:txBody>
          </p:sp>
          <p:sp>
            <p:nvSpPr>
              <p:cNvPr id="22539" name="Text Box 9"/>
              <p:cNvSpPr txBox="1">
                <a:spLocks noChangeArrowheads="1"/>
              </p:cNvSpPr>
              <p:nvPr/>
            </p:nvSpPr>
            <p:spPr bwMode="auto">
              <a:xfrm>
                <a:off x="6096000" y="4616450"/>
                <a:ext cx="1828800" cy="611188"/>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SP005 (0.05</a:t>
                </a:r>
                <a:r>
                  <a:rPr lang="en-US" b="1"/>
                  <a:t>°</a:t>
                </a:r>
                <a:r>
                  <a:rPr lang="en-US" sz="1600" b="1">
                    <a:latin typeface="Calibri" pitchFamily="34" charset="0"/>
                  </a:rPr>
                  <a:t>x0.05</a:t>
                </a:r>
                <a:r>
                  <a:rPr lang="en-US" b="1"/>
                  <a:t>°</a:t>
                </a:r>
                <a:r>
                  <a:rPr lang="en-US" sz="1600" b="1">
                    <a:latin typeface="Calibri" pitchFamily="34" charset="0"/>
                  </a:rPr>
                  <a:t>)</a:t>
                </a:r>
                <a:endParaRPr lang="ru-RU" sz="1600" b="1">
                  <a:latin typeface="Calibri" pitchFamily="34" charset="0"/>
                </a:endParaRPr>
              </a:p>
            </p:txBody>
          </p:sp>
          <p:sp>
            <p:nvSpPr>
              <p:cNvPr id="22540" name="Text Box 10"/>
              <p:cNvSpPr txBox="1">
                <a:spLocks noChangeArrowheads="1"/>
              </p:cNvSpPr>
              <p:nvPr/>
            </p:nvSpPr>
            <p:spPr bwMode="auto">
              <a:xfrm>
                <a:off x="6553200" y="3581400"/>
                <a:ext cx="2057400" cy="366713"/>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FR005 (0.05</a:t>
                </a:r>
                <a:r>
                  <a:rPr lang="en-US" b="1"/>
                  <a:t>°</a:t>
                </a:r>
                <a:r>
                  <a:rPr lang="en-US" sz="1600" b="1">
                    <a:latin typeface="Calibri" pitchFamily="34" charset="0"/>
                  </a:rPr>
                  <a:t>x0.05</a:t>
                </a:r>
                <a:r>
                  <a:rPr lang="en-US" b="1"/>
                  <a:t>°</a:t>
                </a:r>
                <a:r>
                  <a:rPr lang="en-US" sz="1600" b="1">
                    <a:latin typeface="Calibri" pitchFamily="34" charset="0"/>
                  </a:rPr>
                  <a:t>)</a:t>
                </a:r>
                <a:endParaRPr lang="ru-RU" sz="1600" b="1">
                  <a:latin typeface="Calibri" pitchFamily="34" charset="0"/>
                </a:endParaRPr>
              </a:p>
            </p:txBody>
          </p:sp>
        </p:grpSp>
      </p:grpSp>
      <p:sp>
        <p:nvSpPr>
          <p:cNvPr id="11" name="TextBox 10"/>
          <p:cNvSpPr txBox="1"/>
          <p:nvPr/>
        </p:nvSpPr>
        <p:spPr>
          <a:xfrm>
            <a:off x="228600" y="6062663"/>
            <a:ext cx="8915400" cy="338137"/>
          </a:xfrm>
          <a:prstGeom prst="rect">
            <a:avLst/>
          </a:prstGeom>
          <a:noFill/>
        </p:spPr>
        <p:txBody>
          <a:bodyPr>
            <a:spAutoFit/>
          </a:bodyPr>
          <a:lstStyle/>
          <a:p>
            <a:pPr>
              <a:defRPr/>
            </a:pPr>
            <a:r>
              <a:rPr lang="en-US" sz="1600" dirty="0">
                <a:latin typeface="+mn-lt"/>
              </a:rPr>
              <a:t>* These topics will be covered in presentations of national experts from Spain and France</a:t>
            </a:r>
            <a:endParaRPr lang="ru-RU" sz="1600" dirty="0">
              <a:latin typeface="+mn-lt"/>
            </a:endParaRPr>
          </a:p>
        </p:txBody>
      </p:sp>
      <p:sp>
        <p:nvSpPr>
          <p:cNvPr id="14" name="Text Box 45"/>
          <p:cNvSpPr txBox="1">
            <a:spLocks noChangeArrowheads="1"/>
          </p:cNvSpPr>
          <p:nvPr/>
        </p:nvSpPr>
        <p:spPr bwMode="auto">
          <a:xfrm>
            <a:off x="0" y="1489075"/>
            <a:ext cx="8532813" cy="1025525"/>
          </a:xfrm>
          <a:prstGeom prst="rect">
            <a:avLst/>
          </a:prstGeom>
          <a:noFill/>
          <a:ln w="9525">
            <a:noFill/>
            <a:miter lim="800000"/>
            <a:headEnd/>
            <a:tailEnd/>
          </a:ln>
        </p:spPr>
        <p:txBody>
          <a:bodyPr>
            <a:spAutoFit/>
          </a:bodyPr>
          <a:lstStyle/>
          <a:p>
            <a:pPr marL="358775" indent="-358775">
              <a:spcBef>
                <a:spcPts val="400"/>
              </a:spcBef>
              <a:buClr>
                <a:schemeClr val="tx2"/>
              </a:buClr>
            </a:pPr>
            <a:r>
              <a:rPr lang="en-US" b="1">
                <a:solidFill>
                  <a:srgbClr val="0070C0"/>
                </a:solidFill>
                <a:latin typeface="Calibri" pitchFamily="34" charset="0"/>
              </a:rPr>
              <a:t>Participated: </a:t>
            </a:r>
          </a:p>
          <a:p>
            <a:pPr marL="358775" indent="-358775">
              <a:spcBef>
                <a:spcPts val="400"/>
              </a:spcBef>
              <a:buClr>
                <a:schemeClr val="tx2"/>
              </a:buClr>
            </a:pPr>
            <a:r>
              <a:rPr lang="en-US">
                <a:latin typeface="Calibri" pitchFamily="34" charset="0"/>
              </a:rPr>
              <a:t>	Experts – MSC-E, CIEMAT (Spain), INERIS (France)</a:t>
            </a:r>
          </a:p>
          <a:p>
            <a:pPr marL="358775" indent="-358775">
              <a:spcBef>
                <a:spcPts val="400"/>
              </a:spcBef>
              <a:buClr>
                <a:schemeClr val="tx2"/>
              </a:buClr>
            </a:pPr>
            <a:r>
              <a:rPr lang="en-US">
                <a:latin typeface="Calibri" pitchFamily="34" charset="0"/>
              </a:rPr>
              <a:t>	Models – GLEMOS (MSC-E), CHIMERE (France), CHIMERE (Spain)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4"/>
          <p:cNvSpPr>
            <a:spLocks noChangeArrowheads="1"/>
          </p:cNvSpPr>
          <p:nvPr/>
        </p:nvSpPr>
        <p:spPr bwMode="auto">
          <a:xfrm>
            <a:off x="0" y="9525"/>
            <a:ext cx="9144000" cy="523875"/>
          </a:xfrm>
          <a:prstGeom prst="rect">
            <a:avLst/>
          </a:prstGeom>
          <a:noFill/>
          <a:ln w="9525">
            <a:noFill/>
            <a:miter lim="800000"/>
            <a:headEnd/>
            <a:tailEnd/>
          </a:ln>
        </p:spPr>
        <p:txBody>
          <a:bodyPr>
            <a:spAutoFit/>
          </a:bodyPr>
          <a:lstStyle/>
          <a:p>
            <a:pPr algn="ctr"/>
            <a:r>
              <a:rPr lang="en-US" altLang="ru-RU" sz="2800" b="1">
                <a:solidFill>
                  <a:srgbClr val="376092"/>
                </a:solidFill>
                <a:latin typeface="Calibri" pitchFamily="34" charset="0"/>
              </a:rPr>
              <a:t>Preparation of B(a)P emissions for model assessment</a:t>
            </a:r>
          </a:p>
        </p:txBody>
      </p:sp>
      <p:sp>
        <p:nvSpPr>
          <p:cNvPr id="23554" name="Text Box 45"/>
          <p:cNvSpPr txBox="1">
            <a:spLocks noChangeArrowheads="1"/>
          </p:cNvSpPr>
          <p:nvPr/>
        </p:nvSpPr>
        <p:spPr bwMode="auto">
          <a:xfrm>
            <a:off x="228600" y="609600"/>
            <a:ext cx="8153400" cy="2070100"/>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a:solidFill>
                  <a:srgbClr val="0070C0"/>
                </a:solidFill>
                <a:latin typeface="Calibri" pitchFamily="34" charset="0"/>
              </a:rPr>
              <a:t>Emission data used: </a:t>
            </a:r>
          </a:p>
          <a:p>
            <a:pPr marL="358775" indent="-358775">
              <a:spcBef>
                <a:spcPct val="30000"/>
              </a:spcBef>
              <a:buClr>
                <a:schemeClr val="tx2"/>
              </a:buClr>
              <a:buFont typeface="Wingdings" pitchFamily="2" charset="2"/>
              <a:buChar char="§"/>
            </a:pPr>
            <a:r>
              <a:rPr lang="en-US">
                <a:latin typeface="Calibri" pitchFamily="34" charset="0"/>
              </a:rPr>
              <a:t>Spain - national inventory of 4PAHs emissions (0.1°x0.1°) for 2015  </a:t>
            </a:r>
          </a:p>
          <a:p>
            <a:pPr marL="358775" indent="-358775">
              <a:spcBef>
                <a:spcPct val="30000"/>
              </a:spcBef>
              <a:buClr>
                <a:schemeClr val="tx2"/>
              </a:buClr>
              <a:buFont typeface="Wingdings" pitchFamily="2" charset="2"/>
              <a:buChar char="§"/>
            </a:pPr>
            <a:r>
              <a:rPr lang="en-US">
                <a:latin typeface="Calibri" pitchFamily="34" charset="0"/>
              </a:rPr>
              <a:t>France - national inventory of B(a)P emissions (~7x7 km) for 2015</a:t>
            </a:r>
          </a:p>
          <a:p>
            <a:pPr marL="358775" indent="-358775">
              <a:spcBef>
                <a:spcPct val="30000"/>
              </a:spcBef>
              <a:buClr>
                <a:schemeClr val="tx2"/>
              </a:buClr>
              <a:buFont typeface="Wingdings" pitchFamily="2" charset="2"/>
              <a:buChar char="§"/>
            </a:pPr>
            <a:r>
              <a:rPr lang="en-US">
                <a:latin typeface="Calibri" pitchFamily="34" charset="0"/>
              </a:rPr>
              <a:t>Other countries - officially reported gridded emissions (0.1°x0.1°) for 2015 (CEIP)</a:t>
            </a:r>
          </a:p>
          <a:p>
            <a:pPr marL="358775" indent="-358775">
              <a:spcBef>
                <a:spcPct val="30000"/>
              </a:spcBef>
              <a:buClr>
                <a:schemeClr val="tx2"/>
              </a:buClr>
              <a:buFont typeface="Wingdings" pitchFamily="2" charset="2"/>
              <a:buChar char="§"/>
            </a:pPr>
            <a:r>
              <a:rPr lang="en-US">
                <a:latin typeface="Calibri" pitchFamily="34" charset="0"/>
              </a:rPr>
              <a:t>Emission data were prepared for SNAP sectors and regridded for specified modelling domains EU02, SP005, FR005 </a:t>
            </a:r>
          </a:p>
        </p:txBody>
      </p:sp>
      <p:pic>
        <p:nvPicPr>
          <p:cNvPr id="21" name="Рисунок 20" descr="bap_emis_2015_eu02.gif"/>
          <p:cNvPicPr>
            <a:picLocks noChangeAspect="1"/>
          </p:cNvPicPr>
          <p:nvPr/>
        </p:nvPicPr>
        <p:blipFill>
          <a:blip r:embed="rId2"/>
          <a:stretch>
            <a:fillRect/>
          </a:stretch>
        </p:blipFill>
        <p:spPr>
          <a:xfrm>
            <a:off x="228600" y="3048000"/>
            <a:ext cx="3113088" cy="2590800"/>
          </a:xfrm>
          <a:prstGeom prst="rect">
            <a:avLst/>
          </a:prstGeom>
          <a:ln>
            <a:solidFill>
              <a:schemeClr val="tx2">
                <a:lumMod val="75000"/>
              </a:schemeClr>
            </a:solidFill>
          </a:ln>
        </p:spPr>
      </p:pic>
      <p:sp>
        <p:nvSpPr>
          <p:cNvPr id="23556" name="TextBox 7"/>
          <p:cNvSpPr txBox="1">
            <a:spLocks noChangeArrowheads="1"/>
          </p:cNvSpPr>
          <p:nvPr/>
        </p:nvSpPr>
        <p:spPr bwMode="auto">
          <a:xfrm>
            <a:off x="457200" y="5878513"/>
            <a:ext cx="8229600" cy="369887"/>
          </a:xfrm>
          <a:prstGeom prst="rect">
            <a:avLst/>
          </a:prstGeom>
          <a:noFill/>
          <a:ln w="9525">
            <a:noFill/>
            <a:miter lim="800000"/>
            <a:headEnd/>
            <a:tailEnd/>
          </a:ln>
        </p:spPr>
        <p:txBody>
          <a:bodyPr>
            <a:spAutoFit/>
          </a:bodyPr>
          <a:lstStyle/>
          <a:p>
            <a:pPr algn="ctr"/>
            <a:r>
              <a:rPr lang="en-US">
                <a:latin typeface="Calibri" pitchFamily="34" charset="0"/>
              </a:rPr>
              <a:t>Annual B(a)P emission fluxes for 2015 generated for domains EU02, SP005, FR005</a:t>
            </a:r>
            <a:endParaRPr lang="ru-RU">
              <a:latin typeface="Calibri" pitchFamily="34" charset="0"/>
            </a:endParaRPr>
          </a:p>
        </p:txBody>
      </p:sp>
      <p:pic>
        <p:nvPicPr>
          <p:cNvPr id="24" name="Рисунок 23" descr="bap_emis_fr005.gif"/>
          <p:cNvPicPr>
            <a:picLocks noChangeAspect="1"/>
          </p:cNvPicPr>
          <p:nvPr/>
        </p:nvPicPr>
        <p:blipFill>
          <a:blip r:embed="rId3"/>
          <a:stretch>
            <a:fillRect/>
          </a:stretch>
        </p:blipFill>
        <p:spPr>
          <a:xfrm>
            <a:off x="3505200" y="3048000"/>
            <a:ext cx="2590800" cy="2590800"/>
          </a:xfrm>
          <a:prstGeom prst="rect">
            <a:avLst/>
          </a:prstGeom>
          <a:ln>
            <a:solidFill>
              <a:schemeClr val="tx2">
                <a:lumMod val="75000"/>
              </a:schemeClr>
            </a:solidFill>
          </a:ln>
        </p:spPr>
      </p:pic>
      <p:sp>
        <p:nvSpPr>
          <p:cNvPr id="25" name="Прямоугольник 24"/>
          <p:cNvSpPr/>
          <p:nvPr/>
        </p:nvSpPr>
        <p:spPr>
          <a:xfrm>
            <a:off x="990600" y="4267200"/>
            <a:ext cx="762000" cy="7620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Прямоугольник 25"/>
          <p:cNvSpPr/>
          <p:nvPr/>
        </p:nvSpPr>
        <p:spPr>
          <a:xfrm>
            <a:off x="609600" y="4752975"/>
            <a:ext cx="762000" cy="6096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7" name="Рисунок 26" descr="bap_emis_es005.gif"/>
          <p:cNvPicPr>
            <a:picLocks noChangeAspect="1"/>
          </p:cNvPicPr>
          <p:nvPr/>
        </p:nvPicPr>
        <p:blipFill>
          <a:blip r:embed="rId4"/>
          <a:stretch>
            <a:fillRect/>
          </a:stretch>
        </p:blipFill>
        <p:spPr>
          <a:xfrm>
            <a:off x="6248400" y="3048000"/>
            <a:ext cx="2819400" cy="2035175"/>
          </a:xfrm>
          <a:prstGeom prst="rect">
            <a:avLst/>
          </a:prstGeom>
          <a:ln>
            <a:solidFill>
              <a:schemeClr val="tx2">
                <a:lumMod val="75000"/>
              </a:schemeClr>
            </a:solidFill>
          </a:ln>
        </p:spPr>
      </p:pic>
      <p:sp>
        <p:nvSpPr>
          <p:cNvPr id="23561" name="Text Box 8"/>
          <p:cNvSpPr txBox="1">
            <a:spLocks noChangeArrowheads="1"/>
          </p:cNvSpPr>
          <p:nvPr/>
        </p:nvSpPr>
        <p:spPr bwMode="auto">
          <a:xfrm>
            <a:off x="685800" y="2724150"/>
            <a:ext cx="2362200" cy="366713"/>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EU02 (0.2</a:t>
            </a:r>
            <a:r>
              <a:rPr lang="en-US" b="1"/>
              <a:t>°</a:t>
            </a:r>
            <a:r>
              <a:rPr lang="en-US" sz="1600" b="1">
                <a:latin typeface="Calibri" pitchFamily="34" charset="0"/>
              </a:rPr>
              <a:t>x0.2</a:t>
            </a:r>
            <a:r>
              <a:rPr lang="en-US" b="1"/>
              <a:t>°</a:t>
            </a:r>
            <a:r>
              <a:rPr lang="en-US" sz="1600" b="1">
                <a:latin typeface="Calibri" pitchFamily="34" charset="0"/>
              </a:rPr>
              <a:t>)</a:t>
            </a:r>
            <a:endParaRPr lang="ru-RU" sz="1600" b="1">
              <a:latin typeface="Calibri" pitchFamily="34" charset="0"/>
            </a:endParaRPr>
          </a:p>
        </p:txBody>
      </p:sp>
      <p:sp>
        <p:nvSpPr>
          <p:cNvPr id="23562" name="Text Box 8"/>
          <p:cNvSpPr txBox="1">
            <a:spLocks noChangeArrowheads="1"/>
          </p:cNvSpPr>
          <p:nvPr/>
        </p:nvSpPr>
        <p:spPr bwMode="auto">
          <a:xfrm>
            <a:off x="3733800" y="2724150"/>
            <a:ext cx="2286000" cy="366713"/>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FR005 (0.05</a:t>
            </a:r>
            <a:r>
              <a:rPr lang="en-US" b="1"/>
              <a:t>°</a:t>
            </a:r>
            <a:r>
              <a:rPr lang="en-US" sz="1600" b="1">
                <a:latin typeface="Calibri" pitchFamily="34" charset="0"/>
              </a:rPr>
              <a:t>x0.05</a:t>
            </a:r>
            <a:r>
              <a:rPr lang="en-US" b="1"/>
              <a:t>°</a:t>
            </a:r>
            <a:r>
              <a:rPr lang="en-US" sz="1600" b="1">
                <a:latin typeface="Calibri" pitchFamily="34" charset="0"/>
              </a:rPr>
              <a:t>)</a:t>
            </a:r>
            <a:endParaRPr lang="ru-RU" sz="1600" b="1">
              <a:latin typeface="Calibri" pitchFamily="34" charset="0"/>
            </a:endParaRPr>
          </a:p>
        </p:txBody>
      </p:sp>
      <p:sp>
        <p:nvSpPr>
          <p:cNvPr id="23563" name="Text Box 8"/>
          <p:cNvSpPr txBox="1">
            <a:spLocks noChangeArrowheads="1"/>
          </p:cNvSpPr>
          <p:nvPr/>
        </p:nvSpPr>
        <p:spPr bwMode="auto">
          <a:xfrm>
            <a:off x="6400800" y="2692400"/>
            <a:ext cx="2438400" cy="366713"/>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SP005 (0.05</a:t>
            </a:r>
            <a:r>
              <a:rPr lang="en-US" b="1"/>
              <a:t>°</a:t>
            </a:r>
            <a:r>
              <a:rPr lang="en-US" sz="1600" b="1">
                <a:latin typeface="Calibri" pitchFamily="34" charset="0"/>
              </a:rPr>
              <a:t>x0.05</a:t>
            </a:r>
            <a:r>
              <a:rPr lang="en-US" b="1"/>
              <a:t>°</a:t>
            </a:r>
            <a:r>
              <a:rPr lang="en-US" sz="1600" b="1">
                <a:latin typeface="Calibri" pitchFamily="34" charset="0"/>
              </a:rPr>
              <a:t>)</a:t>
            </a:r>
            <a:endParaRPr lang="ru-RU" sz="1600" b="1">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bap_ac_2015_chi.gif"/>
          <p:cNvPicPr>
            <a:picLocks noChangeAspect="1"/>
          </p:cNvPicPr>
          <p:nvPr/>
        </p:nvPicPr>
        <p:blipFill>
          <a:blip r:embed="rId2"/>
          <a:stretch>
            <a:fillRect/>
          </a:stretch>
        </p:blipFill>
        <p:spPr>
          <a:xfrm>
            <a:off x="3124200" y="1066800"/>
            <a:ext cx="2752725" cy="2339975"/>
          </a:xfrm>
          <a:prstGeom prst="rect">
            <a:avLst/>
          </a:prstGeom>
          <a:ln>
            <a:solidFill>
              <a:schemeClr val="tx2">
                <a:lumMod val="75000"/>
              </a:schemeClr>
            </a:solidFill>
          </a:ln>
        </p:spPr>
      </p:pic>
      <p:pic>
        <p:nvPicPr>
          <p:cNvPr id="9" name="Рисунок 8" descr="bap_ac_2015_gl7.gif"/>
          <p:cNvPicPr>
            <a:picLocks noChangeAspect="1"/>
          </p:cNvPicPr>
          <p:nvPr/>
        </p:nvPicPr>
        <p:blipFill>
          <a:blip r:embed="rId3"/>
          <a:stretch>
            <a:fillRect/>
          </a:stretch>
        </p:blipFill>
        <p:spPr>
          <a:xfrm>
            <a:off x="76200" y="1068388"/>
            <a:ext cx="2813050" cy="2339975"/>
          </a:xfrm>
          <a:prstGeom prst="rect">
            <a:avLst/>
          </a:prstGeom>
          <a:ln>
            <a:solidFill>
              <a:schemeClr val="tx2">
                <a:lumMod val="75000"/>
              </a:schemeClr>
            </a:solidFill>
          </a:ln>
        </p:spPr>
      </p:pic>
      <p:sp>
        <p:nvSpPr>
          <p:cNvPr id="24579" name="Прямоугольник 4"/>
          <p:cNvSpPr>
            <a:spLocks noChangeArrowheads="1"/>
          </p:cNvSpPr>
          <p:nvPr/>
        </p:nvSpPr>
        <p:spPr bwMode="auto">
          <a:xfrm>
            <a:off x="0" y="9525"/>
            <a:ext cx="9144000" cy="523875"/>
          </a:xfrm>
          <a:prstGeom prst="rect">
            <a:avLst/>
          </a:prstGeom>
          <a:noFill/>
          <a:ln w="9525">
            <a:noFill/>
            <a:miter lim="800000"/>
            <a:headEnd/>
            <a:tailEnd/>
          </a:ln>
        </p:spPr>
        <p:txBody>
          <a:bodyPr>
            <a:spAutoFit/>
          </a:bodyPr>
          <a:lstStyle/>
          <a:p>
            <a:pPr algn="ctr"/>
            <a:r>
              <a:rPr lang="en-US" altLang="ru-RU" sz="2800" b="1">
                <a:solidFill>
                  <a:srgbClr val="376092"/>
                </a:solidFill>
                <a:latin typeface="Calibri" pitchFamily="34" charset="0"/>
              </a:rPr>
              <a:t>GLEMOS and CHIMERE modelling results for 2015</a:t>
            </a:r>
          </a:p>
        </p:txBody>
      </p:sp>
      <p:sp>
        <p:nvSpPr>
          <p:cNvPr id="24580" name="TextBox 5"/>
          <p:cNvSpPr txBox="1">
            <a:spLocks noChangeArrowheads="1"/>
          </p:cNvSpPr>
          <p:nvPr/>
        </p:nvSpPr>
        <p:spPr bwMode="auto">
          <a:xfrm>
            <a:off x="152400" y="533400"/>
            <a:ext cx="8534400" cy="366713"/>
          </a:xfrm>
          <a:prstGeom prst="rect">
            <a:avLst/>
          </a:prstGeom>
          <a:noFill/>
          <a:ln w="9525">
            <a:noFill/>
            <a:miter lim="800000"/>
            <a:headEnd/>
            <a:tailEnd/>
          </a:ln>
        </p:spPr>
        <p:txBody>
          <a:bodyPr>
            <a:spAutoFit/>
          </a:bodyPr>
          <a:lstStyle/>
          <a:p>
            <a:pPr algn="ctr"/>
            <a:r>
              <a:rPr lang="en-US">
                <a:latin typeface="Calibri" pitchFamily="34" charset="0"/>
              </a:rPr>
              <a:t>Annual mean modelled concentrations vs measurements of 31 EMEP sites</a:t>
            </a:r>
            <a:endParaRPr lang="ru-RU">
              <a:latin typeface="Calibri" pitchFamily="34" charset="0"/>
            </a:endParaRPr>
          </a:p>
        </p:txBody>
      </p:sp>
      <p:sp>
        <p:nvSpPr>
          <p:cNvPr id="16" name="TextBox 5"/>
          <p:cNvSpPr txBox="1">
            <a:spLocks noChangeArrowheads="1"/>
          </p:cNvSpPr>
          <p:nvPr/>
        </p:nvSpPr>
        <p:spPr bwMode="auto">
          <a:xfrm>
            <a:off x="1068388" y="1001713"/>
            <a:ext cx="2895600" cy="338137"/>
          </a:xfrm>
          <a:prstGeom prst="rect">
            <a:avLst/>
          </a:prstGeom>
          <a:noFill/>
          <a:ln w="9525">
            <a:noFill/>
            <a:miter lim="800000"/>
            <a:headEnd/>
            <a:tailEnd/>
          </a:ln>
        </p:spPr>
        <p:txBody>
          <a:bodyPr>
            <a:spAutoFit/>
          </a:bodyPr>
          <a:lstStyle/>
          <a:p>
            <a:pPr algn="ctr">
              <a:defRPr/>
            </a:pPr>
            <a:r>
              <a:rPr lang="en-US" sz="1600" b="1" dirty="0">
                <a:latin typeface="+mn-lt"/>
              </a:rPr>
              <a:t>GLEMOS</a:t>
            </a:r>
            <a:endParaRPr lang="ru-RU" sz="1600" b="1" dirty="0">
              <a:latin typeface="+mn-lt"/>
            </a:endParaRPr>
          </a:p>
        </p:txBody>
      </p:sp>
      <p:sp>
        <p:nvSpPr>
          <p:cNvPr id="17" name="TextBox 6"/>
          <p:cNvSpPr txBox="1">
            <a:spLocks noChangeArrowheads="1"/>
          </p:cNvSpPr>
          <p:nvPr/>
        </p:nvSpPr>
        <p:spPr bwMode="auto">
          <a:xfrm>
            <a:off x="4040188" y="990600"/>
            <a:ext cx="2895600" cy="338138"/>
          </a:xfrm>
          <a:prstGeom prst="rect">
            <a:avLst/>
          </a:prstGeom>
          <a:noFill/>
          <a:ln w="9525">
            <a:noFill/>
            <a:miter lim="800000"/>
            <a:headEnd/>
            <a:tailEnd/>
          </a:ln>
        </p:spPr>
        <p:txBody>
          <a:bodyPr>
            <a:spAutoFit/>
          </a:bodyPr>
          <a:lstStyle/>
          <a:p>
            <a:pPr algn="ctr">
              <a:defRPr/>
            </a:pPr>
            <a:r>
              <a:rPr lang="en-US" sz="1600" b="1" dirty="0">
                <a:latin typeface="+mn-lt"/>
              </a:rPr>
              <a:t>CHIMERE</a:t>
            </a:r>
            <a:endParaRPr lang="ru-RU" sz="1600" b="1" dirty="0">
              <a:latin typeface="+mn-lt"/>
            </a:endParaRPr>
          </a:p>
        </p:txBody>
      </p:sp>
      <p:graphicFrame>
        <p:nvGraphicFramePr>
          <p:cNvPr id="11" name="Таблица 10"/>
          <p:cNvGraphicFramePr>
            <a:graphicFrameLocks noGrp="1"/>
          </p:cNvGraphicFramePr>
          <p:nvPr/>
        </p:nvGraphicFramePr>
        <p:xfrm>
          <a:off x="6172200" y="1346200"/>
          <a:ext cx="2819400" cy="1854200"/>
        </p:xfrm>
        <a:graphic>
          <a:graphicData uri="http://schemas.openxmlformats.org/drawingml/2006/table">
            <a:tbl>
              <a:tblPr firstRow="1" bandRow="1">
                <a:tableStyleId>{9D7B26C5-4107-4FEC-AEDC-1716B250A1EF}</a:tableStyleId>
              </a:tblPr>
              <a:tblGrid>
                <a:gridCol w="939800"/>
                <a:gridCol w="939800"/>
                <a:gridCol w="939800"/>
              </a:tblGrid>
              <a:tr h="370840">
                <a:tc>
                  <a:txBody>
                    <a:bodyPr/>
                    <a:lstStyle/>
                    <a:p>
                      <a:pPr algn="l" fontAlgn="b"/>
                      <a:r>
                        <a:rPr lang="en-US" sz="1600" b="0" i="0" u="none" strike="noStrike" dirty="0" smtClean="0">
                          <a:latin typeface="+mn-lt"/>
                        </a:rPr>
                        <a:t>Model</a:t>
                      </a:r>
                      <a:endParaRPr lang="ru-RU" sz="1600" b="0" i="0" u="none" strike="noStrike" dirty="0">
                        <a:latin typeface="+mn-lt"/>
                      </a:endParaRPr>
                    </a:p>
                  </a:txBody>
                  <a:tcPr marL="0" marR="0" marT="0" marB="0" anchor="ctr"/>
                </a:tc>
                <a:tc>
                  <a:txBody>
                    <a:bodyPr/>
                    <a:lstStyle/>
                    <a:p>
                      <a:pPr algn="ctr" fontAlgn="b"/>
                      <a:r>
                        <a:rPr lang="en-US" sz="1600" u="none" strike="noStrike" dirty="0" smtClean="0"/>
                        <a:t>GLEMOS</a:t>
                      </a:r>
                      <a:endParaRPr lang="en-US" sz="1600" b="0" i="0" u="none" strike="noStrike" dirty="0">
                        <a:latin typeface="+mn-lt"/>
                      </a:endParaRPr>
                    </a:p>
                  </a:txBody>
                  <a:tcPr marL="0" marR="0" marT="0" marB="0" anchor="ctr"/>
                </a:tc>
                <a:tc>
                  <a:txBody>
                    <a:bodyPr/>
                    <a:lstStyle/>
                    <a:p>
                      <a:pPr algn="ctr" fontAlgn="b"/>
                      <a:r>
                        <a:rPr lang="en-US" sz="1600" u="none" strike="noStrike" dirty="0" smtClean="0">
                          <a:solidFill>
                            <a:schemeClr val="tx1"/>
                          </a:solidFill>
                        </a:rPr>
                        <a:t>CHIMERE</a:t>
                      </a:r>
                      <a:endParaRPr lang="en-US" sz="1600" b="0" i="0" u="none" strike="noStrike" dirty="0">
                        <a:solidFill>
                          <a:schemeClr val="tx1"/>
                        </a:solidFill>
                        <a:latin typeface="+mn-lt"/>
                      </a:endParaRPr>
                    </a:p>
                  </a:txBody>
                  <a:tcPr marL="0" marR="0" marT="0" marB="0" anchor="ctr"/>
                </a:tc>
              </a:tr>
              <a:tr h="370840">
                <a:tc>
                  <a:txBody>
                    <a:bodyPr/>
                    <a:lstStyle/>
                    <a:p>
                      <a:pPr algn="l" fontAlgn="b"/>
                      <a:r>
                        <a:rPr lang="en-US" sz="1600" u="none" strike="noStrike" dirty="0"/>
                        <a:t>NMB, %</a:t>
                      </a:r>
                      <a:endParaRPr lang="en-US" sz="1600" b="0" i="0" u="none" strike="noStrike" dirty="0">
                        <a:latin typeface="+mn-lt"/>
                      </a:endParaRPr>
                    </a:p>
                  </a:txBody>
                  <a:tcPr marL="0" marR="0" marT="0" marB="0" anchor="ctr">
                    <a:noFill/>
                  </a:tcPr>
                </a:tc>
                <a:tc>
                  <a:txBody>
                    <a:bodyPr/>
                    <a:lstStyle/>
                    <a:p>
                      <a:pPr algn="ctr" fontAlgn="b"/>
                      <a:r>
                        <a:rPr lang="en-US" sz="1600" u="none" strike="noStrike" dirty="0" smtClean="0"/>
                        <a:t>2</a:t>
                      </a:r>
                      <a:r>
                        <a:rPr lang="ru-RU" sz="1600" u="none" strike="noStrike" dirty="0" smtClean="0"/>
                        <a:t>.</a:t>
                      </a:r>
                      <a:r>
                        <a:rPr lang="en-US" sz="1600" u="none" strike="noStrike" dirty="0" smtClean="0"/>
                        <a:t>7</a:t>
                      </a:r>
                      <a:r>
                        <a:rPr lang="ru-RU" sz="1600" u="none" strike="noStrike" dirty="0" smtClean="0"/>
                        <a:t>1</a:t>
                      </a:r>
                      <a:endParaRPr lang="ru-RU" sz="1600" b="0" i="0" u="none" strike="noStrike" dirty="0">
                        <a:latin typeface="+mn-lt"/>
                      </a:endParaRPr>
                    </a:p>
                  </a:txBody>
                  <a:tcPr marL="0" marR="0" marT="0" marB="0" anchor="ctr">
                    <a:noFill/>
                  </a:tcPr>
                </a:tc>
                <a:tc>
                  <a:txBody>
                    <a:bodyPr/>
                    <a:lstStyle/>
                    <a:p>
                      <a:pPr algn="ctr" fontAlgn="b"/>
                      <a:r>
                        <a:rPr lang="en-US" sz="1600" u="none" strike="noStrike" dirty="0" smtClean="0">
                          <a:solidFill>
                            <a:schemeClr val="tx1"/>
                          </a:solidFill>
                        </a:rPr>
                        <a:t>0</a:t>
                      </a:r>
                      <a:r>
                        <a:rPr lang="ru-RU" sz="1600" u="none" strike="noStrike" dirty="0" smtClean="0">
                          <a:solidFill>
                            <a:schemeClr val="tx1"/>
                          </a:solidFill>
                        </a:rPr>
                        <a:t>.</a:t>
                      </a:r>
                      <a:r>
                        <a:rPr lang="en-US" sz="1600" u="none" strike="noStrike" dirty="0" smtClean="0">
                          <a:solidFill>
                            <a:schemeClr val="tx1"/>
                          </a:solidFill>
                        </a:rPr>
                        <a:t>64</a:t>
                      </a:r>
                      <a:endParaRPr lang="ru-RU" sz="1600" b="0" i="0" u="none" strike="noStrike" dirty="0">
                        <a:solidFill>
                          <a:schemeClr val="tx1"/>
                        </a:solidFill>
                        <a:latin typeface="+mn-lt"/>
                      </a:endParaRPr>
                    </a:p>
                  </a:txBody>
                  <a:tcPr marL="0" marR="0" marT="0" marB="0" anchor="ctr">
                    <a:noFill/>
                  </a:tcPr>
                </a:tc>
              </a:tr>
              <a:tr h="370840">
                <a:tc>
                  <a:txBody>
                    <a:bodyPr/>
                    <a:lstStyle/>
                    <a:p>
                      <a:pPr algn="l" fontAlgn="b"/>
                      <a:r>
                        <a:rPr lang="en-US" sz="1600" u="none" strike="noStrike" dirty="0" smtClean="0"/>
                        <a:t>Correlation</a:t>
                      </a:r>
                      <a:endParaRPr lang="en-US" sz="1600" b="0" i="0" u="none" strike="noStrike" dirty="0">
                        <a:latin typeface="+mn-lt"/>
                      </a:endParaRPr>
                    </a:p>
                  </a:txBody>
                  <a:tcPr marL="0" marR="0" marT="0" marB="0" anchor="ctr"/>
                </a:tc>
                <a:tc>
                  <a:txBody>
                    <a:bodyPr/>
                    <a:lstStyle/>
                    <a:p>
                      <a:pPr algn="ctr" fontAlgn="b"/>
                      <a:r>
                        <a:rPr lang="ru-RU" sz="1600" u="none" strike="noStrike" dirty="0" smtClean="0"/>
                        <a:t>0.</a:t>
                      </a:r>
                      <a:r>
                        <a:rPr lang="en-US" sz="1600" u="none" strike="noStrike" dirty="0" smtClean="0"/>
                        <a:t>2</a:t>
                      </a:r>
                      <a:r>
                        <a:rPr lang="ru-RU" sz="1600" u="none" strike="noStrike" dirty="0" smtClean="0"/>
                        <a:t>5</a:t>
                      </a:r>
                      <a:endParaRPr lang="ru-RU" sz="1600" b="0" i="0" u="none" strike="noStrike" dirty="0">
                        <a:latin typeface="+mn-lt"/>
                      </a:endParaRPr>
                    </a:p>
                  </a:txBody>
                  <a:tcPr marL="0" marR="0" marT="0" marB="0" anchor="ctr"/>
                </a:tc>
                <a:tc>
                  <a:txBody>
                    <a:bodyPr/>
                    <a:lstStyle/>
                    <a:p>
                      <a:pPr algn="ctr" fontAlgn="b"/>
                      <a:r>
                        <a:rPr lang="ru-RU" sz="1600" u="none" strike="noStrike" dirty="0" smtClean="0">
                          <a:solidFill>
                            <a:schemeClr val="tx1"/>
                          </a:solidFill>
                        </a:rPr>
                        <a:t>0.</a:t>
                      </a:r>
                      <a:r>
                        <a:rPr lang="en-US" sz="1600" u="none" strike="noStrike" dirty="0" smtClean="0">
                          <a:solidFill>
                            <a:schemeClr val="tx1"/>
                          </a:solidFill>
                        </a:rPr>
                        <a:t>2</a:t>
                      </a:r>
                      <a:r>
                        <a:rPr lang="ru-RU" sz="1600" u="none" strike="noStrike" dirty="0" smtClean="0">
                          <a:solidFill>
                            <a:schemeClr val="tx1"/>
                          </a:solidFill>
                        </a:rPr>
                        <a:t>8</a:t>
                      </a:r>
                      <a:endParaRPr lang="ru-RU" sz="1600" b="0" i="0" u="none" strike="noStrike" dirty="0">
                        <a:solidFill>
                          <a:schemeClr val="tx1"/>
                        </a:solidFill>
                        <a:latin typeface="+mn-lt"/>
                      </a:endParaRPr>
                    </a:p>
                  </a:txBody>
                  <a:tcPr marL="0" marR="0" marT="0" marB="0" anchor="ctr"/>
                </a:tc>
              </a:tr>
              <a:tr h="370840">
                <a:tc>
                  <a:txBody>
                    <a:bodyPr/>
                    <a:lstStyle/>
                    <a:p>
                      <a:pPr algn="l" fontAlgn="b"/>
                      <a:r>
                        <a:rPr lang="en-US" sz="1600" b="0" i="0" u="none" strike="noStrike" dirty="0" smtClean="0">
                          <a:latin typeface="+mn-lt"/>
                        </a:rPr>
                        <a:t>In</a:t>
                      </a:r>
                      <a:r>
                        <a:rPr lang="en-US" sz="1600" b="0" i="0" u="none" strike="noStrike" baseline="0" dirty="0" smtClean="0">
                          <a:latin typeface="+mn-lt"/>
                        </a:rPr>
                        <a:t> factor 2</a:t>
                      </a:r>
                      <a:endParaRPr lang="en-US" sz="1600" b="0" i="0" u="none" strike="noStrike" dirty="0">
                        <a:latin typeface="+mn-lt"/>
                      </a:endParaRPr>
                    </a:p>
                  </a:txBody>
                  <a:tcPr marL="0" marR="0" marT="0" marB="0" anchor="ctr">
                    <a:noFill/>
                  </a:tcPr>
                </a:tc>
                <a:tc>
                  <a:txBody>
                    <a:bodyPr/>
                    <a:lstStyle/>
                    <a:p>
                      <a:pPr algn="ctr" fontAlgn="b"/>
                      <a:r>
                        <a:rPr lang="en-US" sz="1600" b="0" i="0" u="none" strike="noStrike" dirty="0" smtClean="0">
                          <a:latin typeface="+mn-lt"/>
                        </a:rPr>
                        <a:t>39%</a:t>
                      </a:r>
                      <a:endParaRPr lang="ru-RU" sz="1600" b="0" i="0" u="none" strike="noStrike" dirty="0">
                        <a:latin typeface="+mn-lt"/>
                      </a:endParaRPr>
                    </a:p>
                  </a:txBody>
                  <a:tcPr marL="0" marR="0" marT="0" marB="0" anchor="ctr">
                    <a:noFill/>
                  </a:tcPr>
                </a:tc>
                <a:tc>
                  <a:txBody>
                    <a:bodyPr/>
                    <a:lstStyle/>
                    <a:p>
                      <a:pPr algn="ctr" fontAlgn="b"/>
                      <a:r>
                        <a:rPr lang="en-US" sz="1600" b="0" i="0" u="none" strike="noStrike" dirty="0" smtClean="0">
                          <a:solidFill>
                            <a:schemeClr val="tx1"/>
                          </a:solidFill>
                          <a:latin typeface="+mn-lt"/>
                        </a:rPr>
                        <a:t>32%</a:t>
                      </a:r>
                      <a:endParaRPr lang="ru-RU" sz="1600" b="0" i="0" u="none" strike="noStrike" dirty="0">
                        <a:solidFill>
                          <a:schemeClr val="tx1"/>
                        </a:solidFill>
                        <a:latin typeface="+mn-lt"/>
                      </a:endParaRPr>
                    </a:p>
                  </a:txBody>
                  <a:tcPr marL="0" marR="0" marT="0" marB="0" anchor="ctr">
                    <a:noFill/>
                  </a:tcPr>
                </a:tc>
              </a:tr>
              <a:tr h="370840">
                <a:tc>
                  <a:txBody>
                    <a:bodyPr/>
                    <a:lstStyle/>
                    <a:p>
                      <a:pPr algn="l" fontAlgn="b"/>
                      <a:r>
                        <a:rPr lang="en-US" sz="1600" b="0" i="0" u="none" strike="noStrike" dirty="0" smtClean="0">
                          <a:latin typeface="+mn-lt"/>
                        </a:rPr>
                        <a:t>In factor 3</a:t>
                      </a:r>
                      <a:endParaRPr lang="en-US" sz="1600" b="0" i="0" u="none" strike="noStrike" dirty="0">
                        <a:latin typeface="+mn-lt"/>
                      </a:endParaRPr>
                    </a:p>
                  </a:txBody>
                  <a:tcPr marL="0" marR="0" marT="0" marB="0" anchor="ctr"/>
                </a:tc>
                <a:tc>
                  <a:txBody>
                    <a:bodyPr/>
                    <a:lstStyle/>
                    <a:p>
                      <a:pPr algn="ctr" fontAlgn="b"/>
                      <a:r>
                        <a:rPr lang="en-US" sz="1600" b="0" i="0" u="none" strike="noStrike" dirty="0" smtClean="0">
                          <a:latin typeface="+mn-lt"/>
                        </a:rPr>
                        <a:t>61%</a:t>
                      </a:r>
                      <a:endParaRPr lang="ru-RU" sz="1600" b="0" i="0" u="none" strike="noStrike" dirty="0">
                        <a:latin typeface="+mn-lt"/>
                      </a:endParaRPr>
                    </a:p>
                  </a:txBody>
                  <a:tcPr marL="0" marR="0" marT="0" marB="0" anchor="ctr"/>
                </a:tc>
                <a:tc>
                  <a:txBody>
                    <a:bodyPr/>
                    <a:lstStyle/>
                    <a:p>
                      <a:pPr algn="ctr" fontAlgn="b"/>
                      <a:r>
                        <a:rPr lang="en-US" sz="1600" b="0" i="0" u="none" strike="noStrike" dirty="0" smtClean="0">
                          <a:solidFill>
                            <a:schemeClr val="tx1"/>
                          </a:solidFill>
                          <a:latin typeface="+mn-lt"/>
                        </a:rPr>
                        <a:t>74%</a:t>
                      </a:r>
                      <a:endParaRPr lang="ru-RU" sz="1600" b="0" i="0" u="none" strike="noStrike" dirty="0">
                        <a:solidFill>
                          <a:schemeClr val="tx1"/>
                        </a:solidFill>
                        <a:latin typeface="+mn-lt"/>
                      </a:endParaRPr>
                    </a:p>
                  </a:txBody>
                  <a:tcPr marL="0" marR="0" marT="0" marB="0" anchor="ctr"/>
                </a:tc>
              </a:tr>
            </a:tbl>
          </a:graphicData>
        </a:graphic>
      </p:graphicFrame>
      <p:grpSp>
        <p:nvGrpSpPr>
          <p:cNvPr id="22" name="Группа 21"/>
          <p:cNvGrpSpPr>
            <a:grpSpLocks/>
          </p:cNvGrpSpPr>
          <p:nvPr/>
        </p:nvGrpSpPr>
        <p:grpSpPr bwMode="auto">
          <a:xfrm>
            <a:off x="0" y="3429000"/>
            <a:ext cx="9145588" cy="2751138"/>
            <a:chOff x="0" y="3430800"/>
            <a:chExt cx="9146350" cy="2750400"/>
          </a:xfrm>
        </p:grpSpPr>
        <p:pic>
          <p:nvPicPr>
            <p:cNvPr id="24604" name="Picture 1"/>
            <p:cNvPicPr>
              <a:picLocks noChangeAspect="1" noChangeArrowheads="1"/>
            </p:cNvPicPr>
            <p:nvPr/>
          </p:nvPicPr>
          <p:blipFill>
            <a:blip r:embed="rId4"/>
            <a:srcRect/>
            <a:stretch>
              <a:fillRect/>
            </a:stretch>
          </p:blipFill>
          <p:spPr bwMode="auto">
            <a:xfrm>
              <a:off x="4114800" y="3430800"/>
              <a:ext cx="5031550" cy="2750400"/>
            </a:xfrm>
            <a:prstGeom prst="rect">
              <a:avLst/>
            </a:prstGeom>
            <a:noFill/>
            <a:ln w="9525">
              <a:noFill/>
              <a:miter lim="800000"/>
              <a:headEnd/>
              <a:tailEnd/>
            </a:ln>
          </p:spPr>
        </p:pic>
        <p:sp>
          <p:nvSpPr>
            <p:cNvPr id="24605" name="Text Box 45"/>
            <p:cNvSpPr txBox="1">
              <a:spLocks noChangeArrowheads="1"/>
            </p:cNvSpPr>
            <p:nvPr/>
          </p:nvSpPr>
          <p:spPr bwMode="auto">
            <a:xfrm>
              <a:off x="0" y="3886290"/>
              <a:ext cx="4191349" cy="2069545"/>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a:solidFill>
                    <a:srgbClr val="0070C0"/>
                  </a:solidFill>
                  <a:latin typeface="Calibri" pitchFamily="34" charset="0"/>
                </a:rPr>
                <a:t>Comparison results: </a:t>
              </a:r>
            </a:p>
            <a:p>
              <a:pPr marL="358775" indent="-358775">
                <a:spcBef>
                  <a:spcPct val="30000"/>
                </a:spcBef>
                <a:buClr>
                  <a:schemeClr val="tx2"/>
                </a:buClr>
                <a:buFont typeface="Wingdings" pitchFamily="2" charset="2"/>
                <a:buChar char="§"/>
              </a:pPr>
              <a:r>
                <a:rPr lang="en-US">
                  <a:latin typeface="Calibri" pitchFamily="34" charset="0"/>
                </a:rPr>
                <a:t>Low correlation</a:t>
              </a:r>
            </a:p>
            <a:p>
              <a:pPr marL="358775" indent="-358775">
                <a:spcBef>
                  <a:spcPct val="30000"/>
                </a:spcBef>
                <a:buClr>
                  <a:schemeClr val="tx2"/>
                </a:buClr>
                <a:buFont typeface="Wingdings" pitchFamily="2" charset="2"/>
                <a:buChar char="§"/>
              </a:pPr>
              <a:r>
                <a:rPr lang="en-US">
                  <a:latin typeface="Calibri" pitchFamily="34" charset="0"/>
                </a:rPr>
                <a:t>About 60% out of factor 2</a:t>
              </a:r>
            </a:p>
            <a:p>
              <a:pPr marL="358775" indent="-358775">
                <a:spcBef>
                  <a:spcPct val="30000"/>
                </a:spcBef>
                <a:buClr>
                  <a:schemeClr val="tx2"/>
                </a:buClr>
                <a:buFont typeface="Wingdings" pitchFamily="2" charset="2"/>
                <a:buChar char="§"/>
              </a:pPr>
              <a:r>
                <a:rPr lang="en-US">
                  <a:latin typeface="Calibri" pitchFamily="34" charset="0"/>
                </a:rPr>
                <a:t>Overestimation for BE, NL, PT, ES, northern FR, south-western DE</a:t>
              </a:r>
            </a:p>
            <a:p>
              <a:pPr marL="358775" indent="-358775">
                <a:spcBef>
                  <a:spcPct val="30000"/>
                </a:spcBef>
                <a:buClr>
                  <a:schemeClr val="tx2"/>
                </a:buClr>
                <a:buFont typeface="Wingdings" pitchFamily="2" charset="2"/>
                <a:buChar char="§"/>
              </a:pPr>
              <a:r>
                <a:rPr lang="en-US">
                  <a:latin typeface="Calibri" pitchFamily="34" charset="0"/>
                </a:rPr>
                <a:t>Underestimation for PL, northern DE</a:t>
              </a:r>
            </a:p>
          </p:txBody>
        </p:sp>
        <p:sp>
          <p:nvSpPr>
            <p:cNvPr id="18" name="Скругленный прямоугольник 17"/>
            <p:cNvSpPr/>
            <p:nvPr/>
          </p:nvSpPr>
          <p:spPr>
            <a:xfrm>
              <a:off x="4648587" y="3733932"/>
              <a:ext cx="2591016" cy="2361566"/>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Скругленный прямоугольник 18"/>
            <p:cNvSpPr/>
            <p:nvPr/>
          </p:nvSpPr>
          <p:spPr>
            <a:xfrm>
              <a:off x="7287232" y="3733932"/>
              <a:ext cx="1705117" cy="2361566"/>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24603" name="Прямоугольник 20"/>
          <p:cNvSpPr>
            <a:spLocks noChangeArrowheads="1"/>
          </p:cNvSpPr>
          <p:nvPr/>
        </p:nvSpPr>
        <p:spPr bwMode="auto">
          <a:xfrm>
            <a:off x="6096000" y="990600"/>
            <a:ext cx="2138363" cy="369888"/>
          </a:xfrm>
          <a:prstGeom prst="rect">
            <a:avLst/>
          </a:prstGeom>
          <a:noFill/>
          <a:ln w="9525">
            <a:noFill/>
            <a:miter lim="800000"/>
            <a:headEnd/>
            <a:tailEnd/>
          </a:ln>
        </p:spPr>
        <p:txBody>
          <a:bodyPr wrap="none">
            <a:spAutoFit/>
          </a:bodyPr>
          <a:lstStyle/>
          <a:p>
            <a:pPr marL="358775" indent="-358775">
              <a:spcBef>
                <a:spcPct val="30000"/>
              </a:spcBef>
              <a:buClr>
                <a:schemeClr val="tx2"/>
              </a:buClr>
            </a:pPr>
            <a:r>
              <a:rPr lang="en-US" b="1">
                <a:solidFill>
                  <a:srgbClr val="0070C0"/>
                </a:solidFill>
                <a:latin typeface="Calibri" pitchFamily="34" charset="0"/>
              </a:rPr>
              <a:t>Comparison results: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7"/>
          <p:cNvSpPr txBox="1">
            <a:spLocks noChangeArrowheads="1"/>
          </p:cNvSpPr>
          <p:nvPr/>
        </p:nvSpPr>
        <p:spPr bwMode="auto">
          <a:xfrm>
            <a:off x="0" y="152400"/>
            <a:ext cx="9144000" cy="461963"/>
          </a:xfrm>
          <a:prstGeom prst="rect">
            <a:avLst/>
          </a:prstGeom>
          <a:noFill/>
          <a:ln w="9525" algn="ctr">
            <a:noFill/>
            <a:miter lim="800000"/>
            <a:headEnd/>
            <a:tailEnd/>
          </a:ln>
        </p:spPr>
        <p:txBody>
          <a:bodyPr>
            <a:spAutoFit/>
          </a:bodyPr>
          <a:lstStyle/>
          <a:p>
            <a:pPr algn="ctr"/>
            <a:r>
              <a:rPr lang="en-US" sz="2400" b="1">
                <a:solidFill>
                  <a:srgbClr val="376092"/>
                </a:solidFill>
                <a:latin typeface="Calibri" pitchFamily="34" charset="0"/>
              </a:rPr>
              <a:t>Experimental scenario of B(a)P emissions for modelling</a:t>
            </a:r>
            <a:endParaRPr lang="ru-RU" sz="2400" b="1">
              <a:solidFill>
                <a:srgbClr val="376092"/>
              </a:solidFill>
              <a:latin typeface="Calibri" pitchFamily="34" charset="0"/>
            </a:endParaRPr>
          </a:p>
        </p:txBody>
      </p:sp>
      <p:sp>
        <p:nvSpPr>
          <p:cNvPr id="16" name="Text Box 45"/>
          <p:cNvSpPr txBox="1">
            <a:spLocks noChangeArrowheads="1"/>
          </p:cNvSpPr>
          <p:nvPr/>
        </p:nvSpPr>
        <p:spPr bwMode="auto">
          <a:xfrm>
            <a:off x="152400" y="4619625"/>
            <a:ext cx="8839200" cy="2070100"/>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a:solidFill>
                  <a:srgbClr val="0070C0"/>
                </a:solidFill>
                <a:latin typeface="Calibri" pitchFamily="34" charset="0"/>
              </a:rPr>
              <a:t>Assumptions used to define emission scaling factors: </a:t>
            </a:r>
          </a:p>
          <a:p>
            <a:pPr marL="358775" indent="-358775">
              <a:spcBef>
                <a:spcPct val="30000"/>
              </a:spcBef>
              <a:buClr>
                <a:schemeClr val="tx2"/>
              </a:buClr>
              <a:buFont typeface="Wingdings" pitchFamily="2" charset="2"/>
              <a:buChar char="§"/>
            </a:pPr>
            <a:r>
              <a:rPr lang="en-US">
                <a:latin typeface="Calibri" pitchFamily="34" charset="0"/>
              </a:rPr>
              <a:t>BE, NL, DE: </a:t>
            </a:r>
            <a:r>
              <a:rPr lang="en-US">
                <a:solidFill>
                  <a:srgbClr val="000000"/>
                </a:solidFill>
                <a:latin typeface="Calibri" pitchFamily="34" charset="0"/>
              </a:rPr>
              <a:t>based on mean difference between modelled and measured concentrations</a:t>
            </a:r>
            <a:endParaRPr lang="en-US">
              <a:latin typeface="Calibri" pitchFamily="34" charset="0"/>
            </a:endParaRPr>
          </a:p>
          <a:p>
            <a:pPr marL="358775" indent="-358775">
              <a:spcBef>
                <a:spcPct val="30000"/>
              </a:spcBef>
              <a:buClr>
                <a:schemeClr val="tx2"/>
              </a:buClr>
              <a:buFont typeface="Wingdings" pitchFamily="2" charset="2"/>
              <a:buChar char="§"/>
            </a:pPr>
            <a:r>
              <a:rPr lang="en-US">
                <a:latin typeface="Calibri" pitchFamily="34" charset="0"/>
              </a:rPr>
              <a:t>FR: suggested by national experts (INERIS) </a:t>
            </a:r>
          </a:p>
          <a:p>
            <a:pPr marL="358775" indent="-358775">
              <a:spcBef>
                <a:spcPct val="30000"/>
              </a:spcBef>
              <a:buClr>
                <a:schemeClr val="tx2"/>
              </a:buClr>
              <a:buFont typeface="Wingdings" pitchFamily="2" charset="2"/>
              <a:buChar char="§"/>
            </a:pPr>
            <a:r>
              <a:rPr lang="en-US">
                <a:latin typeface="Calibri" pitchFamily="34" charset="0"/>
              </a:rPr>
              <a:t>ES: suggested by national experts (CIEMAT), also consistent with differences between TNO estimate and official emission</a:t>
            </a:r>
          </a:p>
          <a:p>
            <a:pPr marL="358775" indent="-358775">
              <a:spcBef>
                <a:spcPct val="30000"/>
              </a:spcBef>
              <a:buClr>
                <a:schemeClr val="tx2"/>
              </a:buClr>
              <a:buFont typeface="Wingdings" pitchFamily="2" charset="2"/>
              <a:buChar char="§"/>
            </a:pPr>
            <a:r>
              <a:rPr lang="en-US">
                <a:latin typeface="Calibri" pitchFamily="34" charset="0"/>
              </a:rPr>
              <a:t>PL, PT: based on the differences between TNO estimates and official EMEP emissions</a:t>
            </a:r>
          </a:p>
        </p:txBody>
      </p:sp>
      <p:sp>
        <p:nvSpPr>
          <p:cNvPr id="8" name="Text Box 45"/>
          <p:cNvSpPr txBox="1">
            <a:spLocks noChangeArrowheads="1"/>
          </p:cNvSpPr>
          <p:nvPr/>
        </p:nvSpPr>
        <p:spPr bwMode="auto">
          <a:xfrm>
            <a:off x="152400" y="2644775"/>
            <a:ext cx="8534400" cy="2003425"/>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a:solidFill>
                  <a:srgbClr val="0070C0"/>
                </a:solidFill>
                <a:latin typeface="Calibri" pitchFamily="34" charset="0"/>
              </a:rPr>
              <a:t>Approach: </a:t>
            </a:r>
          </a:p>
          <a:p>
            <a:pPr marL="358775" indent="-358775">
              <a:spcBef>
                <a:spcPct val="30000"/>
              </a:spcBef>
              <a:buClr>
                <a:schemeClr val="tx2"/>
              </a:buClr>
              <a:buFont typeface="Wingdings" pitchFamily="2" charset="2"/>
              <a:buChar char="§"/>
            </a:pPr>
            <a:r>
              <a:rPr lang="en-US">
                <a:latin typeface="Calibri" pitchFamily="34" charset="0"/>
              </a:rPr>
              <a:t>Construct rough emission scenario applying scaling factors for emissions of selected countries based on assumptions of participated experts</a:t>
            </a:r>
          </a:p>
          <a:p>
            <a:pPr marL="358775" indent="-358775">
              <a:spcBef>
                <a:spcPct val="30000"/>
              </a:spcBef>
              <a:buClr>
                <a:schemeClr val="tx2"/>
              </a:buClr>
              <a:buFont typeface="Wingdings" pitchFamily="2" charset="2"/>
              <a:buChar char="§"/>
            </a:pPr>
            <a:r>
              <a:rPr lang="en-US">
                <a:latin typeface="Calibri" pitchFamily="34" charset="0"/>
              </a:rPr>
              <a:t>Changes are made for Residential Combustion (FR,DE,PL,BE,NL) and Agriculture (ES, PT) sectors</a:t>
            </a:r>
          </a:p>
          <a:p>
            <a:pPr marL="358775" indent="-358775">
              <a:spcBef>
                <a:spcPct val="30000"/>
              </a:spcBef>
              <a:buClr>
                <a:schemeClr val="tx2"/>
              </a:buClr>
              <a:buFont typeface="Wingdings" pitchFamily="2" charset="2"/>
              <a:buChar char="§"/>
            </a:pPr>
            <a:r>
              <a:rPr lang="en-US">
                <a:latin typeface="Calibri" pitchFamily="34" charset="0"/>
              </a:rPr>
              <a:t>Model runs: with official emissions (BASE) and scenario emissions (SCEN)</a:t>
            </a:r>
          </a:p>
        </p:txBody>
      </p:sp>
      <p:grpSp>
        <p:nvGrpSpPr>
          <p:cNvPr id="11" name="Группа 10"/>
          <p:cNvGrpSpPr>
            <a:grpSpLocks/>
          </p:cNvGrpSpPr>
          <p:nvPr/>
        </p:nvGrpSpPr>
        <p:grpSpPr bwMode="auto">
          <a:xfrm>
            <a:off x="222250" y="762000"/>
            <a:ext cx="8921750" cy="2119313"/>
            <a:chOff x="152400" y="762000"/>
            <a:chExt cx="8921798" cy="2118758"/>
          </a:xfrm>
        </p:grpSpPr>
        <p:sp>
          <p:nvSpPr>
            <p:cNvPr id="25605" name="Text Box 45"/>
            <p:cNvSpPr txBox="1">
              <a:spLocks noChangeArrowheads="1"/>
            </p:cNvSpPr>
            <p:nvPr/>
          </p:nvSpPr>
          <p:spPr bwMode="auto">
            <a:xfrm>
              <a:off x="152400" y="947689"/>
              <a:ext cx="5791231" cy="1629936"/>
            </a:xfrm>
            <a:prstGeom prst="rect">
              <a:avLst/>
            </a:prstGeom>
            <a:noFill/>
            <a:ln w="9525">
              <a:noFill/>
              <a:miter lim="800000"/>
              <a:headEnd/>
              <a:tailEnd/>
            </a:ln>
          </p:spPr>
          <p:txBody>
            <a:bodyPr>
              <a:spAutoFit/>
            </a:bodyPr>
            <a:lstStyle/>
            <a:p>
              <a:pPr marL="358775" indent="-358775">
                <a:spcBef>
                  <a:spcPct val="30000"/>
                </a:spcBef>
                <a:buClr>
                  <a:schemeClr val="tx2"/>
                </a:buClr>
              </a:pPr>
              <a:r>
                <a:rPr lang="en-US" b="1">
                  <a:solidFill>
                    <a:srgbClr val="0070C0"/>
                  </a:solidFill>
                  <a:latin typeface="Calibri" pitchFamily="34" charset="0"/>
                </a:rPr>
                <a:t>Aim: </a:t>
              </a:r>
            </a:p>
            <a:p>
              <a:pPr marL="358775" indent="-358775">
                <a:spcBef>
                  <a:spcPct val="30000"/>
                </a:spcBef>
                <a:buClr>
                  <a:schemeClr val="tx2"/>
                </a:buClr>
                <a:buFont typeface="Wingdings" pitchFamily="2" charset="2"/>
                <a:buChar char="§"/>
              </a:pPr>
              <a:r>
                <a:rPr lang="en-US">
                  <a:latin typeface="Calibri" pitchFamily="34" charset="0"/>
                </a:rPr>
                <a:t>Explore possibility to improve B(a)P pollution assessment using experimental emission scenario</a:t>
              </a:r>
            </a:p>
            <a:p>
              <a:pPr marL="358775" indent="-358775">
                <a:spcBef>
                  <a:spcPct val="30000"/>
                </a:spcBef>
                <a:buClr>
                  <a:schemeClr val="tx2"/>
                </a:buClr>
                <a:buFont typeface="Wingdings" pitchFamily="2" charset="2"/>
                <a:buChar char="§"/>
              </a:pPr>
              <a:r>
                <a:rPr lang="en-US">
                  <a:latin typeface="Calibri" pitchFamily="34" charset="0"/>
                </a:rPr>
                <a:t>Evaluate sensitivity of model output to perturbations of B(a)P emissions in 7 selected countries</a:t>
              </a:r>
            </a:p>
          </p:txBody>
        </p:sp>
        <p:pic>
          <p:nvPicPr>
            <p:cNvPr id="7" name="Рисунок 6" descr="eu02_sel_countries.gif"/>
            <p:cNvPicPr>
              <a:picLocks noChangeAspect="1"/>
            </p:cNvPicPr>
            <p:nvPr/>
          </p:nvPicPr>
          <p:blipFill>
            <a:blip r:embed="rId2"/>
            <a:stretch>
              <a:fillRect/>
            </a:stretch>
          </p:blipFill>
          <p:spPr>
            <a:xfrm>
              <a:off x="6629435" y="762000"/>
              <a:ext cx="2444763" cy="2034642"/>
            </a:xfrm>
            <a:prstGeom prst="rect">
              <a:avLst/>
            </a:prstGeom>
            <a:ln>
              <a:solidFill>
                <a:schemeClr val="tx2">
                  <a:lumMod val="75000"/>
                </a:schemeClr>
              </a:solidFill>
            </a:ln>
          </p:spPr>
        </p:pic>
        <p:sp>
          <p:nvSpPr>
            <p:cNvPr id="25607" name="TextBox 7"/>
            <p:cNvSpPr txBox="1">
              <a:spLocks noChangeArrowheads="1"/>
            </p:cNvSpPr>
            <p:nvPr/>
          </p:nvSpPr>
          <p:spPr bwMode="auto">
            <a:xfrm>
              <a:off x="6705635" y="2514141"/>
              <a:ext cx="2286013" cy="366617"/>
            </a:xfrm>
            <a:prstGeom prst="rect">
              <a:avLst/>
            </a:prstGeom>
            <a:noFill/>
            <a:ln w="9525">
              <a:noFill/>
              <a:miter lim="800000"/>
              <a:headEnd/>
              <a:tailEnd/>
            </a:ln>
          </p:spPr>
          <p:txBody>
            <a:bodyPr>
              <a:spAutoFit/>
            </a:bodyPr>
            <a:lstStyle/>
            <a:p>
              <a:pPr algn="ctr"/>
              <a:r>
                <a:rPr lang="en-US" b="1">
                  <a:latin typeface="Calibri" pitchFamily="34" charset="0"/>
                </a:rPr>
                <a:t>Selected countries</a:t>
              </a:r>
              <a:endParaRPr lang="ru-RU" b="1">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41" name="Group 45"/>
          <p:cNvGraphicFramePr>
            <a:graphicFrameLocks noGrp="1"/>
          </p:cNvGraphicFramePr>
          <p:nvPr/>
        </p:nvGraphicFramePr>
        <p:xfrm>
          <a:off x="381000" y="1066800"/>
          <a:ext cx="4724400" cy="2208213"/>
        </p:xfrm>
        <a:graphic>
          <a:graphicData uri="http://schemas.openxmlformats.org/drawingml/2006/table">
            <a:tbl>
              <a:tblPr>
                <a:tableStyleId>{3B4B98B0-60AC-42C2-AFA5-B58CD77FA1E5}</a:tableStyleId>
              </a:tblPr>
              <a:tblGrid>
                <a:gridCol w="1574801"/>
                <a:gridCol w="1469814"/>
                <a:gridCol w="1679788"/>
              </a:tblGrid>
              <a:tr h="447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Emission to change</a:t>
                      </a:r>
                      <a:endParaRPr kumimoji="0" lang="ru-RU" sz="1400" b="1" i="0" u="none" strike="noStrike" cap="none" normalizeH="0" baseline="0" dirty="0" smtClean="0">
                        <a:ln>
                          <a:noFill/>
                        </a:ln>
                        <a:solidFill>
                          <a:srgbClr val="FFFFFF"/>
                        </a:solidFill>
                        <a:effectLst/>
                        <a:latin typeface="Calibri" pitchFamily="34" charset="0"/>
                        <a:cs typeface="Arial" charset="0"/>
                      </a:endParaRPr>
                    </a:p>
                  </a:txBody>
                  <a:tcPr marT="18000" marB="1800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Emission sector</a:t>
                      </a:r>
                      <a:endParaRPr kumimoji="0" lang="ru-RU" sz="1400" b="1" i="0" u="none" strike="noStrike" cap="none" normalizeH="0" baseline="0" dirty="0" smtClean="0">
                        <a:ln>
                          <a:noFill/>
                        </a:ln>
                        <a:solidFill>
                          <a:srgbClr val="FFFFFF"/>
                        </a:solidFill>
                        <a:effectLst/>
                        <a:latin typeface="Calibri" pitchFamily="34" charset="0"/>
                        <a:cs typeface="Arial" charset="0"/>
                      </a:endParaRPr>
                    </a:p>
                  </a:txBody>
                  <a:tcPr marT="18000" marB="1800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smtClean="0">
                          <a:ln>
                            <a:noFill/>
                          </a:ln>
                          <a:effectLst/>
                        </a:rPr>
                        <a:t>Emission scale factor</a:t>
                      </a:r>
                      <a:endParaRPr kumimoji="0" lang="ru-RU" sz="1400" b="1" i="0" u="none" strike="noStrike" cap="none" normalizeH="0" baseline="0" dirty="0" smtClean="0">
                        <a:ln>
                          <a:noFill/>
                        </a:ln>
                        <a:solidFill>
                          <a:srgbClr val="FFFFFF"/>
                        </a:solidFill>
                        <a:effectLst/>
                        <a:latin typeface="Calibri" pitchFamily="34" charset="0"/>
                        <a:cs typeface="Arial" charset="0"/>
                      </a:endParaRPr>
                    </a:p>
                  </a:txBody>
                  <a:tcPr marT="18000" marB="18000"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0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Belgium</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Res Comb</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0.5</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lnT w="12700" cap="flat" cmpd="sng" algn="ctr">
                      <a:solidFill>
                        <a:schemeClr val="tx1"/>
                      </a:solidFill>
                      <a:prstDash val="solid"/>
                      <a:round/>
                      <a:headEnd type="none" w="med" len="med"/>
                      <a:tailEnd type="none" w="med" len="med"/>
                    </a:lnT>
                  </a:tcPr>
                </a:tc>
              </a:tr>
              <a:tr h="2460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Netherlands</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Res Comb</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0.5</a:t>
                      </a:r>
                      <a:endParaRPr kumimoji="0" lang="ru-RU" sz="1400" b="0" i="0" u="none" strike="noStrike" cap="none" normalizeH="0" baseline="0" smtClean="0">
                        <a:ln>
                          <a:noFill/>
                        </a:ln>
                        <a:solidFill>
                          <a:srgbClr val="000000"/>
                        </a:solidFill>
                        <a:effectLst/>
                        <a:latin typeface="Calibri" pitchFamily="34" charset="0"/>
                        <a:cs typeface="Arial" charset="0"/>
                      </a:endParaRPr>
                    </a:p>
                  </a:txBody>
                  <a:tcPr marT="18000" marB="18000" horzOverflow="overflow"/>
                </a:tc>
              </a:tr>
              <a:tr h="2460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Germany</a:t>
                      </a:r>
                      <a:endParaRPr kumimoji="0" lang="ru-RU" sz="1400" b="0" i="0" u="none" strike="noStrike" cap="none" normalizeH="0" baseline="0" smtClean="0">
                        <a:ln>
                          <a:noFill/>
                        </a:ln>
                        <a:solidFill>
                          <a:srgbClr val="000000"/>
                        </a:solidFill>
                        <a:effectLst/>
                        <a:latin typeface="Calibri" pitchFamily="34" charset="0"/>
                        <a:cs typeface="Arial" charset="0"/>
                      </a:endParaRPr>
                    </a:p>
                  </a:txBody>
                  <a:tcPr marT="18000" marB="1800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Res Comb</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0.5</a:t>
                      </a:r>
                      <a:endParaRPr kumimoji="0" lang="ru-RU" sz="1400" b="0" i="0" u="none" strike="noStrike" cap="none" normalizeH="0" baseline="0" smtClean="0">
                        <a:ln>
                          <a:noFill/>
                        </a:ln>
                        <a:solidFill>
                          <a:srgbClr val="000000"/>
                        </a:solidFill>
                        <a:effectLst/>
                        <a:latin typeface="Calibri" pitchFamily="34" charset="0"/>
                        <a:cs typeface="Arial" charset="0"/>
                      </a:endParaRPr>
                    </a:p>
                  </a:txBody>
                  <a:tcPr marT="18000" marB="18000" horzOverflow="overflow"/>
                </a:tc>
              </a:tr>
              <a:tr h="2460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France</a:t>
                      </a:r>
                      <a:endParaRPr kumimoji="0" lang="ru-RU" sz="1400" b="0" i="0" u="none" strike="noStrike" cap="none" normalizeH="0" baseline="0" smtClean="0">
                        <a:ln>
                          <a:noFill/>
                        </a:ln>
                        <a:solidFill>
                          <a:srgbClr val="000000"/>
                        </a:solidFill>
                        <a:effectLst/>
                        <a:latin typeface="Calibri" pitchFamily="34" charset="0"/>
                        <a:cs typeface="Arial" charset="0"/>
                      </a:endParaRPr>
                    </a:p>
                  </a:txBody>
                  <a:tcPr marT="18000" marB="1800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Res Comb</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tc>
              </a:tr>
              <a:tr h="2460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Poland</a:t>
                      </a:r>
                      <a:endParaRPr kumimoji="0" lang="ru-RU" sz="1400" b="0" i="0" u="none" strike="noStrike" cap="none" normalizeH="0" baseline="0" smtClean="0">
                        <a:ln>
                          <a:noFill/>
                        </a:ln>
                        <a:solidFill>
                          <a:srgbClr val="000000"/>
                        </a:solidFill>
                        <a:effectLst/>
                        <a:latin typeface="Calibri" pitchFamily="34" charset="0"/>
                        <a:cs typeface="Arial" charset="0"/>
                      </a:endParaRPr>
                    </a:p>
                  </a:txBody>
                  <a:tcPr marT="18000" marB="1800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Res Comb</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4.0</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tc>
              </a:tr>
              <a:tr h="2460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Spain</a:t>
                      </a:r>
                      <a:endParaRPr kumimoji="0" lang="ru-RU" sz="1400" b="0" i="0" u="none" strike="noStrike" cap="none" normalizeH="0" baseline="0" smtClean="0">
                        <a:ln>
                          <a:noFill/>
                        </a:ln>
                        <a:solidFill>
                          <a:srgbClr val="000000"/>
                        </a:solidFill>
                        <a:effectLst/>
                        <a:latin typeface="Calibri" pitchFamily="34" charset="0"/>
                        <a:cs typeface="Arial" charset="0"/>
                      </a:endParaRPr>
                    </a:p>
                  </a:txBody>
                  <a:tcPr marT="18000" marB="1800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Agriculture</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0.2</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tc>
              </a:tr>
              <a:tr h="2460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Portugal</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Agriculture</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0.4</a:t>
                      </a:r>
                      <a:endParaRPr kumimoji="0" lang="ru-RU" sz="1400" b="0" i="0" u="none" strike="noStrike" cap="none" normalizeH="0" baseline="0" dirty="0" smtClean="0">
                        <a:ln>
                          <a:noFill/>
                        </a:ln>
                        <a:solidFill>
                          <a:srgbClr val="000000"/>
                        </a:solidFill>
                        <a:effectLst/>
                        <a:latin typeface="Calibri" pitchFamily="34" charset="0"/>
                        <a:cs typeface="Arial" charset="0"/>
                      </a:endParaRPr>
                    </a:p>
                  </a:txBody>
                  <a:tcPr marT="18000" marB="18000" horzOverflow="overflow">
                    <a:lnB w="12700" cap="flat" cmpd="sng" algn="ctr">
                      <a:solidFill>
                        <a:schemeClr val="tx1"/>
                      </a:solidFill>
                      <a:prstDash val="solid"/>
                      <a:round/>
                      <a:headEnd type="none" w="med" len="med"/>
                      <a:tailEnd type="none" w="med" len="med"/>
                    </a:lnB>
                  </a:tcPr>
                </a:tc>
              </a:tr>
            </a:tbl>
          </a:graphicData>
        </a:graphic>
      </p:graphicFrame>
      <p:sp>
        <p:nvSpPr>
          <p:cNvPr id="26653" name="TextBox 7"/>
          <p:cNvSpPr txBox="1">
            <a:spLocks noChangeArrowheads="1"/>
          </p:cNvSpPr>
          <p:nvPr/>
        </p:nvSpPr>
        <p:spPr bwMode="auto">
          <a:xfrm>
            <a:off x="0" y="152400"/>
            <a:ext cx="9144000" cy="461963"/>
          </a:xfrm>
          <a:prstGeom prst="rect">
            <a:avLst/>
          </a:prstGeom>
          <a:noFill/>
          <a:ln w="9525" algn="ctr">
            <a:noFill/>
            <a:miter lim="800000"/>
            <a:headEnd/>
            <a:tailEnd/>
          </a:ln>
        </p:spPr>
        <p:txBody>
          <a:bodyPr>
            <a:spAutoFit/>
          </a:bodyPr>
          <a:lstStyle/>
          <a:p>
            <a:pPr algn="ctr"/>
            <a:r>
              <a:rPr lang="en-US" sz="2400" b="1">
                <a:solidFill>
                  <a:srgbClr val="376092"/>
                </a:solidFill>
                <a:latin typeface="Calibri" pitchFamily="34" charset="0"/>
              </a:rPr>
              <a:t>Definition of scenarios for model simulations</a:t>
            </a:r>
            <a:endParaRPr lang="ru-RU" sz="2400" b="1">
              <a:solidFill>
                <a:srgbClr val="376092"/>
              </a:solidFill>
              <a:latin typeface="Calibri" pitchFamily="34" charset="0"/>
            </a:endParaRPr>
          </a:p>
        </p:txBody>
      </p:sp>
      <p:grpSp>
        <p:nvGrpSpPr>
          <p:cNvPr id="20" name="Группа 19"/>
          <p:cNvGrpSpPr>
            <a:grpSpLocks/>
          </p:cNvGrpSpPr>
          <p:nvPr/>
        </p:nvGrpSpPr>
        <p:grpSpPr bwMode="auto">
          <a:xfrm>
            <a:off x="1314450" y="3733800"/>
            <a:ext cx="6838950" cy="2808288"/>
            <a:chOff x="1314697" y="3733800"/>
            <a:chExt cx="6838703" cy="2807732"/>
          </a:xfrm>
        </p:grpSpPr>
        <p:pic>
          <p:nvPicPr>
            <p:cNvPr id="9" name="Рисунок 8" descr="bap_emis_2015_eu02.gif"/>
            <p:cNvPicPr>
              <a:picLocks noChangeAspect="1"/>
            </p:cNvPicPr>
            <p:nvPr/>
          </p:nvPicPr>
          <p:blipFill>
            <a:blip r:embed="rId2"/>
            <a:stretch>
              <a:fillRect/>
            </a:stretch>
          </p:blipFill>
          <p:spPr>
            <a:xfrm>
              <a:off x="1314697" y="3778241"/>
              <a:ext cx="2876446" cy="2393476"/>
            </a:xfrm>
            <a:prstGeom prst="rect">
              <a:avLst/>
            </a:prstGeom>
            <a:ln>
              <a:solidFill>
                <a:schemeClr val="tx2">
                  <a:lumMod val="75000"/>
                </a:schemeClr>
              </a:solidFill>
            </a:ln>
          </p:spPr>
        </p:pic>
        <p:pic>
          <p:nvPicPr>
            <p:cNvPr id="11" name="Рисунок 10" descr="bap_emis_2015_eu02_sc_all2.gif"/>
            <p:cNvPicPr>
              <a:picLocks noChangeAspect="1"/>
            </p:cNvPicPr>
            <p:nvPr/>
          </p:nvPicPr>
          <p:blipFill>
            <a:blip r:embed="rId3"/>
            <a:stretch>
              <a:fillRect/>
            </a:stretch>
          </p:blipFill>
          <p:spPr>
            <a:xfrm>
              <a:off x="4895968" y="3778241"/>
              <a:ext cx="2876446" cy="2393476"/>
            </a:xfrm>
            <a:prstGeom prst="rect">
              <a:avLst/>
            </a:prstGeom>
            <a:ln>
              <a:solidFill>
                <a:schemeClr val="tx2">
                  <a:lumMod val="75000"/>
                </a:schemeClr>
              </a:solidFill>
            </a:ln>
          </p:spPr>
        </p:pic>
        <p:sp>
          <p:nvSpPr>
            <p:cNvPr id="26662" name="TextBox 7"/>
            <p:cNvSpPr txBox="1">
              <a:spLocks noChangeArrowheads="1"/>
            </p:cNvSpPr>
            <p:nvPr/>
          </p:nvSpPr>
          <p:spPr bwMode="auto">
            <a:xfrm>
              <a:off x="3200400" y="3733800"/>
              <a:ext cx="1371600" cy="369332"/>
            </a:xfrm>
            <a:prstGeom prst="rect">
              <a:avLst/>
            </a:prstGeom>
            <a:noFill/>
            <a:ln w="9525">
              <a:noFill/>
              <a:miter lim="800000"/>
              <a:headEnd/>
              <a:tailEnd/>
            </a:ln>
          </p:spPr>
          <p:txBody>
            <a:bodyPr>
              <a:spAutoFit/>
            </a:bodyPr>
            <a:lstStyle/>
            <a:p>
              <a:pPr algn="ctr"/>
              <a:r>
                <a:rPr lang="en-US">
                  <a:latin typeface="Calibri" pitchFamily="34" charset="0"/>
                </a:rPr>
                <a:t>BASE</a:t>
              </a:r>
              <a:endParaRPr lang="ru-RU">
                <a:latin typeface="Calibri" pitchFamily="34" charset="0"/>
              </a:endParaRPr>
            </a:p>
          </p:txBody>
        </p:sp>
        <p:sp>
          <p:nvSpPr>
            <p:cNvPr id="26663" name="TextBox 7"/>
            <p:cNvSpPr txBox="1">
              <a:spLocks noChangeArrowheads="1"/>
            </p:cNvSpPr>
            <p:nvPr/>
          </p:nvSpPr>
          <p:spPr bwMode="auto">
            <a:xfrm>
              <a:off x="1828800" y="6172200"/>
              <a:ext cx="5410200" cy="369332"/>
            </a:xfrm>
            <a:prstGeom prst="rect">
              <a:avLst/>
            </a:prstGeom>
            <a:noFill/>
            <a:ln w="9525">
              <a:noFill/>
              <a:miter lim="800000"/>
              <a:headEnd/>
              <a:tailEnd/>
            </a:ln>
          </p:spPr>
          <p:txBody>
            <a:bodyPr>
              <a:spAutoFit/>
            </a:bodyPr>
            <a:lstStyle/>
            <a:p>
              <a:pPr algn="ctr"/>
              <a:r>
                <a:rPr lang="en-US">
                  <a:latin typeface="Calibri" pitchFamily="34" charset="0"/>
                </a:rPr>
                <a:t>Spatial distribution of annual B(a)P emissions (2015)</a:t>
              </a:r>
              <a:endParaRPr lang="ru-RU">
                <a:latin typeface="Calibri" pitchFamily="34" charset="0"/>
              </a:endParaRPr>
            </a:p>
          </p:txBody>
        </p:sp>
        <p:sp>
          <p:nvSpPr>
            <p:cNvPr id="26664" name="TextBox 7"/>
            <p:cNvSpPr txBox="1">
              <a:spLocks noChangeArrowheads="1"/>
            </p:cNvSpPr>
            <p:nvPr/>
          </p:nvSpPr>
          <p:spPr bwMode="auto">
            <a:xfrm>
              <a:off x="6781800" y="3745468"/>
              <a:ext cx="1371600" cy="369332"/>
            </a:xfrm>
            <a:prstGeom prst="rect">
              <a:avLst/>
            </a:prstGeom>
            <a:noFill/>
            <a:ln w="9525">
              <a:noFill/>
              <a:miter lim="800000"/>
              <a:headEnd/>
              <a:tailEnd/>
            </a:ln>
          </p:spPr>
          <p:txBody>
            <a:bodyPr>
              <a:spAutoFit/>
            </a:bodyPr>
            <a:lstStyle/>
            <a:p>
              <a:pPr algn="ctr"/>
              <a:r>
                <a:rPr lang="en-US">
                  <a:latin typeface="Calibri" pitchFamily="34" charset="0"/>
                </a:rPr>
                <a:t>SCEN</a:t>
              </a:r>
              <a:endParaRPr lang="ru-RU">
                <a:latin typeface="Calibri" pitchFamily="34" charset="0"/>
              </a:endParaRPr>
            </a:p>
          </p:txBody>
        </p:sp>
      </p:grpSp>
      <p:grpSp>
        <p:nvGrpSpPr>
          <p:cNvPr id="19" name="Группа 18"/>
          <p:cNvGrpSpPr>
            <a:grpSpLocks/>
          </p:cNvGrpSpPr>
          <p:nvPr/>
        </p:nvGrpSpPr>
        <p:grpSpPr bwMode="auto">
          <a:xfrm>
            <a:off x="4876800" y="762000"/>
            <a:ext cx="3886200" cy="2782888"/>
            <a:chOff x="4876800" y="762000"/>
            <a:chExt cx="3886200" cy="2783085"/>
          </a:xfrm>
        </p:grpSpPr>
        <p:pic>
          <p:nvPicPr>
            <p:cNvPr id="26657" name="Picture 2"/>
            <p:cNvPicPr>
              <a:picLocks noChangeAspect="1" noChangeArrowheads="1"/>
            </p:cNvPicPr>
            <p:nvPr/>
          </p:nvPicPr>
          <p:blipFill>
            <a:blip r:embed="rId4"/>
            <a:srcRect/>
            <a:stretch>
              <a:fillRect/>
            </a:stretch>
          </p:blipFill>
          <p:spPr bwMode="auto">
            <a:xfrm>
              <a:off x="4876800" y="838200"/>
              <a:ext cx="3886200" cy="2706885"/>
            </a:xfrm>
            <a:prstGeom prst="rect">
              <a:avLst/>
            </a:prstGeom>
            <a:noFill/>
            <a:ln w="9525">
              <a:noFill/>
              <a:miter lim="800000"/>
              <a:headEnd/>
              <a:tailEnd/>
            </a:ln>
          </p:spPr>
        </p:pic>
        <p:sp>
          <p:nvSpPr>
            <p:cNvPr id="26658" name="TextBox 7"/>
            <p:cNvSpPr txBox="1">
              <a:spLocks noChangeArrowheads="1"/>
            </p:cNvSpPr>
            <p:nvPr/>
          </p:nvSpPr>
          <p:spPr bwMode="auto">
            <a:xfrm>
              <a:off x="6248400" y="1182469"/>
              <a:ext cx="2514600" cy="646331"/>
            </a:xfrm>
            <a:prstGeom prst="rect">
              <a:avLst/>
            </a:prstGeom>
            <a:noFill/>
            <a:ln w="9525">
              <a:noFill/>
              <a:miter lim="800000"/>
              <a:headEnd/>
              <a:tailEnd/>
            </a:ln>
          </p:spPr>
          <p:txBody>
            <a:bodyPr>
              <a:spAutoFit/>
            </a:bodyPr>
            <a:lstStyle/>
            <a:p>
              <a:pPr algn="ctr"/>
              <a:r>
                <a:rPr lang="en-US">
                  <a:latin typeface="Calibri" pitchFamily="34" charset="0"/>
                </a:rPr>
                <a:t>Changes of national emissions</a:t>
              </a:r>
              <a:endParaRPr lang="ru-RU">
                <a:latin typeface="Calibri" pitchFamily="34" charset="0"/>
              </a:endParaRPr>
            </a:p>
          </p:txBody>
        </p:sp>
        <p:sp>
          <p:nvSpPr>
            <p:cNvPr id="18" name="TextBox 17"/>
            <p:cNvSpPr txBox="1"/>
            <p:nvPr/>
          </p:nvSpPr>
          <p:spPr>
            <a:xfrm>
              <a:off x="6248400" y="762000"/>
              <a:ext cx="533400" cy="276245"/>
            </a:xfrm>
            <a:prstGeom prst="rect">
              <a:avLst/>
            </a:prstGeom>
            <a:noFill/>
          </p:spPr>
          <p:txBody>
            <a:bodyPr>
              <a:spAutoFit/>
            </a:bodyPr>
            <a:lstStyle/>
            <a:p>
              <a:pPr>
                <a:defRPr/>
              </a:pPr>
              <a:r>
                <a:rPr lang="en-US" sz="1200" dirty="0">
                  <a:latin typeface="+mn-lt"/>
                </a:rPr>
                <a:t>138 t</a:t>
              </a:r>
              <a:endParaRPr lang="ru-RU" sz="1200" dirty="0">
                <a:latin typeface="+mn-lt"/>
              </a:endParaRPr>
            </a:p>
          </p:txBody>
        </p:sp>
      </p:grpSp>
      <p:sp>
        <p:nvSpPr>
          <p:cNvPr id="26656" name="TextBox 7"/>
          <p:cNvSpPr txBox="1">
            <a:spLocks noChangeArrowheads="1"/>
          </p:cNvSpPr>
          <p:nvPr/>
        </p:nvSpPr>
        <p:spPr bwMode="auto">
          <a:xfrm>
            <a:off x="533400" y="685800"/>
            <a:ext cx="3276600" cy="369888"/>
          </a:xfrm>
          <a:prstGeom prst="rect">
            <a:avLst/>
          </a:prstGeom>
          <a:noFill/>
          <a:ln w="9525">
            <a:noFill/>
            <a:miter lim="800000"/>
            <a:headEnd/>
            <a:tailEnd/>
          </a:ln>
        </p:spPr>
        <p:txBody>
          <a:bodyPr>
            <a:spAutoFit/>
          </a:bodyPr>
          <a:lstStyle/>
          <a:p>
            <a:pPr algn="ctr"/>
            <a:r>
              <a:rPr lang="en-US">
                <a:latin typeface="Calibri" pitchFamily="34" charset="0"/>
              </a:rPr>
              <a:t>Definition of scenario emissions</a:t>
            </a:r>
            <a:endParaRPr lang="ru-RU">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505200"/>
            <a:ext cx="7467600" cy="338138"/>
          </a:xfrm>
          <a:prstGeom prst="rect">
            <a:avLst/>
          </a:prstGeom>
          <a:noFill/>
        </p:spPr>
        <p:txBody>
          <a:bodyPr>
            <a:spAutoFit/>
          </a:bodyPr>
          <a:lstStyle/>
          <a:p>
            <a:pPr algn="ctr">
              <a:defRPr/>
            </a:pPr>
            <a:r>
              <a:rPr lang="en-US" sz="1600" dirty="0" err="1">
                <a:latin typeface="+mn-lt"/>
              </a:rPr>
              <a:t>Modelled</a:t>
            </a:r>
            <a:r>
              <a:rPr lang="en-US" sz="1600" dirty="0">
                <a:latin typeface="+mn-lt"/>
              </a:rPr>
              <a:t> B(a)P air concentrations for 2015</a:t>
            </a:r>
            <a:endParaRPr lang="ru-RU" sz="1600" dirty="0">
              <a:latin typeface="+mn-lt"/>
            </a:endParaRPr>
          </a:p>
        </p:txBody>
      </p:sp>
      <p:sp>
        <p:nvSpPr>
          <p:cNvPr id="27650" name="TextBox 7"/>
          <p:cNvSpPr txBox="1">
            <a:spLocks noChangeArrowheads="1"/>
          </p:cNvSpPr>
          <p:nvPr/>
        </p:nvSpPr>
        <p:spPr bwMode="auto">
          <a:xfrm>
            <a:off x="0" y="152400"/>
            <a:ext cx="9144000" cy="461963"/>
          </a:xfrm>
          <a:prstGeom prst="rect">
            <a:avLst/>
          </a:prstGeom>
          <a:noFill/>
          <a:ln w="9525" algn="ctr">
            <a:noFill/>
            <a:miter lim="800000"/>
            <a:headEnd/>
            <a:tailEnd/>
          </a:ln>
        </p:spPr>
        <p:txBody>
          <a:bodyPr>
            <a:spAutoFit/>
          </a:bodyPr>
          <a:lstStyle/>
          <a:p>
            <a:pPr algn="ctr"/>
            <a:r>
              <a:rPr lang="en-US" sz="2400" b="1">
                <a:solidFill>
                  <a:srgbClr val="376092"/>
                </a:solidFill>
                <a:latin typeface="Calibri" pitchFamily="34" charset="0"/>
              </a:rPr>
              <a:t>Evaluation of model results for scenario B(a)P emissions</a:t>
            </a:r>
            <a:endParaRPr lang="ru-RU" sz="2400" b="1">
              <a:solidFill>
                <a:srgbClr val="376092"/>
              </a:solidFill>
              <a:latin typeface="Calibri" pitchFamily="34" charset="0"/>
            </a:endParaRPr>
          </a:p>
        </p:txBody>
      </p:sp>
      <p:sp>
        <p:nvSpPr>
          <p:cNvPr id="9" name="TextBox 8"/>
          <p:cNvSpPr txBox="1"/>
          <p:nvPr/>
        </p:nvSpPr>
        <p:spPr>
          <a:xfrm>
            <a:off x="1371600" y="990600"/>
            <a:ext cx="1905000" cy="338138"/>
          </a:xfrm>
          <a:prstGeom prst="rect">
            <a:avLst/>
          </a:prstGeom>
          <a:noFill/>
        </p:spPr>
        <p:txBody>
          <a:bodyPr>
            <a:spAutoFit/>
          </a:bodyPr>
          <a:lstStyle/>
          <a:p>
            <a:pPr algn="ctr">
              <a:defRPr/>
            </a:pPr>
            <a:r>
              <a:rPr lang="en-US" sz="1600" b="1" dirty="0">
                <a:latin typeface="+mn-lt"/>
              </a:rPr>
              <a:t>BASE (GLEMOS)</a:t>
            </a:r>
            <a:endParaRPr lang="ru-RU" sz="1600" b="1" dirty="0">
              <a:latin typeface="+mn-lt"/>
            </a:endParaRPr>
          </a:p>
        </p:txBody>
      </p:sp>
      <p:sp>
        <p:nvSpPr>
          <p:cNvPr id="12" name="TextBox 11"/>
          <p:cNvSpPr txBox="1"/>
          <p:nvPr/>
        </p:nvSpPr>
        <p:spPr>
          <a:xfrm>
            <a:off x="5715000" y="990600"/>
            <a:ext cx="1600200" cy="338138"/>
          </a:xfrm>
          <a:prstGeom prst="rect">
            <a:avLst/>
          </a:prstGeom>
          <a:noFill/>
        </p:spPr>
        <p:txBody>
          <a:bodyPr>
            <a:spAutoFit/>
          </a:bodyPr>
          <a:lstStyle/>
          <a:p>
            <a:pPr algn="ctr">
              <a:defRPr/>
            </a:pPr>
            <a:r>
              <a:rPr lang="en-US" sz="1600" b="1" dirty="0">
                <a:latin typeface="+mn-lt"/>
              </a:rPr>
              <a:t>SCEN (GLEMOS)</a:t>
            </a:r>
            <a:endParaRPr lang="ru-RU" sz="1600" b="1" dirty="0">
              <a:latin typeface="+mn-lt"/>
            </a:endParaRPr>
          </a:p>
        </p:txBody>
      </p:sp>
      <p:graphicFrame>
        <p:nvGraphicFramePr>
          <p:cNvPr id="27682" name="Group 34"/>
          <p:cNvGraphicFramePr>
            <a:graphicFrameLocks noGrp="1"/>
          </p:cNvGraphicFramePr>
          <p:nvPr/>
        </p:nvGraphicFramePr>
        <p:xfrm>
          <a:off x="1371600" y="4114800"/>
          <a:ext cx="6096000" cy="1485900"/>
        </p:xfrm>
        <a:graphic>
          <a:graphicData uri="http://schemas.openxmlformats.org/drawingml/2006/table">
            <a:tbl>
              <a:tblPr/>
              <a:tblGrid>
                <a:gridCol w="1219200"/>
                <a:gridCol w="1219200"/>
                <a:gridCol w="1219200"/>
                <a:gridCol w="1219200"/>
                <a:gridCol w="1219200"/>
              </a:tblGrid>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charset="0"/>
                        </a:rPr>
                        <a:t>EMEP sites (30)</a:t>
                      </a: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charset="0"/>
                        </a:rPr>
                        <a:t>AirBase BR sites (82)</a:t>
                      </a: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Scenario</a:t>
                      </a:r>
                      <a:endParaRPr kumimoji="0" lang="ru-RU" sz="16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BASE</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Calibri" pitchFamily="34" charset="0"/>
                          <a:cs typeface="Arial" charset="0"/>
                        </a:rPr>
                        <a:t>SCEN</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BASE</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Calibri" pitchFamily="34" charset="0"/>
                          <a:cs typeface="Arial" charset="0"/>
                        </a:rPr>
                        <a:t>SCEN</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NMB,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Calibri" pitchFamily="34" charset="0"/>
                          <a:cs typeface="Arial" charset="0"/>
                        </a:rPr>
                        <a:t>-8.12</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70C0"/>
                          </a:solidFill>
                          <a:effectLst/>
                          <a:latin typeface="Calibri" pitchFamily="34" charset="0"/>
                          <a:cs typeface="Arial" charset="0"/>
                        </a:rPr>
                        <a:t>13.75</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Calibri" pitchFamily="34" charset="0"/>
                          <a:cs typeface="Arial" charset="0"/>
                        </a:rPr>
                        <a:t>-38.67</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70C0"/>
                          </a:solidFill>
                          <a:effectLst/>
                          <a:latin typeface="Calibri" pitchFamily="34" charset="0"/>
                          <a:cs typeface="Arial" charset="0"/>
                        </a:rPr>
                        <a:t>-12.10</a:t>
                      </a:r>
                    </a:p>
                  </a:txBody>
                  <a:tcPr marL="0" marR="0" marT="0" marB="0" anchor="ct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Corr</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Calibri" pitchFamily="34" charset="0"/>
                          <a:cs typeface="Arial" charset="0"/>
                        </a:rPr>
                        <a:t>0.35</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70C0"/>
                          </a:solidFill>
                          <a:effectLst/>
                          <a:latin typeface="Calibri" pitchFamily="34" charset="0"/>
                          <a:cs typeface="Arial" charset="0"/>
                        </a:rPr>
                        <a:t>0.81</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Calibri" pitchFamily="34" charset="0"/>
                          <a:cs typeface="Arial" charset="0"/>
                        </a:rPr>
                        <a:t>0.43</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70C0"/>
                          </a:solidFill>
                          <a:effectLst/>
                          <a:latin typeface="Calibri" pitchFamily="34" charset="0"/>
                          <a:cs typeface="Arial" charset="0"/>
                        </a:rPr>
                        <a:t>0.82</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bl>
          </a:graphicData>
        </a:graphic>
      </p:graphicFrame>
      <p:sp>
        <p:nvSpPr>
          <p:cNvPr id="16" name="Скругленный прямоугольник 15"/>
          <p:cNvSpPr/>
          <p:nvPr/>
        </p:nvSpPr>
        <p:spPr>
          <a:xfrm>
            <a:off x="4038600" y="4419600"/>
            <a:ext cx="838200" cy="129540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кругленный прямоугольник 16"/>
          <p:cNvSpPr/>
          <p:nvPr/>
        </p:nvSpPr>
        <p:spPr>
          <a:xfrm>
            <a:off x="6400800" y="4419600"/>
            <a:ext cx="838200" cy="129540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TextBox 17"/>
          <p:cNvSpPr txBox="1"/>
          <p:nvPr/>
        </p:nvSpPr>
        <p:spPr>
          <a:xfrm>
            <a:off x="381000" y="5910263"/>
            <a:ext cx="7467600" cy="338137"/>
          </a:xfrm>
          <a:prstGeom prst="rect">
            <a:avLst/>
          </a:prstGeom>
          <a:noFill/>
        </p:spPr>
        <p:txBody>
          <a:bodyPr>
            <a:spAutoFit/>
          </a:bodyPr>
          <a:lstStyle/>
          <a:p>
            <a:pPr>
              <a:defRPr/>
            </a:pPr>
            <a:r>
              <a:rPr lang="en-US" sz="1600" dirty="0">
                <a:latin typeface="+mn-lt"/>
              </a:rPr>
              <a:t>* Background rural monitoring sites were selected for comparison</a:t>
            </a:r>
            <a:endParaRPr lang="ru-RU" sz="1600" dirty="0">
              <a:latin typeface="+mn-lt"/>
            </a:endParaRPr>
          </a:p>
        </p:txBody>
      </p:sp>
      <p:pic>
        <p:nvPicPr>
          <p:cNvPr id="27678" name="Picture 34" descr="bap_glemos7_base"/>
          <p:cNvPicPr>
            <a:picLocks noChangeAspect="1" noChangeArrowheads="1"/>
          </p:cNvPicPr>
          <p:nvPr/>
        </p:nvPicPr>
        <p:blipFill>
          <a:blip r:embed="rId2"/>
          <a:srcRect/>
          <a:stretch>
            <a:fillRect/>
          </a:stretch>
        </p:blipFill>
        <p:spPr bwMode="auto">
          <a:xfrm>
            <a:off x="912813" y="1301750"/>
            <a:ext cx="2670175" cy="2222500"/>
          </a:xfrm>
          <a:prstGeom prst="rect">
            <a:avLst/>
          </a:prstGeom>
          <a:noFill/>
          <a:ln w="9525">
            <a:solidFill>
              <a:srgbClr val="000080"/>
            </a:solidFill>
            <a:miter lim="800000"/>
            <a:headEnd/>
            <a:tailEnd/>
          </a:ln>
        </p:spPr>
      </p:pic>
      <p:pic>
        <p:nvPicPr>
          <p:cNvPr id="27679" name="Picture 35" descr="bap_glemos7_scen"/>
          <p:cNvPicPr>
            <a:picLocks noChangeAspect="1" noChangeArrowheads="1"/>
          </p:cNvPicPr>
          <p:nvPr/>
        </p:nvPicPr>
        <p:blipFill>
          <a:blip r:embed="rId3"/>
          <a:srcRect/>
          <a:stretch>
            <a:fillRect/>
          </a:stretch>
        </p:blipFill>
        <p:spPr bwMode="auto">
          <a:xfrm>
            <a:off x="5105400" y="1295400"/>
            <a:ext cx="2670175" cy="2222500"/>
          </a:xfrm>
          <a:prstGeom prst="rect">
            <a:avLst/>
          </a:prstGeom>
          <a:noFill/>
          <a:ln w="9525">
            <a:solidFill>
              <a:srgbClr val="000080"/>
            </a:solidFill>
            <a:miter lim="800000"/>
            <a:headEnd/>
            <a:tailEnd/>
          </a:ln>
        </p:spPr>
      </p:pic>
      <p:sp>
        <p:nvSpPr>
          <p:cNvPr id="27680" name="TextBox 5"/>
          <p:cNvSpPr txBox="1">
            <a:spLocks noChangeArrowheads="1"/>
          </p:cNvSpPr>
          <p:nvPr/>
        </p:nvSpPr>
        <p:spPr bwMode="auto">
          <a:xfrm>
            <a:off x="152400" y="609600"/>
            <a:ext cx="8534400" cy="366713"/>
          </a:xfrm>
          <a:prstGeom prst="rect">
            <a:avLst/>
          </a:prstGeom>
          <a:noFill/>
          <a:ln w="9525">
            <a:noFill/>
            <a:miter lim="800000"/>
            <a:headEnd/>
            <a:tailEnd/>
          </a:ln>
        </p:spPr>
        <p:txBody>
          <a:bodyPr>
            <a:spAutoFit/>
          </a:bodyPr>
          <a:lstStyle/>
          <a:p>
            <a:pPr algn="ctr"/>
            <a:r>
              <a:rPr lang="en-US">
                <a:latin typeface="Calibri" pitchFamily="34" charset="0"/>
              </a:rPr>
              <a:t>Comparison of modelled and observed concentrations for EMEP and AirBase* sites</a:t>
            </a:r>
            <a:endParaRPr lang="ru-RU">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3505200"/>
            <a:ext cx="7467600" cy="338138"/>
          </a:xfrm>
          <a:prstGeom prst="rect">
            <a:avLst/>
          </a:prstGeom>
          <a:noFill/>
        </p:spPr>
        <p:txBody>
          <a:bodyPr>
            <a:spAutoFit/>
          </a:bodyPr>
          <a:lstStyle/>
          <a:p>
            <a:pPr algn="ctr">
              <a:defRPr/>
            </a:pPr>
            <a:r>
              <a:rPr lang="en-US" sz="1600" dirty="0" err="1">
                <a:latin typeface="+mn-lt"/>
              </a:rPr>
              <a:t>Modelled</a:t>
            </a:r>
            <a:r>
              <a:rPr lang="en-US" sz="1600" dirty="0">
                <a:latin typeface="+mn-lt"/>
              </a:rPr>
              <a:t> B(a)P air concentrations for 2015</a:t>
            </a:r>
            <a:endParaRPr lang="ru-RU" sz="1600" dirty="0">
              <a:latin typeface="+mn-lt"/>
            </a:endParaRPr>
          </a:p>
        </p:txBody>
      </p:sp>
      <p:sp>
        <p:nvSpPr>
          <p:cNvPr id="28674" name="TextBox 7"/>
          <p:cNvSpPr txBox="1">
            <a:spLocks noChangeArrowheads="1"/>
          </p:cNvSpPr>
          <p:nvPr/>
        </p:nvSpPr>
        <p:spPr bwMode="auto">
          <a:xfrm>
            <a:off x="0" y="152400"/>
            <a:ext cx="9144000" cy="461963"/>
          </a:xfrm>
          <a:prstGeom prst="rect">
            <a:avLst/>
          </a:prstGeom>
          <a:noFill/>
          <a:ln w="9525" algn="ctr">
            <a:noFill/>
            <a:miter lim="800000"/>
            <a:headEnd/>
            <a:tailEnd/>
          </a:ln>
        </p:spPr>
        <p:txBody>
          <a:bodyPr>
            <a:spAutoFit/>
          </a:bodyPr>
          <a:lstStyle/>
          <a:p>
            <a:pPr algn="ctr"/>
            <a:r>
              <a:rPr lang="en-US" sz="2400" b="1">
                <a:solidFill>
                  <a:srgbClr val="376092"/>
                </a:solidFill>
                <a:latin typeface="Calibri" pitchFamily="34" charset="0"/>
              </a:rPr>
              <a:t>Evaluation of model results for scenario B(a)P emissions</a:t>
            </a:r>
            <a:endParaRPr lang="ru-RU" sz="2400" b="1">
              <a:solidFill>
                <a:srgbClr val="376092"/>
              </a:solidFill>
              <a:latin typeface="Calibri" pitchFamily="34" charset="0"/>
            </a:endParaRPr>
          </a:p>
        </p:txBody>
      </p:sp>
      <p:sp>
        <p:nvSpPr>
          <p:cNvPr id="9" name="TextBox 8"/>
          <p:cNvSpPr txBox="1"/>
          <p:nvPr/>
        </p:nvSpPr>
        <p:spPr>
          <a:xfrm>
            <a:off x="1219200" y="990600"/>
            <a:ext cx="2057400" cy="338138"/>
          </a:xfrm>
          <a:prstGeom prst="rect">
            <a:avLst/>
          </a:prstGeom>
          <a:noFill/>
        </p:spPr>
        <p:txBody>
          <a:bodyPr>
            <a:spAutoFit/>
          </a:bodyPr>
          <a:lstStyle/>
          <a:p>
            <a:pPr algn="ctr">
              <a:defRPr/>
            </a:pPr>
            <a:r>
              <a:rPr lang="en-US" sz="1600" b="1" dirty="0">
                <a:latin typeface="+mn-lt"/>
              </a:rPr>
              <a:t>BASE (CHIMERE)</a:t>
            </a:r>
            <a:endParaRPr lang="ru-RU" sz="1600" b="1" dirty="0">
              <a:latin typeface="+mn-lt"/>
            </a:endParaRPr>
          </a:p>
        </p:txBody>
      </p:sp>
      <p:sp>
        <p:nvSpPr>
          <p:cNvPr id="12" name="TextBox 11"/>
          <p:cNvSpPr txBox="1"/>
          <p:nvPr/>
        </p:nvSpPr>
        <p:spPr>
          <a:xfrm>
            <a:off x="5410200" y="990600"/>
            <a:ext cx="2133600" cy="338138"/>
          </a:xfrm>
          <a:prstGeom prst="rect">
            <a:avLst/>
          </a:prstGeom>
          <a:noFill/>
        </p:spPr>
        <p:txBody>
          <a:bodyPr>
            <a:spAutoFit/>
          </a:bodyPr>
          <a:lstStyle/>
          <a:p>
            <a:pPr algn="ctr">
              <a:defRPr/>
            </a:pPr>
            <a:r>
              <a:rPr lang="en-US" sz="1600" b="1" dirty="0">
                <a:latin typeface="+mn-lt"/>
              </a:rPr>
              <a:t>SCEN (CHIMERE)</a:t>
            </a:r>
            <a:endParaRPr lang="ru-RU" sz="1600" b="1" dirty="0">
              <a:latin typeface="+mn-lt"/>
            </a:endParaRPr>
          </a:p>
        </p:txBody>
      </p:sp>
      <p:sp>
        <p:nvSpPr>
          <p:cNvPr id="28677" name="TextBox 5"/>
          <p:cNvSpPr txBox="1">
            <a:spLocks noChangeArrowheads="1"/>
          </p:cNvSpPr>
          <p:nvPr/>
        </p:nvSpPr>
        <p:spPr bwMode="auto">
          <a:xfrm>
            <a:off x="152400" y="609600"/>
            <a:ext cx="8534400" cy="366713"/>
          </a:xfrm>
          <a:prstGeom prst="rect">
            <a:avLst/>
          </a:prstGeom>
          <a:noFill/>
          <a:ln w="9525">
            <a:noFill/>
            <a:miter lim="800000"/>
            <a:headEnd/>
            <a:tailEnd/>
          </a:ln>
        </p:spPr>
        <p:txBody>
          <a:bodyPr>
            <a:spAutoFit/>
          </a:bodyPr>
          <a:lstStyle/>
          <a:p>
            <a:pPr algn="ctr"/>
            <a:r>
              <a:rPr lang="en-US">
                <a:latin typeface="Calibri" pitchFamily="34" charset="0"/>
              </a:rPr>
              <a:t>Comparison of modelled and observed concentrations for EMEP and AirBase sites</a:t>
            </a:r>
            <a:endParaRPr lang="ru-RU">
              <a:latin typeface="Calibri" pitchFamily="34" charset="0"/>
            </a:endParaRPr>
          </a:p>
        </p:txBody>
      </p:sp>
      <p:graphicFrame>
        <p:nvGraphicFramePr>
          <p:cNvPr id="28706" name="Group 34"/>
          <p:cNvGraphicFramePr>
            <a:graphicFrameLocks noGrp="1"/>
          </p:cNvGraphicFramePr>
          <p:nvPr/>
        </p:nvGraphicFramePr>
        <p:xfrm>
          <a:off x="1066800" y="3886200"/>
          <a:ext cx="6553200" cy="1485900"/>
        </p:xfrm>
        <a:graphic>
          <a:graphicData uri="http://schemas.openxmlformats.org/drawingml/2006/table">
            <a:tbl>
              <a:tblPr/>
              <a:tblGrid>
                <a:gridCol w="1397000"/>
                <a:gridCol w="1193800"/>
                <a:gridCol w="1295400"/>
                <a:gridCol w="1371600"/>
                <a:gridCol w="1295400"/>
              </a:tblGrid>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charset="0"/>
                        </a:rPr>
                        <a:t>EMEP sites (30)</a:t>
                      </a: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charset="0"/>
                        </a:rPr>
                        <a:t>AirBase BR sites (82)</a:t>
                      </a:r>
                      <a:endParaRPr kumimoji="0" lang="en-US" sz="16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Scenario</a:t>
                      </a:r>
                      <a:endParaRPr kumimoji="0" lang="ru-RU" sz="16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BASE</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Calibri" pitchFamily="34" charset="0"/>
                          <a:cs typeface="Arial" charset="0"/>
                        </a:rPr>
                        <a:t>SCEN</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BASE</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70C0"/>
                          </a:solidFill>
                          <a:effectLst/>
                          <a:latin typeface="Calibri" pitchFamily="34" charset="0"/>
                          <a:cs typeface="Arial" charset="0"/>
                        </a:rPr>
                        <a:t>SCEN</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NMB, %</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Calibri" pitchFamily="34" charset="0"/>
                          <a:cs typeface="Arial" charset="0"/>
                        </a:rPr>
                        <a:t>-</a:t>
                      </a:r>
                      <a:r>
                        <a:rPr kumimoji="0" lang="en-US" sz="1600" b="0" i="0" u="none" strike="noStrike" cap="none" normalizeH="0" baseline="0" smtClean="0">
                          <a:ln>
                            <a:noFill/>
                          </a:ln>
                          <a:solidFill>
                            <a:schemeClr val="tx1"/>
                          </a:solidFill>
                          <a:effectLst/>
                          <a:latin typeface="Calibri" pitchFamily="34" charset="0"/>
                          <a:cs typeface="Arial" charset="0"/>
                        </a:rPr>
                        <a:t>15</a:t>
                      </a:r>
                      <a:r>
                        <a:rPr kumimoji="0" lang="ru-RU" sz="1600" b="0" i="0" u="none" strike="noStrike" cap="none" normalizeH="0" baseline="0" smtClean="0">
                          <a:ln>
                            <a:noFill/>
                          </a:ln>
                          <a:solidFill>
                            <a:schemeClr val="tx1"/>
                          </a:solidFill>
                          <a:effectLst/>
                          <a:latin typeface="Calibri" pitchFamily="34" charset="0"/>
                          <a:cs typeface="Arial" charset="0"/>
                        </a:rPr>
                        <a:t>.</a:t>
                      </a:r>
                      <a:r>
                        <a:rPr kumimoji="0" lang="en-US" sz="1600" b="0" i="0" u="none" strike="noStrike" cap="none" normalizeH="0" baseline="0" smtClean="0">
                          <a:ln>
                            <a:noFill/>
                          </a:ln>
                          <a:solidFill>
                            <a:schemeClr val="tx1"/>
                          </a:solidFill>
                          <a:effectLst/>
                          <a:latin typeface="Calibri" pitchFamily="34" charset="0"/>
                          <a:cs typeface="Arial" charset="0"/>
                        </a:rPr>
                        <a:t>75</a:t>
                      </a:r>
                      <a:endParaRPr kumimoji="0" lang="ru-RU" sz="16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70C0"/>
                          </a:solidFill>
                          <a:effectLst/>
                          <a:latin typeface="Calibri" pitchFamily="34" charset="0"/>
                          <a:cs typeface="Arial" charset="0"/>
                        </a:rPr>
                        <a:t>1</a:t>
                      </a:r>
                      <a:r>
                        <a:rPr kumimoji="0" lang="en-US" sz="1600" b="0" i="0" u="none" strike="noStrike" cap="none" normalizeH="0" baseline="0" smtClean="0">
                          <a:ln>
                            <a:noFill/>
                          </a:ln>
                          <a:solidFill>
                            <a:srgbClr val="0070C0"/>
                          </a:solidFill>
                          <a:effectLst/>
                          <a:latin typeface="Calibri" pitchFamily="34" charset="0"/>
                          <a:cs typeface="Arial" charset="0"/>
                        </a:rPr>
                        <a:t>6</a:t>
                      </a:r>
                      <a:r>
                        <a:rPr kumimoji="0" lang="ru-RU" sz="1600" b="0" i="0" u="none" strike="noStrike" cap="none" normalizeH="0" baseline="0" smtClean="0">
                          <a:ln>
                            <a:noFill/>
                          </a:ln>
                          <a:solidFill>
                            <a:srgbClr val="0070C0"/>
                          </a:solidFill>
                          <a:effectLst/>
                          <a:latin typeface="Calibri" pitchFamily="34" charset="0"/>
                          <a:cs typeface="Arial" charset="0"/>
                        </a:rPr>
                        <a:t>.</a:t>
                      </a:r>
                      <a:r>
                        <a:rPr kumimoji="0" lang="en-US" sz="1600" b="0" i="0" u="none" strike="noStrike" cap="none" normalizeH="0" baseline="0" smtClean="0">
                          <a:ln>
                            <a:noFill/>
                          </a:ln>
                          <a:solidFill>
                            <a:srgbClr val="0070C0"/>
                          </a:solidFill>
                          <a:effectLst/>
                          <a:latin typeface="Calibri" pitchFamily="34" charset="0"/>
                          <a:cs typeface="Arial" charset="0"/>
                        </a:rPr>
                        <a:t>02</a:t>
                      </a:r>
                      <a:endParaRPr kumimoji="0" lang="ru-RU" sz="1600" b="0" i="0" u="none" strike="noStrike" cap="none" normalizeH="0" baseline="0" smtClean="0">
                        <a:ln>
                          <a:noFill/>
                        </a:ln>
                        <a:solidFill>
                          <a:srgbClr val="0070C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Calibri" pitchFamily="34" charset="0"/>
                          <a:cs typeface="Arial" charset="0"/>
                        </a:rPr>
                        <a:t>-</a:t>
                      </a:r>
                      <a:r>
                        <a:rPr kumimoji="0" lang="en-US" sz="1600" b="0" i="0" u="none" strike="noStrike" cap="none" normalizeH="0" baseline="0" smtClean="0">
                          <a:ln>
                            <a:noFill/>
                          </a:ln>
                          <a:solidFill>
                            <a:schemeClr val="tx1"/>
                          </a:solidFill>
                          <a:effectLst/>
                          <a:latin typeface="Calibri" pitchFamily="34" charset="0"/>
                          <a:cs typeface="Arial" charset="0"/>
                        </a:rPr>
                        <a:t>27</a:t>
                      </a:r>
                      <a:r>
                        <a:rPr kumimoji="0" lang="ru-RU" sz="1600" b="0" i="0" u="none" strike="noStrike" cap="none" normalizeH="0" baseline="0" smtClean="0">
                          <a:ln>
                            <a:noFill/>
                          </a:ln>
                          <a:solidFill>
                            <a:schemeClr val="tx1"/>
                          </a:solidFill>
                          <a:effectLst/>
                          <a:latin typeface="Calibri" pitchFamily="34" charset="0"/>
                          <a:cs typeface="Arial" charset="0"/>
                        </a:rPr>
                        <a:t>.</a:t>
                      </a:r>
                      <a:r>
                        <a:rPr kumimoji="0" lang="en-US" sz="1600" b="0" i="0" u="none" strike="noStrike" cap="none" normalizeH="0" baseline="0" smtClean="0">
                          <a:ln>
                            <a:noFill/>
                          </a:ln>
                          <a:solidFill>
                            <a:schemeClr val="tx1"/>
                          </a:solidFill>
                          <a:effectLst/>
                          <a:latin typeface="Calibri" pitchFamily="34" charset="0"/>
                          <a:cs typeface="Arial" charset="0"/>
                        </a:rPr>
                        <a:t>80</a:t>
                      </a:r>
                      <a:endParaRPr kumimoji="0" lang="ru-RU" sz="16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70C0"/>
                          </a:solidFill>
                          <a:effectLst/>
                          <a:latin typeface="Calibri" pitchFamily="34" charset="0"/>
                          <a:cs typeface="Arial" charset="0"/>
                        </a:rPr>
                        <a:t>-2.</a:t>
                      </a:r>
                      <a:r>
                        <a:rPr kumimoji="0" lang="en-US" sz="1600" b="0" i="0" u="none" strike="noStrike" cap="none" normalizeH="0" baseline="0" smtClean="0">
                          <a:ln>
                            <a:noFill/>
                          </a:ln>
                          <a:solidFill>
                            <a:srgbClr val="0070C0"/>
                          </a:solidFill>
                          <a:effectLst/>
                          <a:latin typeface="Calibri" pitchFamily="34" charset="0"/>
                          <a:cs typeface="Arial" charset="0"/>
                        </a:rPr>
                        <a:t>24</a:t>
                      </a:r>
                      <a:endParaRPr kumimoji="0" lang="ru-RU" sz="1600" b="0" i="0" u="none" strike="noStrike" cap="none" normalizeH="0" baseline="0" smtClean="0">
                        <a:ln>
                          <a:noFill/>
                        </a:ln>
                        <a:solidFill>
                          <a:srgbClr val="0070C0"/>
                        </a:solidFill>
                        <a:effectLst/>
                        <a:latin typeface="Calibri" pitchFamily="34" charset="0"/>
                        <a:cs typeface="Arial" charset="0"/>
                      </a:endParaRPr>
                    </a:p>
                  </a:txBody>
                  <a:tcPr marL="0" marR="0" marT="0" marB="0" anchor="ct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rPr>
                        <a:t>Corr</a:t>
                      </a: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Calibri" pitchFamily="34" charset="0"/>
                          <a:cs typeface="Arial" charset="0"/>
                        </a:rPr>
                        <a:t>0.</a:t>
                      </a:r>
                      <a:r>
                        <a:rPr kumimoji="0" lang="en-US" sz="1600" b="0" i="0" u="none" strike="noStrike" cap="none" normalizeH="0" baseline="0" smtClean="0">
                          <a:ln>
                            <a:noFill/>
                          </a:ln>
                          <a:solidFill>
                            <a:schemeClr val="tx1"/>
                          </a:solidFill>
                          <a:effectLst/>
                          <a:latin typeface="Calibri" pitchFamily="34" charset="0"/>
                          <a:cs typeface="Arial" charset="0"/>
                        </a:rPr>
                        <a:t>60</a:t>
                      </a:r>
                      <a:endParaRPr kumimoji="0" lang="ru-RU" sz="16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70C0"/>
                          </a:solidFill>
                          <a:effectLst/>
                          <a:latin typeface="Calibri" pitchFamily="34" charset="0"/>
                          <a:cs typeface="Arial" charset="0"/>
                        </a:rPr>
                        <a:t>0.8</a:t>
                      </a:r>
                      <a:r>
                        <a:rPr kumimoji="0" lang="en-US" sz="1600" b="0" i="0" u="none" strike="noStrike" cap="none" normalizeH="0" baseline="0" smtClean="0">
                          <a:ln>
                            <a:noFill/>
                          </a:ln>
                          <a:solidFill>
                            <a:srgbClr val="0070C0"/>
                          </a:solidFill>
                          <a:effectLst/>
                          <a:latin typeface="Calibri" pitchFamily="34" charset="0"/>
                          <a:cs typeface="Arial" charset="0"/>
                        </a:rPr>
                        <a:t>7</a:t>
                      </a:r>
                      <a:endParaRPr kumimoji="0" lang="ru-RU" sz="1600" b="0" i="0" u="none" strike="noStrike" cap="none" normalizeH="0" baseline="0" smtClean="0">
                        <a:ln>
                          <a:noFill/>
                        </a:ln>
                        <a:solidFill>
                          <a:srgbClr val="0070C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Calibri" pitchFamily="34" charset="0"/>
                          <a:cs typeface="Arial" charset="0"/>
                        </a:rPr>
                        <a:t>0.</a:t>
                      </a:r>
                      <a:r>
                        <a:rPr kumimoji="0" lang="en-US" sz="1600" b="0" i="0" u="none" strike="noStrike" cap="none" normalizeH="0" baseline="0" smtClean="0">
                          <a:ln>
                            <a:noFill/>
                          </a:ln>
                          <a:solidFill>
                            <a:schemeClr val="tx1"/>
                          </a:solidFill>
                          <a:effectLst/>
                          <a:latin typeface="Calibri" pitchFamily="34" charset="0"/>
                          <a:cs typeface="Arial" charset="0"/>
                        </a:rPr>
                        <a:t>30</a:t>
                      </a:r>
                      <a:endParaRPr kumimoji="0" lang="ru-RU" sz="1600" b="0" i="0" u="none" strike="noStrike" cap="none" normalizeH="0" baseline="0" smtClean="0">
                        <a:ln>
                          <a:noFill/>
                        </a:ln>
                        <a:solidFill>
                          <a:schemeClr val="tx1"/>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70C0"/>
                          </a:solidFill>
                          <a:effectLst/>
                          <a:latin typeface="Calibri" pitchFamily="34" charset="0"/>
                          <a:cs typeface="Arial" charset="0"/>
                        </a:rPr>
                        <a:t>0.8</a:t>
                      </a:r>
                      <a:r>
                        <a:rPr kumimoji="0" lang="en-US" sz="1600" b="0" i="0" u="none" strike="noStrike" cap="none" normalizeH="0" baseline="0" smtClean="0">
                          <a:ln>
                            <a:noFill/>
                          </a:ln>
                          <a:solidFill>
                            <a:srgbClr val="0070C0"/>
                          </a:solidFill>
                          <a:effectLst/>
                          <a:latin typeface="Calibri" pitchFamily="34" charset="0"/>
                          <a:cs typeface="Arial" charset="0"/>
                        </a:rPr>
                        <a:t>0</a:t>
                      </a:r>
                      <a:endParaRPr kumimoji="0" lang="ru-RU" sz="1600" b="0" i="0" u="none" strike="noStrike" cap="none" normalizeH="0" baseline="0" smtClean="0">
                        <a:ln>
                          <a:noFill/>
                        </a:ln>
                        <a:solidFill>
                          <a:srgbClr val="0070C0"/>
                        </a:solidFill>
                        <a:effectLst/>
                        <a:latin typeface="Calibri" pitchFamily="34" charset="0"/>
                        <a:cs typeface="Arial" charset="0"/>
                      </a:endParaRPr>
                    </a:p>
                  </a:txBody>
                  <a:tcPr marL="0" marR="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bl>
          </a:graphicData>
        </a:graphic>
      </p:graphicFrame>
      <p:sp>
        <p:nvSpPr>
          <p:cNvPr id="28700" name="Text Box 3"/>
          <p:cNvSpPr txBox="1">
            <a:spLocks noChangeArrowheads="1"/>
          </p:cNvSpPr>
          <p:nvPr/>
        </p:nvSpPr>
        <p:spPr bwMode="auto">
          <a:xfrm>
            <a:off x="152400" y="5486400"/>
            <a:ext cx="8839200" cy="1338263"/>
          </a:xfrm>
          <a:prstGeom prst="rect">
            <a:avLst/>
          </a:prstGeom>
          <a:noFill/>
          <a:ln w="9525">
            <a:noFill/>
            <a:miter lim="800000"/>
            <a:headEnd/>
            <a:tailEnd/>
          </a:ln>
        </p:spPr>
        <p:txBody>
          <a:bodyPr>
            <a:spAutoFit/>
          </a:bodyPr>
          <a:lstStyle/>
          <a:p>
            <a:pPr marL="361950" indent="-361950">
              <a:spcBef>
                <a:spcPct val="50000"/>
              </a:spcBef>
              <a:buFont typeface="Wingdings" pitchFamily="2" charset="2"/>
              <a:buChar char="§"/>
            </a:pPr>
            <a:r>
              <a:rPr lang="en-US">
                <a:solidFill>
                  <a:srgbClr val="002060"/>
                </a:solidFill>
                <a:latin typeface="Calibri" pitchFamily="34" charset="0"/>
              </a:rPr>
              <a:t>Better agreement with measurements is obtained with scenario emissions comparing to official emission data</a:t>
            </a:r>
          </a:p>
          <a:p>
            <a:pPr marL="361950" indent="-361950">
              <a:spcBef>
                <a:spcPct val="50000"/>
              </a:spcBef>
              <a:buFont typeface="Wingdings" pitchFamily="2" charset="2"/>
              <a:buChar char="§"/>
            </a:pPr>
            <a:r>
              <a:rPr lang="en-US">
                <a:solidFill>
                  <a:srgbClr val="002060"/>
                </a:solidFill>
                <a:latin typeface="Calibri" pitchFamily="34" charset="0"/>
              </a:rPr>
              <a:t>Regression analysis of obtained results can provide refined coefficients of emission changes for selected countries</a:t>
            </a:r>
          </a:p>
        </p:txBody>
      </p:sp>
      <p:sp>
        <p:nvSpPr>
          <p:cNvPr id="16" name="Скругленный прямоугольник 15"/>
          <p:cNvSpPr/>
          <p:nvPr/>
        </p:nvSpPr>
        <p:spPr>
          <a:xfrm>
            <a:off x="3810000" y="4267200"/>
            <a:ext cx="838200" cy="114300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кругленный прямоугольник 16"/>
          <p:cNvSpPr/>
          <p:nvPr/>
        </p:nvSpPr>
        <p:spPr>
          <a:xfrm>
            <a:off x="6477000" y="4267200"/>
            <a:ext cx="838200" cy="114300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8" name="Рисунок 17" descr="bap_2015_chi_base.gif"/>
          <p:cNvPicPr>
            <a:picLocks noChangeAspect="1"/>
          </p:cNvPicPr>
          <p:nvPr/>
        </p:nvPicPr>
        <p:blipFill>
          <a:blip r:embed="rId2"/>
          <a:stretch>
            <a:fillRect/>
          </a:stretch>
        </p:blipFill>
        <p:spPr>
          <a:xfrm>
            <a:off x="914400" y="1303338"/>
            <a:ext cx="2665413" cy="2217737"/>
          </a:xfrm>
          <a:prstGeom prst="rect">
            <a:avLst/>
          </a:prstGeom>
          <a:ln>
            <a:solidFill>
              <a:schemeClr val="tx2">
                <a:lumMod val="75000"/>
              </a:schemeClr>
            </a:solidFill>
          </a:ln>
        </p:spPr>
      </p:pic>
      <p:pic>
        <p:nvPicPr>
          <p:cNvPr id="19" name="Рисунок 18" descr="bap_2015_chi_all2.gif"/>
          <p:cNvPicPr>
            <a:picLocks noChangeAspect="1"/>
          </p:cNvPicPr>
          <p:nvPr/>
        </p:nvPicPr>
        <p:blipFill>
          <a:blip r:embed="rId3"/>
          <a:stretch>
            <a:fillRect/>
          </a:stretch>
        </p:blipFill>
        <p:spPr>
          <a:xfrm>
            <a:off x="5105400" y="1303338"/>
            <a:ext cx="2665413" cy="2217737"/>
          </a:xfrm>
          <a:prstGeom prst="rect">
            <a:avLst/>
          </a:prstGeom>
          <a:ln>
            <a:solidFill>
              <a:schemeClr val="tx2">
                <a:lumMod val="75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3" descr="bap_glemos7_scen"/>
          <p:cNvPicPr>
            <a:picLocks noChangeAspect="1" noChangeArrowheads="1"/>
          </p:cNvPicPr>
          <p:nvPr/>
        </p:nvPicPr>
        <p:blipFill>
          <a:blip r:embed="rId2"/>
          <a:srcRect/>
          <a:stretch>
            <a:fillRect/>
          </a:stretch>
        </p:blipFill>
        <p:spPr bwMode="auto">
          <a:xfrm>
            <a:off x="685800" y="1143000"/>
            <a:ext cx="3663950" cy="3049588"/>
          </a:xfrm>
          <a:prstGeom prst="rect">
            <a:avLst/>
          </a:prstGeom>
          <a:noFill/>
          <a:ln w="9525">
            <a:solidFill>
              <a:srgbClr val="003366"/>
            </a:solidFill>
            <a:miter lim="800000"/>
            <a:headEnd/>
            <a:tailEnd/>
          </a:ln>
        </p:spPr>
      </p:pic>
      <p:sp>
        <p:nvSpPr>
          <p:cNvPr id="29698" name="TextBox 11"/>
          <p:cNvSpPr txBox="1">
            <a:spLocks noChangeArrowheads="1"/>
          </p:cNvSpPr>
          <p:nvPr/>
        </p:nvSpPr>
        <p:spPr bwMode="auto">
          <a:xfrm>
            <a:off x="0" y="152400"/>
            <a:ext cx="9144000" cy="461963"/>
          </a:xfrm>
          <a:prstGeom prst="rect">
            <a:avLst/>
          </a:prstGeom>
          <a:noFill/>
          <a:ln w="9525" algn="ctr">
            <a:noFill/>
            <a:miter lim="800000"/>
            <a:headEnd/>
            <a:tailEnd/>
          </a:ln>
        </p:spPr>
        <p:txBody>
          <a:bodyPr>
            <a:spAutoFit/>
          </a:bodyPr>
          <a:lstStyle/>
          <a:p>
            <a:pPr algn="ctr"/>
            <a:r>
              <a:rPr lang="en-US" sz="2400" b="1">
                <a:solidFill>
                  <a:srgbClr val="376092"/>
                </a:solidFill>
                <a:latin typeface="Calibri" pitchFamily="34" charset="0"/>
              </a:rPr>
              <a:t>Evaluation of model results for scenario B(a)P emissions</a:t>
            </a:r>
            <a:endParaRPr lang="ru-RU" sz="2400" b="1">
              <a:solidFill>
                <a:srgbClr val="376092"/>
              </a:solidFill>
              <a:latin typeface="Calibri" pitchFamily="34" charset="0"/>
            </a:endParaRPr>
          </a:p>
        </p:txBody>
      </p:sp>
      <p:sp>
        <p:nvSpPr>
          <p:cNvPr id="29699" name="TextBox 5"/>
          <p:cNvSpPr txBox="1">
            <a:spLocks noChangeArrowheads="1"/>
          </p:cNvSpPr>
          <p:nvPr/>
        </p:nvSpPr>
        <p:spPr bwMode="auto">
          <a:xfrm>
            <a:off x="152400" y="623888"/>
            <a:ext cx="8534400" cy="366712"/>
          </a:xfrm>
          <a:prstGeom prst="rect">
            <a:avLst/>
          </a:prstGeom>
          <a:noFill/>
          <a:ln w="9525">
            <a:noFill/>
            <a:miter lim="800000"/>
            <a:headEnd/>
            <a:tailEnd/>
          </a:ln>
        </p:spPr>
        <p:txBody>
          <a:bodyPr>
            <a:spAutoFit/>
          </a:bodyPr>
          <a:lstStyle/>
          <a:p>
            <a:pPr algn="ctr"/>
            <a:r>
              <a:rPr lang="en-US">
                <a:latin typeface="Calibri" pitchFamily="34" charset="0"/>
              </a:rPr>
              <a:t>Comparison of modelled air concentrations with measurements of AirBase sites</a:t>
            </a:r>
            <a:endParaRPr lang="ru-RU">
              <a:latin typeface="Calibri" pitchFamily="34" charset="0"/>
            </a:endParaRPr>
          </a:p>
        </p:txBody>
      </p:sp>
      <p:sp>
        <p:nvSpPr>
          <p:cNvPr id="18" name="TextBox 17"/>
          <p:cNvSpPr txBox="1"/>
          <p:nvPr/>
        </p:nvSpPr>
        <p:spPr>
          <a:xfrm>
            <a:off x="381000" y="4343400"/>
            <a:ext cx="3810000" cy="338138"/>
          </a:xfrm>
          <a:prstGeom prst="rect">
            <a:avLst/>
          </a:prstGeom>
          <a:noFill/>
        </p:spPr>
        <p:txBody>
          <a:bodyPr>
            <a:spAutoFit/>
          </a:bodyPr>
          <a:lstStyle/>
          <a:p>
            <a:pPr algn="ctr">
              <a:defRPr/>
            </a:pPr>
            <a:r>
              <a:rPr lang="en-US" sz="1600" dirty="0" err="1">
                <a:latin typeface="+mn-lt"/>
              </a:rPr>
              <a:t>Modelled</a:t>
            </a:r>
            <a:r>
              <a:rPr lang="en-US" sz="1600" dirty="0">
                <a:latin typeface="+mn-lt"/>
              </a:rPr>
              <a:t> B(a)P concentrations for 2015</a:t>
            </a:r>
            <a:endParaRPr lang="ru-RU" sz="1600" dirty="0">
              <a:latin typeface="+mn-lt"/>
            </a:endParaRPr>
          </a:p>
        </p:txBody>
      </p:sp>
      <p:sp>
        <p:nvSpPr>
          <p:cNvPr id="23" name="TextBox 22"/>
          <p:cNvSpPr txBox="1"/>
          <p:nvPr/>
        </p:nvSpPr>
        <p:spPr>
          <a:xfrm>
            <a:off x="3352800" y="1219200"/>
            <a:ext cx="914400" cy="338138"/>
          </a:xfrm>
          <a:prstGeom prst="rect">
            <a:avLst/>
          </a:prstGeom>
          <a:noFill/>
        </p:spPr>
        <p:txBody>
          <a:bodyPr>
            <a:spAutoFit/>
          </a:bodyPr>
          <a:lstStyle/>
          <a:p>
            <a:pPr algn="ctr">
              <a:defRPr/>
            </a:pPr>
            <a:r>
              <a:rPr lang="en-US" sz="1600" b="1" dirty="0">
                <a:latin typeface="+mn-lt"/>
              </a:rPr>
              <a:t>GLEMOS</a:t>
            </a:r>
            <a:endParaRPr lang="ru-RU" sz="1600" b="1" dirty="0">
              <a:latin typeface="+mn-lt"/>
            </a:endParaRPr>
          </a:p>
        </p:txBody>
      </p:sp>
      <p:sp>
        <p:nvSpPr>
          <p:cNvPr id="24" name="TextBox 23"/>
          <p:cNvSpPr txBox="1"/>
          <p:nvPr/>
        </p:nvSpPr>
        <p:spPr>
          <a:xfrm>
            <a:off x="4572000" y="4343400"/>
            <a:ext cx="4419600" cy="584200"/>
          </a:xfrm>
          <a:prstGeom prst="rect">
            <a:avLst/>
          </a:prstGeom>
          <a:noFill/>
        </p:spPr>
        <p:txBody>
          <a:bodyPr>
            <a:spAutoFit/>
          </a:bodyPr>
          <a:lstStyle/>
          <a:p>
            <a:pPr algn="ctr">
              <a:defRPr/>
            </a:pPr>
            <a:r>
              <a:rPr lang="en-US" sz="1600" dirty="0">
                <a:latin typeface="+mn-lt"/>
              </a:rPr>
              <a:t>Observed B(a)P concentrations for 2015 (</a:t>
            </a:r>
            <a:r>
              <a:rPr lang="en-US" sz="1600" dirty="0" err="1">
                <a:latin typeface="+mn-lt"/>
              </a:rPr>
              <a:t>AirBase</a:t>
            </a:r>
            <a:r>
              <a:rPr lang="en-US" sz="1600" dirty="0">
                <a:latin typeface="+mn-lt"/>
              </a:rPr>
              <a:t>, background urban/suburban/rural sites)</a:t>
            </a:r>
            <a:endParaRPr lang="ru-RU" sz="1600" dirty="0">
              <a:latin typeface="+mn-lt"/>
            </a:endParaRPr>
          </a:p>
        </p:txBody>
      </p:sp>
      <p:pic>
        <p:nvPicPr>
          <p:cNvPr id="25" name="Рисунок 24" descr="bap_obs_2015_airbase_new2.gif"/>
          <p:cNvPicPr>
            <a:picLocks noChangeAspect="1"/>
          </p:cNvPicPr>
          <p:nvPr/>
        </p:nvPicPr>
        <p:blipFill>
          <a:blip r:embed="rId3"/>
          <a:stretch>
            <a:fillRect/>
          </a:stretch>
        </p:blipFill>
        <p:spPr>
          <a:xfrm>
            <a:off x="4878388" y="1144588"/>
            <a:ext cx="3663950" cy="3049587"/>
          </a:xfrm>
          <a:prstGeom prst="rect">
            <a:avLst/>
          </a:prstGeom>
          <a:ln>
            <a:solidFill>
              <a:schemeClr val="tx2">
                <a:lumMod val="75000"/>
              </a:schemeClr>
            </a:solidFill>
          </a:ln>
        </p:spPr>
      </p:pic>
      <p:sp>
        <p:nvSpPr>
          <p:cNvPr id="29704" name="Text Box 3"/>
          <p:cNvSpPr txBox="1">
            <a:spLocks noChangeArrowheads="1"/>
          </p:cNvSpPr>
          <p:nvPr/>
        </p:nvSpPr>
        <p:spPr bwMode="auto">
          <a:xfrm>
            <a:off x="152400" y="5138738"/>
            <a:ext cx="8839200" cy="1328737"/>
          </a:xfrm>
          <a:prstGeom prst="rect">
            <a:avLst/>
          </a:prstGeom>
          <a:noFill/>
          <a:ln w="9525">
            <a:noFill/>
            <a:miter lim="800000"/>
            <a:headEnd/>
            <a:tailEnd/>
          </a:ln>
        </p:spPr>
        <p:txBody>
          <a:bodyPr>
            <a:spAutoFit/>
          </a:bodyPr>
          <a:lstStyle/>
          <a:p>
            <a:pPr marL="180975" indent="-180975">
              <a:spcBef>
                <a:spcPct val="50000"/>
              </a:spcBef>
              <a:buFont typeface="Wingdings" pitchFamily="2" charset="2"/>
              <a:buChar char="§"/>
            </a:pPr>
            <a:r>
              <a:rPr lang="en-US">
                <a:solidFill>
                  <a:srgbClr val="002060"/>
                </a:solidFill>
                <a:latin typeface="Calibri" pitchFamily="34" charset="0"/>
              </a:rPr>
              <a:t>Spatial distribution of modelled B(a)P concentrations in case of scenario emission better corresponds to measurements of background sites in countries selected for the analysis</a:t>
            </a:r>
          </a:p>
          <a:p>
            <a:pPr marL="180975" indent="-180975">
              <a:spcBef>
                <a:spcPct val="50000"/>
              </a:spcBef>
              <a:buFont typeface="Wingdings" pitchFamily="2" charset="2"/>
              <a:buChar char="§"/>
            </a:pPr>
            <a:r>
              <a:rPr lang="en-US">
                <a:solidFill>
                  <a:srgbClr val="002060"/>
                </a:solidFill>
                <a:latin typeface="Calibri" pitchFamily="34" charset="0"/>
              </a:rPr>
              <a:t>However further analysis is required for other countries of Central and Southern Europe (e.g. HR, IT, SI)</a:t>
            </a:r>
          </a:p>
        </p:txBody>
      </p:sp>
      <p:sp>
        <p:nvSpPr>
          <p:cNvPr id="27" name="TextBox 26"/>
          <p:cNvSpPr txBox="1"/>
          <p:nvPr/>
        </p:nvSpPr>
        <p:spPr>
          <a:xfrm>
            <a:off x="7391400" y="1219200"/>
            <a:ext cx="1219200" cy="338138"/>
          </a:xfrm>
          <a:prstGeom prst="rect">
            <a:avLst/>
          </a:prstGeom>
          <a:noFill/>
        </p:spPr>
        <p:txBody>
          <a:bodyPr>
            <a:spAutoFit/>
          </a:bodyPr>
          <a:lstStyle/>
          <a:p>
            <a:pPr algn="ctr">
              <a:defRPr/>
            </a:pPr>
            <a:r>
              <a:rPr lang="en-US" sz="1600" b="1" dirty="0">
                <a:latin typeface="+mn-lt"/>
              </a:rPr>
              <a:t>Observed</a:t>
            </a:r>
            <a:endParaRPr lang="ru-RU" sz="1600" b="1" dirty="0">
              <a:latin typeface="+mn-lt"/>
            </a:endParaRPr>
          </a:p>
        </p:txBody>
      </p:sp>
      <p:pic>
        <p:nvPicPr>
          <p:cNvPr id="14" name="Рисунок 13" descr="bap_2015_chi_all2.gif"/>
          <p:cNvPicPr>
            <a:picLocks noChangeAspect="1"/>
          </p:cNvPicPr>
          <p:nvPr/>
        </p:nvPicPr>
        <p:blipFill>
          <a:blip r:embed="rId4"/>
          <a:stretch>
            <a:fillRect/>
          </a:stretch>
        </p:blipFill>
        <p:spPr>
          <a:xfrm>
            <a:off x="914400" y="1295400"/>
            <a:ext cx="3663950" cy="3049588"/>
          </a:xfrm>
          <a:prstGeom prst="rect">
            <a:avLst/>
          </a:prstGeom>
          <a:ln>
            <a:solidFill>
              <a:schemeClr val="tx2">
                <a:lumMod val="75000"/>
              </a:schemeClr>
            </a:solidFill>
          </a:ln>
        </p:spPr>
      </p:pic>
      <p:sp>
        <p:nvSpPr>
          <p:cNvPr id="16" name="TextBox 15"/>
          <p:cNvSpPr txBox="1"/>
          <p:nvPr/>
        </p:nvSpPr>
        <p:spPr>
          <a:xfrm>
            <a:off x="3575050" y="1362075"/>
            <a:ext cx="990600" cy="336550"/>
          </a:xfrm>
          <a:prstGeom prst="rect">
            <a:avLst/>
          </a:prstGeom>
          <a:noFill/>
        </p:spPr>
        <p:txBody>
          <a:bodyPr>
            <a:spAutoFit/>
          </a:bodyPr>
          <a:lstStyle/>
          <a:p>
            <a:pPr algn="ctr">
              <a:defRPr/>
            </a:pPr>
            <a:r>
              <a:rPr lang="en-US" sz="1600" b="1" dirty="0">
                <a:latin typeface="+mn-lt"/>
              </a:rPr>
              <a:t>CHIMERE</a:t>
            </a:r>
            <a:endParaRPr lang="ru-RU" sz="16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04800"/>
            <a:ext cx="9144000" cy="430213"/>
          </a:xfrm>
          <a:prstGeom prst="rect">
            <a:avLst/>
          </a:prstGeom>
          <a:noFill/>
          <a:ln w="9525">
            <a:noFill/>
            <a:miter lim="800000"/>
            <a:headEnd/>
            <a:tailEnd/>
          </a:ln>
        </p:spPr>
        <p:txBody>
          <a:bodyPr>
            <a:spAutoFit/>
          </a:bodyPr>
          <a:lstStyle/>
          <a:p>
            <a:pPr algn="ctr">
              <a:spcBef>
                <a:spcPct val="50000"/>
              </a:spcBef>
              <a:defRPr/>
            </a:pPr>
            <a:r>
              <a:rPr lang="en-US" sz="2200" b="1" dirty="0">
                <a:latin typeface="+mj-lt"/>
              </a:rPr>
              <a:t>Conclusions and further activities </a:t>
            </a:r>
            <a:endParaRPr lang="ru-RU" sz="2200" b="1" dirty="0">
              <a:latin typeface="+mj-lt"/>
            </a:endParaRPr>
          </a:p>
        </p:txBody>
      </p:sp>
      <p:sp>
        <p:nvSpPr>
          <p:cNvPr id="3" name="Text Box 3"/>
          <p:cNvSpPr txBox="1">
            <a:spLocks noChangeArrowheads="1"/>
          </p:cNvSpPr>
          <p:nvPr/>
        </p:nvSpPr>
        <p:spPr bwMode="auto">
          <a:xfrm>
            <a:off x="228600" y="762000"/>
            <a:ext cx="8715375" cy="5573713"/>
          </a:xfrm>
          <a:prstGeom prst="rect">
            <a:avLst/>
          </a:prstGeom>
          <a:noFill/>
          <a:ln w="9525">
            <a:noFill/>
            <a:miter lim="800000"/>
            <a:headEnd/>
            <a:tailEnd/>
          </a:ln>
        </p:spPr>
        <p:txBody>
          <a:bodyPr>
            <a:spAutoFit/>
          </a:bodyPr>
          <a:lstStyle/>
          <a:p>
            <a:pPr marL="361950" indent="-361950">
              <a:spcBef>
                <a:spcPts val="400"/>
              </a:spcBef>
              <a:spcAft>
                <a:spcPts val="400"/>
              </a:spcAft>
              <a:buFont typeface="Wingdings" pitchFamily="2" charset="2"/>
              <a:buChar char="§"/>
            </a:pPr>
            <a:r>
              <a:rPr lang="en-US">
                <a:latin typeface="Calibri" pitchFamily="34" charset="0"/>
              </a:rPr>
              <a:t>Further work on the improvement of accuracy of POP pollution assessment requires analysis and reduction of uncertainties in the official emission data.</a:t>
            </a:r>
          </a:p>
          <a:p>
            <a:pPr marL="361950" indent="-361950">
              <a:spcBef>
                <a:spcPts val="400"/>
              </a:spcBef>
              <a:spcAft>
                <a:spcPts val="400"/>
              </a:spcAft>
              <a:buFont typeface="Wingdings" pitchFamily="2" charset="2"/>
              <a:buChar char="§"/>
            </a:pPr>
            <a:r>
              <a:rPr lang="en-US">
                <a:latin typeface="Calibri" pitchFamily="34" charset="0"/>
              </a:rPr>
              <a:t>Air quality models can be valuable tools for the evaluation of reported emission data and their quality. This results can be used as additional information in the process of emission review. </a:t>
            </a:r>
          </a:p>
          <a:p>
            <a:pPr marL="361950" indent="-361950">
              <a:spcBef>
                <a:spcPts val="400"/>
              </a:spcBef>
              <a:spcAft>
                <a:spcPts val="400"/>
              </a:spcAft>
              <a:buFont typeface="Wingdings" pitchFamily="2" charset="2"/>
              <a:buChar char="§"/>
            </a:pPr>
            <a:r>
              <a:rPr lang="en-US">
                <a:latin typeface="Calibri" pitchFamily="34" charset="0"/>
              </a:rPr>
              <a:t>Case study of pollution in Spain and France in co-operation with national experts provides important information for the refinement of national emissions and assessment of pollution levels.</a:t>
            </a:r>
          </a:p>
          <a:p>
            <a:pPr marL="361950" indent="-361950">
              <a:spcBef>
                <a:spcPts val="400"/>
              </a:spcBef>
              <a:spcAft>
                <a:spcPts val="400"/>
              </a:spcAft>
              <a:buFont typeface="Wingdings" pitchFamily="2" charset="2"/>
              <a:buChar char="§"/>
            </a:pPr>
            <a:r>
              <a:rPr lang="en-US">
                <a:latin typeface="Calibri" pitchFamily="34" charset="0"/>
              </a:rPr>
              <a:t>Further activities within the B(a)P case study will include: </a:t>
            </a:r>
          </a:p>
          <a:p>
            <a:pPr marL="819150" lvl="1" indent="-361950">
              <a:spcBef>
                <a:spcPts val="400"/>
              </a:spcBef>
              <a:spcAft>
                <a:spcPts val="400"/>
              </a:spcAft>
              <a:buFont typeface="Wingdings" pitchFamily="2" charset="2"/>
              <a:buChar char="§"/>
            </a:pPr>
            <a:r>
              <a:rPr lang="en-US">
                <a:latin typeface="Calibri" pitchFamily="34" charset="0"/>
              </a:rPr>
              <a:t>sensitivity analysis of model results to changes of emissions,</a:t>
            </a:r>
          </a:p>
          <a:p>
            <a:pPr marL="819150" lvl="1" indent="-361950">
              <a:spcBef>
                <a:spcPts val="400"/>
              </a:spcBef>
              <a:spcAft>
                <a:spcPts val="400"/>
              </a:spcAft>
              <a:buFont typeface="Wingdings" pitchFamily="2" charset="2"/>
              <a:buChar char="§"/>
            </a:pPr>
            <a:r>
              <a:rPr lang="en-US">
                <a:latin typeface="Calibri" pitchFamily="34" charset="0"/>
              </a:rPr>
              <a:t>sensitivity to use of different parameterizations of degradation, deposition, and gas-particle partitioning processes,</a:t>
            </a:r>
          </a:p>
          <a:p>
            <a:pPr marL="819150" lvl="1" indent="-361950">
              <a:spcBef>
                <a:spcPts val="400"/>
              </a:spcBef>
              <a:spcAft>
                <a:spcPts val="400"/>
              </a:spcAft>
              <a:buFont typeface="Wingdings" pitchFamily="2" charset="2"/>
              <a:buChar char="§"/>
            </a:pPr>
            <a:r>
              <a:rPr lang="en-US">
                <a:latin typeface="Calibri" pitchFamily="34" charset="0"/>
              </a:rPr>
              <a:t>fine resolution modelling (including sector-specific and source-receptor modelling),</a:t>
            </a:r>
          </a:p>
          <a:p>
            <a:pPr marL="819150" lvl="1" indent="-361950">
              <a:spcBef>
                <a:spcPts val="400"/>
              </a:spcBef>
              <a:spcAft>
                <a:spcPts val="400"/>
              </a:spcAft>
              <a:buFont typeface="Wingdings" pitchFamily="2" charset="2"/>
              <a:buChar char="§"/>
            </a:pPr>
            <a:r>
              <a:rPr lang="en-US">
                <a:latin typeface="Calibri" pitchFamily="34" charset="0"/>
              </a:rPr>
              <a:t>analysis of B(a)P pollution levels in urban areas.</a:t>
            </a:r>
          </a:p>
          <a:p>
            <a:pPr marL="361950" indent="-361950">
              <a:spcBef>
                <a:spcPts val="400"/>
              </a:spcBef>
              <a:spcAft>
                <a:spcPts val="400"/>
              </a:spcAft>
              <a:buFont typeface="Wingdings" pitchFamily="2" charset="2"/>
              <a:buChar char="§"/>
            </a:pPr>
            <a:r>
              <a:rPr lang="en-US">
                <a:latin typeface="Calibri" pitchFamily="34" charset="0"/>
              </a:rPr>
              <a:t>It is proposed to continue B(a)P pollution case study for other countries (e.g. Poland, Germany, Croatia).</a:t>
            </a:r>
            <a:endParaRPr lang="ru-RU">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76200" y="304800"/>
            <a:ext cx="8991600" cy="488950"/>
          </a:xfrm>
          <a:prstGeom prst="rect">
            <a:avLst/>
          </a:prstGeom>
          <a:noFill/>
          <a:ln w="9525" algn="ctr">
            <a:noFill/>
            <a:miter lim="800000"/>
            <a:headEnd/>
            <a:tailEnd/>
          </a:ln>
        </p:spPr>
        <p:txBody>
          <a:bodyPr>
            <a:spAutoFit/>
          </a:bodyPr>
          <a:lstStyle/>
          <a:p>
            <a:pPr algn="ctr"/>
            <a:r>
              <a:rPr lang="en-US" sz="2600" b="1">
                <a:solidFill>
                  <a:schemeClr val="tx2"/>
                </a:solidFill>
                <a:latin typeface="Calibri" pitchFamily="34" charset="0"/>
              </a:rPr>
              <a:t>Model assessment of POP pollution of EMEP region for 2016</a:t>
            </a:r>
            <a:endParaRPr lang="ru-RU" sz="2600" b="1">
              <a:solidFill>
                <a:schemeClr val="tx2"/>
              </a:solidFill>
              <a:latin typeface="Calibri" pitchFamily="34" charset="0"/>
            </a:endParaRPr>
          </a:p>
        </p:txBody>
      </p:sp>
      <p:sp>
        <p:nvSpPr>
          <p:cNvPr id="14338" name="Text Box 3"/>
          <p:cNvSpPr txBox="1">
            <a:spLocks noChangeArrowheads="1"/>
          </p:cNvSpPr>
          <p:nvPr/>
        </p:nvSpPr>
        <p:spPr bwMode="auto">
          <a:xfrm>
            <a:off x="295275" y="1016000"/>
            <a:ext cx="8315325" cy="2032000"/>
          </a:xfrm>
          <a:prstGeom prst="rect">
            <a:avLst/>
          </a:prstGeom>
          <a:noFill/>
          <a:ln w="9525">
            <a:noFill/>
            <a:miter lim="800000"/>
            <a:headEnd/>
            <a:tailEnd/>
          </a:ln>
        </p:spPr>
        <p:txBody>
          <a:bodyPr>
            <a:spAutoFit/>
          </a:bodyPr>
          <a:lstStyle/>
          <a:p>
            <a:pPr marL="361950" indent="-361950">
              <a:spcBef>
                <a:spcPct val="50000"/>
              </a:spcBef>
              <a:buFont typeface="Wingdings" pitchFamily="2" charset="2"/>
              <a:buChar char="§"/>
            </a:pPr>
            <a:r>
              <a:rPr lang="en-US">
                <a:solidFill>
                  <a:schemeClr val="tx2"/>
                </a:solidFill>
                <a:latin typeface="Calibri" pitchFamily="34" charset="0"/>
              </a:rPr>
              <a:t>Model simulations</a:t>
            </a:r>
            <a:r>
              <a:rPr lang="en-US">
                <a:latin typeface="Calibri" pitchFamily="34" charset="0"/>
              </a:rPr>
              <a:t> of PAH, PCB, PCDD/F, HCB pollution in the </a:t>
            </a:r>
            <a:r>
              <a:rPr lang="en-US">
                <a:solidFill>
                  <a:schemeClr val="tx2"/>
                </a:solidFill>
                <a:latin typeface="Calibri" pitchFamily="34" charset="0"/>
              </a:rPr>
              <a:t>new EMEP grid</a:t>
            </a:r>
          </a:p>
          <a:p>
            <a:pPr marL="361950" indent="-361950">
              <a:spcBef>
                <a:spcPct val="50000"/>
              </a:spcBef>
              <a:buFont typeface="Wingdings" pitchFamily="2" charset="2"/>
              <a:buChar char="§"/>
            </a:pPr>
            <a:r>
              <a:rPr lang="en-US">
                <a:solidFill>
                  <a:schemeClr val="tx2"/>
                </a:solidFill>
                <a:latin typeface="Calibri" pitchFamily="34" charset="0"/>
              </a:rPr>
              <a:t>Emissions</a:t>
            </a:r>
            <a:r>
              <a:rPr lang="en-US">
                <a:latin typeface="Calibri" pitchFamily="34" charset="0"/>
              </a:rPr>
              <a:t> of EMEP countries in the </a:t>
            </a:r>
            <a:r>
              <a:rPr lang="en-US">
                <a:solidFill>
                  <a:schemeClr val="tx2"/>
                </a:solidFill>
                <a:latin typeface="Calibri" pitchFamily="34" charset="0"/>
              </a:rPr>
              <a:t>new EMEP grid</a:t>
            </a:r>
            <a:r>
              <a:rPr lang="en-US">
                <a:latin typeface="Calibri" pitchFamily="34" charset="0"/>
              </a:rPr>
              <a:t> (0.1°x0.1°) from CEIP</a:t>
            </a:r>
            <a:endParaRPr lang="ru-RU">
              <a:latin typeface="Calibri" pitchFamily="34" charset="0"/>
            </a:endParaRPr>
          </a:p>
          <a:p>
            <a:pPr marL="361950" indent="-361950">
              <a:spcBef>
                <a:spcPct val="50000"/>
              </a:spcBef>
              <a:buFont typeface="Wingdings" pitchFamily="2" charset="2"/>
              <a:buChar char="§"/>
            </a:pPr>
            <a:r>
              <a:rPr lang="en-US">
                <a:solidFill>
                  <a:srgbClr val="002060"/>
                </a:solidFill>
                <a:latin typeface="Calibri" pitchFamily="34" charset="0"/>
              </a:rPr>
              <a:t>Boundary and initial conditions</a:t>
            </a:r>
            <a:r>
              <a:rPr lang="en-US">
                <a:latin typeface="Calibri" pitchFamily="34" charset="0"/>
              </a:rPr>
              <a:t> from global model simulations</a:t>
            </a:r>
          </a:p>
          <a:p>
            <a:pPr marL="361950" indent="-361950">
              <a:spcBef>
                <a:spcPct val="50000"/>
              </a:spcBef>
              <a:buFont typeface="Wingdings" pitchFamily="2" charset="2"/>
              <a:buChar char="§"/>
            </a:pPr>
            <a:r>
              <a:rPr lang="en-US">
                <a:latin typeface="Calibri" pitchFamily="34" charset="0"/>
              </a:rPr>
              <a:t>Analysis of agreement between modelled and measured POP concentrations</a:t>
            </a:r>
          </a:p>
          <a:p>
            <a:pPr marL="361950" indent="-361950">
              <a:spcBef>
                <a:spcPct val="50000"/>
              </a:spcBef>
              <a:buFont typeface="Wingdings" pitchFamily="2" charset="2"/>
              <a:buChar char="§"/>
            </a:pPr>
            <a:r>
              <a:rPr lang="en-US">
                <a:solidFill>
                  <a:schemeClr val="tx2"/>
                </a:solidFill>
                <a:latin typeface="Calibri" pitchFamily="34" charset="0"/>
              </a:rPr>
              <a:t>Source-receptor matrices</a:t>
            </a:r>
            <a:r>
              <a:rPr lang="en-US">
                <a:latin typeface="Calibri" pitchFamily="34" charset="0"/>
              </a:rPr>
              <a:t> for the new EMEP grid</a:t>
            </a:r>
          </a:p>
        </p:txBody>
      </p:sp>
      <p:grpSp>
        <p:nvGrpSpPr>
          <p:cNvPr id="14339" name="Группа 10"/>
          <p:cNvGrpSpPr>
            <a:grpSpLocks/>
          </p:cNvGrpSpPr>
          <p:nvPr/>
        </p:nvGrpSpPr>
        <p:grpSpPr bwMode="auto">
          <a:xfrm>
            <a:off x="609600" y="3533775"/>
            <a:ext cx="3581400" cy="2943225"/>
            <a:chOff x="5029200" y="3533503"/>
            <a:chExt cx="3581400" cy="2943497"/>
          </a:xfrm>
        </p:grpSpPr>
        <p:pic>
          <p:nvPicPr>
            <p:cNvPr id="14347" name="Рисунок 7" descr="pcddf_ac_emep_04x04_5_2016.gif"/>
            <p:cNvPicPr>
              <a:picLocks noChangeAspect="1"/>
            </p:cNvPicPr>
            <p:nvPr/>
          </p:nvPicPr>
          <p:blipFill>
            <a:blip r:embed="rId2"/>
            <a:srcRect/>
            <a:stretch>
              <a:fillRect/>
            </a:stretch>
          </p:blipFill>
          <p:spPr bwMode="auto">
            <a:xfrm>
              <a:off x="5029200" y="3533503"/>
              <a:ext cx="3581400" cy="2558747"/>
            </a:xfrm>
            <a:prstGeom prst="rect">
              <a:avLst/>
            </a:prstGeom>
            <a:noFill/>
            <a:ln w="9525">
              <a:noFill/>
              <a:miter lim="800000"/>
              <a:headEnd/>
              <a:tailEnd/>
            </a:ln>
          </p:spPr>
        </p:pic>
        <p:sp>
          <p:nvSpPr>
            <p:cNvPr id="14348" name="Text Box 4"/>
            <p:cNvSpPr txBox="1">
              <a:spLocks noChangeArrowheads="1"/>
            </p:cNvSpPr>
            <p:nvPr/>
          </p:nvSpPr>
          <p:spPr bwMode="auto">
            <a:xfrm>
              <a:off x="5181600" y="5892225"/>
              <a:ext cx="3429000" cy="584775"/>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PCDD/F annual mean air concentrations in EMEP region (2016)</a:t>
              </a:r>
              <a:endParaRPr lang="ru-RU" sz="1600">
                <a:latin typeface="Calibri" pitchFamily="34" charset="0"/>
              </a:endParaRPr>
            </a:p>
          </p:txBody>
        </p:sp>
      </p:grpSp>
      <p:grpSp>
        <p:nvGrpSpPr>
          <p:cNvPr id="14340" name="Группа 9"/>
          <p:cNvGrpSpPr>
            <a:grpSpLocks/>
          </p:cNvGrpSpPr>
          <p:nvPr/>
        </p:nvGrpSpPr>
        <p:grpSpPr bwMode="auto">
          <a:xfrm>
            <a:off x="4648200" y="3686175"/>
            <a:ext cx="3886200" cy="2787650"/>
            <a:chOff x="304799" y="3686547"/>
            <a:chExt cx="3886201" cy="2786703"/>
          </a:xfrm>
        </p:grpSpPr>
        <p:pic>
          <p:nvPicPr>
            <p:cNvPr id="14345" name="Рисунок 7" descr="pcddf_ac_glob_1x1_5_2016.gif"/>
            <p:cNvPicPr>
              <a:picLocks noChangeAspect="1"/>
            </p:cNvPicPr>
            <p:nvPr/>
          </p:nvPicPr>
          <p:blipFill>
            <a:blip r:embed="rId3"/>
            <a:srcRect/>
            <a:stretch>
              <a:fillRect/>
            </a:stretch>
          </p:blipFill>
          <p:spPr bwMode="auto">
            <a:xfrm>
              <a:off x="304799" y="3686547"/>
              <a:ext cx="3886201" cy="2100904"/>
            </a:xfrm>
            <a:prstGeom prst="rect">
              <a:avLst/>
            </a:prstGeom>
            <a:noFill/>
            <a:ln w="9525">
              <a:noFill/>
              <a:miter lim="800000"/>
              <a:headEnd/>
              <a:tailEnd/>
            </a:ln>
          </p:spPr>
        </p:pic>
        <p:sp>
          <p:nvSpPr>
            <p:cNvPr id="14346" name="Text Box 4"/>
            <p:cNvSpPr txBox="1">
              <a:spLocks noChangeArrowheads="1"/>
            </p:cNvSpPr>
            <p:nvPr/>
          </p:nvSpPr>
          <p:spPr bwMode="auto">
            <a:xfrm>
              <a:off x="304800" y="5888475"/>
              <a:ext cx="3429000" cy="584775"/>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Global PCDD/F annual mean air concentrations (2016)</a:t>
              </a:r>
              <a:endParaRPr lang="ru-RU" sz="1600">
                <a:latin typeface="Calibri" pitchFamily="34" charset="0"/>
              </a:endParaRPr>
            </a:p>
          </p:txBody>
        </p:sp>
      </p:grpSp>
      <p:grpSp>
        <p:nvGrpSpPr>
          <p:cNvPr id="16" name="Группа 15"/>
          <p:cNvGrpSpPr>
            <a:grpSpLocks/>
          </p:cNvGrpSpPr>
          <p:nvPr/>
        </p:nvGrpSpPr>
        <p:grpSpPr bwMode="auto">
          <a:xfrm>
            <a:off x="1143000" y="3124200"/>
            <a:ext cx="7848600" cy="2362200"/>
            <a:chOff x="1143000" y="3124200"/>
            <a:chExt cx="6172200" cy="2362200"/>
          </a:xfrm>
        </p:grpSpPr>
        <p:sp>
          <p:nvSpPr>
            <p:cNvPr id="12" name="Скругленный прямоугольник 11"/>
            <p:cNvSpPr/>
            <p:nvPr/>
          </p:nvSpPr>
          <p:spPr>
            <a:xfrm>
              <a:off x="1143000" y="5029200"/>
              <a:ext cx="60923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TextBox 12"/>
            <p:cNvSpPr txBox="1"/>
            <p:nvPr/>
          </p:nvSpPr>
          <p:spPr>
            <a:xfrm>
              <a:off x="3276554" y="3124200"/>
              <a:ext cx="4038646" cy="581025"/>
            </a:xfrm>
            <a:prstGeom prst="rect">
              <a:avLst/>
            </a:prstGeom>
            <a:solidFill>
              <a:schemeClr val="bg1">
                <a:lumMod val="95000"/>
              </a:schemeClr>
            </a:solidFill>
          </p:spPr>
          <p:txBody>
            <a:bodyPr>
              <a:spAutoFit/>
            </a:bodyPr>
            <a:lstStyle/>
            <a:p>
              <a:pPr algn="ctr">
                <a:defRPr/>
              </a:pPr>
              <a:r>
                <a:rPr lang="en-US" sz="1600">
                  <a:solidFill>
                    <a:srgbClr val="C00000"/>
                  </a:solidFill>
                  <a:latin typeface="Calibri" pitchFamily="34" charset="0"/>
                </a:rPr>
                <a:t>Measurements of PCDD/Fs in Spain 2008-2015 [Muñoz-Arnanz et al, 2018] (provided by Ramon Guardans)</a:t>
              </a:r>
              <a:endParaRPr lang="ru-RU" sz="1600">
                <a:solidFill>
                  <a:srgbClr val="C00000"/>
                </a:solidFill>
                <a:latin typeface="Calibri" pitchFamily="34" charset="0"/>
              </a:endParaRPr>
            </a:p>
          </p:txBody>
        </p:sp>
        <p:cxnSp>
          <p:nvCxnSpPr>
            <p:cNvPr id="15" name="Прямая со стрелкой 14"/>
            <p:cNvCxnSpPr>
              <a:endCxn id="12" idx="0"/>
            </p:cNvCxnSpPr>
            <p:nvPr/>
          </p:nvCxnSpPr>
          <p:spPr>
            <a:xfrm rot="10800000" flipV="1">
              <a:off x="1447615" y="3657600"/>
              <a:ext cx="1828939" cy="1371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0" y="152400"/>
            <a:ext cx="9144000" cy="492125"/>
          </a:xfrm>
          <a:prstGeom prst="rect">
            <a:avLst/>
          </a:prstGeom>
          <a:noFill/>
          <a:ln w="9525" algn="ctr">
            <a:noFill/>
            <a:miter lim="800000"/>
            <a:headEnd/>
            <a:tailEnd/>
          </a:ln>
        </p:spPr>
        <p:txBody>
          <a:bodyPr>
            <a:spAutoFit/>
          </a:bodyPr>
          <a:lstStyle/>
          <a:p>
            <a:pPr algn="ctr"/>
            <a:r>
              <a:rPr lang="en-US" sz="2600" b="1">
                <a:solidFill>
                  <a:schemeClr val="tx2"/>
                </a:solidFill>
                <a:latin typeface="Calibri" pitchFamily="34" charset="0"/>
              </a:rPr>
              <a:t>Development of updated scenario of global PCDD/F emissions</a:t>
            </a:r>
            <a:endParaRPr lang="ru-RU" sz="2600" b="1">
              <a:solidFill>
                <a:schemeClr val="tx2"/>
              </a:solidFill>
              <a:latin typeface="Calibri" pitchFamily="34" charset="0"/>
            </a:endParaRPr>
          </a:p>
        </p:txBody>
      </p:sp>
      <p:sp>
        <p:nvSpPr>
          <p:cNvPr id="18434" name="Text Box 12"/>
          <p:cNvSpPr txBox="1">
            <a:spLocks noChangeArrowheads="1"/>
          </p:cNvSpPr>
          <p:nvPr/>
        </p:nvSpPr>
        <p:spPr bwMode="auto">
          <a:xfrm>
            <a:off x="304800" y="2971800"/>
            <a:ext cx="8153400" cy="307975"/>
          </a:xfrm>
          <a:prstGeom prst="rect">
            <a:avLst/>
          </a:prstGeom>
          <a:noFill/>
          <a:ln w="9525">
            <a:noFill/>
            <a:miter lim="800000"/>
            <a:headEnd/>
            <a:tailEnd/>
          </a:ln>
        </p:spPr>
        <p:txBody>
          <a:bodyPr>
            <a:spAutoFit/>
          </a:bodyPr>
          <a:lstStyle/>
          <a:p>
            <a:pPr>
              <a:defRPr/>
            </a:pPr>
            <a:r>
              <a:rPr lang="en-US" sz="1400" dirty="0">
                <a:latin typeface="+mn-lt"/>
              </a:rPr>
              <a:t>log(</a:t>
            </a:r>
            <a:r>
              <a:rPr lang="en-US" sz="1400" dirty="0" err="1">
                <a:solidFill>
                  <a:srgbClr val="0070C0"/>
                </a:solidFill>
                <a:latin typeface="+mn-lt"/>
              </a:rPr>
              <a:t>E</a:t>
            </a:r>
            <a:r>
              <a:rPr lang="en-US" sz="1400" baseline="-25000" dirty="0" err="1">
                <a:solidFill>
                  <a:srgbClr val="0070C0"/>
                </a:solidFill>
                <a:latin typeface="+mn-lt"/>
              </a:rPr>
              <a:t>air</a:t>
            </a:r>
            <a:r>
              <a:rPr lang="en-US" sz="1400" dirty="0">
                <a:latin typeface="+mn-lt"/>
              </a:rPr>
              <a:t>) = </a:t>
            </a:r>
            <a:r>
              <a:rPr lang="it-IT" sz="1400" dirty="0">
                <a:solidFill>
                  <a:srgbClr val="000000"/>
                </a:solidFill>
                <a:latin typeface="+mn-lt"/>
              </a:rPr>
              <a:t>0. 77 log(GNI) + 0.04 log(Area) – 1.15 log(GNI per capita) – 0.03 log(E</a:t>
            </a:r>
            <a:r>
              <a:rPr lang="it-IT" sz="1400" baseline="-25000" dirty="0">
                <a:solidFill>
                  <a:srgbClr val="000000"/>
                </a:solidFill>
                <a:latin typeface="+mn-lt"/>
              </a:rPr>
              <a:t>CO2</a:t>
            </a:r>
            <a:r>
              <a:rPr lang="it-IT" sz="1400" dirty="0">
                <a:solidFill>
                  <a:srgbClr val="000000"/>
                </a:solidFill>
                <a:latin typeface="+mn-lt"/>
              </a:rPr>
              <a:t> per GDP) + 2.43</a:t>
            </a:r>
            <a:endParaRPr lang="ru-RU" sz="1400" dirty="0">
              <a:latin typeface="+mn-lt"/>
            </a:endParaRPr>
          </a:p>
        </p:txBody>
      </p:sp>
      <p:sp>
        <p:nvSpPr>
          <p:cNvPr id="18435" name="Text Box 13"/>
          <p:cNvSpPr txBox="1">
            <a:spLocks noChangeArrowheads="1"/>
          </p:cNvSpPr>
          <p:nvPr/>
        </p:nvSpPr>
        <p:spPr bwMode="auto">
          <a:xfrm>
            <a:off x="304800" y="3352800"/>
            <a:ext cx="8458200" cy="307975"/>
          </a:xfrm>
          <a:prstGeom prst="rect">
            <a:avLst/>
          </a:prstGeom>
          <a:noFill/>
          <a:ln w="9525">
            <a:noFill/>
            <a:miter lim="800000"/>
            <a:headEnd/>
            <a:tailEnd/>
          </a:ln>
        </p:spPr>
        <p:txBody>
          <a:bodyPr>
            <a:spAutoFit/>
          </a:bodyPr>
          <a:lstStyle/>
          <a:p>
            <a:pPr>
              <a:defRPr/>
            </a:pPr>
            <a:r>
              <a:rPr lang="en-US" sz="1400" dirty="0">
                <a:latin typeface="+mn-lt"/>
              </a:rPr>
              <a:t>log(</a:t>
            </a:r>
            <a:r>
              <a:rPr lang="en-US" sz="1400" dirty="0" err="1">
                <a:solidFill>
                  <a:srgbClr val="0070C0"/>
                </a:solidFill>
                <a:latin typeface="+mn-lt"/>
              </a:rPr>
              <a:t>E</a:t>
            </a:r>
            <a:r>
              <a:rPr lang="en-US" sz="1400" baseline="-25000" dirty="0" err="1">
                <a:solidFill>
                  <a:srgbClr val="0070C0"/>
                </a:solidFill>
                <a:latin typeface="+mn-lt"/>
              </a:rPr>
              <a:t>soil</a:t>
            </a:r>
            <a:r>
              <a:rPr lang="en-US" sz="1400" dirty="0">
                <a:latin typeface="+mn-lt"/>
              </a:rPr>
              <a:t>) = </a:t>
            </a:r>
            <a:r>
              <a:rPr lang="it-IT" sz="1400" dirty="0">
                <a:solidFill>
                  <a:srgbClr val="000000"/>
                </a:solidFill>
                <a:latin typeface="+mn-lt"/>
              </a:rPr>
              <a:t>0.71 log(</a:t>
            </a:r>
            <a:r>
              <a:rPr lang="it-IT" sz="1400" dirty="0">
                <a:solidFill>
                  <a:schemeClr val="accent5"/>
                </a:solidFill>
                <a:latin typeface="+mn-lt"/>
              </a:rPr>
              <a:t>E</a:t>
            </a:r>
            <a:r>
              <a:rPr lang="it-IT" sz="1400" baseline="-25000" dirty="0">
                <a:solidFill>
                  <a:schemeClr val="accent5"/>
                </a:solidFill>
                <a:latin typeface="+mn-lt"/>
              </a:rPr>
              <a:t>air</a:t>
            </a:r>
            <a:r>
              <a:rPr lang="it-IT" sz="1400" dirty="0">
                <a:solidFill>
                  <a:srgbClr val="000000"/>
                </a:solidFill>
                <a:latin typeface="+mn-lt"/>
              </a:rPr>
              <a:t>) + 0.70 log(GNI) - 0.12 log(Area) – 0.33 log(GNI per capita) –0.49 log(E</a:t>
            </a:r>
            <a:r>
              <a:rPr lang="it-IT" sz="1400" baseline="-25000" dirty="0">
                <a:solidFill>
                  <a:srgbClr val="000000"/>
                </a:solidFill>
                <a:latin typeface="+mn-lt"/>
              </a:rPr>
              <a:t>CO2</a:t>
            </a:r>
            <a:r>
              <a:rPr lang="it-IT" sz="1400" dirty="0">
                <a:solidFill>
                  <a:srgbClr val="000000"/>
                </a:solidFill>
                <a:latin typeface="+mn-lt"/>
              </a:rPr>
              <a:t> per GDP) – 0.52</a:t>
            </a:r>
            <a:endParaRPr lang="ru-RU" sz="1400" dirty="0">
              <a:latin typeface="+mn-lt"/>
            </a:endParaRPr>
          </a:p>
        </p:txBody>
      </p:sp>
      <p:sp>
        <p:nvSpPr>
          <p:cNvPr id="15364" name="Text Box 6"/>
          <p:cNvSpPr txBox="1">
            <a:spLocks noChangeArrowheads="1"/>
          </p:cNvSpPr>
          <p:nvPr/>
        </p:nvSpPr>
        <p:spPr bwMode="auto">
          <a:xfrm>
            <a:off x="152400" y="1676400"/>
            <a:ext cx="8382000" cy="915988"/>
          </a:xfrm>
          <a:prstGeom prst="rect">
            <a:avLst/>
          </a:prstGeom>
          <a:noFill/>
          <a:ln w="9525">
            <a:noFill/>
            <a:miter lim="800000"/>
            <a:headEnd/>
            <a:tailEnd/>
          </a:ln>
        </p:spPr>
        <p:txBody>
          <a:bodyPr>
            <a:spAutoFit/>
          </a:bodyPr>
          <a:lstStyle/>
          <a:p>
            <a:pPr marL="369888" lvl="1" indent="-369888">
              <a:spcBef>
                <a:spcPct val="50000"/>
              </a:spcBef>
            </a:pPr>
            <a:r>
              <a:rPr lang="en-US">
                <a:solidFill>
                  <a:srgbClr val="0070C0"/>
                </a:solidFill>
                <a:latin typeface="Calibri" pitchFamily="34" charset="0"/>
              </a:rPr>
              <a:t>Methodology is based on study of global PCDD/F emissions (Wang et al., 2016)</a:t>
            </a:r>
            <a:r>
              <a:rPr lang="en-US">
                <a:latin typeface="Calibri" pitchFamily="34" charset="0"/>
              </a:rPr>
              <a:t>: </a:t>
            </a:r>
            <a:br>
              <a:rPr lang="en-US">
                <a:latin typeface="Calibri" pitchFamily="34" charset="0"/>
              </a:rPr>
            </a:br>
            <a:r>
              <a:rPr lang="en-US">
                <a:latin typeface="Calibri" pitchFamily="34" charset="0"/>
              </a:rPr>
              <a:t>Regression analysis of data on </a:t>
            </a:r>
            <a:r>
              <a:rPr lang="en-US">
                <a:solidFill>
                  <a:srgbClr val="00B050"/>
                </a:solidFill>
                <a:latin typeface="Calibri" pitchFamily="34" charset="0"/>
              </a:rPr>
              <a:t>PCDD/F emissions </a:t>
            </a:r>
            <a:r>
              <a:rPr lang="en-US">
                <a:latin typeface="Calibri" pitchFamily="34" charset="0"/>
              </a:rPr>
              <a:t>(Stockholm Convention), gross domestic product (</a:t>
            </a:r>
            <a:r>
              <a:rPr lang="en-US">
                <a:solidFill>
                  <a:srgbClr val="00B050"/>
                </a:solidFill>
                <a:latin typeface="Calibri" pitchFamily="34" charset="0"/>
              </a:rPr>
              <a:t>GDP</a:t>
            </a:r>
            <a:r>
              <a:rPr lang="en-US">
                <a:latin typeface="Calibri" pitchFamily="34" charset="0"/>
              </a:rPr>
              <a:t>) and gross national income (</a:t>
            </a:r>
            <a:r>
              <a:rPr lang="en-US">
                <a:solidFill>
                  <a:srgbClr val="00B050"/>
                </a:solidFill>
                <a:latin typeface="Calibri" pitchFamily="34" charset="0"/>
              </a:rPr>
              <a:t>GNI</a:t>
            </a:r>
            <a:r>
              <a:rPr lang="en-US">
                <a:latin typeface="Calibri" pitchFamily="34" charset="0"/>
              </a:rPr>
              <a:t>), </a:t>
            </a:r>
            <a:r>
              <a:rPr lang="en-US">
                <a:solidFill>
                  <a:srgbClr val="00B050"/>
                </a:solidFill>
                <a:latin typeface="Calibri" pitchFamily="34" charset="0"/>
              </a:rPr>
              <a:t>CO</a:t>
            </a:r>
            <a:r>
              <a:rPr lang="en-US" baseline="-25000">
                <a:solidFill>
                  <a:srgbClr val="00B050"/>
                </a:solidFill>
                <a:latin typeface="Calibri" pitchFamily="34" charset="0"/>
              </a:rPr>
              <a:t>2</a:t>
            </a:r>
            <a:r>
              <a:rPr lang="en-US">
                <a:solidFill>
                  <a:srgbClr val="00B050"/>
                </a:solidFill>
                <a:latin typeface="Calibri" pitchFamily="34" charset="0"/>
              </a:rPr>
              <a:t> emissions</a:t>
            </a:r>
            <a:r>
              <a:rPr lang="en-US">
                <a:latin typeface="Calibri" pitchFamily="34" charset="0"/>
              </a:rPr>
              <a:t>, etc.</a:t>
            </a:r>
            <a:endParaRPr lang="ru-RU">
              <a:latin typeface="Calibri" pitchFamily="34" charset="0"/>
            </a:endParaRPr>
          </a:p>
        </p:txBody>
      </p:sp>
      <p:sp>
        <p:nvSpPr>
          <p:cNvPr id="15365" name="Text Box 6"/>
          <p:cNvSpPr txBox="1">
            <a:spLocks noChangeArrowheads="1"/>
          </p:cNvSpPr>
          <p:nvPr/>
        </p:nvSpPr>
        <p:spPr bwMode="auto">
          <a:xfrm>
            <a:off x="152400" y="2635250"/>
            <a:ext cx="8382000" cy="366713"/>
          </a:xfrm>
          <a:prstGeom prst="rect">
            <a:avLst/>
          </a:prstGeom>
          <a:noFill/>
          <a:ln w="9525">
            <a:noFill/>
            <a:miter lim="800000"/>
            <a:headEnd/>
            <a:tailEnd/>
          </a:ln>
        </p:spPr>
        <p:txBody>
          <a:bodyPr>
            <a:spAutoFit/>
          </a:bodyPr>
          <a:lstStyle/>
          <a:p>
            <a:pPr>
              <a:spcBef>
                <a:spcPct val="50000"/>
              </a:spcBef>
            </a:pPr>
            <a:r>
              <a:rPr lang="en-US">
                <a:solidFill>
                  <a:srgbClr val="0070C0"/>
                </a:solidFill>
                <a:latin typeface="Calibri" pitchFamily="34" charset="0"/>
              </a:rPr>
              <a:t>Emissions to air (E</a:t>
            </a:r>
            <a:r>
              <a:rPr lang="en-US" baseline="-25000">
                <a:solidFill>
                  <a:srgbClr val="0070C0"/>
                </a:solidFill>
                <a:latin typeface="Calibri" pitchFamily="34" charset="0"/>
              </a:rPr>
              <a:t>air</a:t>
            </a:r>
            <a:r>
              <a:rPr lang="en-US">
                <a:solidFill>
                  <a:srgbClr val="0070C0"/>
                </a:solidFill>
                <a:latin typeface="Calibri" pitchFamily="34" charset="0"/>
              </a:rPr>
              <a:t>) and soil (E</a:t>
            </a:r>
            <a:r>
              <a:rPr lang="en-US" baseline="-25000">
                <a:solidFill>
                  <a:srgbClr val="0070C0"/>
                </a:solidFill>
                <a:latin typeface="Calibri" pitchFamily="34" charset="0"/>
              </a:rPr>
              <a:t>soil</a:t>
            </a:r>
            <a:r>
              <a:rPr lang="en-US">
                <a:solidFill>
                  <a:srgbClr val="0070C0"/>
                </a:solidFill>
                <a:latin typeface="Calibri" pitchFamily="34" charset="0"/>
              </a:rPr>
              <a:t>)</a:t>
            </a:r>
            <a:r>
              <a:rPr lang="en-US">
                <a:latin typeface="Calibri" pitchFamily="34" charset="0"/>
              </a:rPr>
              <a:t>: </a:t>
            </a:r>
            <a:endParaRPr lang="ru-RU">
              <a:latin typeface="Calibri" pitchFamily="34" charset="0"/>
            </a:endParaRPr>
          </a:p>
        </p:txBody>
      </p:sp>
      <p:sp>
        <p:nvSpPr>
          <p:cNvPr id="18438" name="Text Box 6"/>
          <p:cNvSpPr txBox="1">
            <a:spLocks noChangeArrowheads="1"/>
          </p:cNvSpPr>
          <p:nvPr/>
        </p:nvSpPr>
        <p:spPr bwMode="auto">
          <a:xfrm>
            <a:off x="152400" y="685800"/>
            <a:ext cx="8839200" cy="923925"/>
          </a:xfrm>
          <a:prstGeom prst="rect">
            <a:avLst/>
          </a:prstGeom>
          <a:noFill/>
          <a:ln w="9525">
            <a:noFill/>
            <a:miter lim="800000"/>
            <a:headEnd/>
            <a:tailEnd/>
          </a:ln>
        </p:spPr>
        <p:txBody>
          <a:bodyPr>
            <a:spAutoFit/>
          </a:bodyPr>
          <a:lstStyle/>
          <a:p>
            <a:pPr marL="358775" indent="-358775">
              <a:defRPr/>
            </a:pPr>
            <a:r>
              <a:rPr lang="en-US" dirty="0">
                <a:solidFill>
                  <a:srgbClr val="0070C0"/>
                </a:solidFill>
                <a:latin typeface="Calibri" pitchFamily="34" charset="0"/>
              </a:rPr>
              <a:t>Goal</a:t>
            </a:r>
            <a:r>
              <a:rPr lang="en-US" dirty="0">
                <a:latin typeface="Calibri" pitchFamily="34" charset="0"/>
              </a:rPr>
              <a:t>: </a:t>
            </a:r>
          </a:p>
          <a:p>
            <a:pPr marL="358775" indent="3175">
              <a:defRPr/>
            </a:pPr>
            <a:r>
              <a:rPr lang="en-US" dirty="0">
                <a:latin typeface="Calibri" pitchFamily="34" charset="0"/>
              </a:rPr>
              <a:t>Develop scenario for evaluation of global and regional (EMEP) PCDD/F pollution levels </a:t>
            </a:r>
          </a:p>
          <a:p>
            <a:pPr marL="358775" indent="3175">
              <a:defRPr/>
            </a:pPr>
            <a:r>
              <a:rPr lang="en-US" dirty="0">
                <a:latin typeface="Calibri" pitchFamily="34" charset="0"/>
              </a:rPr>
              <a:t>Perform model simulations and provide information for the analysis of exposure</a:t>
            </a:r>
            <a:endParaRPr lang="ru-RU" dirty="0">
              <a:latin typeface="Calibri" pitchFamily="34" charset="0"/>
            </a:endParaRPr>
          </a:p>
        </p:txBody>
      </p:sp>
      <p:grpSp>
        <p:nvGrpSpPr>
          <p:cNvPr id="19" name="Группа 18"/>
          <p:cNvGrpSpPr>
            <a:grpSpLocks/>
          </p:cNvGrpSpPr>
          <p:nvPr/>
        </p:nvGrpSpPr>
        <p:grpSpPr bwMode="auto">
          <a:xfrm>
            <a:off x="990600" y="4038600"/>
            <a:ext cx="7315200" cy="2514600"/>
            <a:chOff x="533400" y="3886200"/>
            <a:chExt cx="7315200" cy="2514600"/>
          </a:xfrm>
        </p:grpSpPr>
        <p:pic>
          <p:nvPicPr>
            <p:cNvPr id="15373" name="Picture 2"/>
            <p:cNvPicPr>
              <a:picLocks noChangeAspect="1" noChangeArrowheads="1"/>
            </p:cNvPicPr>
            <p:nvPr/>
          </p:nvPicPr>
          <p:blipFill>
            <a:blip r:embed="rId2"/>
            <a:srcRect/>
            <a:stretch>
              <a:fillRect/>
            </a:stretch>
          </p:blipFill>
          <p:spPr bwMode="auto">
            <a:xfrm>
              <a:off x="4495800" y="4038600"/>
              <a:ext cx="2408869" cy="2017864"/>
            </a:xfrm>
            <a:prstGeom prst="rect">
              <a:avLst/>
            </a:prstGeom>
            <a:noFill/>
            <a:ln w="9525">
              <a:noFill/>
              <a:miter lim="800000"/>
              <a:headEnd/>
              <a:tailEnd/>
            </a:ln>
          </p:spPr>
        </p:pic>
        <p:pic>
          <p:nvPicPr>
            <p:cNvPr id="15374" name="Рисунок 11" descr="pcddf_emis_tot_2018.gif"/>
            <p:cNvPicPr>
              <a:picLocks noChangeAspect="1"/>
            </p:cNvPicPr>
            <p:nvPr/>
          </p:nvPicPr>
          <p:blipFill>
            <a:blip r:embed="rId3"/>
            <a:srcRect/>
            <a:stretch>
              <a:fillRect/>
            </a:stretch>
          </p:blipFill>
          <p:spPr bwMode="auto">
            <a:xfrm>
              <a:off x="533400" y="4192034"/>
              <a:ext cx="3370262" cy="1709737"/>
            </a:xfrm>
            <a:prstGeom prst="rect">
              <a:avLst/>
            </a:prstGeom>
            <a:noFill/>
            <a:ln w="9525">
              <a:noFill/>
              <a:miter lim="800000"/>
              <a:headEnd/>
              <a:tailEnd/>
            </a:ln>
          </p:spPr>
        </p:pic>
        <p:sp>
          <p:nvSpPr>
            <p:cNvPr id="15375" name="Text Box 4"/>
            <p:cNvSpPr txBox="1">
              <a:spLocks noChangeArrowheads="1"/>
            </p:cNvSpPr>
            <p:nvPr/>
          </p:nvSpPr>
          <p:spPr bwMode="auto">
            <a:xfrm>
              <a:off x="1312862" y="6062246"/>
              <a:ext cx="4859338" cy="338554"/>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Global scale PCDD/F annual emissions to air (2012)</a:t>
              </a:r>
              <a:endParaRPr lang="ru-RU" sz="1600">
                <a:latin typeface="Calibri" pitchFamily="34" charset="0"/>
              </a:endParaRPr>
            </a:p>
          </p:txBody>
        </p:sp>
        <p:cxnSp>
          <p:nvCxnSpPr>
            <p:cNvPr id="11" name="Прямая соединительная линия 10"/>
            <p:cNvCxnSpPr/>
            <p:nvPr/>
          </p:nvCxnSpPr>
          <p:spPr>
            <a:xfrm flipV="1">
              <a:off x="1296988" y="4191000"/>
              <a:ext cx="1844675" cy="3175"/>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 Box 4"/>
            <p:cNvSpPr txBox="1">
              <a:spLocks noChangeArrowheads="1"/>
            </p:cNvSpPr>
            <p:nvPr/>
          </p:nvSpPr>
          <p:spPr bwMode="auto">
            <a:xfrm>
              <a:off x="5791200" y="3886200"/>
              <a:ext cx="1354138" cy="338138"/>
            </a:xfrm>
            <a:prstGeom prst="rect">
              <a:avLst/>
            </a:prstGeom>
            <a:noFill/>
            <a:ln w="9525">
              <a:noFill/>
              <a:miter lim="800000"/>
              <a:headEnd/>
              <a:tailEnd/>
            </a:ln>
            <a:effectLst/>
          </p:spPr>
          <p:txBody>
            <a:bodyPr>
              <a:spAutoFit/>
            </a:bodyPr>
            <a:lstStyle/>
            <a:p>
              <a:pPr algn="ctr">
                <a:spcBef>
                  <a:spcPct val="50000"/>
                </a:spcBef>
                <a:defRPr/>
              </a:pPr>
              <a:r>
                <a:rPr lang="en-US" sz="1600" b="1" dirty="0">
                  <a:solidFill>
                    <a:schemeClr val="accent1">
                      <a:lumMod val="50000"/>
                    </a:schemeClr>
                  </a:solidFill>
                  <a:latin typeface="Calibri" pitchFamily="34" charset="0"/>
                </a:rPr>
                <a:t>EMEP, 9%</a:t>
              </a:r>
              <a:endParaRPr lang="ru-RU" sz="1600" b="1" dirty="0">
                <a:solidFill>
                  <a:schemeClr val="accent1">
                    <a:lumMod val="50000"/>
                  </a:schemeClr>
                </a:solidFill>
                <a:latin typeface="Calibri" pitchFamily="34" charset="0"/>
              </a:endParaRPr>
            </a:p>
          </p:txBody>
        </p:sp>
        <p:sp>
          <p:nvSpPr>
            <p:cNvPr id="15378" name="Text Box 4"/>
            <p:cNvSpPr txBox="1">
              <a:spLocks noChangeArrowheads="1"/>
            </p:cNvSpPr>
            <p:nvPr/>
          </p:nvSpPr>
          <p:spPr bwMode="auto">
            <a:xfrm>
              <a:off x="6494462" y="4462046"/>
              <a:ext cx="1354138" cy="830997"/>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South and East Asia, 49%</a:t>
              </a:r>
              <a:endParaRPr lang="ru-RU" sz="1600">
                <a:latin typeface="Calibri" pitchFamily="34" charset="0"/>
              </a:endParaRPr>
            </a:p>
          </p:txBody>
        </p:sp>
        <p:sp>
          <p:nvSpPr>
            <p:cNvPr id="15379" name="Text Box 4"/>
            <p:cNvSpPr txBox="1">
              <a:spLocks noChangeArrowheads="1"/>
            </p:cNvSpPr>
            <p:nvPr/>
          </p:nvSpPr>
          <p:spPr bwMode="auto">
            <a:xfrm>
              <a:off x="4267200" y="3886200"/>
              <a:ext cx="1354138" cy="338554"/>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Americas, 9%</a:t>
              </a:r>
              <a:endParaRPr lang="ru-RU" sz="1600">
                <a:latin typeface="Calibri" pitchFamily="34" charset="0"/>
              </a:endParaRPr>
            </a:p>
          </p:txBody>
        </p:sp>
        <p:sp>
          <p:nvSpPr>
            <p:cNvPr id="15380" name="Text Box 4"/>
            <p:cNvSpPr txBox="1">
              <a:spLocks noChangeArrowheads="1"/>
            </p:cNvSpPr>
            <p:nvPr/>
          </p:nvSpPr>
          <p:spPr bwMode="auto">
            <a:xfrm>
              <a:off x="3903662" y="4191000"/>
              <a:ext cx="1354138" cy="338554"/>
            </a:xfrm>
            <a:prstGeom prst="rect">
              <a:avLst/>
            </a:prstGeom>
            <a:noFill/>
            <a:ln w="9525">
              <a:noFill/>
              <a:miter lim="800000"/>
              <a:headEnd/>
              <a:tailEnd/>
            </a:ln>
          </p:spPr>
          <p:txBody>
            <a:bodyPr>
              <a:spAutoFit/>
            </a:bodyPr>
            <a:lstStyle/>
            <a:p>
              <a:pPr algn="ctr">
                <a:spcBef>
                  <a:spcPct val="50000"/>
                </a:spcBef>
              </a:pPr>
              <a:r>
                <a:rPr lang="en-US" sz="1600">
                  <a:latin typeface="Calibri" pitchFamily="34" charset="0"/>
                </a:rPr>
                <a:t>Africa, 33%</a:t>
              </a:r>
              <a:endParaRPr lang="ru-RU" sz="1600">
                <a:latin typeface="Calibri" pitchFamily="34" charset="0"/>
              </a:endParaRPr>
            </a:p>
          </p:txBody>
        </p:sp>
      </p:grpSp>
      <p:sp>
        <p:nvSpPr>
          <p:cNvPr id="20" name="TextBox 19"/>
          <p:cNvSpPr txBox="1">
            <a:spLocks noChangeArrowheads="1"/>
          </p:cNvSpPr>
          <p:nvPr/>
        </p:nvSpPr>
        <p:spPr bwMode="auto">
          <a:xfrm>
            <a:off x="304800" y="6248400"/>
            <a:ext cx="8610600" cy="369888"/>
          </a:xfrm>
          <a:prstGeom prst="rect">
            <a:avLst/>
          </a:prstGeom>
          <a:solidFill>
            <a:schemeClr val="bg1"/>
          </a:solidFill>
          <a:ln w="9525">
            <a:noFill/>
            <a:miter lim="800000"/>
            <a:headEnd/>
            <a:tailEnd/>
          </a:ln>
        </p:spPr>
        <p:txBody>
          <a:bodyPr>
            <a:spAutoFit/>
          </a:bodyPr>
          <a:lstStyle/>
          <a:p>
            <a:r>
              <a:rPr lang="en-US"/>
              <a:t>Co-operation required with TF HTAP, Stockholm Convention and national experts</a:t>
            </a:r>
            <a:endParaRPr lang="ru-RU"/>
          </a:p>
        </p:txBody>
      </p:sp>
      <p:grpSp>
        <p:nvGrpSpPr>
          <p:cNvPr id="34" name="Группа 33"/>
          <p:cNvGrpSpPr>
            <a:grpSpLocks/>
          </p:cNvGrpSpPr>
          <p:nvPr/>
        </p:nvGrpSpPr>
        <p:grpSpPr bwMode="auto">
          <a:xfrm>
            <a:off x="990600" y="3276600"/>
            <a:ext cx="2514600" cy="914400"/>
            <a:chOff x="990600" y="3276600"/>
            <a:chExt cx="2514600" cy="914203"/>
          </a:xfrm>
        </p:grpSpPr>
        <p:sp>
          <p:nvSpPr>
            <p:cNvPr id="21" name="TextBox 20"/>
            <p:cNvSpPr txBox="1">
              <a:spLocks noChangeArrowheads="1"/>
            </p:cNvSpPr>
            <p:nvPr/>
          </p:nvSpPr>
          <p:spPr bwMode="auto">
            <a:xfrm>
              <a:off x="990600" y="3886069"/>
              <a:ext cx="2514600" cy="304734"/>
            </a:xfrm>
            <a:prstGeom prst="rect">
              <a:avLst/>
            </a:prstGeom>
            <a:noFill/>
            <a:ln w="9525">
              <a:noFill/>
              <a:miter lim="800000"/>
              <a:headEnd/>
              <a:tailEnd/>
            </a:ln>
            <a:effectLst/>
          </p:spPr>
          <p:txBody>
            <a:bodyPr>
              <a:spAutoFit/>
            </a:bodyPr>
            <a:lstStyle/>
            <a:p>
              <a:pPr>
                <a:defRPr/>
              </a:pPr>
              <a:r>
                <a:rPr lang="en-US" sz="1400" b="1" dirty="0">
                  <a:latin typeface="+mn-lt"/>
                </a:rPr>
                <a:t>regression coefficients</a:t>
              </a:r>
              <a:endParaRPr lang="ru-RU" sz="1400" b="1" dirty="0">
                <a:latin typeface="+mn-lt"/>
              </a:endParaRPr>
            </a:p>
          </p:txBody>
        </p:sp>
        <p:cxnSp>
          <p:nvCxnSpPr>
            <p:cNvPr id="23" name="Прямая со стрелкой 22"/>
            <p:cNvCxnSpPr/>
            <p:nvPr/>
          </p:nvCxnSpPr>
          <p:spPr>
            <a:xfrm rot="16200000" flipV="1">
              <a:off x="1028766" y="3467034"/>
              <a:ext cx="609469" cy="228600"/>
            </a:xfrm>
            <a:prstGeom prst="straightConnector1">
              <a:avLst/>
            </a:prstGeom>
            <a:ln w="254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rot="5400000" flipH="1" flipV="1">
              <a:off x="2057433" y="3581302"/>
              <a:ext cx="304734" cy="304800"/>
            </a:xfrm>
            <a:prstGeom prst="straightConnector1">
              <a:avLst/>
            </a:prstGeom>
            <a:ln w="254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Группа 15"/>
          <p:cNvGrpSpPr>
            <a:grpSpLocks/>
          </p:cNvGrpSpPr>
          <p:nvPr/>
        </p:nvGrpSpPr>
        <p:grpSpPr bwMode="auto">
          <a:xfrm>
            <a:off x="1143000" y="685800"/>
            <a:ext cx="3508375" cy="5181600"/>
            <a:chOff x="1143000" y="685800"/>
            <a:chExt cx="3508050" cy="5181600"/>
          </a:xfrm>
        </p:grpSpPr>
        <p:pic>
          <p:nvPicPr>
            <p:cNvPr id="16402" name="Рисунок 8" descr="pcb-153_ac_2016_emep04_obs.gif"/>
            <p:cNvPicPr>
              <a:picLocks noChangeAspect="1"/>
            </p:cNvPicPr>
            <p:nvPr/>
          </p:nvPicPr>
          <p:blipFill>
            <a:blip r:embed="rId2"/>
            <a:srcRect/>
            <a:stretch>
              <a:fillRect/>
            </a:stretch>
          </p:blipFill>
          <p:spPr bwMode="auto">
            <a:xfrm>
              <a:off x="1143000" y="685800"/>
              <a:ext cx="3505200" cy="2753175"/>
            </a:xfrm>
            <a:prstGeom prst="rect">
              <a:avLst/>
            </a:prstGeom>
            <a:noFill/>
            <a:ln w="9525">
              <a:noFill/>
              <a:miter lim="800000"/>
              <a:headEnd/>
              <a:tailEnd/>
            </a:ln>
          </p:spPr>
        </p:pic>
        <p:pic>
          <p:nvPicPr>
            <p:cNvPr id="16403" name="Рисунок 13" descr="hcb_ac_2016_emep04_obs.gif"/>
            <p:cNvPicPr>
              <a:picLocks noChangeAspect="1"/>
            </p:cNvPicPr>
            <p:nvPr/>
          </p:nvPicPr>
          <p:blipFill>
            <a:blip r:embed="rId3"/>
            <a:srcRect/>
            <a:stretch>
              <a:fillRect/>
            </a:stretch>
          </p:blipFill>
          <p:spPr bwMode="auto">
            <a:xfrm>
              <a:off x="1144800" y="3113400"/>
              <a:ext cx="3506250" cy="2754000"/>
            </a:xfrm>
            <a:prstGeom prst="rect">
              <a:avLst/>
            </a:prstGeom>
            <a:noFill/>
            <a:ln w="9525">
              <a:noFill/>
              <a:miter lim="800000"/>
              <a:headEnd/>
              <a:tailEnd/>
            </a:ln>
          </p:spPr>
        </p:pic>
      </p:grpSp>
      <p:pic>
        <p:nvPicPr>
          <p:cNvPr id="16386" name="Picture 3"/>
          <p:cNvPicPr>
            <a:picLocks noChangeAspect="1" noChangeArrowheads="1"/>
          </p:cNvPicPr>
          <p:nvPr/>
        </p:nvPicPr>
        <p:blipFill>
          <a:blip r:embed="rId4"/>
          <a:srcRect/>
          <a:stretch>
            <a:fillRect/>
          </a:stretch>
        </p:blipFill>
        <p:spPr bwMode="auto">
          <a:xfrm>
            <a:off x="5792788" y="1001713"/>
            <a:ext cx="2635250" cy="2239962"/>
          </a:xfrm>
          <a:prstGeom prst="rect">
            <a:avLst/>
          </a:prstGeom>
          <a:noFill/>
          <a:ln w="9525">
            <a:noFill/>
            <a:miter lim="800000"/>
            <a:headEnd/>
            <a:tailEnd/>
          </a:ln>
        </p:spPr>
      </p:pic>
      <p:pic>
        <p:nvPicPr>
          <p:cNvPr id="16387" name="Picture 2"/>
          <p:cNvPicPr>
            <a:picLocks noChangeAspect="1" noChangeArrowheads="1"/>
          </p:cNvPicPr>
          <p:nvPr/>
        </p:nvPicPr>
        <p:blipFill>
          <a:blip r:embed="rId5"/>
          <a:srcRect/>
          <a:stretch>
            <a:fillRect/>
          </a:stretch>
        </p:blipFill>
        <p:spPr bwMode="auto">
          <a:xfrm>
            <a:off x="5792788" y="3398838"/>
            <a:ext cx="2635250" cy="2239962"/>
          </a:xfrm>
          <a:prstGeom prst="rect">
            <a:avLst/>
          </a:prstGeom>
          <a:noFill/>
          <a:ln w="9525">
            <a:noFill/>
            <a:miter lim="800000"/>
            <a:headEnd/>
            <a:tailEnd/>
          </a:ln>
        </p:spPr>
      </p:pic>
      <p:sp>
        <p:nvSpPr>
          <p:cNvPr id="16388" name="Text Box 2"/>
          <p:cNvSpPr txBox="1">
            <a:spLocks noChangeArrowheads="1"/>
          </p:cNvSpPr>
          <p:nvPr/>
        </p:nvSpPr>
        <p:spPr bwMode="auto">
          <a:xfrm>
            <a:off x="0" y="0"/>
            <a:ext cx="9144000" cy="892175"/>
          </a:xfrm>
          <a:prstGeom prst="rect">
            <a:avLst/>
          </a:prstGeom>
          <a:noFill/>
          <a:ln w="9525" algn="ctr">
            <a:noFill/>
            <a:miter lim="800000"/>
            <a:headEnd/>
            <a:tailEnd/>
          </a:ln>
        </p:spPr>
        <p:txBody>
          <a:bodyPr>
            <a:spAutoFit/>
          </a:bodyPr>
          <a:lstStyle/>
          <a:p>
            <a:pPr algn="ctr"/>
            <a:r>
              <a:rPr lang="en-US" sz="2600" b="1">
                <a:solidFill>
                  <a:schemeClr val="tx2"/>
                </a:solidFill>
                <a:latin typeface="Calibri" pitchFamily="34" charset="0"/>
              </a:rPr>
              <a:t>Analysis of agreement between modelled and measured PCB-153, HCB concentrations (2016)</a:t>
            </a:r>
            <a:endParaRPr lang="ru-RU" sz="2600" b="1">
              <a:solidFill>
                <a:schemeClr val="tx2"/>
              </a:solidFill>
              <a:latin typeface="Calibri" pitchFamily="34" charset="0"/>
            </a:endParaRPr>
          </a:p>
        </p:txBody>
      </p:sp>
      <p:sp>
        <p:nvSpPr>
          <p:cNvPr id="16389" name="Text Box 4"/>
          <p:cNvSpPr txBox="1">
            <a:spLocks noChangeArrowheads="1"/>
          </p:cNvSpPr>
          <p:nvPr/>
        </p:nvSpPr>
        <p:spPr bwMode="auto">
          <a:xfrm>
            <a:off x="457200" y="1033463"/>
            <a:ext cx="1143000" cy="338137"/>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PCB-153</a:t>
            </a:r>
            <a:endParaRPr lang="ru-RU" sz="1600" b="1">
              <a:latin typeface="Calibri" pitchFamily="34" charset="0"/>
            </a:endParaRPr>
          </a:p>
        </p:txBody>
      </p:sp>
      <p:sp>
        <p:nvSpPr>
          <p:cNvPr id="16390" name="Text Box 4"/>
          <p:cNvSpPr txBox="1">
            <a:spLocks noChangeArrowheads="1"/>
          </p:cNvSpPr>
          <p:nvPr/>
        </p:nvSpPr>
        <p:spPr bwMode="auto">
          <a:xfrm>
            <a:off x="609600" y="3429000"/>
            <a:ext cx="1143000" cy="338138"/>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HCB</a:t>
            </a:r>
            <a:endParaRPr lang="ru-RU" sz="1600" b="1">
              <a:latin typeface="Calibri" pitchFamily="34" charset="0"/>
            </a:endParaRPr>
          </a:p>
        </p:txBody>
      </p:sp>
      <p:sp>
        <p:nvSpPr>
          <p:cNvPr id="16391" name="Text Box 4"/>
          <p:cNvSpPr txBox="1">
            <a:spLocks noChangeArrowheads="1"/>
          </p:cNvSpPr>
          <p:nvPr/>
        </p:nvSpPr>
        <p:spPr bwMode="auto">
          <a:xfrm>
            <a:off x="6172200" y="1109663"/>
            <a:ext cx="1143000" cy="338137"/>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PCB-153</a:t>
            </a:r>
            <a:endParaRPr lang="ru-RU" sz="1600" b="1">
              <a:latin typeface="Calibri" pitchFamily="34" charset="0"/>
            </a:endParaRPr>
          </a:p>
        </p:txBody>
      </p:sp>
      <p:sp>
        <p:nvSpPr>
          <p:cNvPr id="16392" name="Text Box 4"/>
          <p:cNvSpPr txBox="1">
            <a:spLocks noChangeArrowheads="1"/>
          </p:cNvSpPr>
          <p:nvPr/>
        </p:nvSpPr>
        <p:spPr bwMode="auto">
          <a:xfrm>
            <a:off x="6019800" y="3471863"/>
            <a:ext cx="1143000" cy="338137"/>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HCB</a:t>
            </a:r>
            <a:endParaRPr lang="ru-RU" sz="1600" b="1">
              <a:latin typeface="Calibri" pitchFamily="34" charset="0"/>
            </a:endParaRPr>
          </a:p>
        </p:txBody>
      </p:sp>
      <p:sp>
        <p:nvSpPr>
          <p:cNvPr id="20" name="Text Box 27"/>
          <p:cNvSpPr txBox="1">
            <a:spLocks noChangeArrowheads="1"/>
          </p:cNvSpPr>
          <p:nvPr/>
        </p:nvSpPr>
        <p:spPr bwMode="auto">
          <a:xfrm>
            <a:off x="152400" y="5791200"/>
            <a:ext cx="8991600" cy="862013"/>
          </a:xfrm>
          <a:prstGeom prst="rect">
            <a:avLst/>
          </a:prstGeom>
          <a:noFill/>
          <a:ln w="9525">
            <a:noFill/>
            <a:miter lim="800000"/>
            <a:headEnd/>
            <a:tailEnd/>
          </a:ln>
        </p:spPr>
        <p:txBody>
          <a:bodyPr>
            <a:spAutoFit/>
          </a:bodyPr>
          <a:lstStyle/>
          <a:p>
            <a:pPr marL="355600" indent="-261938">
              <a:spcBef>
                <a:spcPct val="50000"/>
              </a:spcBef>
              <a:buFont typeface="Wingdings" pitchFamily="2" charset="2"/>
              <a:buChar char="§"/>
              <a:defRPr/>
            </a:pPr>
            <a:r>
              <a:rPr lang="en-US" sz="2000" dirty="0">
                <a:solidFill>
                  <a:srgbClr val="002060"/>
                </a:solidFill>
                <a:latin typeface="+mn-lt"/>
              </a:rPr>
              <a:t>For most of the EMEP monitoring sites agreement is within a factor 2</a:t>
            </a:r>
          </a:p>
          <a:p>
            <a:pPr marL="355600" indent="-261938">
              <a:spcBef>
                <a:spcPct val="50000"/>
              </a:spcBef>
              <a:buFont typeface="Wingdings" pitchFamily="2" charset="2"/>
              <a:buChar char="§"/>
              <a:defRPr/>
            </a:pPr>
            <a:r>
              <a:rPr lang="en-US" sz="2000" dirty="0">
                <a:solidFill>
                  <a:srgbClr val="002060"/>
                </a:solidFill>
                <a:latin typeface="+mn-lt"/>
              </a:rPr>
              <a:t>Underestimation of observed air concentrations for NO42, NO90, and NO2 </a:t>
            </a:r>
            <a:endParaRPr lang="ru-RU" sz="2000" dirty="0">
              <a:solidFill>
                <a:srgbClr val="002060"/>
              </a:solidFill>
              <a:latin typeface="+mn-lt"/>
            </a:endParaRPr>
          </a:p>
        </p:txBody>
      </p:sp>
      <p:grpSp>
        <p:nvGrpSpPr>
          <p:cNvPr id="17" name="Группа 16"/>
          <p:cNvGrpSpPr>
            <a:grpSpLocks/>
          </p:cNvGrpSpPr>
          <p:nvPr/>
        </p:nvGrpSpPr>
        <p:grpSpPr bwMode="auto">
          <a:xfrm>
            <a:off x="6865938" y="2235200"/>
            <a:ext cx="1439862" cy="2916238"/>
            <a:chOff x="6865373" y="2492860"/>
            <a:chExt cx="1440427" cy="2917340"/>
          </a:xfrm>
        </p:grpSpPr>
        <p:sp>
          <p:nvSpPr>
            <p:cNvPr id="15" name="Овал 14"/>
            <p:cNvSpPr/>
            <p:nvPr/>
          </p:nvSpPr>
          <p:spPr>
            <a:xfrm rot="18926303">
              <a:off x="7695961" y="4571683"/>
              <a:ext cx="609839" cy="83851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Овал 20"/>
            <p:cNvSpPr/>
            <p:nvPr/>
          </p:nvSpPr>
          <p:spPr>
            <a:xfrm rot="18926303">
              <a:off x="6865373" y="2492860"/>
              <a:ext cx="609839" cy="57806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22" name="Text Box 27"/>
          <p:cNvSpPr txBox="1">
            <a:spLocks noChangeArrowheads="1"/>
          </p:cNvSpPr>
          <p:nvPr/>
        </p:nvSpPr>
        <p:spPr bwMode="auto">
          <a:xfrm>
            <a:off x="76200" y="5611813"/>
            <a:ext cx="9067800" cy="1169987"/>
          </a:xfrm>
          <a:prstGeom prst="rect">
            <a:avLst/>
          </a:prstGeom>
          <a:noFill/>
          <a:ln w="9525">
            <a:noFill/>
            <a:miter lim="800000"/>
            <a:headEnd/>
            <a:tailEnd/>
          </a:ln>
        </p:spPr>
        <p:txBody>
          <a:bodyPr>
            <a:spAutoFit/>
          </a:bodyPr>
          <a:lstStyle/>
          <a:p>
            <a:pPr marL="355600" indent="-261938">
              <a:spcBef>
                <a:spcPct val="50000"/>
              </a:spcBef>
              <a:buFont typeface="Wingdings" pitchFamily="2" charset="2"/>
              <a:buChar char="§"/>
              <a:defRPr/>
            </a:pPr>
            <a:r>
              <a:rPr lang="en-US" sz="2000" dirty="0">
                <a:solidFill>
                  <a:srgbClr val="002060"/>
                </a:solidFill>
                <a:latin typeface="+mn-lt"/>
              </a:rPr>
              <a:t>Underestimation for HCB: unaccounted sources of national emissions, non-EMEP sources, uncertainties in measurements ?</a:t>
            </a:r>
          </a:p>
          <a:p>
            <a:pPr marL="355600" indent="-261938">
              <a:spcBef>
                <a:spcPct val="50000"/>
              </a:spcBef>
              <a:buFont typeface="Wingdings" pitchFamily="2" charset="2"/>
              <a:buChar char="§"/>
              <a:defRPr/>
            </a:pPr>
            <a:r>
              <a:rPr lang="en-US" sz="2000" dirty="0">
                <a:solidFill>
                  <a:srgbClr val="002060"/>
                </a:solidFill>
                <a:latin typeface="+mn-lt"/>
              </a:rPr>
              <a:t>Further analysis of pollution requires co-operation with national experts and CCC</a:t>
            </a:r>
            <a:endParaRPr lang="ru-RU" sz="2000" dirty="0">
              <a:solidFill>
                <a:srgbClr val="002060"/>
              </a:solidFill>
              <a:latin typeface="+mn-lt"/>
            </a:endParaRPr>
          </a:p>
        </p:txBody>
      </p:sp>
      <p:sp>
        <p:nvSpPr>
          <p:cNvPr id="23" name="Овал 22"/>
          <p:cNvSpPr/>
          <p:nvPr/>
        </p:nvSpPr>
        <p:spPr>
          <a:xfrm>
            <a:off x="2590800" y="3505200"/>
            <a:ext cx="304800" cy="304800"/>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Овал 25"/>
          <p:cNvSpPr/>
          <p:nvPr/>
        </p:nvSpPr>
        <p:spPr>
          <a:xfrm>
            <a:off x="2286000" y="4191000"/>
            <a:ext cx="304800" cy="304800"/>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1" name="Овал 30"/>
          <p:cNvSpPr/>
          <p:nvPr/>
        </p:nvSpPr>
        <p:spPr>
          <a:xfrm>
            <a:off x="2590800" y="1066800"/>
            <a:ext cx="304800" cy="304800"/>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 name="Овал 31"/>
          <p:cNvSpPr/>
          <p:nvPr/>
        </p:nvSpPr>
        <p:spPr>
          <a:xfrm>
            <a:off x="2514600" y="1447800"/>
            <a:ext cx="304800" cy="304800"/>
          </a:xfrm>
          <a:prstGeom prst="ellipse">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2" grpId="0"/>
      <p:bldP spid="23" grpId="0" animBg="1"/>
      <p:bldP spid="26"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4" descr="bap_ac_emep02_4_2016.gif"/>
          <p:cNvPicPr>
            <a:picLocks noChangeAspect="1"/>
          </p:cNvPicPr>
          <p:nvPr/>
        </p:nvPicPr>
        <p:blipFill>
          <a:blip r:embed="rId2"/>
          <a:srcRect/>
          <a:stretch>
            <a:fillRect/>
          </a:stretch>
        </p:blipFill>
        <p:spPr bwMode="auto">
          <a:xfrm>
            <a:off x="457200" y="3581400"/>
            <a:ext cx="3990975" cy="2852738"/>
          </a:xfrm>
          <a:prstGeom prst="rect">
            <a:avLst/>
          </a:prstGeom>
          <a:noFill/>
          <a:ln w="9525">
            <a:noFill/>
            <a:miter lim="800000"/>
            <a:headEnd/>
            <a:tailEnd/>
          </a:ln>
        </p:spPr>
      </p:pic>
      <p:sp>
        <p:nvSpPr>
          <p:cNvPr id="19459" name="TextBox 5"/>
          <p:cNvSpPr txBox="1">
            <a:spLocks noChangeArrowheads="1"/>
          </p:cNvSpPr>
          <p:nvPr/>
        </p:nvSpPr>
        <p:spPr bwMode="auto">
          <a:xfrm>
            <a:off x="838200" y="6197600"/>
            <a:ext cx="3429000" cy="584200"/>
          </a:xfrm>
          <a:prstGeom prst="rect">
            <a:avLst/>
          </a:prstGeom>
          <a:noFill/>
          <a:ln w="9525">
            <a:noFill/>
            <a:miter lim="800000"/>
            <a:headEnd/>
            <a:tailEnd/>
          </a:ln>
        </p:spPr>
        <p:txBody>
          <a:bodyPr>
            <a:spAutoFit/>
          </a:bodyPr>
          <a:lstStyle/>
          <a:p>
            <a:pPr algn="ctr">
              <a:defRPr/>
            </a:pPr>
            <a:r>
              <a:rPr lang="en-US" sz="1600" dirty="0">
                <a:latin typeface="+mn-lt"/>
              </a:rPr>
              <a:t>Annual mean </a:t>
            </a:r>
            <a:r>
              <a:rPr lang="en-US" sz="1600" dirty="0" err="1">
                <a:latin typeface="+mn-lt"/>
              </a:rPr>
              <a:t>modelled</a:t>
            </a:r>
            <a:r>
              <a:rPr lang="en-US" sz="1600" dirty="0">
                <a:latin typeface="+mn-lt"/>
              </a:rPr>
              <a:t> B(a)P concentrations (2016)</a:t>
            </a:r>
            <a:endParaRPr lang="ru-RU" sz="1600" dirty="0">
              <a:latin typeface="+mn-lt"/>
            </a:endParaRPr>
          </a:p>
        </p:txBody>
      </p:sp>
      <p:sp>
        <p:nvSpPr>
          <p:cNvPr id="17411" name="Text Box 2"/>
          <p:cNvSpPr txBox="1">
            <a:spLocks noChangeArrowheads="1"/>
          </p:cNvSpPr>
          <p:nvPr/>
        </p:nvSpPr>
        <p:spPr bwMode="auto">
          <a:xfrm>
            <a:off x="76200" y="76200"/>
            <a:ext cx="8991600" cy="488950"/>
          </a:xfrm>
          <a:prstGeom prst="rect">
            <a:avLst/>
          </a:prstGeom>
          <a:noFill/>
          <a:ln w="9525" algn="ctr">
            <a:noFill/>
            <a:miter lim="800000"/>
            <a:headEnd/>
            <a:tailEnd/>
          </a:ln>
        </p:spPr>
        <p:txBody>
          <a:bodyPr>
            <a:spAutoFit/>
          </a:bodyPr>
          <a:lstStyle/>
          <a:p>
            <a:pPr algn="ctr"/>
            <a:r>
              <a:rPr lang="en-US" sz="2600" b="1">
                <a:solidFill>
                  <a:schemeClr val="tx2"/>
                </a:solidFill>
                <a:latin typeface="Calibri" pitchFamily="34" charset="0"/>
              </a:rPr>
              <a:t>Model assessment of B(a)P pollution of EMEP region for 2016</a:t>
            </a:r>
            <a:endParaRPr lang="ru-RU" sz="2600" b="1">
              <a:solidFill>
                <a:schemeClr val="tx2"/>
              </a:solidFill>
              <a:latin typeface="Calibri" pitchFamily="34" charset="0"/>
            </a:endParaRPr>
          </a:p>
        </p:txBody>
      </p:sp>
      <p:pic>
        <p:nvPicPr>
          <p:cNvPr id="17412" name="Picture 2"/>
          <p:cNvPicPr>
            <a:picLocks noChangeAspect="1" noChangeArrowheads="1"/>
          </p:cNvPicPr>
          <p:nvPr/>
        </p:nvPicPr>
        <p:blipFill>
          <a:blip r:embed="rId3"/>
          <a:srcRect/>
          <a:stretch>
            <a:fillRect/>
          </a:stretch>
        </p:blipFill>
        <p:spPr bwMode="auto">
          <a:xfrm>
            <a:off x="5105400" y="3659188"/>
            <a:ext cx="3438525" cy="3094037"/>
          </a:xfrm>
          <a:prstGeom prst="rect">
            <a:avLst/>
          </a:prstGeom>
          <a:noFill/>
          <a:ln w="9525">
            <a:noFill/>
            <a:miter lim="800000"/>
            <a:headEnd/>
            <a:tailEnd/>
          </a:ln>
        </p:spPr>
      </p:pic>
      <p:sp>
        <p:nvSpPr>
          <p:cNvPr id="17413" name="TextBox 79"/>
          <p:cNvSpPr txBox="1">
            <a:spLocks noChangeArrowheads="1"/>
          </p:cNvSpPr>
          <p:nvPr/>
        </p:nvSpPr>
        <p:spPr bwMode="auto">
          <a:xfrm>
            <a:off x="7848600" y="3581400"/>
            <a:ext cx="457200" cy="276225"/>
          </a:xfrm>
          <a:prstGeom prst="rect">
            <a:avLst/>
          </a:prstGeom>
          <a:noFill/>
          <a:ln w="9525">
            <a:noFill/>
            <a:miter lim="800000"/>
            <a:headEnd/>
            <a:tailEnd/>
          </a:ln>
        </p:spPr>
        <p:txBody>
          <a:bodyPr>
            <a:spAutoFit/>
          </a:bodyPr>
          <a:lstStyle/>
          <a:p>
            <a:r>
              <a:rPr lang="en-US" sz="1200"/>
              <a:t>x3</a:t>
            </a:r>
            <a:endParaRPr lang="ru-RU" sz="1200"/>
          </a:p>
        </p:txBody>
      </p:sp>
      <p:sp>
        <p:nvSpPr>
          <p:cNvPr id="17414" name="TextBox 80"/>
          <p:cNvSpPr txBox="1">
            <a:spLocks noChangeArrowheads="1"/>
          </p:cNvSpPr>
          <p:nvPr/>
        </p:nvSpPr>
        <p:spPr bwMode="auto">
          <a:xfrm>
            <a:off x="8077200" y="3581400"/>
            <a:ext cx="457200" cy="276225"/>
          </a:xfrm>
          <a:prstGeom prst="rect">
            <a:avLst/>
          </a:prstGeom>
          <a:noFill/>
          <a:ln w="9525">
            <a:noFill/>
            <a:miter lim="800000"/>
            <a:headEnd/>
            <a:tailEnd/>
          </a:ln>
        </p:spPr>
        <p:txBody>
          <a:bodyPr>
            <a:spAutoFit/>
          </a:bodyPr>
          <a:lstStyle/>
          <a:p>
            <a:r>
              <a:rPr lang="en-US" sz="1200"/>
              <a:t>x2</a:t>
            </a:r>
            <a:endParaRPr lang="ru-RU" sz="1200"/>
          </a:p>
        </p:txBody>
      </p:sp>
      <p:sp>
        <p:nvSpPr>
          <p:cNvPr id="17415" name="Text Box 3"/>
          <p:cNvSpPr txBox="1">
            <a:spLocks noChangeArrowheads="1"/>
          </p:cNvSpPr>
          <p:nvPr/>
        </p:nvSpPr>
        <p:spPr bwMode="auto">
          <a:xfrm>
            <a:off x="152400" y="704850"/>
            <a:ext cx="8839200" cy="2703513"/>
          </a:xfrm>
          <a:prstGeom prst="rect">
            <a:avLst/>
          </a:prstGeom>
          <a:noFill/>
          <a:ln w="9525">
            <a:noFill/>
            <a:miter lim="800000"/>
            <a:headEnd/>
            <a:tailEnd/>
          </a:ln>
        </p:spPr>
        <p:txBody>
          <a:bodyPr>
            <a:spAutoFit/>
          </a:bodyPr>
          <a:lstStyle/>
          <a:p>
            <a:pPr marL="182563" indent="-182563">
              <a:spcBef>
                <a:spcPct val="50000"/>
              </a:spcBef>
              <a:buFont typeface="Wingdings" pitchFamily="2" charset="2"/>
              <a:buChar char="§"/>
            </a:pPr>
            <a:r>
              <a:rPr lang="en-US">
                <a:latin typeface="Calibri" pitchFamily="34" charset="0"/>
              </a:rPr>
              <a:t>Air pollution by </a:t>
            </a:r>
            <a:r>
              <a:rPr lang="en-US">
                <a:solidFill>
                  <a:srgbClr val="0000FF"/>
                </a:solidFill>
                <a:latin typeface="Calibri" pitchFamily="34" charset="0"/>
              </a:rPr>
              <a:t>B(a)P</a:t>
            </a:r>
            <a:r>
              <a:rPr lang="en-US">
                <a:latin typeface="Calibri" pitchFamily="34" charset="0"/>
              </a:rPr>
              <a:t> is indicated as an </a:t>
            </a:r>
            <a:r>
              <a:rPr lang="en-US">
                <a:solidFill>
                  <a:srgbClr val="0000FF"/>
                </a:solidFill>
                <a:latin typeface="Calibri" pitchFamily="34" charset="0"/>
              </a:rPr>
              <a:t>important issue</a:t>
            </a:r>
            <a:r>
              <a:rPr lang="en-US">
                <a:latin typeface="Calibri" pitchFamily="34" charset="0"/>
              </a:rPr>
              <a:t> by thematic session on B(a)P during the 2</a:t>
            </a:r>
            <a:r>
              <a:rPr lang="en-US" baseline="30000">
                <a:latin typeface="Calibri" pitchFamily="34" charset="0"/>
              </a:rPr>
              <a:t>nd</a:t>
            </a:r>
            <a:r>
              <a:rPr lang="en-US">
                <a:latin typeface="Calibri" pitchFamily="34" charset="0"/>
              </a:rPr>
              <a:t> joint session of the WGE and the SB to EMEP</a:t>
            </a:r>
          </a:p>
          <a:p>
            <a:pPr marL="182563" indent="-182563">
              <a:spcBef>
                <a:spcPct val="50000"/>
              </a:spcBef>
              <a:buFont typeface="Wingdings" pitchFamily="2" charset="2"/>
              <a:buChar char="§"/>
            </a:pPr>
            <a:r>
              <a:rPr lang="en-US">
                <a:solidFill>
                  <a:srgbClr val="0000FF"/>
                </a:solidFill>
                <a:latin typeface="Calibri" pitchFamily="34" charset="0"/>
              </a:rPr>
              <a:t>Domestic heating </a:t>
            </a:r>
            <a:r>
              <a:rPr lang="en-US">
                <a:latin typeface="Calibri" pitchFamily="34" charset="0"/>
              </a:rPr>
              <a:t>(wood/coal burning) and </a:t>
            </a:r>
            <a:r>
              <a:rPr lang="en-US">
                <a:solidFill>
                  <a:srgbClr val="0000FF"/>
                </a:solidFill>
                <a:latin typeface="Calibri" pitchFamily="34" charset="0"/>
              </a:rPr>
              <a:t>burning of agricultural wastes </a:t>
            </a:r>
            <a:r>
              <a:rPr lang="en-US">
                <a:latin typeface="Calibri" pitchFamily="34" charset="0"/>
              </a:rPr>
              <a:t>are among the main sources of B(a)P. However, these emissions are subject of significant uncertainties</a:t>
            </a:r>
            <a:endParaRPr lang="ru-RU">
              <a:latin typeface="Calibri" pitchFamily="34" charset="0"/>
            </a:endParaRPr>
          </a:p>
          <a:p>
            <a:pPr marL="182563" indent="-182563">
              <a:spcBef>
                <a:spcPct val="50000"/>
              </a:spcBef>
              <a:buFont typeface="Wingdings" pitchFamily="2" charset="2"/>
              <a:buChar char="§"/>
            </a:pPr>
            <a:r>
              <a:rPr lang="en-US">
                <a:latin typeface="Calibri" pitchFamily="34" charset="0"/>
              </a:rPr>
              <a:t>Model assessment of pollution based on official emissions provides </a:t>
            </a:r>
            <a:r>
              <a:rPr lang="en-US">
                <a:solidFill>
                  <a:srgbClr val="0000FF"/>
                </a:solidFill>
                <a:latin typeface="Calibri" pitchFamily="34" charset="0"/>
              </a:rPr>
              <a:t>unsatisfactory results</a:t>
            </a:r>
            <a:r>
              <a:rPr lang="en-US">
                <a:latin typeface="Calibri" pitchFamily="34" charset="0"/>
              </a:rPr>
              <a:t> for some of the EMEP countries (</a:t>
            </a:r>
            <a:r>
              <a:rPr lang="en-US">
                <a:solidFill>
                  <a:srgbClr val="0000FF"/>
                </a:solidFill>
                <a:latin typeface="Calibri" pitchFamily="34" charset="0"/>
              </a:rPr>
              <a:t>FR, ES, DE, PL</a:t>
            </a:r>
            <a:r>
              <a:rPr lang="en-US">
                <a:latin typeface="Calibri" pitchFamily="34" charset="0"/>
              </a:rPr>
              <a:t>)</a:t>
            </a:r>
          </a:p>
          <a:p>
            <a:pPr marL="182563" indent="-182563">
              <a:spcBef>
                <a:spcPct val="50000"/>
              </a:spcBef>
              <a:buFont typeface="Wingdings" pitchFamily="2" charset="2"/>
              <a:buChar char="§"/>
            </a:pPr>
            <a:r>
              <a:rPr lang="en-US">
                <a:latin typeface="Calibri" pitchFamily="34" charset="0"/>
              </a:rPr>
              <a:t>To improve accuracy of pollution assessment, </a:t>
            </a:r>
            <a:r>
              <a:rPr lang="en-US">
                <a:solidFill>
                  <a:srgbClr val="0000FF"/>
                </a:solidFill>
                <a:latin typeface="Calibri" pitchFamily="34" charset="0"/>
              </a:rPr>
              <a:t>analysis and reduction of uncertainties</a:t>
            </a:r>
            <a:r>
              <a:rPr lang="en-US">
                <a:latin typeface="Calibri" pitchFamily="34" charset="0"/>
              </a:rPr>
              <a:t> in reported emissions is needed in co-operation with national experts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7"/>
          <p:cNvSpPr txBox="1">
            <a:spLocks noChangeArrowheads="1"/>
          </p:cNvSpPr>
          <p:nvPr/>
        </p:nvSpPr>
        <p:spPr bwMode="auto">
          <a:xfrm>
            <a:off x="457200" y="152400"/>
            <a:ext cx="8077200" cy="523875"/>
          </a:xfrm>
          <a:prstGeom prst="rect">
            <a:avLst/>
          </a:prstGeom>
          <a:noFill/>
          <a:ln w="9525" algn="ctr">
            <a:noFill/>
            <a:miter lim="800000"/>
            <a:headEnd/>
            <a:tailEnd/>
          </a:ln>
        </p:spPr>
        <p:txBody>
          <a:bodyPr>
            <a:spAutoFit/>
          </a:bodyPr>
          <a:lstStyle/>
          <a:p>
            <a:pPr algn="ctr"/>
            <a:r>
              <a:rPr lang="en-US" sz="2800" b="1">
                <a:solidFill>
                  <a:srgbClr val="376092"/>
                </a:solidFill>
                <a:latin typeface="Calibri" pitchFamily="34" charset="0"/>
              </a:rPr>
              <a:t>EMEP B(a)P emission data for 2005 vs TNO inventory</a:t>
            </a:r>
            <a:endParaRPr lang="ru-RU" sz="2800" b="1">
              <a:solidFill>
                <a:srgbClr val="376092"/>
              </a:solidFill>
              <a:latin typeface="Calibri" pitchFamily="34" charset="0"/>
            </a:endParaRPr>
          </a:p>
        </p:txBody>
      </p:sp>
      <p:sp>
        <p:nvSpPr>
          <p:cNvPr id="18434" name="TextBox 5"/>
          <p:cNvSpPr txBox="1">
            <a:spLocks noChangeArrowheads="1"/>
          </p:cNvSpPr>
          <p:nvPr/>
        </p:nvSpPr>
        <p:spPr bwMode="auto">
          <a:xfrm>
            <a:off x="152400" y="700088"/>
            <a:ext cx="8534400" cy="646112"/>
          </a:xfrm>
          <a:prstGeom prst="rect">
            <a:avLst/>
          </a:prstGeom>
          <a:noFill/>
          <a:ln w="9525">
            <a:noFill/>
            <a:miter lim="800000"/>
            <a:headEnd/>
            <a:tailEnd/>
          </a:ln>
        </p:spPr>
        <p:txBody>
          <a:bodyPr>
            <a:spAutoFit/>
          </a:bodyPr>
          <a:lstStyle/>
          <a:p>
            <a:pPr algn="ctr"/>
            <a:r>
              <a:rPr lang="en-US" b="1">
                <a:latin typeface="Calibri" pitchFamily="34" charset="0"/>
              </a:rPr>
              <a:t>TNO inventory of B(a)P emissions for 2005, EU TRANSFORM project </a:t>
            </a:r>
            <a:br>
              <a:rPr lang="en-US" b="1">
                <a:latin typeface="Calibri" pitchFamily="34" charset="0"/>
              </a:rPr>
            </a:br>
            <a:r>
              <a:rPr lang="en-US" b="1">
                <a:latin typeface="Calibri" pitchFamily="34" charset="0"/>
              </a:rPr>
              <a:t>(data provided by Hugo Denier van der Gon, TNO)</a:t>
            </a:r>
            <a:endParaRPr lang="ru-RU" b="1">
              <a:latin typeface="Calibri" pitchFamily="34" charset="0"/>
            </a:endParaRPr>
          </a:p>
        </p:txBody>
      </p:sp>
      <p:pic>
        <p:nvPicPr>
          <p:cNvPr id="18435" name="Picture 3"/>
          <p:cNvPicPr>
            <a:picLocks noChangeAspect="1" noChangeArrowheads="1"/>
          </p:cNvPicPr>
          <p:nvPr/>
        </p:nvPicPr>
        <p:blipFill>
          <a:blip r:embed="rId2"/>
          <a:srcRect/>
          <a:stretch>
            <a:fillRect/>
          </a:stretch>
        </p:blipFill>
        <p:spPr bwMode="auto">
          <a:xfrm>
            <a:off x="533400" y="2438400"/>
            <a:ext cx="7862888" cy="3509963"/>
          </a:xfrm>
          <a:prstGeom prst="rect">
            <a:avLst/>
          </a:prstGeom>
          <a:noFill/>
          <a:ln w="9525">
            <a:noFill/>
            <a:miter lim="800000"/>
            <a:headEnd/>
            <a:tailEnd/>
          </a:ln>
        </p:spPr>
      </p:pic>
      <p:grpSp>
        <p:nvGrpSpPr>
          <p:cNvPr id="11" name="Группа 10"/>
          <p:cNvGrpSpPr>
            <a:grpSpLocks/>
          </p:cNvGrpSpPr>
          <p:nvPr/>
        </p:nvGrpSpPr>
        <p:grpSpPr bwMode="auto">
          <a:xfrm>
            <a:off x="152400" y="1600200"/>
            <a:ext cx="8839200" cy="4343400"/>
            <a:chOff x="152400" y="1600200"/>
            <a:chExt cx="8839200" cy="4343400"/>
          </a:xfrm>
        </p:grpSpPr>
        <p:sp>
          <p:nvSpPr>
            <p:cNvPr id="18439" name="Text Box 3"/>
            <p:cNvSpPr txBox="1">
              <a:spLocks noChangeArrowheads="1"/>
            </p:cNvSpPr>
            <p:nvPr/>
          </p:nvSpPr>
          <p:spPr bwMode="auto">
            <a:xfrm>
              <a:off x="152400" y="1600200"/>
              <a:ext cx="8839200" cy="369332"/>
            </a:xfrm>
            <a:prstGeom prst="rect">
              <a:avLst/>
            </a:prstGeom>
            <a:noFill/>
            <a:ln w="9525">
              <a:noFill/>
              <a:miter lim="800000"/>
              <a:headEnd/>
              <a:tailEnd/>
            </a:ln>
          </p:spPr>
          <p:txBody>
            <a:bodyPr>
              <a:spAutoFit/>
            </a:bodyPr>
            <a:lstStyle/>
            <a:p>
              <a:pPr marL="361950" indent="-361950" algn="ctr">
                <a:spcBef>
                  <a:spcPct val="50000"/>
                </a:spcBef>
              </a:pPr>
              <a:r>
                <a:rPr lang="en-US">
                  <a:latin typeface="Calibri" pitchFamily="34" charset="0"/>
                </a:rPr>
                <a:t>Significant difference between TNO and EMEP emissions for PL, FR, ES, and PT</a:t>
              </a:r>
            </a:p>
          </p:txBody>
        </p:sp>
        <p:sp>
          <p:nvSpPr>
            <p:cNvPr id="8" name="Скругленный прямоугольник 7"/>
            <p:cNvSpPr/>
            <p:nvPr/>
          </p:nvSpPr>
          <p:spPr>
            <a:xfrm>
              <a:off x="1219200" y="2514600"/>
              <a:ext cx="685800" cy="3429000"/>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Скругленный прямоугольник 8"/>
            <p:cNvSpPr/>
            <p:nvPr/>
          </p:nvSpPr>
          <p:spPr>
            <a:xfrm>
              <a:off x="2438400" y="3733800"/>
              <a:ext cx="304800" cy="2209800"/>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кругленный прямоугольник 9"/>
            <p:cNvSpPr/>
            <p:nvPr/>
          </p:nvSpPr>
          <p:spPr>
            <a:xfrm>
              <a:off x="4953000" y="4572000"/>
              <a:ext cx="304800" cy="1371600"/>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pic>
        <p:nvPicPr>
          <p:cNvPr id="48133" name="Picture 5"/>
          <p:cNvPicPr>
            <a:picLocks noChangeAspect="1" noChangeArrowheads="1"/>
          </p:cNvPicPr>
          <p:nvPr/>
        </p:nvPicPr>
        <p:blipFill>
          <a:blip r:embed="rId3"/>
          <a:srcRect/>
          <a:stretch>
            <a:fillRect/>
          </a:stretch>
        </p:blipFill>
        <p:spPr bwMode="auto">
          <a:xfrm>
            <a:off x="6096000" y="2286000"/>
            <a:ext cx="2908300" cy="17510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 name="Text Box 8"/>
          <p:cNvSpPr txBox="1">
            <a:spLocks noChangeArrowheads="1"/>
          </p:cNvSpPr>
          <p:nvPr/>
        </p:nvSpPr>
        <p:spPr bwMode="auto">
          <a:xfrm>
            <a:off x="6553200" y="1981200"/>
            <a:ext cx="2133600" cy="338138"/>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rPr>
              <a:t>EMEP countries</a:t>
            </a:r>
            <a:endParaRPr lang="ru-RU" sz="16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813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4"/>
          <p:cNvPicPr>
            <a:picLocks noChangeAspect="1" noChangeArrowheads="1"/>
          </p:cNvPicPr>
          <p:nvPr/>
        </p:nvPicPr>
        <p:blipFill>
          <a:blip r:embed="rId2"/>
          <a:srcRect/>
          <a:stretch>
            <a:fillRect/>
          </a:stretch>
        </p:blipFill>
        <p:spPr bwMode="auto">
          <a:xfrm>
            <a:off x="5105400" y="2781300"/>
            <a:ext cx="3900488" cy="3598863"/>
          </a:xfrm>
          <a:prstGeom prst="rect">
            <a:avLst/>
          </a:prstGeom>
          <a:noFill/>
          <a:ln w="9525">
            <a:noFill/>
            <a:miter lim="800000"/>
            <a:headEnd/>
            <a:tailEnd/>
          </a:ln>
        </p:spPr>
      </p:pic>
      <p:sp>
        <p:nvSpPr>
          <p:cNvPr id="19458" name="Text Box 3"/>
          <p:cNvSpPr txBox="1">
            <a:spLocks noChangeArrowheads="1"/>
          </p:cNvSpPr>
          <p:nvPr/>
        </p:nvSpPr>
        <p:spPr bwMode="auto">
          <a:xfrm>
            <a:off x="76200" y="1147763"/>
            <a:ext cx="8686800" cy="1754187"/>
          </a:xfrm>
          <a:prstGeom prst="rect">
            <a:avLst/>
          </a:prstGeom>
          <a:noFill/>
          <a:ln w="9525">
            <a:noFill/>
            <a:miter lim="800000"/>
            <a:headEnd/>
            <a:tailEnd/>
          </a:ln>
        </p:spPr>
        <p:txBody>
          <a:bodyPr>
            <a:spAutoFit/>
          </a:bodyPr>
          <a:lstStyle/>
          <a:p>
            <a:pPr marL="361950" indent="-361950">
              <a:spcBef>
                <a:spcPct val="50000"/>
              </a:spcBef>
              <a:buFont typeface="Arial" charset="0"/>
              <a:buChar char="•"/>
            </a:pPr>
            <a:r>
              <a:rPr lang="en-US">
                <a:latin typeface="Calibri" pitchFamily="34" charset="0"/>
              </a:rPr>
              <a:t>Emissions from </a:t>
            </a:r>
            <a:r>
              <a:rPr lang="en-US">
                <a:solidFill>
                  <a:srgbClr val="0070C0"/>
                </a:solidFill>
                <a:latin typeface="Calibri" pitchFamily="34" charset="0"/>
              </a:rPr>
              <a:t>Residential combustion </a:t>
            </a:r>
            <a:r>
              <a:rPr lang="en-US">
                <a:latin typeface="Calibri" pitchFamily="34" charset="0"/>
              </a:rPr>
              <a:t>sector are typically </a:t>
            </a:r>
            <a:r>
              <a:rPr lang="en-US">
                <a:solidFill>
                  <a:srgbClr val="0070C0"/>
                </a:solidFill>
                <a:latin typeface="Calibri" pitchFamily="34" charset="0"/>
              </a:rPr>
              <a:t>80-90%</a:t>
            </a:r>
            <a:r>
              <a:rPr lang="en-US">
                <a:latin typeface="Calibri" pitchFamily="34" charset="0"/>
              </a:rPr>
              <a:t> of total emissions</a:t>
            </a:r>
          </a:p>
          <a:p>
            <a:pPr marL="361950" indent="-361950">
              <a:spcBef>
                <a:spcPct val="50000"/>
              </a:spcBef>
              <a:buFont typeface="Arial" charset="0"/>
              <a:buChar char="•"/>
            </a:pPr>
            <a:r>
              <a:rPr lang="en-US">
                <a:latin typeface="Calibri" pitchFamily="34" charset="0"/>
              </a:rPr>
              <a:t>Emissions from </a:t>
            </a:r>
            <a:r>
              <a:rPr lang="en-US">
                <a:solidFill>
                  <a:srgbClr val="0070C0"/>
                </a:solidFill>
                <a:latin typeface="Calibri" pitchFamily="34" charset="0"/>
              </a:rPr>
              <a:t>burning of agricultural wastes </a:t>
            </a:r>
            <a:r>
              <a:rPr lang="en-US">
                <a:latin typeface="Calibri" pitchFamily="34" charset="0"/>
              </a:rPr>
              <a:t>in </a:t>
            </a:r>
            <a:r>
              <a:rPr lang="en-US">
                <a:solidFill>
                  <a:srgbClr val="0070C0"/>
                </a:solidFill>
                <a:latin typeface="Calibri" pitchFamily="34" charset="0"/>
              </a:rPr>
              <a:t>Spain, Portugal, Greece </a:t>
            </a:r>
            <a:r>
              <a:rPr lang="en-US">
                <a:latin typeface="Calibri" pitchFamily="34" charset="0"/>
              </a:rPr>
              <a:t>amount to </a:t>
            </a:r>
            <a:r>
              <a:rPr lang="en-US">
                <a:solidFill>
                  <a:srgbClr val="0070C0"/>
                </a:solidFill>
                <a:latin typeface="Calibri" pitchFamily="34" charset="0"/>
              </a:rPr>
              <a:t>27%</a:t>
            </a:r>
            <a:r>
              <a:rPr lang="en-US">
                <a:latin typeface="Calibri" pitchFamily="34" charset="0"/>
              </a:rPr>
              <a:t> of total B(a)P emissions of EU28</a:t>
            </a:r>
          </a:p>
          <a:p>
            <a:pPr marL="361950" indent="-361950">
              <a:spcBef>
                <a:spcPct val="50000"/>
              </a:spcBef>
              <a:buFont typeface="Arial" charset="0"/>
              <a:buChar char="•"/>
            </a:pPr>
            <a:r>
              <a:rPr lang="en-US">
                <a:latin typeface="Calibri" pitchFamily="34" charset="0"/>
              </a:rPr>
              <a:t>Uncertainties (</a:t>
            </a:r>
            <a:r>
              <a:rPr lang="en-US">
                <a:solidFill>
                  <a:srgbClr val="0070C0"/>
                </a:solidFill>
                <a:latin typeface="Calibri" pitchFamily="34" charset="0"/>
              </a:rPr>
              <a:t>overestimation</a:t>
            </a:r>
            <a:r>
              <a:rPr lang="en-US">
                <a:latin typeface="Calibri" pitchFamily="34" charset="0"/>
              </a:rPr>
              <a:t>) of PAH/B(a)P emissions from burning of agricultural wastes in </a:t>
            </a:r>
            <a:r>
              <a:rPr lang="en-US">
                <a:solidFill>
                  <a:srgbClr val="0070C0"/>
                </a:solidFill>
                <a:latin typeface="Calibri" pitchFamily="34" charset="0"/>
              </a:rPr>
              <a:t>Spain</a:t>
            </a:r>
            <a:r>
              <a:rPr lang="en-US">
                <a:latin typeface="Calibri" pitchFamily="34" charset="0"/>
              </a:rPr>
              <a:t> are being refined by national experts</a:t>
            </a:r>
          </a:p>
        </p:txBody>
      </p:sp>
      <p:sp>
        <p:nvSpPr>
          <p:cNvPr id="19459" name="TextBox 4"/>
          <p:cNvSpPr txBox="1">
            <a:spLocks noChangeArrowheads="1"/>
          </p:cNvSpPr>
          <p:nvPr/>
        </p:nvSpPr>
        <p:spPr bwMode="auto">
          <a:xfrm>
            <a:off x="304800" y="152400"/>
            <a:ext cx="8610600" cy="519113"/>
          </a:xfrm>
          <a:prstGeom prst="rect">
            <a:avLst/>
          </a:prstGeom>
          <a:noFill/>
          <a:ln w="9525" algn="ctr">
            <a:noFill/>
            <a:miter lim="800000"/>
            <a:headEnd/>
            <a:tailEnd/>
          </a:ln>
        </p:spPr>
        <p:txBody>
          <a:bodyPr>
            <a:spAutoFit/>
          </a:bodyPr>
          <a:lstStyle/>
          <a:p>
            <a:pPr algn="ctr"/>
            <a:r>
              <a:rPr lang="en-US" sz="2800" b="1">
                <a:solidFill>
                  <a:srgbClr val="376092"/>
                </a:solidFill>
                <a:latin typeface="Calibri" pitchFamily="34" charset="0"/>
              </a:rPr>
              <a:t>Analysis of reported B(a)P emissions</a:t>
            </a:r>
            <a:endParaRPr lang="ru-RU" sz="2800" b="1">
              <a:solidFill>
                <a:srgbClr val="376092"/>
              </a:solidFill>
              <a:latin typeface="Calibri" pitchFamily="34" charset="0"/>
            </a:endParaRPr>
          </a:p>
        </p:txBody>
      </p:sp>
      <p:sp>
        <p:nvSpPr>
          <p:cNvPr id="19460" name="TextBox 5"/>
          <p:cNvSpPr txBox="1">
            <a:spLocks noChangeArrowheads="1"/>
          </p:cNvSpPr>
          <p:nvPr/>
        </p:nvSpPr>
        <p:spPr bwMode="auto">
          <a:xfrm>
            <a:off x="152400" y="700088"/>
            <a:ext cx="8534400" cy="366712"/>
          </a:xfrm>
          <a:prstGeom prst="rect">
            <a:avLst/>
          </a:prstGeom>
          <a:noFill/>
          <a:ln w="9525">
            <a:noFill/>
            <a:miter lim="800000"/>
            <a:headEnd/>
            <a:tailEnd/>
          </a:ln>
        </p:spPr>
        <p:txBody>
          <a:bodyPr>
            <a:spAutoFit/>
          </a:bodyPr>
          <a:lstStyle/>
          <a:p>
            <a:pPr algn="ctr"/>
            <a:r>
              <a:rPr lang="en-US" b="1">
                <a:latin typeface="Calibri" pitchFamily="34" charset="0"/>
              </a:rPr>
              <a:t>Uncertainties in sector-specific emissions of selected EMEP countries for 2016</a:t>
            </a:r>
            <a:endParaRPr lang="ru-RU" b="1">
              <a:latin typeface="Calibri" pitchFamily="34" charset="0"/>
            </a:endParaRPr>
          </a:p>
        </p:txBody>
      </p:sp>
      <p:pic>
        <p:nvPicPr>
          <p:cNvPr id="19461" name="Picture 2"/>
          <p:cNvPicPr>
            <a:picLocks noChangeAspect="1" noChangeArrowheads="1"/>
          </p:cNvPicPr>
          <p:nvPr/>
        </p:nvPicPr>
        <p:blipFill>
          <a:blip r:embed="rId3"/>
          <a:srcRect/>
          <a:stretch>
            <a:fillRect/>
          </a:stretch>
        </p:blipFill>
        <p:spPr bwMode="auto">
          <a:xfrm>
            <a:off x="152400" y="3117850"/>
            <a:ext cx="4953000" cy="2978150"/>
          </a:xfrm>
          <a:prstGeom prst="rect">
            <a:avLst/>
          </a:prstGeom>
          <a:noFill/>
          <a:ln w="9525">
            <a:noFill/>
            <a:miter lim="800000"/>
            <a:headEnd/>
            <a:tailEnd/>
          </a:ln>
        </p:spPr>
      </p:pic>
      <p:sp>
        <p:nvSpPr>
          <p:cNvPr id="10" name="TextBox 9"/>
          <p:cNvSpPr txBox="1"/>
          <p:nvPr/>
        </p:nvSpPr>
        <p:spPr>
          <a:xfrm>
            <a:off x="152400" y="6172200"/>
            <a:ext cx="3886200" cy="369888"/>
          </a:xfrm>
          <a:prstGeom prst="rect">
            <a:avLst/>
          </a:prstGeom>
          <a:noFill/>
        </p:spPr>
        <p:txBody>
          <a:bodyPr>
            <a:spAutoFit/>
          </a:bodyPr>
          <a:lstStyle/>
          <a:p>
            <a:pPr algn="ctr">
              <a:defRPr/>
            </a:pPr>
            <a:r>
              <a:rPr lang="en-US" dirty="0">
                <a:latin typeface="+mn-lt"/>
              </a:rPr>
              <a:t>B(a)P emissions for 2016</a:t>
            </a:r>
            <a:endParaRPr lang="ru-RU" dirty="0">
              <a:latin typeface="+mn-lt"/>
            </a:endParaRPr>
          </a:p>
        </p:txBody>
      </p:sp>
      <p:sp>
        <p:nvSpPr>
          <p:cNvPr id="11" name="TextBox 10"/>
          <p:cNvSpPr txBox="1"/>
          <p:nvPr/>
        </p:nvSpPr>
        <p:spPr>
          <a:xfrm>
            <a:off x="5105400" y="6411913"/>
            <a:ext cx="3886200" cy="369887"/>
          </a:xfrm>
          <a:prstGeom prst="rect">
            <a:avLst/>
          </a:prstGeom>
          <a:noFill/>
        </p:spPr>
        <p:txBody>
          <a:bodyPr>
            <a:spAutoFit/>
          </a:bodyPr>
          <a:lstStyle/>
          <a:p>
            <a:pPr algn="ctr">
              <a:defRPr/>
            </a:pPr>
            <a:r>
              <a:rPr lang="en-US" dirty="0">
                <a:latin typeface="+mn-lt"/>
              </a:rPr>
              <a:t>B(a)P emissions of </a:t>
            </a:r>
            <a:r>
              <a:rPr lang="en-US" b="1" dirty="0">
                <a:latin typeface="+mn-lt"/>
              </a:rPr>
              <a:t>EU28</a:t>
            </a:r>
            <a:r>
              <a:rPr lang="en-US" dirty="0">
                <a:latin typeface="+mn-lt"/>
              </a:rPr>
              <a:t> for 2016</a:t>
            </a:r>
            <a:endParaRPr lang="ru-RU" dirty="0">
              <a:latin typeface="+mn-lt"/>
            </a:endParaRPr>
          </a:p>
        </p:txBody>
      </p:sp>
      <p:sp>
        <p:nvSpPr>
          <p:cNvPr id="9" name="Скругленный прямоугольник 8"/>
          <p:cNvSpPr/>
          <p:nvPr/>
        </p:nvSpPr>
        <p:spPr>
          <a:xfrm>
            <a:off x="685800" y="3048000"/>
            <a:ext cx="2057400" cy="3048000"/>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кругленный прямоугольник 11"/>
          <p:cNvSpPr/>
          <p:nvPr/>
        </p:nvSpPr>
        <p:spPr>
          <a:xfrm>
            <a:off x="2819400" y="3048000"/>
            <a:ext cx="838200" cy="3048000"/>
          </a:xfrm>
          <a:prstGeom prst="roundRect">
            <a:avLst/>
          </a:prstGeom>
          <a:noFill/>
          <a:ln>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ирог 12"/>
          <p:cNvSpPr/>
          <p:nvPr/>
        </p:nvSpPr>
        <p:spPr>
          <a:xfrm>
            <a:off x="5257800" y="2863850"/>
            <a:ext cx="3352800" cy="3581400"/>
          </a:xfrm>
          <a:prstGeom prst="pie">
            <a:avLst>
              <a:gd name="adj1" fmla="val 19466622"/>
              <a:gd name="adj2" fmla="val 3678143"/>
            </a:avLst>
          </a:prstGeom>
          <a:noFill/>
          <a:ln>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39" name="TextBox 38"/>
          <p:cNvSpPr txBox="1"/>
          <p:nvPr/>
        </p:nvSpPr>
        <p:spPr>
          <a:xfrm>
            <a:off x="5334000" y="4953000"/>
            <a:ext cx="1676400" cy="738188"/>
          </a:xfrm>
          <a:prstGeom prst="rect">
            <a:avLst/>
          </a:prstGeom>
          <a:noFill/>
        </p:spPr>
        <p:txBody>
          <a:bodyPr>
            <a:spAutoFit/>
          </a:bodyPr>
          <a:lstStyle/>
          <a:p>
            <a:pPr algn="ctr">
              <a:defRPr/>
            </a:pPr>
            <a:r>
              <a:rPr lang="en-US" sz="1400" dirty="0">
                <a:latin typeface="+mn-lt"/>
              </a:rPr>
              <a:t>Residential combustion </a:t>
            </a:r>
            <a:br>
              <a:rPr lang="en-US" sz="1400" dirty="0">
                <a:latin typeface="+mn-lt"/>
              </a:rPr>
            </a:br>
            <a:r>
              <a:rPr lang="en-US" sz="1400" dirty="0">
                <a:latin typeface="+mn-lt"/>
              </a:rPr>
              <a:t>50%</a:t>
            </a:r>
            <a:endParaRPr lang="ru-RU" sz="1400" dirty="0">
              <a:latin typeface="+mn-lt"/>
            </a:endParaRPr>
          </a:p>
        </p:txBody>
      </p:sp>
      <p:sp>
        <p:nvSpPr>
          <p:cNvPr id="40" name="TextBox 39"/>
          <p:cNvSpPr txBox="1"/>
          <p:nvPr/>
        </p:nvSpPr>
        <p:spPr>
          <a:xfrm>
            <a:off x="6324600" y="3200400"/>
            <a:ext cx="1676400" cy="523875"/>
          </a:xfrm>
          <a:prstGeom prst="rect">
            <a:avLst/>
          </a:prstGeom>
          <a:noFill/>
        </p:spPr>
        <p:txBody>
          <a:bodyPr>
            <a:spAutoFit/>
          </a:bodyPr>
          <a:lstStyle/>
          <a:p>
            <a:pPr algn="ctr">
              <a:defRPr/>
            </a:pPr>
            <a:r>
              <a:rPr lang="en-US" sz="1400" dirty="0">
                <a:latin typeface="+mn-lt"/>
              </a:rPr>
              <a:t>Other sectors </a:t>
            </a:r>
            <a:br>
              <a:rPr lang="en-US" sz="1400" dirty="0">
                <a:latin typeface="+mn-lt"/>
              </a:rPr>
            </a:br>
            <a:r>
              <a:rPr lang="en-US" sz="1400" dirty="0">
                <a:latin typeface="+mn-lt"/>
              </a:rPr>
              <a:t>23%</a:t>
            </a:r>
            <a:endParaRPr lang="ru-RU" sz="1400" dirty="0">
              <a:latin typeface="+mn-lt"/>
            </a:endParaRPr>
          </a:p>
        </p:txBody>
      </p:sp>
      <p:sp>
        <p:nvSpPr>
          <p:cNvPr id="41" name="TextBox 40"/>
          <p:cNvSpPr txBox="1"/>
          <p:nvPr/>
        </p:nvSpPr>
        <p:spPr>
          <a:xfrm>
            <a:off x="6934200" y="4519613"/>
            <a:ext cx="1676400" cy="738187"/>
          </a:xfrm>
          <a:prstGeom prst="rect">
            <a:avLst/>
          </a:prstGeom>
          <a:noFill/>
        </p:spPr>
        <p:txBody>
          <a:bodyPr>
            <a:spAutoFit/>
          </a:bodyPr>
          <a:lstStyle/>
          <a:p>
            <a:pPr algn="ctr">
              <a:defRPr/>
            </a:pPr>
            <a:r>
              <a:rPr lang="en-US" sz="1400" dirty="0">
                <a:latin typeface="+mn-lt"/>
              </a:rPr>
              <a:t>Burning of </a:t>
            </a:r>
            <a:r>
              <a:rPr lang="en-US" sz="1400" dirty="0" err="1">
                <a:latin typeface="+mn-lt"/>
              </a:rPr>
              <a:t>agr</a:t>
            </a:r>
            <a:r>
              <a:rPr lang="en-US" sz="1400" dirty="0">
                <a:latin typeface="+mn-lt"/>
              </a:rPr>
              <a:t> wastes </a:t>
            </a:r>
            <a:br>
              <a:rPr lang="en-US" sz="1400" dirty="0">
                <a:latin typeface="+mn-lt"/>
              </a:rPr>
            </a:br>
            <a:r>
              <a:rPr lang="en-US" sz="1400" dirty="0">
                <a:latin typeface="+mn-lt"/>
              </a:rPr>
              <a:t>27%</a:t>
            </a:r>
            <a:endParaRPr lang="ru-RU" sz="1400" dirty="0">
              <a:latin typeface="+mn-lt"/>
            </a:endParaRPr>
          </a:p>
        </p:txBody>
      </p:sp>
      <p:sp>
        <p:nvSpPr>
          <p:cNvPr id="42" name="TextBox 41"/>
          <p:cNvSpPr txBox="1"/>
          <p:nvPr/>
        </p:nvSpPr>
        <p:spPr>
          <a:xfrm>
            <a:off x="8229600" y="5483225"/>
            <a:ext cx="914400" cy="307975"/>
          </a:xfrm>
          <a:prstGeom prst="rect">
            <a:avLst/>
          </a:prstGeom>
          <a:noFill/>
        </p:spPr>
        <p:txBody>
          <a:bodyPr>
            <a:spAutoFit/>
          </a:bodyPr>
          <a:lstStyle/>
          <a:p>
            <a:pPr algn="ctr">
              <a:defRPr/>
            </a:pPr>
            <a:r>
              <a:rPr lang="en-US" sz="1400" dirty="0">
                <a:latin typeface="+mn-lt"/>
              </a:rPr>
              <a:t>ES, 12%</a:t>
            </a:r>
            <a:endParaRPr lang="ru-RU" sz="1400" dirty="0">
              <a:latin typeface="+mn-lt"/>
            </a:endParaRPr>
          </a:p>
        </p:txBody>
      </p:sp>
      <p:sp>
        <p:nvSpPr>
          <p:cNvPr id="43" name="TextBox 42"/>
          <p:cNvSpPr txBox="1"/>
          <p:nvPr/>
        </p:nvSpPr>
        <p:spPr>
          <a:xfrm>
            <a:off x="8382000" y="4572000"/>
            <a:ext cx="914400" cy="307975"/>
          </a:xfrm>
          <a:prstGeom prst="rect">
            <a:avLst/>
          </a:prstGeom>
          <a:noFill/>
        </p:spPr>
        <p:txBody>
          <a:bodyPr>
            <a:spAutoFit/>
          </a:bodyPr>
          <a:lstStyle/>
          <a:p>
            <a:pPr algn="ctr">
              <a:defRPr/>
            </a:pPr>
            <a:r>
              <a:rPr lang="en-US" sz="1400" dirty="0">
                <a:latin typeface="+mn-lt"/>
              </a:rPr>
              <a:t>PT, 8%</a:t>
            </a:r>
            <a:endParaRPr lang="ru-RU" sz="1400" dirty="0">
              <a:latin typeface="+mn-lt"/>
            </a:endParaRPr>
          </a:p>
        </p:txBody>
      </p:sp>
      <p:sp>
        <p:nvSpPr>
          <p:cNvPr id="44" name="TextBox 43"/>
          <p:cNvSpPr txBox="1"/>
          <p:nvPr/>
        </p:nvSpPr>
        <p:spPr>
          <a:xfrm>
            <a:off x="8382000" y="3959225"/>
            <a:ext cx="914400" cy="307975"/>
          </a:xfrm>
          <a:prstGeom prst="rect">
            <a:avLst/>
          </a:prstGeom>
          <a:noFill/>
        </p:spPr>
        <p:txBody>
          <a:bodyPr>
            <a:spAutoFit/>
          </a:bodyPr>
          <a:lstStyle/>
          <a:p>
            <a:pPr algn="ctr">
              <a:defRPr/>
            </a:pPr>
            <a:r>
              <a:rPr lang="en-US" sz="1400" dirty="0">
                <a:latin typeface="+mn-lt"/>
              </a:rPr>
              <a:t>GR, 6%</a:t>
            </a:r>
            <a:endParaRPr lang="ru-RU" sz="1400" dirty="0">
              <a:latin typeface="+mn-lt"/>
            </a:endParaRPr>
          </a:p>
        </p:txBody>
      </p:sp>
      <p:sp>
        <p:nvSpPr>
          <p:cNvPr id="45" name="TextBox 44"/>
          <p:cNvSpPr txBox="1"/>
          <p:nvPr/>
        </p:nvSpPr>
        <p:spPr>
          <a:xfrm>
            <a:off x="8305800" y="3276600"/>
            <a:ext cx="914400" cy="523875"/>
          </a:xfrm>
          <a:prstGeom prst="rect">
            <a:avLst/>
          </a:prstGeom>
          <a:noFill/>
        </p:spPr>
        <p:txBody>
          <a:bodyPr>
            <a:spAutoFit/>
          </a:bodyPr>
          <a:lstStyle/>
          <a:p>
            <a:pPr algn="ctr">
              <a:defRPr/>
            </a:pPr>
            <a:r>
              <a:rPr lang="en-US" sz="1400" dirty="0">
                <a:latin typeface="+mn-lt"/>
              </a:rPr>
              <a:t>Other, &lt;1%</a:t>
            </a:r>
            <a:endParaRPr lang="ru-RU" sz="1400" dirty="0">
              <a:latin typeface="+mn-lt"/>
            </a:endParaRPr>
          </a:p>
        </p:txBody>
      </p:sp>
      <p:cxnSp>
        <p:nvCxnSpPr>
          <p:cNvPr id="47" name="Прямая со стрелкой 46"/>
          <p:cNvCxnSpPr/>
          <p:nvPr/>
        </p:nvCxnSpPr>
        <p:spPr>
          <a:xfrm rot="10800000" flipV="1">
            <a:off x="8305800" y="3581400"/>
            <a:ext cx="228600" cy="1524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a:srcRect/>
          <a:stretch>
            <a:fillRect/>
          </a:stretch>
        </p:blipFill>
        <p:spPr bwMode="auto">
          <a:xfrm>
            <a:off x="460375" y="2667000"/>
            <a:ext cx="7696200" cy="3432175"/>
          </a:xfrm>
          <a:prstGeom prst="rect">
            <a:avLst/>
          </a:prstGeom>
          <a:noFill/>
          <a:ln w="9525">
            <a:noFill/>
            <a:miter lim="800000"/>
            <a:headEnd/>
            <a:tailEnd/>
          </a:ln>
        </p:spPr>
      </p:pic>
      <p:sp>
        <p:nvSpPr>
          <p:cNvPr id="20482" name="TextBox 4"/>
          <p:cNvSpPr txBox="1">
            <a:spLocks noChangeArrowheads="1"/>
          </p:cNvSpPr>
          <p:nvPr/>
        </p:nvSpPr>
        <p:spPr bwMode="auto">
          <a:xfrm>
            <a:off x="304800" y="152400"/>
            <a:ext cx="8610600" cy="519113"/>
          </a:xfrm>
          <a:prstGeom prst="rect">
            <a:avLst/>
          </a:prstGeom>
          <a:noFill/>
          <a:ln w="9525" algn="ctr">
            <a:noFill/>
            <a:miter lim="800000"/>
            <a:headEnd/>
            <a:tailEnd/>
          </a:ln>
        </p:spPr>
        <p:txBody>
          <a:bodyPr>
            <a:spAutoFit/>
          </a:bodyPr>
          <a:lstStyle/>
          <a:p>
            <a:pPr algn="ctr"/>
            <a:r>
              <a:rPr lang="en-US" sz="2800" b="1">
                <a:solidFill>
                  <a:srgbClr val="376092"/>
                </a:solidFill>
                <a:latin typeface="Calibri" pitchFamily="34" charset="0"/>
              </a:rPr>
              <a:t>Analysis of reported B(a)P emissions</a:t>
            </a:r>
            <a:endParaRPr lang="ru-RU" sz="2800" b="1">
              <a:solidFill>
                <a:srgbClr val="376092"/>
              </a:solidFill>
              <a:latin typeface="Calibri" pitchFamily="34" charset="0"/>
            </a:endParaRPr>
          </a:p>
        </p:txBody>
      </p:sp>
      <p:sp>
        <p:nvSpPr>
          <p:cNvPr id="20483" name="TextBox 5"/>
          <p:cNvSpPr txBox="1">
            <a:spLocks noChangeArrowheads="1"/>
          </p:cNvSpPr>
          <p:nvPr/>
        </p:nvSpPr>
        <p:spPr bwMode="auto">
          <a:xfrm>
            <a:off x="152400" y="700088"/>
            <a:ext cx="8534400" cy="366712"/>
          </a:xfrm>
          <a:prstGeom prst="rect">
            <a:avLst/>
          </a:prstGeom>
          <a:noFill/>
          <a:ln w="9525">
            <a:noFill/>
            <a:miter lim="800000"/>
            <a:headEnd/>
            <a:tailEnd/>
          </a:ln>
        </p:spPr>
        <p:txBody>
          <a:bodyPr>
            <a:spAutoFit/>
          </a:bodyPr>
          <a:lstStyle/>
          <a:p>
            <a:pPr algn="ctr"/>
            <a:r>
              <a:rPr lang="en-US" b="1">
                <a:latin typeface="Calibri" pitchFamily="34" charset="0"/>
              </a:rPr>
              <a:t>Emissions from Residential combustion of selected EMEP countries for 2016</a:t>
            </a:r>
            <a:endParaRPr lang="ru-RU" b="1">
              <a:latin typeface="Calibri" pitchFamily="34" charset="0"/>
            </a:endParaRPr>
          </a:p>
        </p:txBody>
      </p:sp>
      <p:sp>
        <p:nvSpPr>
          <p:cNvPr id="20484" name="Text Box 3"/>
          <p:cNvSpPr txBox="1">
            <a:spLocks noChangeArrowheads="1"/>
          </p:cNvSpPr>
          <p:nvPr/>
        </p:nvSpPr>
        <p:spPr bwMode="auto">
          <a:xfrm>
            <a:off x="304800" y="1169988"/>
            <a:ext cx="8839200" cy="1192212"/>
          </a:xfrm>
          <a:prstGeom prst="rect">
            <a:avLst/>
          </a:prstGeom>
          <a:noFill/>
          <a:ln w="9525">
            <a:noFill/>
            <a:miter lim="800000"/>
            <a:headEnd/>
            <a:tailEnd/>
          </a:ln>
        </p:spPr>
        <p:txBody>
          <a:bodyPr>
            <a:spAutoFit/>
          </a:bodyPr>
          <a:lstStyle/>
          <a:p>
            <a:pPr marL="361950" indent="-361950">
              <a:spcBef>
                <a:spcPct val="50000"/>
              </a:spcBef>
              <a:buFont typeface="Wingdings" pitchFamily="2" charset="2"/>
              <a:buChar char="§"/>
            </a:pPr>
            <a:r>
              <a:rPr lang="en-US">
                <a:latin typeface="Calibri" pitchFamily="34" charset="0"/>
              </a:rPr>
              <a:t>B(a)P/PM2.5 ratios of DE, NL, DK, FR are out of typical range over EU countries</a:t>
            </a:r>
          </a:p>
          <a:p>
            <a:pPr marL="361950" indent="-361950">
              <a:spcBef>
                <a:spcPct val="50000"/>
              </a:spcBef>
              <a:buFont typeface="Wingdings" pitchFamily="2" charset="2"/>
              <a:buChar char="§"/>
            </a:pPr>
            <a:r>
              <a:rPr lang="en-US">
                <a:latin typeface="Calibri" pitchFamily="34" charset="0"/>
              </a:rPr>
              <a:t>The reason might be difference in the applied emission factors</a:t>
            </a:r>
          </a:p>
          <a:p>
            <a:pPr marL="361950" indent="-361950">
              <a:spcBef>
                <a:spcPct val="50000"/>
              </a:spcBef>
              <a:buFont typeface="Wingdings" pitchFamily="2" charset="2"/>
              <a:buChar char="§"/>
            </a:pPr>
            <a:r>
              <a:rPr lang="en-US">
                <a:latin typeface="Calibri" pitchFamily="34" charset="0"/>
              </a:rPr>
              <a:t>Further analysis and harmonization of applied emission factors is needed</a:t>
            </a:r>
          </a:p>
        </p:txBody>
      </p:sp>
      <p:grpSp>
        <p:nvGrpSpPr>
          <p:cNvPr id="10" name="Группа 9"/>
          <p:cNvGrpSpPr>
            <a:grpSpLocks/>
          </p:cNvGrpSpPr>
          <p:nvPr/>
        </p:nvGrpSpPr>
        <p:grpSpPr bwMode="auto">
          <a:xfrm>
            <a:off x="1244600" y="3048000"/>
            <a:ext cx="6773863" cy="2971800"/>
            <a:chOff x="1245078" y="3048000"/>
            <a:chExt cx="6773174" cy="2971800"/>
          </a:xfrm>
        </p:grpSpPr>
        <p:sp>
          <p:nvSpPr>
            <p:cNvPr id="6" name="Скругленный прямоугольник 5"/>
            <p:cNvSpPr/>
            <p:nvPr/>
          </p:nvSpPr>
          <p:spPr>
            <a:xfrm>
              <a:off x="1245078" y="3048000"/>
              <a:ext cx="431756" cy="2971800"/>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Скругленный прямоугольник 6"/>
            <p:cNvSpPr/>
            <p:nvPr/>
          </p:nvSpPr>
          <p:spPr>
            <a:xfrm>
              <a:off x="7543637" y="4724400"/>
              <a:ext cx="474615" cy="1295400"/>
            </a:xfrm>
            <a:prstGeom prst="round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Группа 27"/>
          <p:cNvGrpSpPr>
            <a:grpSpLocks/>
          </p:cNvGrpSpPr>
          <p:nvPr/>
        </p:nvGrpSpPr>
        <p:grpSpPr bwMode="auto">
          <a:xfrm>
            <a:off x="228600" y="1371600"/>
            <a:ext cx="2743200" cy="3860800"/>
            <a:chOff x="3048000" y="1371600"/>
            <a:chExt cx="2743200" cy="3861375"/>
          </a:xfrm>
        </p:grpSpPr>
        <p:pic>
          <p:nvPicPr>
            <p:cNvPr id="21538" name="Рисунок 3" descr="bap_emis_2015_de.gif"/>
            <p:cNvPicPr>
              <a:picLocks noChangeAspect="1"/>
            </p:cNvPicPr>
            <p:nvPr/>
          </p:nvPicPr>
          <p:blipFill>
            <a:blip r:embed="rId2"/>
            <a:srcRect/>
            <a:stretch>
              <a:fillRect/>
            </a:stretch>
          </p:blipFill>
          <p:spPr bwMode="auto">
            <a:xfrm>
              <a:off x="3246886" y="1371600"/>
              <a:ext cx="2315714" cy="3240000"/>
            </a:xfrm>
            <a:prstGeom prst="rect">
              <a:avLst/>
            </a:prstGeom>
            <a:noFill/>
            <a:ln w="9525">
              <a:solidFill>
                <a:schemeClr val="accent1"/>
              </a:solidFill>
              <a:miter lim="800000"/>
              <a:headEnd/>
              <a:tailEnd/>
            </a:ln>
          </p:spPr>
        </p:pic>
        <p:sp>
          <p:nvSpPr>
            <p:cNvPr id="21539" name="TextBox 7"/>
            <p:cNvSpPr txBox="1">
              <a:spLocks noChangeArrowheads="1"/>
            </p:cNvSpPr>
            <p:nvPr/>
          </p:nvSpPr>
          <p:spPr bwMode="auto">
            <a:xfrm>
              <a:off x="3048000" y="4648200"/>
              <a:ext cx="2743200" cy="584775"/>
            </a:xfrm>
            <a:prstGeom prst="rect">
              <a:avLst/>
            </a:prstGeom>
            <a:noFill/>
            <a:ln w="9525">
              <a:noFill/>
              <a:miter lim="800000"/>
              <a:headEnd/>
              <a:tailEnd/>
            </a:ln>
          </p:spPr>
          <p:txBody>
            <a:bodyPr>
              <a:spAutoFit/>
            </a:bodyPr>
            <a:lstStyle/>
            <a:p>
              <a:pPr algn="ctr"/>
              <a:r>
                <a:rPr lang="en-US" sz="1600">
                  <a:latin typeface="Calibri" pitchFamily="34" charset="0"/>
                </a:rPr>
                <a:t>B(a)P emissions from Res Comb (CEIP)</a:t>
              </a:r>
              <a:endParaRPr lang="ru-RU" sz="1600">
                <a:latin typeface="Calibri" pitchFamily="34" charset="0"/>
              </a:endParaRPr>
            </a:p>
          </p:txBody>
        </p:sp>
      </p:grpSp>
      <p:sp>
        <p:nvSpPr>
          <p:cNvPr id="21506" name="TextBox 4"/>
          <p:cNvSpPr txBox="1">
            <a:spLocks noChangeArrowheads="1"/>
          </p:cNvSpPr>
          <p:nvPr/>
        </p:nvSpPr>
        <p:spPr bwMode="auto">
          <a:xfrm>
            <a:off x="152400" y="152400"/>
            <a:ext cx="8991600" cy="519113"/>
          </a:xfrm>
          <a:prstGeom prst="rect">
            <a:avLst/>
          </a:prstGeom>
          <a:noFill/>
          <a:ln w="9525" algn="ctr">
            <a:noFill/>
            <a:miter lim="800000"/>
            <a:headEnd/>
            <a:tailEnd/>
          </a:ln>
        </p:spPr>
        <p:txBody>
          <a:bodyPr>
            <a:spAutoFit/>
          </a:bodyPr>
          <a:lstStyle/>
          <a:p>
            <a:pPr algn="ctr"/>
            <a:r>
              <a:rPr lang="en-US" sz="2800" b="1">
                <a:solidFill>
                  <a:srgbClr val="376092"/>
                </a:solidFill>
                <a:latin typeface="Calibri" pitchFamily="34" charset="0"/>
              </a:rPr>
              <a:t>Analysis of reported B(a)P emissions: spatial distribution</a:t>
            </a:r>
            <a:endParaRPr lang="ru-RU" sz="2800" b="1">
              <a:solidFill>
                <a:srgbClr val="376092"/>
              </a:solidFill>
              <a:latin typeface="Calibri" pitchFamily="34" charset="0"/>
            </a:endParaRPr>
          </a:p>
        </p:txBody>
      </p:sp>
      <p:sp>
        <p:nvSpPr>
          <p:cNvPr id="21507" name="TextBox 5"/>
          <p:cNvSpPr txBox="1">
            <a:spLocks noChangeArrowheads="1"/>
          </p:cNvSpPr>
          <p:nvPr/>
        </p:nvSpPr>
        <p:spPr bwMode="auto">
          <a:xfrm>
            <a:off x="0" y="700088"/>
            <a:ext cx="8991600" cy="369887"/>
          </a:xfrm>
          <a:prstGeom prst="rect">
            <a:avLst/>
          </a:prstGeom>
          <a:noFill/>
          <a:ln w="9525">
            <a:noFill/>
            <a:miter lim="800000"/>
            <a:headEnd/>
            <a:tailEnd/>
          </a:ln>
        </p:spPr>
        <p:txBody>
          <a:bodyPr>
            <a:spAutoFit/>
          </a:bodyPr>
          <a:lstStyle/>
          <a:p>
            <a:pPr algn="ctr"/>
            <a:r>
              <a:rPr lang="en-US" b="1">
                <a:latin typeface="Calibri" pitchFamily="34" charset="0"/>
              </a:rPr>
              <a:t>Overestimation by the model of observed B(a)P concentrations in Germany</a:t>
            </a:r>
            <a:endParaRPr lang="ru-RU" b="1">
              <a:latin typeface="Calibri" pitchFamily="34" charset="0"/>
            </a:endParaRPr>
          </a:p>
        </p:txBody>
      </p:sp>
      <p:grpSp>
        <p:nvGrpSpPr>
          <p:cNvPr id="30" name="Группа 29"/>
          <p:cNvGrpSpPr>
            <a:grpSpLocks/>
          </p:cNvGrpSpPr>
          <p:nvPr/>
        </p:nvGrpSpPr>
        <p:grpSpPr bwMode="auto">
          <a:xfrm>
            <a:off x="2971800" y="1354138"/>
            <a:ext cx="2743200" cy="4056062"/>
            <a:chOff x="2971800" y="1353600"/>
            <a:chExt cx="2743200" cy="4056600"/>
          </a:xfrm>
        </p:grpSpPr>
        <p:sp>
          <p:nvSpPr>
            <p:cNvPr id="21531" name="TextBox 9"/>
            <p:cNvSpPr txBox="1">
              <a:spLocks noChangeArrowheads="1"/>
            </p:cNvSpPr>
            <p:nvPr/>
          </p:nvSpPr>
          <p:spPr bwMode="auto">
            <a:xfrm>
              <a:off x="2971800" y="4614446"/>
              <a:ext cx="2743200" cy="338554"/>
            </a:xfrm>
            <a:prstGeom prst="rect">
              <a:avLst/>
            </a:prstGeom>
            <a:noFill/>
            <a:ln w="9525">
              <a:noFill/>
              <a:miter lim="800000"/>
              <a:headEnd/>
              <a:tailEnd/>
            </a:ln>
          </p:spPr>
          <p:txBody>
            <a:bodyPr>
              <a:spAutoFit/>
            </a:bodyPr>
            <a:lstStyle/>
            <a:p>
              <a:pPr algn="ctr"/>
              <a:r>
                <a:rPr lang="en-US" sz="1600">
                  <a:latin typeface="Calibri" pitchFamily="34" charset="0"/>
                </a:rPr>
                <a:t>Measured B(a)P in air (UBA)</a:t>
              </a:r>
              <a:endParaRPr lang="ru-RU" sz="1600">
                <a:latin typeface="Calibri" pitchFamily="34" charset="0"/>
              </a:endParaRPr>
            </a:p>
          </p:txBody>
        </p:sp>
        <p:grpSp>
          <p:nvGrpSpPr>
            <p:cNvPr id="21532" name="Группа 26"/>
            <p:cNvGrpSpPr>
              <a:grpSpLocks/>
            </p:cNvGrpSpPr>
            <p:nvPr/>
          </p:nvGrpSpPr>
          <p:grpSpPr bwMode="auto">
            <a:xfrm>
              <a:off x="3429000" y="4876800"/>
              <a:ext cx="1905000" cy="533400"/>
              <a:chOff x="533400" y="4953000"/>
              <a:chExt cx="1905000" cy="533400"/>
            </a:xfrm>
          </p:grpSpPr>
          <p:sp>
            <p:nvSpPr>
              <p:cNvPr id="21534" name="TextBox 9"/>
              <p:cNvSpPr txBox="1">
                <a:spLocks noChangeArrowheads="1"/>
              </p:cNvSpPr>
              <p:nvPr/>
            </p:nvSpPr>
            <p:spPr bwMode="auto">
              <a:xfrm>
                <a:off x="609600" y="4953000"/>
                <a:ext cx="1828800" cy="307777"/>
              </a:xfrm>
              <a:prstGeom prst="rect">
                <a:avLst/>
              </a:prstGeom>
              <a:noFill/>
              <a:ln w="9525">
                <a:noFill/>
                <a:miter lim="800000"/>
                <a:headEnd/>
                <a:tailEnd/>
              </a:ln>
            </p:spPr>
            <p:txBody>
              <a:bodyPr>
                <a:spAutoFit/>
              </a:bodyPr>
              <a:lstStyle/>
              <a:p>
                <a:pPr algn="ctr"/>
                <a:r>
                  <a:rPr lang="en-US" sz="1400" b="1">
                    <a:latin typeface="Calibri" pitchFamily="34" charset="0"/>
                  </a:rPr>
                  <a:t>Background suburban</a:t>
                </a:r>
                <a:endParaRPr lang="ru-RU" sz="1400" b="1">
                  <a:latin typeface="Calibri" pitchFamily="34" charset="0"/>
                </a:endParaRPr>
              </a:p>
            </p:txBody>
          </p:sp>
          <p:sp>
            <p:nvSpPr>
              <p:cNvPr id="21535" name="TextBox 9"/>
              <p:cNvSpPr txBox="1">
                <a:spLocks noChangeArrowheads="1"/>
              </p:cNvSpPr>
              <p:nvPr/>
            </p:nvSpPr>
            <p:spPr bwMode="auto">
              <a:xfrm>
                <a:off x="609600" y="5178623"/>
                <a:ext cx="1524000" cy="307777"/>
              </a:xfrm>
              <a:prstGeom prst="rect">
                <a:avLst/>
              </a:prstGeom>
              <a:noFill/>
              <a:ln w="9525">
                <a:noFill/>
                <a:miter lim="800000"/>
                <a:headEnd/>
                <a:tailEnd/>
              </a:ln>
            </p:spPr>
            <p:txBody>
              <a:bodyPr>
                <a:spAutoFit/>
              </a:bodyPr>
              <a:lstStyle/>
              <a:p>
                <a:pPr algn="ctr"/>
                <a:r>
                  <a:rPr lang="en-US" sz="1400" b="1">
                    <a:latin typeface="Calibri" pitchFamily="34" charset="0"/>
                  </a:rPr>
                  <a:t>Background rural</a:t>
                </a:r>
                <a:endParaRPr lang="ru-RU" sz="1400" b="1">
                  <a:latin typeface="Calibri" pitchFamily="34" charset="0"/>
                </a:endParaRPr>
              </a:p>
            </p:txBody>
          </p:sp>
          <p:sp>
            <p:nvSpPr>
              <p:cNvPr id="14" name="Прямоугольник 13"/>
              <p:cNvSpPr/>
              <p:nvPr/>
            </p:nvSpPr>
            <p:spPr>
              <a:xfrm>
                <a:off x="533400" y="5299050"/>
                <a:ext cx="76200" cy="7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Овал 14"/>
              <p:cNvSpPr/>
              <p:nvPr/>
            </p:nvSpPr>
            <p:spPr>
              <a:xfrm>
                <a:off x="533400" y="5062482"/>
                <a:ext cx="76200" cy="762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pic>
          <p:nvPicPr>
            <p:cNvPr id="21533" name="Рисунок 21" descr="bap_obs_2015_de_br_bs.gif"/>
            <p:cNvPicPr>
              <a:picLocks noChangeAspect="1"/>
            </p:cNvPicPr>
            <p:nvPr/>
          </p:nvPicPr>
          <p:blipFill>
            <a:blip r:embed="rId3"/>
            <a:srcRect/>
            <a:stretch>
              <a:fillRect/>
            </a:stretch>
          </p:blipFill>
          <p:spPr bwMode="auto">
            <a:xfrm>
              <a:off x="3247473" y="1353600"/>
              <a:ext cx="2315127" cy="3240000"/>
            </a:xfrm>
            <a:prstGeom prst="rect">
              <a:avLst/>
            </a:prstGeom>
            <a:noFill/>
            <a:ln w="9525">
              <a:solidFill>
                <a:schemeClr val="tx2"/>
              </a:solidFill>
              <a:miter lim="800000"/>
              <a:headEnd/>
              <a:tailEnd/>
            </a:ln>
          </p:spPr>
        </p:pic>
      </p:grpSp>
      <p:sp>
        <p:nvSpPr>
          <p:cNvPr id="26" name="Text Box 3"/>
          <p:cNvSpPr txBox="1">
            <a:spLocks noChangeArrowheads="1"/>
          </p:cNvSpPr>
          <p:nvPr/>
        </p:nvSpPr>
        <p:spPr bwMode="auto">
          <a:xfrm>
            <a:off x="152400" y="5410200"/>
            <a:ext cx="8839200" cy="369888"/>
          </a:xfrm>
          <a:prstGeom prst="rect">
            <a:avLst/>
          </a:prstGeom>
          <a:noFill/>
          <a:ln w="9525">
            <a:noFill/>
            <a:miter lim="800000"/>
            <a:headEnd/>
            <a:tailEnd/>
          </a:ln>
        </p:spPr>
        <p:txBody>
          <a:bodyPr>
            <a:spAutoFit/>
          </a:bodyPr>
          <a:lstStyle/>
          <a:p>
            <a:pPr marL="361950" indent="-361950">
              <a:spcBef>
                <a:spcPct val="50000"/>
              </a:spcBef>
              <a:buFont typeface="Wingdings" pitchFamily="2" charset="2"/>
              <a:buChar char="§"/>
            </a:pPr>
            <a:r>
              <a:rPr lang="en-US">
                <a:latin typeface="Calibri" pitchFamily="34" charset="0"/>
              </a:rPr>
              <a:t>Official spatial distribution of B(a)P emissions is based on data for PM2.5 (CEIP) </a:t>
            </a:r>
          </a:p>
        </p:txBody>
      </p:sp>
      <p:sp>
        <p:nvSpPr>
          <p:cNvPr id="35" name="Text Box 3"/>
          <p:cNvSpPr txBox="1">
            <a:spLocks noChangeArrowheads="1"/>
          </p:cNvSpPr>
          <p:nvPr/>
        </p:nvSpPr>
        <p:spPr bwMode="auto">
          <a:xfrm>
            <a:off x="152400" y="6019800"/>
            <a:ext cx="8839200" cy="369888"/>
          </a:xfrm>
          <a:prstGeom prst="rect">
            <a:avLst/>
          </a:prstGeom>
          <a:noFill/>
          <a:ln w="9525">
            <a:noFill/>
            <a:miter lim="800000"/>
            <a:headEnd/>
            <a:tailEnd/>
          </a:ln>
        </p:spPr>
        <p:txBody>
          <a:bodyPr>
            <a:spAutoFit/>
          </a:bodyPr>
          <a:lstStyle/>
          <a:p>
            <a:pPr marL="361950" indent="-361950">
              <a:spcBef>
                <a:spcPct val="50000"/>
              </a:spcBef>
              <a:buFont typeface="Wingdings" pitchFamily="2" charset="2"/>
              <a:buChar char="§"/>
            </a:pPr>
            <a:r>
              <a:rPr lang="en-US">
                <a:latin typeface="Calibri" pitchFamily="34" charset="0"/>
              </a:rPr>
              <a:t>Model overestimates observed concentrations in western/southern parts of Germany</a:t>
            </a:r>
          </a:p>
        </p:txBody>
      </p:sp>
      <p:sp>
        <p:nvSpPr>
          <p:cNvPr id="36" name="Text Box 3"/>
          <p:cNvSpPr txBox="1">
            <a:spLocks noChangeArrowheads="1"/>
          </p:cNvSpPr>
          <p:nvPr/>
        </p:nvSpPr>
        <p:spPr bwMode="auto">
          <a:xfrm>
            <a:off x="152400" y="5715000"/>
            <a:ext cx="8839200" cy="369888"/>
          </a:xfrm>
          <a:prstGeom prst="rect">
            <a:avLst/>
          </a:prstGeom>
          <a:noFill/>
          <a:ln w="9525">
            <a:noFill/>
            <a:miter lim="800000"/>
            <a:headEnd/>
            <a:tailEnd/>
          </a:ln>
        </p:spPr>
        <p:txBody>
          <a:bodyPr>
            <a:spAutoFit/>
          </a:bodyPr>
          <a:lstStyle/>
          <a:p>
            <a:pPr marL="361950" indent="-361950">
              <a:spcBef>
                <a:spcPct val="50000"/>
              </a:spcBef>
              <a:buFont typeface="Wingdings" pitchFamily="2" charset="2"/>
              <a:buChar char="§"/>
            </a:pPr>
            <a:r>
              <a:rPr lang="en-US">
                <a:latin typeface="Calibri" pitchFamily="34" charset="0"/>
              </a:rPr>
              <a:t>This allocation of B(a)P emissions is not consistent with measured B(a)P concentrations</a:t>
            </a:r>
          </a:p>
        </p:txBody>
      </p:sp>
      <p:grpSp>
        <p:nvGrpSpPr>
          <p:cNvPr id="60" name="Группа 59"/>
          <p:cNvGrpSpPr>
            <a:grpSpLocks/>
          </p:cNvGrpSpPr>
          <p:nvPr/>
        </p:nvGrpSpPr>
        <p:grpSpPr bwMode="auto">
          <a:xfrm>
            <a:off x="609600" y="2743200"/>
            <a:ext cx="4419600" cy="1828800"/>
            <a:chOff x="609600" y="2743200"/>
            <a:chExt cx="4419600" cy="1828800"/>
          </a:xfrm>
        </p:grpSpPr>
        <p:grpSp>
          <p:nvGrpSpPr>
            <p:cNvPr id="21523" name="Группа 36"/>
            <p:cNvGrpSpPr>
              <a:grpSpLocks/>
            </p:cNvGrpSpPr>
            <p:nvPr/>
          </p:nvGrpSpPr>
          <p:grpSpPr bwMode="auto">
            <a:xfrm>
              <a:off x="3429000" y="2743200"/>
              <a:ext cx="1600200" cy="1828800"/>
              <a:chOff x="3429000" y="2743200"/>
              <a:chExt cx="1600200" cy="1828800"/>
            </a:xfrm>
          </p:grpSpPr>
          <p:sp>
            <p:nvSpPr>
              <p:cNvPr id="32" name="Овал 31"/>
              <p:cNvSpPr/>
              <p:nvPr/>
            </p:nvSpPr>
            <p:spPr>
              <a:xfrm>
                <a:off x="3429000" y="2743200"/>
                <a:ext cx="457200" cy="53340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3" name="Овал 32"/>
              <p:cNvSpPr/>
              <p:nvPr/>
            </p:nvSpPr>
            <p:spPr>
              <a:xfrm>
                <a:off x="3581400" y="4038600"/>
                <a:ext cx="457200" cy="53340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4" name="Овал 33"/>
              <p:cNvSpPr/>
              <p:nvPr/>
            </p:nvSpPr>
            <p:spPr>
              <a:xfrm>
                <a:off x="4572000" y="3962400"/>
                <a:ext cx="457200" cy="53340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nvGrpSpPr>
            <p:cNvPr id="21524" name="Группа 37"/>
            <p:cNvGrpSpPr>
              <a:grpSpLocks/>
            </p:cNvGrpSpPr>
            <p:nvPr/>
          </p:nvGrpSpPr>
          <p:grpSpPr bwMode="auto">
            <a:xfrm>
              <a:off x="609600" y="2743200"/>
              <a:ext cx="1600200" cy="1828800"/>
              <a:chOff x="3429000" y="2743200"/>
              <a:chExt cx="1600200" cy="1828800"/>
            </a:xfrm>
          </p:grpSpPr>
          <p:sp>
            <p:nvSpPr>
              <p:cNvPr id="39" name="Овал 38"/>
              <p:cNvSpPr/>
              <p:nvPr/>
            </p:nvSpPr>
            <p:spPr>
              <a:xfrm>
                <a:off x="3429000" y="2743200"/>
                <a:ext cx="457200" cy="53340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0" name="Овал 39"/>
              <p:cNvSpPr/>
              <p:nvPr/>
            </p:nvSpPr>
            <p:spPr>
              <a:xfrm>
                <a:off x="3581400" y="4038600"/>
                <a:ext cx="457200" cy="53340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1" name="Овал 40"/>
              <p:cNvSpPr/>
              <p:nvPr/>
            </p:nvSpPr>
            <p:spPr>
              <a:xfrm>
                <a:off x="4572000" y="3962400"/>
                <a:ext cx="457200" cy="533400"/>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grpSp>
      <p:grpSp>
        <p:nvGrpSpPr>
          <p:cNvPr id="58" name="Группа 57"/>
          <p:cNvGrpSpPr>
            <a:grpSpLocks/>
          </p:cNvGrpSpPr>
          <p:nvPr/>
        </p:nvGrpSpPr>
        <p:grpSpPr bwMode="auto">
          <a:xfrm>
            <a:off x="3810000" y="1425575"/>
            <a:ext cx="5029200" cy="3756025"/>
            <a:chOff x="3810000" y="1443037"/>
            <a:chExt cx="5029200" cy="3756184"/>
          </a:xfrm>
        </p:grpSpPr>
        <p:pic>
          <p:nvPicPr>
            <p:cNvPr id="21515" name="Picture 2"/>
            <p:cNvPicPr>
              <a:picLocks noChangeAspect="1" noChangeArrowheads="1"/>
            </p:cNvPicPr>
            <p:nvPr/>
          </p:nvPicPr>
          <p:blipFill>
            <a:blip r:embed="rId4"/>
            <a:srcRect/>
            <a:stretch>
              <a:fillRect/>
            </a:stretch>
          </p:blipFill>
          <p:spPr bwMode="auto">
            <a:xfrm>
              <a:off x="5764857" y="1443037"/>
              <a:ext cx="3074343" cy="3128963"/>
            </a:xfrm>
            <a:prstGeom prst="rect">
              <a:avLst/>
            </a:prstGeom>
            <a:noFill/>
            <a:ln w="9525">
              <a:noFill/>
              <a:miter lim="800000"/>
              <a:headEnd/>
              <a:tailEnd/>
            </a:ln>
          </p:spPr>
        </p:pic>
        <p:sp>
          <p:nvSpPr>
            <p:cNvPr id="42" name="Скругленный прямоугольник 41"/>
            <p:cNvSpPr/>
            <p:nvPr/>
          </p:nvSpPr>
          <p:spPr>
            <a:xfrm>
              <a:off x="6324600" y="2057426"/>
              <a:ext cx="685800" cy="175267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5" name="Скругленный прямоугольник 44"/>
            <p:cNvSpPr/>
            <p:nvPr/>
          </p:nvSpPr>
          <p:spPr>
            <a:xfrm>
              <a:off x="7134225" y="2057426"/>
              <a:ext cx="685800" cy="175267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9" name="Скругленный прямоугольник 48"/>
            <p:cNvSpPr/>
            <p:nvPr/>
          </p:nvSpPr>
          <p:spPr>
            <a:xfrm>
              <a:off x="7924800" y="1524003"/>
              <a:ext cx="685800" cy="2286097"/>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519" name="TextBox 9"/>
            <p:cNvSpPr txBox="1">
              <a:spLocks noChangeArrowheads="1"/>
            </p:cNvSpPr>
            <p:nvPr/>
          </p:nvSpPr>
          <p:spPr bwMode="auto">
            <a:xfrm>
              <a:off x="5943600" y="4614446"/>
              <a:ext cx="2743200" cy="584775"/>
            </a:xfrm>
            <a:prstGeom prst="rect">
              <a:avLst/>
            </a:prstGeom>
            <a:noFill/>
            <a:ln w="9525">
              <a:noFill/>
              <a:miter lim="800000"/>
              <a:headEnd/>
              <a:tailEnd/>
            </a:ln>
          </p:spPr>
          <p:txBody>
            <a:bodyPr>
              <a:spAutoFit/>
            </a:bodyPr>
            <a:lstStyle/>
            <a:p>
              <a:pPr algn="ctr"/>
              <a:r>
                <a:rPr lang="en-US" sz="1600">
                  <a:latin typeface="Calibri" pitchFamily="34" charset="0"/>
                </a:rPr>
                <a:t>Modelled vs Observed B(a)P air concentrations</a:t>
              </a:r>
              <a:endParaRPr lang="ru-RU" sz="1600">
                <a:latin typeface="Calibri" pitchFamily="34" charset="0"/>
              </a:endParaRPr>
            </a:p>
          </p:txBody>
        </p:sp>
        <p:cxnSp>
          <p:nvCxnSpPr>
            <p:cNvPr id="44" name="Прямая со стрелкой 43"/>
            <p:cNvCxnSpPr/>
            <p:nvPr/>
          </p:nvCxnSpPr>
          <p:spPr>
            <a:xfrm rot="10800000" flipV="1">
              <a:off x="3886200" y="2286036"/>
              <a:ext cx="2438400" cy="6858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endCxn id="33" idx="0"/>
            </p:cNvCxnSpPr>
            <p:nvPr/>
          </p:nvCxnSpPr>
          <p:spPr>
            <a:xfrm rot="10800000" flipV="1">
              <a:off x="3810000" y="2438442"/>
              <a:ext cx="3352800" cy="1600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endCxn id="34" idx="7"/>
            </p:cNvCxnSpPr>
            <p:nvPr/>
          </p:nvCxnSpPr>
          <p:spPr>
            <a:xfrm rot="10800000" flipV="1">
              <a:off x="4962525" y="2514645"/>
              <a:ext cx="2962275" cy="15256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6" name="Text Box 3"/>
          <p:cNvSpPr txBox="1">
            <a:spLocks noChangeArrowheads="1"/>
          </p:cNvSpPr>
          <p:nvPr/>
        </p:nvSpPr>
        <p:spPr bwMode="auto">
          <a:xfrm>
            <a:off x="152400" y="6400800"/>
            <a:ext cx="8839200" cy="369888"/>
          </a:xfrm>
          <a:prstGeom prst="rect">
            <a:avLst/>
          </a:prstGeom>
          <a:noFill/>
          <a:ln w="9525">
            <a:noFill/>
            <a:miter lim="800000"/>
            <a:headEnd/>
            <a:tailEnd/>
          </a:ln>
        </p:spPr>
        <p:txBody>
          <a:bodyPr>
            <a:spAutoFit/>
          </a:bodyPr>
          <a:lstStyle/>
          <a:p>
            <a:pPr marL="361950" indent="-361950">
              <a:spcBef>
                <a:spcPct val="50000"/>
              </a:spcBef>
              <a:buFont typeface="Wingdings" pitchFamily="2" charset="2"/>
              <a:buChar char="§"/>
            </a:pPr>
            <a:r>
              <a:rPr lang="en-US">
                <a:latin typeface="Calibri" pitchFamily="34" charset="0"/>
              </a:rPr>
              <a:t>This subject is being discussed currently with emission experts from Germany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36"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5228</TotalTime>
  <Words>1519</Words>
  <PresentationFormat>On-screen Show (4:3)</PresentationFormat>
  <Paragraphs>243</Paragraphs>
  <Slides>18</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vt:i4>
      </vt:variant>
      <vt:variant>
        <vt:lpstr>Заголовки слайдов</vt:lpstr>
      </vt:variant>
      <vt:variant>
        <vt:i4>18</vt:i4>
      </vt:variant>
    </vt:vector>
  </HeadingPairs>
  <TitlesOfParts>
    <vt:vector size="24" baseType="lpstr">
      <vt:lpstr>Arial</vt:lpstr>
      <vt:lpstr>Calibri</vt:lpstr>
      <vt:lpstr>PMingLiU</vt:lpstr>
      <vt:lpstr>Tahoma</vt:lpstr>
      <vt:lpstr>Wingdings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Alexey Gusev</dc:creator>
  <cp:lastModifiedBy>agusev</cp:lastModifiedBy>
  <cp:revision>443</cp:revision>
  <dcterms:created xsi:type="dcterms:W3CDTF">2018-04-11T09:41:54Z</dcterms:created>
  <dcterms:modified xsi:type="dcterms:W3CDTF">2018-05-02T08:47:48Z</dcterms:modified>
</cp:coreProperties>
</file>