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7" r:id="rId3"/>
    <p:sldId id="330" r:id="rId4"/>
    <p:sldId id="334" r:id="rId5"/>
    <p:sldId id="332" r:id="rId6"/>
    <p:sldId id="300" r:id="rId7"/>
    <p:sldId id="301" r:id="rId8"/>
    <p:sldId id="262" r:id="rId9"/>
    <p:sldId id="338" r:id="rId10"/>
    <p:sldId id="345" r:id="rId11"/>
    <p:sldId id="268" r:id="rId12"/>
    <p:sldId id="286" r:id="rId13"/>
    <p:sldId id="287" r:id="rId14"/>
    <p:sldId id="272" r:id="rId15"/>
    <p:sldId id="294" r:id="rId16"/>
    <p:sldId id="269" r:id="rId17"/>
    <p:sldId id="327" r:id="rId18"/>
    <p:sldId id="292" r:id="rId19"/>
    <p:sldId id="311" r:id="rId20"/>
    <p:sldId id="313" r:id="rId21"/>
    <p:sldId id="275" r:id="rId22"/>
    <p:sldId id="297" r:id="rId23"/>
    <p:sldId id="281" r:id="rId24"/>
    <p:sldId id="343" r:id="rId25"/>
    <p:sldId id="314" r:id="rId26"/>
    <p:sldId id="318" r:id="rId27"/>
    <p:sldId id="315" r:id="rId28"/>
    <p:sldId id="316" r:id="rId29"/>
    <p:sldId id="317" r:id="rId30"/>
    <p:sldId id="280" r:id="rId31"/>
    <p:sldId id="344" r:id="rId32"/>
    <p:sldId id="31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69"/>
    <a:srgbClr val="969696"/>
    <a:srgbClr val="DDDDDD"/>
    <a:srgbClr val="000099"/>
    <a:srgbClr val="CC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88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982B08-2EFA-4D94-9BA5-8B01978B19EC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F48ADB-EB7F-4959-A217-C040C44F0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2E4F-B7E8-4709-B227-AD8092A30BE5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7A65-8437-4F98-8238-0F4D83C29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4C0D-7F01-43CB-9ACE-768BB2E118D0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5293-569B-4814-AB7A-ADF0EE06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93AB-9BCA-4620-82A0-F5299A1CB5DA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C479-FA0E-4CF7-946D-7D3B3AF3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068B-E4C8-4E62-AC30-316C88F9744E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6FEA-35A3-4984-BC43-D1195AE4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5DA6-98AB-4517-8886-0F4F6513FD6E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D2D2-21A1-43EB-9A37-90F854054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6F8A-B1C9-4860-A80B-91FF781B4E9E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A90A-76DE-43E5-8592-88DEDAD4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E945-1DD1-485B-96F6-0D7E8AFC7453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58DD-F99D-4A6E-8D81-150B39D87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EF2A-5081-4884-8B25-04B80BE397F1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08F3-7B4E-425B-9FC0-2B4472435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8502-D775-4DD6-90E2-DB255916F280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96CC-6EE3-462C-8D56-BEC9F22D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CED7-451F-47E9-B23F-DC71C48560B5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6360-83B5-4457-BC38-BC8BF181E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125C-D401-474B-BC33-28694A76FE6D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F584-7F17-4E9F-A5AE-162C24FB6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C187D-2BE7-43A6-8374-0C58C3100E9C}" type="datetime1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EB9C5-E2BB-48B2-AE75-89C174CE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7.wmf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73883-5436-4C30-B113-4982E1398293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79388" y="1412875"/>
            <a:ext cx="8569325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Overview of country-specific studies of heavy metal and POP pollution. Updated results on cadmium pollution in Poland</a:t>
            </a:r>
            <a:r>
              <a:rPr lang="ru-RU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47813" y="2847975"/>
            <a:ext cx="6105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Ilia Ilyin, Oleg Travnikov, Olga Rozovskaya  (EMEP/MSC-E)</a:t>
            </a:r>
          </a:p>
          <a:p>
            <a:pPr algn="ctr"/>
            <a:r>
              <a:rPr lang="en-US" sz="2000">
                <a:latin typeface="Calibri" pitchFamily="34" charset="0"/>
              </a:rPr>
              <a:t>Anna Degorska (IEP-NRI) </a:t>
            </a:r>
          </a:p>
          <a:p>
            <a:pPr algn="ctr"/>
            <a:r>
              <a:rPr lang="en-US" sz="2000">
                <a:latin typeface="Calibri" pitchFamily="34" charset="0"/>
              </a:rPr>
              <a:t>Marco Pandolfi (EGAR Group IDAEA-CSIC)</a:t>
            </a:r>
          </a:p>
          <a:p>
            <a:pPr algn="ctr"/>
            <a:r>
              <a:rPr lang="cs-CZ" altLang="sv-SE" sz="2000">
                <a:latin typeface="Calibri" pitchFamily="34" charset="0"/>
              </a:rPr>
              <a:t>Milan Vana</a:t>
            </a:r>
            <a:r>
              <a:rPr lang="en-US" altLang="sv-SE" sz="2000">
                <a:latin typeface="Calibri" pitchFamily="34" charset="0"/>
              </a:rPr>
              <a:t> (CHMI)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14340" name="Group 10"/>
          <p:cNvGrpSpPr>
            <a:grpSpLocks noChangeAspect="1"/>
          </p:cNvGrpSpPr>
          <p:nvPr/>
        </p:nvGrpSpPr>
        <p:grpSpPr bwMode="auto">
          <a:xfrm>
            <a:off x="1547813" y="4906963"/>
            <a:ext cx="1071562" cy="925512"/>
            <a:chOff x="92" y="3959"/>
            <a:chExt cx="384" cy="333"/>
          </a:xfrm>
        </p:grpSpPr>
        <p:sp>
          <p:nvSpPr>
            <p:cNvPr id="14345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4346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Рисунок 6" descr="logo_ios_ENG_pion_CMYK6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4770438"/>
            <a:ext cx="1143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D:\Usuari\Descargas\EGAR_Logot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13" y="5013325"/>
            <a:ext cx="2051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363" y="4941888"/>
            <a:ext cx="1068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53899C-BB0E-407E-A1A5-6CDF95B7906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0595" name="Rectangle 41"/>
          <p:cNvSpPr>
            <a:spLocks noChangeArrowheads="1"/>
          </p:cNvSpPr>
          <p:nvPr/>
        </p:nvSpPr>
        <p:spPr bwMode="auto">
          <a:xfrm>
            <a:off x="0" y="115888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Formulation of emission scenario</a:t>
            </a:r>
            <a:endParaRPr lang="en-GB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71438" y="5373688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Focused on sector  “Residential combustion” in cold period (Jan-Mar and Oct-Dec)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Applied for each of 16 voivodships and neighboring countries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About 80 stations from Polish monitoring network were involved </a:t>
            </a: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59416" name="Object 5"/>
          <p:cNvGraphicFramePr>
            <a:graphicFrameLocks noChangeAspect="1"/>
          </p:cNvGraphicFramePr>
          <p:nvPr/>
        </p:nvGraphicFramePr>
        <p:xfrm>
          <a:off x="2411413" y="4535488"/>
          <a:ext cx="3797300" cy="909637"/>
        </p:xfrm>
        <a:graphic>
          <a:graphicData uri="http://schemas.openxmlformats.org/presentationml/2006/ole">
            <p:oleObj spid="_x0000_s188418" name="Формула" r:id="rId3" imgW="2158920" imgH="520560" progId="">
              <p:embed/>
            </p:oleObj>
          </a:graphicData>
        </a:graphic>
      </p:graphicFrame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50825" y="4845050"/>
            <a:ext cx="2252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Least-square method</a:t>
            </a:r>
            <a:r>
              <a:rPr lang="en-US"/>
              <a:t>:</a:t>
            </a:r>
            <a:endParaRPr lang="ru-RU"/>
          </a:p>
        </p:txBody>
      </p:sp>
      <p:sp>
        <p:nvSpPr>
          <p:cNvPr id="110599" name="Text Box 26"/>
          <p:cNvSpPr txBox="1">
            <a:spLocks noChangeArrowheads="1"/>
          </p:cNvSpPr>
          <p:nvPr/>
        </p:nvSpPr>
        <p:spPr bwMode="auto">
          <a:xfrm>
            <a:off x="179388" y="476250"/>
            <a:ext cx="87137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Aim:</a:t>
            </a:r>
            <a:r>
              <a:rPr lang="en-US">
                <a:latin typeface="Calibri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To improve agreement between modelled and observed pollution levels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I</a:t>
            </a:r>
            <a:r>
              <a:rPr lang="en-US"/>
              <a:t>mprovement  of </a:t>
            </a:r>
            <a:r>
              <a:rPr lang="en-US" sz="2000">
                <a:latin typeface="Calibri" pitchFamily="34" charset="0"/>
              </a:rPr>
              <a:t>emission data in cooperation with nation experts</a:t>
            </a: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59423" name="Object 8"/>
          <p:cNvGraphicFramePr>
            <a:graphicFrameLocks noChangeAspect="1"/>
          </p:cNvGraphicFramePr>
          <p:nvPr/>
        </p:nvGraphicFramePr>
        <p:xfrm>
          <a:off x="3635375" y="2205038"/>
          <a:ext cx="1989138" cy="712787"/>
        </p:xfrm>
        <a:graphic>
          <a:graphicData uri="http://schemas.openxmlformats.org/presentationml/2006/ole">
            <p:oleObj spid="_x0000_s188419" name="Формула" r:id="rId4" imgW="977760" imgH="355320" progId="">
              <p:embed/>
            </p:oleObj>
          </a:graphicData>
        </a:graphic>
      </p:graphicFrame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179388" y="2239963"/>
            <a:ext cx="2741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Modelled concentration </a:t>
            </a:r>
            <a:r>
              <a:rPr lang="en-US" b="1" i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C</a:t>
            </a:r>
            <a:r>
              <a:rPr lang="en-US" b="1" i="1" baseline="-25000">
                <a:solidFill>
                  <a:schemeClr val="tx2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:</a:t>
            </a:r>
            <a:endParaRPr lang="ru-RU" b="1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9425" name="Object 10"/>
          <p:cNvGraphicFramePr>
            <a:graphicFrameLocks noChangeAspect="1"/>
          </p:cNvGraphicFramePr>
          <p:nvPr/>
        </p:nvGraphicFramePr>
        <p:xfrm>
          <a:off x="138113" y="3079750"/>
          <a:ext cx="387350" cy="484188"/>
        </p:xfrm>
        <a:graphic>
          <a:graphicData uri="http://schemas.openxmlformats.org/presentationml/2006/ole">
            <p:oleObj spid="_x0000_s188420" name="Формула" r:id="rId5" imgW="190440" imgH="241200" progId="">
              <p:embed/>
            </p:oleObj>
          </a:graphicData>
        </a:graphic>
      </p:graphicFrame>
      <p:graphicFrame>
        <p:nvGraphicFramePr>
          <p:cNvPr id="59427" name="Object 12"/>
          <p:cNvGraphicFramePr>
            <a:graphicFrameLocks noChangeAspect="1"/>
          </p:cNvGraphicFramePr>
          <p:nvPr/>
        </p:nvGraphicFramePr>
        <p:xfrm>
          <a:off x="323850" y="4149725"/>
          <a:ext cx="1600200" cy="484188"/>
        </p:xfrm>
        <a:graphic>
          <a:graphicData uri="http://schemas.openxmlformats.org/presentationml/2006/ole">
            <p:oleObj spid="_x0000_s188421" name="Формула" r:id="rId6" imgW="787320" imgH="241200" progId="">
              <p:embed/>
            </p:oleObj>
          </a:graphicData>
        </a:graphic>
      </p:graphicFrame>
      <p:graphicFrame>
        <p:nvGraphicFramePr>
          <p:cNvPr id="59433" name="Object 13"/>
          <p:cNvGraphicFramePr>
            <a:graphicFrameLocks noChangeAspect="1"/>
          </p:cNvGraphicFramePr>
          <p:nvPr/>
        </p:nvGraphicFramePr>
        <p:xfrm>
          <a:off x="2401888" y="4168775"/>
          <a:ext cx="360362" cy="484188"/>
        </p:xfrm>
        <a:graphic>
          <a:graphicData uri="http://schemas.openxmlformats.org/presentationml/2006/ole">
            <p:oleObj spid="_x0000_s188422" name="Формула" r:id="rId7" imgW="177480" imgH="241200" progId="">
              <p:embed/>
            </p:oleObj>
          </a:graphicData>
        </a:graphic>
      </p:graphicFrame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231775" y="3803650"/>
            <a:ext cx="204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Emission variation:</a:t>
            </a:r>
            <a:r>
              <a:rPr lang="en-US"/>
              <a:t> </a:t>
            </a:r>
            <a:endParaRPr lang="ru-RU"/>
          </a:p>
        </p:txBody>
      </p:sp>
      <p:pic>
        <p:nvPicPr>
          <p:cNvPr id="59478" name="Picture 13" descr="poland_stati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1989138"/>
            <a:ext cx="223202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7019925" y="1773238"/>
            <a:ext cx="1101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Calibri" pitchFamily="34" charset="0"/>
              </a:rPr>
              <a:t>Stations in PL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10618" name="Text Box 3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528638" y="3184525"/>
            <a:ext cx="2243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 - emission in a province</a:t>
            </a:r>
            <a:endParaRPr lang="ru-RU">
              <a:latin typeface="Calibri" pitchFamily="34" charset="0"/>
            </a:endParaRP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3707904" y="3127375"/>
            <a:ext cx="2519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-influence function ( from </a:t>
            </a:r>
            <a:r>
              <a:rPr lang="en-US" dirty="0">
                <a:latin typeface="Calibri" pitchFamily="34" charset="0"/>
              </a:rPr>
              <a:t>source-receptor </a:t>
            </a:r>
            <a:r>
              <a:rPr lang="en-US" dirty="0" smtClean="0">
                <a:latin typeface="Calibri" pitchFamily="34" charset="0"/>
              </a:rPr>
              <a:t>matrix)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2700338" y="4267200"/>
            <a:ext cx="212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 - variation coefficients</a:t>
            </a:r>
            <a:endParaRPr lang="ru-RU">
              <a:latin typeface="Calibri" pitchFamily="34" charset="0"/>
            </a:endParaRPr>
          </a:p>
        </p:txBody>
      </p:sp>
      <p:sp>
        <p:nvSpPr>
          <p:cNvPr id="110623" name="Oval 31"/>
          <p:cNvSpPr>
            <a:spLocks noChangeArrowheads="1"/>
          </p:cNvSpPr>
          <p:nvPr/>
        </p:nvSpPr>
        <p:spPr bwMode="auto">
          <a:xfrm>
            <a:off x="7085013" y="2797175"/>
            <a:ext cx="215900" cy="2159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4" name="Line 32"/>
          <p:cNvSpPr>
            <a:spLocks noChangeShapeType="1"/>
          </p:cNvSpPr>
          <p:nvPr/>
        </p:nvSpPr>
        <p:spPr bwMode="auto">
          <a:xfrm flipH="1" flipV="1">
            <a:off x="5651500" y="2420938"/>
            <a:ext cx="1439863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25" name="Rectangle 33"/>
          <p:cNvSpPr>
            <a:spLocks noChangeArrowheads="1"/>
          </p:cNvSpPr>
          <p:nvPr/>
        </p:nvSpPr>
        <p:spPr bwMode="auto">
          <a:xfrm>
            <a:off x="3348038" y="2133600"/>
            <a:ext cx="2376487" cy="792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79388" y="1557338"/>
            <a:ext cx="226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Method:</a:t>
            </a:r>
            <a:r>
              <a:rPr lang="en-US">
                <a:latin typeface="Calibri" pitchFamily="34" charset="0"/>
                <a:cs typeface="Arial" charset="0"/>
              </a:rPr>
              <a:t> Optimization</a:t>
            </a:r>
            <a:endParaRPr lang="ru-RU">
              <a:latin typeface="Calibri" pitchFamily="34" charset="0"/>
              <a:cs typeface="Arial" charset="0"/>
            </a:endParaRP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1063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10631" name="Picture 12" descr="Log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3205970" y="3039343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ru-RU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/>
      <p:bldP spid="59417" grpId="0"/>
      <p:bldP spid="59424" grpId="0"/>
      <p:bldP spid="59435" grpId="0"/>
      <p:bldP spid="3" grpId="0"/>
      <p:bldP spid="110619" grpId="0"/>
      <p:bldP spid="110621" grpId="0"/>
      <p:bldP spid="110622" grpId="0"/>
      <p:bldP spid="110623" grpId="0" animBg="1"/>
      <p:bldP spid="110624" grpId="0" animBg="1"/>
      <p:bldP spid="110625" grpId="0" animBg="1"/>
      <p:bldP spid="4" grpId="0"/>
      <p:bldP spid="4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4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45815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AA3B5-E586-456C-9654-D81086CF6D8E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585788" y="163513"/>
            <a:ext cx="80899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Scenario vs. original emissions in Poland: total values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971550" y="782638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Seasonal changes of Cd emission in Poland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5632450" y="782638"/>
            <a:ext cx="290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Cd emissions in particular voevodships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1447" name="Text Box 12"/>
          <p:cNvSpPr txBox="1">
            <a:spLocks noChangeArrowheads="1"/>
          </p:cNvSpPr>
          <p:nvPr/>
        </p:nvSpPr>
        <p:spPr bwMode="auto">
          <a:xfrm>
            <a:off x="519113" y="5302250"/>
            <a:ext cx="7196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Total emission (original):   13.6 t</a:t>
            </a:r>
          </a:p>
          <a:p>
            <a:r>
              <a:rPr lang="en-US" sz="2000">
                <a:latin typeface="Calibri" pitchFamily="34" charset="0"/>
              </a:rPr>
              <a:t>Total emission (scenario): 17.2 t  </a:t>
            </a:r>
          </a:p>
          <a:p>
            <a:r>
              <a:rPr lang="en-US" sz="2000">
                <a:latin typeface="Calibri" pitchFamily="34" charset="0"/>
              </a:rPr>
              <a:t>Emission change: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26 %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  ( overall uncertainty of PL emission: </a:t>
            </a: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~ 70%</a:t>
            </a:r>
            <a:r>
              <a:rPr lang="en-US" sz="2000">
                <a:latin typeface="Calibri" pitchFamily="34" charset="0"/>
              </a:rPr>
              <a:t> 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1449" name="Text Box 3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1486" name="Group 46"/>
          <p:cNvGrpSpPr>
            <a:grpSpLocks/>
          </p:cNvGrpSpPr>
          <p:nvPr/>
        </p:nvGrpSpPr>
        <p:grpSpPr bwMode="auto">
          <a:xfrm>
            <a:off x="868363" y="4679950"/>
            <a:ext cx="3632200" cy="277813"/>
            <a:chOff x="547" y="2948"/>
            <a:chExt cx="2288" cy="175"/>
          </a:xfrm>
        </p:grpSpPr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547" y="2976"/>
              <a:ext cx="136" cy="1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75" name="Text Box 35"/>
            <p:cNvSpPr txBox="1">
              <a:spLocks noChangeArrowheads="1"/>
            </p:cNvSpPr>
            <p:nvPr/>
          </p:nvSpPr>
          <p:spPr bwMode="auto">
            <a:xfrm>
              <a:off x="706" y="2948"/>
              <a:ext cx="7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Other sectors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1611" y="2979"/>
              <a:ext cx="136" cy="13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78" name="Text Box 38"/>
            <p:cNvSpPr txBox="1">
              <a:spLocks noChangeArrowheads="1"/>
            </p:cNvSpPr>
            <p:nvPr/>
          </p:nvSpPr>
          <p:spPr bwMode="auto">
            <a:xfrm>
              <a:off x="1792" y="2950"/>
              <a:ext cx="10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Residential comb.</a:t>
              </a:r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1488" name="Group 48"/>
          <p:cNvGrpSpPr>
            <a:grpSpLocks/>
          </p:cNvGrpSpPr>
          <p:nvPr/>
        </p:nvGrpSpPr>
        <p:grpSpPr bwMode="auto">
          <a:xfrm>
            <a:off x="250825" y="4581525"/>
            <a:ext cx="7056438" cy="649288"/>
            <a:chOff x="4014" y="2976"/>
            <a:chExt cx="4445" cy="409"/>
          </a:xfrm>
        </p:grpSpPr>
        <p:sp>
          <p:nvSpPr>
            <p:cNvPr id="61487" name="Rectangle 47"/>
            <p:cNvSpPr>
              <a:spLocks noChangeArrowheads="1"/>
            </p:cNvSpPr>
            <p:nvPr/>
          </p:nvSpPr>
          <p:spPr bwMode="auto">
            <a:xfrm>
              <a:off x="4014" y="2976"/>
              <a:ext cx="4445" cy="4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85" name="Group 45"/>
            <p:cNvGrpSpPr>
              <a:grpSpLocks/>
            </p:cNvGrpSpPr>
            <p:nvPr/>
          </p:nvGrpSpPr>
          <p:grpSpPr bwMode="auto">
            <a:xfrm>
              <a:off x="4220" y="3065"/>
              <a:ext cx="4149" cy="175"/>
              <a:chOff x="4220" y="3065"/>
              <a:chExt cx="4149" cy="175"/>
            </a:xfrm>
          </p:grpSpPr>
          <p:sp>
            <p:nvSpPr>
              <p:cNvPr id="61479" name="Rectangle 39"/>
              <p:cNvSpPr>
                <a:spLocks noChangeArrowheads="1"/>
              </p:cNvSpPr>
              <p:nvPr/>
            </p:nvSpPr>
            <p:spPr bwMode="auto">
              <a:xfrm>
                <a:off x="4220" y="3093"/>
                <a:ext cx="136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0" name="Text Box 40"/>
              <p:cNvSpPr txBox="1">
                <a:spLocks noChangeArrowheads="1"/>
              </p:cNvSpPr>
              <p:nvPr/>
            </p:nvSpPr>
            <p:spPr bwMode="auto">
              <a:xfrm>
                <a:off x="4379" y="3065"/>
                <a:ext cx="79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Other sectors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481" name="Rectangle 41"/>
              <p:cNvSpPr>
                <a:spLocks noChangeArrowheads="1"/>
              </p:cNvSpPr>
              <p:nvPr/>
            </p:nvSpPr>
            <p:spPr bwMode="auto">
              <a:xfrm>
                <a:off x="5285" y="3096"/>
                <a:ext cx="136" cy="137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2" name="Text Box 42"/>
              <p:cNvSpPr txBox="1">
                <a:spLocks noChangeArrowheads="1"/>
              </p:cNvSpPr>
              <p:nvPr/>
            </p:nvSpPr>
            <p:spPr bwMode="auto">
              <a:xfrm>
                <a:off x="5466" y="3067"/>
                <a:ext cx="10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Residential comb.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483" name="Rectangle 43"/>
              <p:cNvSpPr>
                <a:spLocks noChangeArrowheads="1"/>
              </p:cNvSpPr>
              <p:nvPr/>
            </p:nvSpPr>
            <p:spPr bwMode="auto">
              <a:xfrm>
                <a:off x="6600" y="3096"/>
                <a:ext cx="136" cy="1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4" name="Text Box 44"/>
              <p:cNvSpPr txBox="1">
                <a:spLocks noChangeArrowheads="1"/>
              </p:cNvSpPr>
              <p:nvPr/>
            </p:nvSpPr>
            <p:spPr bwMode="auto">
              <a:xfrm>
                <a:off x="6781" y="3067"/>
                <a:ext cx="15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Added to residential comb.</a:t>
                </a:r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61492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5815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8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850" y="1412875"/>
            <a:ext cx="4333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0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1850" y="1412875"/>
            <a:ext cx="4333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501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1502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1503" name="Picture 12" descr="Log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6" grpId="0"/>
      <p:bldP spid="614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E92B6-4FE1-4CDE-A5F2-3F538CDF33E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55575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83248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Modelled and observed monthly mean Cd air concentrations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cxnSp>
        <p:nvCxnSpPr>
          <p:cNvPr id="63493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2139950" y="5006975"/>
            <a:ext cx="503238" cy="0"/>
          </a:xfrm>
          <a:prstGeom prst="lin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</p:cxnSp>
      <p:sp>
        <p:nvSpPr>
          <p:cNvPr id="63494" name="TextBox 4"/>
          <p:cNvSpPr txBox="1">
            <a:spLocks noChangeArrowheads="1"/>
          </p:cNvSpPr>
          <p:nvPr/>
        </p:nvSpPr>
        <p:spPr bwMode="auto">
          <a:xfrm>
            <a:off x="2627313" y="47974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observed </a:t>
            </a:r>
            <a:endParaRPr lang="ru-RU"/>
          </a:p>
        </p:txBody>
      </p:sp>
      <p:cxnSp>
        <p:nvCxnSpPr>
          <p:cNvPr id="63495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4562475" y="5008563"/>
            <a:ext cx="504825" cy="0"/>
          </a:xfrm>
          <a:prstGeom prst="lin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</p:spPr>
      </p:cxn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5049838" y="47990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modelled (original)</a:t>
            </a:r>
            <a:endParaRPr lang="ru-RU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3499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350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3501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5A810-2F4F-490F-9CBD-58A8070F5C9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45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1557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611188" y="333375"/>
            <a:ext cx="83248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Modelled and observed monthly mean Cd air concentrations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cxnSp>
        <p:nvCxnSpPr>
          <p:cNvPr id="64517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2139950" y="5006975"/>
            <a:ext cx="503238" cy="0"/>
          </a:xfrm>
          <a:prstGeom prst="lin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</p:cxnSp>
      <p:sp>
        <p:nvSpPr>
          <p:cNvPr id="64518" name="TextBox 4"/>
          <p:cNvSpPr txBox="1">
            <a:spLocks noChangeArrowheads="1"/>
          </p:cNvSpPr>
          <p:nvPr/>
        </p:nvSpPr>
        <p:spPr bwMode="auto">
          <a:xfrm>
            <a:off x="2627313" y="47974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observed </a:t>
            </a:r>
            <a:endParaRPr lang="ru-RU"/>
          </a:p>
        </p:txBody>
      </p:sp>
      <p:cxnSp>
        <p:nvCxnSpPr>
          <p:cNvPr id="64519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4562475" y="5008563"/>
            <a:ext cx="504825" cy="0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</p:cxn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5049838" y="47990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modelled (scenario)</a:t>
            </a:r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4523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4524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4525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7780F-A9E1-4E37-8EE5-C3CB3631935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6249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36163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5693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Modelled and observed Cd concentrations in cold period at regional and suburban stations (EMEP, PL, CZ)</a:t>
            </a: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/>
        </p:nvGraphicFramePr>
        <p:xfrm>
          <a:off x="4643438" y="1773238"/>
          <a:ext cx="4176712" cy="2548890"/>
        </p:xfrm>
        <a:graphic>
          <a:graphicData uri="http://schemas.openxmlformats.org/drawingml/2006/table">
            <a:tbl>
              <a:tblPr/>
              <a:tblGrid>
                <a:gridCol w="1392237"/>
                <a:gridCol w="1392238"/>
                <a:gridCol w="1392237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Original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Scenario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 Rel. Bias,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Rcorr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RMSCE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179388" y="5805488"/>
            <a:ext cx="882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>
                <a:latin typeface="Calibri" pitchFamily="34" charset="0"/>
              </a:rPr>
              <a:t> The suggested scenario favoured improvement of Cd levels assessment in Poland</a:t>
            </a:r>
          </a:p>
        </p:txBody>
      </p:sp>
      <p:sp>
        <p:nvSpPr>
          <p:cNvPr id="65563" name="Text Box 32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i="1"/>
              <a:t>19</a:t>
            </a:r>
            <a:r>
              <a:rPr lang="en-GB" sz="1600" i="1" baseline="30000"/>
              <a:t>th</a:t>
            </a:r>
            <a:r>
              <a:rPr lang="en-GB" sz="1600" i="1"/>
              <a:t> TFMM, Geneva, May 2018</a:t>
            </a:r>
          </a:p>
        </p:txBody>
      </p:sp>
      <p:pic>
        <p:nvPicPr>
          <p:cNvPr id="6557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6163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546350" y="1436688"/>
            <a:ext cx="214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x2</a:t>
            </a:r>
            <a:endParaRPr lang="ru-RU">
              <a:latin typeface="Calibri" pitchFamily="34" charset="0"/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952875" y="148431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1:1</a:t>
            </a:r>
            <a:endParaRPr lang="ru-RU">
              <a:latin typeface="Calibri" pitchFamily="34" charset="0"/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4008438" y="2878138"/>
            <a:ext cx="214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x2</a:t>
            </a:r>
            <a:endParaRPr lang="ru-RU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4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286397" y="5229225"/>
            <a:ext cx="215900" cy="215900"/>
          </a:xfrm>
          <a:prstGeom prst="diamond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46759" y="5173663"/>
            <a:ext cx="77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latin typeface="Calibri" pitchFamily="34" charset="0"/>
              </a:rPr>
              <a:t>original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282033" y="5222876"/>
            <a:ext cx="215900" cy="215900"/>
          </a:xfrm>
          <a:prstGeom prst="diamond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34558" y="5167314"/>
            <a:ext cx="871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scenario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3" grpId="0"/>
      <p:bldP spid="65570" grpId="0"/>
      <p:bldP spid="65572" grpId="0"/>
      <p:bldP spid="65571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8819C-66E6-457D-91D1-5948670C8B1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4713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Modelled vs. observed results for stations in the Czech Republic (evaluation set)</a:t>
            </a:r>
          </a:p>
        </p:txBody>
      </p:sp>
      <p:pic>
        <p:nvPicPr>
          <p:cNvPr id="66563" name="Picture 15" descr="cz_full_domain_ac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35050"/>
            <a:ext cx="2609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98875"/>
            <a:ext cx="4081462" cy="275431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3504" name="AutoShape 16"/>
          <p:cNvSpPr>
            <a:spLocks noChangeArrowheads="1"/>
          </p:cNvSpPr>
          <p:nvPr/>
        </p:nvSpPr>
        <p:spPr bwMode="auto">
          <a:xfrm rot="552418">
            <a:off x="539750" y="2828925"/>
            <a:ext cx="1152525" cy="57467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1619250" y="3340100"/>
            <a:ext cx="1152525" cy="3587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611313"/>
            <a:ext cx="311308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10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3438525" y="1965325"/>
            <a:ext cx="503238" cy="0"/>
          </a:xfrm>
          <a:prstGeom prst="lin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</p:cxnSp>
      <p:sp>
        <p:nvSpPr>
          <p:cNvPr id="63511" name="TextBox 4"/>
          <p:cNvSpPr txBox="1">
            <a:spLocks noChangeArrowheads="1"/>
          </p:cNvSpPr>
          <p:nvPr/>
        </p:nvSpPr>
        <p:spPr bwMode="auto">
          <a:xfrm>
            <a:off x="3929063" y="17557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Obs. </a:t>
            </a:r>
          </a:p>
        </p:txBody>
      </p:sp>
      <p:cxnSp>
        <p:nvCxnSpPr>
          <p:cNvPr id="63512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438525" y="2292350"/>
            <a:ext cx="504825" cy="0"/>
          </a:xfrm>
          <a:prstGeom prst="lin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</p:spPr>
      </p:cxnSp>
      <p:sp>
        <p:nvSpPr>
          <p:cNvPr id="63513" name="TextBox 8"/>
          <p:cNvSpPr txBox="1">
            <a:spLocks noChangeArrowheads="1"/>
          </p:cNvSpPr>
          <p:nvPr/>
        </p:nvSpPr>
        <p:spPr bwMode="auto">
          <a:xfrm>
            <a:off x="3929063" y="2160588"/>
            <a:ext cx="1433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Calibri" pitchFamily="34" charset="0"/>
              </a:rPr>
              <a:t> Mod. (original)</a:t>
            </a:r>
          </a:p>
        </p:txBody>
      </p:sp>
      <p:cxnSp>
        <p:nvCxnSpPr>
          <p:cNvPr id="63514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438525" y="2290763"/>
            <a:ext cx="504825" cy="0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</p:cxnSp>
      <p:sp>
        <p:nvSpPr>
          <p:cNvPr id="63515" name="TextBox 8"/>
          <p:cNvSpPr txBox="1">
            <a:spLocks noChangeArrowheads="1"/>
          </p:cNvSpPr>
          <p:nvPr/>
        </p:nvSpPr>
        <p:spPr bwMode="auto">
          <a:xfrm>
            <a:off x="3929063" y="2146300"/>
            <a:ext cx="1520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Calibri" pitchFamily="34" charset="0"/>
              </a:rPr>
              <a:t> Mod. (scenario)</a:t>
            </a:r>
          </a:p>
        </p:txBody>
      </p:sp>
      <p:sp>
        <p:nvSpPr>
          <p:cNvPr id="63516" name="Text Box 15"/>
          <p:cNvSpPr txBox="1">
            <a:spLocks noChangeArrowheads="1"/>
          </p:cNvSpPr>
          <p:nvPr/>
        </p:nvSpPr>
        <p:spPr bwMode="auto">
          <a:xfrm>
            <a:off x="5632450" y="1052513"/>
            <a:ext cx="3403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36000" rIns="18000" bIns="36000"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Monthly mean Cd conc. (average over stations)</a:t>
            </a: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5219700" y="4324350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CZ stations were not included to produce emission scenario 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219700" y="5229225"/>
            <a:ext cx="3671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>
                <a:latin typeface="Calibri" pitchFamily="34" charset="0"/>
              </a:rPr>
              <a:t> Pollution assessment in neighbouring countries </a:t>
            </a:r>
            <a:r>
              <a:rPr lang="en-GB" dirty="0" smtClean="0">
                <a:latin typeface="Calibri" pitchFamily="34" charset="0"/>
              </a:rPr>
              <a:t>improved 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6578" name="Text Box 32"/>
          <p:cNvSpPr txBox="1">
            <a:spLocks noChangeArrowheads="1"/>
          </p:cNvSpPr>
          <p:nvPr/>
        </p:nvSpPr>
        <p:spPr bwMode="auto">
          <a:xfrm>
            <a:off x="796925" y="1281113"/>
            <a:ext cx="1758950" cy="24447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alibri" pitchFamily="34" charset="0"/>
              </a:rPr>
              <a:t>Cd air concentrations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i="1"/>
              <a:t>19</a:t>
            </a:r>
            <a:r>
              <a:rPr lang="en-GB" sz="1600" i="1" baseline="30000"/>
              <a:t>th</a:t>
            </a:r>
            <a:r>
              <a:rPr lang="en-GB" sz="1600" i="1"/>
              <a:t> TFMM, Geneva, May 2018</a:t>
            </a:r>
          </a:p>
        </p:txBody>
      </p:sp>
      <p:pic>
        <p:nvPicPr>
          <p:cNvPr id="6658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3" y="1611313"/>
            <a:ext cx="311308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583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6584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6585" name="Picture 12" descr="Log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63505" grpId="0" animBg="1"/>
      <p:bldP spid="63511" grpId="0"/>
      <p:bldP spid="63513" grpId="0"/>
      <p:bldP spid="63513" grpId="1"/>
      <p:bldP spid="63515" grpId="0"/>
      <p:bldP spid="63516" grpId="0"/>
      <p:bldP spid="63501" grpId="0"/>
      <p:bldP spid="63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B740B-91FF-45E6-8DCD-BB3DE110AAA5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3423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Scenario vs. original emissions in Poland: spatial distribution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2467" name="Picture 6" descr="cd_total_emis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557338"/>
            <a:ext cx="3595688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8" name="Picture 8" descr="cd_total_emis_co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100" y="1565275"/>
            <a:ext cx="3595688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1624013" y="49403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Original</a:t>
            </a:r>
            <a:endParaRPr lang="ru-RU"/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5997575" y="496093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Scenario</a:t>
            </a:r>
            <a:endParaRPr lang="ru-RU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 rot="-2227192">
            <a:off x="5181600" y="3090863"/>
            <a:ext cx="1412875" cy="72072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2471" name="AutoShape 12"/>
          <p:cNvSpPr>
            <a:spLocks noChangeArrowheads="1"/>
          </p:cNvSpPr>
          <p:nvPr/>
        </p:nvSpPr>
        <p:spPr bwMode="auto">
          <a:xfrm>
            <a:off x="6305550" y="3816350"/>
            <a:ext cx="1584325" cy="863600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39750" y="5301208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Scenario assumes higher emissions mostly </a:t>
            </a:r>
            <a:r>
              <a:rPr lang="en-US" sz="2000" dirty="0" smtClean="0">
                <a:latin typeface="Calibri" pitchFamily="34" charset="0"/>
              </a:rPr>
              <a:t>in the southern and south-western part </a:t>
            </a:r>
            <a:r>
              <a:rPr lang="en-US" sz="2000" dirty="0">
                <a:latin typeface="Calibri" pitchFamily="34" charset="0"/>
              </a:rPr>
              <a:t>of Poland.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Change of emission from residential combustion results to </a:t>
            </a:r>
            <a:r>
              <a:rPr lang="en-US" sz="2000" b="1" dirty="0">
                <a:solidFill>
                  <a:schemeClr val="hlink"/>
                </a:solidFill>
                <a:latin typeface="Calibri" pitchFamily="34" charset="0"/>
              </a:rPr>
              <a:t>26 %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increase of total emission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771775" y="1100138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Total emissions of Cd in 2014</a:t>
            </a:r>
            <a:endParaRPr lang="ru-RU" sz="2000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2477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247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2479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471" grpId="0" animBg="1"/>
      <p:bldP spid="819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4ADC2-E04D-4FF7-AE29-416F2C316BD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7586" name="Rectangle 41"/>
          <p:cNvSpPr>
            <a:spLocks noChangeArrowheads="1"/>
          </p:cNvSpPr>
          <p:nvPr/>
        </p:nvSpPr>
        <p:spPr bwMode="auto">
          <a:xfrm>
            <a:off x="0" y="188913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Country-scale pollution assessment for Poland</a:t>
            </a:r>
            <a:endParaRPr lang="en-GB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8794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500063" y="765175"/>
            <a:ext cx="857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Calibri" pitchFamily="34" charset="0"/>
                <a:cs typeface="宋体"/>
              </a:rPr>
              <a:t>Outline</a:t>
            </a:r>
            <a:endParaRPr lang="ru-RU" altLang="zh-CN" sz="2800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6756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Collection of input data</a:t>
            </a:r>
          </a:p>
          <a:p>
            <a:pPr marL="457200" indent="-457200"/>
            <a:r>
              <a:rPr lang="en-US">
                <a:latin typeface="Calibri" pitchFamily="34" charset="0"/>
              </a:rPr>
              <a:t> 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Modelling</a:t>
            </a:r>
          </a:p>
          <a:p>
            <a:pPr marL="457200" indent="-457200"/>
            <a:endParaRPr lang="en-US" sz="2400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Joint analysis of the results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	 - emission scenario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latin typeface="Calibri" pitchFamily="34" charset="0"/>
              </a:rPr>
              <a:t>	 - pollution in cities </a:t>
            </a:r>
          </a:p>
          <a:p>
            <a:pPr marL="457200" indent="-457200"/>
            <a:endParaRPr lang="en-US" sz="2400"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Preparation of country-specific information</a:t>
            </a:r>
            <a:br>
              <a:rPr lang="en-US" sz="2400">
                <a:solidFill>
                  <a:srgbClr val="969696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(</a:t>
            </a:r>
            <a:r>
              <a:rPr lang="en-US" sz="2000">
                <a:solidFill>
                  <a:srgbClr val="969696"/>
                </a:solidFill>
                <a:latin typeface="Calibri" pitchFamily="34" charset="0"/>
              </a:rPr>
              <a:t>S-R matrices for voevodships, contribution of source categories, LPS , etc…)</a:t>
            </a:r>
            <a:endParaRPr lang="en-US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Final report</a:t>
            </a:r>
          </a:p>
          <a:p>
            <a:pPr lvl="1"/>
            <a:endParaRPr lang="ru-RU" sz="200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759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759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7594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71E6-0BAE-4992-933D-F2DA4D97060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1929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Evaluation of Cd pollution levels in urban areas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Purpose:</a:t>
            </a:r>
            <a:r>
              <a:rPr lang="en-US" sz="2000">
                <a:latin typeface="Calibri" pitchFamily="34" charset="0"/>
              </a:rPr>
              <a:t> Testing the ability of the model to reproduce levels in cities and, in particular, role of city sources (urban increment)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07950" y="2636838"/>
            <a:ext cx="36718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Approach:</a:t>
            </a:r>
            <a:r>
              <a:rPr lang="en-US" sz="2000">
                <a:latin typeface="Calibri" pitchFamily="34" charset="0"/>
              </a:rPr>
              <a:t> marking of ‘urban’ emissions and making S-R calculations.</a:t>
            </a:r>
          </a:p>
          <a:p>
            <a:endParaRPr lang="en-US" sz="1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</a:t>
            </a:r>
            <a:r>
              <a:rPr lang="en-US" sz="2000" i="1" baseline="-25000">
                <a:latin typeface="Calibri" pitchFamily="34" charset="0"/>
              </a:rPr>
              <a:t>total</a:t>
            </a:r>
            <a:r>
              <a:rPr lang="en-US" sz="2000">
                <a:latin typeface="Calibri" pitchFamily="34" charset="0"/>
              </a:rPr>
              <a:t> = C</a:t>
            </a:r>
            <a:r>
              <a:rPr lang="en-US" sz="2000" i="1" baseline="-25000">
                <a:latin typeface="Calibri" pitchFamily="34" charset="0"/>
              </a:rPr>
              <a:t>urban</a:t>
            </a:r>
            <a:r>
              <a:rPr lang="en-US" sz="2000">
                <a:latin typeface="Calibri" pitchFamily="34" charset="0"/>
              </a:rPr>
              <a:t> + C</a:t>
            </a:r>
            <a:r>
              <a:rPr lang="en-US" sz="2000" i="1" baseline="-25000">
                <a:latin typeface="Calibri" pitchFamily="34" charset="0"/>
              </a:rPr>
              <a:t>external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C</a:t>
            </a:r>
            <a:r>
              <a:rPr lang="en-US" sz="2000" i="1" baseline="-25000">
                <a:latin typeface="Calibri" pitchFamily="34" charset="0"/>
              </a:rPr>
              <a:t>total</a:t>
            </a:r>
            <a:r>
              <a:rPr lang="en-US" sz="2000">
                <a:latin typeface="Calibri" pitchFamily="34" charset="0"/>
              </a:rPr>
              <a:t>  – total concentration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C</a:t>
            </a:r>
            <a:r>
              <a:rPr lang="en-US" sz="2000" i="1" baseline="-25000">
                <a:latin typeface="Calibri" pitchFamily="34" charset="0"/>
              </a:rPr>
              <a:t>urban</a:t>
            </a:r>
            <a:r>
              <a:rPr lang="en-US" sz="2000" i="1">
                <a:latin typeface="Calibri" pitchFamily="34" charset="0"/>
              </a:rPr>
              <a:t> – </a:t>
            </a:r>
            <a:r>
              <a:rPr lang="en-US" sz="2000">
                <a:latin typeface="Calibri" pitchFamily="34" charset="0"/>
              </a:rPr>
              <a:t>urban increment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C</a:t>
            </a:r>
            <a:r>
              <a:rPr lang="en-US" sz="2000" i="1" baseline="-25000">
                <a:latin typeface="Calibri" pitchFamily="34" charset="0"/>
              </a:rPr>
              <a:t>external</a:t>
            </a:r>
            <a:r>
              <a:rPr lang="en-US" sz="2000">
                <a:latin typeface="Calibri" pitchFamily="34" charset="0"/>
              </a:rPr>
              <a:t> </a:t>
            </a:r>
            <a:r>
              <a:rPr lang="en-US" sz="2000" i="1">
                <a:latin typeface="Calibri" pitchFamily="34" charset="0"/>
              </a:rPr>
              <a:t>–</a:t>
            </a:r>
            <a:r>
              <a:rPr lang="en-US" sz="2000">
                <a:latin typeface="Calibri" pitchFamily="34" charset="0"/>
              </a:rPr>
              <a:t>  sources outside cities</a:t>
            </a:r>
          </a:p>
          <a:p>
            <a:endParaRPr lang="en-US" sz="2000">
              <a:latin typeface="Calibri" pitchFamily="34" charset="0"/>
            </a:endParaRPr>
          </a:p>
        </p:txBody>
      </p:sp>
      <p:pic>
        <p:nvPicPr>
          <p:cNvPr id="67588" name="Picture 7" descr="poland_and_c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924175"/>
            <a:ext cx="3167062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4897438" y="5546725"/>
            <a:ext cx="1651000" cy="296863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alibri" pitchFamily="34" charset="0"/>
              </a:rPr>
              <a:t>23 cities included</a:t>
            </a:r>
            <a:endParaRPr lang="ru-RU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4643438" y="2420938"/>
            <a:ext cx="3617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Cities of Poland involved to study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6964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6964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69644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9" grpId="0" animBg="1"/>
      <p:bldP spid="67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79268-71FA-484D-AC16-9C90F5356BE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848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Modelled vs. observed Cd levels in the selected cities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Averaged monthly mean concentrations</a:t>
            </a:r>
          </a:p>
          <a:p>
            <a:pPr algn="ctr"/>
            <a:r>
              <a:rPr lang="en-US" sz="2000">
                <a:latin typeface="Calibri" pitchFamily="34" charset="0"/>
              </a:rPr>
              <a:t>(23 urban background stations)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0660" name="Rectangle 14"/>
          <p:cNvSpPr>
            <a:spLocks noChangeArrowheads="1"/>
          </p:cNvSpPr>
          <p:nvPr/>
        </p:nvSpPr>
        <p:spPr bwMode="auto">
          <a:xfrm>
            <a:off x="536575" y="4476750"/>
            <a:ext cx="358775" cy="215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Text Box 15"/>
          <p:cNvSpPr txBox="1">
            <a:spLocks noChangeArrowheads="1"/>
          </p:cNvSpPr>
          <p:nvPr/>
        </p:nvSpPr>
        <p:spPr bwMode="auto">
          <a:xfrm>
            <a:off x="985838" y="4383088"/>
            <a:ext cx="335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- 5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-95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percentile of obs. values</a:t>
            </a:r>
            <a:endParaRPr lang="ru-RU">
              <a:latin typeface="Calibri" pitchFamily="34" charset="0"/>
            </a:endParaRPr>
          </a:p>
        </p:txBody>
      </p:sp>
      <p:sp>
        <p:nvSpPr>
          <p:cNvPr id="70662" name="Text Box 16"/>
          <p:cNvSpPr txBox="1">
            <a:spLocks noChangeArrowheads="1"/>
          </p:cNvSpPr>
          <p:nvPr/>
        </p:nvSpPr>
        <p:spPr bwMode="auto">
          <a:xfrm>
            <a:off x="395288" y="4797425"/>
            <a:ext cx="429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Whiskers: 5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-95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percentile of mod. values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67610" name="Group 26"/>
          <p:cNvGraphicFramePr>
            <a:graphicFrameLocks noGrp="1"/>
          </p:cNvGraphicFramePr>
          <p:nvPr/>
        </p:nvGraphicFramePr>
        <p:xfrm>
          <a:off x="5003800" y="1773238"/>
          <a:ext cx="3960813" cy="2633980"/>
        </p:xfrm>
        <a:graphic>
          <a:graphicData uri="http://schemas.openxmlformats.org/drawingml/2006/table">
            <a:tbl>
              <a:tblPr/>
              <a:tblGrid>
                <a:gridCol w="1844675"/>
                <a:gridCol w="2116138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Index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Value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 Rel. Bias, 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- 9%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Spatial R</a:t>
                      </a:r>
                      <a:r>
                        <a:rPr kumimoji="0" lang="it-IT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corr</a:t>
                      </a:r>
                      <a:endParaRPr kumimoji="0" lang="ru-RU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0. 71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Temporal R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corr</a:t>
                      </a:r>
                      <a:endParaRPr kumimoji="0" lang="ru-RU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0.6 at 80% of stations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6" name="Text Box 55"/>
          <p:cNvSpPr txBox="1">
            <a:spLocks noChangeArrowheads="1"/>
          </p:cNvSpPr>
          <p:nvPr/>
        </p:nvSpPr>
        <p:spPr bwMode="auto">
          <a:xfrm>
            <a:off x="250825" y="5516563"/>
            <a:ext cx="849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In most of the selected </a:t>
            </a:r>
            <a:r>
              <a:rPr lang="en-US" sz="2000" dirty="0" smtClean="0">
                <a:latin typeface="Calibri" pitchFamily="34" charset="0"/>
              </a:rPr>
              <a:t>cities the </a:t>
            </a:r>
            <a:r>
              <a:rPr lang="en-US" sz="2000" dirty="0">
                <a:latin typeface="Calibri" pitchFamily="34" charset="0"/>
              </a:rPr>
              <a:t>model reproduced the observed levels with sufficient quality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70681" name="Text Box 2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828800"/>
            <a:ext cx="32289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685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0686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0687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37985-B7A6-4959-835E-0A94B637001E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6386" name="Text Box 42"/>
          <p:cNvSpPr txBox="1">
            <a:spLocks noChangeArrowheads="1"/>
          </p:cNvSpPr>
          <p:nvPr/>
        </p:nvSpPr>
        <p:spPr bwMode="auto">
          <a:xfrm>
            <a:off x="0" y="188913"/>
            <a:ext cx="9144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Case studies of HM and POP pollution in selected EMEP countries</a:t>
            </a:r>
            <a:endParaRPr lang="ru-RU" sz="2800" b="1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87" name="Text Box 43"/>
          <p:cNvSpPr txBox="1">
            <a:spLocks noChangeArrowheads="1"/>
          </p:cNvSpPr>
          <p:nvPr/>
        </p:nvSpPr>
        <p:spPr bwMode="auto">
          <a:xfrm>
            <a:off x="0" y="1017588"/>
            <a:ext cx="83804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Approach: </a:t>
            </a:r>
            <a:endParaRPr lang="en-US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68288" indent="-268288">
              <a:spcBef>
                <a:spcPct val="20000"/>
              </a:spcBef>
              <a:buClr>
                <a:schemeClr val="tx2"/>
              </a:buClr>
            </a:pPr>
            <a:r>
              <a:rPr lang="en-US">
                <a:latin typeface="Calibri" pitchFamily="34" charset="0"/>
                <a:cs typeface="Arial" charset="0"/>
              </a:rPr>
              <a:t>	Evaluation of pollution levels in a country with fine spatial resolution involving variety of national data</a:t>
            </a:r>
            <a:endParaRPr lang="en-US">
              <a:solidFill>
                <a:schemeClr val="hlin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0" y="1955800"/>
            <a:ext cx="6804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lnSpc>
                <a:spcPct val="11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National experts from countries: </a:t>
            </a:r>
            <a:r>
              <a:rPr lang="en-US" b="1">
                <a:latin typeface="Calibri" pitchFamily="34" charset="0"/>
                <a:cs typeface="Arial" charset="0"/>
              </a:rPr>
              <a:t>CZ, HR, NL, BY, UK, PL, ES, FR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1003300" y="2349500"/>
            <a:ext cx="6808788" cy="3903663"/>
            <a:chOff x="405" y="1525"/>
            <a:chExt cx="4289" cy="2459"/>
          </a:xfrm>
        </p:grpSpPr>
        <p:sp>
          <p:nvSpPr>
            <p:cNvPr id="16391" name="Text Box 32"/>
            <p:cNvSpPr txBox="1">
              <a:spLocks noChangeArrowheads="1"/>
            </p:cNvSpPr>
            <p:nvPr/>
          </p:nvSpPr>
          <p:spPr bwMode="auto">
            <a:xfrm>
              <a:off x="3592" y="2704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Poland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6392" name="Picture 23" descr="pb_dep_2012(belarus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2933"/>
              <a:ext cx="1170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35"/>
            <p:cNvSpPr txBox="1">
              <a:spLocks noChangeArrowheads="1"/>
            </p:cNvSpPr>
            <p:nvPr/>
          </p:nvSpPr>
          <p:spPr bwMode="auto">
            <a:xfrm>
              <a:off x="606" y="2704"/>
              <a:ext cx="7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Belarus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6394" name="Picture 25" descr="poland_cd_con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5" y="2888"/>
              <a:ext cx="1052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6" descr="czech_re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1731"/>
              <a:ext cx="136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27"/>
            <p:cNvSpPr txBox="1">
              <a:spLocks noChangeArrowheads="1"/>
            </p:cNvSpPr>
            <p:nvPr/>
          </p:nvSpPr>
          <p:spPr bwMode="auto">
            <a:xfrm>
              <a:off x="1893" y="1525"/>
              <a:ext cx="1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Czech Republic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6397" name="Picture 28" descr="croati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1598"/>
              <a:ext cx="1217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29"/>
            <p:cNvSpPr txBox="1">
              <a:spLocks noChangeArrowheads="1"/>
            </p:cNvSpPr>
            <p:nvPr/>
          </p:nvSpPr>
          <p:spPr bwMode="auto">
            <a:xfrm>
              <a:off x="405" y="152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Croatia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6399" name="Picture 30" descr="netherland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0" y="1695"/>
              <a:ext cx="1004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31"/>
            <p:cNvSpPr txBox="1">
              <a:spLocks noChangeArrowheads="1"/>
            </p:cNvSpPr>
            <p:nvPr/>
          </p:nvSpPr>
          <p:spPr bwMode="auto">
            <a:xfrm>
              <a:off x="3622" y="1525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Netherlands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6401" name="Text Box 32"/>
            <p:cNvSpPr txBox="1">
              <a:spLocks noChangeArrowheads="1"/>
            </p:cNvSpPr>
            <p:nvPr/>
          </p:nvSpPr>
          <p:spPr bwMode="auto">
            <a:xfrm>
              <a:off x="2097" y="2704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  <a:cs typeface="Arial" charset="0"/>
                </a:rPr>
                <a:t>Spain</a:t>
              </a:r>
              <a:endParaRPr lang="ru-RU" sz="14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6402" name="Picture 33" descr="Spai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3" y="2922"/>
              <a:ext cx="1424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5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6406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6407" name="Picture 12" descr="Logo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125538"/>
            <a:ext cx="71945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70286-4806-4981-8FF9-148D0D596F2F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Urban increment contributes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from 1% to 70%</a:t>
            </a:r>
            <a:r>
              <a:rPr lang="en-US" sz="2000">
                <a:latin typeface="Calibri" pitchFamily="34" charset="0"/>
              </a:rPr>
              <a:t> of total Cd concentration in cities of Poland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519113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971550" y="260350"/>
            <a:ext cx="7569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Calculated Cd urban increments in Polish cities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1686" name="TextBox 1"/>
          <p:cNvSpPr txBox="1">
            <a:spLocks noChangeArrowheads="1"/>
          </p:cNvSpPr>
          <p:nvPr/>
        </p:nvSpPr>
        <p:spPr bwMode="auto">
          <a:xfrm>
            <a:off x="2938463" y="71755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(anthropogenic component)</a:t>
            </a:r>
            <a:endParaRPr lang="ru-RU">
              <a:latin typeface="Calibri" pitchFamily="34" charset="0"/>
            </a:endParaRPr>
          </a:p>
        </p:txBody>
      </p:sp>
      <p:sp>
        <p:nvSpPr>
          <p:cNvPr id="71687" name="Text Box 4"/>
          <p:cNvSpPr txBox="1">
            <a:spLocks noChangeArrowheads="1"/>
          </p:cNvSpPr>
          <p:nvPr/>
        </p:nvSpPr>
        <p:spPr bwMode="auto">
          <a:xfrm>
            <a:off x="395288" y="552450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Even in large cities (e.g, Warsaw, Krakow) contribution of external sources is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30-50%.</a:t>
            </a:r>
            <a:r>
              <a:rPr lang="en-US" sz="2000">
                <a:latin typeface="Calibri" pitchFamily="34" charset="0"/>
              </a:rPr>
              <a:t> In small cities these sources dominate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1403350" y="1125538"/>
            <a:ext cx="576263" cy="30257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696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1697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1698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7" grpId="0"/>
      <p:bldP spid="716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BA7A6-0976-4D72-91D7-B4CDA78ECA7E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72706" name="Text Box 19"/>
          <p:cNvSpPr txBox="1">
            <a:spLocks noChangeArrowheads="1"/>
          </p:cNvSpPr>
          <p:nvPr/>
        </p:nvSpPr>
        <p:spPr bwMode="auto">
          <a:xfrm>
            <a:off x="1876425" y="1930400"/>
            <a:ext cx="5170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Observed Cd air conc. in cities of north-western Poland </a:t>
            </a:r>
            <a:endParaRPr lang="ru-RU">
              <a:latin typeface="Calibri" pitchFamily="34" charset="0"/>
            </a:endParaRPr>
          </a:p>
        </p:txBody>
      </p:sp>
      <p:pic>
        <p:nvPicPr>
          <p:cNvPr id="72707" name="Picture 13" descr="nw_poland_c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349500"/>
            <a:ext cx="3595687" cy="3143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9930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Evaluation of seasonal changes of urban increments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709" name="Text Box 23"/>
          <p:cNvSpPr txBox="1">
            <a:spLocks noChangeArrowheads="1"/>
          </p:cNvSpPr>
          <p:nvPr/>
        </p:nvSpPr>
        <p:spPr bwMode="auto">
          <a:xfrm>
            <a:off x="755650" y="765175"/>
            <a:ext cx="734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S-R modeling vs. measurement-based Lenschow approach (with contribution from</a:t>
            </a:r>
            <a:r>
              <a:rPr lang="en-US" sz="2000" i="1">
                <a:latin typeface="Calibri" pitchFamily="34" charset="0"/>
              </a:rPr>
              <a:t> Marco Pandolfi, Spain, </a:t>
            </a:r>
            <a:r>
              <a:rPr lang="en-US" i="1"/>
              <a:t>EGAR Group IDAEA-CSIC</a:t>
            </a:r>
            <a:r>
              <a:rPr lang="en-US" sz="2000">
                <a:latin typeface="Calibri" pitchFamily="34" charset="0"/>
              </a:rPr>
              <a:t>)</a:t>
            </a:r>
            <a:endParaRPr lang="ru-RU" sz="2000"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43213" y="5799138"/>
            <a:ext cx="5032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330575" y="5589588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observed increment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2738" y="6159500"/>
            <a:ext cx="5048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1" name="TextBox 8"/>
          <p:cNvSpPr txBox="1">
            <a:spLocks noChangeArrowheads="1"/>
          </p:cNvSpPr>
          <p:nvPr/>
        </p:nvSpPr>
        <p:spPr bwMode="auto">
          <a:xfrm>
            <a:off x="3340100" y="59420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modelled increment</a:t>
            </a:r>
            <a:endParaRPr lang="ru-RU"/>
          </a:p>
        </p:txBody>
      </p:sp>
      <p:sp>
        <p:nvSpPr>
          <p:cNvPr id="72712" name="TextBox 15"/>
          <p:cNvSpPr txBox="1">
            <a:spLocks noChangeArrowheads="1"/>
          </p:cNvSpPr>
          <p:nvPr/>
        </p:nvSpPr>
        <p:spPr bwMode="auto">
          <a:xfrm>
            <a:off x="631825" y="436562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Calibri" pitchFamily="34" charset="0"/>
              </a:rPr>
              <a:t>seasonal changes reproduced</a:t>
            </a:r>
            <a:endParaRPr lang="ru-RU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72713" name="TextBox 20"/>
          <p:cNvSpPr txBox="1">
            <a:spLocks noChangeArrowheads="1"/>
          </p:cNvSpPr>
          <p:nvPr/>
        </p:nvSpPr>
        <p:spPr bwMode="auto">
          <a:xfrm>
            <a:off x="6300788" y="4365625"/>
            <a:ext cx="193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Calibri" pitchFamily="34" charset="0"/>
              </a:rPr>
              <a:t> seasonal changes missed</a:t>
            </a:r>
            <a:endParaRPr lang="ru-RU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7271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3750"/>
            <a:ext cx="2698750" cy="227171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271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25" y="2057400"/>
            <a:ext cx="2706688" cy="227806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4230688" y="4446588"/>
            <a:ext cx="360362" cy="360362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H="1" flipV="1">
            <a:off x="2916238" y="3644900"/>
            <a:ext cx="1368425" cy="863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4868863" y="3938588"/>
            <a:ext cx="360362" cy="360362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V="1">
            <a:off x="5167313" y="3106738"/>
            <a:ext cx="719137" cy="863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2724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2725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2726" name="Picture 12" descr="Log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711" grpId="0"/>
      <p:bldP spid="72712" grpId="0"/>
      <p:bldP spid="72713" grpId="0"/>
      <p:bldP spid="72719" grpId="0" animBg="1"/>
      <p:bldP spid="72720" grpId="0" animBg="1"/>
      <p:bldP spid="72721" grpId="0" animBg="1"/>
      <p:bldP spid="727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AB97-06A3-44A3-8698-691DA4B1BD7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73730" name="Picture 11" descr="nw_poland_c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349500"/>
            <a:ext cx="3595687" cy="3143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2698750" cy="227171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37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25" y="1557338"/>
            <a:ext cx="2706688" cy="22780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950913" y="4149725"/>
            <a:ext cx="1206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City emission</a:t>
            </a:r>
            <a:endParaRPr lang="ru-RU" sz="1600"/>
          </a:p>
        </p:txBody>
      </p:sp>
      <p:sp>
        <p:nvSpPr>
          <p:cNvPr id="73734" name="Text Box 16"/>
          <p:cNvSpPr txBox="1">
            <a:spLocks noChangeArrowheads="1"/>
          </p:cNvSpPr>
          <p:nvPr/>
        </p:nvSpPr>
        <p:spPr bwMode="auto">
          <a:xfrm>
            <a:off x="6683375" y="4168775"/>
            <a:ext cx="1206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City emission</a:t>
            </a:r>
            <a:endParaRPr lang="ru-RU" sz="1600"/>
          </a:p>
        </p:txBody>
      </p:sp>
      <p:sp>
        <p:nvSpPr>
          <p:cNvPr id="73735" name="Oval 12"/>
          <p:cNvSpPr>
            <a:spLocks noChangeArrowheads="1"/>
          </p:cNvSpPr>
          <p:nvPr/>
        </p:nvSpPr>
        <p:spPr bwMode="auto">
          <a:xfrm>
            <a:off x="4230688" y="4446588"/>
            <a:ext cx="360362" cy="360362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6" name="Oval 13"/>
          <p:cNvSpPr>
            <a:spLocks noChangeArrowheads="1"/>
          </p:cNvSpPr>
          <p:nvPr/>
        </p:nvSpPr>
        <p:spPr bwMode="auto">
          <a:xfrm>
            <a:off x="4868863" y="3938588"/>
            <a:ext cx="360362" cy="360362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 flipH="1" flipV="1">
            <a:off x="2916238" y="3644900"/>
            <a:ext cx="1368425" cy="863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 flipV="1">
            <a:off x="5167313" y="3106738"/>
            <a:ext cx="719137" cy="863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9930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Evaluation of seasonal changes of urban increments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3740" name="Text Box 23"/>
          <p:cNvSpPr txBox="1">
            <a:spLocks noChangeArrowheads="1"/>
          </p:cNvSpPr>
          <p:nvPr/>
        </p:nvSpPr>
        <p:spPr bwMode="auto">
          <a:xfrm>
            <a:off x="755650" y="765175"/>
            <a:ext cx="734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S-R modeling vs. measurement-based Lenschow approach (with contribution from Marco Pandolfi)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3764" name="Group 36"/>
          <p:cNvGrpSpPr>
            <a:grpSpLocks/>
          </p:cNvGrpSpPr>
          <p:nvPr/>
        </p:nvGrpSpPr>
        <p:grpSpPr bwMode="auto">
          <a:xfrm>
            <a:off x="684213" y="4276725"/>
            <a:ext cx="1730375" cy="1928813"/>
            <a:chOff x="431" y="2694"/>
            <a:chExt cx="1090" cy="1215"/>
          </a:xfrm>
        </p:grpSpPr>
        <p:sp>
          <p:nvSpPr>
            <p:cNvPr id="7374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431" y="2694"/>
              <a:ext cx="1090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6" name="Freeform 53"/>
            <p:cNvSpPr>
              <a:spLocks/>
            </p:cNvSpPr>
            <p:nvPr/>
          </p:nvSpPr>
          <p:spPr bwMode="auto">
            <a:xfrm>
              <a:off x="964" y="2790"/>
              <a:ext cx="365" cy="408"/>
            </a:xfrm>
            <a:custGeom>
              <a:avLst/>
              <a:gdLst>
                <a:gd name="T0" fmla="*/ 75 w 76"/>
                <a:gd name="T1" fmla="*/ 85 h 85"/>
                <a:gd name="T2" fmla="*/ 76 w 76"/>
                <a:gd name="T3" fmla="*/ 76 h 85"/>
                <a:gd name="T4" fmla="*/ 0 w 76"/>
                <a:gd name="T5" fmla="*/ 1 h 85"/>
                <a:gd name="T6" fmla="*/ 0 w 76"/>
                <a:gd name="T7" fmla="*/ 1 h 85"/>
                <a:gd name="T8" fmla="*/ 0 w 76"/>
                <a:gd name="T9" fmla="*/ 76 h 85"/>
                <a:gd name="T10" fmla="*/ 75 w 76"/>
                <a:gd name="T11" fmla="*/ 85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85"/>
                <a:gd name="T20" fmla="*/ 76 w 7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85">
                  <a:moveTo>
                    <a:pt x="75" y="85"/>
                  </a:moveTo>
                  <a:cubicBezTo>
                    <a:pt x="75" y="82"/>
                    <a:pt x="76" y="79"/>
                    <a:pt x="76" y="76"/>
                  </a:cubicBezTo>
                  <a:cubicBezTo>
                    <a:pt x="76" y="34"/>
                    <a:pt x="42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76"/>
                  </a:lnTo>
                  <a:lnTo>
                    <a:pt x="75" y="85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7" name="Freeform 54"/>
            <p:cNvSpPr>
              <a:spLocks/>
            </p:cNvSpPr>
            <p:nvPr/>
          </p:nvSpPr>
          <p:spPr bwMode="auto">
            <a:xfrm>
              <a:off x="604" y="2795"/>
              <a:ext cx="720" cy="725"/>
            </a:xfrm>
            <a:custGeom>
              <a:avLst/>
              <a:gdLst>
                <a:gd name="T0" fmla="*/ 75 w 150"/>
                <a:gd name="T1" fmla="*/ 0 h 151"/>
                <a:gd name="T2" fmla="*/ 0 w 150"/>
                <a:gd name="T3" fmla="*/ 75 h 151"/>
                <a:gd name="T4" fmla="*/ 75 w 150"/>
                <a:gd name="T5" fmla="*/ 151 h 151"/>
                <a:gd name="T6" fmla="*/ 150 w 150"/>
                <a:gd name="T7" fmla="*/ 84 h 151"/>
                <a:gd name="T8" fmla="*/ 75 w 150"/>
                <a:gd name="T9" fmla="*/ 75 h 151"/>
                <a:gd name="T10" fmla="*/ 75 w 150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151"/>
                <a:gd name="T20" fmla="*/ 150 w 150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151">
                  <a:moveTo>
                    <a:pt x="75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117"/>
                    <a:pt x="33" y="151"/>
                    <a:pt x="75" y="151"/>
                  </a:cubicBezTo>
                  <a:cubicBezTo>
                    <a:pt x="113" y="150"/>
                    <a:pt x="146" y="122"/>
                    <a:pt x="150" y="84"/>
                  </a:cubicBezTo>
                  <a:lnTo>
                    <a:pt x="75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8" name="Rectangle 55"/>
            <p:cNvSpPr>
              <a:spLocks noChangeArrowheads="1"/>
            </p:cNvSpPr>
            <p:nvPr/>
          </p:nvSpPr>
          <p:spPr bwMode="auto">
            <a:xfrm>
              <a:off x="604" y="3611"/>
              <a:ext cx="739" cy="2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9" name="Rectangle 56"/>
            <p:cNvSpPr>
              <a:spLocks noChangeArrowheads="1"/>
            </p:cNvSpPr>
            <p:nvPr/>
          </p:nvSpPr>
          <p:spPr bwMode="auto">
            <a:xfrm>
              <a:off x="710" y="3659"/>
              <a:ext cx="52" cy="5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0" name="Rectangle 57"/>
            <p:cNvSpPr>
              <a:spLocks noChangeArrowheads="1"/>
            </p:cNvSpPr>
            <p:nvPr/>
          </p:nvSpPr>
          <p:spPr bwMode="auto">
            <a:xfrm>
              <a:off x="782" y="3640"/>
              <a:ext cx="4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Resid. Comb.</a:t>
              </a:r>
              <a:endParaRPr lang="ru-RU"/>
            </a:p>
          </p:txBody>
        </p:sp>
        <p:sp>
          <p:nvSpPr>
            <p:cNvPr id="73761" name="Rectangle 58"/>
            <p:cNvSpPr>
              <a:spLocks noChangeArrowheads="1"/>
            </p:cNvSpPr>
            <p:nvPr/>
          </p:nvSpPr>
          <p:spPr bwMode="auto">
            <a:xfrm>
              <a:off x="710" y="3794"/>
              <a:ext cx="52" cy="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2" name="Rectangle 59"/>
            <p:cNvSpPr>
              <a:spLocks noChangeArrowheads="1"/>
            </p:cNvSpPr>
            <p:nvPr/>
          </p:nvSpPr>
          <p:spPr bwMode="auto">
            <a:xfrm>
              <a:off x="782" y="3775"/>
              <a:ext cx="4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Other sectors</a:t>
              </a:r>
              <a:endParaRPr lang="ru-RU"/>
            </a:p>
          </p:txBody>
        </p:sp>
      </p:grpSp>
      <p:sp>
        <p:nvSpPr>
          <p:cNvPr id="73749" name="AutoShape 61"/>
          <p:cNvSpPr>
            <a:spLocks noChangeAspect="1" noChangeArrowheads="1" noTextEdit="1"/>
          </p:cNvSpPr>
          <p:nvPr/>
        </p:nvSpPr>
        <p:spPr bwMode="auto">
          <a:xfrm>
            <a:off x="6442075" y="4276725"/>
            <a:ext cx="1730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3765" name="Group 37"/>
          <p:cNvGrpSpPr>
            <a:grpSpLocks/>
          </p:cNvGrpSpPr>
          <p:nvPr/>
        </p:nvGrpSpPr>
        <p:grpSpPr bwMode="auto">
          <a:xfrm>
            <a:off x="6716713" y="4429125"/>
            <a:ext cx="1173162" cy="1738313"/>
            <a:chOff x="4231" y="2790"/>
            <a:chExt cx="739" cy="1095"/>
          </a:xfrm>
        </p:grpSpPr>
        <p:sp>
          <p:nvSpPr>
            <p:cNvPr id="73750" name="Freeform 63"/>
            <p:cNvSpPr>
              <a:spLocks/>
            </p:cNvSpPr>
            <p:nvPr/>
          </p:nvSpPr>
          <p:spPr bwMode="auto">
            <a:xfrm>
              <a:off x="4231" y="2790"/>
              <a:ext cx="725" cy="730"/>
            </a:xfrm>
            <a:custGeom>
              <a:avLst/>
              <a:gdLst>
                <a:gd name="T0" fmla="*/ 75 w 151"/>
                <a:gd name="T1" fmla="*/ 1 h 152"/>
                <a:gd name="T2" fmla="*/ 0 w 151"/>
                <a:gd name="T3" fmla="*/ 76 h 152"/>
                <a:gd name="T4" fmla="*/ 75 w 151"/>
                <a:gd name="T5" fmla="*/ 152 h 152"/>
                <a:gd name="T6" fmla="*/ 151 w 151"/>
                <a:gd name="T7" fmla="*/ 76 h 152"/>
                <a:gd name="T8" fmla="*/ 75 w 151"/>
                <a:gd name="T9" fmla="*/ 1 h 152"/>
                <a:gd name="T10" fmla="*/ 75 w 151"/>
                <a:gd name="T11" fmla="*/ 1 h 152"/>
                <a:gd name="T12" fmla="*/ 75 w 151"/>
                <a:gd name="T13" fmla="*/ 76 h 152"/>
                <a:gd name="T14" fmla="*/ 75 w 151"/>
                <a:gd name="T15" fmla="*/ 1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152"/>
                <a:gd name="T26" fmla="*/ 151 w 151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152">
                  <a:moveTo>
                    <a:pt x="75" y="1"/>
                  </a:moveTo>
                  <a:cubicBezTo>
                    <a:pt x="33" y="1"/>
                    <a:pt x="0" y="34"/>
                    <a:pt x="0" y="76"/>
                  </a:cubicBezTo>
                  <a:cubicBezTo>
                    <a:pt x="0" y="118"/>
                    <a:pt x="33" y="152"/>
                    <a:pt x="75" y="152"/>
                  </a:cubicBez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1"/>
                    <a:pt x="75" y="1"/>
                  </a:cubicBezTo>
                  <a:cubicBezTo>
                    <a:pt x="75" y="0"/>
                    <a:pt x="75" y="1"/>
                    <a:pt x="75" y="1"/>
                  </a:cubicBezTo>
                  <a:lnTo>
                    <a:pt x="75" y="7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Rectangle 64"/>
            <p:cNvSpPr>
              <a:spLocks noChangeArrowheads="1"/>
            </p:cNvSpPr>
            <p:nvPr/>
          </p:nvSpPr>
          <p:spPr bwMode="auto">
            <a:xfrm>
              <a:off x="4231" y="3611"/>
              <a:ext cx="739" cy="2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2" name="Rectangle 65"/>
            <p:cNvSpPr>
              <a:spLocks noChangeArrowheads="1"/>
            </p:cNvSpPr>
            <p:nvPr/>
          </p:nvSpPr>
          <p:spPr bwMode="auto">
            <a:xfrm>
              <a:off x="4337" y="3659"/>
              <a:ext cx="52" cy="5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Rectangle 66"/>
            <p:cNvSpPr>
              <a:spLocks noChangeArrowheads="1"/>
            </p:cNvSpPr>
            <p:nvPr/>
          </p:nvSpPr>
          <p:spPr bwMode="auto">
            <a:xfrm>
              <a:off x="4409" y="3640"/>
              <a:ext cx="4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Resid. Comb.</a:t>
              </a:r>
              <a:endParaRPr lang="ru-RU"/>
            </a:p>
          </p:txBody>
        </p:sp>
        <p:sp>
          <p:nvSpPr>
            <p:cNvPr id="73754" name="Rectangle 67"/>
            <p:cNvSpPr>
              <a:spLocks noChangeArrowheads="1"/>
            </p:cNvSpPr>
            <p:nvPr/>
          </p:nvSpPr>
          <p:spPr bwMode="auto">
            <a:xfrm>
              <a:off x="4337" y="3794"/>
              <a:ext cx="52" cy="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5" name="Rectangle 68"/>
            <p:cNvSpPr>
              <a:spLocks noChangeArrowheads="1"/>
            </p:cNvSpPr>
            <p:nvPr/>
          </p:nvSpPr>
          <p:spPr bwMode="auto">
            <a:xfrm>
              <a:off x="4409" y="3775"/>
              <a:ext cx="4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Other sectors</a:t>
              </a:r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2843213" y="5799138"/>
            <a:ext cx="5032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330575" y="5589588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observed increment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2738" y="6159500"/>
            <a:ext cx="5048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340100" y="59420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modelled increment</a:t>
            </a:r>
            <a:endParaRPr lang="ru-RU"/>
          </a:p>
        </p:txBody>
      </p:sp>
      <p:grpSp>
        <p:nvGrpSpPr>
          <p:cNvPr id="73766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3767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3768" name="Picture 12" descr="Log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40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035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1BDC-5B28-47EA-BC1B-0CDE69AAF82E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75779" name="TextBox 15"/>
          <p:cNvSpPr txBox="1">
            <a:spLocks noChangeArrowheads="1"/>
          </p:cNvSpPr>
          <p:nvPr/>
        </p:nvSpPr>
        <p:spPr bwMode="auto">
          <a:xfrm>
            <a:off x="1908175" y="836613"/>
            <a:ext cx="1944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Seasonal changes </a:t>
            </a:r>
            <a:r>
              <a:rPr lang="en-US" sz="1600">
                <a:solidFill>
                  <a:schemeClr val="hlink"/>
                </a:solidFill>
                <a:latin typeface="Calibri" pitchFamily="34" charset="0"/>
              </a:rPr>
              <a:t>reproduced</a:t>
            </a:r>
            <a:endParaRPr lang="ru-RU" sz="16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75780" name="TextBox 20"/>
          <p:cNvSpPr txBox="1">
            <a:spLocks noChangeArrowheads="1"/>
          </p:cNvSpPr>
          <p:nvPr/>
        </p:nvSpPr>
        <p:spPr bwMode="auto">
          <a:xfrm>
            <a:off x="5445125" y="923925"/>
            <a:ext cx="1935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 Seasonal changes </a:t>
            </a:r>
            <a:r>
              <a:rPr lang="en-US" sz="1600">
                <a:solidFill>
                  <a:schemeClr val="hlink"/>
                </a:solidFill>
                <a:latin typeface="Calibri" pitchFamily="34" charset="0"/>
              </a:rPr>
              <a:t>missed</a:t>
            </a:r>
            <a:endParaRPr lang="ru-RU" sz="16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75781" name="AutoShape 5"/>
          <p:cNvSpPr>
            <a:spLocks/>
          </p:cNvSpPr>
          <p:nvPr/>
        </p:nvSpPr>
        <p:spPr bwMode="auto">
          <a:xfrm rot="5400000">
            <a:off x="2700337" y="265113"/>
            <a:ext cx="360363" cy="2808288"/>
          </a:xfrm>
          <a:prstGeom prst="leftBrace">
            <a:avLst>
              <a:gd name="adj1" fmla="val 64941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75782" name="AutoShape 6"/>
          <p:cNvSpPr>
            <a:spLocks/>
          </p:cNvSpPr>
          <p:nvPr/>
        </p:nvSpPr>
        <p:spPr bwMode="auto">
          <a:xfrm rot="5400000">
            <a:off x="6228556" y="337344"/>
            <a:ext cx="360363" cy="2663825"/>
          </a:xfrm>
          <a:prstGeom prst="leftBrace">
            <a:avLst>
              <a:gd name="adj1" fmla="val 61601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811338" y="5297488"/>
            <a:ext cx="360362" cy="36036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743575" y="5297488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268538" y="529431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Residential combustion</a:t>
            </a:r>
            <a:endParaRPr lang="ru-RU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227763" y="52943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Other sectors</a:t>
            </a:r>
            <a:endParaRPr lang="ru-RU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95288" y="5805488"/>
            <a:ext cx="867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Emission data from sector ‘Residential combustion’ needs further improvement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403350" y="188913"/>
            <a:ext cx="62642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Cd emission sectors in the selected cities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pic>
        <p:nvPicPr>
          <p:cNvPr id="7484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144838"/>
            <a:ext cx="1619250" cy="13636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4842" name="AutoShape 90"/>
          <p:cNvSpPr>
            <a:spLocks noChangeArrowheads="1"/>
          </p:cNvSpPr>
          <p:nvPr/>
        </p:nvSpPr>
        <p:spPr bwMode="auto">
          <a:xfrm>
            <a:off x="3444875" y="1916113"/>
            <a:ext cx="358775" cy="30257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43" name="Line 91"/>
          <p:cNvSpPr>
            <a:spLocks noChangeShapeType="1"/>
          </p:cNvSpPr>
          <p:nvPr/>
        </p:nvSpPr>
        <p:spPr bwMode="auto">
          <a:xfrm flipH="1">
            <a:off x="2843213" y="3429000"/>
            <a:ext cx="576262" cy="287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44" name="AutoShape 92"/>
          <p:cNvSpPr>
            <a:spLocks noChangeArrowheads="1"/>
          </p:cNvSpPr>
          <p:nvPr/>
        </p:nvSpPr>
        <p:spPr bwMode="auto">
          <a:xfrm>
            <a:off x="6013450" y="1916113"/>
            <a:ext cx="358775" cy="3098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84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284538"/>
            <a:ext cx="1627187" cy="137001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4846" name="Line 94"/>
          <p:cNvSpPr>
            <a:spLocks noChangeShapeType="1"/>
          </p:cNvSpPr>
          <p:nvPr/>
        </p:nvSpPr>
        <p:spPr bwMode="auto">
          <a:xfrm>
            <a:off x="6443663" y="3357563"/>
            <a:ext cx="504825" cy="5762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4847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484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4849" name="Picture 12" descr="Log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74842" grpId="0" animBg="1"/>
      <p:bldP spid="74843" grpId="0" animBg="1"/>
      <p:bldP spid="74844" grpId="0" animBg="1"/>
      <p:bldP spid="748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0F6A34-B642-490F-B1E7-EFCEA739BC2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8787" name="Rectangle 41"/>
          <p:cNvSpPr>
            <a:spLocks noChangeArrowheads="1"/>
          </p:cNvSpPr>
          <p:nvPr/>
        </p:nvSpPr>
        <p:spPr bwMode="auto">
          <a:xfrm>
            <a:off x="0" y="188913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Country-scale pollution assessment for Poland</a:t>
            </a:r>
            <a:endParaRPr lang="en-GB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118788" name="Text Box 6"/>
          <p:cNvSpPr txBox="1">
            <a:spLocks noChangeArrowheads="1"/>
          </p:cNvSpPr>
          <p:nvPr/>
        </p:nvSpPr>
        <p:spPr bwMode="auto">
          <a:xfrm>
            <a:off x="8794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8789" name="Text Box 7"/>
          <p:cNvSpPr txBox="1">
            <a:spLocks noChangeArrowheads="1"/>
          </p:cNvSpPr>
          <p:nvPr/>
        </p:nvSpPr>
        <p:spPr bwMode="auto">
          <a:xfrm>
            <a:off x="500063" y="765175"/>
            <a:ext cx="857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Calibri" pitchFamily="34" charset="0"/>
                <a:cs typeface="宋体"/>
              </a:rPr>
              <a:t>Outline</a:t>
            </a:r>
            <a:endParaRPr lang="ru-RU" altLang="zh-CN" sz="2800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118790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6756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Collection of input data</a:t>
            </a:r>
          </a:p>
          <a:p>
            <a:pPr marL="457200" indent="-457200"/>
            <a:r>
              <a:rPr lang="en-US">
                <a:latin typeface="Calibri" pitchFamily="34" charset="0"/>
              </a:rPr>
              <a:t> 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Modelling</a:t>
            </a:r>
          </a:p>
          <a:p>
            <a:pPr marL="457200" indent="-457200"/>
            <a:endParaRPr lang="en-US" sz="2400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Joint analysis of the results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	 - emission scenario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latin typeface="Calibri" pitchFamily="34" charset="0"/>
              </a:rPr>
              <a:t>	 - </a:t>
            </a: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pollution in cities </a:t>
            </a:r>
          </a:p>
          <a:p>
            <a:pPr marL="457200" indent="-457200"/>
            <a:endParaRPr lang="en-US" sz="2400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Preparation of country-specific information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S-R matrices for voevodships, contribution of source categories, LPS , etc…)</a:t>
            </a:r>
            <a:endParaRPr lang="en-US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Final report</a:t>
            </a:r>
          </a:p>
          <a:p>
            <a:pPr lvl="1"/>
            <a:endParaRPr lang="ru-RU" sz="200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11879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1879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18794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8CB0E-6ADF-48B0-8241-2BE7EAED61B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39750" y="234950"/>
            <a:ext cx="8280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Country-specific information on Cd pollution in Poland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6805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6806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6807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BDAD8-4550-494E-B725-A508EAE236AF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052513"/>
            <a:ext cx="5272088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264025" y="4791075"/>
            <a:ext cx="414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Mean deposition fluxes to voivodships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539750" y="234950"/>
            <a:ext cx="8280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Country-specific information on Cd pollution in Poland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107950" y="114458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levels in particular provinces (voivodships)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783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783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7834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512F5-5943-4330-AA3B-E3FA0704E6C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788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000375"/>
            <a:ext cx="28289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97200"/>
            <a:ext cx="28321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12"/>
          <p:cNvSpPr txBox="1">
            <a:spLocks noChangeArrowheads="1"/>
          </p:cNvSpPr>
          <p:nvPr/>
        </p:nvSpPr>
        <p:spPr bwMode="auto">
          <a:xfrm>
            <a:off x="900113" y="5661025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Contributions of foreign and national emission sources to pollution in Polish voivodships</a:t>
            </a:r>
            <a:endParaRPr lang="ru-RU">
              <a:latin typeface="Calibri" pitchFamily="34" charset="0"/>
            </a:endParaRPr>
          </a:p>
        </p:txBody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539750" y="234950"/>
            <a:ext cx="8280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Country-specific information on Cd pollution in Poland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107950" y="114458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levels in particular provinces (voivodships)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8855" name="Text Box 4"/>
          <p:cNvSpPr txBox="1">
            <a:spLocks noChangeArrowheads="1"/>
          </p:cNvSpPr>
          <p:nvPr/>
        </p:nvSpPr>
        <p:spPr bwMode="auto">
          <a:xfrm>
            <a:off x="107950" y="2125663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Source-receptor relationships for Polish voivodships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8858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8859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8860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DE7B7-086F-4A60-84E3-C7F09D916E0B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798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908050"/>
            <a:ext cx="527208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9750" y="234950"/>
            <a:ext cx="8280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Country-specific information on Cd pollution in Poland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07950" y="114458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levels in particular provinces (voivodships)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107950" y="2125663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Source-receptor relationships for Polish voivodships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107950" y="3062288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Contribution of emission sectors to pollution levels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79881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79882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9883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107950" y="114458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levels in particular provinces (voivodships)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107950" y="2125663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Source-receptor relationships for Polish voivodships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107950" y="3062288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Contribution of emission sectors to pollution levels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07950" y="4005263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from particular Large Point Sources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8090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420938"/>
            <a:ext cx="2478087" cy="232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3" name="Picture 9" descr="medium_6149194745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76700"/>
            <a:ext cx="2762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AutoShape 10"/>
          <p:cNvSpPr>
            <a:spLocks/>
          </p:cNvSpPr>
          <p:nvPr/>
        </p:nvSpPr>
        <p:spPr bwMode="auto">
          <a:xfrm>
            <a:off x="3203575" y="4005263"/>
            <a:ext cx="2881313" cy="1871662"/>
          </a:xfrm>
          <a:prstGeom prst="borderCallout1">
            <a:avLst>
              <a:gd name="adj1" fmla="val 6106"/>
              <a:gd name="adj2" fmla="val 102644"/>
              <a:gd name="adj3" fmla="val -2292"/>
              <a:gd name="adj4" fmla="val 11438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3471863" y="5870575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Tur</a:t>
            </a:r>
            <a:r>
              <a:rPr lang="en-US">
                <a:cs typeface="Arial" charset="0"/>
              </a:rPr>
              <a:t>ó</a:t>
            </a:r>
            <a:r>
              <a:rPr lang="en-US"/>
              <a:t>w power station</a:t>
            </a:r>
            <a:endParaRPr lang="ru-RU"/>
          </a:p>
        </p:txBody>
      </p:sp>
      <p:sp>
        <p:nvSpPr>
          <p:cNvPr id="80906" name="Text Box 2"/>
          <p:cNvSpPr txBox="1">
            <a:spLocks noChangeArrowheads="1"/>
          </p:cNvSpPr>
          <p:nvPr/>
        </p:nvSpPr>
        <p:spPr bwMode="auto">
          <a:xfrm>
            <a:off x="539750" y="234950"/>
            <a:ext cx="8280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Country-specific information on Cd pollution in Poland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sp>
        <p:nvSpPr>
          <p:cNvPr id="80909" name="Text Box 7"/>
          <p:cNvSpPr txBox="1">
            <a:spLocks noChangeArrowheads="1"/>
          </p:cNvSpPr>
          <p:nvPr/>
        </p:nvSpPr>
        <p:spPr bwMode="auto">
          <a:xfrm>
            <a:off x="107950" y="4887913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Pollution in cities </a:t>
            </a:r>
            <a:endParaRPr lang="ru-RU" sz="2000">
              <a:latin typeface="Calibri" pitchFamily="34" charset="0"/>
            </a:endParaRPr>
          </a:p>
        </p:txBody>
      </p:sp>
      <p:grpSp>
        <p:nvGrpSpPr>
          <p:cNvPr id="80910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80911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80912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E930B-4DC8-4B6D-BA05-FA8EBE3BF09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170862" cy="8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Main outcomes of the country-specific studies </a:t>
            </a:r>
          </a:p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4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(will be summarized in special report)</a:t>
            </a:r>
            <a:endParaRPr lang="ru-RU" sz="2400" b="1">
              <a:solidFill>
                <a:srgbClr val="000099"/>
              </a:solidFill>
              <a:latin typeface="Calibri" pitchFamily="34" charset="0"/>
              <a:ea typeface="宋体"/>
              <a:cs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latin typeface="Calibri" pitchFamily="34" charset="0"/>
              </a:rPr>
              <a:t> Detailed pollution assessment on country scale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pic>
        <p:nvPicPr>
          <p:cNvPr id="1742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132138"/>
            <a:ext cx="44640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3851275" y="234950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>
                <a:latin typeface="Calibri" pitchFamily="34" charset="0"/>
                <a:cs typeface="宋体"/>
              </a:rPr>
              <a:t>Contribution of main </a:t>
            </a:r>
            <a:r>
              <a:rPr lang="en-GB" altLang="zh-CN" b="1">
                <a:solidFill>
                  <a:schemeClr val="accent1"/>
                </a:solidFill>
                <a:latin typeface="Calibri" pitchFamily="34" charset="0"/>
                <a:cs typeface="宋体"/>
              </a:rPr>
              <a:t>national and foreign sources</a:t>
            </a:r>
            <a:r>
              <a:rPr lang="en-GB" altLang="zh-CN">
                <a:latin typeface="Calibri" pitchFamily="34" charset="0"/>
                <a:cs typeface="宋体"/>
              </a:rPr>
              <a:t> of Cd deposition in the Czech provinces</a:t>
            </a:r>
            <a:endParaRPr lang="ru-RU">
              <a:latin typeface="Calibri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58750" y="2513013"/>
            <a:ext cx="31892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Spatial distribution</a:t>
            </a:r>
          </a:p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Contribution of emission sectors</a:t>
            </a:r>
          </a:p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Influence of large point sources</a:t>
            </a:r>
          </a:p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S-R calculations for country’s provinces</a:t>
            </a:r>
          </a:p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Pollution in cities</a:t>
            </a:r>
          </a:p>
          <a:p>
            <a:pPr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….</a:t>
            </a:r>
            <a:endParaRPr lang="ru-RU" sz="2000">
              <a:latin typeface="Calibri" pitchFamily="34" charset="0"/>
            </a:endParaRPr>
          </a:p>
        </p:txBody>
      </p:sp>
      <p:grpSp>
        <p:nvGrpSpPr>
          <p:cNvPr id="17423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7424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7425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C17A-4B6A-40D4-A1C1-2835C2846F22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81922" name="Text Box 18"/>
          <p:cNvSpPr txBox="1">
            <a:spLocks noChangeArrowheads="1"/>
          </p:cNvSpPr>
          <p:nvPr/>
        </p:nvSpPr>
        <p:spPr bwMode="auto">
          <a:xfrm>
            <a:off x="0" y="142875"/>
            <a:ext cx="255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Conclusions</a:t>
            </a:r>
          </a:p>
        </p:txBody>
      </p:sp>
      <p:sp>
        <p:nvSpPr>
          <p:cNvPr id="81923" name="Text Box 30"/>
          <p:cNvSpPr txBox="1">
            <a:spLocks noChangeArrowheads="1"/>
          </p:cNvSpPr>
          <p:nvPr/>
        </p:nvSpPr>
        <p:spPr bwMode="auto">
          <a:xfrm>
            <a:off x="250825" y="4797425"/>
            <a:ext cx="8785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>
                <a:latin typeface="Calibri" pitchFamily="34" charset="0"/>
              </a:rPr>
              <a:t> The usage of emission scenarios allows producing more realistic </a:t>
            </a:r>
            <a:r>
              <a:rPr lang="en-GB" sz="2000" b="1">
                <a:solidFill>
                  <a:schemeClr val="accent1"/>
                </a:solidFill>
                <a:latin typeface="Calibri" pitchFamily="34" charset="0"/>
              </a:rPr>
              <a:t>alternative results</a:t>
            </a:r>
            <a:r>
              <a:rPr lang="en-GB" sz="2000">
                <a:latin typeface="Calibri" pitchFamily="34" charset="0"/>
              </a:rPr>
              <a:t> of pollution levels assessment, along with the results based on official emission data </a:t>
            </a:r>
          </a:p>
        </p:txBody>
      </p: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250825" y="2924175"/>
            <a:ext cx="8208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Urban increment</a:t>
            </a:r>
            <a:r>
              <a:rPr lang="en-GB" sz="2000" dirty="0">
                <a:latin typeface="Calibri" pitchFamily="34" charset="0"/>
              </a:rPr>
              <a:t> of </a:t>
            </a:r>
            <a:r>
              <a:rPr lang="en-GB" sz="2000" dirty="0" err="1">
                <a:latin typeface="Calibri" pitchFamily="34" charset="0"/>
              </a:rPr>
              <a:t>Cd</a:t>
            </a:r>
            <a:r>
              <a:rPr lang="en-GB" sz="2000" dirty="0">
                <a:latin typeface="Calibri" pitchFamily="34" charset="0"/>
              </a:rPr>
              <a:t> air concentrations in the selected Polish cities makes up 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from 1% to 70%</a:t>
            </a:r>
            <a:r>
              <a:rPr lang="en-GB" sz="2000" dirty="0">
                <a:latin typeface="Calibri" pitchFamily="34" charset="0"/>
              </a:rPr>
              <a:t> of total </a:t>
            </a:r>
            <a:r>
              <a:rPr lang="en-GB" sz="2000" dirty="0" err="1">
                <a:latin typeface="Calibri" pitchFamily="34" charset="0"/>
              </a:rPr>
              <a:t>Cd</a:t>
            </a:r>
            <a:r>
              <a:rPr lang="en-GB" sz="2000" dirty="0">
                <a:latin typeface="Calibri" pitchFamily="34" charset="0"/>
              </a:rPr>
              <a:t> concentration in cities of Poland. Contribution from sources outside the cities is </a:t>
            </a:r>
            <a:r>
              <a:rPr lang="en-GB" sz="2000" dirty="0" smtClean="0">
                <a:latin typeface="Calibri" pitchFamily="34" charset="0"/>
              </a:rPr>
              <a:t>substantial.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81925" name="Text Box 10"/>
          <p:cNvSpPr txBox="1">
            <a:spLocks noChangeArrowheads="1"/>
          </p:cNvSpPr>
          <p:nvPr/>
        </p:nvSpPr>
        <p:spPr bwMode="auto">
          <a:xfrm>
            <a:off x="250825" y="692150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>
                <a:latin typeface="Calibri" pitchFamily="34" charset="0"/>
              </a:rPr>
              <a:t> Identified underprediction of Cd levels in Poland and neighbouring countries in cold period was linked with possible </a:t>
            </a:r>
            <a:r>
              <a:rPr lang="en-GB" sz="2000" b="1">
                <a:solidFill>
                  <a:schemeClr val="accent1"/>
                </a:solidFill>
                <a:latin typeface="Calibri" pitchFamily="34" charset="0"/>
              </a:rPr>
              <a:t>underestimation</a:t>
            </a:r>
            <a:r>
              <a:rPr lang="en-GB" sz="2000">
                <a:latin typeface="Calibri" pitchFamily="34" charset="0"/>
              </a:rPr>
              <a:t> of cadmium emission from sector ‘</a:t>
            </a:r>
            <a:r>
              <a:rPr lang="en-GB" sz="2000" b="1">
                <a:solidFill>
                  <a:schemeClr val="accent1"/>
                </a:solidFill>
                <a:latin typeface="Calibri" pitchFamily="34" charset="0"/>
              </a:rPr>
              <a:t>residential combustion</a:t>
            </a:r>
            <a:r>
              <a:rPr lang="en-GB" sz="2000">
                <a:latin typeface="Calibri" pitchFamily="34" charset="0"/>
              </a:rPr>
              <a:t>’. </a:t>
            </a:r>
          </a:p>
        </p:txBody>
      </p:sp>
      <p:sp>
        <p:nvSpPr>
          <p:cNvPr id="81926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8516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>
                <a:latin typeface="Calibri" pitchFamily="34" charset="0"/>
              </a:rPr>
              <a:t> Suggested emission scenario assumes </a:t>
            </a:r>
            <a:r>
              <a:rPr lang="en-GB" sz="2000" b="1">
                <a:solidFill>
                  <a:schemeClr val="accent1"/>
                </a:solidFill>
                <a:latin typeface="Calibri" pitchFamily="34" charset="0"/>
              </a:rPr>
              <a:t>higher emissions in southern and south-western part of Poland</a:t>
            </a:r>
            <a:r>
              <a:rPr lang="en-GB" sz="2000">
                <a:latin typeface="Calibri" pitchFamily="34" charset="0"/>
              </a:rPr>
              <a:t> in cold period. Compared to original emissions, annual scenario emission value in Poland is 26% higher. </a:t>
            </a:r>
          </a:p>
        </p:txBody>
      </p:sp>
      <p:sp>
        <p:nvSpPr>
          <p:cNvPr id="81927" name="Text Box 30"/>
          <p:cNvSpPr txBox="1">
            <a:spLocks noChangeArrowheads="1"/>
          </p:cNvSpPr>
          <p:nvPr/>
        </p:nvSpPr>
        <p:spPr bwMode="auto">
          <a:xfrm>
            <a:off x="250825" y="4005263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>
                <a:latin typeface="Calibri" pitchFamily="34" charset="0"/>
              </a:rPr>
              <a:t> Model can be used for </a:t>
            </a:r>
            <a:r>
              <a:rPr lang="en-GB" sz="2000" b="1">
                <a:solidFill>
                  <a:schemeClr val="accent1"/>
                </a:solidFill>
                <a:latin typeface="Calibri" pitchFamily="34" charset="0"/>
              </a:rPr>
              <a:t>evaluation of emission data</a:t>
            </a:r>
            <a:r>
              <a:rPr lang="en-GB" sz="2000">
                <a:latin typeface="Calibri" pitchFamily="34" charset="0"/>
              </a:rPr>
              <a:t> in countries in close cooperation with national experts and the EMEP centres and the Task Forces</a:t>
            </a:r>
          </a:p>
        </p:txBody>
      </p:sp>
      <p:grpSp>
        <p:nvGrpSpPr>
          <p:cNvPr id="81929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8193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81931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76238" y="423863"/>
            <a:ext cx="3116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Future direction:</a:t>
            </a:r>
            <a:endParaRPr lang="ru-RU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63588" y="1971675"/>
            <a:ext cx="812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Evaluation of Hg levels in Germany, including source apportionment (global, regional local sources) and assessment of risks for ecosystems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763588" y="2887663"/>
            <a:ext cx="798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Evaluation of Hg input to surface waters and catchment areas in Scandinavia (in cooperation with WGE/ICP-waters)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763588" y="1304925"/>
            <a:ext cx="764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  Continue cooperation with the EMEP countries on HM pollution (U.K.)</a:t>
            </a:r>
            <a:endParaRPr lang="ru-RU" sz="2000">
              <a:latin typeface="Calibri" pitchFamily="34" charset="0"/>
            </a:endParaRPr>
          </a:p>
        </p:txBody>
      </p:sp>
      <p:grpSp>
        <p:nvGrpSpPr>
          <p:cNvPr id="120840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20841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20842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217F2-D787-4A1A-AC95-44BDD310BE5B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2468563" y="2203450"/>
            <a:ext cx="383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Calibri" pitchFamily="34" charset="0"/>
              </a:rPr>
              <a:t>Calculations using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original</a:t>
            </a:r>
            <a:r>
              <a:rPr lang="en-US" sz="2000" b="1">
                <a:latin typeface="Calibri" pitchFamily="34" charset="0"/>
              </a:rPr>
              <a:t> emissions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>
            <a:off x="2325688" y="2060575"/>
            <a:ext cx="4217987" cy="593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4000" tIns="144000" rIns="144000" bIns="144000">
            <a:spAutoFit/>
          </a:bodyPr>
          <a:lstStyle/>
          <a:p>
            <a:r>
              <a:rPr lang="en-US" sz="2000" b="1">
                <a:latin typeface="Calibri" pitchFamily="34" charset="0"/>
              </a:rPr>
              <a:t>Calculations using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scenario</a:t>
            </a:r>
            <a:r>
              <a:rPr lang="en-US" sz="2000" b="1">
                <a:latin typeface="Calibri" pitchFamily="34" charset="0"/>
              </a:rPr>
              <a:t> emissions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8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A2122-6C85-46CD-A773-8C0A079BCD0C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170862" cy="8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Main outcomes of the country-specific studies </a:t>
            </a:r>
          </a:p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4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(will be summarized in special report)</a:t>
            </a:r>
            <a:endParaRPr lang="ru-RU" sz="2400" b="1">
              <a:solidFill>
                <a:srgbClr val="000099"/>
              </a:solidFill>
              <a:latin typeface="Calibri" pitchFamily="34" charset="0"/>
              <a:ea typeface="宋体"/>
              <a:cs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latin typeface="Calibri" pitchFamily="34" charset="0"/>
              </a:rPr>
              <a:t> Evaluation of national emissions (Poland, Belarus, Spain)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323850" y="2852738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B[a]P emissions</a:t>
            </a:r>
            <a:endParaRPr lang="ru-RU">
              <a:latin typeface="Tahoma" pitchFamily="34" charset="0"/>
              <a:cs typeface="Arial" charset="0"/>
            </a:endParaRPr>
          </a:p>
        </p:txBody>
      </p:sp>
      <p:pic>
        <p:nvPicPr>
          <p:cNvPr id="18507" name="Picture 14" descr="emis_flux_v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7400"/>
            <a:ext cx="254793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3203575" y="2852738"/>
            <a:ext cx="2194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  <a:cs typeface="Arial" charset="0"/>
              </a:rPr>
              <a:t>B[a]P </a:t>
            </a:r>
            <a:r>
              <a:rPr lang="en-US" dirty="0">
                <a:latin typeface="Tahoma" pitchFamily="34" charset="0"/>
                <a:cs typeface="Arial" charset="0"/>
              </a:rPr>
              <a:t>concentration</a:t>
            </a:r>
            <a:endParaRPr lang="ru-RU" dirty="0">
              <a:latin typeface="Tahoma" pitchFamily="34" charset="0"/>
              <a:cs typeface="Arial" charset="0"/>
            </a:endParaRPr>
          </a:p>
        </p:txBody>
      </p:sp>
      <p:pic>
        <p:nvPicPr>
          <p:cNvPr id="18443" name="Picture 65" descr="conc_v6_wi_ob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268663"/>
            <a:ext cx="27860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5" name="Picture 69" descr="conc_v13_wi_ob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4650" y="3267075"/>
            <a:ext cx="27860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142"/>
          <p:cNvSpPr txBox="1">
            <a:spLocks noChangeArrowheads="1"/>
          </p:cNvSpPr>
          <p:nvPr/>
        </p:nvSpPr>
        <p:spPr bwMode="auto">
          <a:xfrm>
            <a:off x="6005513" y="2852738"/>
            <a:ext cx="313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Evaluation vs. measurements</a:t>
            </a:r>
            <a:endParaRPr lang="ru-RU">
              <a:latin typeface="Tahoma" pitchFamily="34" charset="0"/>
              <a:cs typeface="Arial" charset="0"/>
            </a:endParaRPr>
          </a:p>
        </p:txBody>
      </p:sp>
      <p:pic>
        <p:nvPicPr>
          <p:cNvPr id="18511" name="Picture 6" descr="emis_flux_v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7400"/>
            <a:ext cx="25447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7" name="Picture 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963" y="3413125"/>
            <a:ext cx="28432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519" name="Group 143"/>
          <p:cNvGrpSpPr>
            <a:grpSpLocks/>
          </p:cNvGrpSpPr>
          <p:nvPr/>
        </p:nvGrpSpPr>
        <p:grpSpPr bwMode="auto">
          <a:xfrm>
            <a:off x="6516688" y="5459413"/>
            <a:ext cx="2201862" cy="560387"/>
            <a:chOff x="3765" y="3276"/>
            <a:chExt cx="1387" cy="353"/>
          </a:xfrm>
        </p:grpSpPr>
        <p:grpSp>
          <p:nvGrpSpPr>
            <p:cNvPr id="18520" name="Group 144"/>
            <p:cNvGrpSpPr>
              <a:grpSpLocks/>
            </p:cNvGrpSpPr>
            <p:nvPr/>
          </p:nvGrpSpPr>
          <p:grpSpPr bwMode="auto">
            <a:xfrm>
              <a:off x="3765" y="3276"/>
              <a:ext cx="1121" cy="154"/>
              <a:chOff x="3765" y="3276"/>
              <a:chExt cx="1121" cy="154"/>
            </a:xfrm>
          </p:grpSpPr>
          <p:sp>
            <p:nvSpPr>
              <p:cNvPr id="18521" name="Line 59"/>
              <p:cNvSpPr>
                <a:spLocks noChangeShapeType="1"/>
              </p:cNvSpPr>
              <p:nvPr/>
            </p:nvSpPr>
            <p:spPr bwMode="auto">
              <a:xfrm>
                <a:off x="3765" y="337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22" name="Text Box 60"/>
              <p:cNvSpPr txBox="1">
                <a:spLocks noChangeArrowheads="1"/>
              </p:cNvSpPr>
              <p:nvPr/>
            </p:nvSpPr>
            <p:spPr bwMode="auto">
              <a:xfrm>
                <a:off x="4066" y="3276"/>
                <a:ext cx="8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Tahoma" pitchFamily="34" charset="0"/>
                    <a:cs typeface="Arial" charset="0"/>
                  </a:rPr>
                  <a:t>Measurements</a:t>
                </a:r>
                <a:endParaRPr lang="ru-RU" sz="1600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8523" name="Group 147"/>
            <p:cNvGrpSpPr>
              <a:grpSpLocks/>
            </p:cNvGrpSpPr>
            <p:nvPr/>
          </p:nvGrpSpPr>
          <p:grpSpPr bwMode="auto">
            <a:xfrm>
              <a:off x="3765" y="3475"/>
              <a:ext cx="1387" cy="154"/>
              <a:chOff x="3765" y="3475"/>
              <a:chExt cx="1387" cy="154"/>
            </a:xfrm>
          </p:grpSpPr>
          <p:sp>
            <p:nvSpPr>
              <p:cNvPr id="18524" name="Line 61"/>
              <p:cNvSpPr>
                <a:spLocks noChangeShapeType="1"/>
              </p:cNvSpPr>
              <p:nvPr/>
            </p:nvSpPr>
            <p:spPr bwMode="auto">
              <a:xfrm>
                <a:off x="3765" y="355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25" name="Text Box 62"/>
              <p:cNvSpPr txBox="1">
                <a:spLocks noChangeArrowheads="1"/>
              </p:cNvSpPr>
              <p:nvPr/>
            </p:nvSpPr>
            <p:spPr bwMode="auto">
              <a:xfrm>
                <a:off x="4066" y="3475"/>
                <a:ext cx="108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Tahoma" pitchFamily="34" charset="0"/>
                    <a:cs typeface="Arial" charset="0"/>
                  </a:rPr>
                  <a:t>Modelling (original)</a:t>
                </a:r>
                <a:endParaRPr lang="ru-RU" sz="1600">
                  <a:latin typeface="Tahoma" pitchFamily="34" charset="0"/>
                  <a:cs typeface="Arial" charset="0"/>
                </a:endParaRPr>
              </a:p>
            </p:txBody>
          </p:sp>
        </p:grpSp>
      </p:grpSp>
      <p:pic>
        <p:nvPicPr>
          <p:cNvPr id="18528" name="Picture 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375" y="3414713"/>
            <a:ext cx="2846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527" name="Group 95"/>
          <p:cNvGrpSpPr>
            <a:grpSpLocks/>
          </p:cNvGrpSpPr>
          <p:nvPr/>
        </p:nvGrpSpPr>
        <p:grpSpPr bwMode="auto">
          <a:xfrm>
            <a:off x="6227763" y="5372100"/>
            <a:ext cx="2736850" cy="720725"/>
            <a:chOff x="3923" y="1071"/>
            <a:chExt cx="1724" cy="454"/>
          </a:xfrm>
        </p:grpSpPr>
        <p:sp>
          <p:nvSpPr>
            <p:cNvPr id="18526" name="Rectangle 94"/>
            <p:cNvSpPr>
              <a:spLocks noChangeArrowheads="1"/>
            </p:cNvSpPr>
            <p:nvPr/>
          </p:nvSpPr>
          <p:spPr bwMode="auto">
            <a:xfrm>
              <a:off x="3923" y="1071"/>
              <a:ext cx="1724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50" name="Group 143"/>
            <p:cNvGrpSpPr>
              <a:grpSpLocks/>
            </p:cNvGrpSpPr>
            <p:nvPr/>
          </p:nvGrpSpPr>
          <p:grpSpPr bwMode="auto">
            <a:xfrm>
              <a:off x="4105" y="1117"/>
              <a:ext cx="1441" cy="353"/>
              <a:chOff x="3765" y="3276"/>
              <a:chExt cx="1441" cy="353"/>
            </a:xfrm>
          </p:grpSpPr>
          <p:grpSp>
            <p:nvGrpSpPr>
              <p:cNvPr id="18451" name="Group 144"/>
              <p:cNvGrpSpPr>
                <a:grpSpLocks/>
              </p:cNvGrpSpPr>
              <p:nvPr/>
            </p:nvGrpSpPr>
            <p:grpSpPr bwMode="auto">
              <a:xfrm>
                <a:off x="3765" y="3276"/>
                <a:ext cx="1121" cy="154"/>
                <a:chOff x="3765" y="3276"/>
                <a:chExt cx="1121" cy="154"/>
              </a:xfrm>
            </p:grpSpPr>
            <p:sp>
              <p:nvSpPr>
                <p:cNvPr id="18455" name="Line 59"/>
                <p:cNvSpPr>
                  <a:spLocks noChangeShapeType="1"/>
                </p:cNvSpPr>
                <p:nvPr/>
              </p:nvSpPr>
              <p:spPr bwMode="auto">
                <a:xfrm>
                  <a:off x="3765" y="3370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066" y="3276"/>
                  <a:ext cx="82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latin typeface="Tahoma" pitchFamily="34" charset="0"/>
                      <a:cs typeface="Arial" charset="0"/>
                    </a:rPr>
                    <a:t>Measurements</a:t>
                  </a:r>
                  <a:endParaRPr lang="ru-RU" sz="1600">
                    <a:latin typeface="Tahoma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8452" name="Group 147"/>
              <p:cNvGrpSpPr>
                <a:grpSpLocks/>
              </p:cNvGrpSpPr>
              <p:nvPr/>
            </p:nvGrpSpPr>
            <p:grpSpPr bwMode="auto">
              <a:xfrm>
                <a:off x="3765" y="3475"/>
                <a:ext cx="1441" cy="154"/>
                <a:chOff x="3765" y="3475"/>
                <a:chExt cx="1441" cy="154"/>
              </a:xfrm>
            </p:grpSpPr>
            <p:sp>
              <p:nvSpPr>
                <p:cNvPr id="18453" name="Line 61"/>
                <p:cNvSpPr>
                  <a:spLocks noChangeShapeType="1"/>
                </p:cNvSpPr>
                <p:nvPr/>
              </p:nvSpPr>
              <p:spPr bwMode="auto">
                <a:xfrm>
                  <a:off x="3765" y="3557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066" y="3475"/>
                  <a:ext cx="114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latin typeface="Tahoma" pitchFamily="34" charset="0"/>
                      <a:cs typeface="Arial" charset="0"/>
                    </a:rPr>
                    <a:t>Modelling (scenario)</a:t>
                  </a:r>
                  <a:endParaRPr lang="ru-RU" sz="1600">
                    <a:latin typeface="Tahoma" pitchFamily="34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8533" name="Group 101"/>
          <p:cNvGrpSpPr>
            <a:grpSpLocks/>
          </p:cNvGrpSpPr>
          <p:nvPr/>
        </p:nvGrpSpPr>
        <p:grpSpPr bwMode="auto">
          <a:xfrm>
            <a:off x="3948113" y="4437063"/>
            <a:ext cx="2208212" cy="512762"/>
            <a:chOff x="2487" y="2795"/>
            <a:chExt cx="1391" cy="323"/>
          </a:xfrm>
        </p:grpSpPr>
        <p:sp>
          <p:nvSpPr>
            <p:cNvPr id="18531" name="Oval 99"/>
            <p:cNvSpPr>
              <a:spLocks noChangeAspect="1" noChangeArrowheads="1"/>
            </p:cNvSpPr>
            <p:nvPr/>
          </p:nvSpPr>
          <p:spPr bwMode="auto">
            <a:xfrm>
              <a:off x="2487" y="2966"/>
              <a:ext cx="152" cy="152"/>
            </a:xfrm>
            <a:prstGeom prst="ellips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2" name="Line 100"/>
            <p:cNvSpPr>
              <a:spLocks noChangeShapeType="1"/>
            </p:cNvSpPr>
            <p:nvPr/>
          </p:nvSpPr>
          <p:spPr bwMode="auto">
            <a:xfrm flipV="1">
              <a:off x="2639" y="2795"/>
              <a:ext cx="1239" cy="224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34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8535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8536" name="Picture 12" descr="Logo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8" grpId="0"/>
      <p:bldP spid="18529" grpId="0" animBg="1"/>
      <p:bldP spid="18438" grpId="0"/>
      <p:bldP spid="18441" grpId="0"/>
      <p:bldP spid="18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997200"/>
            <a:ext cx="2663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997200"/>
            <a:ext cx="26527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47-C552-480F-AE97-31BEE47966C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170862" cy="8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Main outcomes of the country-specific studies </a:t>
            </a:r>
          </a:p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4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(will be summarized in special report)</a:t>
            </a:r>
            <a:endParaRPr lang="ru-RU" sz="2400" b="1">
              <a:solidFill>
                <a:srgbClr val="000099"/>
              </a:solidFill>
              <a:latin typeface="Calibri" pitchFamily="34" charset="0"/>
              <a:ea typeface="宋体"/>
              <a:cs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300788" y="656907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latin typeface="Calibri" pitchFamily="34" charset="0"/>
              </a:rPr>
              <a:t> Model improvements and implications for the EMEP scale</a:t>
            </a:r>
            <a:r>
              <a:rPr lang="ru-RU" sz="2000">
                <a:latin typeface="Calibri" pitchFamily="34" charset="0"/>
              </a:rPr>
              <a:t> (</a:t>
            </a:r>
            <a:r>
              <a:rPr lang="en-US" sz="2000">
                <a:latin typeface="Calibri" pitchFamily="34" charset="0"/>
              </a:rPr>
              <a:t>effect of transition from coarse to fine grid, improved re-suspension, PAH degradation, …</a:t>
            </a:r>
            <a:r>
              <a:rPr lang="ru-RU" sz="2000"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12660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3022600"/>
            <a:ext cx="29114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3022600"/>
            <a:ext cx="29083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900113" y="2636838"/>
            <a:ext cx="301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Calibri" pitchFamily="34" charset="0"/>
              </a:rPr>
              <a:t>Model vs. Obs. (Netherlands)</a:t>
            </a:r>
            <a:endParaRPr lang="ru-RU" sz="2000">
              <a:latin typeface="Calibri" pitchFamily="34" charset="0"/>
            </a:endParaRPr>
          </a:p>
        </p:txBody>
      </p:sp>
      <p:grpSp>
        <p:nvGrpSpPr>
          <p:cNvPr id="18502" name="Group 70"/>
          <p:cNvGrpSpPr>
            <a:grpSpLocks/>
          </p:cNvGrpSpPr>
          <p:nvPr/>
        </p:nvGrpSpPr>
        <p:grpSpPr bwMode="auto">
          <a:xfrm>
            <a:off x="615950" y="5518150"/>
            <a:ext cx="3957638" cy="274638"/>
            <a:chOff x="3016" y="3792"/>
            <a:chExt cx="2493" cy="173"/>
          </a:xfrm>
        </p:grpSpPr>
        <p:sp>
          <p:nvSpPr>
            <p:cNvPr id="19475" name="Rectangle 69"/>
            <p:cNvSpPr>
              <a:spLocks noChangeArrowheads="1"/>
            </p:cNvSpPr>
            <p:nvPr/>
          </p:nvSpPr>
          <p:spPr bwMode="auto">
            <a:xfrm>
              <a:off x="3016" y="3825"/>
              <a:ext cx="136" cy="1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Text Box 72"/>
            <p:cNvSpPr txBox="1">
              <a:spLocks noChangeArrowheads="1"/>
            </p:cNvSpPr>
            <p:nvPr/>
          </p:nvSpPr>
          <p:spPr bwMode="auto">
            <a:xfrm>
              <a:off x="3197" y="3792"/>
              <a:ext cx="2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Modelled (</a:t>
              </a:r>
              <a:r>
                <a:rPr lang="en-US" b="1">
                  <a:solidFill>
                    <a:schemeClr val="accent1"/>
                  </a:solidFill>
                </a:rPr>
                <a:t>improved</a:t>
              </a:r>
              <a:r>
                <a:rPr lang="en-US"/>
                <a:t> re-suspension)</a:t>
              </a:r>
              <a:endParaRPr lang="ru-RU"/>
            </a:p>
          </p:txBody>
        </p:sp>
      </p:grpSp>
      <p:sp>
        <p:nvSpPr>
          <p:cNvPr id="19471" name="Rectangle 68"/>
          <p:cNvSpPr>
            <a:spLocks noChangeArrowheads="1"/>
          </p:cNvSpPr>
          <p:nvPr/>
        </p:nvSpPr>
        <p:spPr bwMode="auto">
          <a:xfrm>
            <a:off x="615950" y="5583238"/>
            <a:ext cx="215900" cy="215900"/>
          </a:xfrm>
          <a:prstGeom prst="rect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Oval 70"/>
          <p:cNvSpPr>
            <a:spLocks noChangeArrowheads="1"/>
          </p:cNvSpPr>
          <p:nvPr/>
        </p:nvSpPr>
        <p:spPr bwMode="auto">
          <a:xfrm>
            <a:off x="611188" y="5281613"/>
            <a:ext cx="215900" cy="215900"/>
          </a:xfrm>
          <a:prstGeom prst="ellipse">
            <a:avLst/>
          </a:prstGeom>
          <a:solidFill>
            <a:srgbClr val="3366FF"/>
          </a:solidFill>
          <a:ln w="800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Text Box 71"/>
          <p:cNvSpPr txBox="1">
            <a:spLocks noChangeArrowheads="1"/>
          </p:cNvSpPr>
          <p:nvPr/>
        </p:nvSpPr>
        <p:spPr bwMode="auto">
          <a:xfrm>
            <a:off x="896938" y="5540375"/>
            <a:ext cx="346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Modelled (</a:t>
            </a:r>
            <a:r>
              <a:rPr lang="en-US" b="1">
                <a:solidFill>
                  <a:schemeClr val="accent1"/>
                </a:solidFill>
              </a:rPr>
              <a:t>original</a:t>
            </a:r>
            <a:r>
              <a:rPr lang="en-US"/>
              <a:t> re-suspension)</a:t>
            </a:r>
            <a:endParaRPr lang="ru-RU"/>
          </a:p>
        </p:txBody>
      </p:sp>
      <p:sp>
        <p:nvSpPr>
          <p:cNvPr id="19474" name="Text Box 73"/>
          <p:cNvSpPr txBox="1">
            <a:spLocks noChangeArrowheads="1"/>
          </p:cNvSpPr>
          <p:nvPr/>
        </p:nvSpPr>
        <p:spPr bwMode="auto">
          <a:xfrm>
            <a:off x="904875" y="522287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Observed</a:t>
            </a:r>
            <a:endParaRPr lang="ru-RU"/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4932363" y="2636838"/>
            <a:ext cx="305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Calibri" pitchFamily="34" charset="0"/>
              </a:rPr>
              <a:t>Model vs. Obs. (EMEP region)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12667" name="AutoShape 27"/>
          <p:cNvSpPr>
            <a:spLocks noChangeArrowheads="1"/>
          </p:cNvSpPr>
          <p:nvPr/>
        </p:nvSpPr>
        <p:spPr bwMode="auto">
          <a:xfrm>
            <a:off x="3995738" y="3860800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254000" y="2060575"/>
            <a:ext cx="889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Effect of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re-suspension</a:t>
            </a:r>
            <a:r>
              <a:rPr lang="en-US" sz="2000">
                <a:latin typeface="Calibri" pitchFamily="34" charset="0"/>
              </a:rPr>
              <a:t> improvement (on the base of the study for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the Netherlands</a:t>
            </a:r>
            <a:r>
              <a:rPr lang="en-US" sz="2000">
                <a:latin typeface="Calibri" pitchFamily="34" charset="0"/>
              </a:rPr>
              <a:t>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6043613" y="3021013"/>
            <a:ext cx="288925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5730875" y="3949700"/>
            <a:ext cx="288925" cy="287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50825" y="5934075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Overall result of the case studies: improvement of assessment of pollution levels in the EMEP countries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6059488" y="3965575"/>
            <a:ext cx="288925" cy="287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5732463" y="4205288"/>
            <a:ext cx="288925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83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9484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9485" name="Picture 12" descr="Log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2" grpId="0"/>
      <p:bldP spid="19471" grpId="0" animBg="1"/>
      <p:bldP spid="19471" grpId="1" animBg="1"/>
      <p:bldP spid="19472" grpId="0" animBg="1"/>
      <p:bldP spid="19473" grpId="0"/>
      <p:bldP spid="19473" grpId="1"/>
      <p:bldP spid="19474" grpId="0"/>
      <p:bldP spid="112665" grpId="0"/>
      <p:bldP spid="112667" grpId="0" animBg="1"/>
      <p:bldP spid="112668" grpId="0"/>
      <p:bldP spid="19478" grpId="0" animBg="1"/>
      <p:bldP spid="19478" grpId="1" animBg="1"/>
      <p:bldP spid="19479" grpId="0" animBg="1"/>
      <p:bldP spid="19479" grpId="1" animBg="1"/>
      <p:bldP spid="19480" grpId="0"/>
      <p:bldP spid="19481" grpId="0" animBg="1"/>
      <p:bldP spid="194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9C2C-493D-4D97-B8A1-2BECE4F4020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06" name="Rectangle 41"/>
          <p:cNvSpPr>
            <a:spLocks noChangeArrowheads="1"/>
          </p:cNvSpPr>
          <p:nvPr/>
        </p:nvSpPr>
        <p:spPr bwMode="auto">
          <a:xfrm>
            <a:off x="0" y="188913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Country-scale pollution assessment for Poland</a:t>
            </a:r>
            <a:endParaRPr lang="en-GB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794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00063" y="765175"/>
            <a:ext cx="857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Calibri" pitchFamily="34" charset="0"/>
                <a:cs typeface="宋体"/>
              </a:rPr>
              <a:t>Outline</a:t>
            </a:r>
            <a:endParaRPr lang="ru-RU" altLang="zh-CN" sz="2800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67568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Collection of input data</a:t>
            </a:r>
          </a:p>
          <a:p>
            <a:pPr marL="457200" indent="-457200"/>
            <a:r>
              <a:rPr lang="en-US">
                <a:latin typeface="Calibri" pitchFamily="34" charset="0"/>
              </a:rPr>
              <a:t> 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Modelling</a:t>
            </a:r>
          </a:p>
          <a:p>
            <a:pPr marL="457200" indent="-457200"/>
            <a:endParaRPr lang="en-US" sz="2000"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Joint analysis of the results</a:t>
            </a:r>
          </a:p>
          <a:p>
            <a:pPr marL="457200" indent="-457200"/>
            <a:endParaRPr lang="en-US" sz="2400"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Preparation of country-specific information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S-R matrices for voevodships, contribution of source categories, LPS , etc…)</a:t>
            </a:r>
            <a:endParaRPr lang="en-US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Final report</a:t>
            </a:r>
          </a:p>
          <a:p>
            <a:pPr lvl="1"/>
            <a:endParaRPr lang="ru-RU" sz="2000">
              <a:latin typeface="Calibri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2151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2151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21514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0BA2-AD41-4F34-A342-E817F1946D9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54" name="Rectangle 41"/>
          <p:cNvSpPr>
            <a:spLocks noChangeArrowheads="1"/>
          </p:cNvSpPr>
          <p:nvPr/>
        </p:nvSpPr>
        <p:spPr bwMode="auto">
          <a:xfrm>
            <a:off x="0" y="188913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ctr" eaLnBrk="0" hangingPunct="0">
              <a:spcBef>
                <a:spcPct val="20000"/>
              </a:spcBef>
              <a:tabLst>
                <a:tab pos="269875" algn="l"/>
              </a:tabLst>
            </a:pP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Country-scale pollution assessment for Poland</a:t>
            </a:r>
            <a:endParaRPr lang="en-GB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794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00063" y="765175"/>
            <a:ext cx="857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Calibri" pitchFamily="34" charset="0"/>
                <a:cs typeface="宋体"/>
              </a:rPr>
              <a:t>Outline</a:t>
            </a:r>
            <a:endParaRPr lang="ru-RU" altLang="zh-CN" sz="2800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6756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Collection of input data</a:t>
            </a:r>
          </a:p>
          <a:p>
            <a:pPr marL="457200" indent="-457200"/>
            <a:r>
              <a:rPr lang="en-US">
                <a:latin typeface="Calibri" pitchFamily="34" charset="0"/>
              </a:rPr>
              <a:t>  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Modelling</a:t>
            </a:r>
          </a:p>
          <a:p>
            <a:pPr marL="457200" indent="-457200"/>
            <a:endParaRPr lang="en-US" sz="2400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Joint analysis of the results (MSC-E and national experts)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latin typeface="Calibri" pitchFamily="34" charset="0"/>
              </a:rPr>
              <a:t>	 - emission scenario</a:t>
            </a: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None/>
            </a:pPr>
            <a:r>
              <a:rPr lang="en-US" sz="2400">
                <a:latin typeface="Calibri" pitchFamily="34" charset="0"/>
              </a:rPr>
              <a:t>	 - pollution in cities </a:t>
            </a:r>
          </a:p>
          <a:p>
            <a:pPr marL="457200" indent="-457200"/>
            <a:endParaRPr lang="en-US" sz="2400"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Preparation of country-specific information</a:t>
            </a:r>
            <a:br>
              <a:rPr lang="en-US" sz="2400">
                <a:solidFill>
                  <a:srgbClr val="969696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(</a:t>
            </a:r>
            <a:r>
              <a:rPr lang="en-US" sz="2000">
                <a:solidFill>
                  <a:srgbClr val="969696"/>
                </a:solidFill>
                <a:latin typeface="Calibri" pitchFamily="34" charset="0"/>
              </a:rPr>
              <a:t>S-R matrices for voevodships, contribution of source categories, LPS , etc…)</a:t>
            </a:r>
            <a:endParaRPr lang="en-US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>
              <a:solidFill>
                <a:srgbClr val="969696"/>
              </a:solidFill>
              <a:latin typeface="Calibri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969696"/>
                </a:solidFill>
                <a:latin typeface="Calibri" pitchFamily="34" charset="0"/>
              </a:rPr>
              <a:t>Final report</a:t>
            </a:r>
          </a:p>
          <a:p>
            <a:pPr lvl="1"/>
            <a:endParaRPr lang="ru-RU" sz="200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23560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23561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23562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2EE8C-F23C-4549-84EA-9606A3E056EA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5602" name="Picture 17" descr="ac_01x01_all_src_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1484313"/>
            <a:ext cx="3375025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5" descr="ac_all_src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988" y="4149725"/>
            <a:ext cx="968375" cy="134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0" y="142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Modelled and observed monthly-mean Cd </a:t>
            </a:r>
            <a:b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</a:br>
            <a:r>
              <a:rPr lang="en-US" altLang="zh-CN" sz="2800" b="1">
                <a:solidFill>
                  <a:srgbClr val="000099"/>
                </a:solidFill>
                <a:latin typeface="Calibri" pitchFamily="34" charset="0"/>
                <a:cs typeface="宋体"/>
              </a:rPr>
              <a:t>concentrations in air in 2014</a:t>
            </a:r>
            <a:endParaRPr lang="ru-RU" altLang="zh-CN" sz="2800" b="1">
              <a:solidFill>
                <a:srgbClr val="000099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25605" name="Oval 47"/>
          <p:cNvSpPr>
            <a:spLocks noChangeArrowheads="1"/>
          </p:cNvSpPr>
          <p:nvPr/>
        </p:nvSpPr>
        <p:spPr bwMode="auto">
          <a:xfrm>
            <a:off x="3759200" y="3592513"/>
            <a:ext cx="287338" cy="287337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Oval 48"/>
          <p:cNvSpPr>
            <a:spLocks noChangeArrowheads="1"/>
          </p:cNvSpPr>
          <p:nvPr/>
        </p:nvSpPr>
        <p:spPr bwMode="auto">
          <a:xfrm>
            <a:off x="5037138" y="2728913"/>
            <a:ext cx="287337" cy="287337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49"/>
          <p:cNvSpPr>
            <a:spLocks noChangeArrowheads="1"/>
          </p:cNvSpPr>
          <p:nvPr/>
        </p:nvSpPr>
        <p:spPr bwMode="auto">
          <a:xfrm>
            <a:off x="3889375" y="4081463"/>
            <a:ext cx="287338" cy="287337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50"/>
          <p:cNvSpPr>
            <a:spLocks noChangeArrowheads="1"/>
          </p:cNvSpPr>
          <p:nvPr/>
        </p:nvSpPr>
        <p:spPr bwMode="auto">
          <a:xfrm>
            <a:off x="3351213" y="4230688"/>
            <a:ext cx="287337" cy="287337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Line 54"/>
          <p:cNvSpPr>
            <a:spLocks noChangeShapeType="1"/>
          </p:cNvSpPr>
          <p:nvPr/>
        </p:nvSpPr>
        <p:spPr bwMode="auto">
          <a:xfrm flipH="1" flipV="1">
            <a:off x="2700338" y="2636838"/>
            <a:ext cx="1039812" cy="11033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55"/>
          <p:cNvSpPr>
            <a:spLocks noChangeShapeType="1"/>
          </p:cNvSpPr>
          <p:nvPr/>
        </p:nvSpPr>
        <p:spPr bwMode="auto">
          <a:xfrm flipH="1">
            <a:off x="2727325" y="4467225"/>
            <a:ext cx="665163" cy="1020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56"/>
          <p:cNvSpPr>
            <a:spLocks noChangeShapeType="1"/>
          </p:cNvSpPr>
          <p:nvPr/>
        </p:nvSpPr>
        <p:spPr bwMode="auto">
          <a:xfrm flipH="1" flipV="1">
            <a:off x="4135438" y="4330700"/>
            <a:ext cx="2293937" cy="18843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58"/>
          <p:cNvSpPr>
            <a:spLocks noChangeShapeType="1"/>
          </p:cNvSpPr>
          <p:nvPr/>
        </p:nvSpPr>
        <p:spPr bwMode="auto">
          <a:xfrm flipH="1">
            <a:off x="5316538" y="1893888"/>
            <a:ext cx="1300162" cy="9255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59"/>
          <p:cNvSpPr>
            <a:spLocks noChangeShapeType="1"/>
          </p:cNvSpPr>
          <p:nvPr/>
        </p:nvSpPr>
        <p:spPr bwMode="auto">
          <a:xfrm>
            <a:off x="3830638" y="5592763"/>
            <a:ext cx="504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Text Box 60"/>
          <p:cNvSpPr txBox="1">
            <a:spLocks noChangeArrowheads="1"/>
          </p:cNvSpPr>
          <p:nvPr/>
        </p:nvSpPr>
        <p:spPr bwMode="auto">
          <a:xfrm>
            <a:off x="4491038" y="5445125"/>
            <a:ext cx="869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observed</a:t>
            </a:r>
            <a:endParaRPr lang="ru-RU">
              <a:latin typeface="Calibri" pitchFamily="34" charset="0"/>
            </a:endParaRPr>
          </a:p>
        </p:txBody>
      </p:sp>
      <p:sp>
        <p:nvSpPr>
          <p:cNvPr id="25615" name="Line 61"/>
          <p:cNvSpPr>
            <a:spLocks noChangeShapeType="1"/>
          </p:cNvSpPr>
          <p:nvPr/>
        </p:nvSpPr>
        <p:spPr bwMode="auto">
          <a:xfrm>
            <a:off x="3843338" y="5876925"/>
            <a:ext cx="5048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Text Box 62"/>
          <p:cNvSpPr txBox="1">
            <a:spLocks noChangeArrowheads="1"/>
          </p:cNvSpPr>
          <p:nvPr/>
        </p:nvSpPr>
        <p:spPr bwMode="auto">
          <a:xfrm>
            <a:off x="4491038" y="5715000"/>
            <a:ext cx="885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alibri" pitchFamily="34" charset="0"/>
              </a:rPr>
              <a:t>modelled</a:t>
            </a:r>
            <a:endParaRPr lang="ru-RU">
              <a:latin typeface="Calibri" pitchFamily="34" charset="0"/>
            </a:endParaRPr>
          </a:p>
        </p:txBody>
      </p:sp>
      <p:pic>
        <p:nvPicPr>
          <p:cNvPr id="25617" name="Picture 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4772025"/>
            <a:ext cx="2249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25" y="4760913"/>
            <a:ext cx="2262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412875"/>
            <a:ext cx="2273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484313"/>
            <a:ext cx="2268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AutoShape 176"/>
          <p:cNvSpPr>
            <a:spLocks noChangeAspect="1" noChangeArrowheads="1"/>
          </p:cNvSpPr>
          <p:nvPr/>
        </p:nvSpPr>
        <p:spPr bwMode="auto">
          <a:xfrm>
            <a:off x="571500" y="1143000"/>
            <a:ext cx="227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9950" y="1557338"/>
            <a:ext cx="449263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78050" y="1557338"/>
            <a:ext cx="449263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36625" y="4843463"/>
            <a:ext cx="449263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51075" y="4843463"/>
            <a:ext cx="449263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938963" y="4843463"/>
            <a:ext cx="449262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53413" y="4843463"/>
            <a:ext cx="449262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13563" y="1484313"/>
            <a:ext cx="449262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228013" y="1484313"/>
            <a:ext cx="449262" cy="1341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/>
              <a:t>19</a:t>
            </a:r>
            <a:r>
              <a:rPr lang="en-US" sz="1600" i="1" baseline="30000"/>
              <a:t>th</a:t>
            </a:r>
            <a:r>
              <a:rPr lang="en-US" sz="1600" i="1"/>
              <a:t> TFMM, Geneva, May 2018</a:t>
            </a:r>
            <a:endParaRPr lang="ru-RU" sz="1600" i="1"/>
          </a:p>
        </p:txBody>
      </p:sp>
      <p:grpSp>
        <p:nvGrpSpPr>
          <p:cNvPr id="25632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2563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25634" name="Picture 12" descr="Logo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DD228-E646-4CCE-878C-4CF75DE8C42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Preliminary analysis of possible reasons</a:t>
            </a:r>
          </a:p>
        </p:txBody>
      </p:sp>
      <p:sp>
        <p:nvSpPr>
          <p:cNvPr id="112644" name="Rectangle 6"/>
          <p:cNvSpPr>
            <a:spLocks noChangeAspect="1" noChangeArrowheads="1"/>
          </p:cNvSpPr>
          <p:nvPr/>
        </p:nvSpPr>
        <p:spPr bwMode="auto">
          <a:xfrm>
            <a:off x="1001713" y="4200525"/>
            <a:ext cx="179387" cy="17938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1331913" y="4154488"/>
            <a:ext cx="2155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Industrial emissions (B)</a:t>
            </a:r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12646" name="Rectangle 8"/>
          <p:cNvSpPr>
            <a:spLocks noChangeAspect="1" noChangeArrowheads="1"/>
          </p:cNvSpPr>
          <p:nvPr/>
        </p:nvSpPr>
        <p:spPr bwMode="auto">
          <a:xfrm>
            <a:off x="1001713" y="4554538"/>
            <a:ext cx="179387" cy="179387"/>
          </a:xfrm>
          <a:prstGeom prst="rect">
            <a:avLst/>
          </a:prstGeom>
          <a:solidFill>
            <a:srgbClr val="99CC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1331913" y="4502150"/>
            <a:ext cx="249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Residential combustion (C)</a:t>
            </a:r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12648" name="Rectangle 10"/>
          <p:cNvSpPr>
            <a:spLocks noChangeAspect="1" noChangeArrowheads="1"/>
          </p:cNvSpPr>
          <p:nvPr/>
        </p:nvSpPr>
        <p:spPr bwMode="auto">
          <a:xfrm>
            <a:off x="1001713" y="4908550"/>
            <a:ext cx="179387" cy="179388"/>
          </a:xfrm>
          <a:prstGeom prst="rect">
            <a:avLst/>
          </a:prstGeom>
          <a:solidFill>
            <a:srgbClr val="96969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1331913" y="4870450"/>
            <a:ext cx="630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cs typeface="Arial" charset="0"/>
              </a:rPr>
              <a:t>Others</a:t>
            </a:r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12650" name="Text Box 15"/>
          <p:cNvSpPr txBox="1">
            <a:spLocks noChangeArrowheads="1"/>
          </p:cNvSpPr>
          <p:nvPr/>
        </p:nvSpPr>
        <p:spPr bwMode="auto">
          <a:xfrm>
            <a:off x="301625" y="1458913"/>
            <a:ext cx="357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  <a:cs typeface="Arial" charset="0"/>
              </a:rPr>
              <a:t>Contribution of major sectors to Cd emissions in Poland</a:t>
            </a:r>
          </a:p>
        </p:txBody>
      </p:sp>
      <p:sp>
        <p:nvSpPr>
          <p:cNvPr id="24888" name="Text Box 312"/>
          <p:cNvSpPr txBox="1">
            <a:spLocks noChangeArrowheads="1"/>
          </p:cNvSpPr>
          <p:nvPr/>
        </p:nvSpPr>
        <p:spPr bwMode="auto">
          <a:xfrm>
            <a:off x="476250" y="2273300"/>
            <a:ext cx="604838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Tahoma" pitchFamily="34" charset="0"/>
                <a:cs typeface="Arial" charset="0"/>
              </a:rPr>
              <a:t>18%</a:t>
            </a:r>
          </a:p>
        </p:txBody>
      </p:sp>
      <p:sp>
        <p:nvSpPr>
          <p:cNvPr id="112653" name="Freeform 314"/>
          <p:cNvSpPr>
            <a:spLocks noChangeAspect="1"/>
          </p:cNvSpPr>
          <p:nvPr/>
        </p:nvSpPr>
        <p:spPr bwMode="auto">
          <a:xfrm>
            <a:off x="1428750" y="2354263"/>
            <a:ext cx="722313" cy="793750"/>
          </a:xfrm>
          <a:custGeom>
            <a:avLst/>
            <a:gdLst>
              <a:gd name="T0" fmla="*/ 0 w 846"/>
              <a:gd name="T1" fmla="*/ 258 h 930"/>
              <a:gd name="T2" fmla="*/ 18 w 846"/>
              <a:gd name="T3" fmla="*/ 246 h 930"/>
              <a:gd name="T4" fmla="*/ 36 w 846"/>
              <a:gd name="T5" fmla="*/ 240 h 930"/>
              <a:gd name="T6" fmla="*/ 48 w 846"/>
              <a:gd name="T7" fmla="*/ 228 h 930"/>
              <a:gd name="T8" fmla="*/ 66 w 846"/>
              <a:gd name="T9" fmla="*/ 216 h 930"/>
              <a:gd name="T10" fmla="*/ 84 w 846"/>
              <a:gd name="T11" fmla="*/ 204 h 930"/>
              <a:gd name="T12" fmla="*/ 96 w 846"/>
              <a:gd name="T13" fmla="*/ 198 h 930"/>
              <a:gd name="T14" fmla="*/ 114 w 846"/>
              <a:gd name="T15" fmla="*/ 186 h 930"/>
              <a:gd name="T16" fmla="*/ 132 w 846"/>
              <a:gd name="T17" fmla="*/ 174 h 930"/>
              <a:gd name="T18" fmla="*/ 150 w 846"/>
              <a:gd name="T19" fmla="*/ 168 h 930"/>
              <a:gd name="T20" fmla="*/ 168 w 846"/>
              <a:gd name="T21" fmla="*/ 156 h 930"/>
              <a:gd name="T22" fmla="*/ 186 w 846"/>
              <a:gd name="T23" fmla="*/ 150 h 930"/>
              <a:gd name="T24" fmla="*/ 204 w 846"/>
              <a:gd name="T25" fmla="*/ 138 h 930"/>
              <a:gd name="T26" fmla="*/ 222 w 846"/>
              <a:gd name="T27" fmla="*/ 132 h 930"/>
              <a:gd name="T28" fmla="*/ 240 w 846"/>
              <a:gd name="T29" fmla="*/ 126 h 930"/>
              <a:gd name="T30" fmla="*/ 258 w 846"/>
              <a:gd name="T31" fmla="*/ 114 h 930"/>
              <a:gd name="T32" fmla="*/ 276 w 846"/>
              <a:gd name="T33" fmla="*/ 108 h 930"/>
              <a:gd name="T34" fmla="*/ 294 w 846"/>
              <a:gd name="T35" fmla="*/ 102 h 930"/>
              <a:gd name="T36" fmla="*/ 312 w 846"/>
              <a:gd name="T37" fmla="*/ 90 h 930"/>
              <a:gd name="T38" fmla="*/ 330 w 846"/>
              <a:gd name="T39" fmla="*/ 84 h 930"/>
              <a:gd name="T40" fmla="*/ 354 w 846"/>
              <a:gd name="T41" fmla="*/ 78 h 930"/>
              <a:gd name="T42" fmla="*/ 372 w 846"/>
              <a:gd name="T43" fmla="*/ 72 h 930"/>
              <a:gd name="T44" fmla="*/ 390 w 846"/>
              <a:gd name="T45" fmla="*/ 66 h 930"/>
              <a:gd name="T46" fmla="*/ 390 w 846"/>
              <a:gd name="T47" fmla="*/ 66 h 930"/>
              <a:gd name="T48" fmla="*/ 408 w 846"/>
              <a:gd name="T49" fmla="*/ 60 h 930"/>
              <a:gd name="T50" fmla="*/ 432 w 846"/>
              <a:gd name="T51" fmla="*/ 54 h 930"/>
              <a:gd name="T52" fmla="*/ 450 w 846"/>
              <a:gd name="T53" fmla="*/ 48 h 930"/>
              <a:gd name="T54" fmla="*/ 468 w 846"/>
              <a:gd name="T55" fmla="*/ 42 h 930"/>
              <a:gd name="T56" fmla="*/ 492 w 846"/>
              <a:gd name="T57" fmla="*/ 42 h 930"/>
              <a:gd name="T58" fmla="*/ 510 w 846"/>
              <a:gd name="T59" fmla="*/ 36 h 930"/>
              <a:gd name="T60" fmla="*/ 528 w 846"/>
              <a:gd name="T61" fmla="*/ 30 h 930"/>
              <a:gd name="T62" fmla="*/ 552 w 846"/>
              <a:gd name="T63" fmla="*/ 24 h 930"/>
              <a:gd name="T64" fmla="*/ 570 w 846"/>
              <a:gd name="T65" fmla="*/ 24 h 930"/>
              <a:gd name="T66" fmla="*/ 594 w 846"/>
              <a:gd name="T67" fmla="*/ 18 h 930"/>
              <a:gd name="T68" fmla="*/ 612 w 846"/>
              <a:gd name="T69" fmla="*/ 18 h 930"/>
              <a:gd name="T70" fmla="*/ 636 w 846"/>
              <a:gd name="T71" fmla="*/ 12 h 930"/>
              <a:gd name="T72" fmla="*/ 654 w 846"/>
              <a:gd name="T73" fmla="*/ 12 h 930"/>
              <a:gd name="T74" fmla="*/ 678 w 846"/>
              <a:gd name="T75" fmla="*/ 6 h 930"/>
              <a:gd name="T76" fmla="*/ 696 w 846"/>
              <a:gd name="T77" fmla="*/ 6 h 930"/>
              <a:gd name="T78" fmla="*/ 720 w 846"/>
              <a:gd name="T79" fmla="*/ 6 h 930"/>
              <a:gd name="T80" fmla="*/ 738 w 846"/>
              <a:gd name="T81" fmla="*/ 0 h 930"/>
              <a:gd name="T82" fmla="*/ 762 w 846"/>
              <a:gd name="T83" fmla="*/ 0 h 930"/>
              <a:gd name="T84" fmla="*/ 780 w 846"/>
              <a:gd name="T85" fmla="*/ 0 h 930"/>
              <a:gd name="T86" fmla="*/ 804 w 846"/>
              <a:gd name="T87" fmla="*/ 0 h 930"/>
              <a:gd name="T88" fmla="*/ 822 w 846"/>
              <a:gd name="T89" fmla="*/ 0 h 930"/>
              <a:gd name="T90" fmla="*/ 846 w 846"/>
              <a:gd name="T91" fmla="*/ 0 h 930"/>
              <a:gd name="T92" fmla="*/ 846 w 846"/>
              <a:gd name="T93" fmla="*/ 930 h 930"/>
              <a:gd name="T94" fmla="*/ 0 w 846"/>
              <a:gd name="T95" fmla="*/ 258 h 9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46"/>
              <a:gd name="T145" fmla="*/ 0 h 930"/>
              <a:gd name="T146" fmla="*/ 846 w 846"/>
              <a:gd name="T147" fmla="*/ 930 h 9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46" h="930">
                <a:moveTo>
                  <a:pt x="0" y="258"/>
                </a:moveTo>
                <a:lnTo>
                  <a:pt x="18" y="246"/>
                </a:lnTo>
                <a:lnTo>
                  <a:pt x="36" y="240"/>
                </a:lnTo>
                <a:lnTo>
                  <a:pt x="48" y="228"/>
                </a:lnTo>
                <a:lnTo>
                  <a:pt x="66" y="216"/>
                </a:lnTo>
                <a:lnTo>
                  <a:pt x="84" y="204"/>
                </a:lnTo>
                <a:lnTo>
                  <a:pt x="96" y="198"/>
                </a:lnTo>
                <a:lnTo>
                  <a:pt x="114" y="186"/>
                </a:lnTo>
                <a:lnTo>
                  <a:pt x="132" y="174"/>
                </a:lnTo>
                <a:lnTo>
                  <a:pt x="150" y="168"/>
                </a:lnTo>
                <a:lnTo>
                  <a:pt x="168" y="156"/>
                </a:lnTo>
                <a:lnTo>
                  <a:pt x="186" y="150"/>
                </a:lnTo>
                <a:lnTo>
                  <a:pt x="204" y="138"/>
                </a:lnTo>
                <a:lnTo>
                  <a:pt x="222" y="132"/>
                </a:lnTo>
                <a:lnTo>
                  <a:pt x="240" y="126"/>
                </a:lnTo>
                <a:lnTo>
                  <a:pt x="258" y="114"/>
                </a:lnTo>
                <a:lnTo>
                  <a:pt x="276" y="108"/>
                </a:lnTo>
                <a:lnTo>
                  <a:pt x="294" y="102"/>
                </a:lnTo>
                <a:lnTo>
                  <a:pt x="312" y="90"/>
                </a:lnTo>
                <a:lnTo>
                  <a:pt x="330" y="84"/>
                </a:lnTo>
                <a:lnTo>
                  <a:pt x="354" y="78"/>
                </a:lnTo>
                <a:lnTo>
                  <a:pt x="372" y="72"/>
                </a:lnTo>
                <a:lnTo>
                  <a:pt x="390" y="66"/>
                </a:lnTo>
                <a:lnTo>
                  <a:pt x="408" y="60"/>
                </a:lnTo>
                <a:lnTo>
                  <a:pt x="432" y="54"/>
                </a:lnTo>
                <a:lnTo>
                  <a:pt x="450" y="48"/>
                </a:lnTo>
                <a:lnTo>
                  <a:pt x="468" y="42"/>
                </a:lnTo>
                <a:lnTo>
                  <a:pt x="492" y="42"/>
                </a:lnTo>
                <a:lnTo>
                  <a:pt x="510" y="36"/>
                </a:lnTo>
                <a:lnTo>
                  <a:pt x="528" y="30"/>
                </a:lnTo>
                <a:lnTo>
                  <a:pt x="552" y="24"/>
                </a:lnTo>
                <a:lnTo>
                  <a:pt x="570" y="24"/>
                </a:lnTo>
                <a:lnTo>
                  <a:pt x="594" y="18"/>
                </a:lnTo>
                <a:lnTo>
                  <a:pt x="612" y="18"/>
                </a:lnTo>
                <a:lnTo>
                  <a:pt x="636" y="12"/>
                </a:lnTo>
                <a:lnTo>
                  <a:pt x="654" y="12"/>
                </a:lnTo>
                <a:lnTo>
                  <a:pt x="678" y="6"/>
                </a:lnTo>
                <a:lnTo>
                  <a:pt x="696" y="6"/>
                </a:lnTo>
                <a:lnTo>
                  <a:pt x="720" y="6"/>
                </a:lnTo>
                <a:lnTo>
                  <a:pt x="738" y="0"/>
                </a:lnTo>
                <a:lnTo>
                  <a:pt x="762" y="0"/>
                </a:lnTo>
                <a:lnTo>
                  <a:pt x="780" y="0"/>
                </a:lnTo>
                <a:lnTo>
                  <a:pt x="804" y="0"/>
                </a:lnTo>
                <a:lnTo>
                  <a:pt x="822" y="0"/>
                </a:lnTo>
                <a:lnTo>
                  <a:pt x="846" y="0"/>
                </a:lnTo>
                <a:lnTo>
                  <a:pt x="846" y="930"/>
                </a:lnTo>
                <a:lnTo>
                  <a:pt x="0" y="25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54" name="Freeform 315"/>
          <p:cNvSpPr>
            <a:spLocks noChangeAspect="1"/>
          </p:cNvSpPr>
          <p:nvPr/>
        </p:nvSpPr>
        <p:spPr bwMode="auto">
          <a:xfrm>
            <a:off x="1116013" y="3143250"/>
            <a:ext cx="46037" cy="328613"/>
          </a:xfrm>
          <a:custGeom>
            <a:avLst/>
            <a:gdLst>
              <a:gd name="T0" fmla="*/ 54 w 54"/>
              <a:gd name="T1" fmla="*/ 270 h 384"/>
              <a:gd name="T2" fmla="*/ 48 w 54"/>
              <a:gd name="T3" fmla="*/ 258 h 384"/>
              <a:gd name="T4" fmla="*/ 42 w 54"/>
              <a:gd name="T5" fmla="*/ 240 h 384"/>
              <a:gd name="T6" fmla="*/ 36 w 54"/>
              <a:gd name="T7" fmla="*/ 228 h 384"/>
              <a:gd name="T8" fmla="*/ 30 w 54"/>
              <a:gd name="T9" fmla="*/ 210 h 384"/>
              <a:gd name="T10" fmla="*/ 24 w 54"/>
              <a:gd name="T11" fmla="*/ 192 h 384"/>
              <a:gd name="T12" fmla="*/ 18 w 54"/>
              <a:gd name="T13" fmla="*/ 180 h 384"/>
              <a:gd name="T14" fmla="*/ 18 w 54"/>
              <a:gd name="T15" fmla="*/ 162 h 384"/>
              <a:gd name="T16" fmla="*/ 12 w 54"/>
              <a:gd name="T17" fmla="*/ 144 h 384"/>
              <a:gd name="T18" fmla="*/ 12 w 54"/>
              <a:gd name="T19" fmla="*/ 132 h 384"/>
              <a:gd name="T20" fmla="*/ 12 w 54"/>
              <a:gd name="T21" fmla="*/ 132 h 384"/>
              <a:gd name="T22" fmla="*/ 6 w 54"/>
              <a:gd name="T23" fmla="*/ 114 h 384"/>
              <a:gd name="T24" fmla="*/ 6 w 54"/>
              <a:gd name="T25" fmla="*/ 96 h 384"/>
              <a:gd name="T26" fmla="*/ 6 w 54"/>
              <a:gd name="T27" fmla="*/ 84 h 384"/>
              <a:gd name="T28" fmla="*/ 0 w 54"/>
              <a:gd name="T29" fmla="*/ 66 h 384"/>
              <a:gd name="T30" fmla="*/ 0 w 54"/>
              <a:gd name="T31" fmla="*/ 48 h 384"/>
              <a:gd name="T32" fmla="*/ 0 w 54"/>
              <a:gd name="T33" fmla="*/ 36 h 384"/>
              <a:gd name="T34" fmla="*/ 0 w 54"/>
              <a:gd name="T35" fmla="*/ 18 h 384"/>
              <a:gd name="T36" fmla="*/ 0 w 54"/>
              <a:gd name="T37" fmla="*/ 0 h 384"/>
              <a:gd name="T38" fmla="*/ 0 w 54"/>
              <a:gd name="T39" fmla="*/ 114 h 384"/>
              <a:gd name="T40" fmla="*/ 0 w 54"/>
              <a:gd name="T41" fmla="*/ 132 h 384"/>
              <a:gd name="T42" fmla="*/ 0 w 54"/>
              <a:gd name="T43" fmla="*/ 150 h 384"/>
              <a:gd name="T44" fmla="*/ 0 w 54"/>
              <a:gd name="T45" fmla="*/ 162 h 384"/>
              <a:gd name="T46" fmla="*/ 0 w 54"/>
              <a:gd name="T47" fmla="*/ 180 h 384"/>
              <a:gd name="T48" fmla="*/ 6 w 54"/>
              <a:gd name="T49" fmla="*/ 198 h 384"/>
              <a:gd name="T50" fmla="*/ 6 w 54"/>
              <a:gd name="T51" fmla="*/ 210 h 384"/>
              <a:gd name="T52" fmla="*/ 6 w 54"/>
              <a:gd name="T53" fmla="*/ 228 h 384"/>
              <a:gd name="T54" fmla="*/ 12 w 54"/>
              <a:gd name="T55" fmla="*/ 246 h 384"/>
              <a:gd name="T56" fmla="*/ 12 w 54"/>
              <a:gd name="T57" fmla="*/ 246 h 384"/>
              <a:gd name="T58" fmla="*/ 12 w 54"/>
              <a:gd name="T59" fmla="*/ 258 h 384"/>
              <a:gd name="T60" fmla="*/ 18 w 54"/>
              <a:gd name="T61" fmla="*/ 276 h 384"/>
              <a:gd name="T62" fmla="*/ 18 w 54"/>
              <a:gd name="T63" fmla="*/ 294 h 384"/>
              <a:gd name="T64" fmla="*/ 24 w 54"/>
              <a:gd name="T65" fmla="*/ 306 h 384"/>
              <a:gd name="T66" fmla="*/ 30 w 54"/>
              <a:gd name="T67" fmla="*/ 324 h 384"/>
              <a:gd name="T68" fmla="*/ 36 w 54"/>
              <a:gd name="T69" fmla="*/ 342 h 384"/>
              <a:gd name="T70" fmla="*/ 42 w 54"/>
              <a:gd name="T71" fmla="*/ 354 h 384"/>
              <a:gd name="T72" fmla="*/ 48 w 54"/>
              <a:gd name="T73" fmla="*/ 372 h 384"/>
              <a:gd name="T74" fmla="*/ 54 w 54"/>
              <a:gd name="T75" fmla="*/ 384 h 384"/>
              <a:gd name="T76" fmla="*/ 54 w 54"/>
              <a:gd name="T77" fmla="*/ 270 h 3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4"/>
              <a:gd name="T118" fmla="*/ 0 h 384"/>
              <a:gd name="T119" fmla="*/ 54 w 54"/>
              <a:gd name="T120" fmla="*/ 384 h 3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4" h="384">
                <a:moveTo>
                  <a:pt x="54" y="270"/>
                </a:moveTo>
                <a:lnTo>
                  <a:pt x="48" y="258"/>
                </a:lnTo>
                <a:lnTo>
                  <a:pt x="42" y="240"/>
                </a:lnTo>
                <a:lnTo>
                  <a:pt x="36" y="228"/>
                </a:lnTo>
                <a:lnTo>
                  <a:pt x="30" y="210"/>
                </a:lnTo>
                <a:lnTo>
                  <a:pt x="24" y="192"/>
                </a:lnTo>
                <a:lnTo>
                  <a:pt x="18" y="180"/>
                </a:lnTo>
                <a:lnTo>
                  <a:pt x="18" y="162"/>
                </a:lnTo>
                <a:lnTo>
                  <a:pt x="12" y="144"/>
                </a:lnTo>
                <a:lnTo>
                  <a:pt x="12" y="132"/>
                </a:lnTo>
                <a:lnTo>
                  <a:pt x="6" y="114"/>
                </a:lnTo>
                <a:lnTo>
                  <a:pt x="6" y="96"/>
                </a:lnTo>
                <a:lnTo>
                  <a:pt x="6" y="84"/>
                </a:lnTo>
                <a:lnTo>
                  <a:pt x="0" y="66"/>
                </a:lnTo>
                <a:lnTo>
                  <a:pt x="0" y="48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0" y="114"/>
                </a:lnTo>
                <a:lnTo>
                  <a:pt x="0" y="132"/>
                </a:lnTo>
                <a:lnTo>
                  <a:pt x="0" y="150"/>
                </a:lnTo>
                <a:lnTo>
                  <a:pt x="0" y="162"/>
                </a:lnTo>
                <a:lnTo>
                  <a:pt x="0" y="180"/>
                </a:lnTo>
                <a:lnTo>
                  <a:pt x="6" y="198"/>
                </a:lnTo>
                <a:lnTo>
                  <a:pt x="6" y="210"/>
                </a:lnTo>
                <a:lnTo>
                  <a:pt x="6" y="228"/>
                </a:lnTo>
                <a:lnTo>
                  <a:pt x="12" y="246"/>
                </a:lnTo>
                <a:lnTo>
                  <a:pt x="12" y="258"/>
                </a:lnTo>
                <a:lnTo>
                  <a:pt x="18" y="276"/>
                </a:lnTo>
                <a:lnTo>
                  <a:pt x="18" y="294"/>
                </a:lnTo>
                <a:lnTo>
                  <a:pt x="24" y="306"/>
                </a:lnTo>
                <a:lnTo>
                  <a:pt x="30" y="324"/>
                </a:lnTo>
                <a:lnTo>
                  <a:pt x="36" y="342"/>
                </a:lnTo>
                <a:lnTo>
                  <a:pt x="42" y="354"/>
                </a:lnTo>
                <a:lnTo>
                  <a:pt x="48" y="372"/>
                </a:lnTo>
                <a:lnTo>
                  <a:pt x="54" y="384"/>
                </a:lnTo>
                <a:lnTo>
                  <a:pt x="54" y="270"/>
                </a:lnTo>
                <a:close/>
              </a:path>
            </a:pathLst>
          </a:custGeom>
          <a:solidFill>
            <a:srgbClr val="8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55" name="Freeform 316"/>
          <p:cNvSpPr>
            <a:spLocks noChangeAspect="1"/>
          </p:cNvSpPr>
          <p:nvPr/>
        </p:nvSpPr>
        <p:spPr bwMode="auto">
          <a:xfrm>
            <a:off x="1116013" y="2574925"/>
            <a:ext cx="1035050" cy="804863"/>
          </a:xfrm>
          <a:custGeom>
            <a:avLst/>
            <a:gdLst>
              <a:gd name="T0" fmla="*/ 48 w 1212"/>
              <a:gd name="T1" fmla="*/ 924 h 942"/>
              <a:gd name="T2" fmla="*/ 36 w 1212"/>
              <a:gd name="T3" fmla="*/ 894 h 942"/>
              <a:gd name="T4" fmla="*/ 24 w 1212"/>
              <a:gd name="T5" fmla="*/ 864 h 942"/>
              <a:gd name="T6" fmla="*/ 18 w 1212"/>
              <a:gd name="T7" fmla="*/ 834 h 942"/>
              <a:gd name="T8" fmla="*/ 12 w 1212"/>
              <a:gd name="T9" fmla="*/ 798 h 942"/>
              <a:gd name="T10" fmla="*/ 6 w 1212"/>
              <a:gd name="T11" fmla="*/ 768 h 942"/>
              <a:gd name="T12" fmla="*/ 0 w 1212"/>
              <a:gd name="T13" fmla="*/ 738 h 942"/>
              <a:gd name="T14" fmla="*/ 0 w 1212"/>
              <a:gd name="T15" fmla="*/ 702 h 942"/>
              <a:gd name="T16" fmla="*/ 0 w 1212"/>
              <a:gd name="T17" fmla="*/ 672 h 942"/>
              <a:gd name="T18" fmla="*/ 0 w 1212"/>
              <a:gd name="T19" fmla="*/ 636 h 942"/>
              <a:gd name="T20" fmla="*/ 0 w 1212"/>
              <a:gd name="T21" fmla="*/ 606 h 942"/>
              <a:gd name="T22" fmla="*/ 6 w 1212"/>
              <a:gd name="T23" fmla="*/ 576 h 942"/>
              <a:gd name="T24" fmla="*/ 12 w 1212"/>
              <a:gd name="T25" fmla="*/ 540 h 942"/>
              <a:gd name="T26" fmla="*/ 18 w 1212"/>
              <a:gd name="T27" fmla="*/ 510 h 942"/>
              <a:gd name="T28" fmla="*/ 24 w 1212"/>
              <a:gd name="T29" fmla="*/ 480 h 942"/>
              <a:gd name="T30" fmla="*/ 36 w 1212"/>
              <a:gd name="T31" fmla="*/ 444 h 942"/>
              <a:gd name="T32" fmla="*/ 48 w 1212"/>
              <a:gd name="T33" fmla="*/ 414 h 942"/>
              <a:gd name="T34" fmla="*/ 60 w 1212"/>
              <a:gd name="T35" fmla="*/ 384 h 942"/>
              <a:gd name="T36" fmla="*/ 72 w 1212"/>
              <a:gd name="T37" fmla="*/ 354 h 942"/>
              <a:gd name="T38" fmla="*/ 84 w 1212"/>
              <a:gd name="T39" fmla="*/ 324 h 942"/>
              <a:gd name="T40" fmla="*/ 102 w 1212"/>
              <a:gd name="T41" fmla="*/ 294 h 942"/>
              <a:gd name="T42" fmla="*/ 120 w 1212"/>
              <a:gd name="T43" fmla="*/ 264 h 942"/>
              <a:gd name="T44" fmla="*/ 138 w 1212"/>
              <a:gd name="T45" fmla="*/ 234 h 942"/>
              <a:gd name="T46" fmla="*/ 162 w 1212"/>
              <a:gd name="T47" fmla="*/ 204 h 942"/>
              <a:gd name="T48" fmla="*/ 180 w 1212"/>
              <a:gd name="T49" fmla="*/ 180 h 942"/>
              <a:gd name="T50" fmla="*/ 204 w 1212"/>
              <a:gd name="T51" fmla="*/ 150 h 942"/>
              <a:gd name="T52" fmla="*/ 228 w 1212"/>
              <a:gd name="T53" fmla="*/ 126 h 942"/>
              <a:gd name="T54" fmla="*/ 258 w 1212"/>
              <a:gd name="T55" fmla="*/ 96 h 942"/>
              <a:gd name="T56" fmla="*/ 282 w 1212"/>
              <a:gd name="T57" fmla="*/ 72 h 942"/>
              <a:gd name="T58" fmla="*/ 312 w 1212"/>
              <a:gd name="T59" fmla="*/ 48 h 942"/>
              <a:gd name="T60" fmla="*/ 336 w 1212"/>
              <a:gd name="T61" fmla="*/ 24 h 942"/>
              <a:gd name="T62" fmla="*/ 366 w 1212"/>
              <a:gd name="T63" fmla="*/ 0 h 942"/>
              <a:gd name="T64" fmla="*/ 54 w 1212"/>
              <a:gd name="T65" fmla="*/ 942 h 9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2"/>
              <a:gd name="T100" fmla="*/ 0 h 942"/>
              <a:gd name="T101" fmla="*/ 1212 w 1212"/>
              <a:gd name="T102" fmla="*/ 942 h 9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2" h="942">
                <a:moveTo>
                  <a:pt x="54" y="942"/>
                </a:moveTo>
                <a:lnTo>
                  <a:pt x="48" y="924"/>
                </a:lnTo>
                <a:lnTo>
                  <a:pt x="42" y="912"/>
                </a:lnTo>
                <a:lnTo>
                  <a:pt x="36" y="894"/>
                </a:lnTo>
                <a:lnTo>
                  <a:pt x="30" y="882"/>
                </a:lnTo>
                <a:lnTo>
                  <a:pt x="24" y="864"/>
                </a:lnTo>
                <a:lnTo>
                  <a:pt x="18" y="846"/>
                </a:lnTo>
                <a:lnTo>
                  <a:pt x="18" y="834"/>
                </a:lnTo>
                <a:lnTo>
                  <a:pt x="12" y="816"/>
                </a:lnTo>
                <a:lnTo>
                  <a:pt x="12" y="798"/>
                </a:lnTo>
                <a:lnTo>
                  <a:pt x="6" y="786"/>
                </a:lnTo>
                <a:lnTo>
                  <a:pt x="6" y="768"/>
                </a:lnTo>
                <a:lnTo>
                  <a:pt x="6" y="750"/>
                </a:lnTo>
                <a:lnTo>
                  <a:pt x="0" y="738"/>
                </a:lnTo>
                <a:lnTo>
                  <a:pt x="0" y="720"/>
                </a:lnTo>
                <a:lnTo>
                  <a:pt x="0" y="702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36"/>
                </a:lnTo>
                <a:lnTo>
                  <a:pt x="0" y="624"/>
                </a:lnTo>
                <a:lnTo>
                  <a:pt x="0" y="606"/>
                </a:lnTo>
                <a:lnTo>
                  <a:pt x="6" y="588"/>
                </a:lnTo>
                <a:lnTo>
                  <a:pt x="6" y="576"/>
                </a:lnTo>
                <a:lnTo>
                  <a:pt x="6" y="558"/>
                </a:lnTo>
                <a:lnTo>
                  <a:pt x="12" y="540"/>
                </a:lnTo>
                <a:lnTo>
                  <a:pt x="12" y="528"/>
                </a:lnTo>
                <a:lnTo>
                  <a:pt x="18" y="510"/>
                </a:lnTo>
                <a:lnTo>
                  <a:pt x="18" y="492"/>
                </a:lnTo>
                <a:lnTo>
                  <a:pt x="24" y="480"/>
                </a:lnTo>
                <a:lnTo>
                  <a:pt x="30" y="462"/>
                </a:lnTo>
                <a:lnTo>
                  <a:pt x="36" y="444"/>
                </a:lnTo>
                <a:lnTo>
                  <a:pt x="42" y="432"/>
                </a:lnTo>
                <a:lnTo>
                  <a:pt x="48" y="414"/>
                </a:lnTo>
                <a:lnTo>
                  <a:pt x="54" y="396"/>
                </a:lnTo>
                <a:lnTo>
                  <a:pt x="60" y="384"/>
                </a:lnTo>
                <a:lnTo>
                  <a:pt x="66" y="366"/>
                </a:lnTo>
                <a:lnTo>
                  <a:pt x="72" y="354"/>
                </a:lnTo>
                <a:lnTo>
                  <a:pt x="78" y="336"/>
                </a:lnTo>
                <a:lnTo>
                  <a:pt x="84" y="324"/>
                </a:lnTo>
                <a:lnTo>
                  <a:pt x="96" y="306"/>
                </a:lnTo>
                <a:lnTo>
                  <a:pt x="102" y="294"/>
                </a:lnTo>
                <a:lnTo>
                  <a:pt x="114" y="276"/>
                </a:lnTo>
                <a:lnTo>
                  <a:pt x="120" y="264"/>
                </a:lnTo>
                <a:lnTo>
                  <a:pt x="132" y="246"/>
                </a:lnTo>
                <a:lnTo>
                  <a:pt x="138" y="234"/>
                </a:lnTo>
                <a:lnTo>
                  <a:pt x="150" y="222"/>
                </a:lnTo>
                <a:lnTo>
                  <a:pt x="162" y="204"/>
                </a:lnTo>
                <a:lnTo>
                  <a:pt x="174" y="192"/>
                </a:lnTo>
                <a:lnTo>
                  <a:pt x="180" y="180"/>
                </a:lnTo>
                <a:lnTo>
                  <a:pt x="192" y="162"/>
                </a:lnTo>
                <a:lnTo>
                  <a:pt x="204" y="150"/>
                </a:lnTo>
                <a:lnTo>
                  <a:pt x="216" y="138"/>
                </a:lnTo>
                <a:lnTo>
                  <a:pt x="228" y="126"/>
                </a:lnTo>
                <a:lnTo>
                  <a:pt x="240" y="108"/>
                </a:lnTo>
                <a:lnTo>
                  <a:pt x="258" y="96"/>
                </a:lnTo>
                <a:lnTo>
                  <a:pt x="270" y="84"/>
                </a:lnTo>
                <a:lnTo>
                  <a:pt x="282" y="72"/>
                </a:lnTo>
                <a:lnTo>
                  <a:pt x="294" y="60"/>
                </a:lnTo>
                <a:lnTo>
                  <a:pt x="312" y="48"/>
                </a:lnTo>
                <a:lnTo>
                  <a:pt x="324" y="36"/>
                </a:lnTo>
                <a:lnTo>
                  <a:pt x="336" y="24"/>
                </a:lnTo>
                <a:lnTo>
                  <a:pt x="354" y="12"/>
                </a:lnTo>
                <a:lnTo>
                  <a:pt x="366" y="0"/>
                </a:lnTo>
                <a:lnTo>
                  <a:pt x="1212" y="672"/>
                </a:lnTo>
                <a:lnTo>
                  <a:pt x="54" y="942"/>
                </a:lnTo>
                <a:close/>
              </a:path>
            </a:pathLst>
          </a:custGeom>
          <a:solidFill>
            <a:srgbClr val="99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56" name="Freeform 317"/>
          <p:cNvSpPr>
            <a:spLocks noChangeAspect="1"/>
          </p:cNvSpPr>
          <p:nvPr/>
        </p:nvSpPr>
        <p:spPr bwMode="auto">
          <a:xfrm>
            <a:off x="1162050" y="3143250"/>
            <a:ext cx="2024063" cy="892175"/>
          </a:xfrm>
          <a:custGeom>
            <a:avLst/>
            <a:gdLst>
              <a:gd name="T0" fmla="*/ 2364 w 2370"/>
              <a:gd name="T1" fmla="*/ 84 h 1044"/>
              <a:gd name="T2" fmla="*/ 2346 w 2370"/>
              <a:gd name="T3" fmla="*/ 180 h 1044"/>
              <a:gd name="T4" fmla="*/ 2316 w 2370"/>
              <a:gd name="T5" fmla="*/ 270 h 1044"/>
              <a:gd name="T6" fmla="*/ 2274 w 2370"/>
              <a:gd name="T7" fmla="*/ 366 h 1044"/>
              <a:gd name="T8" fmla="*/ 2214 w 2370"/>
              <a:gd name="T9" fmla="*/ 450 h 1044"/>
              <a:gd name="T10" fmla="*/ 2148 w 2370"/>
              <a:gd name="T11" fmla="*/ 534 h 1044"/>
              <a:gd name="T12" fmla="*/ 2070 w 2370"/>
              <a:gd name="T13" fmla="*/ 612 h 1044"/>
              <a:gd name="T14" fmla="*/ 1998 w 2370"/>
              <a:gd name="T15" fmla="*/ 666 h 1044"/>
              <a:gd name="T16" fmla="*/ 1902 w 2370"/>
              <a:gd name="T17" fmla="*/ 732 h 1044"/>
              <a:gd name="T18" fmla="*/ 1800 w 2370"/>
              <a:gd name="T19" fmla="*/ 786 h 1044"/>
              <a:gd name="T20" fmla="*/ 1686 w 2370"/>
              <a:gd name="T21" fmla="*/ 834 h 1044"/>
              <a:gd name="T22" fmla="*/ 1572 w 2370"/>
              <a:gd name="T23" fmla="*/ 870 h 1044"/>
              <a:gd name="T24" fmla="*/ 1452 w 2370"/>
              <a:gd name="T25" fmla="*/ 900 h 1044"/>
              <a:gd name="T26" fmla="*/ 1326 w 2370"/>
              <a:gd name="T27" fmla="*/ 918 h 1044"/>
              <a:gd name="T28" fmla="*/ 1200 w 2370"/>
              <a:gd name="T29" fmla="*/ 930 h 1044"/>
              <a:gd name="T30" fmla="*/ 1074 w 2370"/>
              <a:gd name="T31" fmla="*/ 924 h 1044"/>
              <a:gd name="T32" fmla="*/ 948 w 2370"/>
              <a:gd name="T33" fmla="*/ 912 h 1044"/>
              <a:gd name="T34" fmla="*/ 822 w 2370"/>
              <a:gd name="T35" fmla="*/ 894 h 1044"/>
              <a:gd name="T36" fmla="*/ 702 w 2370"/>
              <a:gd name="T37" fmla="*/ 858 h 1044"/>
              <a:gd name="T38" fmla="*/ 588 w 2370"/>
              <a:gd name="T39" fmla="*/ 822 h 1044"/>
              <a:gd name="T40" fmla="*/ 498 w 2370"/>
              <a:gd name="T41" fmla="*/ 780 h 1044"/>
              <a:gd name="T42" fmla="*/ 396 w 2370"/>
              <a:gd name="T43" fmla="*/ 720 h 1044"/>
              <a:gd name="T44" fmla="*/ 300 w 2370"/>
              <a:gd name="T45" fmla="*/ 654 h 1044"/>
              <a:gd name="T46" fmla="*/ 216 w 2370"/>
              <a:gd name="T47" fmla="*/ 582 h 1044"/>
              <a:gd name="T48" fmla="*/ 138 w 2370"/>
              <a:gd name="T49" fmla="*/ 504 h 1044"/>
              <a:gd name="T50" fmla="*/ 78 w 2370"/>
              <a:gd name="T51" fmla="*/ 420 h 1044"/>
              <a:gd name="T52" fmla="*/ 24 w 2370"/>
              <a:gd name="T53" fmla="*/ 336 h 1044"/>
              <a:gd name="T54" fmla="*/ 6 w 2370"/>
              <a:gd name="T55" fmla="*/ 402 h 1044"/>
              <a:gd name="T56" fmla="*/ 48 w 2370"/>
              <a:gd name="T57" fmla="*/ 492 h 1044"/>
              <a:gd name="T58" fmla="*/ 108 w 2370"/>
              <a:gd name="T59" fmla="*/ 582 h 1044"/>
              <a:gd name="T60" fmla="*/ 174 w 2370"/>
              <a:gd name="T61" fmla="*/ 660 h 1044"/>
              <a:gd name="T62" fmla="*/ 258 w 2370"/>
              <a:gd name="T63" fmla="*/ 738 h 1044"/>
              <a:gd name="T64" fmla="*/ 348 w 2370"/>
              <a:gd name="T65" fmla="*/ 804 h 1044"/>
              <a:gd name="T66" fmla="*/ 444 w 2370"/>
              <a:gd name="T67" fmla="*/ 864 h 1044"/>
              <a:gd name="T68" fmla="*/ 534 w 2370"/>
              <a:gd name="T69" fmla="*/ 912 h 1044"/>
              <a:gd name="T70" fmla="*/ 642 w 2370"/>
              <a:gd name="T71" fmla="*/ 954 h 1044"/>
              <a:gd name="T72" fmla="*/ 762 w 2370"/>
              <a:gd name="T73" fmla="*/ 990 h 1044"/>
              <a:gd name="T74" fmla="*/ 882 w 2370"/>
              <a:gd name="T75" fmla="*/ 1020 h 1044"/>
              <a:gd name="T76" fmla="*/ 1008 w 2370"/>
              <a:gd name="T77" fmla="*/ 1038 h 1044"/>
              <a:gd name="T78" fmla="*/ 1134 w 2370"/>
              <a:gd name="T79" fmla="*/ 1044 h 1044"/>
              <a:gd name="T80" fmla="*/ 1260 w 2370"/>
              <a:gd name="T81" fmla="*/ 1038 h 1044"/>
              <a:gd name="T82" fmla="*/ 1386 w 2370"/>
              <a:gd name="T83" fmla="*/ 1026 h 1044"/>
              <a:gd name="T84" fmla="*/ 1512 w 2370"/>
              <a:gd name="T85" fmla="*/ 1002 h 1044"/>
              <a:gd name="T86" fmla="*/ 1632 w 2370"/>
              <a:gd name="T87" fmla="*/ 966 h 1044"/>
              <a:gd name="T88" fmla="*/ 1746 w 2370"/>
              <a:gd name="T89" fmla="*/ 924 h 1044"/>
              <a:gd name="T90" fmla="*/ 1854 w 2370"/>
              <a:gd name="T91" fmla="*/ 876 h 1044"/>
              <a:gd name="T92" fmla="*/ 1950 w 2370"/>
              <a:gd name="T93" fmla="*/ 816 h 1044"/>
              <a:gd name="T94" fmla="*/ 2040 w 2370"/>
              <a:gd name="T95" fmla="*/ 750 h 1044"/>
              <a:gd name="T96" fmla="*/ 2112 w 2370"/>
              <a:gd name="T97" fmla="*/ 684 h 1044"/>
              <a:gd name="T98" fmla="*/ 2184 w 2370"/>
              <a:gd name="T99" fmla="*/ 606 h 1044"/>
              <a:gd name="T100" fmla="*/ 2244 w 2370"/>
              <a:gd name="T101" fmla="*/ 522 h 1044"/>
              <a:gd name="T102" fmla="*/ 2298 w 2370"/>
              <a:gd name="T103" fmla="*/ 432 h 1044"/>
              <a:gd name="T104" fmla="*/ 2334 w 2370"/>
              <a:gd name="T105" fmla="*/ 342 h 1044"/>
              <a:gd name="T106" fmla="*/ 2358 w 2370"/>
              <a:gd name="T107" fmla="*/ 246 h 1044"/>
              <a:gd name="T108" fmla="*/ 2370 w 2370"/>
              <a:gd name="T109" fmla="*/ 150 h 10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70"/>
              <a:gd name="T166" fmla="*/ 0 h 1044"/>
              <a:gd name="T167" fmla="*/ 2370 w 2370"/>
              <a:gd name="T168" fmla="*/ 1044 h 10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70" h="1044">
                <a:moveTo>
                  <a:pt x="2370" y="0"/>
                </a:moveTo>
                <a:lnTo>
                  <a:pt x="2370" y="18"/>
                </a:lnTo>
                <a:lnTo>
                  <a:pt x="2370" y="36"/>
                </a:lnTo>
                <a:lnTo>
                  <a:pt x="2364" y="48"/>
                </a:lnTo>
                <a:lnTo>
                  <a:pt x="2364" y="66"/>
                </a:lnTo>
                <a:lnTo>
                  <a:pt x="2364" y="84"/>
                </a:lnTo>
                <a:lnTo>
                  <a:pt x="2364" y="96"/>
                </a:lnTo>
                <a:lnTo>
                  <a:pt x="2358" y="114"/>
                </a:lnTo>
                <a:lnTo>
                  <a:pt x="2358" y="132"/>
                </a:lnTo>
                <a:lnTo>
                  <a:pt x="2352" y="144"/>
                </a:lnTo>
                <a:lnTo>
                  <a:pt x="2352" y="162"/>
                </a:lnTo>
                <a:lnTo>
                  <a:pt x="2346" y="180"/>
                </a:lnTo>
                <a:lnTo>
                  <a:pt x="2340" y="192"/>
                </a:lnTo>
                <a:lnTo>
                  <a:pt x="2340" y="210"/>
                </a:lnTo>
                <a:lnTo>
                  <a:pt x="2334" y="228"/>
                </a:lnTo>
                <a:lnTo>
                  <a:pt x="2328" y="240"/>
                </a:lnTo>
                <a:lnTo>
                  <a:pt x="2322" y="258"/>
                </a:lnTo>
                <a:lnTo>
                  <a:pt x="2316" y="270"/>
                </a:lnTo>
                <a:lnTo>
                  <a:pt x="2310" y="288"/>
                </a:lnTo>
                <a:lnTo>
                  <a:pt x="2304" y="306"/>
                </a:lnTo>
                <a:lnTo>
                  <a:pt x="2298" y="318"/>
                </a:lnTo>
                <a:lnTo>
                  <a:pt x="2286" y="336"/>
                </a:lnTo>
                <a:lnTo>
                  <a:pt x="2280" y="348"/>
                </a:lnTo>
                <a:lnTo>
                  <a:pt x="2274" y="366"/>
                </a:lnTo>
                <a:lnTo>
                  <a:pt x="2262" y="378"/>
                </a:lnTo>
                <a:lnTo>
                  <a:pt x="2256" y="396"/>
                </a:lnTo>
                <a:lnTo>
                  <a:pt x="2244" y="408"/>
                </a:lnTo>
                <a:lnTo>
                  <a:pt x="2238" y="420"/>
                </a:lnTo>
                <a:lnTo>
                  <a:pt x="2226" y="438"/>
                </a:lnTo>
                <a:lnTo>
                  <a:pt x="2214" y="450"/>
                </a:lnTo>
                <a:lnTo>
                  <a:pt x="2208" y="468"/>
                </a:lnTo>
                <a:lnTo>
                  <a:pt x="2196" y="480"/>
                </a:lnTo>
                <a:lnTo>
                  <a:pt x="2184" y="492"/>
                </a:lnTo>
                <a:lnTo>
                  <a:pt x="2172" y="504"/>
                </a:lnTo>
                <a:lnTo>
                  <a:pt x="2160" y="522"/>
                </a:lnTo>
                <a:lnTo>
                  <a:pt x="2148" y="534"/>
                </a:lnTo>
                <a:lnTo>
                  <a:pt x="2136" y="546"/>
                </a:lnTo>
                <a:lnTo>
                  <a:pt x="2124" y="558"/>
                </a:lnTo>
                <a:lnTo>
                  <a:pt x="2112" y="570"/>
                </a:lnTo>
                <a:lnTo>
                  <a:pt x="2100" y="582"/>
                </a:lnTo>
                <a:lnTo>
                  <a:pt x="2082" y="600"/>
                </a:lnTo>
                <a:lnTo>
                  <a:pt x="2070" y="612"/>
                </a:lnTo>
                <a:lnTo>
                  <a:pt x="2058" y="624"/>
                </a:lnTo>
                <a:lnTo>
                  <a:pt x="2040" y="636"/>
                </a:lnTo>
                <a:lnTo>
                  <a:pt x="2028" y="648"/>
                </a:lnTo>
                <a:lnTo>
                  <a:pt x="2016" y="654"/>
                </a:lnTo>
                <a:lnTo>
                  <a:pt x="1998" y="666"/>
                </a:lnTo>
                <a:lnTo>
                  <a:pt x="1986" y="678"/>
                </a:lnTo>
                <a:lnTo>
                  <a:pt x="1968" y="690"/>
                </a:lnTo>
                <a:lnTo>
                  <a:pt x="1950" y="702"/>
                </a:lnTo>
                <a:lnTo>
                  <a:pt x="1938" y="714"/>
                </a:lnTo>
                <a:lnTo>
                  <a:pt x="1920" y="720"/>
                </a:lnTo>
                <a:lnTo>
                  <a:pt x="1902" y="732"/>
                </a:lnTo>
                <a:lnTo>
                  <a:pt x="1884" y="744"/>
                </a:lnTo>
                <a:lnTo>
                  <a:pt x="1866" y="750"/>
                </a:lnTo>
                <a:lnTo>
                  <a:pt x="1854" y="762"/>
                </a:lnTo>
                <a:lnTo>
                  <a:pt x="1836" y="768"/>
                </a:lnTo>
                <a:lnTo>
                  <a:pt x="1818" y="780"/>
                </a:lnTo>
                <a:lnTo>
                  <a:pt x="1800" y="786"/>
                </a:lnTo>
                <a:lnTo>
                  <a:pt x="1782" y="798"/>
                </a:lnTo>
                <a:lnTo>
                  <a:pt x="1764" y="804"/>
                </a:lnTo>
                <a:lnTo>
                  <a:pt x="1746" y="810"/>
                </a:lnTo>
                <a:lnTo>
                  <a:pt x="1728" y="822"/>
                </a:lnTo>
                <a:lnTo>
                  <a:pt x="1704" y="828"/>
                </a:lnTo>
                <a:lnTo>
                  <a:pt x="1686" y="834"/>
                </a:lnTo>
                <a:lnTo>
                  <a:pt x="1668" y="840"/>
                </a:lnTo>
                <a:lnTo>
                  <a:pt x="1650" y="846"/>
                </a:lnTo>
                <a:lnTo>
                  <a:pt x="1632" y="852"/>
                </a:lnTo>
                <a:lnTo>
                  <a:pt x="1608" y="858"/>
                </a:lnTo>
                <a:lnTo>
                  <a:pt x="1590" y="864"/>
                </a:lnTo>
                <a:lnTo>
                  <a:pt x="1572" y="870"/>
                </a:lnTo>
                <a:lnTo>
                  <a:pt x="1554" y="876"/>
                </a:lnTo>
                <a:lnTo>
                  <a:pt x="1530" y="882"/>
                </a:lnTo>
                <a:lnTo>
                  <a:pt x="1512" y="888"/>
                </a:lnTo>
                <a:lnTo>
                  <a:pt x="1488" y="894"/>
                </a:lnTo>
                <a:lnTo>
                  <a:pt x="1470" y="894"/>
                </a:lnTo>
                <a:lnTo>
                  <a:pt x="1452" y="900"/>
                </a:lnTo>
                <a:lnTo>
                  <a:pt x="1428" y="906"/>
                </a:lnTo>
                <a:lnTo>
                  <a:pt x="1410" y="906"/>
                </a:lnTo>
                <a:lnTo>
                  <a:pt x="1386" y="912"/>
                </a:lnTo>
                <a:lnTo>
                  <a:pt x="1368" y="912"/>
                </a:lnTo>
                <a:lnTo>
                  <a:pt x="1344" y="918"/>
                </a:lnTo>
                <a:lnTo>
                  <a:pt x="1326" y="918"/>
                </a:lnTo>
                <a:lnTo>
                  <a:pt x="1302" y="924"/>
                </a:lnTo>
                <a:lnTo>
                  <a:pt x="1284" y="924"/>
                </a:lnTo>
                <a:lnTo>
                  <a:pt x="1260" y="924"/>
                </a:lnTo>
                <a:lnTo>
                  <a:pt x="1242" y="924"/>
                </a:lnTo>
                <a:lnTo>
                  <a:pt x="1218" y="930"/>
                </a:lnTo>
                <a:lnTo>
                  <a:pt x="1200" y="930"/>
                </a:lnTo>
                <a:lnTo>
                  <a:pt x="1176" y="930"/>
                </a:lnTo>
                <a:lnTo>
                  <a:pt x="1158" y="930"/>
                </a:lnTo>
                <a:lnTo>
                  <a:pt x="1134" y="930"/>
                </a:lnTo>
                <a:lnTo>
                  <a:pt x="1116" y="930"/>
                </a:lnTo>
                <a:lnTo>
                  <a:pt x="1092" y="930"/>
                </a:lnTo>
                <a:lnTo>
                  <a:pt x="1074" y="924"/>
                </a:lnTo>
                <a:lnTo>
                  <a:pt x="1050" y="924"/>
                </a:lnTo>
                <a:lnTo>
                  <a:pt x="1032" y="924"/>
                </a:lnTo>
                <a:lnTo>
                  <a:pt x="1008" y="924"/>
                </a:lnTo>
                <a:lnTo>
                  <a:pt x="990" y="918"/>
                </a:lnTo>
                <a:lnTo>
                  <a:pt x="966" y="918"/>
                </a:lnTo>
                <a:lnTo>
                  <a:pt x="948" y="912"/>
                </a:lnTo>
                <a:lnTo>
                  <a:pt x="924" y="912"/>
                </a:lnTo>
                <a:lnTo>
                  <a:pt x="906" y="906"/>
                </a:lnTo>
                <a:lnTo>
                  <a:pt x="882" y="906"/>
                </a:lnTo>
                <a:lnTo>
                  <a:pt x="864" y="900"/>
                </a:lnTo>
                <a:lnTo>
                  <a:pt x="840" y="894"/>
                </a:lnTo>
                <a:lnTo>
                  <a:pt x="822" y="894"/>
                </a:lnTo>
                <a:lnTo>
                  <a:pt x="804" y="888"/>
                </a:lnTo>
                <a:lnTo>
                  <a:pt x="780" y="882"/>
                </a:lnTo>
                <a:lnTo>
                  <a:pt x="762" y="876"/>
                </a:lnTo>
                <a:lnTo>
                  <a:pt x="744" y="870"/>
                </a:lnTo>
                <a:lnTo>
                  <a:pt x="720" y="864"/>
                </a:lnTo>
                <a:lnTo>
                  <a:pt x="702" y="858"/>
                </a:lnTo>
                <a:lnTo>
                  <a:pt x="684" y="852"/>
                </a:lnTo>
                <a:lnTo>
                  <a:pt x="666" y="846"/>
                </a:lnTo>
                <a:lnTo>
                  <a:pt x="642" y="840"/>
                </a:lnTo>
                <a:lnTo>
                  <a:pt x="624" y="834"/>
                </a:lnTo>
                <a:lnTo>
                  <a:pt x="606" y="828"/>
                </a:lnTo>
                <a:lnTo>
                  <a:pt x="588" y="822"/>
                </a:lnTo>
                <a:lnTo>
                  <a:pt x="570" y="810"/>
                </a:lnTo>
                <a:lnTo>
                  <a:pt x="552" y="804"/>
                </a:lnTo>
                <a:lnTo>
                  <a:pt x="534" y="798"/>
                </a:lnTo>
                <a:lnTo>
                  <a:pt x="516" y="786"/>
                </a:lnTo>
                <a:lnTo>
                  <a:pt x="498" y="780"/>
                </a:lnTo>
                <a:lnTo>
                  <a:pt x="480" y="768"/>
                </a:lnTo>
                <a:lnTo>
                  <a:pt x="462" y="762"/>
                </a:lnTo>
                <a:lnTo>
                  <a:pt x="444" y="750"/>
                </a:lnTo>
                <a:lnTo>
                  <a:pt x="426" y="744"/>
                </a:lnTo>
                <a:lnTo>
                  <a:pt x="408" y="732"/>
                </a:lnTo>
                <a:lnTo>
                  <a:pt x="396" y="720"/>
                </a:lnTo>
                <a:lnTo>
                  <a:pt x="378" y="714"/>
                </a:lnTo>
                <a:lnTo>
                  <a:pt x="360" y="702"/>
                </a:lnTo>
                <a:lnTo>
                  <a:pt x="348" y="690"/>
                </a:lnTo>
                <a:lnTo>
                  <a:pt x="330" y="678"/>
                </a:lnTo>
                <a:lnTo>
                  <a:pt x="312" y="666"/>
                </a:lnTo>
                <a:lnTo>
                  <a:pt x="300" y="654"/>
                </a:lnTo>
                <a:lnTo>
                  <a:pt x="282" y="648"/>
                </a:lnTo>
                <a:lnTo>
                  <a:pt x="270" y="636"/>
                </a:lnTo>
                <a:lnTo>
                  <a:pt x="258" y="624"/>
                </a:lnTo>
                <a:lnTo>
                  <a:pt x="240" y="612"/>
                </a:lnTo>
                <a:lnTo>
                  <a:pt x="228" y="600"/>
                </a:lnTo>
                <a:lnTo>
                  <a:pt x="216" y="582"/>
                </a:lnTo>
                <a:lnTo>
                  <a:pt x="204" y="570"/>
                </a:lnTo>
                <a:lnTo>
                  <a:pt x="186" y="558"/>
                </a:lnTo>
                <a:lnTo>
                  <a:pt x="174" y="546"/>
                </a:lnTo>
                <a:lnTo>
                  <a:pt x="162" y="534"/>
                </a:lnTo>
                <a:lnTo>
                  <a:pt x="150" y="522"/>
                </a:lnTo>
                <a:lnTo>
                  <a:pt x="138" y="504"/>
                </a:lnTo>
                <a:lnTo>
                  <a:pt x="126" y="492"/>
                </a:lnTo>
                <a:lnTo>
                  <a:pt x="120" y="480"/>
                </a:lnTo>
                <a:lnTo>
                  <a:pt x="108" y="468"/>
                </a:lnTo>
                <a:lnTo>
                  <a:pt x="96" y="450"/>
                </a:lnTo>
                <a:lnTo>
                  <a:pt x="84" y="438"/>
                </a:lnTo>
                <a:lnTo>
                  <a:pt x="78" y="420"/>
                </a:lnTo>
                <a:lnTo>
                  <a:pt x="66" y="408"/>
                </a:lnTo>
                <a:lnTo>
                  <a:pt x="60" y="396"/>
                </a:lnTo>
                <a:lnTo>
                  <a:pt x="48" y="378"/>
                </a:lnTo>
                <a:lnTo>
                  <a:pt x="42" y="366"/>
                </a:lnTo>
                <a:lnTo>
                  <a:pt x="30" y="348"/>
                </a:lnTo>
                <a:lnTo>
                  <a:pt x="24" y="336"/>
                </a:lnTo>
                <a:lnTo>
                  <a:pt x="18" y="318"/>
                </a:lnTo>
                <a:lnTo>
                  <a:pt x="12" y="306"/>
                </a:lnTo>
                <a:lnTo>
                  <a:pt x="6" y="288"/>
                </a:lnTo>
                <a:lnTo>
                  <a:pt x="0" y="270"/>
                </a:lnTo>
                <a:lnTo>
                  <a:pt x="0" y="384"/>
                </a:lnTo>
                <a:lnTo>
                  <a:pt x="6" y="402"/>
                </a:lnTo>
                <a:lnTo>
                  <a:pt x="12" y="420"/>
                </a:lnTo>
                <a:lnTo>
                  <a:pt x="18" y="432"/>
                </a:lnTo>
                <a:lnTo>
                  <a:pt x="24" y="450"/>
                </a:lnTo>
                <a:lnTo>
                  <a:pt x="30" y="462"/>
                </a:lnTo>
                <a:lnTo>
                  <a:pt x="42" y="480"/>
                </a:lnTo>
                <a:lnTo>
                  <a:pt x="48" y="492"/>
                </a:lnTo>
                <a:lnTo>
                  <a:pt x="60" y="510"/>
                </a:lnTo>
                <a:lnTo>
                  <a:pt x="66" y="522"/>
                </a:lnTo>
                <a:lnTo>
                  <a:pt x="78" y="534"/>
                </a:lnTo>
                <a:lnTo>
                  <a:pt x="84" y="552"/>
                </a:lnTo>
                <a:lnTo>
                  <a:pt x="96" y="564"/>
                </a:lnTo>
                <a:lnTo>
                  <a:pt x="108" y="582"/>
                </a:lnTo>
                <a:lnTo>
                  <a:pt x="120" y="594"/>
                </a:lnTo>
                <a:lnTo>
                  <a:pt x="126" y="606"/>
                </a:lnTo>
                <a:lnTo>
                  <a:pt x="138" y="618"/>
                </a:lnTo>
                <a:lnTo>
                  <a:pt x="150" y="636"/>
                </a:lnTo>
                <a:lnTo>
                  <a:pt x="162" y="648"/>
                </a:lnTo>
                <a:lnTo>
                  <a:pt x="174" y="660"/>
                </a:lnTo>
                <a:lnTo>
                  <a:pt x="186" y="672"/>
                </a:lnTo>
                <a:lnTo>
                  <a:pt x="204" y="684"/>
                </a:lnTo>
                <a:lnTo>
                  <a:pt x="216" y="696"/>
                </a:lnTo>
                <a:lnTo>
                  <a:pt x="228" y="714"/>
                </a:lnTo>
                <a:lnTo>
                  <a:pt x="240" y="726"/>
                </a:lnTo>
                <a:lnTo>
                  <a:pt x="258" y="738"/>
                </a:lnTo>
                <a:lnTo>
                  <a:pt x="270" y="750"/>
                </a:lnTo>
                <a:lnTo>
                  <a:pt x="282" y="762"/>
                </a:lnTo>
                <a:lnTo>
                  <a:pt x="300" y="768"/>
                </a:lnTo>
                <a:lnTo>
                  <a:pt x="312" y="780"/>
                </a:lnTo>
                <a:lnTo>
                  <a:pt x="330" y="792"/>
                </a:lnTo>
                <a:lnTo>
                  <a:pt x="348" y="804"/>
                </a:lnTo>
                <a:lnTo>
                  <a:pt x="360" y="816"/>
                </a:lnTo>
                <a:lnTo>
                  <a:pt x="378" y="828"/>
                </a:lnTo>
                <a:lnTo>
                  <a:pt x="396" y="834"/>
                </a:lnTo>
                <a:lnTo>
                  <a:pt x="408" y="846"/>
                </a:lnTo>
                <a:lnTo>
                  <a:pt x="426" y="858"/>
                </a:lnTo>
                <a:lnTo>
                  <a:pt x="444" y="864"/>
                </a:lnTo>
                <a:lnTo>
                  <a:pt x="462" y="876"/>
                </a:lnTo>
                <a:lnTo>
                  <a:pt x="480" y="882"/>
                </a:lnTo>
                <a:lnTo>
                  <a:pt x="498" y="894"/>
                </a:lnTo>
                <a:lnTo>
                  <a:pt x="516" y="900"/>
                </a:lnTo>
                <a:lnTo>
                  <a:pt x="534" y="912"/>
                </a:lnTo>
                <a:lnTo>
                  <a:pt x="552" y="918"/>
                </a:lnTo>
                <a:lnTo>
                  <a:pt x="570" y="924"/>
                </a:lnTo>
                <a:lnTo>
                  <a:pt x="588" y="936"/>
                </a:lnTo>
                <a:lnTo>
                  <a:pt x="606" y="942"/>
                </a:lnTo>
                <a:lnTo>
                  <a:pt x="624" y="948"/>
                </a:lnTo>
                <a:lnTo>
                  <a:pt x="642" y="954"/>
                </a:lnTo>
                <a:lnTo>
                  <a:pt x="666" y="960"/>
                </a:lnTo>
                <a:lnTo>
                  <a:pt x="684" y="966"/>
                </a:lnTo>
                <a:lnTo>
                  <a:pt x="702" y="972"/>
                </a:lnTo>
                <a:lnTo>
                  <a:pt x="720" y="978"/>
                </a:lnTo>
                <a:lnTo>
                  <a:pt x="744" y="984"/>
                </a:lnTo>
                <a:lnTo>
                  <a:pt x="762" y="990"/>
                </a:lnTo>
                <a:lnTo>
                  <a:pt x="780" y="996"/>
                </a:lnTo>
                <a:lnTo>
                  <a:pt x="804" y="1002"/>
                </a:lnTo>
                <a:lnTo>
                  <a:pt x="822" y="1008"/>
                </a:lnTo>
                <a:lnTo>
                  <a:pt x="840" y="1008"/>
                </a:lnTo>
                <a:lnTo>
                  <a:pt x="864" y="1014"/>
                </a:lnTo>
                <a:lnTo>
                  <a:pt x="882" y="1020"/>
                </a:lnTo>
                <a:lnTo>
                  <a:pt x="906" y="1020"/>
                </a:lnTo>
                <a:lnTo>
                  <a:pt x="924" y="1026"/>
                </a:lnTo>
                <a:lnTo>
                  <a:pt x="948" y="1026"/>
                </a:lnTo>
                <a:lnTo>
                  <a:pt x="966" y="1032"/>
                </a:lnTo>
                <a:lnTo>
                  <a:pt x="990" y="1032"/>
                </a:lnTo>
                <a:lnTo>
                  <a:pt x="1008" y="1038"/>
                </a:lnTo>
                <a:lnTo>
                  <a:pt x="1032" y="1038"/>
                </a:lnTo>
                <a:lnTo>
                  <a:pt x="1050" y="1038"/>
                </a:lnTo>
                <a:lnTo>
                  <a:pt x="1074" y="1038"/>
                </a:lnTo>
                <a:lnTo>
                  <a:pt x="1092" y="1044"/>
                </a:lnTo>
                <a:lnTo>
                  <a:pt x="1116" y="1044"/>
                </a:lnTo>
                <a:lnTo>
                  <a:pt x="1134" y="1044"/>
                </a:lnTo>
                <a:lnTo>
                  <a:pt x="1158" y="1044"/>
                </a:lnTo>
                <a:lnTo>
                  <a:pt x="1176" y="1044"/>
                </a:lnTo>
                <a:lnTo>
                  <a:pt x="1200" y="1044"/>
                </a:lnTo>
                <a:lnTo>
                  <a:pt x="1218" y="1044"/>
                </a:lnTo>
                <a:lnTo>
                  <a:pt x="1242" y="1038"/>
                </a:lnTo>
                <a:lnTo>
                  <a:pt x="1260" y="1038"/>
                </a:lnTo>
                <a:lnTo>
                  <a:pt x="1284" y="1038"/>
                </a:lnTo>
                <a:lnTo>
                  <a:pt x="1302" y="1038"/>
                </a:lnTo>
                <a:lnTo>
                  <a:pt x="1326" y="1032"/>
                </a:lnTo>
                <a:lnTo>
                  <a:pt x="1344" y="1032"/>
                </a:lnTo>
                <a:lnTo>
                  <a:pt x="1368" y="1026"/>
                </a:lnTo>
                <a:lnTo>
                  <a:pt x="1386" y="1026"/>
                </a:lnTo>
                <a:lnTo>
                  <a:pt x="1410" y="1020"/>
                </a:lnTo>
                <a:lnTo>
                  <a:pt x="1428" y="1020"/>
                </a:lnTo>
                <a:lnTo>
                  <a:pt x="1452" y="1014"/>
                </a:lnTo>
                <a:lnTo>
                  <a:pt x="1470" y="1008"/>
                </a:lnTo>
                <a:lnTo>
                  <a:pt x="1488" y="1008"/>
                </a:lnTo>
                <a:lnTo>
                  <a:pt x="1512" y="1002"/>
                </a:lnTo>
                <a:lnTo>
                  <a:pt x="1530" y="996"/>
                </a:lnTo>
                <a:lnTo>
                  <a:pt x="1554" y="990"/>
                </a:lnTo>
                <a:lnTo>
                  <a:pt x="1572" y="984"/>
                </a:lnTo>
                <a:lnTo>
                  <a:pt x="1590" y="978"/>
                </a:lnTo>
                <a:lnTo>
                  <a:pt x="1608" y="972"/>
                </a:lnTo>
                <a:lnTo>
                  <a:pt x="1632" y="966"/>
                </a:lnTo>
                <a:lnTo>
                  <a:pt x="1650" y="960"/>
                </a:lnTo>
                <a:lnTo>
                  <a:pt x="1668" y="954"/>
                </a:lnTo>
                <a:lnTo>
                  <a:pt x="1686" y="948"/>
                </a:lnTo>
                <a:lnTo>
                  <a:pt x="1704" y="942"/>
                </a:lnTo>
                <a:lnTo>
                  <a:pt x="1728" y="936"/>
                </a:lnTo>
                <a:lnTo>
                  <a:pt x="1746" y="924"/>
                </a:lnTo>
                <a:lnTo>
                  <a:pt x="1764" y="918"/>
                </a:lnTo>
                <a:lnTo>
                  <a:pt x="1782" y="912"/>
                </a:lnTo>
                <a:lnTo>
                  <a:pt x="1800" y="900"/>
                </a:lnTo>
                <a:lnTo>
                  <a:pt x="1818" y="894"/>
                </a:lnTo>
                <a:lnTo>
                  <a:pt x="1836" y="882"/>
                </a:lnTo>
                <a:lnTo>
                  <a:pt x="1854" y="876"/>
                </a:lnTo>
                <a:lnTo>
                  <a:pt x="1866" y="864"/>
                </a:lnTo>
                <a:lnTo>
                  <a:pt x="1884" y="858"/>
                </a:lnTo>
                <a:lnTo>
                  <a:pt x="1902" y="846"/>
                </a:lnTo>
                <a:lnTo>
                  <a:pt x="1920" y="834"/>
                </a:lnTo>
                <a:lnTo>
                  <a:pt x="1938" y="828"/>
                </a:lnTo>
                <a:lnTo>
                  <a:pt x="1950" y="816"/>
                </a:lnTo>
                <a:lnTo>
                  <a:pt x="1968" y="804"/>
                </a:lnTo>
                <a:lnTo>
                  <a:pt x="1986" y="792"/>
                </a:lnTo>
                <a:lnTo>
                  <a:pt x="1998" y="780"/>
                </a:lnTo>
                <a:lnTo>
                  <a:pt x="2016" y="768"/>
                </a:lnTo>
                <a:lnTo>
                  <a:pt x="2028" y="762"/>
                </a:lnTo>
                <a:lnTo>
                  <a:pt x="2040" y="750"/>
                </a:lnTo>
                <a:lnTo>
                  <a:pt x="2058" y="738"/>
                </a:lnTo>
                <a:lnTo>
                  <a:pt x="2070" y="726"/>
                </a:lnTo>
                <a:lnTo>
                  <a:pt x="2082" y="714"/>
                </a:lnTo>
                <a:lnTo>
                  <a:pt x="2100" y="696"/>
                </a:lnTo>
                <a:lnTo>
                  <a:pt x="2112" y="684"/>
                </a:lnTo>
                <a:lnTo>
                  <a:pt x="2124" y="672"/>
                </a:lnTo>
                <a:lnTo>
                  <a:pt x="2136" y="660"/>
                </a:lnTo>
                <a:lnTo>
                  <a:pt x="2148" y="648"/>
                </a:lnTo>
                <a:lnTo>
                  <a:pt x="2160" y="636"/>
                </a:lnTo>
                <a:lnTo>
                  <a:pt x="2172" y="618"/>
                </a:lnTo>
                <a:lnTo>
                  <a:pt x="2184" y="606"/>
                </a:lnTo>
                <a:lnTo>
                  <a:pt x="2196" y="594"/>
                </a:lnTo>
                <a:lnTo>
                  <a:pt x="2208" y="582"/>
                </a:lnTo>
                <a:lnTo>
                  <a:pt x="2214" y="564"/>
                </a:lnTo>
                <a:lnTo>
                  <a:pt x="2226" y="552"/>
                </a:lnTo>
                <a:lnTo>
                  <a:pt x="2238" y="534"/>
                </a:lnTo>
                <a:lnTo>
                  <a:pt x="2244" y="522"/>
                </a:lnTo>
                <a:lnTo>
                  <a:pt x="2256" y="510"/>
                </a:lnTo>
                <a:lnTo>
                  <a:pt x="2262" y="492"/>
                </a:lnTo>
                <a:lnTo>
                  <a:pt x="2274" y="480"/>
                </a:lnTo>
                <a:lnTo>
                  <a:pt x="2280" y="462"/>
                </a:lnTo>
                <a:lnTo>
                  <a:pt x="2286" y="450"/>
                </a:lnTo>
                <a:lnTo>
                  <a:pt x="2298" y="432"/>
                </a:lnTo>
                <a:lnTo>
                  <a:pt x="2304" y="420"/>
                </a:lnTo>
                <a:lnTo>
                  <a:pt x="2310" y="402"/>
                </a:lnTo>
                <a:lnTo>
                  <a:pt x="2316" y="384"/>
                </a:lnTo>
                <a:lnTo>
                  <a:pt x="2322" y="372"/>
                </a:lnTo>
                <a:lnTo>
                  <a:pt x="2328" y="354"/>
                </a:lnTo>
                <a:lnTo>
                  <a:pt x="2334" y="342"/>
                </a:lnTo>
                <a:lnTo>
                  <a:pt x="2340" y="324"/>
                </a:lnTo>
                <a:lnTo>
                  <a:pt x="2340" y="306"/>
                </a:lnTo>
                <a:lnTo>
                  <a:pt x="2346" y="294"/>
                </a:lnTo>
                <a:lnTo>
                  <a:pt x="2352" y="276"/>
                </a:lnTo>
                <a:lnTo>
                  <a:pt x="2352" y="258"/>
                </a:lnTo>
                <a:lnTo>
                  <a:pt x="2358" y="246"/>
                </a:lnTo>
                <a:lnTo>
                  <a:pt x="2358" y="228"/>
                </a:lnTo>
                <a:lnTo>
                  <a:pt x="2364" y="210"/>
                </a:lnTo>
                <a:lnTo>
                  <a:pt x="2364" y="198"/>
                </a:lnTo>
                <a:lnTo>
                  <a:pt x="2364" y="180"/>
                </a:lnTo>
                <a:lnTo>
                  <a:pt x="2364" y="162"/>
                </a:lnTo>
                <a:lnTo>
                  <a:pt x="2370" y="150"/>
                </a:lnTo>
                <a:lnTo>
                  <a:pt x="2370" y="132"/>
                </a:lnTo>
                <a:lnTo>
                  <a:pt x="2370" y="114"/>
                </a:lnTo>
                <a:lnTo>
                  <a:pt x="2370" y="0"/>
                </a:lnTo>
                <a:close/>
              </a:path>
            </a:pathLst>
          </a:custGeom>
          <a:solidFill>
            <a:srgbClr val="1A4D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57" name="Freeform 318"/>
          <p:cNvSpPr>
            <a:spLocks noChangeAspect="1"/>
          </p:cNvSpPr>
          <p:nvPr/>
        </p:nvSpPr>
        <p:spPr bwMode="auto">
          <a:xfrm>
            <a:off x="1162050" y="2354263"/>
            <a:ext cx="2024063" cy="1589087"/>
          </a:xfrm>
          <a:custGeom>
            <a:avLst/>
            <a:gdLst>
              <a:gd name="T0" fmla="*/ 1242 w 2370"/>
              <a:gd name="T1" fmla="*/ 0 h 1860"/>
              <a:gd name="T2" fmla="*/ 1344 w 2370"/>
              <a:gd name="T3" fmla="*/ 12 h 1860"/>
              <a:gd name="T4" fmla="*/ 1452 w 2370"/>
              <a:gd name="T5" fmla="*/ 24 h 1860"/>
              <a:gd name="T6" fmla="*/ 1554 w 2370"/>
              <a:gd name="T7" fmla="*/ 48 h 1860"/>
              <a:gd name="T8" fmla="*/ 1650 w 2370"/>
              <a:gd name="T9" fmla="*/ 78 h 1860"/>
              <a:gd name="T10" fmla="*/ 1746 w 2370"/>
              <a:gd name="T11" fmla="*/ 114 h 1860"/>
              <a:gd name="T12" fmla="*/ 1836 w 2370"/>
              <a:gd name="T13" fmla="*/ 156 h 1860"/>
              <a:gd name="T14" fmla="*/ 1920 w 2370"/>
              <a:gd name="T15" fmla="*/ 204 h 1860"/>
              <a:gd name="T16" fmla="*/ 1998 w 2370"/>
              <a:gd name="T17" fmla="*/ 258 h 1860"/>
              <a:gd name="T18" fmla="*/ 2070 w 2370"/>
              <a:gd name="T19" fmla="*/ 318 h 1860"/>
              <a:gd name="T20" fmla="*/ 2136 w 2370"/>
              <a:gd name="T21" fmla="*/ 384 h 1860"/>
              <a:gd name="T22" fmla="*/ 2196 w 2370"/>
              <a:gd name="T23" fmla="*/ 450 h 1860"/>
              <a:gd name="T24" fmla="*/ 2238 w 2370"/>
              <a:gd name="T25" fmla="*/ 504 h 1860"/>
              <a:gd name="T26" fmla="*/ 2280 w 2370"/>
              <a:gd name="T27" fmla="*/ 582 h 1860"/>
              <a:gd name="T28" fmla="*/ 2316 w 2370"/>
              <a:gd name="T29" fmla="*/ 654 h 1860"/>
              <a:gd name="T30" fmla="*/ 2340 w 2370"/>
              <a:gd name="T31" fmla="*/ 738 h 1860"/>
              <a:gd name="T32" fmla="*/ 2358 w 2370"/>
              <a:gd name="T33" fmla="*/ 816 h 1860"/>
              <a:gd name="T34" fmla="*/ 2370 w 2370"/>
              <a:gd name="T35" fmla="*/ 894 h 1860"/>
              <a:gd name="T36" fmla="*/ 2364 w 2370"/>
              <a:gd name="T37" fmla="*/ 978 h 1860"/>
              <a:gd name="T38" fmla="*/ 2358 w 2370"/>
              <a:gd name="T39" fmla="*/ 1056 h 1860"/>
              <a:gd name="T40" fmla="*/ 2340 w 2370"/>
              <a:gd name="T41" fmla="*/ 1140 h 1860"/>
              <a:gd name="T42" fmla="*/ 2310 w 2370"/>
              <a:gd name="T43" fmla="*/ 1218 h 1860"/>
              <a:gd name="T44" fmla="*/ 2274 w 2370"/>
              <a:gd name="T45" fmla="*/ 1290 h 1860"/>
              <a:gd name="T46" fmla="*/ 2226 w 2370"/>
              <a:gd name="T47" fmla="*/ 1368 h 1860"/>
              <a:gd name="T48" fmla="*/ 2172 w 2370"/>
              <a:gd name="T49" fmla="*/ 1434 h 1860"/>
              <a:gd name="T50" fmla="*/ 2112 w 2370"/>
              <a:gd name="T51" fmla="*/ 1500 h 1860"/>
              <a:gd name="T52" fmla="*/ 2040 w 2370"/>
              <a:gd name="T53" fmla="*/ 1560 h 1860"/>
              <a:gd name="T54" fmla="*/ 1968 w 2370"/>
              <a:gd name="T55" fmla="*/ 1620 h 1860"/>
              <a:gd name="T56" fmla="*/ 1884 w 2370"/>
              <a:gd name="T57" fmla="*/ 1674 h 1860"/>
              <a:gd name="T58" fmla="*/ 1800 w 2370"/>
              <a:gd name="T59" fmla="*/ 1716 h 1860"/>
              <a:gd name="T60" fmla="*/ 1704 w 2370"/>
              <a:gd name="T61" fmla="*/ 1758 h 1860"/>
              <a:gd name="T62" fmla="*/ 1608 w 2370"/>
              <a:gd name="T63" fmla="*/ 1788 h 1860"/>
              <a:gd name="T64" fmla="*/ 1512 w 2370"/>
              <a:gd name="T65" fmla="*/ 1818 h 1860"/>
              <a:gd name="T66" fmla="*/ 1410 w 2370"/>
              <a:gd name="T67" fmla="*/ 1836 h 1860"/>
              <a:gd name="T68" fmla="*/ 1302 w 2370"/>
              <a:gd name="T69" fmla="*/ 1854 h 1860"/>
              <a:gd name="T70" fmla="*/ 1200 w 2370"/>
              <a:gd name="T71" fmla="*/ 1860 h 1860"/>
              <a:gd name="T72" fmla="*/ 1092 w 2370"/>
              <a:gd name="T73" fmla="*/ 1860 h 1860"/>
              <a:gd name="T74" fmla="*/ 990 w 2370"/>
              <a:gd name="T75" fmla="*/ 1848 h 1860"/>
              <a:gd name="T76" fmla="*/ 906 w 2370"/>
              <a:gd name="T77" fmla="*/ 1836 h 1860"/>
              <a:gd name="T78" fmla="*/ 804 w 2370"/>
              <a:gd name="T79" fmla="*/ 1818 h 1860"/>
              <a:gd name="T80" fmla="*/ 702 w 2370"/>
              <a:gd name="T81" fmla="*/ 1788 h 1860"/>
              <a:gd name="T82" fmla="*/ 606 w 2370"/>
              <a:gd name="T83" fmla="*/ 1758 h 1860"/>
              <a:gd name="T84" fmla="*/ 516 w 2370"/>
              <a:gd name="T85" fmla="*/ 1716 h 1860"/>
              <a:gd name="T86" fmla="*/ 426 w 2370"/>
              <a:gd name="T87" fmla="*/ 1674 h 1860"/>
              <a:gd name="T88" fmla="*/ 348 w 2370"/>
              <a:gd name="T89" fmla="*/ 1620 h 1860"/>
              <a:gd name="T90" fmla="*/ 270 w 2370"/>
              <a:gd name="T91" fmla="*/ 1560 h 1860"/>
              <a:gd name="T92" fmla="*/ 204 w 2370"/>
              <a:gd name="T93" fmla="*/ 1500 h 1860"/>
              <a:gd name="T94" fmla="*/ 138 w 2370"/>
              <a:gd name="T95" fmla="*/ 1434 h 1860"/>
              <a:gd name="T96" fmla="*/ 84 w 2370"/>
              <a:gd name="T97" fmla="*/ 1368 h 1860"/>
              <a:gd name="T98" fmla="*/ 42 w 2370"/>
              <a:gd name="T99" fmla="*/ 1290 h 1860"/>
              <a:gd name="T100" fmla="*/ 6 w 2370"/>
              <a:gd name="T101" fmla="*/ 1218 h 18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70"/>
              <a:gd name="T154" fmla="*/ 0 h 1860"/>
              <a:gd name="T155" fmla="*/ 2370 w 2370"/>
              <a:gd name="T156" fmla="*/ 1860 h 18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70" h="1860">
                <a:moveTo>
                  <a:pt x="1158" y="0"/>
                </a:moveTo>
                <a:lnTo>
                  <a:pt x="1176" y="0"/>
                </a:lnTo>
                <a:lnTo>
                  <a:pt x="1200" y="0"/>
                </a:lnTo>
                <a:lnTo>
                  <a:pt x="1218" y="0"/>
                </a:lnTo>
                <a:lnTo>
                  <a:pt x="1242" y="0"/>
                </a:lnTo>
                <a:lnTo>
                  <a:pt x="1260" y="0"/>
                </a:lnTo>
                <a:lnTo>
                  <a:pt x="1284" y="6"/>
                </a:lnTo>
                <a:lnTo>
                  <a:pt x="1302" y="6"/>
                </a:lnTo>
                <a:lnTo>
                  <a:pt x="1326" y="6"/>
                </a:lnTo>
                <a:lnTo>
                  <a:pt x="1344" y="12"/>
                </a:lnTo>
                <a:lnTo>
                  <a:pt x="1368" y="12"/>
                </a:lnTo>
                <a:lnTo>
                  <a:pt x="1386" y="18"/>
                </a:lnTo>
                <a:lnTo>
                  <a:pt x="1410" y="18"/>
                </a:lnTo>
                <a:lnTo>
                  <a:pt x="1428" y="24"/>
                </a:lnTo>
                <a:lnTo>
                  <a:pt x="1452" y="24"/>
                </a:lnTo>
                <a:lnTo>
                  <a:pt x="1470" y="30"/>
                </a:lnTo>
                <a:lnTo>
                  <a:pt x="1488" y="36"/>
                </a:lnTo>
                <a:lnTo>
                  <a:pt x="1512" y="42"/>
                </a:lnTo>
                <a:lnTo>
                  <a:pt x="1530" y="42"/>
                </a:lnTo>
                <a:lnTo>
                  <a:pt x="1554" y="48"/>
                </a:lnTo>
                <a:lnTo>
                  <a:pt x="1572" y="54"/>
                </a:lnTo>
                <a:lnTo>
                  <a:pt x="1590" y="60"/>
                </a:lnTo>
                <a:lnTo>
                  <a:pt x="1608" y="66"/>
                </a:lnTo>
                <a:lnTo>
                  <a:pt x="1632" y="72"/>
                </a:lnTo>
                <a:lnTo>
                  <a:pt x="1650" y="78"/>
                </a:lnTo>
                <a:lnTo>
                  <a:pt x="1668" y="84"/>
                </a:lnTo>
                <a:lnTo>
                  <a:pt x="1686" y="90"/>
                </a:lnTo>
                <a:lnTo>
                  <a:pt x="1704" y="102"/>
                </a:lnTo>
                <a:lnTo>
                  <a:pt x="1728" y="108"/>
                </a:lnTo>
                <a:lnTo>
                  <a:pt x="1746" y="114"/>
                </a:lnTo>
                <a:lnTo>
                  <a:pt x="1764" y="126"/>
                </a:lnTo>
                <a:lnTo>
                  <a:pt x="1782" y="132"/>
                </a:lnTo>
                <a:lnTo>
                  <a:pt x="1800" y="138"/>
                </a:lnTo>
                <a:lnTo>
                  <a:pt x="1818" y="150"/>
                </a:lnTo>
                <a:lnTo>
                  <a:pt x="1836" y="156"/>
                </a:lnTo>
                <a:lnTo>
                  <a:pt x="1854" y="168"/>
                </a:lnTo>
                <a:lnTo>
                  <a:pt x="1866" y="174"/>
                </a:lnTo>
                <a:lnTo>
                  <a:pt x="1884" y="186"/>
                </a:lnTo>
                <a:lnTo>
                  <a:pt x="1902" y="198"/>
                </a:lnTo>
                <a:lnTo>
                  <a:pt x="1920" y="204"/>
                </a:lnTo>
                <a:lnTo>
                  <a:pt x="1938" y="216"/>
                </a:lnTo>
                <a:lnTo>
                  <a:pt x="1950" y="228"/>
                </a:lnTo>
                <a:lnTo>
                  <a:pt x="1968" y="240"/>
                </a:lnTo>
                <a:lnTo>
                  <a:pt x="1986" y="246"/>
                </a:lnTo>
                <a:lnTo>
                  <a:pt x="1998" y="258"/>
                </a:lnTo>
                <a:lnTo>
                  <a:pt x="2016" y="270"/>
                </a:lnTo>
                <a:lnTo>
                  <a:pt x="2028" y="282"/>
                </a:lnTo>
                <a:lnTo>
                  <a:pt x="2040" y="294"/>
                </a:lnTo>
                <a:lnTo>
                  <a:pt x="2058" y="306"/>
                </a:lnTo>
                <a:lnTo>
                  <a:pt x="2070" y="318"/>
                </a:lnTo>
                <a:lnTo>
                  <a:pt x="2082" y="330"/>
                </a:lnTo>
                <a:lnTo>
                  <a:pt x="2100" y="342"/>
                </a:lnTo>
                <a:lnTo>
                  <a:pt x="2112" y="354"/>
                </a:lnTo>
                <a:lnTo>
                  <a:pt x="2124" y="366"/>
                </a:lnTo>
                <a:lnTo>
                  <a:pt x="2136" y="384"/>
                </a:lnTo>
                <a:lnTo>
                  <a:pt x="2148" y="396"/>
                </a:lnTo>
                <a:lnTo>
                  <a:pt x="2160" y="408"/>
                </a:lnTo>
                <a:lnTo>
                  <a:pt x="2172" y="420"/>
                </a:lnTo>
                <a:lnTo>
                  <a:pt x="2184" y="438"/>
                </a:lnTo>
                <a:lnTo>
                  <a:pt x="2196" y="450"/>
                </a:lnTo>
                <a:lnTo>
                  <a:pt x="2208" y="462"/>
                </a:lnTo>
                <a:lnTo>
                  <a:pt x="2214" y="480"/>
                </a:lnTo>
                <a:lnTo>
                  <a:pt x="2226" y="492"/>
                </a:lnTo>
                <a:lnTo>
                  <a:pt x="2238" y="504"/>
                </a:lnTo>
                <a:lnTo>
                  <a:pt x="2244" y="522"/>
                </a:lnTo>
                <a:lnTo>
                  <a:pt x="2256" y="534"/>
                </a:lnTo>
                <a:lnTo>
                  <a:pt x="2262" y="552"/>
                </a:lnTo>
                <a:lnTo>
                  <a:pt x="2274" y="564"/>
                </a:lnTo>
                <a:lnTo>
                  <a:pt x="2280" y="582"/>
                </a:lnTo>
                <a:lnTo>
                  <a:pt x="2286" y="594"/>
                </a:lnTo>
                <a:lnTo>
                  <a:pt x="2298" y="612"/>
                </a:lnTo>
                <a:lnTo>
                  <a:pt x="2304" y="624"/>
                </a:lnTo>
                <a:lnTo>
                  <a:pt x="2310" y="642"/>
                </a:lnTo>
                <a:lnTo>
                  <a:pt x="2316" y="654"/>
                </a:lnTo>
                <a:lnTo>
                  <a:pt x="2322" y="672"/>
                </a:lnTo>
                <a:lnTo>
                  <a:pt x="2328" y="690"/>
                </a:lnTo>
                <a:lnTo>
                  <a:pt x="2334" y="702"/>
                </a:lnTo>
                <a:lnTo>
                  <a:pt x="2340" y="720"/>
                </a:lnTo>
                <a:lnTo>
                  <a:pt x="2340" y="738"/>
                </a:lnTo>
                <a:lnTo>
                  <a:pt x="2346" y="750"/>
                </a:lnTo>
                <a:lnTo>
                  <a:pt x="2352" y="768"/>
                </a:lnTo>
                <a:lnTo>
                  <a:pt x="2352" y="786"/>
                </a:lnTo>
                <a:lnTo>
                  <a:pt x="2358" y="798"/>
                </a:lnTo>
                <a:lnTo>
                  <a:pt x="2358" y="816"/>
                </a:lnTo>
                <a:lnTo>
                  <a:pt x="2364" y="834"/>
                </a:lnTo>
                <a:lnTo>
                  <a:pt x="2364" y="846"/>
                </a:lnTo>
                <a:lnTo>
                  <a:pt x="2364" y="864"/>
                </a:lnTo>
                <a:lnTo>
                  <a:pt x="2364" y="882"/>
                </a:lnTo>
                <a:lnTo>
                  <a:pt x="2370" y="894"/>
                </a:lnTo>
                <a:lnTo>
                  <a:pt x="2370" y="912"/>
                </a:lnTo>
                <a:lnTo>
                  <a:pt x="2370" y="930"/>
                </a:lnTo>
                <a:lnTo>
                  <a:pt x="2370" y="942"/>
                </a:lnTo>
                <a:lnTo>
                  <a:pt x="2370" y="960"/>
                </a:lnTo>
                <a:lnTo>
                  <a:pt x="2364" y="978"/>
                </a:lnTo>
                <a:lnTo>
                  <a:pt x="2364" y="996"/>
                </a:lnTo>
                <a:lnTo>
                  <a:pt x="2364" y="1008"/>
                </a:lnTo>
                <a:lnTo>
                  <a:pt x="2364" y="1026"/>
                </a:lnTo>
                <a:lnTo>
                  <a:pt x="2358" y="1044"/>
                </a:lnTo>
                <a:lnTo>
                  <a:pt x="2358" y="1056"/>
                </a:lnTo>
                <a:lnTo>
                  <a:pt x="2352" y="1074"/>
                </a:lnTo>
                <a:lnTo>
                  <a:pt x="2352" y="1092"/>
                </a:lnTo>
                <a:lnTo>
                  <a:pt x="2346" y="1104"/>
                </a:lnTo>
                <a:lnTo>
                  <a:pt x="2340" y="1122"/>
                </a:lnTo>
                <a:lnTo>
                  <a:pt x="2340" y="1140"/>
                </a:lnTo>
                <a:lnTo>
                  <a:pt x="2334" y="1152"/>
                </a:lnTo>
                <a:lnTo>
                  <a:pt x="2328" y="1170"/>
                </a:lnTo>
                <a:lnTo>
                  <a:pt x="2322" y="1182"/>
                </a:lnTo>
                <a:lnTo>
                  <a:pt x="2316" y="1200"/>
                </a:lnTo>
                <a:lnTo>
                  <a:pt x="2310" y="1218"/>
                </a:lnTo>
                <a:lnTo>
                  <a:pt x="2304" y="1230"/>
                </a:lnTo>
                <a:lnTo>
                  <a:pt x="2298" y="1248"/>
                </a:lnTo>
                <a:lnTo>
                  <a:pt x="2286" y="1260"/>
                </a:lnTo>
                <a:lnTo>
                  <a:pt x="2280" y="1278"/>
                </a:lnTo>
                <a:lnTo>
                  <a:pt x="2274" y="1290"/>
                </a:lnTo>
                <a:lnTo>
                  <a:pt x="2262" y="1308"/>
                </a:lnTo>
                <a:lnTo>
                  <a:pt x="2256" y="1320"/>
                </a:lnTo>
                <a:lnTo>
                  <a:pt x="2244" y="1338"/>
                </a:lnTo>
                <a:lnTo>
                  <a:pt x="2238" y="1350"/>
                </a:lnTo>
                <a:lnTo>
                  <a:pt x="2226" y="1368"/>
                </a:lnTo>
                <a:lnTo>
                  <a:pt x="2214" y="1380"/>
                </a:lnTo>
                <a:lnTo>
                  <a:pt x="2208" y="1392"/>
                </a:lnTo>
                <a:lnTo>
                  <a:pt x="2196" y="1410"/>
                </a:lnTo>
                <a:lnTo>
                  <a:pt x="2184" y="1422"/>
                </a:lnTo>
                <a:lnTo>
                  <a:pt x="2172" y="1434"/>
                </a:lnTo>
                <a:lnTo>
                  <a:pt x="2160" y="1446"/>
                </a:lnTo>
                <a:lnTo>
                  <a:pt x="2148" y="1464"/>
                </a:lnTo>
                <a:lnTo>
                  <a:pt x="2136" y="1476"/>
                </a:lnTo>
                <a:lnTo>
                  <a:pt x="2124" y="1488"/>
                </a:lnTo>
                <a:lnTo>
                  <a:pt x="2112" y="1500"/>
                </a:lnTo>
                <a:lnTo>
                  <a:pt x="2100" y="1512"/>
                </a:lnTo>
                <a:lnTo>
                  <a:pt x="2082" y="1524"/>
                </a:lnTo>
                <a:lnTo>
                  <a:pt x="2070" y="1536"/>
                </a:lnTo>
                <a:lnTo>
                  <a:pt x="2058" y="1548"/>
                </a:lnTo>
                <a:lnTo>
                  <a:pt x="2040" y="1560"/>
                </a:lnTo>
                <a:lnTo>
                  <a:pt x="2028" y="1572"/>
                </a:lnTo>
                <a:lnTo>
                  <a:pt x="2016" y="1584"/>
                </a:lnTo>
                <a:lnTo>
                  <a:pt x="1998" y="1596"/>
                </a:lnTo>
                <a:lnTo>
                  <a:pt x="1986" y="1608"/>
                </a:lnTo>
                <a:lnTo>
                  <a:pt x="1968" y="1620"/>
                </a:lnTo>
                <a:lnTo>
                  <a:pt x="1950" y="1632"/>
                </a:lnTo>
                <a:lnTo>
                  <a:pt x="1938" y="1638"/>
                </a:lnTo>
                <a:lnTo>
                  <a:pt x="1920" y="1650"/>
                </a:lnTo>
                <a:lnTo>
                  <a:pt x="1902" y="1662"/>
                </a:lnTo>
                <a:lnTo>
                  <a:pt x="1884" y="1674"/>
                </a:lnTo>
                <a:lnTo>
                  <a:pt x="1866" y="1680"/>
                </a:lnTo>
                <a:lnTo>
                  <a:pt x="1854" y="1692"/>
                </a:lnTo>
                <a:lnTo>
                  <a:pt x="1836" y="1698"/>
                </a:lnTo>
                <a:lnTo>
                  <a:pt x="1818" y="1710"/>
                </a:lnTo>
                <a:lnTo>
                  <a:pt x="1800" y="1716"/>
                </a:lnTo>
                <a:lnTo>
                  <a:pt x="1782" y="1728"/>
                </a:lnTo>
                <a:lnTo>
                  <a:pt x="1764" y="1734"/>
                </a:lnTo>
                <a:lnTo>
                  <a:pt x="1746" y="1740"/>
                </a:lnTo>
                <a:lnTo>
                  <a:pt x="1728" y="1752"/>
                </a:lnTo>
                <a:lnTo>
                  <a:pt x="1704" y="1758"/>
                </a:lnTo>
                <a:lnTo>
                  <a:pt x="1686" y="1764"/>
                </a:lnTo>
                <a:lnTo>
                  <a:pt x="1668" y="1770"/>
                </a:lnTo>
                <a:lnTo>
                  <a:pt x="1650" y="1776"/>
                </a:lnTo>
                <a:lnTo>
                  <a:pt x="1632" y="1782"/>
                </a:lnTo>
                <a:lnTo>
                  <a:pt x="1608" y="1788"/>
                </a:lnTo>
                <a:lnTo>
                  <a:pt x="1590" y="1794"/>
                </a:lnTo>
                <a:lnTo>
                  <a:pt x="1572" y="1800"/>
                </a:lnTo>
                <a:lnTo>
                  <a:pt x="1554" y="1806"/>
                </a:lnTo>
                <a:lnTo>
                  <a:pt x="1530" y="1812"/>
                </a:lnTo>
                <a:lnTo>
                  <a:pt x="1512" y="1818"/>
                </a:lnTo>
                <a:lnTo>
                  <a:pt x="1488" y="1824"/>
                </a:lnTo>
                <a:lnTo>
                  <a:pt x="1470" y="1824"/>
                </a:lnTo>
                <a:lnTo>
                  <a:pt x="1452" y="1830"/>
                </a:lnTo>
                <a:lnTo>
                  <a:pt x="1428" y="1836"/>
                </a:lnTo>
                <a:lnTo>
                  <a:pt x="1410" y="1836"/>
                </a:lnTo>
                <a:lnTo>
                  <a:pt x="1386" y="1842"/>
                </a:lnTo>
                <a:lnTo>
                  <a:pt x="1368" y="1842"/>
                </a:lnTo>
                <a:lnTo>
                  <a:pt x="1344" y="1848"/>
                </a:lnTo>
                <a:lnTo>
                  <a:pt x="1326" y="1848"/>
                </a:lnTo>
                <a:lnTo>
                  <a:pt x="1302" y="1854"/>
                </a:lnTo>
                <a:lnTo>
                  <a:pt x="1284" y="1854"/>
                </a:lnTo>
                <a:lnTo>
                  <a:pt x="1260" y="1854"/>
                </a:lnTo>
                <a:lnTo>
                  <a:pt x="1242" y="1854"/>
                </a:lnTo>
                <a:lnTo>
                  <a:pt x="1218" y="1860"/>
                </a:lnTo>
                <a:lnTo>
                  <a:pt x="1200" y="1860"/>
                </a:lnTo>
                <a:lnTo>
                  <a:pt x="1176" y="1860"/>
                </a:lnTo>
                <a:lnTo>
                  <a:pt x="1158" y="1860"/>
                </a:lnTo>
                <a:lnTo>
                  <a:pt x="1134" y="1860"/>
                </a:lnTo>
                <a:lnTo>
                  <a:pt x="1116" y="1860"/>
                </a:lnTo>
                <a:lnTo>
                  <a:pt x="1092" y="1860"/>
                </a:lnTo>
                <a:lnTo>
                  <a:pt x="1074" y="1854"/>
                </a:lnTo>
                <a:lnTo>
                  <a:pt x="1050" y="1854"/>
                </a:lnTo>
                <a:lnTo>
                  <a:pt x="1032" y="1854"/>
                </a:lnTo>
                <a:lnTo>
                  <a:pt x="1008" y="1854"/>
                </a:lnTo>
                <a:lnTo>
                  <a:pt x="990" y="1848"/>
                </a:lnTo>
                <a:lnTo>
                  <a:pt x="966" y="1848"/>
                </a:lnTo>
                <a:lnTo>
                  <a:pt x="948" y="1842"/>
                </a:lnTo>
                <a:lnTo>
                  <a:pt x="924" y="1842"/>
                </a:lnTo>
                <a:lnTo>
                  <a:pt x="906" y="1836"/>
                </a:lnTo>
                <a:lnTo>
                  <a:pt x="882" y="1836"/>
                </a:lnTo>
                <a:lnTo>
                  <a:pt x="864" y="1830"/>
                </a:lnTo>
                <a:lnTo>
                  <a:pt x="840" y="1824"/>
                </a:lnTo>
                <a:lnTo>
                  <a:pt x="822" y="1824"/>
                </a:lnTo>
                <a:lnTo>
                  <a:pt x="804" y="1818"/>
                </a:lnTo>
                <a:lnTo>
                  <a:pt x="780" y="1812"/>
                </a:lnTo>
                <a:lnTo>
                  <a:pt x="762" y="1806"/>
                </a:lnTo>
                <a:lnTo>
                  <a:pt x="744" y="1800"/>
                </a:lnTo>
                <a:lnTo>
                  <a:pt x="720" y="1794"/>
                </a:lnTo>
                <a:lnTo>
                  <a:pt x="702" y="1788"/>
                </a:lnTo>
                <a:lnTo>
                  <a:pt x="684" y="1782"/>
                </a:lnTo>
                <a:lnTo>
                  <a:pt x="666" y="1776"/>
                </a:lnTo>
                <a:lnTo>
                  <a:pt x="642" y="1770"/>
                </a:lnTo>
                <a:lnTo>
                  <a:pt x="624" y="1764"/>
                </a:lnTo>
                <a:lnTo>
                  <a:pt x="606" y="1758"/>
                </a:lnTo>
                <a:lnTo>
                  <a:pt x="588" y="1752"/>
                </a:lnTo>
                <a:lnTo>
                  <a:pt x="570" y="1740"/>
                </a:lnTo>
                <a:lnTo>
                  <a:pt x="552" y="1734"/>
                </a:lnTo>
                <a:lnTo>
                  <a:pt x="534" y="1728"/>
                </a:lnTo>
                <a:lnTo>
                  <a:pt x="516" y="1716"/>
                </a:lnTo>
                <a:lnTo>
                  <a:pt x="498" y="1710"/>
                </a:lnTo>
                <a:lnTo>
                  <a:pt x="480" y="1698"/>
                </a:lnTo>
                <a:lnTo>
                  <a:pt x="462" y="1692"/>
                </a:lnTo>
                <a:lnTo>
                  <a:pt x="444" y="1680"/>
                </a:lnTo>
                <a:lnTo>
                  <a:pt x="426" y="1674"/>
                </a:lnTo>
                <a:lnTo>
                  <a:pt x="408" y="1662"/>
                </a:lnTo>
                <a:lnTo>
                  <a:pt x="396" y="1650"/>
                </a:lnTo>
                <a:lnTo>
                  <a:pt x="378" y="1638"/>
                </a:lnTo>
                <a:lnTo>
                  <a:pt x="360" y="1632"/>
                </a:lnTo>
                <a:lnTo>
                  <a:pt x="348" y="1620"/>
                </a:lnTo>
                <a:lnTo>
                  <a:pt x="330" y="1608"/>
                </a:lnTo>
                <a:lnTo>
                  <a:pt x="312" y="1596"/>
                </a:lnTo>
                <a:lnTo>
                  <a:pt x="300" y="1584"/>
                </a:lnTo>
                <a:lnTo>
                  <a:pt x="282" y="1572"/>
                </a:lnTo>
                <a:lnTo>
                  <a:pt x="270" y="1560"/>
                </a:lnTo>
                <a:lnTo>
                  <a:pt x="258" y="1548"/>
                </a:lnTo>
                <a:lnTo>
                  <a:pt x="240" y="1536"/>
                </a:lnTo>
                <a:lnTo>
                  <a:pt x="228" y="1524"/>
                </a:lnTo>
                <a:lnTo>
                  <a:pt x="216" y="1512"/>
                </a:lnTo>
                <a:lnTo>
                  <a:pt x="204" y="1500"/>
                </a:lnTo>
                <a:lnTo>
                  <a:pt x="186" y="1488"/>
                </a:lnTo>
                <a:lnTo>
                  <a:pt x="174" y="1476"/>
                </a:lnTo>
                <a:lnTo>
                  <a:pt x="162" y="1464"/>
                </a:lnTo>
                <a:lnTo>
                  <a:pt x="150" y="1446"/>
                </a:lnTo>
                <a:lnTo>
                  <a:pt x="138" y="1434"/>
                </a:lnTo>
                <a:lnTo>
                  <a:pt x="126" y="1422"/>
                </a:lnTo>
                <a:lnTo>
                  <a:pt x="120" y="1410"/>
                </a:lnTo>
                <a:lnTo>
                  <a:pt x="108" y="1392"/>
                </a:lnTo>
                <a:lnTo>
                  <a:pt x="96" y="1380"/>
                </a:lnTo>
                <a:lnTo>
                  <a:pt x="84" y="1368"/>
                </a:lnTo>
                <a:lnTo>
                  <a:pt x="78" y="1350"/>
                </a:lnTo>
                <a:lnTo>
                  <a:pt x="66" y="1338"/>
                </a:lnTo>
                <a:lnTo>
                  <a:pt x="60" y="1320"/>
                </a:lnTo>
                <a:lnTo>
                  <a:pt x="48" y="1308"/>
                </a:lnTo>
                <a:lnTo>
                  <a:pt x="42" y="1290"/>
                </a:lnTo>
                <a:lnTo>
                  <a:pt x="30" y="1278"/>
                </a:lnTo>
                <a:lnTo>
                  <a:pt x="24" y="1260"/>
                </a:lnTo>
                <a:lnTo>
                  <a:pt x="18" y="1248"/>
                </a:lnTo>
                <a:lnTo>
                  <a:pt x="12" y="1230"/>
                </a:lnTo>
                <a:lnTo>
                  <a:pt x="6" y="1218"/>
                </a:lnTo>
                <a:lnTo>
                  <a:pt x="0" y="1200"/>
                </a:lnTo>
                <a:lnTo>
                  <a:pt x="1158" y="930"/>
                </a:lnTo>
                <a:lnTo>
                  <a:pt x="115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95" name="Line 319"/>
          <p:cNvSpPr>
            <a:spLocks noChangeShapeType="1"/>
          </p:cNvSpPr>
          <p:nvPr/>
        </p:nvSpPr>
        <p:spPr bwMode="auto">
          <a:xfrm>
            <a:off x="850900" y="2578100"/>
            <a:ext cx="503238" cy="3540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984" name="Group 408"/>
          <p:cNvGrpSpPr>
            <a:grpSpLocks/>
          </p:cNvGrpSpPr>
          <p:nvPr/>
        </p:nvGrpSpPr>
        <p:grpSpPr bwMode="auto">
          <a:xfrm>
            <a:off x="4217988" y="2070100"/>
            <a:ext cx="3978275" cy="2805113"/>
            <a:chOff x="204" y="1403"/>
            <a:chExt cx="2506" cy="1767"/>
          </a:xfrm>
        </p:grpSpPr>
        <p:sp>
          <p:nvSpPr>
            <p:cNvPr id="112660" name="Rectangle 322"/>
            <p:cNvSpPr>
              <a:spLocks noChangeArrowheads="1"/>
            </p:cNvSpPr>
            <p:nvPr/>
          </p:nvSpPr>
          <p:spPr bwMode="auto">
            <a:xfrm>
              <a:off x="621" y="1461"/>
              <a:ext cx="2089" cy="1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61" name="Line 323"/>
            <p:cNvSpPr>
              <a:spLocks noChangeShapeType="1"/>
            </p:cNvSpPr>
            <p:nvPr/>
          </p:nvSpPr>
          <p:spPr bwMode="auto">
            <a:xfrm>
              <a:off x="621" y="2551"/>
              <a:ext cx="20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2" name="Line 324"/>
            <p:cNvSpPr>
              <a:spLocks noChangeShapeType="1"/>
            </p:cNvSpPr>
            <p:nvPr/>
          </p:nvSpPr>
          <p:spPr bwMode="auto">
            <a:xfrm>
              <a:off x="621" y="2186"/>
              <a:ext cx="20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3" name="Line 325"/>
            <p:cNvSpPr>
              <a:spLocks noChangeShapeType="1"/>
            </p:cNvSpPr>
            <p:nvPr/>
          </p:nvSpPr>
          <p:spPr bwMode="auto">
            <a:xfrm>
              <a:off x="621" y="1826"/>
              <a:ext cx="20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4" name="Line 326"/>
            <p:cNvSpPr>
              <a:spLocks noChangeShapeType="1"/>
            </p:cNvSpPr>
            <p:nvPr/>
          </p:nvSpPr>
          <p:spPr bwMode="auto">
            <a:xfrm>
              <a:off x="621" y="1461"/>
              <a:ext cx="20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5" name="Rectangle 327"/>
            <p:cNvSpPr>
              <a:spLocks noChangeArrowheads="1"/>
            </p:cNvSpPr>
            <p:nvPr/>
          </p:nvSpPr>
          <p:spPr bwMode="auto">
            <a:xfrm>
              <a:off x="621" y="1461"/>
              <a:ext cx="2089" cy="14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66" name="Line 328"/>
            <p:cNvSpPr>
              <a:spLocks noChangeShapeType="1"/>
            </p:cNvSpPr>
            <p:nvPr/>
          </p:nvSpPr>
          <p:spPr bwMode="auto">
            <a:xfrm>
              <a:off x="621" y="1461"/>
              <a:ext cx="0" cy="1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7" name="Line 329"/>
            <p:cNvSpPr>
              <a:spLocks noChangeShapeType="1"/>
            </p:cNvSpPr>
            <p:nvPr/>
          </p:nvSpPr>
          <p:spPr bwMode="auto">
            <a:xfrm>
              <a:off x="590" y="291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8" name="Line 330"/>
            <p:cNvSpPr>
              <a:spLocks noChangeShapeType="1"/>
            </p:cNvSpPr>
            <p:nvPr/>
          </p:nvSpPr>
          <p:spPr bwMode="auto">
            <a:xfrm>
              <a:off x="590" y="255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9" name="Line 331"/>
            <p:cNvSpPr>
              <a:spLocks noChangeShapeType="1"/>
            </p:cNvSpPr>
            <p:nvPr/>
          </p:nvSpPr>
          <p:spPr bwMode="auto">
            <a:xfrm>
              <a:off x="590" y="2186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0" name="Line 332"/>
            <p:cNvSpPr>
              <a:spLocks noChangeShapeType="1"/>
            </p:cNvSpPr>
            <p:nvPr/>
          </p:nvSpPr>
          <p:spPr bwMode="auto">
            <a:xfrm>
              <a:off x="590" y="1826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1" name="Line 333"/>
            <p:cNvSpPr>
              <a:spLocks noChangeShapeType="1"/>
            </p:cNvSpPr>
            <p:nvPr/>
          </p:nvSpPr>
          <p:spPr bwMode="auto">
            <a:xfrm>
              <a:off x="590" y="146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2" name="Line 334"/>
            <p:cNvSpPr>
              <a:spLocks noChangeShapeType="1"/>
            </p:cNvSpPr>
            <p:nvPr/>
          </p:nvSpPr>
          <p:spPr bwMode="auto">
            <a:xfrm>
              <a:off x="621" y="2911"/>
              <a:ext cx="20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3" name="Line 335"/>
            <p:cNvSpPr>
              <a:spLocks noChangeShapeType="1"/>
            </p:cNvSpPr>
            <p:nvPr/>
          </p:nvSpPr>
          <p:spPr bwMode="auto">
            <a:xfrm flipV="1">
              <a:off x="621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4" name="Line 336"/>
            <p:cNvSpPr>
              <a:spLocks noChangeShapeType="1"/>
            </p:cNvSpPr>
            <p:nvPr/>
          </p:nvSpPr>
          <p:spPr bwMode="auto">
            <a:xfrm flipV="1">
              <a:off x="793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5" name="Line 337"/>
            <p:cNvSpPr>
              <a:spLocks noChangeShapeType="1"/>
            </p:cNvSpPr>
            <p:nvPr/>
          </p:nvSpPr>
          <p:spPr bwMode="auto">
            <a:xfrm flipV="1">
              <a:off x="970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6" name="Line 338"/>
            <p:cNvSpPr>
              <a:spLocks noChangeShapeType="1"/>
            </p:cNvSpPr>
            <p:nvPr/>
          </p:nvSpPr>
          <p:spPr bwMode="auto">
            <a:xfrm flipV="1">
              <a:off x="1142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7" name="Line 339"/>
            <p:cNvSpPr>
              <a:spLocks noChangeShapeType="1"/>
            </p:cNvSpPr>
            <p:nvPr/>
          </p:nvSpPr>
          <p:spPr bwMode="auto">
            <a:xfrm flipV="1">
              <a:off x="1320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8" name="Line 340"/>
            <p:cNvSpPr>
              <a:spLocks noChangeShapeType="1"/>
            </p:cNvSpPr>
            <p:nvPr/>
          </p:nvSpPr>
          <p:spPr bwMode="auto">
            <a:xfrm flipV="1">
              <a:off x="1491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9" name="Line 341"/>
            <p:cNvSpPr>
              <a:spLocks noChangeShapeType="1"/>
            </p:cNvSpPr>
            <p:nvPr/>
          </p:nvSpPr>
          <p:spPr bwMode="auto">
            <a:xfrm flipV="1">
              <a:off x="1668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0" name="Line 342"/>
            <p:cNvSpPr>
              <a:spLocks noChangeShapeType="1"/>
            </p:cNvSpPr>
            <p:nvPr/>
          </p:nvSpPr>
          <p:spPr bwMode="auto">
            <a:xfrm flipV="1">
              <a:off x="1840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1" name="Line 343"/>
            <p:cNvSpPr>
              <a:spLocks noChangeShapeType="1"/>
            </p:cNvSpPr>
            <p:nvPr/>
          </p:nvSpPr>
          <p:spPr bwMode="auto">
            <a:xfrm flipV="1">
              <a:off x="2012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2" name="Line 344"/>
            <p:cNvSpPr>
              <a:spLocks noChangeShapeType="1"/>
            </p:cNvSpPr>
            <p:nvPr/>
          </p:nvSpPr>
          <p:spPr bwMode="auto">
            <a:xfrm flipV="1">
              <a:off x="2189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3" name="Line 345"/>
            <p:cNvSpPr>
              <a:spLocks noChangeShapeType="1"/>
            </p:cNvSpPr>
            <p:nvPr/>
          </p:nvSpPr>
          <p:spPr bwMode="auto">
            <a:xfrm flipV="1">
              <a:off x="2360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4" name="Line 346"/>
            <p:cNvSpPr>
              <a:spLocks noChangeShapeType="1"/>
            </p:cNvSpPr>
            <p:nvPr/>
          </p:nvSpPr>
          <p:spPr bwMode="auto">
            <a:xfrm flipV="1">
              <a:off x="2538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5" name="Line 347"/>
            <p:cNvSpPr>
              <a:spLocks noChangeShapeType="1"/>
            </p:cNvSpPr>
            <p:nvPr/>
          </p:nvSpPr>
          <p:spPr bwMode="auto">
            <a:xfrm flipV="1">
              <a:off x="2710" y="291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6" name="Rectangle 382"/>
            <p:cNvSpPr>
              <a:spLocks noChangeArrowheads="1"/>
            </p:cNvSpPr>
            <p:nvPr/>
          </p:nvSpPr>
          <p:spPr bwMode="auto">
            <a:xfrm>
              <a:off x="396" y="285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0.0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87" name="Rectangle 383"/>
            <p:cNvSpPr>
              <a:spLocks noChangeArrowheads="1"/>
            </p:cNvSpPr>
            <p:nvPr/>
          </p:nvSpPr>
          <p:spPr bwMode="auto">
            <a:xfrm>
              <a:off x="396" y="249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0.5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88" name="Rectangle 384"/>
            <p:cNvSpPr>
              <a:spLocks noChangeArrowheads="1"/>
            </p:cNvSpPr>
            <p:nvPr/>
          </p:nvSpPr>
          <p:spPr bwMode="auto">
            <a:xfrm>
              <a:off x="396" y="212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1.0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89" name="Rectangle 385"/>
            <p:cNvSpPr>
              <a:spLocks noChangeArrowheads="1"/>
            </p:cNvSpPr>
            <p:nvPr/>
          </p:nvSpPr>
          <p:spPr bwMode="auto">
            <a:xfrm>
              <a:off x="396" y="176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1.5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0" name="Rectangle 386"/>
            <p:cNvSpPr>
              <a:spLocks noChangeArrowheads="1"/>
            </p:cNvSpPr>
            <p:nvPr/>
          </p:nvSpPr>
          <p:spPr bwMode="auto">
            <a:xfrm>
              <a:off x="396" y="1403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2.0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1" name="Rectangle 387"/>
            <p:cNvSpPr>
              <a:spLocks noChangeArrowheads="1"/>
            </p:cNvSpPr>
            <p:nvPr/>
          </p:nvSpPr>
          <p:spPr bwMode="auto">
            <a:xfrm rot="-5400000">
              <a:off x="623" y="3009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Jan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2" name="Rectangle 388"/>
            <p:cNvSpPr>
              <a:spLocks noChangeArrowheads="1"/>
            </p:cNvSpPr>
            <p:nvPr/>
          </p:nvSpPr>
          <p:spPr bwMode="auto">
            <a:xfrm rot="-5400000">
              <a:off x="794" y="3025"/>
              <a:ext cx="1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Feb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3" name="Rectangle 389"/>
            <p:cNvSpPr>
              <a:spLocks noChangeArrowheads="1"/>
            </p:cNvSpPr>
            <p:nvPr/>
          </p:nvSpPr>
          <p:spPr bwMode="auto">
            <a:xfrm rot="-5400000">
              <a:off x="966" y="3009"/>
              <a:ext cx="1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Mar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4" name="Rectangle 390"/>
            <p:cNvSpPr>
              <a:spLocks noChangeArrowheads="1"/>
            </p:cNvSpPr>
            <p:nvPr/>
          </p:nvSpPr>
          <p:spPr bwMode="auto">
            <a:xfrm rot="-5400000">
              <a:off x="1147" y="3011"/>
              <a:ext cx="14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Apr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5" name="Rectangle 391"/>
            <p:cNvSpPr>
              <a:spLocks noChangeArrowheads="1"/>
            </p:cNvSpPr>
            <p:nvPr/>
          </p:nvSpPr>
          <p:spPr bwMode="auto">
            <a:xfrm rot="-5400000">
              <a:off x="1309" y="3017"/>
              <a:ext cx="1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May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6" name="Rectangle 392"/>
            <p:cNvSpPr>
              <a:spLocks noChangeArrowheads="1"/>
            </p:cNvSpPr>
            <p:nvPr/>
          </p:nvSpPr>
          <p:spPr bwMode="auto">
            <a:xfrm rot="-5400000">
              <a:off x="1494" y="3009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Jun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7" name="Rectangle 393"/>
            <p:cNvSpPr>
              <a:spLocks noChangeArrowheads="1"/>
            </p:cNvSpPr>
            <p:nvPr/>
          </p:nvSpPr>
          <p:spPr bwMode="auto">
            <a:xfrm rot="-5400000">
              <a:off x="1687" y="2993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Jul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8" name="Rectangle 394"/>
            <p:cNvSpPr>
              <a:spLocks noChangeArrowheads="1"/>
            </p:cNvSpPr>
            <p:nvPr/>
          </p:nvSpPr>
          <p:spPr bwMode="auto">
            <a:xfrm rot="-5400000">
              <a:off x="1835" y="3022"/>
              <a:ext cx="1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Aug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699" name="Rectangle 395"/>
            <p:cNvSpPr>
              <a:spLocks noChangeArrowheads="1"/>
            </p:cNvSpPr>
            <p:nvPr/>
          </p:nvSpPr>
          <p:spPr bwMode="auto">
            <a:xfrm rot="-5400000">
              <a:off x="2012" y="3027"/>
              <a:ext cx="1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Sep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700" name="Rectangle 396"/>
            <p:cNvSpPr>
              <a:spLocks noChangeArrowheads="1"/>
            </p:cNvSpPr>
            <p:nvPr/>
          </p:nvSpPr>
          <p:spPr bwMode="auto">
            <a:xfrm rot="-5400000">
              <a:off x="2193" y="3010"/>
              <a:ext cx="15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Oct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701" name="Rectangle 397"/>
            <p:cNvSpPr>
              <a:spLocks noChangeArrowheads="1"/>
            </p:cNvSpPr>
            <p:nvPr/>
          </p:nvSpPr>
          <p:spPr bwMode="auto">
            <a:xfrm rot="-5400000">
              <a:off x="2355" y="3017"/>
              <a:ext cx="1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Nov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702" name="Rectangle 398"/>
            <p:cNvSpPr>
              <a:spLocks noChangeArrowheads="1"/>
            </p:cNvSpPr>
            <p:nvPr/>
          </p:nvSpPr>
          <p:spPr bwMode="auto">
            <a:xfrm rot="-5400000">
              <a:off x="2532" y="3027"/>
              <a:ext cx="1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Arial" charset="0"/>
                </a:rPr>
                <a:t>Dec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12703" name="Rectangle 399"/>
            <p:cNvSpPr>
              <a:spLocks noChangeArrowheads="1"/>
            </p:cNvSpPr>
            <p:nvPr/>
          </p:nvSpPr>
          <p:spPr bwMode="auto">
            <a:xfrm rot="-5400000">
              <a:off x="-276" y="2093"/>
              <a:ext cx="10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cs typeface="Arial" charset="0"/>
                </a:rPr>
                <a:t>Normalized emissions</a:t>
              </a:r>
              <a:endParaRPr lang="en-GB" sz="2000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4976" name="Text Box 14"/>
          <p:cNvSpPr txBox="1">
            <a:spLocks noChangeArrowheads="1"/>
          </p:cNvSpPr>
          <p:nvPr/>
        </p:nvSpPr>
        <p:spPr bwMode="auto">
          <a:xfrm>
            <a:off x="4838700" y="1412875"/>
            <a:ext cx="3413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Calibri" pitchFamily="34" charset="0"/>
                <a:cs typeface="Arial" charset="0"/>
              </a:rPr>
              <a:t>Seasonal variation of emissions</a:t>
            </a:r>
          </a:p>
          <a:p>
            <a:pPr algn="ctr"/>
            <a:r>
              <a:rPr lang="en-GB" sz="2000">
                <a:latin typeface="Calibri" pitchFamily="34" charset="0"/>
                <a:cs typeface="Arial" charset="0"/>
              </a:rPr>
              <a:t>(TNO expert estimates)</a:t>
            </a:r>
          </a:p>
        </p:txBody>
      </p:sp>
      <p:sp>
        <p:nvSpPr>
          <p:cNvPr id="24977" name="Text Box 401"/>
          <p:cNvSpPr txBox="1">
            <a:spLocks noChangeArrowheads="1"/>
          </p:cNvSpPr>
          <p:nvPr/>
        </p:nvSpPr>
        <p:spPr bwMode="auto">
          <a:xfrm>
            <a:off x="5651500" y="2282825"/>
            <a:ext cx="224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Tahoma" pitchFamily="34" charset="0"/>
                <a:cs typeface="Arial" charset="0"/>
              </a:rPr>
              <a:t>Residential combustion</a:t>
            </a:r>
          </a:p>
        </p:txBody>
      </p:sp>
      <p:sp>
        <p:nvSpPr>
          <p:cNvPr id="24978" name="Line 402"/>
          <p:cNvSpPr>
            <a:spLocks noChangeShapeType="1"/>
          </p:cNvSpPr>
          <p:nvPr/>
        </p:nvSpPr>
        <p:spPr bwMode="auto">
          <a:xfrm>
            <a:off x="7207250" y="2616200"/>
            <a:ext cx="490538" cy="4318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980" name="Group 404"/>
          <p:cNvGrpSpPr>
            <a:grpSpLocks/>
          </p:cNvGrpSpPr>
          <p:nvPr/>
        </p:nvGrpSpPr>
        <p:grpSpPr bwMode="auto">
          <a:xfrm>
            <a:off x="5018088" y="3141663"/>
            <a:ext cx="3041650" cy="273050"/>
            <a:chOff x="708" y="2108"/>
            <a:chExt cx="1916" cy="172"/>
          </a:xfrm>
        </p:grpSpPr>
        <p:sp>
          <p:nvSpPr>
            <p:cNvPr id="112708" name="Line 348"/>
            <p:cNvSpPr>
              <a:spLocks noChangeShapeType="1"/>
            </p:cNvSpPr>
            <p:nvPr/>
          </p:nvSpPr>
          <p:spPr bwMode="auto">
            <a:xfrm>
              <a:off x="708" y="2108"/>
              <a:ext cx="177" cy="1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9" name="Freeform 349"/>
            <p:cNvSpPr>
              <a:spLocks/>
            </p:cNvSpPr>
            <p:nvPr/>
          </p:nvSpPr>
          <p:spPr bwMode="auto">
            <a:xfrm>
              <a:off x="885" y="2118"/>
              <a:ext cx="171" cy="16"/>
            </a:xfrm>
            <a:custGeom>
              <a:avLst/>
              <a:gdLst>
                <a:gd name="T0" fmla="*/ 0 w 167"/>
                <a:gd name="T1" fmla="*/ 0 h 16"/>
                <a:gd name="T2" fmla="*/ 89 w 167"/>
                <a:gd name="T3" fmla="*/ 5 h 16"/>
                <a:gd name="T4" fmla="*/ 134 w 167"/>
                <a:gd name="T5" fmla="*/ 5 h 16"/>
                <a:gd name="T6" fmla="*/ 179 w 167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6"/>
                <a:gd name="T14" fmla="*/ 167 w 16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6">
                  <a:moveTo>
                    <a:pt x="0" y="0"/>
                  </a:moveTo>
                  <a:lnTo>
                    <a:pt x="83" y="5"/>
                  </a:lnTo>
                  <a:lnTo>
                    <a:pt x="125" y="5"/>
                  </a:lnTo>
                  <a:lnTo>
                    <a:pt x="167" y="16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0" name="Freeform 350"/>
            <p:cNvSpPr>
              <a:spLocks/>
            </p:cNvSpPr>
            <p:nvPr/>
          </p:nvSpPr>
          <p:spPr bwMode="auto">
            <a:xfrm>
              <a:off x="1056" y="2134"/>
              <a:ext cx="172" cy="88"/>
            </a:xfrm>
            <a:custGeom>
              <a:avLst/>
              <a:gdLst>
                <a:gd name="T0" fmla="*/ 0 w 167"/>
                <a:gd name="T1" fmla="*/ 0 h 88"/>
                <a:gd name="T2" fmla="*/ 45 w 167"/>
                <a:gd name="T3" fmla="*/ 21 h 88"/>
                <a:gd name="T4" fmla="*/ 91 w 167"/>
                <a:gd name="T5" fmla="*/ 42 h 88"/>
                <a:gd name="T6" fmla="*/ 137 w 167"/>
                <a:gd name="T7" fmla="*/ 68 h 88"/>
                <a:gd name="T8" fmla="*/ 182 w 167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88"/>
                <a:gd name="T17" fmla="*/ 167 w 167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88">
                  <a:moveTo>
                    <a:pt x="0" y="0"/>
                  </a:moveTo>
                  <a:lnTo>
                    <a:pt x="42" y="21"/>
                  </a:lnTo>
                  <a:lnTo>
                    <a:pt x="83" y="42"/>
                  </a:lnTo>
                  <a:lnTo>
                    <a:pt x="125" y="68"/>
                  </a:lnTo>
                  <a:lnTo>
                    <a:pt x="167" y="88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1" name="Freeform 351"/>
            <p:cNvSpPr>
              <a:spLocks/>
            </p:cNvSpPr>
            <p:nvPr/>
          </p:nvSpPr>
          <p:spPr bwMode="auto">
            <a:xfrm>
              <a:off x="1228" y="2222"/>
              <a:ext cx="177" cy="27"/>
            </a:xfrm>
            <a:custGeom>
              <a:avLst/>
              <a:gdLst>
                <a:gd name="T0" fmla="*/ 0 w 172"/>
                <a:gd name="T1" fmla="*/ 0 h 27"/>
                <a:gd name="T2" fmla="*/ 45 w 172"/>
                <a:gd name="T3" fmla="*/ 11 h 27"/>
                <a:gd name="T4" fmla="*/ 90 w 172"/>
                <a:gd name="T5" fmla="*/ 16 h 27"/>
                <a:gd name="T6" fmla="*/ 187 w 172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7"/>
                <a:gd name="T14" fmla="*/ 172 w 17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7">
                  <a:moveTo>
                    <a:pt x="0" y="0"/>
                  </a:moveTo>
                  <a:lnTo>
                    <a:pt x="42" y="11"/>
                  </a:lnTo>
                  <a:lnTo>
                    <a:pt x="83" y="16"/>
                  </a:lnTo>
                  <a:lnTo>
                    <a:pt x="172" y="27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2" name="Freeform 352"/>
            <p:cNvSpPr>
              <a:spLocks/>
            </p:cNvSpPr>
            <p:nvPr/>
          </p:nvSpPr>
          <p:spPr bwMode="auto">
            <a:xfrm>
              <a:off x="1405" y="2249"/>
              <a:ext cx="172" cy="10"/>
            </a:xfrm>
            <a:custGeom>
              <a:avLst/>
              <a:gdLst>
                <a:gd name="T0" fmla="*/ 0 w 167"/>
                <a:gd name="T1" fmla="*/ 0 h 10"/>
                <a:gd name="T2" fmla="*/ 93 w 167"/>
                <a:gd name="T3" fmla="*/ 5 h 10"/>
                <a:gd name="T4" fmla="*/ 182 w 167"/>
                <a:gd name="T5" fmla="*/ 10 h 10"/>
                <a:gd name="T6" fmla="*/ 0 60000 65536"/>
                <a:gd name="T7" fmla="*/ 0 60000 65536"/>
                <a:gd name="T8" fmla="*/ 0 60000 65536"/>
                <a:gd name="T9" fmla="*/ 0 w 167"/>
                <a:gd name="T10" fmla="*/ 0 h 10"/>
                <a:gd name="T11" fmla="*/ 167 w 16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0">
                  <a:moveTo>
                    <a:pt x="0" y="0"/>
                  </a:moveTo>
                  <a:lnTo>
                    <a:pt x="84" y="5"/>
                  </a:lnTo>
                  <a:lnTo>
                    <a:pt x="167" y="10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3" name="Freeform 353"/>
            <p:cNvSpPr>
              <a:spLocks/>
            </p:cNvSpPr>
            <p:nvPr/>
          </p:nvSpPr>
          <p:spPr bwMode="auto">
            <a:xfrm>
              <a:off x="1577" y="2259"/>
              <a:ext cx="177" cy="21"/>
            </a:xfrm>
            <a:custGeom>
              <a:avLst/>
              <a:gdLst>
                <a:gd name="T0" fmla="*/ 0 w 172"/>
                <a:gd name="T1" fmla="*/ 0 h 21"/>
                <a:gd name="T2" fmla="*/ 92 w 172"/>
                <a:gd name="T3" fmla="*/ 10 h 21"/>
                <a:gd name="T4" fmla="*/ 143 w 172"/>
                <a:gd name="T5" fmla="*/ 21 h 21"/>
                <a:gd name="T6" fmla="*/ 187 w 172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1"/>
                <a:gd name="T14" fmla="*/ 172 w 17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1">
                  <a:moveTo>
                    <a:pt x="0" y="0"/>
                  </a:moveTo>
                  <a:lnTo>
                    <a:pt x="84" y="10"/>
                  </a:lnTo>
                  <a:lnTo>
                    <a:pt x="131" y="21"/>
                  </a:lnTo>
                  <a:lnTo>
                    <a:pt x="172" y="21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4" name="Freeform 354"/>
            <p:cNvSpPr>
              <a:spLocks/>
            </p:cNvSpPr>
            <p:nvPr/>
          </p:nvSpPr>
          <p:spPr bwMode="auto">
            <a:xfrm>
              <a:off x="1754" y="2259"/>
              <a:ext cx="172" cy="21"/>
            </a:xfrm>
            <a:custGeom>
              <a:avLst/>
              <a:gdLst>
                <a:gd name="T0" fmla="*/ 0 w 168"/>
                <a:gd name="T1" fmla="*/ 21 h 21"/>
                <a:gd name="T2" fmla="*/ 45 w 168"/>
                <a:gd name="T3" fmla="*/ 21 h 21"/>
                <a:gd name="T4" fmla="*/ 90 w 168"/>
                <a:gd name="T5" fmla="*/ 16 h 21"/>
                <a:gd name="T6" fmla="*/ 180 w 168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21"/>
                <a:gd name="T14" fmla="*/ 168 w 16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21">
                  <a:moveTo>
                    <a:pt x="0" y="21"/>
                  </a:moveTo>
                  <a:lnTo>
                    <a:pt x="42" y="21"/>
                  </a:lnTo>
                  <a:lnTo>
                    <a:pt x="84" y="16"/>
                  </a:ln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5" name="Freeform 355"/>
            <p:cNvSpPr>
              <a:spLocks/>
            </p:cNvSpPr>
            <p:nvPr/>
          </p:nvSpPr>
          <p:spPr bwMode="auto">
            <a:xfrm>
              <a:off x="1926" y="2233"/>
              <a:ext cx="177" cy="26"/>
            </a:xfrm>
            <a:custGeom>
              <a:avLst/>
              <a:gdLst>
                <a:gd name="T0" fmla="*/ 0 w 172"/>
                <a:gd name="T1" fmla="*/ 26 h 26"/>
                <a:gd name="T2" fmla="*/ 90 w 172"/>
                <a:gd name="T3" fmla="*/ 16 h 26"/>
                <a:gd name="T4" fmla="*/ 142 w 172"/>
                <a:gd name="T5" fmla="*/ 10 h 26"/>
                <a:gd name="T6" fmla="*/ 187 w 17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6"/>
                <a:gd name="T14" fmla="*/ 172 w 17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6">
                  <a:moveTo>
                    <a:pt x="0" y="26"/>
                  </a:moveTo>
                  <a:lnTo>
                    <a:pt x="83" y="16"/>
                  </a:lnTo>
                  <a:lnTo>
                    <a:pt x="130" y="10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6" name="Freeform 356"/>
            <p:cNvSpPr>
              <a:spLocks/>
            </p:cNvSpPr>
            <p:nvPr/>
          </p:nvSpPr>
          <p:spPr bwMode="auto">
            <a:xfrm>
              <a:off x="2103" y="2134"/>
              <a:ext cx="172" cy="99"/>
            </a:xfrm>
            <a:custGeom>
              <a:avLst/>
              <a:gdLst>
                <a:gd name="T0" fmla="*/ 0 w 167"/>
                <a:gd name="T1" fmla="*/ 99 h 99"/>
                <a:gd name="T2" fmla="*/ 45 w 167"/>
                <a:gd name="T3" fmla="*/ 78 h 99"/>
                <a:gd name="T4" fmla="*/ 91 w 167"/>
                <a:gd name="T5" fmla="*/ 47 h 99"/>
                <a:gd name="T6" fmla="*/ 137 w 167"/>
                <a:gd name="T7" fmla="*/ 21 h 99"/>
                <a:gd name="T8" fmla="*/ 182 w 167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99"/>
                <a:gd name="T17" fmla="*/ 167 w 16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99">
                  <a:moveTo>
                    <a:pt x="0" y="99"/>
                  </a:moveTo>
                  <a:lnTo>
                    <a:pt x="42" y="78"/>
                  </a:lnTo>
                  <a:lnTo>
                    <a:pt x="83" y="47"/>
                  </a:lnTo>
                  <a:lnTo>
                    <a:pt x="125" y="21"/>
                  </a:lnTo>
                  <a:lnTo>
                    <a:pt x="167" y="0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7" name="Freeform 357"/>
            <p:cNvSpPr>
              <a:spLocks/>
            </p:cNvSpPr>
            <p:nvPr/>
          </p:nvSpPr>
          <p:spPr bwMode="auto">
            <a:xfrm>
              <a:off x="2275" y="2123"/>
              <a:ext cx="172" cy="11"/>
            </a:xfrm>
            <a:custGeom>
              <a:avLst/>
              <a:gdLst>
                <a:gd name="T0" fmla="*/ 0 w 167"/>
                <a:gd name="T1" fmla="*/ 11 h 11"/>
                <a:gd name="T2" fmla="*/ 45 w 167"/>
                <a:gd name="T3" fmla="*/ 0 h 11"/>
                <a:gd name="T4" fmla="*/ 91 w 167"/>
                <a:gd name="T5" fmla="*/ 0 h 11"/>
                <a:gd name="T6" fmla="*/ 137 w 167"/>
                <a:gd name="T7" fmla="*/ 0 h 11"/>
                <a:gd name="T8" fmla="*/ 182 w 16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1"/>
                <a:gd name="T17" fmla="*/ 167 w 16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1">
                  <a:moveTo>
                    <a:pt x="0" y="11"/>
                  </a:moveTo>
                  <a:lnTo>
                    <a:pt x="42" y="0"/>
                  </a:lnTo>
                  <a:lnTo>
                    <a:pt x="83" y="0"/>
                  </a:lnTo>
                  <a:lnTo>
                    <a:pt x="125" y="0"/>
                  </a:lnTo>
                  <a:lnTo>
                    <a:pt x="167" y="0"/>
                  </a:lnTo>
                </a:path>
              </a:pathLst>
            </a:custGeom>
            <a:noFill/>
            <a:ln w="3810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8" name="Line 358"/>
            <p:cNvSpPr>
              <a:spLocks noChangeShapeType="1"/>
            </p:cNvSpPr>
            <p:nvPr/>
          </p:nvSpPr>
          <p:spPr bwMode="auto">
            <a:xfrm flipV="1">
              <a:off x="2447" y="2113"/>
              <a:ext cx="177" cy="1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935" name="Group 359"/>
          <p:cNvGrpSpPr>
            <a:grpSpLocks/>
          </p:cNvGrpSpPr>
          <p:nvPr/>
        </p:nvGrpSpPr>
        <p:grpSpPr bwMode="auto">
          <a:xfrm>
            <a:off x="5018088" y="3125788"/>
            <a:ext cx="3041650" cy="231775"/>
            <a:chOff x="6331" y="2598"/>
            <a:chExt cx="1863" cy="146"/>
          </a:xfrm>
        </p:grpSpPr>
        <p:sp>
          <p:nvSpPr>
            <p:cNvPr id="112720" name="Line 360"/>
            <p:cNvSpPr>
              <a:spLocks noChangeShapeType="1"/>
            </p:cNvSpPr>
            <p:nvPr/>
          </p:nvSpPr>
          <p:spPr bwMode="auto">
            <a:xfrm>
              <a:off x="6331" y="2598"/>
              <a:ext cx="172" cy="2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1" name="Freeform 361"/>
            <p:cNvSpPr>
              <a:spLocks/>
            </p:cNvSpPr>
            <p:nvPr/>
          </p:nvSpPr>
          <p:spPr bwMode="auto">
            <a:xfrm>
              <a:off x="6503" y="2619"/>
              <a:ext cx="167" cy="15"/>
            </a:xfrm>
            <a:custGeom>
              <a:avLst/>
              <a:gdLst>
                <a:gd name="T0" fmla="*/ 0 w 167"/>
                <a:gd name="T1" fmla="*/ 0 h 15"/>
                <a:gd name="T2" fmla="*/ 83 w 167"/>
                <a:gd name="T3" fmla="*/ 5 h 15"/>
                <a:gd name="T4" fmla="*/ 167 w 167"/>
                <a:gd name="T5" fmla="*/ 15 h 15"/>
                <a:gd name="T6" fmla="*/ 0 60000 65536"/>
                <a:gd name="T7" fmla="*/ 0 60000 65536"/>
                <a:gd name="T8" fmla="*/ 0 60000 65536"/>
                <a:gd name="T9" fmla="*/ 0 w 167"/>
                <a:gd name="T10" fmla="*/ 0 h 15"/>
                <a:gd name="T11" fmla="*/ 167 w 16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5">
                  <a:moveTo>
                    <a:pt x="0" y="0"/>
                  </a:moveTo>
                  <a:lnTo>
                    <a:pt x="83" y="5"/>
                  </a:lnTo>
                  <a:lnTo>
                    <a:pt x="167" y="1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2" name="Freeform 362"/>
            <p:cNvSpPr>
              <a:spLocks/>
            </p:cNvSpPr>
            <p:nvPr/>
          </p:nvSpPr>
          <p:spPr bwMode="auto">
            <a:xfrm>
              <a:off x="6670" y="2634"/>
              <a:ext cx="167" cy="37"/>
            </a:xfrm>
            <a:custGeom>
              <a:avLst/>
              <a:gdLst>
                <a:gd name="T0" fmla="*/ 0 w 167"/>
                <a:gd name="T1" fmla="*/ 0 h 37"/>
                <a:gd name="T2" fmla="*/ 83 w 167"/>
                <a:gd name="T3" fmla="*/ 16 h 37"/>
                <a:gd name="T4" fmla="*/ 167 w 167"/>
                <a:gd name="T5" fmla="*/ 37 h 37"/>
                <a:gd name="T6" fmla="*/ 0 60000 65536"/>
                <a:gd name="T7" fmla="*/ 0 60000 65536"/>
                <a:gd name="T8" fmla="*/ 0 60000 65536"/>
                <a:gd name="T9" fmla="*/ 0 w 167"/>
                <a:gd name="T10" fmla="*/ 0 h 37"/>
                <a:gd name="T11" fmla="*/ 167 w 167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37">
                  <a:moveTo>
                    <a:pt x="0" y="0"/>
                  </a:moveTo>
                  <a:lnTo>
                    <a:pt x="83" y="16"/>
                  </a:lnTo>
                  <a:lnTo>
                    <a:pt x="167" y="37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3" name="Freeform 363"/>
            <p:cNvSpPr>
              <a:spLocks/>
            </p:cNvSpPr>
            <p:nvPr/>
          </p:nvSpPr>
          <p:spPr bwMode="auto">
            <a:xfrm>
              <a:off x="6837" y="2671"/>
              <a:ext cx="172" cy="36"/>
            </a:xfrm>
            <a:custGeom>
              <a:avLst/>
              <a:gdLst>
                <a:gd name="T0" fmla="*/ 0 w 172"/>
                <a:gd name="T1" fmla="*/ 0 h 36"/>
                <a:gd name="T2" fmla="*/ 83 w 172"/>
                <a:gd name="T3" fmla="*/ 16 h 36"/>
                <a:gd name="T4" fmla="*/ 172 w 172"/>
                <a:gd name="T5" fmla="*/ 36 h 36"/>
                <a:gd name="T6" fmla="*/ 0 60000 65536"/>
                <a:gd name="T7" fmla="*/ 0 60000 65536"/>
                <a:gd name="T8" fmla="*/ 0 60000 65536"/>
                <a:gd name="T9" fmla="*/ 0 w 172"/>
                <a:gd name="T10" fmla="*/ 0 h 36"/>
                <a:gd name="T11" fmla="*/ 172 w 172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36">
                  <a:moveTo>
                    <a:pt x="0" y="0"/>
                  </a:moveTo>
                  <a:lnTo>
                    <a:pt x="83" y="16"/>
                  </a:lnTo>
                  <a:lnTo>
                    <a:pt x="172" y="36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4" name="Freeform 364"/>
            <p:cNvSpPr>
              <a:spLocks/>
            </p:cNvSpPr>
            <p:nvPr/>
          </p:nvSpPr>
          <p:spPr bwMode="auto">
            <a:xfrm>
              <a:off x="7009" y="2707"/>
              <a:ext cx="167" cy="37"/>
            </a:xfrm>
            <a:custGeom>
              <a:avLst/>
              <a:gdLst>
                <a:gd name="T0" fmla="*/ 0 w 167"/>
                <a:gd name="T1" fmla="*/ 0 h 37"/>
                <a:gd name="T2" fmla="*/ 84 w 167"/>
                <a:gd name="T3" fmla="*/ 21 h 37"/>
                <a:gd name="T4" fmla="*/ 125 w 167"/>
                <a:gd name="T5" fmla="*/ 32 h 37"/>
                <a:gd name="T6" fmla="*/ 167 w 167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37"/>
                <a:gd name="T14" fmla="*/ 167 w 1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37">
                  <a:moveTo>
                    <a:pt x="0" y="0"/>
                  </a:moveTo>
                  <a:lnTo>
                    <a:pt x="84" y="21"/>
                  </a:lnTo>
                  <a:lnTo>
                    <a:pt x="125" y="32"/>
                  </a:lnTo>
                  <a:lnTo>
                    <a:pt x="167" y="37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5" name="Freeform 365"/>
            <p:cNvSpPr>
              <a:spLocks/>
            </p:cNvSpPr>
            <p:nvPr/>
          </p:nvSpPr>
          <p:spPr bwMode="auto">
            <a:xfrm>
              <a:off x="7176" y="2723"/>
              <a:ext cx="172" cy="21"/>
            </a:xfrm>
            <a:custGeom>
              <a:avLst/>
              <a:gdLst>
                <a:gd name="T0" fmla="*/ 0 w 172"/>
                <a:gd name="T1" fmla="*/ 21 h 21"/>
                <a:gd name="T2" fmla="*/ 42 w 172"/>
                <a:gd name="T3" fmla="*/ 21 h 21"/>
                <a:gd name="T4" fmla="*/ 84 w 172"/>
                <a:gd name="T5" fmla="*/ 16 h 21"/>
                <a:gd name="T6" fmla="*/ 131 w 172"/>
                <a:gd name="T7" fmla="*/ 5 h 21"/>
                <a:gd name="T8" fmla="*/ 172 w 17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21"/>
                <a:gd name="T17" fmla="*/ 172 w 17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21">
                  <a:moveTo>
                    <a:pt x="0" y="21"/>
                  </a:moveTo>
                  <a:lnTo>
                    <a:pt x="42" y="21"/>
                  </a:lnTo>
                  <a:lnTo>
                    <a:pt x="84" y="16"/>
                  </a:lnTo>
                  <a:lnTo>
                    <a:pt x="131" y="5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6" name="Line 366"/>
            <p:cNvSpPr>
              <a:spLocks noChangeShapeType="1"/>
            </p:cNvSpPr>
            <p:nvPr/>
          </p:nvSpPr>
          <p:spPr bwMode="auto">
            <a:xfrm flipV="1">
              <a:off x="7348" y="2707"/>
              <a:ext cx="168" cy="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7" name="Freeform 367"/>
            <p:cNvSpPr>
              <a:spLocks/>
            </p:cNvSpPr>
            <p:nvPr/>
          </p:nvSpPr>
          <p:spPr bwMode="auto">
            <a:xfrm>
              <a:off x="7516" y="2692"/>
              <a:ext cx="172" cy="15"/>
            </a:xfrm>
            <a:custGeom>
              <a:avLst/>
              <a:gdLst>
                <a:gd name="T0" fmla="*/ 0 w 172"/>
                <a:gd name="T1" fmla="*/ 15 h 15"/>
                <a:gd name="T2" fmla="*/ 83 w 172"/>
                <a:gd name="T3" fmla="*/ 10 h 15"/>
                <a:gd name="T4" fmla="*/ 172 w 172"/>
                <a:gd name="T5" fmla="*/ 0 h 15"/>
                <a:gd name="T6" fmla="*/ 0 60000 65536"/>
                <a:gd name="T7" fmla="*/ 0 60000 65536"/>
                <a:gd name="T8" fmla="*/ 0 60000 65536"/>
                <a:gd name="T9" fmla="*/ 0 w 172"/>
                <a:gd name="T10" fmla="*/ 0 h 15"/>
                <a:gd name="T11" fmla="*/ 172 w 17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">
                  <a:moveTo>
                    <a:pt x="0" y="15"/>
                  </a:moveTo>
                  <a:lnTo>
                    <a:pt x="83" y="10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8" name="Freeform 368"/>
            <p:cNvSpPr>
              <a:spLocks/>
            </p:cNvSpPr>
            <p:nvPr/>
          </p:nvSpPr>
          <p:spPr bwMode="auto">
            <a:xfrm>
              <a:off x="7688" y="2671"/>
              <a:ext cx="167" cy="21"/>
            </a:xfrm>
            <a:custGeom>
              <a:avLst/>
              <a:gdLst>
                <a:gd name="T0" fmla="*/ 0 w 167"/>
                <a:gd name="T1" fmla="*/ 21 h 21"/>
                <a:gd name="T2" fmla="*/ 83 w 167"/>
                <a:gd name="T3" fmla="*/ 10 h 21"/>
                <a:gd name="T4" fmla="*/ 167 w 167"/>
                <a:gd name="T5" fmla="*/ 0 h 21"/>
                <a:gd name="T6" fmla="*/ 0 60000 65536"/>
                <a:gd name="T7" fmla="*/ 0 60000 65536"/>
                <a:gd name="T8" fmla="*/ 0 60000 65536"/>
                <a:gd name="T9" fmla="*/ 0 w 167"/>
                <a:gd name="T10" fmla="*/ 0 h 21"/>
                <a:gd name="T11" fmla="*/ 167 w 16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21">
                  <a:moveTo>
                    <a:pt x="0" y="21"/>
                  </a:moveTo>
                  <a:lnTo>
                    <a:pt x="83" y="10"/>
                  </a:lnTo>
                  <a:lnTo>
                    <a:pt x="167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9" name="Line 369"/>
            <p:cNvSpPr>
              <a:spLocks noChangeShapeType="1"/>
            </p:cNvSpPr>
            <p:nvPr/>
          </p:nvSpPr>
          <p:spPr bwMode="auto">
            <a:xfrm flipV="1">
              <a:off x="7855" y="2655"/>
              <a:ext cx="167" cy="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0" name="Line 370"/>
            <p:cNvSpPr>
              <a:spLocks noChangeShapeType="1"/>
            </p:cNvSpPr>
            <p:nvPr/>
          </p:nvSpPr>
          <p:spPr bwMode="auto">
            <a:xfrm flipV="1">
              <a:off x="8022" y="2634"/>
              <a:ext cx="172" cy="2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979" name="Group 403"/>
          <p:cNvGrpSpPr>
            <a:grpSpLocks/>
          </p:cNvGrpSpPr>
          <p:nvPr/>
        </p:nvGrpSpPr>
        <p:grpSpPr bwMode="auto">
          <a:xfrm>
            <a:off x="5018088" y="2333625"/>
            <a:ext cx="3041650" cy="1582738"/>
            <a:chOff x="708" y="1570"/>
            <a:chExt cx="1916" cy="997"/>
          </a:xfrm>
        </p:grpSpPr>
        <p:sp>
          <p:nvSpPr>
            <p:cNvPr id="112732" name="Freeform 371"/>
            <p:cNvSpPr>
              <a:spLocks/>
            </p:cNvSpPr>
            <p:nvPr/>
          </p:nvSpPr>
          <p:spPr bwMode="auto">
            <a:xfrm>
              <a:off x="708" y="1570"/>
              <a:ext cx="177" cy="339"/>
            </a:xfrm>
            <a:custGeom>
              <a:avLst/>
              <a:gdLst>
                <a:gd name="T0" fmla="*/ 0 w 172"/>
                <a:gd name="T1" fmla="*/ 0 h 339"/>
                <a:gd name="T2" fmla="*/ 44 w 172"/>
                <a:gd name="T3" fmla="*/ 89 h 339"/>
                <a:gd name="T4" fmla="*/ 97 w 172"/>
                <a:gd name="T5" fmla="*/ 172 h 339"/>
                <a:gd name="T6" fmla="*/ 142 w 172"/>
                <a:gd name="T7" fmla="*/ 261 h 339"/>
                <a:gd name="T8" fmla="*/ 187 w 172"/>
                <a:gd name="T9" fmla="*/ 339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39"/>
                <a:gd name="T17" fmla="*/ 172 w 17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39">
                  <a:moveTo>
                    <a:pt x="0" y="0"/>
                  </a:moveTo>
                  <a:lnTo>
                    <a:pt x="41" y="89"/>
                  </a:lnTo>
                  <a:lnTo>
                    <a:pt x="88" y="172"/>
                  </a:lnTo>
                  <a:lnTo>
                    <a:pt x="130" y="261"/>
                  </a:lnTo>
                  <a:lnTo>
                    <a:pt x="172" y="339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3" name="Freeform 372"/>
            <p:cNvSpPr>
              <a:spLocks/>
            </p:cNvSpPr>
            <p:nvPr/>
          </p:nvSpPr>
          <p:spPr bwMode="auto">
            <a:xfrm>
              <a:off x="885" y="1909"/>
              <a:ext cx="171" cy="261"/>
            </a:xfrm>
            <a:custGeom>
              <a:avLst/>
              <a:gdLst>
                <a:gd name="T0" fmla="*/ 0 w 167"/>
                <a:gd name="T1" fmla="*/ 0 h 261"/>
                <a:gd name="T2" fmla="*/ 45 w 167"/>
                <a:gd name="T3" fmla="*/ 73 h 261"/>
                <a:gd name="T4" fmla="*/ 89 w 167"/>
                <a:gd name="T5" fmla="*/ 141 h 261"/>
                <a:gd name="T6" fmla="*/ 134 w 167"/>
                <a:gd name="T7" fmla="*/ 204 h 261"/>
                <a:gd name="T8" fmla="*/ 179 w 167"/>
                <a:gd name="T9" fmla="*/ 261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261"/>
                <a:gd name="T17" fmla="*/ 167 w 167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261">
                  <a:moveTo>
                    <a:pt x="0" y="0"/>
                  </a:moveTo>
                  <a:lnTo>
                    <a:pt x="42" y="73"/>
                  </a:lnTo>
                  <a:lnTo>
                    <a:pt x="83" y="141"/>
                  </a:lnTo>
                  <a:lnTo>
                    <a:pt x="125" y="204"/>
                  </a:lnTo>
                  <a:lnTo>
                    <a:pt x="167" y="261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4" name="Freeform 373"/>
            <p:cNvSpPr>
              <a:spLocks/>
            </p:cNvSpPr>
            <p:nvPr/>
          </p:nvSpPr>
          <p:spPr bwMode="auto">
            <a:xfrm>
              <a:off x="1056" y="2170"/>
              <a:ext cx="172" cy="209"/>
            </a:xfrm>
            <a:custGeom>
              <a:avLst/>
              <a:gdLst>
                <a:gd name="T0" fmla="*/ 0 w 167"/>
                <a:gd name="T1" fmla="*/ 0 h 209"/>
                <a:gd name="T2" fmla="*/ 91 w 167"/>
                <a:gd name="T3" fmla="*/ 110 h 209"/>
                <a:gd name="T4" fmla="*/ 137 w 167"/>
                <a:gd name="T5" fmla="*/ 162 h 209"/>
                <a:gd name="T6" fmla="*/ 182 w 167"/>
                <a:gd name="T7" fmla="*/ 209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209"/>
                <a:gd name="T14" fmla="*/ 167 w 167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209">
                  <a:moveTo>
                    <a:pt x="0" y="0"/>
                  </a:moveTo>
                  <a:lnTo>
                    <a:pt x="83" y="110"/>
                  </a:lnTo>
                  <a:lnTo>
                    <a:pt x="125" y="162"/>
                  </a:lnTo>
                  <a:lnTo>
                    <a:pt x="167" y="209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5" name="Freeform 374"/>
            <p:cNvSpPr>
              <a:spLocks/>
            </p:cNvSpPr>
            <p:nvPr/>
          </p:nvSpPr>
          <p:spPr bwMode="auto">
            <a:xfrm>
              <a:off x="1228" y="2379"/>
              <a:ext cx="177" cy="141"/>
            </a:xfrm>
            <a:custGeom>
              <a:avLst/>
              <a:gdLst>
                <a:gd name="T0" fmla="*/ 0 w 172"/>
                <a:gd name="T1" fmla="*/ 0 h 141"/>
                <a:gd name="T2" fmla="*/ 45 w 172"/>
                <a:gd name="T3" fmla="*/ 42 h 141"/>
                <a:gd name="T4" fmla="*/ 90 w 172"/>
                <a:gd name="T5" fmla="*/ 78 h 141"/>
                <a:gd name="T6" fmla="*/ 142 w 172"/>
                <a:gd name="T7" fmla="*/ 115 h 141"/>
                <a:gd name="T8" fmla="*/ 187 w 172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41"/>
                <a:gd name="T17" fmla="*/ 172 w 172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41">
                  <a:moveTo>
                    <a:pt x="0" y="0"/>
                  </a:moveTo>
                  <a:lnTo>
                    <a:pt x="42" y="42"/>
                  </a:lnTo>
                  <a:lnTo>
                    <a:pt x="83" y="78"/>
                  </a:lnTo>
                  <a:lnTo>
                    <a:pt x="130" y="115"/>
                  </a:lnTo>
                  <a:lnTo>
                    <a:pt x="172" y="141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6" name="Freeform 375"/>
            <p:cNvSpPr>
              <a:spLocks/>
            </p:cNvSpPr>
            <p:nvPr/>
          </p:nvSpPr>
          <p:spPr bwMode="auto">
            <a:xfrm>
              <a:off x="1405" y="2520"/>
              <a:ext cx="172" cy="42"/>
            </a:xfrm>
            <a:custGeom>
              <a:avLst/>
              <a:gdLst>
                <a:gd name="T0" fmla="*/ 0 w 167"/>
                <a:gd name="T1" fmla="*/ 0 h 42"/>
                <a:gd name="T2" fmla="*/ 45 w 167"/>
                <a:gd name="T3" fmla="*/ 21 h 42"/>
                <a:gd name="T4" fmla="*/ 93 w 167"/>
                <a:gd name="T5" fmla="*/ 31 h 42"/>
                <a:gd name="T6" fmla="*/ 137 w 167"/>
                <a:gd name="T7" fmla="*/ 36 h 42"/>
                <a:gd name="T8" fmla="*/ 182 w 167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42"/>
                <a:gd name="T17" fmla="*/ 167 w 16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42">
                  <a:moveTo>
                    <a:pt x="0" y="0"/>
                  </a:moveTo>
                  <a:lnTo>
                    <a:pt x="42" y="21"/>
                  </a:lnTo>
                  <a:lnTo>
                    <a:pt x="84" y="31"/>
                  </a:lnTo>
                  <a:lnTo>
                    <a:pt x="125" y="36"/>
                  </a:lnTo>
                  <a:lnTo>
                    <a:pt x="167" y="42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7" name="Freeform 376"/>
            <p:cNvSpPr>
              <a:spLocks/>
            </p:cNvSpPr>
            <p:nvPr/>
          </p:nvSpPr>
          <p:spPr bwMode="auto">
            <a:xfrm>
              <a:off x="1577" y="2562"/>
              <a:ext cx="177" cy="5"/>
            </a:xfrm>
            <a:custGeom>
              <a:avLst/>
              <a:gdLst>
                <a:gd name="T0" fmla="*/ 0 w 172"/>
                <a:gd name="T1" fmla="*/ 0 h 5"/>
                <a:gd name="T2" fmla="*/ 92 w 172"/>
                <a:gd name="T3" fmla="*/ 5 h 5"/>
                <a:gd name="T4" fmla="*/ 187 w 172"/>
                <a:gd name="T5" fmla="*/ 0 h 5"/>
                <a:gd name="T6" fmla="*/ 0 60000 65536"/>
                <a:gd name="T7" fmla="*/ 0 60000 65536"/>
                <a:gd name="T8" fmla="*/ 0 60000 65536"/>
                <a:gd name="T9" fmla="*/ 0 w 172"/>
                <a:gd name="T10" fmla="*/ 0 h 5"/>
                <a:gd name="T11" fmla="*/ 172 w 17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">
                  <a:moveTo>
                    <a:pt x="0" y="0"/>
                  </a:moveTo>
                  <a:lnTo>
                    <a:pt x="84" y="5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8" name="Freeform 377"/>
            <p:cNvSpPr>
              <a:spLocks/>
            </p:cNvSpPr>
            <p:nvPr/>
          </p:nvSpPr>
          <p:spPr bwMode="auto">
            <a:xfrm>
              <a:off x="1754" y="2520"/>
              <a:ext cx="172" cy="42"/>
            </a:xfrm>
            <a:custGeom>
              <a:avLst/>
              <a:gdLst>
                <a:gd name="T0" fmla="*/ 0 w 168"/>
                <a:gd name="T1" fmla="*/ 42 h 42"/>
                <a:gd name="T2" fmla="*/ 45 w 168"/>
                <a:gd name="T3" fmla="*/ 36 h 42"/>
                <a:gd name="T4" fmla="*/ 90 w 168"/>
                <a:gd name="T5" fmla="*/ 31 h 42"/>
                <a:gd name="T6" fmla="*/ 135 w 168"/>
                <a:gd name="T7" fmla="*/ 21 h 42"/>
                <a:gd name="T8" fmla="*/ 180 w 16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42"/>
                <a:gd name="T17" fmla="*/ 168 w 16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42">
                  <a:moveTo>
                    <a:pt x="0" y="42"/>
                  </a:moveTo>
                  <a:lnTo>
                    <a:pt x="42" y="36"/>
                  </a:lnTo>
                  <a:lnTo>
                    <a:pt x="84" y="31"/>
                  </a:lnTo>
                  <a:lnTo>
                    <a:pt x="126" y="21"/>
                  </a:ln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9" name="Freeform 378"/>
            <p:cNvSpPr>
              <a:spLocks/>
            </p:cNvSpPr>
            <p:nvPr/>
          </p:nvSpPr>
          <p:spPr bwMode="auto">
            <a:xfrm>
              <a:off x="1926" y="2379"/>
              <a:ext cx="177" cy="141"/>
            </a:xfrm>
            <a:custGeom>
              <a:avLst/>
              <a:gdLst>
                <a:gd name="T0" fmla="*/ 0 w 172"/>
                <a:gd name="T1" fmla="*/ 141 h 141"/>
                <a:gd name="T2" fmla="*/ 44 w 172"/>
                <a:gd name="T3" fmla="*/ 115 h 141"/>
                <a:gd name="T4" fmla="*/ 90 w 172"/>
                <a:gd name="T5" fmla="*/ 78 h 141"/>
                <a:gd name="T6" fmla="*/ 142 w 172"/>
                <a:gd name="T7" fmla="*/ 42 h 141"/>
                <a:gd name="T8" fmla="*/ 187 w 17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41"/>
                <a:gd name="T17" fmla="*/ 172 w 172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41">
                  <a:moveTo>
                    <a:pt x="0" y="141"/>
                  </a:moveTo>
                  <a:lnTo>
                    <a:pt x="41" y="115"/>
                  </a:lnTo>
                  <a:lnTo>
                    <a:pt x="83" y="78"/>
                  </a:lnTo>
                  <a:lnTo>
                    <a:pt x="130" y="42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0" name="Freeform 379"/>
            <p:cNvSpPr>
              <a:spLocks/>
            </p:cNvSpPr>
            <p:nvPr/>
          </p:nvSpPr>
          <p:spPr bwMode="auto">
            <a:xfrm>
              <a:off x="2103" y="2170"/>
              <a:ext cx="172" cy="209"/>
            </a:xfrm>
            <a:custGeom>
              <a:avLst/>
              <a:gdLst>
                <a:gd name="T0" fmla="*/ 0 w 167"/>
                <a:gd name="T1" fmla="*/ 209 h 209"/>
                <a:gd name="T2" fmla="*/ 45 w 167"/>
                <a:gd name="T3" fmla="*/ 162 h 209"/>
                <a:gd name="T4" fmla="*/ 91 w 167"/>
                <a:gd name="T5" fmla="*/ 110 h 209"/>
                <a:gd name="T6" fmla="*/ 182 w 167"/>
                <a:gd name="T7" fmla="*/ 0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209"/>
                <a:gd name="T14" fmla="*/ 167 w 167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209">
                  <a:moveTo>
                    <a:pt x="0" y="209"/>
                  </a:moveTo>
                  <a:lnTo>
                    <a:pt x="42" y="162"/>
                  </a:lnTo>
                  <a:lnTo>
                    <a:pt x="83" y="110"/>
                  </a:lnTo>
                  <a:lnTo>
                    <a:pt x="167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1" name="Freeform 380"/>
            <p:cNvSpPr>
              <a:spLocks/>
            </p:cNvSpPr>
            <p:nvPr/>
          </p:nvSpPr>
          <p:spPr bwMode="auto">
            <a:xfrm>
              <a:off x="2275" y="1909"/>
              <a:ext cx="172" cy="261"/>
            </a:xfrm>
            <a:custGeom>
              <a:avLst/>
              <a:gdLst>
                <a:gd name="T0" fmla="*/ 0 w 167"/>
                <a:gd name="T1" fmla="*/ 261 h 261"/>
                <a:gd name="T2" fmla="*/ 45 w 167"/>
                <a:gd name="T3" fmla="*/ 204 h 261"/>
                <a:gd name="T4" fmla="*/ 91 w 167"/>
                <a:gd name="T5" fmla="*/ 141 h 261"/>
                <a:gd name="T6" fmla="*/ 137 w 167"/>
                <a:gd name="T7" fmla="*/ 73 h 261"/>
                <a:gd name="T8" fmla="*/ 182 w 167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261"/>
                <a:gd name="T17" fmla="*/ 167 w 167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261">
                  <a:moveTo>
                    <a:pt x="0" y="261"/>
                  </a:moveTo>
                  <a:lnTo>
                    <a:pt x="42" y="204"/>
                  </a:lnTo>
                  <a:lnTo>
                    <a:pt x="83" y="141"/>
                  </a:lnTo>
                  <a:lnTo>
                    <a:pt x="125" y="73"/>
                  </a:lnTo>
                  <a:lnTo>
                    <a:pt x="167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2" name="Freeform 381"/>
            <p:cNvSpPr>
              <a:spLocks/>
            </p:cNvSpPr>
            <p:nvPr/>
          </p:nvSpPr>
          <p:spPr bwMode="auto">
            <a:xfrm>
              <a:off x="2447" y="1570"/>
              <a:ext cx="177" cy="339"/>
            </a:xfrm>
            <a:custGeom>
              <a:avLst/>
              <a:gdLst>
                <a:gd name="T0" fmla="*/ 0 w 172"/>
                <a:gd name="T1" fmla="*/ 339 h 339"/>
                <a:gd name="T2" fmla="*/ 45 w 172"/>
                <a:gd name="T3" fmla="*/ 261 h 339"/>
                <a:gd name="T4" fmla="*/ 90 w 172"/>
                <a:gd name="T5" fmla="*/ 172 h 339"/>
                <a:gd name="T6" fmla="*/ 142 w 172"/>
                <a:gd name="T7" fmla="*/ 89 h 339"/>
                <a:gd name="T8" fmla="*/ 187 w 172"/>
                <a:gd name="T9" fmla="*/ 0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39"/>
                <a:gd name="T17" fmla="*/ 172 w 17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39">
                  <a:moveTo>
                    <a:pt x="0" y="339"/>
                  </a:moveTo>
                  <a:lnTo>
                    <a:pt x="42" y="261"/>
                  </a:lnTo>
                  <a:lnTo>
                    <a:pt x="83" y="172"/>
                  </a:lnTo>
                  <a:lnTo>
                    <a:pt x="130" y="89"/>
                  </a:lnTo>
                  <a:lnTo>
                    <a:pt x="172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43" name="Text Box 103"/>
          <p:cNvSpPr txBox="1">
            <a:spLocks noChangeArrowheads="1"/>
          </p:cNvSpPr>
          <p:nvPr/>
        </p:nvSpPr>
        <p:spPr bwMode="auto">
          <a:xfrm>
            <a:off x="468313" y="836613"/>
            <a:ext cx="776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>
                <a:latin typeface="Calibri" pitchFamily="34" charset="0"/>
              </a:rPr>
              <a:t> Results of previous stages: Main factor is seasonal changes of emissions</a:t>
            </a:r>
          </a:p>
        </p:txBody>
      </p:sp>
      <p:sp>
        <p:nvSpPr>
          <p:cNvPr id="112744" name="Text Box 103"/>
          <p:cNvSpPr txBox="1">
            <a:spLocks noChangeArrowheads="1"/>
          </p:cNvSpPr>
          <p:nvPr/>
        </p:nvSpPr>
        <p:spPr bwMode="auto">
          <a:xfrm>
            <a:off x="6300788" y="6524625"/>
            <a:ext cx="281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i="1"/>
              <a:t>19</a:t>
            </a:r>
            <a:r>
              <a:rPr lang="en-GB" sz="1600" i="1" baseline="30000"/>
              <a:t>th</a:t>
            </a:r>
            <a:r>
              <a:rPr lang="en-GB" sz="1600" i="1"/>
              <a:t> TFMM, Geneva, May 2018</a:t>
            </a:r>
          </a:p>
        </p:txBody>
      </p:sp>
      <p:sp>
        <p:nvSpPr>
          <p:cNvPr id="25704" name="Text Box 104"/>
          <p:cNvSpPr txBox="1">
            <a:spLocks noChangeArrowheads="1"/>
          </p:cNvSpPr>
          <p:nvPr/>
        </p:nvSpPr>
        <p:spPr bwMode="auto">
          <a:xfrm>
            <a:off x="663575" y="6056313"/>
            <a:ext cx="770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>
                <a:latin typeface="Calibri" pitchFamily="34" charset="0"/>
              </a:rPr>
              <a:t> Emission from sector residential combustion could be underestimated</a:t>
            </a:r>
          </a:p>
        </p:txBody>
      </p:sp>
      <p:grpSp>
        <p:nvGrpSpPr>
          <p:cNvPr id="112748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112749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12750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8" grpId="0"/>
      <p:bldP spid="24895" grpId="0" animBg="1"/>
      <p:bldP spid="24976" grpId="0"/>
      <p:bldP spid="24977" grpId="0"/>
      <p:bldP spid="24978" grpId="0" animBg="1"/>
      <p:bldP spid="2570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1734</Words>
  <Application>Microsoft Office PowerPoint</Application>
  <PresentationFormat>Экран (4:3)</PresentationFormat>
  <Paragraphs>338</Paragraphs>
  <Slides>32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IIlyin</cp:lastModifiedBy>
  <cp:revision>142</cp:revision>
  <dcterms:created xsi:type="dcterms:W3CDTF">2018-04-15T10:59:32Z</dcterms:created>
  <dcterms:modified xsi:type="dcterms:W3CDTF">2018-05-02T11:30:43Z</dcterms:modified>
</cp:coreProperties>
</file>