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0" r:id="rId3"/>
    <p:sldMasterId id="2147483691" r:id="rId4"/>
    <p:sldMasterId id="21474836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420"/>
              </a:spcBef>
              <a:spcAft>
                <a:spcPts val="0"/>
              </a:spcAft>
              <a:buNone/>
            </a:pPr>
            <a:r>
              <a:rPr lang="no" sz="1400">
                <a:latin typeface="Times New Roman"/>
                <a:ea typeface="Times New Roman"/>
                <a:cs typeface="Times New Roman"/>
                <a:sym typeface="Times New Roman"/>
              </a:rPr>
              <a:t>Primary components (only NO</a:t>
            </a:r>
            <a:r>
              <a:rPr baseline="-25000" lang="no" sz="14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no" sz="1400">
                <a:latin typeface="Times New Roman"/>
                <a:ea typeface="Times New Roman"/>
                <a:cs typeface="Times New Roman"/>
                <a:sym typeface="Times New Roman"/>
              </a:rPr>
              <a:t> and SO</a:t>
            </a:r>
            <a:r>
              <a:rPr baseline="-25000" lang="no" sz="14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no" sz="1400">
                <a:latin typeface="Times New Roman"/>
                <a:ea typeface="Times New Roman"/>
                <a:cs typeface="Times New Roman"/>
                <a:sym typeface="Times New Roman"/>
              </a:rPr>
              <a:t> measured). For most secondary components (maybe except ozone), it is hard to judge whether the new gridding is better, because the life time is longer and the spatial distribution of the</a:t>
            </a:r>
            <a:r>
              <a:rPr lang="no" sz="2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o" sz="1400">
                <a:latin typeface="Times New Roman"/>
                <a:ea typeface="Times New Roman"/>
                <a:cs typeface="Times New Roman"/>
                <a:sym typeface="Times New Roman"/>
              </a:rPr>
              <a:t>components to a large extent depend on other factors than the spatial distribution of emissions (chemistry, meteorology, dry &amp; wet dep...)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bileumsslide">
  <p:cSld name="Jubileums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868" y="678872"/>
            <a:ext cx="2577300" cy="22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>
            <p:ph type="ctrTitle"/>
          </p:nvPr>
        </p:nvSpPr>
        <p:spPr>
          <a:xfrm>
            <a:off x="886050" y="2742114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886049" y="3217622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03700" cy="17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 med logo" showMasterSp="0" type="obj">
  <p:cSld name="OBJECT">
    <p:bg>
      <p:bgPr>
        <a:solidFill>
          <a:srgbClr val="E9E9E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46406" y="4517340"/>
            <a:ext cx="2297700" cy="6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">
  <p:cSld name="Tittel og innhol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6" name="Shape 9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1" showMasterSp="0">
  <p:cSld name="Kapittelslide #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68600" cy="14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2" showMasterSp="0">
  <p:cSld name="Kapittelslide #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68600" cy="14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3" showMasterSp="0">
  <p:cSld name="Kapittelslide #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68600" cy="14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2" showMasterSp="0">
  <p:cSld name="Hvilesi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3" showMasterSp="0">
  <p:cSld name="Hvileside #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1" showMasterSp="0">
  <p:cSld name="Hvileside #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edragsholderinfo">
  <p:cSld name="Foredragsholderinf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2269058" y="2788634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2272317" y="3034059"/>
            <a:ext cx="59859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3" type="body"/>
          </p:nvPr>
        </p:nvSpPr>
        <p:spPr>
          <a:xfrm>
            <a:off x="2269058" y="3279295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" name="Shape 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89200" cy="18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idx="4" type="body"/>
          </p:nvPr>
        </p:nvSpPr>
        <p:spPr>
          <a:xfrm>
            <a:off x="886050" y="2788635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5" type="body"/>
          </p:nvPr>
        </p:nvSpPr>
        <p:spPr>
          <a:xfrm>
            <a:off x="886050" y="3045099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6" type="body"/>
          </p:nvPr>
        </p:nvSpPr>
        <p:spPr>
          <a:xfrm>
            <a:off x="886050" y="3295150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vsluttnings/ intro slide">
  <p:cSld name="Avsluttnings/ intro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04300" cy="27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nholdsdeler">
  <p:cSld name="To innholdsdel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re tittel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>
            <p:ph type="ctrTitle"/>
          </p:nvPr>
        </p:nvSpPr>
        <p:spPr>
          <a:xfrm>
            <a:off x="886050" y="2742114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886049" y="3217622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Shape 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727676" cy="177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 med logo" showMasterSp="0" type="obj">
  <p:cSld name="OBJECT">
    <p:bg>
      <p:bgPr>
        <a:solidFill>
          <a:srgbClr val="E9E9E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46406" y="4517340"/>
            <a:ext cx="1723106" cy="62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">
  <p:cSld name="Tittel og innhold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6" name="Shape 18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re tittel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" showMasterSp="0">
  <p:cSld name="Forsidemal med bil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15070" cy="18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 #2" showMasterSp="0">
  <p:cSld name="Forsidemal med bilde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15070" cy="18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1" showMasterSp="0">
  <p:cSld name="Kapittelslide #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8" name="Shape 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76295" cy="142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2" showMasterSp="0">
  <p:cSld name="Kapittelslide #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24" name="Shape 224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Shape 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76295" cy="142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3" showMasterSp="0">
  <p:cSld name="Kapittelslide #3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30" name="Shape 230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1" name="Shape 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76295" cy="142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2" showMasterSp="0">
  <p:cSld name="Hvileside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15070" cy="18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3" showMasterSp="0">
  <p:cSld name="Hvileside #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15070" cy="18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1" showMasterSp="0">
  <p:cSld name="Hvileside #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15070" cy="18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edragsholderinfo">
  <p:cSld name="Foredragsholderinfo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34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2269058" y="2788634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2" type="body"/>
          </p:nvPr>
        </p:nvSpPr>
        <p:spPr>
          <a:xfrm>
            <a:off x="2272317" y="3034059"/>
            <a:ext cx="59859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3" type="body"/>
          </p:nvPr>
        </p:nvSpPr>
        <p:spPr>
          <a:xfrm>
            <a:off x="2269058" y="3279295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1" name="Shape 2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791664" cy="18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>
            <p:ph idx="4" type="body"/>
          </p:nvPr>
        </p:nvSpPr>
        <p:spPr>
          <a:xfrm>
            <a:off x="886050" y="2788635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5" type="body"/>
          </p:nvPr>
        </p:nvSpPr>
        <p:spPr>
          <a:xfrm>
            <a:off x="886050" y="3045099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6" type="body"/>
          </p:nvPr>
        </p:nvSpPr>
        <p:spPr>
          <a:xfrm>
            <a:off x="886050" y="3295150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vsluttnings/ intro slide">
  <p:cSld name="Avsluttnings/ intro slid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/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628079" cy="278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nholdsdeler">
  <p:cSld name="To innholdsdeler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/>
        </p:nvSpPr>
        <p:spPr>
          <a:xfrm>
            <a:off x="6011918" y="4854921"/>
            <a:ext cx="22461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/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/>
        </p:nvSpPr>
        <p:spPr>
          <a:xfrm>
            <a:off x="6011918" y="4854921"/>
            <a:ext cx="22461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1" name="Shape 271"/>
          <p:cNvSpPr txBox="1"/>
          <p:nvPr>
            <p:ph type="ctrTitle"/>
          </p:nvPr>
        </p:nvSpPr>
        <p:spPr>
          <a:xfrm>
            <a:off x="768193" y="2390414"/>
            <a:ext cx="75504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o" sz="3300"/>
              <a:t>Experience with the new 0.1°x0.1° EMEP emissions</a:t>
            </a:r>
            <a:endParaRPr b="1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>
            <p:ph idx="1" type="subTitle"/>
          </p:nvPr>
        </p:nvSpPr>
        <p:spPr>
          <a:xfrm>
            <a:off x="855692" y="3942987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rPr i="1" lang="no"/>
              <a:t>Hilde Fagerli</a:t>
            </a:r>
            <a:r>
              <a:rPr i="1" lang="no"/>
              <a:t> </a:t>
            </a:r>
            <a:r>
              <a:rPr lang="no"/>
              <a:t>on behalf of MSC-W</a:t>
            </a:r>
            <a:endParaRPr b="0" i="0" sz="1900" u="none" cap="none" strike="noStrik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872676" y="4485224"/>
            <a:ext cx="1685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02</a:t>
            </a:r>
            <a:r>
              <a:rPr b="0" i="0" lang="no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no"/>
              <a:t>05</a:t>
            </a:r>
            <a:r>
              <a:rPr b="0" i="0" lang="no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rPr>
              <a:t>.20</a:t>
            </a:r>
            <a:r>
              <a:rPr lang="no"/>
              <a:t>1</a:t>
            </a:r>
            <a:r>
              <a:rPr lang="no"/>
              <a:t>8  </a:t>
            </a:r>
            <a:endParaRPr b="0" i="0" sz="1300" u="none" cap="none" strike="noStrike">
              <a:solidFill>
                <a:srgbClr val="74C4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>
            <p:ph idx="10" type="dt"/>
          </p:nvPr>
        </p:nvSpPr>
        <p:spPr>
          <a:xfrm>
            <a:off x="5972250" y="4485225"/>
            <a:ext cx="26193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TFMM, Geneve 2-4th may 2018</a:t>
            </a:r>
            <a:endParaRPr b="0" i="0" sz="1300" u="none" cap="none" strike="noStrike">
              <a:solidFill>
                <a:srgbClr val="74C4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147350" y="166874"/>
            <a:ext cx="8996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no" sz="2200"/>
              <a:t>SO</a:t>
            </a:r>
            <a:r>
              <a:rPr baseline="-25000" lang="no" sz="2200"/>
              <a:t>2</a:t>
            </a:r>
            <a:r>
              <a:rPr lang="no" sz="2200"/>
              <a:t> – spatial correlation (mod-Airbase) within each country</a:t>
            </a:r>
            <a:endParaRPr b="0" sz="22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514786" y="4151628"/>
            <a:ext cx="7616400" cy="8730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o" sz="1800"/>
              <a:t>It is more difficult to use surface observations of SO</a:t>
            </a:r>
            <a:r>
              <a:rPr baseline="-25000" lang="no" sz="1800"/>
              <a:t>2</a:t>
            </a:r>
            <a:r>
              <a:rPr lang="no" sz="1800"/>
              <a:t> to validate SO</a:t>
            </a:r>
            <a:r>
              <a:rPr baseline="-25000" lang="no" sz="1800"/>
              <a:t>x</a:t>
            </a:r>
            <a:r>
              <a:rPr lang="no" sz="1800"/>
              <a:t> emissions since a large part of it arises from sources released higher in the atmosphere - mixed results</a:t>
            </a:r>
            <a:endParaRPr sz="1800"/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33" y="593826"/>
            <a:ext cx="8371732" cy="362909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5836770" y="3351543"/>
            <a:ext cx="32391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Left of the green line: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" sz="1600">
                <a:solidFill>
                  <a:schemeClr val="dk1"/>
                </a:solidFill>
              </a:rPr>
              <a:t>in the new grid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Parenthesis: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Shape 369"/>
          <p:cNvCxnSpPr/>
          <p:nvPr/>
        </p:nvCxnSpPr>
        <p:spPr>
          <a:xfrm flipH="1">
            <a:off x="4116214" y="587996"/>
            <a:ext cx="9900" cy="34029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886088" y="202493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United Kingdom</a:t>
            </a:r>
            <a:r>
              <a:rPr lang="no"/>
              <a:t> </a:t>
            </a:r>
            <a:endParaRPr/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73" y="810285"/>
            <a:ext cx="3173830" cy="410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605" y="810279"/>
            <a:ext cx="3173834" cy="410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1314649" y="926543"/>
            <a:ext cx="4561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/>
              <a:t>Significant improvement</a:t>
            </a:r>
            <a:endParaRPr sz="1800"/>
          </a:p>
        </p:txBody>
      </p:sp>
      <p:sp>
        <p:nvSpPr>
          <p:cNvPr id="380" name="Shape 380"/>
          <p:cNvSpPr txBox="1"/>
          <p:nvPr/>
        </p:nvSpPr>
        <p:spPr>
          <a:xfrm>
            <a:off x="1693358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81" name="Shape 381"/>
          <p:cNvSpPr txBox="1"/>
          <p:nvPr/>
        </p:nvSpPr>
        <p:spPr>
          <a:xfrm>
            <a:off x="5552119" y="4456283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74246" y="101529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Bulgaria</a:t>
            </a:r>
            <a:endParaRPr sz="2200"/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415" y="-102108"/>
            <a:ext cx="4957671" cy="641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397" y="-151120"/>
            <a:ext cx="4997263" cy="646704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601896" y="528479"/>
            <a:ext cx="4561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/>
              <a:t>Not much improvement</a:t>
            </a:r>
            <a:endParaRPr sz="1800"/>
          </a:p>
        </p:txBody>
      </p:sp>
      <p:sp>
        <p:nvSpPr>
          <p:cNvPr id="392" name="Shape 392"/>
          <p:cNvSpPr txBox="1"/>
          <p:nvPr/>
        </p:nvSpPr>
        <p:spPr>
          <a:xfrm>
            <a:off x="1693358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93" name="Shape 393"/>
          <p:cNvSpPr txBox="1"/>
          <p:nvPr/>
        </p:nvSpPr>
        <p:spPr>
          <a:xfrm>
            <a:off x="5552119" y="4456283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47350" y="166874"/>
            <a:ext cx="8996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no" sz="2200"/>
              <a:t>PM</a:t>
            </a:r>
            <a:r>
              <a:rPr baseline="-25000" lang="no" sz="2200"/>
              <a:t>10</a:t>
            </a:r>
            <a:r>
              <a:rPr lang="no" sz="2200"/>
              <a:t>– spatial correlation (mod-Airbase) within each country</a:t>
            </a:r>
            <a:endParaRPr b="0" sz="22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570227" y="4525811"/>
            <a:ext cx="7616400" cy="499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" sz="1600">
                <a:latin typeface="Arial"/>
                <a:ea typeface="Arial"/>
                <a:cs typeface="Arial"/>
                <a:sym typeface="Arial"/>
              </a:rPr>
              <a:t>Improved spatial correlation in the majority of countries</a:t>
            </a:r>
            <a:endParaRPr sz="1800"/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80" y="593832"/>
            <a:ext cx="6217029" cy="3789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Shape 403"/>
          <p:cNvCxnSpPr/>
          <p:nvPr/>
        </p:nvCxnSpPr>
        <p:spPr>
          <a:xfrm flipH="1">
            <a:off x="3201814" y="587996"/>
            <a:ext cx="9900" cy="34029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4" name="Shape 404"/>
          <p:cNvSpPr txBox="1"/>
          <p:nvPr/>
        </p:nvSpPr>
        <p:spPr>
          <a:xfrm>
            <a:off x="5860541" y="3554409"/>
            <a:ext cx="32391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Left of the green line: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" sz="1600">
                <a:solidFill>
                  <a:schemeClr val="dk1"/>
                </a:solidFill>
              </a:rPr>
              <a:t>in the new grid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Parenthesis: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147350" y="166874"/>
            <a:ext cx="89967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no" sz="2200"/>
              <a:t>PM</a:t>
            </a:r>
            <a:r>
              <a:rPr baseline="-25000" lang="no" sz="2200"/>
              <a:t>25</a:t>
            </a:r>
            <a:r>
              <a:rPr lang="no" sz="2200"/>
              <a:t>– spatial correlation (mod-Airbase) within each country</a:t>
            </a:r>
            <a:endParaRPr b="0" sz="22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570227" y="4525811"/>
            <a:ext cx="7616400" cy="499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latin typeface="Arial"/>
                <a:ea typeface="Arial"/>
                <a:cs typeface="Arial"/>
                <a:sym typeface="Arial"/>
              </a:rPr>
              <a:t>Improved spatial correlation in the majority of countries,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latin typeface="Arial"/>
                <a:ea typeface="Arial"/>
                <a:cs typeface="Arial"/>
                <a:sym typeface="Arial"/>
              </a:rPr>
              <a:t>but more mixed results (and less measurements)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33" y="623469"/>
            <a:ext cx="6221601" cy="3789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Shape 414"/>
          <p:cNvCxnSpPr/>
          <p:nvPr/>
        </p:nvCxnSpPr>
        <p:spPr>
          <a:xfrm flipH="1">
            <a:off x="3201814" y="587996"/>
            <a:ext cx="9900" cy="34029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15" name="Shape 415"/>
          <p:cNvSpPr txBox="1"/>
          <p:nvPr/>
        </p:nvSpPr>
        <p:spPr>
          <a:xfrm>
            <a:off x="5904858" y="3655392"/>
            <a:ext cx="32391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Left of the green line: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" sz="1600">
                <a:solidFill>
                  <a:schemeClr val="dk1"/>
                </a:solidFill>
              </a:rPr>
              <a:t>in the new grid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Parenthesis: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91015" y="221668"/>
            <a:ext cx="7554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b="1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wet deposition (S and </a:t>
            </a:r>
            <a:r>
              <a:rPr lang="no" sz="2200"/>
              <a:t>ox. N)</a:t>
            </a:r>
            <a:endParaRPr b="1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14.09.2017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Bunntekst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74184"/>
            <a:ext cx="3656760" cy="36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5899" r="6040" t="10466"/>
          <a:stretch/>
        </p:blipFill>
        <p:spPr>
          <a:xfrm>
            <a:off x="4466656" y="784001"/>
            <a:ext cx="3656760" cy="481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/>
        </p:nvSpPr>
        <p:spPr>
          <a:xfrm>
            <a:off x="1415762" y="4353544"/>
            <a:ext cx="1428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50kmx50km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5848086" y="4246383"/>
            <a:ext cx="1126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0.1°x0.1°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108279" y="88049"/>
            <a:ext cx="90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b="1" i="0" lang="no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no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no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mean – spatial correlation (mod-Airbase) within each country</a:t>
            </a:r>
            <a:endParaRPr/>
          </a:p>
        </p:txBody>
      </p:sp>
      <p:sp>
        <p:nvSpPr>
          <p:cNvPr id="433" name="Shape 433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14.09.2017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Bunntekst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80" y="466004"/>
            <a:ext cx="6217029" cy="3785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/>
          <p:nvPr/>
        </p:nvSpPr>
        <p:spPr>
          <a:xfrm>
            <a:off x="478850" y="4363603"/>
            <a:ext cx="6396900" cy="780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</a:rPr>
              <a:t>Large improvements in O</a:t>
            </a:r>
            <a:r>
              <a:rPr baseline="-25000" lang="no" sz="1600">
                <a:solidFill>
                  <a:schemeClr val="dk1"/>
                </a:solidFill>
              </a:rPr>
              <a:t>3</a:t>
            </a:r>
            <a:r>
              <a:rPr lang="no" sz="1600">
                <a:solidFill>
                  <a:schemeClr val="dk1"/>
                </a:solidFill>
              </a:rPr>
              <a:t> related to the NO</a:t>
            </a:r>
            <a:r>
              <a:rPr baseline="-25000" lang="no" sz="1600">
                <a:solidFill>
                  <a:schemeClr val="dk1"/>
                </a:solidFill>
              </a:rPr>
              <a:t>2</a:t>
            </a:r>
            <a:r>
              <a:rPr lang="no" sz="1600">
                <a:solidFill>
                  <a:schemeClr val="dk1"/>
                </a:solidFill>
              </a:rPr>
              <a:t> improvements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spatial correlation for O</a:t>
            </a:r>
            <a:r>
              <a:rPr baseline="-25000"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titration effect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reflect long-term exposure and deposition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Shape 438"/>
          <p:cNvCxnSpPr/>
          <p:nvPr/>
        </p:nvCxnSpPr>
        <p:spPr>
          <a:xfrm>
            <a:off x="3225633" y="466004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39" name="Shape 439"/>
          <p:cNvSpPr txBox="1"/>
          <p:nvPr/>
        </p:nvSpPr>
        <p:spPr>
          <a:xfrm>
            <a:off x="5849367" y="3338908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Left of the green line: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" sz="1600">
                <a:solidFill>
                  <a:schemeClr val="dk1"/>
                </a:solidFill>
              </a:rPr>
              <a:t>in the new grid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Parenthesis: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180269" y="95022"/>
            <a:ext cx="8783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</a:pPr>
            <a:r>
              <a:rPr b="1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the daily maximum running 8 hour concentration</a:t>
            </a:r>
            <a:endParaRPr b="1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08" y="735972"/>
            <a:ext cx="5389150" cy="377103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699076" y="4255591"/>
            <a:ext cx="6871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linear correlation coefficient based on EMEP + Airbase rural data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123850" y="4569526"/>
            <a:ext cx="8906700" cy="573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EMEP 0.1°x 0.1° with 20 levels performs best for (almost) all month</a:t>
            </a:r>
            <a:r>
              <a:rPr lang="no" sz="1600">
                <a:solidFill>
                  <a:schemeClr val="dk1"/>
                </a:solidFill>
              </a:rPr>
              <a:t>s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look further into emission distribution</a:t>
            </a:r>
            <a:r>
              <a:rPr lang="no" sz="1600">
                <a:solidFill>
                  <a:schemeClr val="dk1"/>
                </a:solidFill>
              </a:rPr>
              <a:t>, vertical exchange and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definitions of the </a:t>
            </a:r>
            <a:r>
              <a:rPr lang="no" sz="1600">
                <a:solidFill>
                  <a:schemeClr val="dk1"/>
                </a:solidFill>
              </a:rPr>
              <a:t>first model layer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767846" y="2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b="1" i="0" lang="no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b="1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491015" y="606742"/>
            <a:ext cx="8334600" cy="4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9700" lvl="0" marL="1651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" sz="1800"/>
              <a:t>Both the regridding done by the countries and by CEIP provide NO</a:t>
            </a:r>
            <a:r>
              <a:rPr baseline="-25000" lang="no" sz="1800"/>
              <a:t>x</a:t>
            </a:r>
            <a:r>
              <a:rPr lang="no" sz="1800"/>
              <a:t> emissions that improves the model results for NO</a:t>
            </a:r>
            <a:r>
              <a:rPr baseline="-25000" lang="no" sz="1800"/>
              <a:t>2 </a:t>
            </a:r>
            <a:r>
              <a:rPr lang="no" sz="1800"/>
              <a:t>(and O</a:t>
            </a:r>
            <a:r>
              <a:rPr baseline="-25000" lang="no" sz="1800"/>
              <a:t>3</a:t>
            </a:r>
            <a:r>
              <a:rPr lang="no" sz="1800"/>
              <a:t>).</a:t>
            </a:r>
            <a:endParaRPr sz="1800"/>
          </a:p>
          <a:p>
            <a:pPr indent="-139700" lvl="0" marL="165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" sz="1800"/>
              <a:t>F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SO</a:t>
            </a:r>
            <a:r>
              <a:rPr b="0" baseline="-2500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results are more mixed</a:t>
            </a:r>
            <a:r>
              <a:rPr lang="no" sz="1800"/>
              <a:t>, 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expecte</a:t>
            </a:r>
            <a:r>
              <a:rPr lang="no" sz="1800"/>
              <a:t>d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165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improvements for PM, as expected.</a:t>
            </a:r>
            <a:endParaRPr sz="1800"/>
          </a:p>
          <a:p>
            <a:pPr indent="-13970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</a:t>
            </a:r>
            <a:r>
              <a:rPr lang="no" sz="1800"/>
              <a:t>observation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-model correlation for wet deposition (especially for SO</a:t>
            </a:r>
            <a:r>
              <a:rPr b="0" baseline="-2500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NO</a:t>
            </a:r>
            <a:r>
              <a:rPr b="0" baseline="-2500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" sz="1800"/>
              <a:t>For countries that have few observations it is difficult to interpret whether the new gridding is better than the old.</a:t>
            </a:r>
            <a:endParaRPr sz="1800"/>
          </a:p>
          <a:p>
            <a:pPr indent="-139700" lvl="0" marL="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" sz="1800"/>
              <a:t>More knowledge about the national observation networks is necessary to judge the performance.</a:t>
            </a:r>
            <a:endParaRPr sz="1800"/>
          </a:p>
          <a:p>
            <a:pPr indent="-13970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countries might benefit from revis</a:t>
            </a:r>
            <a:r>
              <a:rPr lang="no" sz="1800"/>
              <a:t>ing</a:t>
            </a:r>
            <a:r>
              <a:rPr b="0" i="0" lang="no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their gridding, others should submit gridded data - feedback is very welcome (both with res</a:t>
            </a:r>
            <a:r>
              <a:rPr lang="no" sz="1800"/>
              <a:t>pect to observations, emissions, local modelling, local scientific expertise).</a:t>
            </a:r>
            <a:endParaRPr sz="1800"/>
          </a:p>
          <a:p>
            <a:pPr indent="-13970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" sz="1800"/>
              <a:t>Modelling: revisit definition of first model layer and other assumptions </a:t>
            </a:r>
            <a:endParaRPr sz="1800"/>
          </a:p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803315" y="42836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GNFR versus SNAP</a:t>
            </a:r>
            <a:endParaRPr sz="2700"/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551605" y="511158"/>
            <a:ext cx="3383400" cy="37368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A ‘PublicPower’ (1)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B ‘Industry’ (3)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C ‘OtherStationaryComb’ (2)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D ‘Fugitive’ (4)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E ‘Solvents’ (6)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o" sz="1600"/>
              <a:t>F ‘RoadTransport’ (7)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G ‘Shipping’ (8)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H ‘Aviation’ (8)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I ‘Offroad’ (8)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J ‘Waste’ (9)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K ‘AgriLivestock’ (10)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/>
              <a:t>L ‘AgriOther’ (10)</a:t>
            </a:r>
            <a:endParaRPr sz="1600"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o" sz="1600"/>
              <a:t>M ‘Other’ (5)</a:t>
            </a:r>
            <a:endParaRPr sz="1600"/>
          </a:p>
        </p:txBody>
      </p:sp>
      <p:sp>
        <p:nvSpPr>
          <p:cNvPr id="462" name="Shape 462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4127939" y="511158"/>
            <a:ext cx="4918500" cy="3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8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NAP 1 ‘Combustion in energy and transformation industries’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2 ‘Non-industrial combustion plants’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3 ‘Combustion in manufacturing industry’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4 ‘Production processes’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5 ‘Extraction &amp; distribution of fossil fuels and geothermal energy’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6 ‘Solvent and other product use’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7 ‘Road transport’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8 ‘Other mobile sources and machinery’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9 ‘Waste treatment and disposal’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10 ‘Agriculture’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latin typeface="Times New Roman"/>
                <a:ea typeface="Times New Roman"/>
                <a:cs typeface="Times New Roman"/>
                <a:sym typeface="Times New Roman"/>
              </a:rPr>
              <a:t>SNAP 11 ‘Other sources and sinks’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211275" y="4415425"/>
            <a:ext cx="8764200" cy="725400"/>
          </a:xfrm>
          <a:prstGeom prst="rect">
            <a:avLst/>
          </a:prstGeom>
          <a:solidFill>
            <a:srgbClr val="CAD9DC"/>
          </a:solidFill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/>
              <a:t>Mapping of GNFR sectors to time factor, height distribution and emission split classes (originally defined for SNAP sectors). Better data are needed.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Progress in MSC-W activities</a:t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n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with the new (2017) 0.1°x0.1° EMEP emissions (H. Fagerli)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EMEP modelling organic aerosols (OA); experiences with semi- and interim- volatility OA (D. Simpson)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in downscaling using uEMEP (B. Denby)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EMEP modelling of ozone and nitrogen deposition to ecosystems; recent activities (D. Simpson)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Twin site exercise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137901" y="0"/>
            <a:ext cx="8641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no" sz="2600"/>
              <a:t>I</a:t>
            </a:r>
            <a:r>
              <a:rPr b="1" i="0" lang="no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nternational shipping emissions in the EMEP area</a:t>
            </a:r>
            <a:endParaRPr b="1" i="0" sz="2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546418" y="649893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o"/>
              <a:t> </a:t>
            </a:r>
            <a:r>
              <a:rPr b="0" i="0" lang="no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trend</a:t>
            </a:r>
            <a:r>
              <a:rPr lang="no"/>
              <a:t> studies</a:t>
            </a:r>
            <a:r>
              <a:rPr b="0" i="0" lang="no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consistent shipping emissions are important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165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o" sz="2000"/>
              <a:t> Discontinuities because of regulations, linear interpolation between years (or based on economic growth) is not sufficient</a:t>
            </a:r>
            <a:endParaRPr/>
          </a:p>
          <a:p>
            <a:pPr indent="-15875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o"/>
              <a:t> C</a:t>
            </a:r>
            <a:r>
              <a:rPr b="0" i="0" lang="no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hange from TNO-MACC to FMI shipping emissions (in 2017)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o"/>
              <a:t> </a:t>
            </a:r>
            <a:r>
              <a:rPr b="0" i="0" lang="no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Future: </a:t>
            </a:r>
            <a:r>
              <a:rPr lang="no"/>
              <a:t>r</a:t>
            </a:r>
            <a:r>
              <a:rPr b="0" i="0" lang="no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ely on CAMS? (MET, FMI, TNO, CEIP partners)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165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no"/>
              <a:t> How to estimate shipping emissions in the past?</a:t>
            </a:r>
            <a:endParaRPr/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26" y="2278914"/>
            <a:ext cx="5942236" cy="142842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545925" y="3755824"/>
            <a:ext cx="7955100" cy="1341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 between TNO-MACC ship emissions (2011) used </a:t>
            </a:r>
            <a:r>
              <a:rPr lang="no" sz="1800">
                <a:solidFill>
                  <a:schemeClr val="dk1"/>
                </a:solidFill>
              </a:rPr>
              <a:t>in 2016</a:t>
            </a:r>
            <a:r>
              <a:rPr lang="n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FMI ship emissions (2015) used </a:t>
            </a:r>
            <a:r>
              <a:rPr lang="no" sz="1800">
                <a:solidFill>
                  <a:schemeClr val="dk1"/>
                </a:solidFill>
              </a:rPr>
              <a:t>in 2017</a:t>
            </a:r>
            <a:r>
              <a:rPr lang="n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</a:rPr>
              <a:t>01.01.2015 SECA for Baltic Sea and North Sea (from 1% to 0.1% sulphur content)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370095" y="2832142"/>
            <a:ext cx="648000" cy="540000"/>
          </a:xfrm>
          <a:prstGeom prst="ellipse">
            <a:avLst/>
          </a:prstGeom>
          <a:noFill/>
          <a:ln cap="flat" cmpd="sng" w="25400">
            <a:solidFill>
              <a:srgbClr val="3D7C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875" lIns="83800" spcFirstLastPara="1" rIns="83800" wrap="square" tIns="4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498939" y="112849"/>
            <a:ext cx="8188800" cy="6948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How will CAMS81 contribute to EMEP work and vice versa?</a:t>
            </a:r>
            <a:endParaRPr sz="2700"/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445825" y="850351"/>
            <a:ext cx="8474400" cy="42609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b="1" lang="no"/>
              <a:t>CAMS81</a:t>
            </a:r>
            <a:r>
              <a:rPr lang="no"/>
              <a:t>: Contract on emissions, under the Copernicus Atmosphere Monitoring Service</a:t>
            </a:r>
            <a:endParaRPr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b="1" lang="no"/>
              <a:t>Partners</a:t>
            </a:r>
            <a:r>
              <a:rPr lang="no"/>
              <a:t>: CNRS (coordinator), TNO, FMI, CUNI, MSC-W (MET Norway), CEIP (EAA), Chalmers, BSC, MPIC</a:t>
            </a:r>
            <a:endParaRPr/>
          </a:p>
          <a:p>
            <a:pPr indent="-336550" lvl="0" marL="419100" rtl="0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European anthropogenic emissions: based on officially reported data, but enhanced/gap-filled by expert knowledge (TNO) and international shipping emissions (FMI) - in coordination with CEIP</a:t>
            </a:r>
            <a:endParaRPr/>
          </a:p>
          <a:p>
            <a:pPr indent="-336550" lvl="0" marL="419100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Ship emissions for 2016 currently under review at TNO (to resolve the issue of double counting: distinction between inland/marine shipping is not the same as domestic/international) (FMI)</a:t>
            </a:r>
            <a:endParaRPr/>
          </a:p>
          <a:p>
            <a:pPr indent="-336550" lvl="0" marL="419100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Time factors: detailed profiling for key pollutant source categories will be developed using meteo parameters and sector-specific statistics. The source categories that are envisaged to be selected include residential combustion, agriculture and road traffic (TNO)</a:t>
            </a:r>
            <a:endParaRPr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Conclusions </a:t>
            </a:r>
            <a:endParaRPr sz="2700"/>
          </a:p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776375" y="874500"/>
            <a:ext cx="7737000" cy="35508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2900" lvl="0" marL="419100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E</a:t>
            </a:r>
            <a:r>
              <a:rPr lang="no" sz="2000"/>
              <a:t>missions in the new 0.1°x0.1°long-lat grid improve the model performance.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Further improvement is expected when more countries report gridded emissions in the new grid and/or revise their gridding.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More up-to-date temporal distribution of emissions should be developed (CAMS8</a:t>
            </a:r>
            <a:r>
              <a:rPr lang="no" sz="2000"/>
              <a:t>1, ...)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Shipping emissions are important, it is challenging to estimate emission trends based on the available data.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Several deliverables for the CAMS81 project can be useful for EMEP modelling. </a:t>
            </a:r>
            <a:endParaRPr sz="2000"/>
          </a:p>
          <a:p>
            <a:pPr indent="-342900" lvl="0" marL="419100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Modelling: </a:t>
            </a:r>
            <a:r>
              <a:rPr lang="no" sz="2000"/>
              <a:t>Look further into vertical resolution and boundary layer assumptions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776691" y="214320"/>
            <a:ext cx="7481400" cy="5274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Croatia</a:t>
            </a:r>
            <a:endParaRPr sz="2200"/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502" name="Shape 502"/>
          <p:cNvSpPr txBox="1"/>
          <p:nvPr/>
        </p:nvSpPr>
        <p:spPr>
          <a:xfrm>
            <a:off x="1693358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503" name="Shape 503"/>
          <p:cNvSpPr txBox="1"/>
          <p:nvPr/>
        </p:nvSpPr>
        <p:spPr>
          <a:xfrm>
            <a:off x="6028937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 b="-3243" l="-4186" r="-11460" t="-11778"/>
          <a:stretch/>
        </p:blipFill>
        <p:spPr>
          <a:xfrm>
            <a:off x="326775" y="323500"/>
            <a:ext cx="3864599" cy="49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944" y="775922"/>
            <a:ext cx="3315796" cy="429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/>
          <p:nvPr/>
        </p:nvSpPr>
        <p:spPr>
          <a:xfrm>
            <a:off x="6316962" y="3310846"/>
            <a:ext cx="747600" cy="5274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 txBox="1"/>
          <p:nvPr/>
        </p:nvSpPr>
        <p:spPr>
          <a:xfrm>
            <a:off x="3611953" y="4136575"/>
            <a:ext cx="2417100" cy="778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Feedback from country would be very useful, emissions, observations, local modelling</a:t>
            </a:r>
            <a:endParaRPr sz="1300"/>
          </a:p>
        </p:txBody>
      </p:sp>
      <p:sp>
        <p:nvSpPr>
          <p:cNvPr id="508" name="Shape 508"/>
          <p:cNvSpPr txBox="1"/>
          <p:nvPr>
            <p:ph type="title"/>
          </p:nvPr>
        </p:nvSpPr>
        <p:spPr>
          <a:xfrm>
            <a:off x="902607" y="631505"/>
            <a:ext cx="7481400" cy="7914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00">
                <a:solidFill>
                  <a:srgbClr val="000000"/>
                </a:solidFill>
              </a:rPr>
              <a:t>Worse spatial correlation, but better results for several stations (Sources missing in gridding?)</a:t>
            </a:r>
            <a:endParaRPr b="0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396257" y="1200156"/>
            <a:ext cx="84363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36550" lvl="0" marL="419100" rtl="0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BVOC: calculated with MEGAN model and ERA-interim meteo data for the period 2000-present (CUNI)</a:t>
            </a:r>
            <a:endParaRPr/>
          </a:p>
          <a:p>
            <a:pPr indent="-336550" lvl="0" marL="419100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Soil-N (MET Norway)</a:t>
            </a:r>
            <a:endParaRPr/>
          </a:p>
          <a:p>
            <a:pPr indent="-336550" lvl="0" marL="419100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Volcanic emissions: SO2 emissions provided by Chalmers University in coordination with the NOVAC network (2005-2016). Ash emissions provided by MET Norway in the case of a major eruptions in Europe</a:t>
            </a:r>
            <a:endParaRPr/>
          </a:p>
          <a:p>
            <a:pPr indent="-336550" lvl="0" marL="419100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o"/>
              <a:t>Natural emissions from oceans: DMS, OCS and halogens, based on what is available in the literature and recalculated using ECMWF meteorological parameters.</a:t>
            </a:r>
            <a:endParaRPr/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516" name="Shape 516"/>
          <p:cNvSpPr txBox="1"/>
          <p:nvPr>
            <p:ph type="title"/>
          </p:nvPr>
        </p:nvSpPr>
        <p:spPr>
          <a:xfrm>
            <a:off x="643714" y="239458"/>
            <a:ext cx="8188800" cy="6948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How will CAMS81 contribute to EMEP work and vice versa? (contin’d)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Overview</a:t>
            </a:r>
            <a:endParaRPr sz="2700"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886088" y="1000194"/>
            <a:ext cx="73719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55600" lvl="0" marL="419100" rtl="0">
              <a:spcBef>
                <a:spcPts val="400"/>
              </a:spcBef>
              <a:spcAft>
                <a:spcPts val="0"/>
              </a:spcAft>
              <a:buSzPts val="2200"/>
              <a:buChar char="•"/>
            </a:pPr>
            <a:r>
              <a:rPr lang="no" sz="2200"/>
              <a:t>The effect of the new gridded emissions in 0.1°x0.1° long-lat resolution on model results</a:t>
            </a:r>
            <a:endParaRPr sz="2200"/>
          </a:p>
          <a:p>
            <a:pPr indent="-355600" lvl="0" marL="4191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no" sz="2200"/>
              <a:t>GNFR versus SNAP - temporal and height distribution of emissions </a:t>
            </a:r>
            <a:endParaRPr sz="2200"/>
          </a:p>
          <a:p>
            <a:pPr indent="-355600" lvl="0" marL="4191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no" sz="2200"/>
              <a:t>International shipping emissions - availability and challenges</a:t>
            </a:r>
            <a:endParaRPr sz="2200"/>
          </a:p>
          <a:p>
            <a:pPr indent="-355600" lvl="0" marL="4191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no" sz="2200"/>
              <a:t>How can </a:t>
            </a:r>
            <a:r>
              <a:rPr lang="no" sz="2200">
                <a:solidFill>
                  <a:srgbClr val="000000"/>
                </a:solidFill>
              </a:rPr>
              <a:t>CAMS81 contribute to EMEP work and vice versa</a:t>
            </a:r>
            <a:endParaRPr sz="2200">
              <a:solidFill>
                <a:srgbClr val="000000"/>
              </a:solidFill>
            </a:endParaRPr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886047" y="380687"/>
            <a:ext cx="7371900" cy="4932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EMEP 0.1°x0.1° emissions and model results for 2015 – comparison to observations</a:t>
            </a:r>
            <a:endParaRPr sz="2200"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776116" y="1060575"/>
            <a:ext cx="7855500" cy="34950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2900" lvl="0" marL="419100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22 countries reported sectoral gridded sectoral emissions in the new grid (0.1°x0.1° long-lat resolution)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Remaining areas: gap filled and spatially distributed by CEIP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Model runs performed using both 0.1°x0.1° (34 and 20 layers) and  50km x 50km emissions for 2015 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Comparison to EMEP (background) and Airbase measurements (rural, suburban, urban, excluding traffic stations)</a:t>
            </a:r>
            <a:endParaRPr sz="2000"/>
          </a:p>
          <a:p>
            <a:pPr indent="-342900" lvl="0" marL="4191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" sz="2000"/>
              <a:t>Why Airbase data? </a:t>
            </a:r>
            <a:endParaRPr sz="2000"/>
          </a:p>
          <a:p>
            <a:pPr indent="0" lvl="0" marL="41910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o" sz="2000"/>
              <a:t>- Because we do not expect to see that much change in the background (that is how the EMEP network was designed). </a:t>
            </a:r>
            <a:endParaRPr sz="2000"/>
          </a:p>
          <a:p>
            <a:pPr indent="0" lvl="0" marL="41910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o" sz="2000"/>
              <a:t>- We need a lot of data to look at the spatial distribution (EMEP not enough).</a:t>
            </a:r>
            <a:endParaRPr sz="2000"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08279" y="88049"/>
            <a:ext cx="892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="1" baseline="-25000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spatial correlation (mod-Airbase) within each country</a:t>
            </a:r>
            <a:endParaRPr b="1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14.09.2017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>
            <p:ph idx="11" type="ftr"/>
          </p:nvPr>
        </p:nvSpPr>
        <p:spPr>
          <a:xfrm>
            <a:off x="2217655" y="4858038"/>
            <a:ext cx="4226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Bunntekst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80" y="455910"/>
            <a:ext cx="6217029" cy="3789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Shape 306"/>
          <p:cNvCxnSpPr/>
          <p:nvPr/>
        </p:nvCxnSpPr>
        <p:spPr>
          <a:xfrm>
            <a:off x="3225633" y="466004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7" name="Shape 307"/>
          <p:cNvSpPr txBox="1"/>
          <p:nvPr/>
        </p:nvSpPr>
        <p:spPr>
          <a:xfrm>
            <a:off x="416269" y="4353544"/>
            <a:ext cx="5659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spatial correlation for NO</a:t>
            </a:r>
            <a:r>
              <a:rPr b="0" baseline="-25000" i="0" lang="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-2500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countries should be rev</a:t>
            </a:r>
            <a:r>
              <a:rPr lang="no" sz="1600">
                <a:solidFill>
                  <a:schemeClr val="dk1"/>
                </a:solidFill>
              </a:rPr>
              <a:t>ised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 BG, PL, RO)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5879362" y="36850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Left of the green line: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" sz="1600">
                <a:solidFill>
                  <a:schemeClr val="dk1"/>
                </a:solidFill>
              </a:rPr>
              <a:t>in the new grid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</a:rPr>
              <a:t>Parenthesis: </a:t>
            </a:r>
            <a:r>
              <a:rPr lang="no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Denmark - a nice example</a:t>
            </a:r>
            <a:endParaRPr/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137"/>
            <a:ext cx="3639027" cy="47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681" y="151112"/>
            <a:ext cx="3639027" cy="470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1348243" y="4247849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19" name="Shape 319"/>
          <p:cNvSpPr txBox="1"/>
          <p:nvPr/>
        </p:nvSpPr>
        <p:spPr>
          <a:xfrm>
            <a:off x="5581364" y="4285435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86088" y="291592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United Kingdom</a:t>
            </a:r>
            <a:endParaRPr/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27" y="543869"/>
            <a:ext cx="3450445" cy="446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506" y="570841"/>
            <a:ext cx="3385979" cy="438184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2271484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30" name="Shape 330"/>
          <p:cNvSpPr txBox="1"/>
          <p:nvPr/>
        </p:nvSpPr>
        <p:spPr>
          <a:xfrm>
            <a:off x="6028937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768768" y="131164"/>
            <a:ext cx="7679100" cy="468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/>
              <a:t>Romania </a:t>
            </a:r>
            <a:endParaRPr sz="2200"/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8" y="921925"/>
            <a:ext cx="3173830" cy="410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605" y="921913"/>
            <a:ext cx="3173834" cy="410733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867578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41" name="Shape 341"/>
          <p:cNvSpPr txBox="1"/>
          <p:nvPr/>
        </p:nvSpPr>
        <p:spPr>
          <a:xfrm>
            <a:off x="6257547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  <p:sp>
        <p:nvSpPr>
          <p:cNvPr id="342" name="Shape 342"/>
          <p:cNvSpPr/>
          <p:nvPr/>
        </p:nvSpPr>
        <p:spPr>
          <a:xfrm>
            <a:off x="6289823" y="3137692"/>
            <a:ext cx="747600" cy="5274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3578012" y="4250925"/>
            <a:ext cx="2451000" cy="892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Feedback from the country would be very useful, (emissions, observations, local modelling).</a:t>
            </a:r>
            <a:endParaRPr sz="1300"/>
          </a:p>
        </p:txBody>
      </p:sp>
      <p:sp>
        <p:nvSpPr>
          <p:cNvPr id="344" name="Shape 344"/>
          <p:cNvSpPr txBox="1"/>
          <p:nvPr>
            <p:ph type="title"/>
          </p:nvPr>
        </p:nvSpPr>
        <p:spPr>
          <a:xfrm>
            <a:off x="864176" y="625563"/>
            <a:ext cx="7679100" cy="7404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00">
                <a:solidFill>
                  <a:srgbClr val="000000"/>
                </a:solidFill>
              </a:rPr>
              <a:t>Worse spatial correlation, but better results for several stations. (Sources missing in gridding? Or non-representative stations?)</a:t>
            </a:r>
            <a:endParaRPr b="0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776691" y="214320"/>
            <a:ext cx="7481400" cy="3501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/>
              <a:t>Poland </a:t>
            </a:r>
            <a:endParaRPr sz="2200"/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1590401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Old emissions (50kmx50km)</a:t>
            </a:r>
            <a:endParaRPr sz="1300"/>
          </a:p>
        </p:txBody>
      </p:sp>
      <p:sp>
        <p:nvSpPr>
          <p:cNvPr id="353" name="Shape 353"/>
          <p:cNvSpPr txBox="1"/>
          <p:nvPr/>
        </p:nvSpPr>
        <p:spPr>
          <a:xfrm>
            <a:off x="6028937" y="4425184"/>
            <a:ext cx="146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New emissions (0.1x0.1)</a:t>
            </a:r>
            <a:endParaRPr sz="1300"/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-1102" l="0" r="0" t="0"/>
          <a:stretch/>
        </p:blipFill>
        <p:spPr>
          <a:xfrm>
            <a:off x="356639" y="1119962"/>
            <a:ext cx="3041170" cy="39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384" y="1119962"/>
            <a:ext cx="3026623" cy="391681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5911127" y="3005835"/>
            <a:ext cx="747600" cy="5274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3333951" y="4299775"/>
            <a:ext cx="2417100" cy="778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/>
              <a:t>Feedback from country would be very useful, emissions, observations, local modelling</a:t>
            </a:r>
            <a:endParaRPr sz="1300"/>
          </a:p>
        </p:txBody>
      </p:sp>
      <p:sp>
        <p:nvSpPr>
          <p:cNvPr id="358" name="Shape 358"/>
          <p:cNvSpPr txBox="1"/>
          <p:nvPr>
            <p:ph type="title"/>
          </p:nvPr>
        </p:nvSpPr>
        <p:spPr>
          <a:xfrm>
            <a:off x="902607" y="631505"/>
            <a:ext cx="7481400" cy="7914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00">
                <a:solidFill>
                  <a:srgbClr val="000000"/>
                </a:solidFill>
              </a:rPr>
              <a:t>Worse spatial correlation, but better results for several stations (Sources missing in gridding? Or non-representative stations?)</a:t>
            </a:r>
            <a:endParaRPr b="0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_PPT_Engelsk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T_PPT_Engelsk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