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2"/>
  </p:sldMasterIdLst>
  <p:notesMasterIdLst>
    <p:notesMasterId r:id="rId24"/>
  </p:notesMasterIdLst>
  <p:handoutMasterIdLst>
    <p:handoutMasterId r:id="rId25"/>
  </p:handoutMasterIdLst>
  <p:sldIdLst>
    <p:sldId id="323" r:id="rId3"/>
    <p:sldId id="256" r:id="rId4"/>
    <p:sldId id="307" r:id="rId5"/>
    <p:sldId id="302" r:id="rId6"/>
    <p:sldId id="308" r:id="rId7"/>
    <p:sldId id="309" r:id="rId8"/>
    <p:sldId id="314" r:id="rId9"/>
    <p:sldId id="317" r:id="rId10"/>
    <p:sldId id="315" r:id="rId11"/>
    <p:sldId id="312" r:id="rId12"/>
    <p:sldId id="313" r:id="rId13"/>
    <p:sldId id="311" r:id="rId14"/>
    <p:sldId id="310" r:id="rId15"/>
    <p:sldId id="320" r:id="rId16"/>
    <p:sldId id="295" r:id="rId17"/>
    <p:sldId id="298" r:id="rId18"/>
    <p:sldId id="319" r:id="rId19"/>
    <p:sldId id="321" r:id="rId20"/>
    <p:sldId id="316" r:id="rId21"/>
    <p:sldId id="318" r:id="rId22"/>
    <p:sldId id="306" r:id="rId23"/>
  </p:sldIdLst>
  <p:sldSz cx="9144000" cy="6858000" type="screen4x3"/>
  <p:notesSz cx="6794500" cy="99060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46CE"/>
    <a:srgbClr val="FFCC66"/>
    <a:srgbClr val="FF9999"/>
    <a:srgbClr val="FF9900"/>
    <a:srgbClr val="F5B43F"/>
    <a:srgbClr val="FFCC99"/>
    <a:srgbClr val="6591C5"/>
    <a:srgbClr val="C0504D"/>
    <a:srgbClr val="9BBB59"/>
    <a:srgbClr val="B1D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64" autoAdjust="0"/>
    <p:restoredTop sz="94588" autoAdjust="0"/>
  </p:normalViewPr>
  <p:slideViewPr>
    <p:cSldViewPr>
      <p:cViewPr varScale="1">
        <p:scale>
          <a:sx n="78" d="100"/>
          <a:sy n="78" d="100"/>
        </p:scale>
        <p:origin x="14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en-GB" altLang="de-D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17" y="0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endParaRPr lang="en-GB" altLang="de-DE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10701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en-GB" altLang="de-DE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17" y="9410701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fld id="{4E39923D-50B5-4841-9D90-421E0B4F6A33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27926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de-CH" alt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7" y="0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endParaRPr lang="de-CH" alt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33" y="4705350"/>
            <a:ext cx="4982634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smtClean="0"/>
              <a:t>Mastertextformat bearbeiten</a:t>
            </a:r>
          </a:p>
          <a:p>
            <a:pPr lvl="1"/>
            <a:r>
              <a:rPr lang="de-CH" altLang="de-DE" smtClean="0"/>
              <a:t>Zweite Ebene</a:t>
            </a:r>
          </a:p>
          <a:p>
            <a:pPr lvl="2"/>
            <a:r>
              <a:rPr lang="de-CH" altLang="de-DE" smtClean="0"/>
              <a:t>Dritte Ebene</a:t>
            </a:r>
          </a:p>
          <a:p>
            <a:pPr lvl="3"/>
            <a:r>
              <a:rPr lang="de-CH" altLang="de-DE" smtClean="0"/>
              <a:t>Vierte Ebene</a:t>
            </a:r>
          </a:p>
          <a:p>
            <a:pPr lvl="4"/>
            <a:r>
              <a:rPr lang="de-CH" altLang="de-DE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10701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de-CH" alt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7" y="9410701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fld id="{B5B83B29-D0A3-4BC9-B940-9A14254DE01F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81282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3B29-D0A3-4BC9-B940-9A14254DE01F}" type="slidenum">
              <a:rPr lang="de-CH" altLang="de-DE" smtClean="0"/>
              <a:pPr/>
              <a:t>2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47854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C2C83F-C897-46F7-B9D5-FEF84367E70C}" type="slidenum">
              <a:rPr lang="de-CH" altLang="de-DE" sz="1200">
                <a:latin typeface="Times" panose="02020603050405020304" pitchFamily="18" charset="0"/>
              </a:rPr>
              <a:pPr/>
              <a:t>3</a:t>
            </a:fld>
            <a:endParaRPr lang="de-CH" altLang="de-DE" sz="120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89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Rot &amp; Gelb</a:t>
            </a:r>
            <a:r>
              <a:rPr lang="de-DE" baseline="0" dirty="0" smtClean="0"/>
              <a:t> im Bericht 2016</a:t>
            </a:r>
          </a:p>
          <a:p>
            <a:r>
              <a:rPr lang="de-DE" baseline="0" dirty="0" smtClean="0"/>
              <a:t>LAE NABEL, Anfang 2017 gewechselt auf BRM</a:t>
            </a:r>
          </a:p>
          <a:p>
            <a:r>
              <a:rPr lang="de-DE" baseline="0" dirty="0" smtClean="0"/>
              <a:t>Grün </a:t>
            </a:r>
          </a:p>
          <a:p>
            <a:pPr defTabSz="4564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Blau in nächsten Messbericht?</a:t>
            </a:r>
          </a:p>
          <a:p>
            <a:r>
              <a:rPr lang="de-DE" baseline="0" dirty="0" smtClean="0"/>
              <a:t>BEM = </a:t>
            </a:r>
            <a:r>
              <a:rPr lang="de-DE" baseline="0" dirty="0" err="1" smtClean="0"/>
              <a:t>Beromünster</a:t>
            </a:r>
            <a:endParaRPr lang="de-DE" baseline="0" dirty="0" smtClean="0"/>
          </a:p>
          <a:p>
            <a:r>
              <a:rPr lang="de-DE" baseline="0" dirty="0" smtClean="0"/>
              <a:t>GEF = Gelfingen</a:t>
            </a:r>
          </a:p>
          <a:p>
            <a:r>
              <a:rPr lang="de-DE" baseline="0" dirty="0" smtClean="0"/>
              <a:t>GWA = </a:t>
            </a:r>
            <a:r>
              <a:rPr lang="de-DE" baseline="0" dirty="0" err="1" smtClean="0"/>
              <a:t>Grosswangen</a:t>
            </a:r>
            <a:endParaRPr lang="de-DE" baseline="0" dirty="0" smtClean="0"/>
          </a:p>
          <a:p>
            <a:r>
              <a:rPr lang="de-DE" baseline="0" dirty="0" smtClean="0"/>
              <a:t>SEM = </a:t>
            </a:r>
            <a:r>
              <a:rPr lang="de-DE" baseline="0" dirty="0" err="1" smtClean="0"/>
              <a:t>Sempach</a:t>
            </a:r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70C16-02D3-8F40-B0D5-FAE799B7A0F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5958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Rot &amp; Gelb</a:t>
            </a:r>
            <a:r>
              <a:rPr lang="de-DE" baseline="0" dirty="0" smtClean="0"/>
              <a:t> im Bericht 2016</a:t>
            </a:r>
          </a:p>
          <a:p>
            <a:r>
              <a:rPr lang="de-DE" baseline="0" dirty="0" smtClean="0"/>
              <a:t>LAE NABEL, Anfang 2017 gewechselt auf BRM</a:t>
            </a:r>
          </a:p>
          <a:p>
            <a:r>
              <a:rPr lang="de-DE" baseline="0" dirty="0" smtClean="0"/>
              <a:t>Grün </a:t>
            </a:r>
          </a:p>
          <a:p>
            <a:pPr defTabSz="4564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Blau in nächsten Messbericht?</a:t>
            </a:r>
          </a:p>
          <a:p>
            <a:r>
              <a:rPr lang="de-DE" baseline="0" dirty="0" smtClean="0"/>
              <a:t>BEM = </a:t>
            </a:r>
            <a:r>
              <a:rPr lang="de-DE" baseline="0" dirty="0" err="1" smtClean="0"/>
              <a:t>Beromünster</a:t>
            </a:r>
            <a:endParaRPr lang="de-DE" baseline="0" dirty="0" smtClean="0"/>
          </a:p>
          <a:p>
            <a:r>
              <a:rPr lang="de-DE" baseline="0" dirty="0" smtClean="0"/>
              <a:t>GEF = Gelfingen</a:t>
            </a:r>
          </a:p>
          <a:p>
            <a:r>
              <a:rPr lang="de-DE" baseline="0" dirty="0" smtClean="0"/>
              <a:t>GWA = </a:t>
            </a:r>
            <a:r>
              <a:rPr lang="de-DE" baseline="0" dirty="0" err="1" smtClean="0"/>
              <a:t>Grosswangen</a:t>
            </a:r>
            <a:endParaRPr lang="de-DE" baseline="0" dirty="0" smtClean="0"/>
          </a:p>
          <a:p>
            <a:r>
              <a:rPr lang="de-DE" baseline="0" dirty="0" smtClean="0"/>
              <a:t>SEM = </a:t>
            </a:r>
            <a:r>
              <a:rPr lang="de-DE" baseline="0" dirty="0" err="1" smtClean="0"/>
              <a:t>Sempach</a:t>
            </a:r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70C16-02D3-8F40-B0D5-FAE799B7A0F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02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Rot &amp; Gelb</a:t>
            </a:r>
            <a:r>
              <a:rPr lang="de-DE" baseline="0" dirty="0" smtClean="0"/>
              <a:t> im Bericht 2016</a:t>
            </a:r>
          </a:p>
          <a:p>
            <a:r>
              <a:rPr lang="de-DE" baseline="0" dirty="0" smtClean="0"/>
              <a:t>LAE NABEL, Anfang 2017 gewechselt auf BRM</a:t>
            </a:r>
          </a:p>
          <a:p>
            <a:r>
              <a:rPr lang="de-DE" baseline="0" dirty="0" smtClean="0"/>
              <a:t>Grün </a:t>
            </a:r>
          </a:p>
          <a:p>
            <a:pPr defTabSz="4564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Blau in nächsten Messbericht?</a:t>
            </a:r>
          </a:p>
          <a:p>
            <a:r>
              <a:rPr lang="de-DE" baseline="0" dirty="0" smtClean="0"/>
              <a:t>BEM = </a:t>
            </a:r>
            <a:r>
              <a:rPr lang="de-DE" baseline="0" dirty="0" err="1" smtClean="0"/>
              <a:t>Beromünster</a:t>
            </a:r>
            <a:endParaRPr lang="de-DE" baseline="0" dirty="0" smtClean="0"/>
          </a:p>
          <a:p>
            <a:r>
              <a:rPr lang="de-DE" baseline="0" dirty="0" smtClean="0"/>
              <a:t>GEF = Gelfingen</a:t>
            </a:r>
          </a:p>
          <a:p>
            <a:r>
              <a:rPr lang="de-DE" baseline="0" dirty="0" smtClean="0"/>
              <a:t>GWA = </a:t>
            </a:r>
            <a:r>
              <a:rPr lang="de-DE" baseline="0" dirty="0" err="1" smtClean="0"/>
              <a:t>Grosswangen</a:t>
            </a:r>
            <a:endParaRPr lang="de-DE" baseline="0" dirty="0" smtClean="0"/>
          </a:p>
          <a:p>
            <a:r>
              <a:rPr lang="de-DE" baseline="0" dirty="0" smtClean="0"/>
              <a:t>SEM = </a:t>
            </a:r>
            <a:r>
              <a:rPr lang="de-DE" baseline="0" dirty="0" err="1" smtClean="0"/>
              <a:t>Sempach</a:t>
            </a:r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70C16-02D3-8F40-B0D5-FAE799B7A0F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338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Rot &amp; Gelb</a:t>
            </a:r>
            <a:r>
              <a:rPr lang="de-DE" baseline="0" dirty="0" smtClean="0"/>
              <a:t> im Bericht 2016</a:t>
            </a:r>
          </a:p>
          <a:p>
            <a:r>
              <a:rPr lang="de-DE" baseline="0" dirty="0" smtClean="0"/>
              <a:t>LAE NABEL, Anfang 2017 gewechselt auf BRM</a:t>
            </a:r>
          </a:p>
          <a:p>
            <a:r>
              <a:rPr lang="de-DE" baseline="0" dirty="0" smtClean="0"/>
              <a:t>Grün </a:t>
            </a:r>
          </a:p>
          <a:p>
            <a:pPr defTabSz="4564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Blau in nächsten Messbericht?</a:t>
            </a:r>
          </a:p>
          <a:p>
            <a:r>
              <a:rPr lang="de-DE" baseline="0" dirty="0" smtClean="0"/>
              <a:t>BEM = </a:t>
            </a:r>
            <a:r>
              <a:rPr lang="de-DE" baseline="0" dirty="0" err="1" smtClean="0"/>
              <a:t>Beromünster</a:t>
            </a:r>
            <a:endParaRPr lang="de-DE" baseline="0" dirty="0" smtClean="0"/>
          </a:p>
          <a:p>
            <a:r>
              <a:rPr lang="de-DE" baseline="0" dirty="0" smtClean="0"/>
              <a:t>GEF = Gelfingen</a:t>
            </a:r>
          </a:p>
          <a:p>
            <a:r>
              <a:rPr lang="de-DE" baseline="0" dirty="0" smtClean="0"/>
              <a:t>GWA = </a:t>
            </a:r>
            <a:r>
              <a:rPr lang="de-DE" baseline="0" dirty="0" err="1" smtClean="0"/>
              <a:t>Grosswangen</a:t>
            </a:r>
            <a:endParaRPr lang="de-DE" baseline="0" dirty="0" smtClean="0"/>
          </a:p>
          <a:p>
            <a:r>
              <a:rPr lang="de-DE" baseline="0" dirty="0" smtClean="0"/>
              <a:t>SEM = </a:t>
            </a:r>
            <a:r>
              <a:rPr lang="de-DE" baseline="0" dirty="0" err="1" smtClean="0"/>
              <a:t>Sempach</a:t>
            </a:r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70C16-02D3-8F40-B0D5-FAE799B7A0F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82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6988" y="2320925"/>
            <a:ext cx="7429500" cy="2773363"/>
          </a:xfrm>
        </p:spPr>
        <p:txBody>
          <a:bodyPr/>
          <a:lstStyle>
            <a:lvl1pPr>
              <a:defRPr sz="5200"/>
            </a:lvl1pPr>
          </a:lstStyle>
          <a:p>
            <a:pPr lvl="0"/>
            <a:r>
              <a:rPr lang="en-GB" altLang="de-DE" noProof="0" smtClean="0"/>
              <a:t>Presentation Title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5299075"/>
            <a:ext cx="7429500" cy="1055688"/>
          </a:xfrm>
        </p:spPr>
        <p:txBody>
          <a:bodyPr/>
          <a:lstStyle>
            <a:lvl1pPr marL="0" indent="0">
              <a:buFontTx/>
              <a:buNone/>
              <a:defRPr sz="3400"/>
            </a:lvl1pPr>
          </a:lstStyle>
          <a:p>
            <a:pPr lvl="0"/>
            <a:r>
              <a:rPr lang="en-GB" altLang="de-DE" noProof="0" smtClean="0"/>
              <a:t>Presentation date</a:t>
            </a:r>
          </a:p>
        </p:txBody>
      </p:sp>
      <p:sp>
        <p:nvSpPr>
          <p:cNvPr id="23584" name="Text Box 32"/>
          <p:cNvSpPr txBox="1">
            <a:spLocks noChangeArrowheads="1"/>
          </p:cNvSpPr>
          <p:nvPr/>
        </p:nvSpPr>
        <p:spPr bwMode="auto">
          <a:xfrm>
            <a:off x="4572000" y="387350"/>
            <a:ext cx="409575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de-DE" sz="800"/>
              <a:t>Federal Department of the Environment,</a:t>
            </a:r>
          </a:p>
          <a:p>
            <a:r>
              <a:rPr lang="en-US" altLang="de-DE" sz="800"/>
              <a:t>Transport, Energy and Communications DETEC</a:t>
            </a:r>
            <a:endParaRPr lang="de-CH" altLang="de-DE" sz="800"/>
          </a:p>
          <a:p>
            <a:endParaRPr lang="de-CH" altLang="de-DE" sz="800" b="1"/>
          </a:p>
          <a:p>
            <a:r>
              <a:rPr lang="en-US" altLang="de-DE" sz="800" b="1"/>
              <a:t>Federal Office for the Environment</a:t>
            </a:r>
            <a:r>
              <a:rPr lang="de-CH" altLang="de-DE" sz="800" b="1"/>
              <a:t> FOEN</a:t>
            </a:r>
          </a:p>
          <a:p>
            <a:endParaRPr lang="de-CH" altLang="de-DE" sz="800"/>
          </a:p>
        </p:txBody>
      </p:sp>
      <p:pic>
        <p:nvPicPr>
          <p:cNvPr id="23591" name="Picture 39" descr="Bundeslogo_RGB_engl_pos_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387350"/>
            <a:ext cx="198278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904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91338" y="323850"/>
            <a:ext cx="1866900" cy="58959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85875" y="323850"/>
            <a:ext cx="5453063" cy="58959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18348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1296988" y="323850"/>
            <a:ext cx="7461250" cy="98901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1285875" y="1449388"/>
            <a:ext cx="3659188" cy="23082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097463" y="1449388"/>
            <a:ext cx="3660775" cy="23082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1285875" y="3910013"/>
            <a:ext cx="3659188" cy="2309812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97463" y="3910013"/>
            <a:ext cx="3660775" cy="23098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2160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566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40788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85875" y="1449388"/>
            <a:ext cx="3659188" cy="47704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97463" y="1449388"/>
            <a:ext cx="3660775" cy="47704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71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433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982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532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358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0637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533400" y="3048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CA" altLang="de-DE"/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Der Titel kann einzeilig sein</a:t>
            </a: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5875" y="1449388"/>
            <a:ext cx="7472363" cy="477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Um den Fliesstext übersichtlich zu halten, sollten Abschnitte</a:t>
            </a:r>
          </a:p>
          <a:p>
            <a:pPr lvl="0"/>
            <a:r>
              <a:rPr lang="en-GB" altLang="de-DE" smtClean="0"/>
              <a:t>gemacht werden. Diese werden zur besseren Lesbarkeit</a:t>
            </a:r>
          </a:p>
          <a:p>
            <a:pPr lvl="0"/>
            <a:r>
              <a:rPr lang="en-GB" altLang="de-DE" smtClean="0"/>
              <a:t>jeweils mit einer Blindzeile getrennt.</a:t>
            </a:r>
            <a:br>
              <a:rPr lang="en-GB" altLang="de-DE" smtClean="0"/>
            </a:br>
            <a:endParaRPr lang="en-GB" altLang="de-DE" smtClean="0"/>
          </a:p>
          <a:p>
            <a:pPr lvl="0"/>
            <a:r>
              <a:rPr lang="en-GB" altLang="de-DE" smtClean="0"/>
              <a:t>Klicken Sie, um die Formate des Vorlagentextes zu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1057" name="Text Box 33"/>
          <p:cNvSpPr txBox="1">
            <a:spLocks noChangeArrowheads="1"/>
          </p:cNvSpPr>
          <p:nvPr/>
        </p:nvSpPr>
        <p:spPr bwMode="auto">
          <a:xfrm>
            <a:off x="6448425" y="6397625"/>
            <a:ext cx="22669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</a:pPr>
            <a:fld id="{7D563681-F3A1-4DB8-BC73-F38BDA084D2D}" type="slidenum">
              <a:rPr lang="de-CH" altLang="de-DE" sz="900"/>
              <a:pPr algn="r">
                <a:lnSpc>
                  <a:spcPct val="105000"/>
                </a:lnSpc>
                <a:spcBef>
                  <a:spcPct val="50000"/>
                </a:spcBef>
              </a:pPr>
              <a:t>‹Nr.›</a:t>
            </a:fld>
            <a:r>
              <a:rPr lang="de-CH" altLang="de-DE" sz="900"/>
              <a:t> </a:t>
            </a:r>
          </a:p>
        </p:txBody>
      </p:sp>
      <p:pic>
        <p:nvPicPr>
          <p:cNvPr id="1063" name="Picture 39" descr="Logo_col_wappe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90525"/>
            <a:ext cx="26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" name="Line 40"/>
          <p:cNvSpPr>
            <a:spLocks noChangeShapeType="1"/>
          </p:cNvSpPr>
          <p:nvPr/>
        </p:nvSpPr>
        <p:spPr bwMode="auto">
          <a:xfrm flipH="1">
            <a:off x="1285875" y="6354763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065" name="AutoShape 41"/>
          <p:cNvSpPr>
            <a:spLocks noChangeArrowheads="1"/>
          </p:cNvSpPr>
          <p:nvPr/>
        </p:nvSpPr>
        <p:spPr bwMode="auto">
          <a:xfrm>
            <a:off x="1225550" y="6335713"/>
            <a:ext cx="3557588" cy="408989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de-CH" altLang="de-DE" sz="900" b="1" dirty="0" smtClean="0"/>
              <a:t>TFMM</a:t>
            </a:r>
            <a:r>
              <a:rPr lang="de-CH" altLang="de-DE" sz="900" b="1" baseline="0" dirty="0" smtClean="0"/>
              <a:t> Meeting</a:t>
            </a:r>
            <a:r>
              <a:rPr lang="de-CH" altLang="de-DE" sz="900" b="1" dirty="0" smtClean="0"/>
              <a:t> </a:t>
            </a:r>
            <a:r>
              <a:rPr lang="de-CH" altLang="de-DE" sz="900" dirty="0" smtClean="0"/>
              <a:t>| 2.5.2018</a:t>
            </a:r>
            <a:r>
              <a:rPr lang="de-CH" altLang="de-DE" sz="900" dirty="0"/>
              <a:t/>
            </a:r>
            <a:br>
              <a:rPr lang="de-CH" altLang="de-DE" sz="900" dirty="0"/>
            </a:br>
            <a:r>
              <a:rPr lang="de-CH" altLang="de-DE" sz="900" dirty="0" smtClean="0"/>
              <a:t>Rudolf Weber</a:t>
            </a:r>
            <a:endParaRPr lang="de-CH" altLang="de-DE" sz="900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C0C0C0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96752"/>
            <a:ext cx="6933582" cy="404199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47664" y="367297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 dirty="0" smtClean="0">
                <a:solidFill>
                  <a:srgbClr val="1C46CE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Welcome in </a:t>
            </a:r>
            <a:r>
              <a:rPr lang="de-CH" sz="4000" b="1" dirty="0" err="1" smtClean="0">
                <a:solidFill>
                  <a:srgbClr val="1C46CE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Switzerland</a:t>
            </a:r>
            <a:endParaRPr lang="de-CH" sz="4000" b="1" dirty="0">
              <a:solidFill>
                <a:srgbClr val="1C46CE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80183" y="5445224"/>
            <a:ext cx="860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srgbClr val="1C46CE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On behalf </a:t>
            </a:r>
            <a:r>
              <a:rPr lang="de-CH" b="1" dirty="0" err="1" smtClean="0">
                <a:solidFill>
                  <a:srgbClr val="1C46CE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of</a:t>
            </a:r>
            <a:r>
              <a:rPr lang="de-CH" b="1" dirty="0" smtClean="0">
                <a:solidFill>
                  <a:srgbClr val="1C46CE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de-CH" b="1" dirty="0" err="1" smtClean="0">
                <a:solidFill>
                  <a:srgbClr val="1C46CE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de-CH" b="1" dirty="0" smtClean="0">
                <a:solidFill>
                  <a:srgbClr val="1C46CE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Federal Office </a:t>
            </a:r>
            <a:r>
              <a:rPr lang="de-CH" b="1" dirty="0" err="1" smtClean="0">
                <a:solidFill>
                  <a:srgbClr val="1C46CE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for</a:t>
            </a:r>
            <a:r>
              <a:rPr lang="de-CH" b="1" dirty="0" smtClean="0">
                <a:solidFill>
                  <a:srgbClr val="1C46CE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de-CH" b="1" dirty="0" err="1" smtClean="0">
                <a:solidFill>
                  <a:srgbClr val="1C46CE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de-CH" b="1" dirty="0" smtClean="0">
                <a:solidFill>
                  <a:srgbClr val="1C46CE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Environment FOEN</a:t>
            </a:r>
            <a:endParaRPr lang="de-CH" b="1" dirty="0">
              <a:solidFill>
                <a:srgbClr val="1C46CE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Stern mit 5 Zacken 6"/>
          <p:cNvSpPr/>
          <p:nvPr/>
        </p:nvSpPr>
        <p:spPr bwMode="auto">
          <a:xfrm>
            <a:off x="2699792" y="3717032"/>
            <a:ext cx="316835" cy="338336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92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6988" y="323851"/>
            <a:ext cx="7667500" cy="584870"/>
          </a:xfrm>
          <a:prstGeom prst="rect">
            <a:avLst/>
          </a:prstGeom>
          <a:noFill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1C46CE"/>
                </a:solidFill>
              </a:rPr>
              <a:t>EMEP stations</a:t>
            </a:r>
            <a:endParaRPr lang="de-CH" sz="2800" dirty="0" smtClean="0">
              <a:solidFill>
                <a:srgbClr val="1C46CE"/>
              </a:solidFill>
            </a:endParaRP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68760"/>
            <a:ext cx="7010253" cy="54410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feld 2"/>
          <p:cNvSpPr txBox="1"/>
          <p:nvPr/>
        </p:nvSpPr>
        <p:spPr>
          <a:xfrm>
            <a:off x="1043608" y="925270"/>
            <a:ext cx="7452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C46CE"/>
                </a:solidFill>
              </a:rPr>
              <a:t>2 level-1 sites with additional measurements</a:t>
            </a:r>
            <a:br>
              <a:rPr lang="en-US" sz="2000" b="1" dirty="0" smtClean="0">
                <a:solidFill>
                  <a:srgbClr val="1C46CE"/>
                </a:solidFill>
              </a:rPr>
            </a:br>
            <a:r>
              <a:rPr lang="en-US" sz="2000" b="1" dirty="0" smtClean="0">
                <a:solidFill>
                  <a:srgbClr val="1C46CE"/>
                </a:solidFill>
              </a:rPr>
              <a:t>4 supplemental sites</a:t>
            </a:r>
            <a:endParaRPr lang="en-US" b="1" dirty="0" smtClean="0">
              <a:solidFill>
                <a:srgbClr val="1C46CE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03791" y="6204632"/>
            <a:ext cx="19679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1800" dirty="0" smtClean="0"/>
              <a:t>(</a:t>
            </a:r>
            <a:r>
              <a:rPr lang="de-CH" sz="1800" dirty="0" err="1" smtClean="0"/>
              <a:t>most</a:t>
            </a:r>
            <a:r>
              <a:rPr lang="de-CH" sz="1800" dirty="0" smtClean="0"/>
              <a:t> rural </a:t>
            </a:r>
            <a:r>
              <a:rPr lang="de-CH" sz="1800" dirty="0" err="1" smtClean="0"/>
              <a:t>sites</a:t>
            </a:r>
            <a:r>
              <a:rPr lang="de-CH" sz="1800" dirty="0" smtClean="0"/>
              <a:t>)</a:t>
            </a:r>
            <a:endParaRPr lang="de-CH" sz="1800" dirty="0"/>
          </a:p>
        </p:txBody>
      </p:sp>
      <p:cxnSp>
        <p:nvCxnSpPr>
          <p:cNvPr id="5" name="Gerade Verbindung mit Pfeil 4"/>
          <p:cNvCxnSpPr/>
          <p:nvPr/>
        </p:nvCxnSpPr>
        <p:spPr bwMode="auto">
          <a:xfrm flipH="1">
            <a:off x="4283968" y="2276872"/>
            <a:ext cx="2719823" cy="5760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>
            <a:off x="7003791" y="2060848"/>
            <a:ext cx="952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NEW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36139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6988" y="323851"/>
            <a:ext cx="7667500" cy="584870"/>
          </a:xfrm>
          <a:prstGeom prst="rect">
            <a:avLst/>
          </a:prstGeom>
          <a:noFill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1C46CE"/>
                </a:solidFill>
              </a:rPr>
              <a:t>EMEP stations</a:t>
            </a:r>
            <a:endParaRPr lang="de-CH" sz="2800" dirty="0" smtClean="0">
              <a:solidFill>
                <a:srgbClr val="1C46CE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59699" y="454626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altLang="de-DE" sz="2000" dirty="0" err="1" smtClean="0"/>
              <a:t>Switzerland’s</a:t>
            </a:r>
            <a:r>
              <a:rPr lang="de-CH" altLang="de-DE" sz="2000" dirty="0" smtClean="0"/>
              <a:t> Area</a:t>
            </a:r>
            <a:r>
              <a:rPr lang="de-CH" altLang="de-DE" sz="2000" dirty="0"/>
              <a:t>: 41'285 </a:t>
            </a:r>
            <a:r>
              <a:rPr lang="de-CH" altLang="de-DE" sz="2000" dirty="0" smtClean="0"/>
              <a:t>km²</a:t>
            </a:r>
          </a:p>
          <a:p>
            <a:r>
              <a:rPr lang="de-CH" altLang="de-DE" sz="2000" dirty="0" smtClean="0"/>
              <a:t>1 level-1 </a:t>
            </a:r>
            <a:r>
              <a:rPr lang="de-CH" altLang="de-DE" sz="2000" dirty="0" err="1" smtClean="0"/>
              <a:t>site</a:t>
            </a:r>
            <a:r>
              <a:rPr lang="de-CH" altLang="de-DE" sz="2000" dirty="0" smtClean="0"/>
              <a:t> </a:t>
            </a:r>
            <a:r>
              <a:rPr lang="de-CH" altLang="de-DE" sz="2000" dirty="0" err="1" smtClean="0"/>
              <a:t>required</a:t>
            </a:r>
            <a:endParaRPr lang="de-CH" altLang="de-DE" sz="20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504958"/>
              </p:ext>
            </p:extLst>
          </p:nvPr>
        </p:nvGraphicFramePr>
        <p:xfrm>
          <a:off x="107503" y="1196752"/>
          <a:ext cx="8856985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7"/>
                <a:gridCol w="2160240"/>
                <a:gridCol w="936106"/>
                <a:gridCol w="720078"/>
                <a:gridCol w="4248474"/>
              </a:tblGrid>
              <a:tr h="370840">
                <a:tc>
                  <a:txBody>
                    <a:bodyPr/>
                    <a:lstStyle/>
                    <a:p>
                      <a:r>
                        <a:rPr lang="de-CH" dirty="0" smtClean="0"/>
                        <a:t>Code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Station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Height</a:t>
                      </a:r>
                      <a:br>
                        <a:rPr lang="de-CH" dirty="0" smtClean="0"/>
                      </a:br>
                      <a:r>
                        <a:rPr lang="de-CH" dirty="0" err="1" smtClean="0"/>
                        <a:t>a.s.l</a:t>
                      </a:r>
                      <a:r>
                        <a:rPr lang="de-CH" dirty="0" smtClean="0"/>
                        <a:t>. 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Start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Projects</a:t>
                      </a:r>
                      <a:endParaRPr lang="de-C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CH02</a:t>
                      </a:r>
                      <a:endParaRPr lang="de-CH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1" dirty="0" smtClean="0">
                          <a:solidFill>
                            <a:srgbClr val="FF0000"/>
                          </a:solidFill>
                        </a:rPr>
                        <a:t>Payerne</a:t>
                      </a:r>
                      <a:endParaRPr lang="de-CH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dirty="0" smtClean="0"/>
                        <a:t>489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1973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ACTRIS</a:t>
                      </a:r>
                      <a:endParaRPr lang="de-C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1" dirty="0" smtClean="0">
                          <a:solidFill>
                            <a:srgbClr val="FF0000"/>
                          </a:solidFill>
                        </a:rPr>
                        <a:t>CH05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1" dirty="0" smtClean="0">
                          <a:solidFill>
                            <a:srgbClr val="FF0000"/>
                          </a:solidFill>
                        </a:rPr>
                        <a:t>Rigi-Seebodenalp</a:t>
                      </a:r>
                      <a:endParaRPr lang="de-CH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dirty="0" smtClean="0"/>
                        <a:t>1031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1991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ACTRIS</a:t>
                      </a:r>
                      <a:endParaRPr lang="de-C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smtClean="0"/>
                        <a:t>CH01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err="1" smtClean="0"/>
                        <a:t>Jungfraujoch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dirty="0" smtClean="0"/>
                        <a:t>3578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1973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GAW, AGAGE, ICOS, </a:t>
                      </a:r>
                      <a:r>
                        <a:rPr lang="de-CH" dirty="0" err="1" smtClean="0"/>
                        <a:t>InGOS</a:t>
                      </a:r>
                      <a:r>
                        <a:rPr lang="de-CH" dirty="0" smtClean="0"/>
                        <a:t>, ACTRIS</a:t>
                      </a:r>
                      <a:endParaRPr lang="de-C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smtClean="0"/>
                        <a:t>CH03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err="1" smtClean="0"/>
                        <a:t>Tänikon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dirty="0" smtClean="0"/>
                        <a:t>539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1987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smtClean="0"/>
                        <a:t>CH04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err="1" smtClean="0"/>
                        <a:t>Chaumont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dirty="0" smtClean="0"/>
                        <a:t>1137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1991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smtClean="0"/>
                        <a:t>CH53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err="1" smtClean="0"/>
                        <a:t>Beromünster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dirty="0" smtClean="0"/>
                        <a:t>797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2017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ACTRIS</a:t>
                      </a:r>
                      <a:endParaRPr lang="de-CH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294642" y="4561343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AGAGE: </a:t>
            </a:r>
            <a:r>
              <a:rPr lang="de-CH" sz="1600" dirty="0" err="1" smtClean="0"/>
              <a:t>Advanced</a:t>
            </a:r>
            <a:r>
              <a:rPr lang="de-CH" sz="1600" dirty="0" smtClean="0"/>
              <a:t> Global Gases </a:t>
            </a:r>
            <a:r>
              <a:rPr lang="de-CH" sz="1600" dirty="0" err="1" smtClean="0"/>
              <a:t>Atmospheric</a:t>
            </a:r>
            <a:r>
              <a:rPr lang="de-CH" sz="1600" dirty="0" smtClean="0"/>
              <a:t> Experiment</a:t>
            </a:r>
          </a:p>
          <a:p>
            <a:r>
              <a:rPr lang="de-CH" sz="1600" b="1" dirty="0" smtClean="0"/>
              <a:t>GAW: </a:t>
            </a:r>
            <a:r>
              <a:rPr lang="de-CH" sz="1600" dirty="0" smtClean="0"/>
              <a:t>Global </a:t>
            </a:r>
            <a:r>
              <a:rPr lang="de-CH" sz="1600" dirty="0" err="1" smtClean="0"/>
              <a:t>Atmosphere</a:t>
            </a:r>
            <a:r>
              <a:rPr lang="de-CH" sz="1600" dirty="0" smtClean="0"/>
              <a:t> Watch</a:t>
            </a:r>
          </a:p>
          <a:p>
            <a:r>
              <a:rPr lang="de-CH" sz="1600" b="1" dirty="0" smtClean="0"/>
              <a:t>GCOS: </a:t>
            </a:r>
            <a:r>
              <a:rPr lang="de-CH" sz="1600" dirty="0" smtClean="0"/>
              <a:t>Global </a:t>
            </a:r>
            <a:r>
              <a:rPr lang="de-CH" sz="1600" dirty="0" err="1" smtClean="0"/>
              <a:t>Climate</a:t>
            </a:r>
            <a:r>
              <a:rPr lang="de-CH" sz="1600" dirty="0" smtClean="0"/>
              <a:t> </a:t>
            </a:r>
            <a:r>
              <a:rPr lang="de-CH" sz="1600" dirty="0" err="1" smtClean="0"/>
              <a:t>Observing</a:t>
            </a:r>
            <a:r>
              <a:rPr lang="de-CH" sz="1600" dirty="0" smtClean="0"/>
              <a:t> System</a:t>
            </a:r>
          </a:p>
          <a:p>
            <a:r>
              <a:rPr lang="de-CH" sz="1600" b="1" dirty="0" smtClean="0"/>
              <a:t>ICOS: </a:t>
            </a:r>
            <a:r>
              <a:rPr lang="de-CH" sz="1600" dirty="0" smtClean="0"/>
              <a:t>Integrated </a:t>
            </a:r>
            <a:r>
              <a:rPr lang="de-CH" sz="1600" dirty="0" err="1"/>
              <a:t>c</a:t>
            </a:r>
            <a:r>
              <a:rPr lang="de-CH" sz="1600" dirty="0" err="1" smtClean="0"/>
              <a:t>arbon</a:t>
            </a:r>
            <a:r>
              <a:rPr lang="de-CH" sz="1600" dirty="0" smtClean="0"/>
              <a:t> Observation System</a:t>
            </a:r>
          </a:p>
          <a:p>
            <a:r>
              <a:rPr lang="de-CH" sz="1600" b="1" dirty="0" smtClean="0"/>
              <a:t>ACTRIS: </a:t>
            </a:r>
            <a:r>
              <a:rPr lang="en-US" sz="1600" b="1" dirty="0"/>
              <a:t> </a:t>
            </a:r>
            <a:r>
              <a:rPr lang="en-US" sz="1600" dirty="0"/>
              <a:t>European Research Infrastructure for the observation of Aerosol, Clouds, and Trace gases</a:t>
            </a:r>
            <a:endParaRPr lang="de-CH" sz="1600" dirty="0" smtClean="0"/>
          </a:p>
          <a:p>
            <a:r>
              <a:rPr lang="de-CH" sz="1600" b="1" dirty="0"/>
              <a:t>Ingos: </a:t>
            </a:r>
            <a:r>
              <a:rPr lang="de-CH" sz="1600" dirty="0"/>
              <a:t>Integrated non-CO2 </a:t>
            </a:r>
            <a:r>
              <a:rPr lang="de-CH" sz="1600" dirty="0" err="1"/>
              <a:t>Observing</a:t>
            </a:r>
            <a:r>
              <a:rPr lang="de-CH" sz="1600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371213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8769" r="19288" b="15454"/>
          <a:stretch/>
        </p:blipFill>
        <p:spPr>
          <a:xfrm>
            <a:off x="4716584" y="2183785"/>
            <a:ext cx="4103888" cy="4103889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6988" y="323850"/>
            <a:ext cx="7461250" cy="989013"/>
          </a:xfrm>
          <a:prstGeom prst="rect">
            <a:avLst/>
          </a:prstGeom>
          <a:noFill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dirty="0" smtClean="0">
                <a:solidFill>
                  <a:srgbClr val="1C46CE"/>
                </a:solidFill>
              </a:rPr>
              <a:t>EMEP </a:t>
            </a:r>
            <a:r>
              <a:rPr lang="de-CH" dirty="0" err="1" smtClean="0">
                <a:solidFill>
                  <a:srgbClr val="1C46CE"/>
                </a:solidFill>
              </a:rPr>
              <a:t>station</a:t>
            </a:r>
            <a:r>
              <a:rPr lang="de-CH" dirty="0" smtClean="0">
                <a:solidFill>
                  <a:srgbClr val="1C46CE"/>
                </a:solidFill>
              </a:rPr>
              <a:t> Payerne, </a:t>
            </a:r>
            <a:r>
              <a:rPr lang="de-CH" dirty="0" err="1" smtClean="0">
                <a:solidFill>
                  <a:srgbClr val="1C46CE"/>
                </a:solidFill>
              </a:rPr>
              <a:t>low</a:t>
            </a:r>
            <a:r>
              <a:rPr lang="de-CH" dirty="0" smtClean="0">
                <a:solidFill>
                  <a:srgbClr val="1C46CE"/>
                </a:solidFill>
              </a:rPr>
              <a:t> </a:t>
            </a:r>
            <a:r>
              <a:rPr lang="de-CH" smtClean="0">
                <a:solidFill>
                  <a:srgbClr val="1C46CE"/>
                </a:solidFill>
              </a:rPr>
              <a:t>altitude</a:t>
            </a:r>
            <a:endParaRPr lang="de-CH" dirty="0" smtClean="0">
              <a:solidFill>
                <a:srgbClr val="1C46CE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73932" y="153540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C46CE"/>
                </a:solidFill>
              </a:rPr>
              <a:t>1973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8769" r="19288" b="15454"/>
          <a:stretch/>
        </p:blipFill>
        <p:spPr>
          <a:xfrm>
            <a:off x="288032" y="2219618"/>
            <a:ext cx="4067944" cy="4068056"/>
          </a:xfrm>
          <a:prstGeom prst="rect">
            <a:avLst/>
          </a:prstGeom>
        </p:spPr>
      </p:pic>
      <p:sp>
        <p:nvSpPr>
          <p:cNvPr id="6" name="Stern mit 5 Zacken 5"/>
          <p:cNvSpPr/>
          <p:nvPr/>
        </p:nvSpPr>
        <p:spPr bwMode="auto">
          <a:xfrm flipH="1">
            <a:off x="2464338" y="4254517"/>
            <a:ext cx="235454" cy="261743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Stern mit 5 Zacken 6"/>
          <p:cNvSpPr/>
          <p:nvPr/>
        </p:nvSpPr>
        <p:spPr bwMode="auto">
          <a:xfrm flipH="1">
            <a:off x="6948264" y="4254517"/>
            <a:ext cx="235454" cy="261743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300192" y="153540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C46CE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710207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6988" y="323850"/>
            <a:ext cx="7461250" cy="989013"/>
          </a:xfrm>
          <a:prstGeom prst="rect">
            <a:avLst/>
          </a:prstGeom>
          <a:noFill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dirty="0" smtClean="0">
                <a:solidFill>
                  <a:srgbClr val="1C46CE"/>
                </a:solidFill>
              </a:rPr>
              <a:t>Regional/remote </a:t>
            </a:r>
            <a:r>
              <a:rPr lang="de-CH" dirty="0" err="1" smtClean="0">
                <a:solidFill>
                  <a:srgbClr val="1C46CE"/>
                </a:solidFill>
              </a:rPr>
              <a:t>background</a:t>
            </a:r>
            <a:endParaRPr lang="de-CH" dirty="0" smtClean="0">
              <a:solidFill>
                <a:srgbClr val="1C46CE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99592" y="1196752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C46CE"/>
                </a:solidFill>
              </a:rPr>
              <a:t>Low altitude station for twin sites (new project of chemical composition/source apportionment)</a:t>
            </a:r>
          </a:p>
          <a:p>
            <a:endParaRPr lang="en-US" sz="1200" b="1" dirty="0">
              <a:solidFill>
                <a:srgbClr val="1C46CE"/>
              </a:solidFill>
            </a:endParaRPr>
          </a:p>
          <a:p>
            <a:r>
              <a:rPr lang="en-US" b="1" dirty="0" smtClean="0">
                <a:solidFill>
                  <a:srgbClr val="1C46CE"/>
                </a:solidFill>
              </a:rPr>
              <a:t>Higher altitude for background</a:t>
            </a:r>
          </a:p>
          <a:p>
            <a:endParaRPr lang="en-US" sz="120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410974"/>
            <a:ext cx="3783805" cy="283828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60513" y="3429000"/>
            <a:ext cx="4115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New </a:t>
            </a:r>
            <a:r>
              <a:rPr lang="de-CH" dirty="0" err="1" smtClean="0"/>
              <a:t>station</a:t>
            </a:r>
            <a:r>
              <a:rPr lang="de-CH" dirty="0" smtClean="0"/>
              <a:t>: </a:t>
            </a:r>
            <a:r>
              <a:rPr lang="de-CH" dirty="0" err="1" smtClean="0"/>
              <a:t>Beromünster</a:t>
            </a:r>
            <a:endParaRPr lang="de-CH" dirty="0" smtClean="0"/>
          </a:p>
          <a:p>
            <a:r>
              <a:rPr lang="de-CH" dirty="0"/>
              <a:t>o</a:t>
            </a:r>
            <a:r>
              <a:rPr lang="de-CH" dirty="0" smtClean="0"/>
              <a:t>n </a:t>
            </a:r>
            <a:r>
              <a:rPr lang="de-CH" dirty="0" err="1" smtClean="0"/>
              <a:t>hilltop</a:t>
            </a:r>
            <a:r>
              <a:rPr lang="de-CH" dirty="0" smtClean="0"/>
              <a:t> at 800 m</a:t>
            </a:r>
          </a:p>
          <a:p>
            <a:r>
              <a:rPr lang="de-CH" dirty="0" smtClean="0"/>
              <a:t>VOC, </a:t>
            </a:r>
            <a:r>
              <a:rPr lang="de-CH" dirty="0" err="1" smtClean="0"/>
              <a:t>greenhouse</a:t>
            </a:r>
            <a:r>
              <a:rPr lang="de-CH" dirty="0" smtClean="0"/>
              <a:t> </a:t>
            </a:r>
            <a:r>
              <a:rPr lang="de-CH" dirty="0" err="1" smtClean="0"/>
              <a:t>gases</a:t>
            </a:r>
            <a:r>
              <a:rPr lang="de-CH" dirty="0" smtClean="0"/>
              <a:t>, </a:t>
            </a:r>
            <a:r>
              <a:rPr lang="de-CH" dirty="0" err="1" smtClean="0"/>
              <a:t>minidenuder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N-</a:t>
            </a:r>
            <a:r>
              <a:rPr lang="de-CH" dirty="0" err="1" smtClean="0"/>
              <a:t>comp.</a:t>
            </a:r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960513" y="2766412"/>
            <a:ext cx="728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Rigi-Seebodenalp on a </a:t>
            </a:r>
            <a:r>
              <a:rPr lang="de-CH" dirty="0" err="1" smtClean="0"/>
              <a:t>mountain</a:t>
            </a:r>
            <a:r>
              <a:rPr lang="de-CH" dirty="0" smtClean="0"/>
              <a:t> </a:t>
            </a:r>
            <a:r>
              <a:rPr lang="de-CH" dirty="0" err="1" smtClean="0"/>
              <a:t>slope</a:t>
            </a:r>
            <a:r>
              <a:rPr lang="de-CH" dirty="0" smtClean="0"/>
              <a:t> at 1000 m</a:t>
            </a:r>
            <a:endParaRPr lang="de-CH" dirty="0"/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4355976" y="3861048"/>
            <a:ext cx="2304256" cy="16561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72092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CH" altLang="de-DE" sz="2800" dirty="0" err="1" smtClean="0">
                <a:solidFill>
                  <a:srgbClr val="1C46CE"/>
                </a:solidFill>
              </a:rPr>
              <a:t>Participation</a:t>
            </a:r>
            <a:r>
              <a:rPr lang="de-CH" altLang="de-DE" sz="2800" dirty="0" smtClean="0">
                <a:solidFill>
                  <a:srgbClr val="1C46CE"/>
                </a:solidFill>
              </a:rPr>
              <a:t> in IMPs</a:t>
            </a:r>
            <a:endParaRPr lang="de-CH" sz="2800" dirty="0">
              <a:solidFill>
                <a:srgbClr val="1C46C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96988" y="3717032"/>
            <a:ext cx="7847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b="1" dirty="0">
                <a:solidFill>
                  <a:srgbClr val="1C46CE"/>
                </a:solidFill>
              </a:rPr>
              <a:t>N</a:t>
            </a:r>
            <a:r>
              <a:rPr lang="de-CH" sz="2200" b="1" dirty="0" smtClean="0">
                <a:solidFill>
                  <a:srgbClr val="1C46CE"/>
                </a:solidFill>
              </a:rPr>
              <a:t>ational </a:t>
            </a:r>
            <a:r>
              <a:rPr lang="de-CH" sz="2200" b="1" dirty="0" err="1" smtClean="0">
                <a:solidFill>
                  <a:srgbClr val="1C46CE"/>
                </a:solidFill>
              </a:rPr>
              <a:t>projects</a:t>
            </a:r>
            <a:r>
              <a:rPr lang="de-CH" sz="2200" b="1" dirty="0" smtClean="0">
                <a:solidFill>
                  <a:srgbClr val="1C46CE"/>
                </a:solidFill>
              </a:rPr>
              <a:t>:</a:t>
            </a:r>
          </a:p>
          <a:p>
            <a:endParaRPr lang="de-CH" sz="1000" dirty="0"/>
          </a:p>
          <a:p>
            <a:r>
              <a:rPr lang="de-CH" sz="2200" dirty="0" err="1" smtClean="0"/>
              <a:t>Radiocarbon</a:t>
            </a:r>
            <a:r>
              <a:rPr lang="de-CH" sz="2200" dirty="0" smtClean="0"/>
              <a:t> in EC/OC Payerne, Zürich </a:t>
            </a:r>
            <a:r>
              <a:rPr lang="de-CH" sz="2200" dirty="0" err="1" smtClean="0"/>
              <a:t>and</a:t>
            </a:r>
            <a:r>
              <a:rPr lang="de-CH" sz="2200" dirty="0" smtClean="0"/>
              <a:t> </a:t>
            </a:r>
            <a:r>
              <a:rPr lang="de-CH" sz="2200" dirty="0" err="1" smtClean="0"/>
              <a:t>others</a:t>
            </a:r>
            <a:endParaRPr lang="de-CH" sz="2200" dirty="0" smtClean="0"/>
          </a:p>
          <a:p>
            <a:endParaRPr lang="de-CH" sz="1000" dirty="0" smtClean="0"/>
          </a:p>
          <a:p>
            <a:r>
              <a:rPr lang="de-CH" sz="2200" dirty="0" smtClean="0"/>
              <a:t>Chemical </a:t>
            </a:r>
            <a:r>
              <a:rPr lang="de-CH" sz="2200" dirty="0" err="1" smtClean="0"/>
              <a:t>composition</a:t>
            </a:r>
            <a:r>
              <a:rPr lang="de-CH" sz="2200" dirty="0" smtClean="0"/>
              <a:t> </a:t>
            </a:r>
            <a:r>
              <a:rPr lang="de-CH" sz="2200" dirty="0" err="1" smtClean="0"/>
              <a:t>of</a:t>
            </a:r>
            <a:r>
              <a:rPr lang="de-CH" sz="2200" dirty="0" smtClean="0"/>
              <a:t> PM </a:t>
            </a:r>
            <a:r>
              <a:rPr lang="de-CH" sz="2200" dirty="0" err="1" smtClean="0"/>
              <a:t>and</a:t>
            </a:r>
            <a:r>
              <a:rPr lang="de-CH" sz="2200" dirty="0" smtClean="0"/>
              <a:t> </a:t>
            </a:r>
            <a:r>
              <a:rPr lang="de-CH" sz="2200" dirty="0" err="1" smtClean="0"/>
              <a:t>source</a:t>
            </a:r>
            <a:r>
              <a:rPr lang="de-CH" sz="2200" dirty="0" smtClean="0"/>
              <a:t> </a:t>
            </a:r>
            <a:r>
              <a:rPr lang="de-CH" sz="2200" dirty="0" err="1" smtClean="0"/>
              <a:t>apportionment</a:t>
            </a:r>
            <a:endParaRPr lang="de-CH" sz="2200" dirty="0" smtClean="0"/>
          </a:p>
          <a:p>
            <a:r>
              <a:rPr lang="de-CH" sz="2200" dirty="0"/>
              <a:t> </a:t>
            </a:r>
            <a:r>
              <a:rPr lang="de-CH" sz="2200" dirty="0" smtClean="0"/>
              <a:t>   Payerne, Zürich </a:t>
            </a:r>
            <a:r>
              <a:rPr lang="de-CH" sz="2200" dirty="0" err="1" smtClean="0"/>
              <a:t>and</a:t>
            </a:r>
            <a:r>
              <a:rPr lang="de-CH" sz="2200" dirty="0" smtClean="0"/>
              <a:t> </a:t>
            </a:r>
            <a:r>
              <a:rPr lang="de-CH" sz="2200" dirty="0" err="1" smtClean="0"/>
              <a:t>others</a:t>
            </a:r>
            <a:r>
              <a:rPr lang="de-CH" sz="2200" dirty="0" smtClean="0"/>
              <a:t>,  </a:t>
            </a:r>
            <a:r>
              <a:rPr lang="de-CH" sz="1800" dirty="0" smtClean="0"/>
              <a:t>1998/1999; 2008/2009; 2018/2019</a:t>
            </a:r>
            <a:endParaRPr lang="de-CH" sz="1800" dirty="0"/>
          </a:p>
        </p:txBody>
      </p:sp>
      <p:sp>
        <p:nvSpPr>
          <p:cNvPr id="3" name="Textfeld 2"/>
          <p:cNvSpPr txBox="1"/>
          <p:nvPr/>
        </p:nvSpPr>
        <p:spPr>
          <a:xfrm>
            <a:off x="1296988" y="1196752"/>
            <a:ext cx="644336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b="1" dirty="0" smtClean="0">
                <a:solidFill>
                  <a:srgbClr val="1C46CE"/>
                </a:solidFill>
              </a:rPr>
              <a:t>Intensive </a:t>
            </a:r>
            <a:r>
              <a:rPr lang="de-CH" sz="2200" b="1" dirty="0" err="1" smtClean="0">
                <a:solidFill>
                  <a:srgbClr val="1C46CE"/>
                </a:solidFill>
              </a:rPr>
              <a:t>measurement</a:t>
            </a:r>
            <a:r>
              <a:rPr lang="de-CH" sz="2200" b="1" dirty="0" smtClean="0">
                <a:solidFill>
                  <a:srgbClr val="1C46CE"/>
                </a:solidFill>
              </a:rPr>
              <a:t> </a:t>
            </a:r>
            <a:r>
              <a:rPr lang="de-CH" sz="2200" b="1" dirty="0" err="1" smtClean="0">
                <a:solidFill>
                  <a:srgbClr val="1C46CE"/>
                </a:solidFill>
              </a:rPr>
              <a:t>periods</a:t>
            </a:r>
            <a:r>
              <a:rPr lang="de-CH" sz="2200" b="1" dirty="0" smtClean="0">
                <a:solidFill>
                  <a:srgbClr val="1C46CE"/>
                </a:solidFill>
              </a:rPr>
              <a:t> </a:t>
            </a:r>
            <a:r>
              <a:rPr lang="de-CH" sz="2200" b="1" dirty="0" err="1" smtClean="0">
                <a:solidFill>
                  <a:srgbClr val="1C46CE"/>
                </a:solidFill>
              </a:rPr>
              <a:t>of</a:t>
            </a:r>
            <a:r>
              <a:rPr lang="de-CH" sz="2200" b="1" dirty="0" smtClean="0">
                <a:solidFill>
                  <a:srgbClr val="1C46CE"/>
                </a:solidFill>
              </a:rPr>
              <a:t> EMEP:</a:t>
            </a:r>
          </a:p>
          <a:p>
            <a:endParaRPr lang="de-CH" sz="1000" dirty="0" smtClean="0"/>
          </a:p>
          <a:p>
            <a:r>
              <a:rPr lang="de-CH" sz="2200" dirty="0" smtClean="0"/>
              <a:t>2006/2007 Payerne</a:t>
            </a:r>
          </a:p>
          <a:p>
            <a:r>
              <a:rPr lang="de-CH" sz="2200" dirty="0" smtClean="0"/>
              <a:t>2008/2009 </a:t>
            </a:r>
            <a:r>
              <a:rPr lang="de-CH" sz="2200" dirty="0"/>
              <a:t>P</a:t>
            </a:r>
            <a:r>
              <a:rPr lang="de-CH" sz="2200" dirty="0" smtClean="0"/>
              <a:t>ayerne, </a:t>
            </a:r>
            <a:r>
              <a:rPr lang="de-CH" sz="2200" dirty="0" err="1" smtClean="0"/>
              <a:t>Jungfraujoch</a:t>
            </a:r>
            <a:r>
              <a:rPr lang="de-CH" sz="2200" dirty="0" smtClean="0"/>
              <a:t>, Zürich</a:t>
            </a:r>
          </a:p>
          <a:p>
            <a:r>
              <a:rPr lang="de-CH" sz="2200" dirty="0" smtClean="0"/>
              <a:t>2012 Payerne</a:t>
            </a:r>
          </a:p>
          <a:p>
            <a:r>
              <a:rPr lang="de-CH" sz="2200" dirty="0" smtClean="0"/>
              <a:t>2012/2013 </a:t>
            </a:r>
            <a:r>
              <a:rPr lang="de-CH" sz="2200" dirty="0"/>
              <a:t>Payerne, </a:t>
            </a:r>
            <a:r>
              <a:rPr lang="de-CH" sz="2200" dirty="0" err="1"/>
              <a:t>Jungfraujoch</a:t>
            </a:r>
            <a:endParaRPr lang="de-CH" sz="2200" dirty="0" smtClean="0"/>
          </a:p>
          <a:p>
            <a:r>
              <a:rPr lang="de-CH" sz="2200" dirty="0" smtClean="0"/>
              <a:t>2017/2018 Payerne, </a:t>
            </a:r>
            <a:r>
              <a:rPr lang="de-CH" sz="2200" dirty="0" err="1"/>
              <a:t>M</a:t>
            </a:r>
            <a:r>
              <a:rPr lang="de-CH" sz="2200" dirty="0" err="1" smtClean="0"/>
              <a:t>agadino</a:t>
            </a:r>
            <a:endParaRPr lang="de-CH" sz="2200" dirty="0" smtClean="0"/>
          </a:p>
        </p:txBody>
      </p:sp>
    </p:spTree>
    <p:extLst>
      <p:ext uri="{BB962C8B-B14F-4D97-AF65-F5344CB8AC3E}">
        <p14:creationId xmlns:p14="http://schemas.microsoft.com/office/powerpoint/2010/main" val="402184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" y="1312091"/>
            <a:ext cx="7848872" cy="5545909"/>
          </a:xfrm>
          <a:prstGeom prst="rect">
            <a:avLst/>
          </a:prstGeom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CH" altLang="de-DE" sz="2800" dirty="0" err="1" smtClean="0">
                <a:solidFill>
                  <a:srgbClr val="1C46CE"/>
                </a:solidFill>
              </a:rPr>
              <a:t>Ammonia</a:t>
            </a:r>
            <a:r>
              <a:rPr lang="de-CH" altLang="de-DE" sz="2800" dirty="0" smtClean="0">
                <a:solidFill>
                  <a:srgbClr val="1C46CE"/>
                </a:solidFill>
              </a:rPr>
              <a:t> </a:t>
            </a:r>
            <a:r>
              <a:rPr lang="de-CH" altLang="de-DE" sz="2800" dirty="0" err="1" smtClean="0">
                <a:solidFill>
                  <a:srgbClr val="1C46CE"/>
                </a:solidFill>
              </a:rPr>
              <a:t>measurements</a:t>
            </a:r>
            <a:r>
              <a:rPr lang="de-CH" altLang="de-DE" sz="2800" dirty="0" smtClean="0">
                <a:solidFill>
                  <a:srgbClr val="1C46CE"/>
                </a:solidFill>
              </a:rPr>
              <a:t> </a:t>
            </a:r>
            <a:r>
              <a:rPr lang="de-CH" altLang="de-DE" sz="2800" dirty="0" err="1" smtClean="0">
                <a:solidFill>
                  <a:srgbClr val="1C46CE"/>
                </a:solidFill>
              </a:rPr>
              <a:t>and</a:t>
            </a:r>
            <a:r>
              <a:rPr lang="de-CH" altLang="de-DE" sz="2800" dirty="0" smtClean="0">
                <a:solidFill>
                  <a:srgbClr val="1C46CE"/>
                </a:solidFill>
              </a:rPr>
              <a:t> </a:t>
            </a:r>
            <a:r>
              <a:rPr lang="de-CH" altLang="de-DE" sz="2800" dirty="0" err="1" smtClean="0">
                <a:solidFill>
                  <a:srgbClr val="1C46CE"/>
                </a:solidFill>
              </a:rPr>
              <a:t>modelling</a:t>
            </a:r>
            <a:endParaRPr lang="de-CH" altLang="de-DE" sz="2800" dirty="0">
              <a:solidFill>
                <a:srgbClr val="1C46CE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296987" y="864897"/>
            <a:ext cx="6875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Passive </a:t>
            </a:r>
            <a:r>
              <a:rPr lang="de-CH" dirty="0" err="1" smtClean="0"/>
              <a:t>samplers</a:t>
            </a:r>
            <a:r>
              <a:rPr lang="de-CH" dirty="0" smtClean="0"/>
              <a:t>; </a:t>
            </a:r>
            <a:r>
              <a:rPr lang="de-CH" dirty="0" err="1" smtClean="0"/>
              <a:t>federal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cantonal</a:t>
            </a:r>
            <a:r>
              <a:rPr lang="de-CH" dirty="0" smtClean="0"/>
              <a:t> </a:t>
            </a:r>
            <a:r>
              <a:rPr lang="de-CH" dirty="0" err="1" smtClean="0"/>
              <a:t>sites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408" y="4581128"/>
            <a:ext cx="3697592" cy="213285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364088" y="4594827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/>
              <a:t>µ</a:t>
            </a:r>
            <a:r>
              <a:rPr lang="de-CH" sz="1200" dirty="0" smtClean="0"/>
              <a:t>g/m</a:t>
            </a:r>
            <a:r>
              <a:rPr lang="de-CH" sz="1200" baseline="30000" dirty="0" smtClean="0"/>
              <a:t>3</a:t>
            </a:r>
            <a:endParaRPr lang="de-CH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252396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CH" altLang="de-DE" sz="2800" dirty="0" err="1">
                <a:solidFill>
                  <a:srgbClr val="1C46CE"/>
                </a:solidFill>
              </a:rPr>
              <a:t>Ammonia</a:t>
            </a:r>
            <a:r>
              <a:rPr lang="de-CH" altLang="de-DE" sz="2800" dirty="0">
                <a:solidFill>
                  <a:srgbClr val="1C46CE"/>
                </a:solidFill>
              </a:rPr>
              <a:t> </a:t>
            </a:r>
            <a:r>
              <a:rPr lang="de-CH" altLang="de-DE" sz="2800" dirty="0" err="1">
                <a:solidFill>
                  <a:srgbClr val="1C46CE"/>
                </a:solidFill>
              </a:rPr>
              <a:t>measurements</a:t>
            </a:r>
            <a:r>
              <a:rPr lang="de-CH" altLang="de-DE" sz="2800" dirty="0">
                <a:solidFill>
                  <a:srgbClr val="1C46CE"/>
                </a:solidFill>
              </a:rPr>
              <a:t> </a:t>
            </a:r>
            <a:r>
              <a:rPr lang="de-CH" altLang="de-DE" sz="2800" dirty="0" err="1">
                <a:solidFill>
                  <a:srgbClr val="1C46CE"/>
                </a:solidFill>
              </a:rPr>
              <a:t>and</a:t>
            </a:r>
            <a:r>
              <a:rPr lang="de-CH" altLang="de-DE" sz="2800" dirty="0">
                <a:solidFill>
                  <a:srgbClr val="1C46CE"/>
                </a:solidFill>
              </a:rPr>
              <a:t> </a:t>
            </a:r>
            <a:r>
              <a:rPr lang="de-CH" altLang="de-DE" sz="2800" dirty="0" err="1">
                <a:solidFill>
                  <a:srgbClr val="1C46CE"/>
                </a:solidFill>
              </a:rPr>
              <a:t>modelling</a:t>
            </a:r>
            <a:endParaRPr lang="de-CH" sz="2800" dirty="0">
              <a:solidFill>
                <a:srgbClr val="1C46C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5536" y="1052736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Emissions</a:t>
            </a:r>
            <a:r>
              <a:rPr lang="de-CH" dirty="0" smtClean="0"/>
              <a:t> + </a:t>
            </a:r>
            <a:r>
              <a:rPr lang="de-CH" dirty="0" err="1" smtClean="0"/>
              <a:t>dispersion</a:t>
            </a:r>
            <a:r>
              <a:rPr lang="de-CH" dirty="0" smtClean="0"/>
              <a:t> </a:t>
            </a:r>
            <a:r>
              <a:rPr lang="de-CH" dirty="0" err="1" smtClean="0"/>
              <a:t>model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16832"/>
            <a:ext cx="5035732" cy="321896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95536" y="5445224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NH</a:t>
            </a:r>
            <a:r>
              <a:rPr lang="en-GB" sz="1400" baseline="-25000" dirty="0" smtClean="0"/>
              <a:t>3</a:t>
            </a:r>
            <a:r>
              <a:rPr lang="en-GB" sz="1400" dirty="0" smtClean="0"/>
              <a:t> </a:t>
            </a:r>
            <a:r>
              <a:rPr lang="en-GB" sz="1400" dirty="0"/>
              <a:t>concentration in 2015, 100 x 100 m² </a:t>
            </a:r>
            <a:r>
              <a:rPr lang="en-GB" sz="1400" dirty="0" smtClean="0"/>
              <a:t>grid</a:t>
            </a:r>
            <a:endParaRPr lang="de-CH" sz="14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649" y="2708920"/>
            <a:ext cx="3590855" cy="330431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228184" y="587473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 smtClean="0"/>
              <a:t>measured</a:t>
            </a:r>
            <a:endParaRPr lang="de-CH" sz="1200" dirty="0"/>
          </a:p>
        </p:txBody>
      </p:sp>
      <p:sp>
        <p:nvSpPr>
          <p:cNvPr id="14" name="Textfeld 13"/>
          <p:cNvSpPr txBox="1"/>
          <p:nvPr/>
        </p:nvSpPr>
        <p:spPr>
          <a:xfrm rot="16200000">
            <a:off x="4989545" y="4154933"/>
            <a:ext cx="9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 smtClean="0"/>
              <a:t>modelled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342990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CH" altLang="de-DE" sz="2800" dirty="0" smtClean="0">
                <a:solidFill>
                  <a:srgbClr val="1C46CE"/>
                </a:solidFill>
              </a:rPr>
              <a:t>Deposition </a:t>
            </a:r>
            <a:r>
              <a:rPr lang="de-CH" altLang="de-DE" sz="2800" dirty="0" err="1" smtClean="0">
                <a:solidFill>
                  <a:srgbClr val="1C46CE"/>
                </a:solidFill>
              </a:rPr>
              <a:t>modelling</a:t>
            </a:r>
            <a:endParaRPr lang="de-CH" sz="2800" dirty="0">
              <a:solidFill>
                <a:srgbClr val="1C46CE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70" y="1586409"/>
            <a:ext cx="3829868" cy="265596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08349" y="688980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Based</a:t>
            </a:r>
            <a:r>
              <a:rPr lang="de-CH" dirty="0" smtClean="0"/>
              <a:t> on NH</a:t>
            </a:r>
            <a:r>
              <a:rPr lang="de-CH" baseline="-25000" dirty="0" smtClean="0"/>
              <a:t>3</a:t>
            </a:r>
            <a:r>
              <a:rPr lang="de-CH" dirty="0" smtClean="0"/>
              <a:t>-, NO</a:t>
            </a:r>
            <a:r>
              <a:rPr lang="de-CH" baseline="-25000" dirty="0" smtClean="0"/>
              <a:t>2</a:t>
            </a:r>
            <a:r>
              <a:rPr lang="de-CH" dirty="0"/>
              <a:t>-</a:t>
            </a:r>
            <a:r>
              <a:rPr lang="de-CH" dirty="0" smtClean="0"/>
              <a:t>map, </a:t>
            </a:r>
            <a:r>
              <a:rPr lang="de-CH" dirty="0" err="1" smtClean="0"/>
              <a:t>precipitation</a:t>
            </a:r>
            <a:r>
              <a:rPr lang="de-CH" dirty="0" smtClean="0"/>
              <a:t> etc.</a:t>
            </a:r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755576" y="1124745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Nitrogen </a:t>
            </a:r>
            <a:r>
              <a:rPr lang="de-CH" dirty="0" err="1" smtClean="0"/>
              <a:t>deposition</a:t>
            </a:r>
            <a:endParaRPr lang="de-CH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t="9233" b="12168"/>
          <a:stretch/>
        </p:blipFill>
        <p:spPr>
          <a:xfrm>
            <a:off x="5460224" y="1556792"/>
            <a:ext cx="3677266" cy="242542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3959236"/>
            <a:ext cx="2536156" cy="26276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feld 12"/>
          <p:cNvSpPr txBox="1"/>
          <p:nvPr/>
        </p:nvSpPr>
        <p:spPr>
          <a:xfrm>
            <a:off x="4355976" y="3892978"/>
            <a:ext cx="2232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1800" dirty="0" smtClean="0"/>
              <a:t>Nitrogen </a:t>
            </a:r>
            <a:r>
              <a:rPr lang="de-CH" sz="1800" dirty="0" err="1" smtClean="0"/>
              <a:t>deposition</a:t>
            </a:r>
            <a:endParaRPr lang="de-CH" sz="1800" dirty="0"/>
          </a:p>
        </p:txBody>
      </p:sp>
      <p:sp>
        <p:nvSpPr>
          <p:cNvPr id="18" name="Textfeld 17"/>
          <p:cNvSpPr txBox="1"/>
          <p:nvPr/>
        </p:nvSpPr>
        <p:spPr>
          <a:xfrm>
            <a:off x="4355976" y="6355042"/>
            <a:ext cx="2232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1600" dirty="0" err="1" smtClean="0"/>
              <a:t>Measured</a:t>
            </a:r>
            <a:r>
              <a:rPr lang="de-CH" sz="1600" dirty="0" smtClean="0"/>
              <a:t>/</a:t>
            </a:r>
            <a:r>
              <a:rPr lang="de-CH" sz="1600" dirty="0" err="1" smtClean="0"/>
              <a:t>estimated</a:t>
            </a:r>
            <a:endParaRPr lang="de-CH" sz="1600" dirty="0"/>
          </a:p>
        </p:txBody>
      </p:sp>
      <p:sp>
        <p:nvSpPr>
          <p:cNvPr id="19" name="Textfeld 18"/>
          <p:cNvSpPr txBox="1"/>
          <p:nvPr/>
        </p:nvSpPr>
        <p:spPr>
          <a:xfrm rot="16200000">
            <a:off x="3389001" y="4921394"/>
            <a:ext cx="1152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1600" dirty="0" err="1"/>
              <a:t>M</a:t>
            </a:r>
            <a:r>
              <a:rPr lang="de-CH" sz="1600" dirty="0" err="1" smtClean="0"/>
              <a:t>odelled</a:t>
            </a:r>
            <a:endParaRPr lang="de-CH" sz="1600" dirty="0"/>
          </a:p>
        </p:txBody>
      </p:sp>
      <p:sp>
        <p:nvSpPr>
          <p:cNvPr id="3" name="Pfeil nach unten 2"/>
          <p:cNvSpPr/>
          <p:nvPr/>
        </p:nvSpPr>
        <p:spPr bwMode="auto">
          <a:xfrm>
            <a:off x="1954755" y="3982216"/>
            <a:ext cx="360040" cy="69879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06535" y="469798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Effect</a:t>
            </a:r>
            <a:r>
              <a:rPr lang="de-CH" dirty="0" smtClean="0"/>
              <a:t> </a:t>
            </a:r>
            <a:r>
              <a:rPr lang="de-CH" dirty="0" err="1" smtClean="0"/>
              <a:t>studies</a:t>
            </a:r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434572" y="5445224"/>
            <a:ext cx="1566428" cy="7694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CH" sz="2200" dirty="0" err="1" smtClean="0">
                <a:solidFill>
                  <a:srgbClr val="0070C0"/>
                </a:solidFill>
              </a:rPr>
              <a:t>Similar</a:t>
            </a:r>
            <a:r>
              <a:rPr lang="de-CH" sz="2200" dirty="0" smtClean="0">
                <a:solidFill>
                  <a:srgbClr val="0070C0"/>
                </a:solidFill>
              </a:rPr>
              <a:t> </a:t>
            </a:r>
            <a:r>
              <a:rPr lang="de-CH" sz="2200" dirty="0" err="1" smtClean="0">
                <a:solidFill>
                  <a:srgbClr val="0070C0"/>
                </a:solidFill>
              </a:rPr>
              <a:t>for</a:t>
            </a:r>
            <a:r>
              <a:rPr lang="de-CH" sz="2200" dirty="0" smtClean="0">
                <a:solidFill>
                  <a:srgbClr val="0070C0"/>
                </a:solidFill>
              </a:rPr>
              <a:t> </a:t>
            </a:r>
            <a:r>
              <a:rPr lang="de-CH" sz="2200" dirty="0" err="1" smtClean="0">
                <a:solidFill>
                  <a:srgbClr val="0070C0"/>
                </a:solidFill>
              </a:rPr>
              <a:t>ozone</a:t>
            </a:r>
            <a:r>
              <a:rPr lang="de-CH" sz="2200" dirty="0" smtClean="0">
                <a:solidFill>
                  <a:srgbClr val="0070C0"/>
                </a:solidFill>
              </a:rPr>
              <a:t> </a:t>
            </a:r>
            <a:r>
              <a:rPr lang="de-CH" sz="2200" dirty="0" err="1" smtClean="0">
                <a:solidFill>
                  <a:srgbClr val="0070C0"/>
                </a:solidFill>
              </a:rPr>
              <a:t>flux</a:t>
            </a:r>
            <a:endParaRPr lang="de-CH" sz="2200" dirty="0">
              <a:solidFill>
                <a:srgbClr val="0070C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652120" y="1170911"/>
            <a:ext cx="3491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900" dirty="0" smtClean="0"/>
              <a:t>Measurement </a:t>
            </a:r>
            <a:r>
              <a:rPr lang="de-CH" sz="1900" dirty="0" err="1" smtClean="0"/>
              <a:t>campaign</a:t>
            </a:r>
            <a:r>
              <a:rPr lang="de-CH" sz="1900" dirty="0" smtClean="0"/>
              <a:t> </a:t>
            </a:r>
            <a:r>
              <a:rPr lang="de-CH" sz="1900" dirty="0" smtClean="0"/>
              <a:t>2014</a:t>
            </a:r>
            <a:endParaRPr lang="de-CH" sz="1900" dirty="0"/>
          </a:p>
        </p:txBody>
      </p:sp>
    </p:spTree>
    <p:extLst>
      <p:ext uri="{BB962C8B-B14F-4D97-AF65-F5344CB8AC3E}">
        <p14:creationId xmlns:p14="http://schemas.microsoft.com/office/powerpoint/2010/main" val="29732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CH" altLang="de-DE" sz="2800" dirty="0" smtClean="0">
                <a:solidFill>
                  <a:srgbClr val="1C46CE"/>
                </a:solidFill>
              </a:rPr>
              <a:t>Urban </a:t>
            </a:r>
            <a:r>
              <a:rPr lang="de-CH" altLang="de-DE" sz="2800" dirty="0" err="1">
                <a:solidFill>
                  <a:srgbClr val="1C46CE"/>
                </a:solidFill>
              </a:rPr>
              <a:t>modelling</a:t>
            </a:r>
            <a:endParaRPr lang="de-CH" sz="2800" dirty="0">
              <a:solidFill>
                <a:srgbClr val="1C46C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14685" y="104983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NO</a:t>
            </a:r>
            <a:r>
              <a:rPr lang="de-CH" baseline="-25000" dirty="0" smtClean="0"/>
              <a:t>2</a:t>
            </a:r>
            <a:r>
              <a:rPr lang="de-CH" dirty="0" smtClean="0"/>
              <a:t> </a:t>
            </a:r>
            <a:r>
              <a:rPr lang="de-CH" dirty="0" smtClean="0"/>
              <a:t>on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smtClean="0"/>
              <a:t>national </a:t>
            </a:r>
            <a:r>
              <a:rPr lang="de-CH" dirty="0" err="1" smtClean="0"/>
              <a:t>scale</a:t>
            </a:r>
            <a:endParaRPr lang="de-CH" dirty="0"/>
          </a:p>
        </p:txBody>
      </p:sp>
      <p:sp>
        <p:nvSpPr>
          <p:cNvPr id="5" name="Pfeil nach rechts 4"/>
          <p:cNvSpPr/>
          <p:nvPr/>
        </p:nvSpPr>
        <p:spPr bwMode="auto">
          <a:xfrm>
            <a:off x="4412425" y="1126289"/>
            <a:ext cx="1512168" cy="3087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86230" y="103836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Urban </a:t>
            </a:r>
            <a:r>
              <a:rPr lang="de-CH" dirty="0" err="1" smtClean="0"/>
              <a:t>scale</a:t>
            </a:r>
            <a:endParaRPr lang="de-CH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5364088" y="1700808"/>
            <a:ext cx="3705406" cy="3384375"/>
            <a:chOff x="5410200" y="661636"/>
            <a:chExt cx="3733800" cy="345370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661636"/>
              <a:ext cx="3733800" cy="3113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hteck 9"/>
            <p:cNvSpPr/>
            <p:nvPr/>
          </p:nvSpPr>
          <p:spPr>
            <a:xfrm>
              <a:off x="6056794" y="3791724"/>
              <a:ext cx="2358641" cy="3236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400" dirty="0" smtClean="0"/>
                <a:t>NO</a:t>
              </a:r>
              <a:r>
                <a:rPr lang="de-CH" sz="1400" baseline="-25000" dirty="0" smtClean="0"/>
                <a:t>2</a:t>
              </a:r>
              <a:r>
                <a:rPr lang="de-CH" sz="1400" dirty="0" smtClean="0"/>
                <a:t> </a:t>
              </a:r>
              <a:r>
                <a:rPr lang="de-CH" sz="1400" dirty="0" err="1" smtClean="0"/>
                <a:t>annual</a:t>
              </a:r>
              <a:r>
                <a:rPr lang="de-CH" sz="1400" dirty="0" smtClean="0"/>
                <a:t> </a:t>
              </a:r>
              <a:r>
                <a:rPr lang="de-CH" sz="1400" dirty="0" err="1" smtClean="0"/>
                <a:t>mean</a:t>
              </a:r>
              <a:r>
                <a:rPr lang="de-CH" sz="1400" dirty="0" smtClean="0"/>
                <a:t> in Zürich</a:t>
              </a:r>
              <a:endParaRPr lang="de-CH" sz="1400" dirty="0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5508104" y="522920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dirty="0" smtClean="0"/>
              <a:t>Projects </a:t>
            </a:r>
            <a:r>
              <a:rPr lang="de-CH" sz="1800" dirty="0" err="1" smtClean="0"/>
              <a:t>started</a:t>
            </a:r>
            <a:r>
              <a:rPr lang="de-CH" sz="1800" dirty="0" smtClean="0"/>
              <a:t> at </a:t>
            </a:r>
            <a:r>
              <a:rPr lang="de-CH" sz="1800" dirty="0" err="1" smtClean="0"/>
              <a:t>Empa</a:t>
            </a:r>
            <a:r>
              <a:rPr lang="de-CH" sz="1800" dirty="0" smtClean="0"/>
              <a:t>:</a:t>
            </a:r>
          </a:p>
          <a:p>
            <a:r>
              <a:rPr lang="de-CH" sz="1800" dirty="0" smtClean="0"/>
              <a:t>Population </a:t>
            </a:r>
            <a:r>
              <a:rPr lang="de-CH" sz="1800" dirty="0" err="1" smtClean="0"/>
              <a:t>exposure</a:t>
            </a:r>
            <a:endParaRPr lang="de-CH" sz="1800" dirty="0" smtClean="0"/>
          </a:p>
          <a:p>
            <a:r>
              <a:rPr lang="de-CH" sz="1800" dirty="0" err="1" smtClean="0"/>
              <a:t>hotspots</a:t>
            </a:r>
            <a:endParaRPr lang="de-CH" sz="18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4" y="1528352"/>
            <a:ext cx="4259410" cy="269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1560" y="217325"/>
            <a:ext cx="8136904" cy="368846"/>
          </a:xfrm>
          <a:prstGeom prst="rect">
            <a:avLst/>
          </a:prstGeom>
          <a:noFill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sz="2400" dirty="0" err="1" smtClean="0">
                <a:solidFill>
                  <a:srgbClr val="1C46CE"/>
                </a:solidFill>
              </a:rPr>
              <a:t>Several</a:t>
            </a:r>
            <a:r>
              <a:rPr lang="de-CH" sz="2400" dirty="0" smtClean="0">
                <a:solidFill>
                  <a:srgbClr val="1C46CE"/>
                </a:solidFill>
              </a:rPr>
              <a:t> Swiss </a:t>
            </a:r>
            <a:r>
              <a:rPr lang="de-CH" sz="2400" dirty="0" err="1" smtClean="0">
                <a:solidFill>
                  <a:srgbClr val="1C46CE"/>
                </a:solidFill>
              </a:rPr>
              <a:t>partners</a:t>
            </a:r>
            <a:r>
              <a:rPr lang="de-CH" sz="2400" dirty="0" smtClean="0">
                <a:solidFill>
                  <a:srgbClr val="1C46CE"/>
                </a:solidFill>
              </a:rPr>
              <a:t> </a:t>
            </a:r>
            <a:r>
              <a:rPr lang="de-CH" sz="2400" dirty="0" err="1" smtClean="0">
                <a:solidFill>
                  <a:srgbClr val="1C46CE"/>
                </a:solidFill>
              </a:rPr>
              <a:t>contribute</a:t>
            </a:r>
            <a:r>
              <a:rPr lang="de-CH" sz="2400" dirty="0" smtClean="0">
                <a:solidFill>
                  <a:srgbClr val="1C46CE"/>
                </a:solidFill>
              </a:rPr>
              <a:t> </a:t>
            </a:r>
            <a:r>
              <a:rPr lang="de-CH" sz="2400" dirty="0" err="1" smtClean="0">
                <a:solidFill>
                  <a:srgbClr val="1C46CE"/>
                </a:solidFill>
              </a:rPr>
              <a:t>to</a:t>
            </a:r>
            <a:r>
              <a:rPr lang="de-CH" sz="2400" dirty="0" smtClean="0">
                <a:solidFill>
                  <a:srgbClr val="1C46CE"/>
                </a:solidFill>
              </a:rPr>
              <a:t> </a:t>
            </a:r>
            <a:r>
              <a:rPr lang="de-CH" sz="2400" dirty="0" smtClean="0">
                <a:solidFill>
                  <a:srgbClr val="1C46CE"/>
                </a:solidFill>
              </a:rPr>
              <a:t>CLRTAP-</a:t>
            </a:r>
            <a:r>
              <a:rPr lang="de-CH" sz="2400" dirty="0" err="1" smtClean="0">
                <a:solidFill>
                  <a:srgbClr val="1C46CE"/>
                </a:solidFill>
              </a:rPr>
              <a:t>work</a:t>
            </a:r>
            <a:endParaRPr lang="de-CH" sz="2400" dirty="0" smtClean="0">
              <a:solidFill>
                <a:srgbClr val="1C46CE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01" y="840165"/>
            <a:ext cx="8023781" cy="601783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7584" y="2492896"/>
            <a:ext cx="144016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WSL, IAP</a:t>
            </a:r>
            <a:endParaRPr lang="de-CH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827584" y="3068960"/>
            <a:ext cx="145023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TI, SUPSI</a:t>
            </a:r>
            <a:endParaRPr lang="de-CH" sz="20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827584" y="3618250"/>
            <a:ext cx="145023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sz="2000" b="1" dirty="0" err="1" smtClean="0"/>
              <a:t>Meteotest</a:t>
            </a:r>
            <a:endParaRPr lang="de-CH" sz="20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1259632" y="4194314"/>
            <a:ext cx="101500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sz="2000" b="1" dirty="0" err="1" smtClean="0"/>
              <a:t>Empa</a:t>
            </a:r>
            <a:endParaRPr lang="de-CH" sz="20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827584" y="4688023"/>
            <a:ext cx="144705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sz="1800" b="1" dirty="0" err="1" smtClean="0"/>
              <a:t>Agroscope</a:t>
            </a:r>
            <a:r>
              <a:rPr lang="de-CH" sz="1800" b="1" dirty="0" smtClean="0"/>
              <a:t>, WSL, FUB</a:t>
            </a:r>
            <a:endParaRPr lang="de-CH" sz="18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1259632" y="5413096"/>
            <a:ext cx="102798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Ticino</a:t>
            </a:r>
            <a:endParaRPr lang="de-CH" sz="20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827584" y="5922193"/>
            <a:ext cx="144015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sz="2000" b="1" dirty="0" err="1" smtClean="0"/>
              <a:t>SwissTPH</a:t>
            </a:r>
            <a:endParaRPr lang="de-CH" sz="20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1331640" y="6401045"/>
            <a:ext cx="9663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EKG</a:t>
            </a:r>
            <a:endParaRPr lang="de-CH" sz="20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5724127" y="3530625"/>
            <a:ext cx="291121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sz="1800" b="1" dirty="0" err="1" smtClean="0"/>
              <a:t>Empa</a:t>
            </a:r>
            <a:r>
              <a:rPr lang="de-CH" sz="1800" b="1" dirty="0" smtClean="0"/>
              <a:t>, PSI, EPFL, FOEN</a:t>
            </a:r>
            <a:endParaRPr lang="de-CH" sz="18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7589584" y="2485285"/>
            <a:ext cx="8999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sz="1800" b="1" dirty="0" smtClean="0"/>
              <a:t>FOEN</a:t>
            </a:r>
            <a:endParaRPr lang="de-CH" sz="18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5711091" y="2485285"/>
            <a:ext cx="8999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sz="1800" b="1" dirty="0" smtClean="0"/>
              <a:t>FOEN</a:t>
            </a:r>
            <a:endParaRPr lang="de-CH" sz="18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7589584" y="3007955"/>
            <a:ext cx="8999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sz="1800" b="1" dirty="0" smtClean="0"/>
              <a:t>FOEN</a:t>
            </a:r>
            <a:endParaRPr lang="de-CH" sz="18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5711091" y="5443873"/>
            <a:ext cx="8999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sz="1800" b="1" dirty="0" smtClean="0"/>
              <a:t>FOEN</a:t>
            </a:r>
            <a:endParaRPr lang="de-CH" sz="1800" b="1" dirty="0"/>
          </a:p>
        </p:txBody>
      </p:sp>
      <p:sp>
        <p:nvSpPr>
          <p:cNvPr id="19" name="Multiplizieren 18"/>
          <p:cNvSpPr/>
          <p:nvPr/>
        </p:nvSpPr>
        <p:spPr bwMode="auto">
          <a:xfrm>
            <a:off x="4716016" y="6401045"/>
            <a:ext cx="864096" cy="456956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9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925"/>
            <a:ext cx="9144000" cy="1612131"/>
          </a:xfrm>
        </p:spPr>
        <p:txBody>
          <a:bodyPr/>
          <a:lstStyle/>
          <a:p>
            <a:pPr algn="ctr"/>
            <a:r>
              <a:rPr lang="de-CH" altLang="de-DE" sz="3600" dirty="0" smtClean="0">
                <a:solidFill>
                  <a:srgbClr val="1C46CE"/>
                </a:solidFill>
              </a:rPr>
              <a:t>Swiss </a:t>
            </a:r>
            <a:r>
              <a:rPr lang="de-CH" altLang="de-DE" sz="3600" dirty="0" err="1" smtClean="0">
                <a:solidFill>
                  <a:srgbClr val="1C46CE"/>
                </a:solidFill>
              </a:rPr>
              <a:t>contribution</a:t>
            </a:r>
            <a:r>
              <a:rPr lang="de-CH" altLang="de-DE" sz="3600" dirty="0" smtClean="0">
                <a:solidFill>
                  <a:srgbClr val="1C46CE"/>
                </a:solidFill>
              </a:rPr>
              <a:t> </a:t>
            </a:r>
            <a:r>
              <a:rPr lang="de-CH" altLang="de-DE" sz="3600" dirty="0" err="1" smtClean="0">
                <a:solidFill>
                  <a:srgbClr val="1C46CE"/>
                </a:solidFill>
              </a:rPr>
              <a:t>to</a:t>
            </a:r>
            <a:r>
              <a:rPr lang="de-CH" altLang="de-DE" sz="3600" dirty="0" smtClean="0">
                <a:solidFill>
                  <a:srgbClr val="1C46CE"/>
                </a:solidFill>
              </a:rPr>
              <a:t> EMEP </a:t>
            </a:r>
            <a:br>
              <a:rPr lang="de-CH" altLang="de-DE" sz="3600" dirty="0" smtClean="0">
                <a:solidFill>
                  <a:srgbClr val="1C46CE"/>
                </a:solidFill>
              </a:rPr>
            </a:br>
            <a:r>
              <a:rPr lang="de-CH" altLang="de-DE" sz="3600" dirty="0" err="1" smtClean="0">
                <a:solidFill>
                  <a:srgbClr val="1C46CE"/>
                </a:solidFill>
              </a:rPr>
              <a:t>and</a:t>
            </a:r>
            <a:r>
              <a:rPr lang="de-CH" altLang="de-DE" sz="3600" dirty="0" smtClean="0">
                <a:solidFill>
                  <a:srgbClr val="1C46CE"/>
                </a:solidFill>
              </a:rPr>
              <a:t> </a:t>
            </a:r>
            <a:r>
              <a:rPr lang="de-CH" altLang="de-DE" sz="3600" dirty="0" err="1" smtClean="0">
                <a:solidFill>
                  <a:srgbClr val="1C46CE"/>
                </a:solidFill>
              </a:rPr>
              <a:t>the</a:t>
            </a:r>
            <a:r>
              <a:rPr lang="de-CH" altLang="de-DE" sz="3600" dirty="0" smtClean="0">
                <a:solidFill>
                  <a:srgbClr val="1C46CE"/>
                </a:solidFill>
              </a:rPr>
              <a:t> Air </a:t>
            </a:r>
            <a:r>
              <a:rPr lang="de-CH" altLang="de-DE" sz="3600" dirty="0" err="1" smtClean="0">
                <a:solidFill>
                  <a:srgbClr val="1C46CE"/>
                </a:solidFill>
              </a:rPr>
              <a:t>Convention</a:t>
            </a:r>
            <a:endParaRPr lang="de-CH" altLang="de-DE" sz="3600" dirty="0">
              <a:solidFill>
                <a:srgbClr val="1C46CE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725144"/>
            <a:ext cx="9144000" cy="180020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de-CH" altLang="de-DE" sz="2000" dirty="0" smtClean="0"/>
              <a:t>Rudolf Weber</a:t>
            </a:r>
          </a:p>
          <a:p>
            <a:pPr algn="ctr">
              <a:spcBef>
                <a:spcPts val="0"/>
              </a:spcBef>
            </a:pPr>
            <a:endParaRPr lang="de-CH" altLang="de-DE" sz="2000" dirty="0" smtClean="0"/>
          </a:p>
          <a:p>
            <a:pPr algn="ctr">
              <a:spcBef>
                <a:spcPts val="0"/>
              </a:spcBef>
            </a:pPr>
            <a:r>
              <a:rPr lang="de-CH" altLang="de-DE" sz="2000" dirty="0" smtClean="0"/>
              <a:t>Federal Office </a:t>
            </a:r>
            <a:r>
              <a:rPr lang="de-CH" altLang="de-DE" sz="2000" dirty="0" err="1" smtClean="0"/>
              <a:t>for</a:t>
            </a:r>
            <a:r>
              <a:rPr lang="de-CH" altLang="de-DE" sz="2000" dirty="0" smtClean="0"/>
              <a:t> </a:t>
            </a:r>
            <a:r>
              <a:rPr lang="de-CH" altLang="de-DE" sz="2000" dirty="0" err="1" smtClean="0"/>
              <a:t>the</a:t>
            </a:r>
            <a:r>
              <a:rPr lang="de-CH" altLang="de-DE" sz="2000" dirty="0" smtClean="0"/>
              <a:t> Environment FOEN</a:t>
            </a:r>
          </a:p>
          <a:p>
            <a:pPr algn="ctr">
              <a:spcBef>
                <a:spcPts val="0"/>
              </a:spcBef>
            </a:pPr>
            <a:endParaRPr lang="de-CH" altLang="de-DE" sz="2000" dirty="0" smtClean="0"/>
          </a:p>
          <a:p>
            <a:pPr algn="ctr">
              <a:spcBef>
                <a:spcPts val="0"/>
              </a:spcBef>
            </a:pPr>
            <a:r>
              <a:rPr lang="de-CH" altLang="de-DE" sz="2000" dirty="0"/>
              <a:t>May 2</a:t>
            </a:r>
            <a:r>
              <a:rPr lang="de-CH" altLang="de-DE" sz="2000" baseline="30000" dirty="0"/>
              <a:t>nd</a:t>
            </a:r>
            <a:r>
              <a:rPr lang="de-CH" altLang="de-DE" sz="2000" dirty="0"/>
              <a:t> 2018</a:t>
            </a:r>
          </a:p>
          <a:p>
            <a:pPr algn="ctr">
              <a:spcBef>
                <a:spcPts val="0"/>
              </a:spcBef>
            </a:pPr>
            <a:endParaRPr lang="de-CH" altLang="de-DE" sz="2000" dirty="0" smtClean="0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481513" y="819150"/>
            <a:ext cx="31051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altLang="de-DE" sz="800" dirty="0" smtClean="0"/>
              <a:t>Air Pollution Control </a:t>
            </a:r>
            <a:r>
              <a:rPr lang="de-CH" altLang="de-DE" sz="800" dirty="0" err="1" smtClean="0"/>
              <a:t>and</a:t>
            </a:r>
            <a:r>
              <a:rPr lang="de-CH" altLang="de-DE" sz="800" dirty="0" smtClean="0"/>
              <a:t> Chemicals Division </a:t>
            </a:r>
            <a:endParaRPr lang="de-CH" altLang="de-DE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6988" y="323851"/>
            <a:ext cx="7667500" cy="584870"/>
          </a:xfrm>
          <a:prstGeom prst="rect">
            <a:avLst/>
          </a:prstGeom>
          <a:noFill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1C46CE"/>
                </a:solidFill>
              </a:rPr>
              <a:t>Summary</a:t>
            </a:r>
            <a:endParaRPr lang="de-CH" sz="2800" dirty="0" smtClean="0">
              <a:solidFill>
                <a:srgbClr val="1C46CE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96988" y="1484784"/>
            <a:ext cx="756084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C46CE"/>
                </a:solidFill>
              </a:rPr>
              <a:t>Monitoring: </a:t>
            </a:r>
          </a:p>
          <a:p>
            <a:r>
              <a:rPr lang="en-US" sz="2000" dirty="0" smtClean="0"/>
              <a:t>EMEP stations integrated in National Monitoring Network</a:t>
            </a:r>
            <a:endParaRPr lang="en-US" sz="2000" dirty="0"/>
          </a:p>
          <a:p>
            <a:r>
              <a:rPr lang="en-US" sz="2000" dirty="0" smtClean="0"/>
              <a:t>Need low altitude and higher altitude stations</a:t>
            </a:r>
          </a:p>
          <a:p>
            <a:r>
              <a:rPr lang="en-US" sz="2000" dirty="0" smtClean="0"/>
              <a:t>Stations contribute to several </a:t>
            </a:r>
            <a:r>
              <a:rPr lang="en-US" sz="2000" dirty="0" smtClean="0"/>
              <a:t>projects </a:t>
            </a:r>
            <a:r>
              <a:rPr lang="en-US" sz="2000" dirty="0" smtClean="0"/>
              <a:t>like GAW, ACTRIS …</a:t>
            </a:r>
          </a:p>
          <a:p>
            <a:endParaRPr lang="en-US" sz="2000" b="1" dirty="0">
              <a:solidFill>
                <a:srgbClr val="1C46CE"/>
              </a:solidFill>
            </a:endParaRPr>
          </a:p>
          <a:p>
            <a:r>
              <a:rPr lang="en-US" sz="2000" b="1" dirty="0" smtClean="0">
                <a:solidFill>
                  <a:srgbClr val="1C46CE"/>
                </a:solidFill>
              </a:rPr>
              <a:t>Modelling</a:t>
            </a:r>
          </a:p>
          <a:p>
            <a:r>
              <a:rPr lang="en-US" sz="2000" dirty="0" smtClean="0"/>
              <a:t>Small-scale </a:t>
            </a:r>
            <a:r>
              <a:rPr lang="en-US" sz="2000" dirty="0" smtClean="0"/>
              <a:t>modelling complementing EMEP model</a:t>
            </a:r>
          </a:p>
          <a:p>
            <a:r>
              <a:rPr lang="en-US" sz="2000" dirty="0" smtClean="0"/>
              <a:t>Participation in </a:t>
            </a:r>
            <a:r>
              <a:rPr lang="en-US" sz="2000" dirty="0" err="1" smtClean="0"/>
              <a:t>Eurodelta</a:t>
            </a:r>
            <a:endParaRPr lang="en-US" sz="2000" dirty="0" smtClean="0"/>
          </a:p>
          <a:p>
            <a:endParaRPr lang="en-US" sz="2000" b="1" dirty="0">
              <a:solidFill>
                <a:srgbClr val="1C46CE"/>
              </a:solidFill>
            </a:endParaRPr>
          </a:p>
          <a:p>
            <a:r>
              <a:rPr lang="en-US" sz="2000" b="1" dirty="0" smtClean="0">
                <a:solidFill>
                  <a:srgbClr val="1C46CE"/>
                </a:solidFill>
              </a:rPr>
              <a:t>Effect studies</a:t>
            </a:r>
          </a:p>
          <a:p>
            <a:r>
              <a:rPr lang="en-US" sz="2000" dirty="0" smtClean="0"/>
              <a:t>In Swiss compartments</a:t>
            </a:r>
            <a:r>
              <a:rPr lang="en-US" sz="2000" dirty="0"/>
              <a:t> </a:t>
            </a:r>
            <a:r>
              <a:rPr lang="en-US" sz="2000" dirty="0" smtClean="0"/>
              <a:t>like forests, alpine lakes, vegetation …</a:t>
            </a:r>
          </a:p>
          <a:p>
            <a:endParaRPr lang="en-US" sz="2000" b="1" dirty="0" smtClean="0">
              <a:solidFill>
                <a:srgbClr val="1C46CE"/>
              </a:solidFill>
            </a:endParaRPr>
          </a:p>
          <a:p>
            <a:endParaRPr lang="en-US" sz="2000" b="1" dirty="0">
              <a:solidFill>
                <a:srgbClr val="1C46CE"/>
              </a:solidFill>
            </a:endParaRPr>
          </a:p>
          <a:p>
            <a:endParaRPr lang="en-US" b="1" dirty="0" smtClean="0">
              <a:solidFill>
                <a:srgbClr val="1C46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06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ATA\Documents\Eigene Bilder\Run\PANO_20131217_130506.jpg"/>
          <p:cNvPicPr>
            <a:picLocks noChangeAspect="1" noChangeArrowheads="1"/>
          </p:cNvPicPr>
          <p:nvPr/>
        </p:nvPicPr>
        <p:blipFill>
          <a:blip r:embed="rId2" cstate="print"/>
          <a:srcRect l="33189" r="36850" b="3296"/>
          <a:stretch>
            <a:fillRect/>
          </a:stretch>
        </p:blipFill>
        <p:spPr bwMode="auto">
          <a:xfrm>
            <a:off x="0" y="0"/>
            <a:ext cx="9132199" cy="6337098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2123728" y="1700808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5400" b="1" dirty="0" err="1" smtClean="0">
                <a:solidFill>
                  <a:srgbClr val="1C46CE"/>
                </a:solidFill>
              </a:rPr>
              <a:t>Thank</a:t>
            </a:r>
            <a:r>
              <a:rPr lang="de-CH" sz="5400" b="1" dirty="0" smtClean="0">
                <a:solidFill>
                  <a:srgbClr val="1C46CE"/>
                </a:solidFill>
              </a:rPr>
              <a:t> </a:t>
            </a:r>
            <a:r>
              <a:rPr lang="de-CH" sz="5400" b="1" dirty="0" err="1" smtClean="0">
                <a:solidFill>
                  <a:srgbClr val="1C46CE"/>
                </a:solidFill>
              </a:rPr>
              <a:t>you</a:t>
            </a:r>
            <a:r>
              <a:rPr lang="de-CH" sz="5400" b="1" dirty="0" smtClean="0">
                <a:solidFill>
                  <a:srgbClr val="1C46CE"/>
                </a:solidFill>
              </a:rPr>
              <a:t> </a:t>
            </a:r>
            <a:r>
              <a:rPr lang="de-CH" sz="5400" b="1" dirty="0" err="1" smtClean="0">
                <a:solidFill>
                  <a:srgbClr val="1C46CE"/>
                </a:solidFill>
              </a:rPr>
              <a:t>for</a:t>
            </a:r>
            <a:r>
              <a:rPr lang="de-CH" sz="5400" b="1" dirty="0" smtClean="0">
                <a:solidFill>
                  <a:srgbClr val="1C46CE"/>
                </a:solidFill>
              </a:rPr>
              <a:t> </a:t>
            </a:r>
            <a:r>
              <a:rPr lang="de-CH" sz="5400" b="1" dirty="0" err="1" smtClean="0">
                <a:solidFill>
                  <a:srgbClr val="1C46CE"/>
                </a:solidFill>
              </a:rPr>
              <a:t>your</a:t>
            </a:r>
            <a:r>
              <a:rPr lang="de-CH" sz="5400" b="1" dirty="0" smtClean="0">
                <a:solidFill>
                  <a:srgbClr val="1C46CE"/>
                </a:solidFill>
              </a:rPr>
              <a:t> </a:t>
            </a:r>
            <a:r>
              <a:rPr lang="de-CH" sz="5400" b="1" dirty="0" err="1" smtClean="0">
                <a:solidFill>
                  <a:srgbClr val="1C46CE"/>
                </a:solidFill>
              </a:rPr>
              <a:t>attention</a:t>
            </a:r>
            <a:endParaRPr lang="de-CH" sz="5400" b="1" dirty="0">
              <a:solidFill>
                <a:srgbClr val="1C46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15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296988" y="323850"/>
            <a:ext cx="746125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800" b="1" dirty="0" smtClean="0">
                <a:solidFill>
                  <a:srgbClr val="1C46CE"/>
                </a:solidFill>
                <a:latin typeface="+mj-lt"/>
                <a:ea typeface="+mj-ea"/>
                <a:cs typeface="+mj-cs"/>
              </a:rPr>
              <a:t>FOEN</a:t>
            </a:r>
            <a:r>
              <a:rPr lang="de-CH" altLang="de-DE" sz="2800" b="1" dirty="0">
                <a:solidFill>
                  <a:srgbClr val="1C46CE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CH" altLang="de-DE" sz="2800" b="1" dirty="0" err="1" smtClean="0">
                <a:solidFill>
                  <a:srgbClr val="1C46CE"/>
                </a:solidFill>
                <a:latin typeface="+mj-lt"/>
                <a:ea typeface="+mj-ea"/>
                <a:cs typeface="+mj-cs"/>
              </a:rPr>
              <a:t>as</a:t>
            </a:r>
            <a:r>
              <a:rPr lang="de-CH" altLang="de-DE" sz="2800" b="1" dirty="0" smtClean="0">
                <a:solidFill>
                  <a:srgbClr val="1C46CE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CH" altLang="de-DE" sz="2800" b="1" dirty="0" err="1" smtClean="0">
                <a:solidFill>
                  <a:srgbClr val="1C46CE"/>
                </a:solidFill>
                <a:latin typeface="+mj-lt"/>
                <a:ea typeface="+mj-ea"/>
                <a:cs typeface="+mj-cs"/>
              </a:rPr>
              <a:t>part</a:t>
            </a:r>
            <a:r>
              <a:rPr lang="de-CH" altLang="de-DE" sz="2800" b="1" dirty="0" smtClean="0">
                <a:solidFill>
                  <a:srgbClr val="1C46CE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CH" altLang="de-DE" sz="2800" b="1" dirty="0" err="1" smtClean="0">
                <a:solidFill>
                  <a:srgbClr val="1C46CE"/>
                </a:solidFill>
                <a:latin typeface="+mj-lt"/>
                <a:ea typeface="+mj-ea"/>
                <a:cs typeface="+mj-cs"/>
              </a:rPr>
              <a:t>of</a:t>
            </a:r>
            <a:r>
              <a:rPr lang="de-CH" altLang="de-DE" sz="2800" b="1" dirty="0" smtClean="0">
                <a:solidFill>
                  <a:srgbClr val="1C46CE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CH" altLang="de-DE" sz="2800" b="1" dirty="0" err="1" smtClean="0">
                <a:solidFill>
                  <a:srgbClr val="1C46CE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de-CH" altLang="de-DE" sz="2800" b="1" dirty="0" smtClean="0">
                <a:solidFill>
                  <a:srgbClr val="1C46CE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CH" altLang="de-DE" sz="2800" b="1" dirty="0" err="1" smtClean="0">
                <a:solidFill>
                  <a:srgbClr val="1C46CE"/>
                </a:solidFill>
                <a:latin typeface="+mj-lt"/>
                <a:ea typeface="+mj-ea"/>
                <a:cs typeface="+mj-cs"/>
              </a:rPr>
              <a:t>federal</a:t>
            </a:r>
            <a:r>
              <a:rPr lang="de-CH" altLang="de-DE" sz="2800" b="1" dirty="0" smtClean="0">
                <a:solidFill>
                  <a:srgbClr val="1C46CE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CH" altLang="de-DE" sz="2800" b="1" dirty="0" err="1" smtClean="0">
                <a:solidFill>
                  <a:srgbClr val="1C46CE"/>
                </a:solidFill>
                <a:latin typeface="+mj-lt"/>
                <a:ea typeface="+mj-ea"/>
                <a:cs typeface="+mj-cs"/>
              </a:rPr>
              <a:t>administration</a:t>
            </a:r>
            <a:endParaRPr lang="de-CH" altLang="de-DE" sz="2800" b="1" dirty="0">
              <a:solidFill>
                <a:srgbClr val="1C46C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282" name="Rectangle 21"/>
          <p:cNvSpPr>
            <a:spLocks noChangeArrowheads="1"/>
          </p:cNvSpPr>
          <p:nvPr/>
        </p:nvSpPr>
        <p:spPr bwMode="auto">
          <a:xfrm>
            <a:off x="252538" y="5661025"/>
            <a:ext cx="1079500" cy="431800"/>
          </a:xfrm>
          <a:prstGeom prst="rect">
            <a:avLst/>
          </a:prstGeom>
          <a:solidFill>
            <a:srgbClr val="FFCC00">
              <a:alpha val="6901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800"/>
              <a:t>FOE</a:t>
            </a:r>
          </a:p>
        </p:txBody>
      </p:sp>
      <p:sp>
        <p:nvSpPr>
          <p:cNvPr id="11283" name="Rectangle 22"/>
          <p:cNvSpPr>
            <a:spLocks noChangeArrowheads="1"/>
          </p:cNvSpPr>
          <p:nvPr/>
        </p:nvSpPr>
        <p:spPr bwMode="auto">
          <a:xfrm>
            <a:off x="1403475" y="5661025"/>
            <a:ext cx="1079500" cy="431800"/>
          </a:xfrm>
          <a:prstGeom prst="rect">
            <a:avLst/>
          </a:prstGeom>
          <a:solidFill>
            <a:srgbClr val="FFC0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800"/>
              <a:t>FEDRO</a:t>
            </a:r>
          </a:p>
        </p:txBody>
      </p:sp>
      <p:sp>
        <p:nvSpPr>
          <p:cNvPr id="11284" name="Rectangle 23"/>
          <p:cNvSpPr>
            <a:spLocks noChangeArrowheads="1"/>
          </p:cNvSpPr>
          <p:nvPr/>
        </p:nvSpPr>
        <p:spPr bwMode="auto">
          <a:xfrm>
            <a:off x="2556000" y="5661025"/>
            <a:ext cx="1079500" cy="431800"/>
          </a:xfrm>
          <a:prstGeom prst="rect">
            <a:avLst/>
          </a:prstGeom>
          <a:solidFill>
            <a:srgbClr val="FFCC00">
              <a:alpha val="6901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800"/>
              <a:t>FOT</a:t>
            </a:r>
          </a:p>
        </p:txBody>
      </p:sp>
      <p:sp>
        <p:nvSpPr>
          <p:cNvPr id="11285" name="Rectangle 24"/>
          <p:cNvSpPr>
            <a:spLocks noChangeArrowheads="1"/>
          </p:cNvSpPr>
          <p:nvPr/>
        </p:nvSpPr>
        <p:spPr bwMode="auto">
          <a:xfrm>
            <a:off x="3706938" y="5661025"/>
            <a:ext cx="1079500" cy="431800"/>
          </a:xfrm>
          <a:prstGeom prst="rect">
            <a:avLst/>
          </a:prstGeom>
          <a:solidFill>
            <a:srgbClr val="FFCC00">
              <a:alpha val="6901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800"/>
              <a:t>FOCA</a:t>
            </a:r>
          </a:p>
        </p:txBody>
      </p:sp>
      <p:sp>
        <p:nvSpPr>
          <p:cNvPr id="11286" name="Rectangle 25"/>
          <p:cNvSpPr>
            <a:spLocks noChangeArrowheads="1"/>
          </p:cNvSpPr>
          <p:nvPr/>
        </p:nvSpPr>
        <p:spPr bwMode="auto">
          <a:xfrm>
            <a:off x="4859463" y="5661025"/>
            <a:ext cx="1079500" cy="431800"/>
          </a:xfrm>
          <a:prstGeom prst="rect">
            <a:avLst/>
          </a:prstGeom>
          <a:solidFill>
            <a:srgbClr val="FFCC00">
              <a:alpha val="6901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800"/>
              <a:t>OFCOM</a:t>
            </a:r>
          </a:p>
        </p:txBody>
      </p:sp>
      <p:sp>
        <p:nvSpPr>
          <p:cNvPr id="11287" name="Rectangle 26"/>
          <p:cNvSpPr>
            <a:spLocks noChangeArrowheads="1"/>
          </p:cNvSpPr>
          <p:nvPr/>
        </p:nvSpPr>
        <p:spPr bwMode="auto">
          <a:xfrm>
            <a:off x="6011988" y="5661025"/>
            <a:ext cx="1079500" cy="431800"/>
          </a:xfrm>
          <a:prstGeom prst="rect">
            <a:avLst/>
          </a:prstGeom>
          <a:solidFill>
            <a:srgbClr val="FFCC00">
              <a:alpha val="6901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800"/>
              <a:t>ARE</a:t>
            </a:r>
          </a:p>
        </p:txBody>
      </p:sp>
      <p:sp>
        <p:nvSpPr>
          <p:cNvPr id="11288" name="Rectangle 27"/>
          <p:cNvSpPr>
            <a:spLocks noChangeArrowheads="1"/>
          </p:cNvSpPr>
          <p:nvPr/>
        </p:nvSpPr>
        <p:spPr bwMode="auto">
          <a:xfrm>
            <a:off x="7164513" y="5661025"/>
            <a:ext cx="1079500" cy="431800"/>
          </a:xfrm>
          <a:prstGeom prst="rect">
            <a:avLst/>
          </a:prstGeom>
          <a:solidFill>
            <a:srgbClr val="FFC0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800" dirty="0"/>
              <a:t>FOEN</a:t>
            </a:r>
          </a:p>
        </p:txBody>
      </p:sp>
      <p:cxnSp>
        <p:nvCxnSpPr>
          <p:cNvPr id="11289" name="AutoShape 29"/>
          <p:cNvCxnSpPr>
            <a:cxnSpLocks noChangeShapeType="1"/>
            <a:endCxn id="11282" idx="0"/>
          </p:cNvCxnSpPr>
          <p:nvPr/>
        </p:nvCxnSpPr>
        <p:spPr bwMode="auto">
          <a:xfrm rot="10800000" flipV="1">
            <a:off x="792289" y="5408611"/>
            <a:ext cx="4752125" cy="252414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0" name="AutoShape 30"/>
          <p:cNvCxnSpPr>
            <a:cxnSpLocks noChangeShapeType="1"/>
            <a:endCxn id="11283" idx="0"/>
          </p:cNvCxnSpPr>
          <p:nvPr/>
        </p:nvCxnSpPr>
        <p:spPr bwMode="auto">
          <a:xfrm rot="10800000" flipV="1">
            <a:off x="1943226" y="5394335"/>
            <a:ext cx="3680559" cy="266690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1" name="AutoShape 31"/>
          <p:cNvCxnSpPr>
            <a:cxnSpLocks noChangeShapeType="1"/>
            <a:endCxn id="11284" idx="0"/>
          </p:cNvCxnSpPr>
          <p:nvPr/>
        </p:nvCxnSpPr>
        <p:spPr bwMode="auto">
          <a:xfrm rot="10800000" flipV="1">
            <a:off x="3095751" y="5394333"/>
            <a:ext cx="2557699" cy="266692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2" name="AutoShape 32"/>
          <p:cNvCxnSpPr>
            <a:cxnSpLocks noChangeShapeType="1"/>
          </p:cNvCxnSpPr>
          <p:nvPr/>
        </p:nvCxnSpPr>
        <p:spPr bwMode="auto">
          <a:xfrm rot="16200000" flipH="1">
            <a:off x="4084897" y="5540889"/>
            <a:ext cx="267559" cy="1269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3" name="AutoShape 33"/>
          <p:cNvCxnSpPr>
            <a:cxnSpLocks noChangeShapeType="1"/>
            <a:endCxn id="11286" idx="0"/>
          </p:cNvCxnSpPr>
          <p:nvPr/>
        </p:nvCxnSpPr>
        <p:spPr bwMode="auto">
          <a:xfrm rot="10800000" flipV="1">
            <a:off x="5399213" y="5406793"/>
            <a:ext cx="449144" cy="254232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4" name="AutoShape 34"/>
          <p:cNvCxnSpPr>
            <a:cxnSpLocks noChangeShapeType="1"/>
            <a:stCxn id="60" idx="2"/>
          </p:cNvCxnSpPr>
          <p:nvPr/>
        </p:nvCxnSpPr>
        <p:spPr bwMode="auto">
          <a:xfrm rot="5400000">
            <a:off x="5314920" y="2300110"/>
            <a:ext cx="1584178" cy="3697943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5" name="AutoShape 35"/>
          <p:cNvCxnSpPr>
            <a:cxnSpLocks noChangeShapeType="1"/>
          </p:cNvCxnSpPr>
          <p:nvPr/>
        </p:nvCxnSpPr>
        <p:spPr bwMode="auto">
          <a:xfrm>
            <a:off x="5703860" y="5393507"/>
            <a:ext cx="2008340" cy="256737"/>
          </a:xfrm>
          <a:prstGeom prst="bentConnector3">
            <a:avLst>
              <a:gd name="adj1" fmla="val 9993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96" name="Ellipse 32"/>
          <p:cNvSpPr>
            <a:spLocks noChangeArrowheads="1"/>
          </p:cNvSpPr>
          <p:nvPr/>
        </p:nvSpPr>
        <p:spPr bwMode="auto">
          <a:xfrm>
            <a:off x="6920038" y="5522913"/>
            <a:ext cx="1584325" cy="695325"/>
          </a:xfrm>
          <a:prstGeom prst="ellipse">
            <a:avLst/>
          </a:prstGeom>
          <a:noFill/>
          <a:ln w="50800" algn="ctr">
            <a:solidFill>
              <a:srgbClr val="3FD4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/>
          </a:p>
        </p:txBody>
      </p:sp>
      <p:sp>
        <p:nvSpPr>
          <p:cNvPr id="2" name="Textfeld 1"/>
          <p:cNvSpPr txBox="1"/>
          <p:nvPr/>
        </p:nvSpPr>
        <p:spPr>
          <a:xfrm>
            <a:off x="5910990" y="3732399"/>
            <a:ext cx="826962" cy="923330"/>
          </a:xfrm>
          <a:prstGeom prst="rect">
            <a:avLst/>
          </a:prstGeom>
          <a:noFill/>
          <a:ln w="31750">
            <a:solidFill>
              <a:srgbClr val="92D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de-CH" sz="1800" dirty="0" err="1" smtClean="0"/>
              <a:t>Empa</a:t>
            </a:r>
            <a:endParaRPr lang="de-CH" sz="1800" dirty="0" smtClean="0"/>
          </a:p>
          <a:p>
            <a:r>
              <a:rPr lang="de-CH" sz="1800" dirty="0" smtClean="0"/>
              <a:t>PSI</a:t>
            </a:r>
          </a:p>
          <a:p>
            <a:r>
              <a:rPr lang="de-CH" sz="1800" dirty="0" smtClean="0"/>
              <a:t>EPFL</a:t>
            </a:r>
            <a:endParaRPr lang="de-CH" sz="1800" dirty="0"/>
          </a:p>
        </p:txBody>
      </p:sp>
      <p:sp>
        <p:nvSpPr>
          <p:cNvPr id="49" name="Rectangle 11"/>
          <p:cNvSpPr>
            <a:spLocks noChangeArrowheads="1"/>
          </p:cNvSpPr>
          <p:nvPr/>
        </p:nvSpPr>
        <p:spPr bwMode="auto">
          <a:xfrm>
            <a:off x="0" y="2276871"/>
            <a:ext cx="1043608" cy="76897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t" anchorCtr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700" dirty="0" err="1" smtClean="0"/>
              <a:t>Foreign</a:t>
            </a:r>
            <a:r>
              <a:rPr lang="de-CH" altLang="de-DE" sz="1700" dirty="0" smtClean="0"/>
              <a:t> </a:t>
            </a:r>
            <a:r>
              <a:rPr lang="de-CH" altLang="de-DE" sz="1700" dirty="0" err="1" smtClean="0"/>
              <a:t>Affairs</a:t>
            </a:r>
            <a:endParaRPr lang="de-CH" altLang="de-DE" sz="1700" dirty="0"/>
          </a:p>
        </p:txBody>
      </p:sp>
      <p:sp>
        <p:nvSpPr>
          <p:cNvPr id="50" name="Rectangle 11"/>
          <p:cNvSpPr>
            <a:spLocks noChangeArrowheads="1"/>
          </p:cNvSpPr>
          <p:nvPr/>
        </p:nvSpPr>
        <p:spPr bwMode="auto">
          <a:xfrm>
            <a:off x="1147089" y="2279287"/>
            <a:ext cx="1048647" cy="775493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t" anchorCtr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700" dirty="0" smtClean="0"/>
              <a:t>Home </a:t>
            </a:r>
            <a:r>
              <a:rPr lang="de-CH" altLang="de-DE" sz="1700" dirty="0" err="1" smtClean="0"/>
              <a:t>Affairs</a:t>
            </a:r>
            <a:endParaRPr lang="de-CH" altLang="de-DE" sz="1700" dirty="0"/>
          </a:p>
        </p:txBody>
      </p:sp>
      <p:sp>
        <p:nvSpPr>
          <p:cNvPr id="56" name="Rectangle 11"/>
          <p:cNvSpPr>
            <a:spLocks noChangeArrowheads="1"/>
          </p:cNvSpPr>
          <p:nvPr/>
        </p:nvSpPr>
        <p:spPr bwMode="auto">
          <a:xfrm>
            <a:off x="5804761" y="2270353"/>
            <a:ext cx="1143605" cy="1322954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t" anchorCtr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600" dirty="0" err="1" smtClean="0"/>
              <a:t>Economic</a:t>
            </a:r>
            <a:r>
              <a:rPr lang="de-CH" altLang="de-DE" sz="1600" dirty="0" smtClean="0"/>
              <a:t> </a:t>
            </a:r>
            <a:r>
              <a:rPr lang="de-CH" altLang="de-DE" sz="1600" dirty="0" err="1" smtClean="0"/>
              <a:t>Affairs</a:t>
            </a:r>
            <a:r>
              <a:rPr lang="de-CH" altLang="de-DE" sz="1600" dirty="0" smtClean="0"/>
              <a:t>, Education </a:t>
            </a:r>
            <a:r>
              <a:rPr lang="de-CH" altLang="de-DE" sz="1600" dirty="0" err="1" smtClean="0"/>
              <a:t>and</a:t>
            </a:r>
            <a:r>
              <a:rPr lang="de-CH" altLang="de-DE" sz="1600" dirty="0" smtClean="0"/>
              <a:t> Research</a:t>
            </a:r>
            <a:endParaRPr lang="de-CH" altLang="de-DE" sz="1600" dirty="0"/>
          </a:p>
        </p:txBody>
      </p:sp>
      <p:sp>
        <p:nvSpPr>
          <p:cNvPr id="57" name="Rectangle 11"/>
          <p:cNvSpPr>
            <a:spLocks noChangeArrowheads="1"/>
          </p:cNvSpPr>
          <p:nvPr/>
        </p:nvSpPr>
        <p:spPr bwMode="auto">
          <a:xfrm>
            <a:off x="3421849" y="2277467"/>
            <a:ext cx="1152128" cy="10795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t" anchorCtr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600" dirty="0" err="1" smtClean="0"/>
              <a:t>Defence</a:t>
            </a:r>
            <a:r>
              <a:rPr lang="de-CH" altLang="de-DE" sz="1600" dirty="0" smtClean="0"/>
              <a:t>, </a:t>
            </a:r>
            <a:r>
              <a:rPr lang="de-CH" altLang="de-DE" sz="1600" dirty="0" err="1" smtClean="0"/>
              <a:t>Civil</a:t>
            </a:r>
            <a:r>
              <a:rPr lang="de-CH" altLang="de-DE" sz="1600" dirty="0" smtClean="0"/>
              <a:t> </a:t>
            </a:r>
            <a:r>
              <a:rPr lang="de-CH" altLang="de-DE" sz="1600" dirty="0" err="1" smtClean="0"/>
              <a:t>Protection</a:t>
            </a:r>
            <a:r>
              <a:rPr lang="de-CH" altLang="de-DE" sz="1600" dirty="0" smtClean="0"/>
              <a:t> </a:t>
            </a:r>
            <a:r>
              <a:rPr lang="de-CH" altLang="de-DE" sz="1600" dirty="0" err="1" smtClean="0"/>
              <a:t>and</a:t>
            </a:r>
            <a:r>
              <a:rPr lang="de-CH" altLang="de-DE" sz="1600" dirty="0" smtClean="0"/>
              <a:t> Sport</a:t>
            </a:r>
            <a:endParaRPr lang="de-CH" altLang="de-DE" sz="1600" dirty="0"/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4655213" y="2277467"/>
            <a:ext cx="1048647" cy="775493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t" anchorCtr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700" dirty="0" err="1" smtClean="0"/>
              <a:t>Finance</a:t>
            </a:r>
            <a:endParaRPr lang="de-CH" altLang="de-DE" sz="1700" dirty="0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7091488" y="2277467"/>
            <a:ext cx="1728984" cy="107952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t" anchorCtr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600" dirty="0"/>
              <a:t>Environment, Transport, </a:t>
            </a:r>
            <a:r>
              <a:rPr lang="de-CH" altLang="de-DE" sz="1600" dirty="0" err="1"/>
              <a:t>Energy</a:t>
            </a:r>
            <a:r>
              <a:rPr lang="de-CH" altLang="de-DE" sz="1600" dirty="0"/>
              <a:t> </a:t>
            </a:r>
            <a:r>
              <a:rPr lang="de-CH" altLang="de-DE" sz="1600" dirty="0" err="1"/>
              <a:t>and</a:t>
            </a:r>
            <a:r>
              <a:rPr lang="de-CH" altLang="de-DE" sz="1600" dirty="0"/>
              <a:t> Communications</a:t>
            </a:r>
          </a:p>
        </p:txBody>
      </p:sp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2299217" y="2277467"/>
            <a:ext cx="1048647" cy="775493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t" anchorCtr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700" dirty="0" smtClean="0"/>
              <a:t>Justice </a:t>
            </a:r>
            <a:r>
              <a:rPr lang="de-CH" altLang="de-DE" sz="1700" dirty="0" err="1" smtClean="0"/>
              <a:t>and</a:t>
            </a:r>
            <a:r>
              <a:rPr lang="de-CH" altLang="de-DE" sz="1700" dirty="0" smtClean="0"/>
              <a:t> Police</a:t>
            </a:r>
            <a:endParaRPr lang="de-CH" altLang="de-DE" sz="1700" dirty="0"/>
          </a:p>
        </p:txBody>
      </p:sp>
      <p:sp>
        <p:nvSpPr>
          <p:cNvPr id="62" name="Rectangle 4"/>
          <p:cNvSpPr>
            <a:spLocks noChangeArrowheads="1"/>
          </p:cNvSpPr>
          <p:nvPr/>
        </p:nvSpPr>
        <p:spPr bwMode="auto">
          <a:xfrm>
            <a:off x="1360" y="1215443"/>
            <a:ext cx="9142640" cy="341349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dirty="0" smtClean="0"/>
              <a:t>Federal </a:t>
            </a:r>
            <a:r>
              <a:rPr lang="de-CH" altLang="de-DE" dirty="0" err="1" smtClean="0"/>
              <a:t>Government</a:t>
            </a:r>
            <a:r>
              <a:rPr lang="de-CH" altLang="de-DE" dirty="0" smtClean="0"/>
              <a:t> = Federal Council: 7 </a:t>
            </a:r>
            <a:r>
              <a:rPr lang="de-CH" altLang="de-DE" dirty="0" err="1" smtClean="0"/>
              <a:t>ministers</a:t>
            </a:r>
            <a:endParaRPr lang="de-CH" altLang="de-DE" dirty="0"/>
          </a:p>
        </p:txBody>
      </p:sp>
      <p:cxnSp>
        <p:nvCxnSpPr>
          <p:cNvPr id="32" name="Gerader Verbinder 31"/>
          <p:cNvCxnSpPr/>
          <p:nvPr/>
        </p:nvCxnSpPr>
        <p:spPr bwMode="auto">
          <a:xfrm>
            <a:off x="4246688" y="4962533"/>
            <a:ext cx="0" cy="43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Gerader Verbinder 82"/>
          <p:cNvCxnSpPr/>
          <p:nvPr/>
        </p:nvCxnSpPr>
        <p:spPr bwMode="auto">
          <a:xfrm>
            <a:off x="6294840" y="3610544"/>
            <a:ext cx="5352" cy="1131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feld 3"/>
          <p:cNvSpPr txBox="1"/>
          <p:nvPr/>
        </p:nvSpPr>
        <p:spPr>
          <a:xfrm>
            <a:off x="2401024" y="1637080"/>
            <a:ext cx="374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err="1"/>
              <a:t>e</a:t>
            </a:r>
            <a:r>
              <a:rPr lang="de-CH" sz="2000" dirty="0" err="1" smtClean="0"/>
              <a:t>ach</a:t>
            </a:r>
            <a:r>
              <a:rPr lang="de-CH" sz="2000" dirty="0" smtClean="0"/>
              <a:t> </a:t>
            </a:r>
            <a:r>
              <a:rPr lang="de-CH" sz="2000" dirty="0" err="1" smtClean="0"/>
              <a:t>head</a:t>
            </a:r>
            <a:r>
              <a:rPr lang="de-CH" sz="2000" dirty="0" smtClean="0"/>
              <a:t> </a:t>
            </a:r>
            <a:r>
              <a:rPr lang="de-CH" sz="2000" dirty="0" err="1" smtClean="0"/>
              <a:t>of</a:t>
            </a:r>
            <a:r>
              <a:rPr lang="de-CH" sz="2000" dirty="0" smtClean="0"/>
              <a:t> a </a:t>
            </a:r>
            <a:r>
              <a:rPr lang="de-CH" sz="2000" dirty="0" err="1" smtClean="0"/>
              <a:t>department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14866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6988" y="323850"/>
            <a:ext cx="7461250" cy="989013"/>
          </a:xfrm>
          <a:prstGeom prst="rect">
            <a:avLst/>
          </a:prstGeom>
          <a:noFill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dirty="0" err="1" smtClean="0">
                <a:solidFill>
                  <a:srgbClr val="1C46CE"/>
                </a:solidFill>
              </a:rPr>
              <a:t>Role</a:t>
            </a:r>
            <a:r>
              <a:rPr lang="de-CH" dirty="0" smtClean="0">
                <a:solidFill>
                  <a:srgbClr val="1C46CE"/>
                </a:solidFill>
              </a:rPr>
              <a:t> </a:t>
            </a:r>
            <a:r>
              <a:rPr lang="de-CH" dirty="0" err="1" smtClean="0">
                <a:solidFill>
                  <a:srgbClr val="1C46CE"/>
                </a:solidFill>
              </a:rPr>
              <a:t>of</a:t>
            </a:r>
            <a:r>
              <a:rPr lang="de-CH" dirty="0" smtClean="0">
                <a:solidFill>
                  <a:srgbClr val="1C46CE"/>
                </a:solidFill>
              </a:rPr>
              <a:t> FOEN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99592" y="1196752"/>
            <a:ext cx="7416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C46CE"/>
                </a:solidFill>
              </a:rPr>
              <a:t>Federal Office for the Environment FOEN</a:t>
            </a:r>
          </a:p>
          <a:p>
            <a:r>
              <a:rPr lang="en-US" sz="2000" b="1" i="1" dirty="0" smtClean="0">
                <a:solidFill>
                  <a:srgbClr val="1C46CE"/>
                </a:solidFill>
              </a:rPr>
              <a:t>(</a:t>
            </a:r>
            <a:r>
              <a:rPr lang="en-US" sz="2000" b="1" i="1" dirty="0" err="1" smtClean="0">
                <a:solidFill>
                  <a:srgbClr val="1C46CE"/>
                </a:solidFill>
              </a:rPr>
              <a:t>Bundesamt</a:t>
            </a:r>
            <a:r>
              <a:rPr lang="en-US" sz="2000" b="1" i="1" dirty="0" smtClean="0">
                <a:solidFill>
                  <a:srgbClr val="1C46CE"/>
                </a:solidFill>
              </a:rPr>
              <a:t> </a:t>
            </a:r>
            <a:r>
              <a:rPr lang="en-US" sz="2000" b="1" i="1" dirty="0" err="1" smtClean="0">
                <a:solidFill>
                  <a:srgbClr val="1C46CE"/>
                </a:solidFill>
              </a:rPr>
              <a:t>für</a:t>
            </a:r>
            <a:r>
              <a:rPr lang="en-US" sz="2000" b="1" i="1" dirty="0" smtClean="0">
                <a:solidFill>
                  <a:srgbClr val="1C46CE"/>
                </a:solidFill>
              </a:rPr>
              <a:t> Umwelt BAFU)</a:t>
            </a:r>
          </a:p>
          <a:p>
            <a:endParaRPr lang="en-US" sz="1200" dirty="0" smtClean="0"/>
          </a:p>
          <a:p>
            <a:r>
              <a:rPr lang="de-CH" sz="2000" dirty="0" smtClean="0"/>
              <a:t>Swiss </a:t>
            </a:r>
            <a:r>
              <a:rPr lang="de-CH" sz="2000" dirty="0" err="1" smtClean="0"/>
              <a:t>federal</a:t>
            </a:r>
            <a:r>
              <a:rPr lang="de-CH" sz="2000" dirty="0" smtClean="0"/>
              <a:t> </a:t>
            </a:r>
            <a:r>
              <a:rPr lang="de-CH" sz="2000" dirty="0" err="1" smtClean="0"/>
              <a:t>government's</a:t>
            </a:r>
            <a:r>
              <a:rPr lang="de-CH" sz="2000" dirty="0" smtClean="0"/>
              <a:t> </a:t>
            </a:r>
            <a:r>
              <a:rPr lang="de-CH" sz="2000" dirty="0" err="1" smtClean="0"/>
              <a:t>designated</a:t>
            </a:r>
            <a:r>
              <a:rPr lang="de-CH" sz="2000" dirty="0" smtClean="0"/>
              <a:t> </a:t>
            </a:r>
            <a:r>
              <a:rPr lang="en-US" sz="2000" dirty="0" err="1" smtClean="0"/>
              <a:t>centre</a:t>
            </a:r>
            <a:r>
              <a:rPr lang="en-US" sz="2000" dirty="0" smtClean="0"/>
              <a:t> </a:t>
            </a:r>
            <a:r>
              <a:rPr lang="en-US" sz="2000" dirty="0"/>
              <a:t>of </a:t>
            </a:r>
            <a:r>
              <a:rPr lang="en-US" sz="2000" dirty="0" smtClean="0"/>
              <a:t>competence </a:t>
            </a:r>
            <a:r>
              <a:rPr lang="en-US" sz="2000" dirty="0"/>
              <a:t>for the </a:t>
            </a:r>
            <a:r>
              <a:rPr lang="en-US" sz="2000" dirty="0" smtClean="0"/>
              <a:t>environment</a:t>
            </a:r>
            <a:endParaRPr lang="de-CH" sz="2000" dirty="0" smtClean="0"/>
          </a:p>
          <a:p>
            <a:endParaRPr lang="de-CH" sz="1200" dirty="0"/>
          </a:p>
          <a:p>
            <a:r>
              <a:rPr lang="de-CH" sz="2000" dirty="0" err="1" smtClean="0"/>
              <a:t>It</a:t>
            </a:r>
            <a:r>
              <a:rPr lang="de-CH" sz="2000" dirty="0" smtClean="0"/>
              <a:t> </a:t>
            </a:r>
            <a:r>
              <a:rPr lang="de-CH" sz="2000" dirty="0" err="1" smtClean="0"/>
              <a:t>performs</a:t>
            </a:r>
            <a:r>
              <a:rPr lang="de-CH" sz="2000" dirty="0" smtClean="0"/>
              <a:t> environmental </a:t>
            </a:r>
            <a:r>
              <a:rPr lang="de-CH" sz="2000" dirty="0" err="1" smtClean="0"/>
              <a:t>monitoring</a:t>
            </a:r>
            <a:endParaRPr lang="de-CH" sz="2000" dirty="0"/>
          </a:p>
          <a:p>
            <a:endParaRPr lang="de-CH" sz="1200" dirty="0" smtClean="0"/>
          </a:p>
          <a:p>
            <a:r>
              <a:rPr lang="de-CH" sz="2000" dirty="0" err="1"/>
              <a:t>a</a:t>
            </a:r>
            <a:r>
              <a:rPr lang="de-CH" sz="2000" dirty="0" err="1" smtClean="0"/>
              <a:t>nd</a:t>
            </a:r>
            <a:r>
              <a:rPr lang="de-CH" sz="2000" dirty="0" smtClean="0"/>
              <a:t> </a:t>
            </a:r>
            <a:r>
              <a:rPr lang="de-CH" sz="2000" dirty="0" err="1" smtClean="0"/>
              <a:t>has</a:t>
            </a:r>
            <a:r>
              <a:rPr lang="de-CH" sz="2000" dirty="0" smtClean="0"/>
              <a:t> ministerial </a:t>
            </a:r>
            <a:r>
              <a:rPr lang="de-CH" sz="2000" dirty="0" err="1" smtClean="0"/>
              <a:t>duties</a:t>
            </a:r>
            <a:r>
              <a:rPr lang="de-CH" sz="2000" dirty="0" smtClean="0"/>
              <a:t>: </a:t>
            </a:r>
            <a:r>
              <a:rPr lang="fr-CH" sz="2000" dirty="0" err="1" smtClean="0"/>
              <a:t>Preparing</a:t>
            </a:r>
            <a:r>
              <a:rPr lang="fr-CH" sz="2000" dirty="0" smtClean="0"/>
              <a:t> </a:t>
            </a:r>
            <a:r>
              <a:rPr lang="fr-CH" sz="2000" dirty="0" err="1" smtClean="0"/>
              <a:t>legislation</a:t>
            </a:r>
            <a:r>
              <a:rPr lang="fr-CH" sz="2000" dirty="0" smtClean="0"/>
              <a:t> for the </a:t>
            </a:r>
            <a:r>
              <a:rPr lang="fr-CH" sz="2000" dirty="0" err="1"/>
              <a:t>f</a:t>
            </a:r>
            <a:r>
              <a:rPr lang="fr-CH" sz="2000" dirty="0" err="1" smtClean="0"/>
              <a:t>ederal</a:t>
            </a:r>
            <a:r>
              <a:rPr lang="fr-CH" sz="2000" dirty="0" smtClean="0"/>
              <a:t> </a:t>
            </a:r>
            <a:r>
              <a:rPr lang="fr-CH" sz="2000" dirty="0" err="1" smtClean="0"/>
              <a:t>government</a:t>
            </a:r>
            <a:endParaRPr lang="de-CH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899592" y="4365104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>
                <a:solidFill>
                  <a:srgbClr val="1C46CE"/>
                </a:solidFill>
              </a:rPr>
              <a:t>e.g. </a:t>
            </a:r>
            <a:r>
              <a:rPr lang="de-CH" sz="2000" dirty="0" err="1" smtClean="0">
                <a:solidFill>
                  <a:srgbClr val="1C46CE"/>
                </a:solidFill>
              </a:rPr>
              <a:t>revision</a:t>
            </a:r>
            <a:r>
              <a:rPr lang="de-CH" sz="2000" dirty="0" smtClean="0">
                <a:solidFill>
                  <a:srgbClr val="1C46CE"/>
                </a:solidFill>
              </a:rPr>
              <a:t> </a:t>
            </a:r>
            <a:r>
              <a:rPr lang="de-CH" sz="2000" dirty="0" err="1" smtClean="0">
                <a:solidFill>
                  <a:srgbClr val="1C46CE"/>
                </a:solidFill>
              </a:rPr>
              <a:t>of</a:t>
            </a:r>
            <a:r>
              <a:rPr lang="de-CH" sz="2000" dirty="0" smtClean="0">
                <a:solidFill>
                  <a:srgbClr val="1C46CE"/>
                </a:solidFill>
              </a:rPr>
              <a:t> </a:t>
            </a:r>
            <a:r>
              <a:rPr lang="de-CH" sz="2000" dirty="0" err="1" smtClean="0">
                <a:solidFill>
                  <a:srgbClr val="1C46CE"/>
                </a:solidFill>
              </a:rPr>
              <a:t>Ordinance</a:t>
            </a:r>
            <a:r>
              <a:rPr lang="de-CH" sz="2000" dirty="0" smtClean="0">
                <a:solidFill>
                  <a:srgbClr val="1C46CE"/>
                </a:solidFill>
              </a:rPr>
              <a:t> </a:t>
            </a:r>
            <a:r>
              <a:rPr lang="de-CH" sz="2000" dirty="0">
                <a:solidFill>
                  <a:srgbClr val="1C46CE"/>
                </a:solidFill>
              </a:rPr>
              <a:t>on Air Pollution </a:t>
            </a:r>
            <a:r>
              <a:rPr lang="de-CH" sz="2000" dirty="0" smtClean="0">
                <a:solidFill>
                  <a:srgbClr val="1C46CE"/>
                </a:solidFill>
              </a:rPr>
              <a:t>Control, </a:t>
            </a:r>
            <a:br>
              <a:rPr lang="de-CH" sz="2000" dirty="0" smtClean="0">
                <a:solidFill>
                  <a:srgbClr val="1C46CE"/>
                </a:solidFill>
              </a:rPr>
            </a:br>
            <a:r>
              <a:rPr lang="de-CH" sz="2000" dirty="0" err="1" smtClean="0">
                <a:solidFill>
                  <a:srgbClr val="1C46CE"/>
                </a:solidFill>
              </a:rPr>
              <a:t>adopted</a:t>
            </a:r>
            <a:r>
              <a:rPr lang="de-CH" sz="2000" dirty="0" smtClean="0">
                <a:solidFill>
                  <a:srgbClr val="1C46CE"/>
                </a:solidFill>
              </a:rPr>
              <a:t> 11 April 2018 </a:t>
            </a:r>
            <a:r>
              <a:rPr lang="de-CH" sz="2000" dirty="0" err="1" smtClean="0">
                <a:solidFill>
                  <a:srgbClr val="1C46CE"/>
                </a:solidFill>
              </a:rPr>
              <a:t>by</a:t>
            </a:r>
            <a:r>
              <a:rPr lang="de-CH" sz="2000" dirty="0" smtClean="0">
                <a:solidFill>
                  <a:srgbClr val="1C46CE"/>
                </a:solidFill>
              </a:rPr>
              <a:t> Federal Council:</a:t>
            </a:r>
          </a:p>
          <a:p>
            <a:r>
              <a:rPr lang="de-CH" sz="2000" dirty="0" smtClean="0">
                <a:solidFill>
                  <a:srgbClr val="1C46CE"/>
                </a:solidFill>
              </a:rPr>
              <a:t>New </a:t>
            </a:r>
            <a:r>
              <a:rPr lang="de-CH" sz="2000" dirty="0" err="1" smtClean="0">
                <a:solidFill>
                  <a:srgbClr val="1C46CE"/>
                </a:solidFill>
              </a:rPr>
              <a:t>air</a:t>
            </a:r>
            <a:r>
              <a:rPr lang="de-CH" sz="2000" dirty="0" smtClean="0">
                <a:solidFill>
                  <a:srgbClr val="1C46CE"/>
                </a:solidFill>
              </a:rPr>
              <a:t> </a:t>
            </a:r>
            <a:r>
              <a:rPr lang="de-CH" sz="2000" dirty="0" err="1" smtClean="0">
                <a:solidFill>
                  <a:srgbClr val="1C46CE"/>
                </a:solidFill>
              </a:rPr>
              <a:t>quality</a:t>
            </a:r>
            <a:r>
              <a:rPr lang="de-CH" sz="2000" dirty="0" smtClean="0">
                <a:solidFill>
                  <a:srgbClr val="1C46CE"/>
                </a:solidFill>
              </a:rPr>
              <a:t> </a:t>
            </a:r>
            <a:r>
              <a:rPr lang="de-CH" sz="2000" dirty="0" err="1" smtClean="0">
                <a:solidFill>
                  <a:srgbClr val="1C46CE"/>
                </a:solidFill>
              </a:rPr>
              <a:t>standard</a:t>
            </a:r>
            <a:r>
              <a:rPr lang="de-CH" sz="2000" dirty="0" smtClean="0">
                <a:solidFill>
                  <a:srgbClr val="1C46CE"/>
                </a:solidFill>
              </a:rPr>
              <a:t> </a:t>
            </a:r>
            <a:r>
              <a:rPr lang="de-CH" sz="2000" dirty="0" err="1" smtClean="0">
                <a:solidFill>
                  <a:srgbClr val="1C46CE"/>
                </a:solidFill>
              </a:rPr>
              <a:t>for</a:t>
            </a:r>
            <a:r>
              <a:rPr lang="de-CH" sz="2000" dirty="0" smtClean="0">
                <a:solidFill>
                  <a:srgbClr val="1C46CE"/>
                </a:solidFill>
              </a:rPr>
              <a:t> PM2.5: 10 µg/m</a:t>
            </a:r>
            <a:r>
              <a:rPr lang="de-CH" sz="2000" baseline="30000" dirty="0" smtClean="0">
                <a:solidFill>
                  <a:srgbClr val="1C46CE"/>
                </a:solidFill>
              </a:rPr>
              <a:t>3 </a:t>
            </a:r>
            <a:r>
              <a:rPr lang="de-CH" sz="2000" dirty="0" err="1" smtClean="0">
                <a:solidFill>
                  <a:srgbClr val="1C46CE"/>
                </a:solidFill>
              </a:rPr>
              <a:t>as</a:t>
            </a:r>
            <a:r>
              <a:rPr lang="de-CH" sz="2000" dirty="0" smtClean="0">
                <a:solidFill>
                  <a:srgbClr val="1C46CE"/>
                </a:solidFill>
              </a:rPr>
              <a:t> </a:t>
            </a:r>
            <a:r>
              <a:rPr lang="de-CH" sz="2000" dirty="0" err="1" smtClean="0">
                <a:solidFill>
                  <a:srgbClr val="1C46CE"/>
                </a:solidFill>
              </a:rPr>
              <a:t>annual</a:t>
            </a:r>
            <a:r>
              <a:rPr lang="de-CH" sz="2000" dirty="0" smtClean="0">
                <a:solidFill>
                  <a:srgbClr val="1C46CE"/>
                </a:solidFill>
              </a:rPr>
              <a:t> </a:t>
            </a:r>
            <a:r>
              <a:rPr lang="de-CH" sz="2000" dirty="0" err="1" smtClean="0">
                <a:solidFill>
                  <a:srgbClr val="1C46CE"/>
                </a:solidFill>
              </a:rPr>
              <a:t>mean</a:t>
            </a:r>
            <a:endParaRPr lang="de-CH" sz="2000" baseline="30000" dirty="0">
              <a:solidFill>
                <a:srgbClr val="1C46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54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6988" y="323850"/>
            <a:ext cx="7461250" cy="989013"/>
          </a:xfrm>
          <a:prstGeom prst="rect">
            <a:avLst/>
          </a:prstGeom>
          <a:noFill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dirty="0" smtClean="0">
                <a:solidFill>
                  <a:srgbClr val="1C46CE"/>
                </a:solidFill>
              </a:rPr>
              <a:t>New AQ </a:t>
            </a:r>
            <a:r>
              <a:rPr lang="de-CH" dirty="0" err="1" smtClean="0">
                <a:solidFill>
                  <a:srgbClr val="1C46CE"/>
                </a:solidFill>
              </a:rPr>
              <a:t>standard</a:t>
            </a:r>
            <a:endParaRPr lang="de-CH" dirty="0" smtClean="0">
              <a:solidFill>
                <a:srgbClr val="1C46CE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977965" y="1042864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>
                <a:solidFill>
                  <a:srgbClr val="1C46CE"/>
                </a:solidFill>
              </a:rPr>
              <a:t>New </a:t>
            </a:r>
            <a:r>
              <a:rPr lang="de-CH" sz="2000" dirty="0" err="1" smtClean="0">
                <a:solidFill>
                  <a:srgbClr val="1C46CE"/>
                </a:solidFill>
              </a:rPr>
              <a:t>air</a:t>
            </a:r>
            <a:r>
              <a:rPr lang="de-CH" sz="2000" dirty="0" smtClean="0">
                <a:solidFill>
                  <a:srgbClr val="1C46CE"/>
                </a:solidFill>
              </a:rPr>
              <a:t> </a:t>
            </a:r>
            <a:r>
              <a:rPr lang="de-CH" sz="2000" dirty="0" err="1" smtClean="0">
                <a:solidFill>
                  <a:srgbClr val="1C46CE"/>
                </a:solidFill>
              </a:rPr>
              <a:t>quality</a:t>
            </a:r>
            <a:r>
              <a:rPr lang="de-CH" sz="2000" dirty="0" smtClean="0">
                <a:solidFill>
                  <a:srgbClr val="1C46CE"/>
                </a:solidFill>
              </a:rPr>
              <a:t> </a:t>
            </a:r>
            <a:r>
              <a:rPr lang="de-CH" sz="2000" dirty="0" err="1" smtClean="0">
                <a:solidFill>
                  <a:srgbClr val="1C46CE"/>
                </a:solidFill>
              </a:rPr>
              <a:t>standard</a:t>
            </a:r>
            <a:r>
              <a:rPr lang="de-CH" sz="2000" dirty="0" smtClean="0">
                <a:solidFill>
                  <a:srgbClr val="1C46CE"/>
                </a:solidFill>
              </a:rPr>
              <a:t> </a:t>
            </a:r>
            <a:r>
              <a:rPr lang="de-CH" sz="2000" dirty="0" err="1" smtClean="0">
                <a:solidFill>
                  <a:srgbClr val="1C46CE"/>
                </a:solidFill>
              </a:rPr>
              <a:t>for</a:t>
            </a:r>
            <a:r>
              <a:rPr lang="de-CH" sz="2000" dirty="0" smtClean="0">
                <a:solidFill>
                  <a:srgbClr val="1C46CE"/>
                </a:solidFill>
              </a:rPr>
              <a:t> PM2.5: 10 µg/m</a:t>
            </a:r>
            <a:r>
              <a:rPr lang="de-CH" sz="2000" baseline="30000" dirty="0" smtClean="0">
                <a:solidFill>
                  <a:srgbClr val="1C46CE"/>
                </a:solidFill>
              </a:rPr>
              <a:t>3 </a:t>
            </a:r>
            <a:r>
              <a:rPr lang="de-CH" sz="2000" dirty="0" err="1" smtClean="0">
                <a:solidFill>
                  <a:srgbClr val="1C46CE"/>
                </a:solidFill>
              </a:rPr>
              <a:t>as</a:t>
            </a:r>
            <a:r>
              <a:rPr lang="de-CH" sz="2000" dirty="0" smtClean="0">
                <a:solidFill>
                  <a:srgbClr val="1C46CE"/>
                </a:solidFill>
              </a:rPr>
              <a:t> </a:t>
            </a:r>
            <a:r>
              <a:rPr lang="de-CH" sz="2000" dirty="0" err="1" smtClean="0">
                <a:solidFill>
                  <a:srgbClr val="1C46CE"/>
                </a:solidFill>
              </a:rPr>
              <a:t>annual</a:t>
            </a:r>
            <a:r>
              <a:rPr lang="de-CH" sz="2000" dirty="0" smtClean="0">
                <a:solidFill>
                  <a:srgbClr val="1C46CE"/>
                </a:solidFill>
              </a:rPr>
              <a:t> </a:t>
            </a:r>
            <a:r>
              <a:rPr lang="de-CH" sz="2000" dirty="0" err="1" smtClean="0">
                <a:solidFill>
                  <a:srgbClr val="1C46CE"/>
                </a:solidFill>
              </a:rPr>
              <a:t>mean</a:t>
            </a:r>
            <a:endParaRPr lang="de-CH" sz="2000" baseline="30000" dirty="0">
              <a:solidFill>
                <a:srgbClr val="1C46CE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64" y="1863504"/>
            <a:ext cx="6042308" cy="401376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508104" y="599002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* Last 12 </a:t>
            </a:r>
            <a:r>
              <a:rPr lang="de-CH" sz="1400" dirty="0" err="1" smtClean="0"/>
              <a:t>months</a:t>
            </a:r>
            <a:endParaRPr lang="de-CH" sz="1400" dirty="0"/>
          </a:p>
        </p:txBody>
      </p:sp>
      <p:cxnSp>
        <p:nvCxnSpPr>
          <p:cNvPr id="13" name="Gerader Verbinder 12"/>
          <p:cNvCxnSpPr>
            <a:endCxn id="8" idx="3"/>
          </p:cNvCxnSpPr>
          <p:nvPr/>
        </p:nvCxnSpPr>
        <p:spPr bwMode="auto">
          <a:xfrm>
            <a:off x="1296988" y="3870388"/>
            <a:ext cx="572328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0083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6988" y="323851"/>
            <a:ext cx="7461250" cy="584870"/>
          </a:xfrm>
          <a:prstGeom prst="rect">
            <a:avLst/>
          </a:prstGeom>
          <a:noFill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dirty="0" smtClean="0">
                <a:solidFill>
                  <a:srgbClr val="1C46CE"/>
                </a:solidFill>
              </a:rPr>
              <a:t>Monitoring </a:t>
            </a:r>
            <a:r>
              <a:rPr lang="de-CH" dirty="0" err="1" smtClean="0">
                <a:solidFill>
                  <a:srgbClr val="1C46CE"/>
                </a:solidFill>
              </a:rPr>
              <a:t>of</a:t>
            </a:r>
            <a:r>
              <a:rPr lang="de-CH" dirty="0" smtClean="0">
                <a:solidFill>
                  <a:srgbClr val="1C46CE"/>
                </a:solidFill>
              </a:rPr>
              <a:t> Air Quality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043608" y="925270"/>
            <a:ext cx="7714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C46CE"/>
                </a:solidFill>
              </a:rPr>
              <a:t>~ 100 monitoring stations</a:t>
            </a:r>
            <a:r>
              <a:rPr lang="en-US" sz="2000" b="1" dirty="0" smtClean="0">
                <a:solidFill>
                  <a:srgbClr val="1C46CE"/>
                </a:solidFill>
              </a:rPr>
              <a:t>, including</a:t>
            </a:r>
            <a:br>
              <a:rPr lang="en-US" sz="2000" b="1" dirty="0" smtClean="0">
                <a:solidFill>
                  <a:srgbClr val="1C46CE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●</a:t>
            </a:r>
            <a:r>
              <a:rPr lang="en-US" sz="1600" b="1" dirty="0">
                <a:solidFill>
                  <a:srgbClr val="1C46CE"/>
                </a:solidFill>
              </a:rPr>
              <a:t> </a:t>
            </a:r>
            <a:r>
              <a:rPr lang="en-US" sz="2000" b="1" dirty="0" smtClean="0">
                <a:solidFill>
                  <a:srgbClr val="1C46CE"/>
                </a:solidFill>
              </a:rPr>
              <a:t>16 of </a:t>
            </a:r>
            <a:r>
              <a:rPr lang="en-US" sz="2000" b="1" dirty="0" smtClean="0">
                <a:solidFill>
                  <a:srgbClr val="1C46CE"/>
                </a:solidFill>
              </a:rPr>
              <a:t>the National </a:t>
            </a:r>
            <a:r>
              <a:rPr lang="en-US" sz="2000" b="1" dirty="0">
                <a:solidFill>
                  <a:srgbClr val="1C46CE"/>
                </a:solidFill>
              </a:rPr>
              <a:t>Air Pollution Monitoring Network </a:t>
            </a:r>
            <a:r>
              <a:rPr lang="en-US" sz="2000" b="1" dirty="0" smtClean="0">
                <a:solidFill>
                  <a:srgbClr val="1C46CE"/>
                </a:solidFill>
              </a:rPr>
              <a:t>(NABEL)</a:t>
            </a:r>
            <a:endParaRPr lang="en-US" b="1" dirty="0" smtClean="0">
              <a:solidFill>
                <a:srgbClr val="1C46CE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622" y="1772816"/>
            <a:ext cx="6876764" cy="487333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20874" y="5085184"/>
            <a:ext cx="104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dirty="0" err="1" smtClean="0"/>
              <a:t>Geneva</a:t>
            </a: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26657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6988" y="323851"/>
            <a:ext cx="7667500" cy="584870"/>
          </a:xfrm>
          <a:prstGeom prst="rect">
            <a:avLst/>
          </a:prstGeom>
          <a:noFill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1C46CE"/>
                </a:solidFill>
              </a:rPr>
              <a:t>State of air quality in Switzerland</a:t>
            </a:r>
            <a:endParaRPr lang="de-CH" sz="2800" dirty="0" smtClean="0">
              <a:solidFill>
                <a:srgbClr val="1C46CE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6"/>
            <a:ext cx="7380312" cy="528430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059832" y="1556792"/>
            <a:ext cx="100811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NO</a:t>
            </a:r>
            <a:r>
              <a:rPr lang="de-CH" baseline="-25000" dirty="0" smtClean="0"/>
              <a:t>2</a:t>
            </a:r>
            <a:endParaRPr lang="de-CH" baseline="-25000" dirty="0"/>
          </a:p>
        </p:txBody>
      </p:sp>
      <p:sp>
        <p:nvSpPr>
          <p:cNvPr id="7" name="Textfeld 6"/>
          <p:cNvSpPr txBox="1"/>
          <p:nvPr/>
        </p:nvSpPr>
        <p:spPr>
          <a:xfrm>
            <a:off x="4274586" y="1095127"/>
            <a:ext cx="77434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O</a:t>
            </a:r>
            <a:r>
              <a:rPr lang="de-CH" baseline="-25000" dirty="0" smtClean="0"/>
              <a:t>3</a:t>
            </a:r>
            <a:endParaRPr lang="de-CH" baseline="-25000" dirty="0"/>
          </a:p>
        </p:txBody>
      </p:sp>
      <p:sp>
        <p:nvSpPr>
          <p:cNvPr id="8" name="Textfeld 7"/>
          <p:cNvSpPr txBox="1"/>
          <p:nvPr/>
        </p:nvSpPr>
        <p:spPr>
          <a:xfrm>
            <a:off x="4860032" y="1619246"/>
            <a:ext cx="100811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PM10</a:t>
            </a:r>
            <a:endParaRPr lang="de-CH" baseline="-25000" dirty="0"/>
          </a:p>
        </p:txBody>
      </p:sp>
      <p:sp>
        <p:nvSpPr>
          <p:cNvPr id="3" name="Textfeld 2"/>
          <p:cNvSpPr txBox="1"/>
          <p:nvPr/>
        </p:nvSpPr>
        <p:spPr>
          <a:xfrm rot="16200000">
            <a:off x="-1200516" y="2655457"/>
            <a:ext cx="418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err="1" smtClean="0"/>
              <a:t>Meas</a:t>
            </a:r>
            <a:r>
              <a:rPr lang="de-CH" sz="2000" dirty="0" smtClean="0"/>
              <a:t>. Value / </a:t>
            </a:r>
            <a:r>
              <a:rPr lang="de-CH" sz="2000" dirty="0" err="1" smtClean="0"/>
              <a:t>air</a:t>
            </a:r>
            <a:r>
              <a:rPr lang="de-CH" sz="2000" dirty="0" smtClean="0"/>
              <a:t> </a:t>
            </a:r>
            <a:r>
              <a:rPr lang="de-CH" sz="2000" dirty="0" err="1" smtClean="0"/>
              <a:t>quality</a:t>
            </a:r>
            <a:r>
              <a:rPr lang="de-CH" sz="2000" dirty="0" smtClean="0"/>
              <a:t> </a:t>
            </a:r>
            <a:r>
              <a:rPr lang="de-CH" sz="2000" dirty="0" err="1" smtClean="0"/>
              <a:t>standard</a:t>
            </a:r>
            <a:endParaRPr lang="de-CH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3851920" y="6250221"/>
            <a:ext cx="32403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Swiss AQ </a:t>
            </a:r>
            <a:r>
              <a:rPr lang="de-CH" dirty="0" err="1" smtClean="0"/>
              <a:t>standards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15217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6988" y="323851"/>
            <a:ext cx="7667500" cy="584870"/>
          </a:xfrm>
          <a:prstGeom prst="rect">
            <a:avLst/>
          </a:prstGeom>
          <a:noFill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1C46CE"/>
                </a:solidFill>
              </a:rPr>
              <a:t>Type of station</a:t>
            </a:r>
            <a:endParaRPr lang="de-CH" sz="2800" dirty="0" smtClean="0">
              <a:solidFill>
                <a:srgbClr val="1C46CE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24744"/>
            <a:ext cx="6254931" cy="380095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296988" y="5589240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C46CE"/>
                </a:solidFill>
              </a:rPr>
              <a:t>EMEP: 2 </a:t>
            </a:r>
            <a:r>
              <a:rPr lang="en-US" b="1" dirty="0" smtClean="0">
                <a:solidFill>
                  <a:srgbClr val="1C46CE"/>
                </a:solidFill>
              </a:rPr>
              <a:t>level-1 </a:t>
            </a:r>
            <a:r>
              <a:rPr lang="en-US" b="1" dirty="0" smtClean="0">
                <a:solidFill>
                  <a:srgbClr val="1C46CE"/>
                </a:solidFill>
              </a:rPr>
              <a:t>stations, 4 supplemental stations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452320" y="1124744"/>
            <a:ext cx="169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dirty="0" smtClean="0"/>
              <a:t>All </a:t>
            </a:r>
            <a:r>
              <a:rPr lang="de-CH" sz="1800" dirty="0" err="1" smtClean="0"/>
              <a:t>parameters</a:t>
            </a:r>
            <a:r>
              <a:rPr lang="de-CH" sz="1800" dirty="0" smtClean="0"/>
              <a:t> </a:t>
            </a:r>
            <a:r>
              <a:rPr lang="de-CH" sz="1800" dirty="0" err="1" smtClean="0"/>
              <a:t>measured</a:t>
            </a:r>
            <a:r>
              <a:rPr lang="de-CH" sz="1800" dirty="0" smtClean="0"/>
              <a:t> at </a:t>
            </a:r>
            <a:r>
              <a:rPr lang="de-CH" sz="1800" dirty="0" err="1" smtClean="0"/>
              <a:t>the</a:t>
            </a:r>
            <a:r>
              <a:rPr lang="de-CH" sz="1800" dirty="0" smtClean="0"/>
              <a:t> </a:t>
            </a:r>
            <a:r>
              <a:rPr lang="de-CH" sz="1800" dirty="0" err="1" smtClean="0"/>
              <a:t>two</a:t>
            </a:r>
            <a:r>
              <a:rPr lang="de-CH" sz="1800" dirty="0" smtClean="0"/>
              <a:t> EMEP</a:t>
            </a:r>
          </a:p>
          <a:p>
            <a:r>
              <a:rPr lang="de-CH" sz="1800" dirty="0" smtClean="0"/>
              <a:t>level-1 </a:t>
            </a:r>
            <a:r>
              <a:rPr lang="de-CH" sz="1800" dirty="0" err="1" smtClean="0"/>
              <a:t>sites</a:t>
            </a: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433448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6988" y="323851"/>
            <a:ext cx="7667500" cy="584870"/>
          </a:xfrm>
          <a:prstGeom prst="rect">
            <a:avLst/>
          </a:prstGeom>
          <a:noFill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1C46CE"/>
                </a:solidFill>
              </a:rPr>
              <a:t>National Air Pollution Monitoring </a:t>
            </a:r>
            <a:r>
              <a:rPr lang="en-US" sz="2800" dirty="0" smtClean="0">
                <a:solidFill>
                  <a:srgbClr val="1C46CE"/>
                </a:solidFill>
              </a:rPr>
              <a:t>Network</a:t>
            </a:r>
            <a:endParaRPr lang="de-CH" sz="2800" dirty="0" smtClean="0">
              <a:solidFill>
                <a:srgbClr val="1C46CE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97749" y="947131"/>
            <a:ext cx="7452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C46CE"/>
                </a:solidFill>
              </a:rPr>
              <a:t>Operated by </a:t>
            </a:r>
            <a:r>
              <a:rPr lang="en-US" sz="2000" b="1" dirty="0" err="1" smtClean="0">
                <a:solidFill>
                  <a:srgbClr val="1C46CE"/>
                </a:solidFill>
              </a:rPr>
              <a:t>Empa</a:t>
            </a:r>
            <a:r>
              <a:rPr lang="en-US" sz="2000" b="1" dirty="0" smtClean="0">
                <a:solidFill>
                  <a:srgbClr val="1C46CE"/>
                </a:solidFill>
              </a:rPr>
              <a:t> and FOEN</a:t>
            </a:r>
          </a:p>
          <a:p>
            <a:r>
              <a:rPr lang="en-US" sz="2000" b="1" dirty="0" smtClean="0">
                <a:solidFill>
                  <a:srgbClr val="1C46CE"/>
                </a:solidFill>
              </a:rPr>
              <a:t>16 stations - covering various station types </a:t>
            </a:r>
            <a:endParaRPr lang="en-US" b="1" dirty="0" smtClean="0">
              <a:solidFill>
                <a:srgbClr val="1C46CE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04864"/>
            <a:ext cx="4078577" cy="377375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75363"/>
            <a:ext cx="787239" cy="400325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33736" y="1975363"/>
            <a:ext cx="173806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800" dirty="0" smtClean="0"/>
              <a:t>Street </a:t>
            </a:r>
            <a:r>
              <a:rPr lang="de-CH" sz="1800" dirty="0" err="1" smtClean="0"/>
              <a:t>canyon</a:t>
            </a:r>
            <a:endParaRPr lang="de-CH" sz="1800" dirty="0" smtClean="0"/>
          </a:p>
          <a:p>
            <a:pPr algn="r"/>
            <a:endParaRPr lang="de-CH" dirty="0"/>
          </a:p>
          <a:p>
            <a:pPr algn="r"/>
            <a:r>
              <a:rPr lang="de-CH" sz="1800" dirty="0" smtClean="0"/>
              <a:t>Urban</a:t>
            </a:r>
          </a:p>
          <a:p>
            <a:pPr algn="r"/>
            <a:endParaRPr lang="de-CH" dirty="0"/>
          </a:p>
          <a:p>
            <a:pPr algn="r"/>
            <a:r>
              <a:rPr lang="de-CH" sz="1800" dirty="0" smtClean="0"/>
              <a:t>Suburban</a:t>
            </a:r>
          </a:p>
          <a:p>
            <a:pPr algn="r"/>
            <a:endParaRPr lang="de-CH" sz="2000" dirty="0"/>
          </a:p>
          <a:p>
            <a:pPr algn="r"/>
            <a:r>
              <a:rPr lang="de-CH" sz="1800" dirty="0" err="1" smtClean="0"/>
              <a:t>Motorway</a:t>
            </a:r>
            <a:endParaRPr lang="de-CH" sz="1800" dirty="0" smtClean="0"/>
          </a:p>
          <a:p>
            <a:pPr algn="r"/>
            <a:endParaRPr lang="de-CH" sz="2000" dirty="0"/>
          </a:p>
          <a:p>
            <a:pPr algn="r"/>
            <a:r>
              <a:rPr lang="de-CH" sz="1800" dirty="0" smtClean="0"/>
              <a:t>Rural</a:t>
            </a:r>
          </a:p>
          <a:p>
            <a:pPr algn="r"/>
            <a:endParaRPr lang="de-CH" sz="2000" dirty="0"/>
          </a:p>
          <a:p>
            <a:pPr algn="r"/>
            <a:r>
              <a:rPr lang="de-CH" sz="1800" dirty="0"/>
              <a:t>Rural &gt; 100 </a:t>
            </a:r>
            <a:r>
              <a:rPr lang="de-CH" sz="1800" dirty="0" smtClean="0"/>
              <a:t>m</a:t>
            </a:r>
          </a:p>
          <a:p>
            <a:pPr algn="r"/>
            <a:endParaRPr lang="de-CH" sz="2000" dirty="0" smtClean="0"/>
          </a:p>
          <a:p>
            <a:pPr algn="r"/>
            <a:r>
              <a:rPr lang="de-CH" sz="1800" dirty="0"/>
              <a:t>A</a:t>
            </a:r>
            <a:r>
              <a:rPr lang="de-CH" sz="1800" dirty="0" smtClean="0"/>
              <a:t>lpine</a:t>
            </a:r>
            <a:endParaRPr lang="de-CH" sz="1800" dirty="0"/>
          </a:p>
        </p:txBody>
      </p:sp>
      <p:cxnSp>
        <p:nvCxnSpPr>
          <p:cNvPr id="10" name="Gerade Verbindung mit Pfeil 9"/>
          <p:cNvCxnSpPr/>
          <p:nvPr/>
        </p:nvCxnSpPr>
        <p:spPr bwMode="auto">
          <a:xfrm flipV="1">
            <a:off x="3559039" y="5085184"/>
            <a:ext cx="1733041" cy="6480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C46CE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/>
          <p:nvPr/>
        </p:nvCxnSpPr>
        <p:spPr bwMode="auto">
          <a:xfrm flipV="1">
            <a:off x="3559038" y="4653136"/>
            <a:ext cx="1949066" cy="5302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C46CE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 flipV="1">
            <a:off x="3559458" y="4157997"/>
            <a:ext cx="2236678" cy="41552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C46CE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Ellipse 3"/>
          <p:cNvSpPr/>
          <p:nvPr/>
        </p:nvSpPr>
        <p:spPr bwMode="auto">
          <a:xfrm>
            <a:off x="5796136" y="2778648"/>
            <a:ext cx="1512168" cy="576064"/>
          </a:xfrm>
          <a:prstGeom prst="ellipse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 rot="18921260">
            <a:off x="7221171" y="3055021"/>
            <a:ext cx="377137" cy="90403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981236" y="1408342"/>
            <a:ext cx="1654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 smtClean="0">
                <a:solidFill>
                  <a:srgbClr val="C00000"/>
                </a:solidFill>
              </a:rPr>
              <a:t>Southern </a:t>
            </a:r>
            <a:r>
              <a:rPr lang="de-CH" sz="2000" b="1" dirty="0" err="1" smtClean="0">
                <a:solidFill>
                  <a:srgbClr val="C00000"/>
                </a:solidFill>
              </a:rPr>
              <a:t>Switzerland</a:t>
            </a:r>
            <a:endParaRPr lang="de-CH" sz="2000" b="1" dirty="0">
              <a:solidFill>
                <a:srgbClr val="C00000"/>
              </a:solidFill>
            </a:endParaRPr>
          </a:p>
        </p:txBody>
      </p:sp>
      <p:cxnSp>
        <p:nvCxnSpPr>
          <p:cNvPr id="14" name="Gerader Verbinder 13"/>
          <p:cNvCxnSpPr/>
          <p:nvPr/>
        </p:nvCxnSpPr>
        <p:spPr bwMode="auto">
          <a:xfrm flipH="1">
            <a:off x="6876256" y="2088285"/>
            <a:ext cx="492643" cy="71184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/>
          <p:cNvSpPr txBox="1"/>
          <p:nvPr/>
        </p:nvSpPr>
        <p:spPr>
          <a:xfrm>
            <a:off x="7687793" y="2524797"/>
            <a:ext cx="977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 smtClean="0">
                <a:solidFill>
                  <a:srgbClr val="C00000"/>
                </a:solidFill>
              </a:rPr>
              <a:t>Traffic</a:t>
            </a:r>
            <a:endParaRPr lang="de-CH" sz="2000" b="1" dirty="0">
              <a:solidFill>
                <a:srgbClr val="C00000"/>
              </a:solidFill>
            </a:endParaRPr>
          </a:p>
        </p:txBody>
      </p:sp>
      <p:cxnSp>
        <p:nvCxnSpPr>
          <p:cNvPr id="17" name="Gerader Verbinder 16"/>
          <p:cNvCxnSpPr/>
          <p:nvPr/>
        </p:nvCxnSpPr>
        <p:spPr bwMode="auto">
          <a:xfrm flipH="1">
            <a:off x="7562384" y="2855748"/>
            <a:ext cx="538008" cy="56685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40276994"/>
      </p:ext>
    </p:extLst>
  </p:cSld>
  <p:clrMapOvr>
    <a:masterClrMapping/>
  </p:clrMapOvr>
</p:sld>
</file>

<file path=ppt/theme/theme1.xml><?xml version="1.0" encoding="utf-8"?>
<a:theme xmlns:a="http://schemas.openxmlformats.org/drawingml/2006/main" name="CDBUND 2005 Master BAFU EN - v3">
  <a:themeElements>
    <a:clrScheme name="CDBUND 2005 Master BAFU EN - v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DBUND 2005 Master BAFU EN - v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CDBUND 2005 Master BAFU EN - v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 2005 Master BAFU EN - v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 2005 Master BAFU EN - v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 2005 Master BAFU EN - v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 2005 Master BAFU EN - v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 2005 Master BAFU EN - v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 2005 Master BAFU EN - v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 2005 Master BAFU EN - v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 2005 Master BAFU EN - v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 2005 Master BAFU EN - v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 2005 Master BAFU EN - v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 2005 Master BAFU EN - v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f:fields xmlns:f="http://schemas.fabasoft.com/folio/2007/fields">
  <f:record ref="">
    <f:field ref="objname" par="" text="2017.11.14 BAFU-Folien für Besuch Israel (MoEP)"/>
    <f:field ref="objsubject" par="" text="Vorlagenkategorie BAFU"/>
    <f:field ref="objcreatedby" par="" text="Krähenbühl, Simone (BAFU - KS)"/>
    <f:field ref="objcreatedat" par="" text="20.10.2017 11:17:04"/>
    <f:field ref="objchangedby" par="" text="Roth, Silvia (BAFU - RSO)"/>
    <f:field ref="objmodifiedat" par="" text="04.01.2018 10:16:34"/>
    <f:field ref="doc_FSCFOLIO_1_1001_FieldDocumentNumber" par="" text=""/>
    <f:field ref="doc_FSCFOLIO_1_1001_FieldSubject" par="" text="Vorlagenkategorie BAFU"/>
    <f:field ref="FSCFOLIO_1_1001_FieldCurrentUser" par="" text="Rudolf Weber"/>
    <f:field ref="CCAPRECONFIG_15_1001_Objektname" par="" text="2017.11.14 BAFU-Folien für Besuch Israel (MoEP)"/>
    <f:field ref="CHPRECONFIG_1_1001_Objektname" par="" text="2017.11.14 BAFU-Folien für Besuch Israel (MoEP)"/>
  </f:record>
  <f:record inx="1" ref="">
    <f:field ref="CCAPRECONFIG_15_1001_Anrede" par="" text=""/>
    <f:field ref="CCAPRECONFIG_15_1001_Anrede_Briefkopf" par="" text=""/>
    <f:field ref="CCAPRECONFIG_15_1001_Geschlecht_Anrede" par="" text=""/>
    <f:field ref="CCAPRECONFIG_15_1001_Titel" par="" text=""/>
    <f:field ref="CCAPRECONFIG_15_1001_Nachgestellter_Titel" par="" text=""/>
    <f:field ref="CCAPRECONFIG_15_1001_Vorname" par="" text=""/>
    <f:field ref="CCAPRECONFIG_15_1001_Nachname" par="" text=""/>
    <f:field ref="CCAPRECONFIG_15_1001_zH" par="" text=""/>
    <f:field ref="CCAPRECONFIG_15_1001_Geschlecht" par="" text=""/>
    <f:field ref="CCAPRECONFIG_15_1001_Strasse" par="" text=""/>
    <f:field ref="CCAPRECONFIG_15_1001_Hausnummer" par="" text=""/>
    <f:field ref="CCAPRECONFIG_15_1001_Stiege" par="" text=""/>
    <f:field ref="CCAPRECONFIG_15_1001_Stock" par="" text=""/>
    <f:field ref="CCAPRECONFIG_15_1001_Tuer" par="" text=""/>
    <f:field ref="CCAPRECONFIG_15_1001_Postfach" par="" text=""/>
    <f:field ref="CCAPRECONFIG_15_1001_Postleitzahl" par="" text=""/>
    <f:field ref="CCAPRECONFIG_15_1001_Ort" par="" text=""/>
    <f:field ref="CCAPRECONFIG_15_1001_Land" par="" text=""/>
    <f:field ref="CCAPRECONFIG_15_1001_Email" par="" text=""/>
    <f:field ref="CCAPRECONFIG_15_1001_Postalische_Adresse" par="" text=""/>
    <f:field ref="CCAPRECONFIG_15_1001_Adresse" par="" text=""/>
    <f:field ref="CCAPRECONFIG_15_1001_Fax" par="" text=""/>
    <f:field ref="CCAPRECONFIG_15_1001_Telefon" par="" text=""/>
    <f:field ref="CCAPRECONFIG_15_1001_Geburtsdatum" par="" text=""/>
    <f:field ref="CCAPRECONFIG_15_1001_Sozialversicherungsnummer" par="" text=""/>
    <f:field ref="CCAPRECONFIG_15_1001_Berufstitel" par="" text=""/>
    <f:field ref="CCAPRECONFIG_15_1001_Funktionsbezeichnung" par="" text=""/>
    <f:field ref="CCAPRECONFIG_15_1001_Organisationsname" par="" text=""/>
    <f:field ref="CCAPRECONFIG_15_1001_Organisationskurzname" par="" text=""/>
    <f:field ref="CCAPRECONFIG_15_1001_Abschriftsbemerkung" par="" text=""/>
    <f:field ref="CCAPRECONFIG_15_1001_Name_Zeile_2" par="" text=""/>
    <f:field ref="CCAPRECONFIG_15_1001_Name_Zeile_3" par="" text=""/>
    <f:field ref="CCAPRECONFIG_15_1001_Firmenbuchnummer" par="" text=""/>
    <f:field ref="CCAPRECONFIG_15_1001_Versandart" par="" text="B-Post"/>
    <f:field ref="CCAPRECONFIG_15_1001_Kategorie" par="" text="Empfänger/in"/>
    <f:field ref="CCAPRECONFIG_15_1001_Rechtsform" par="" text=""/>
    <f:field ref="CCAPRECONFIG_15_1001_Ziel" par="" text=""/>
    <f:field ref="CHPRECONFIG_1_1001_Anrede" par="" text=""/>
    <f:field ref="CHPRECONFIG_1_1001_Titel" par="" text=""/>
    <f:field ref="CHPRECONFIG_1_1001_Vorname" par="" text=""/>
    <f:field ref="CHPRECONFIG_1_1001_Nachname" par="" text=""/>
    <f:field ref="CHPRECONFIG_1_1001_Strasse" par="" text=""/>
    <f:field ref="CHPRECONFIG_1_1001_Postleitzahl" par="" text=""/>
    <f:field ref="CHPRECONFIG_1_1001_Ort" par="" text=""/>
    <f:field ref="CHPRECONFIG_1_1001_EMailAdresse" par="" text=""/>
    <f:field ref="UVEKCFG_15_1700_Personal" par="" text=""/>
    <f:field ref="UVEKCFG_15_1700_Geschlecht" par="" text=""/>
    <f:field ref="UVEKCFG_15_1700_GebDatum" par="" text=""/>
    <f:field ref="UVEKCFG_15_1700_Beruf" par="" text=""/>
    <f:field ref="UVEKCFG_15_1700_Familienstand" par="" text=""/>
    <f:field ref="UVEKCFG_15_1700_Muttersprache" par="" text=""/>
    <f:field ref="UVEKCFG_15_1700_Geboren_in" par="" text=""/>
    <f:field ref="UVEKCFG_15_1700_Briefanrede" par="" text=""/>
    <f:field ref="UVEKCFG_15_1700_Kommunikationssprache" par="" text=""/>
    <f:field ref="UVEKCFG_15_1700_Webseite" par="" text=""/>
    <f:field ref="UVEKCFG_15_1700_TelNr_Business" par="" text=""/>
    <f:field ref="UVEKCFG_15_1700_TelNr_Private" par="" text=""/>
    <f:field ref="UVEKCFG_15_1700_TelNr_Mobile" par="" text=""/>
    <f:field ref="UVEKCFG_15_1700_TelNr_Other" par="" text=""/>
    <f:field ref="UVEKCFG_15_1700_TelNr_Fax" par="" text=""/>
    <f:field ref="UVEKCFG_15_1700_EMail1" par="" text=""/>
    <f:field ref="UVEKCFG_15_1700_EMail2" par="" text=""/>
    <f:field ref="UVEKCFG_15_1700_EMail3" par="" text=""/>
    <f:field ref="UVEKCFG_15_1700_UID" par="" text=""/>
    <f:field ref="UVEKCFG_15_1700_Klassifizierung" par="" text=""/>
    <f:field ref="UVEKCFG_15_1700_Gruendungsjahr" par="" text=""/>
    <f:field ref="UVEKCFG_15_1700_Versandart" par="" text="B-Post"/>
    <f:field ref="UVEKCFG_15_1700_Versandvermek" par="" text=""/>
    <f:field ref="UVEKCFG_15_1700_Kurzbezeichnung" par="" text=""/>
    <f:field ref="UVEKCFG_15_1700_Strasse2" par="" text=""/>
    <f:field ref="UVEKCFG_15_1700_Hausnummer_Zusatz" par="" text=""/>
    <f:field ref="UVEKCFG_15_1700_Land" par="" text=""/>
    <f:field ref="UVEKCFG_15_1700_Serienbrieffeld_1" par="" text=""/>
    <f:field ref="UVEKCFG_15_1700_Serienbrieffeld_2" par="" text=""/>
    <f:field ref="UVEKCFG_15_1700_Serienbrieffeld_3" par="" text=""/>
    <f:field ref="UVEKCFG_15_1700_Serienbrieffeld_4" par="" text=""/>
    <f:field ref="UVEKCFG_15_1700_Serienbrieffeld_5" par="" text=""/>
    <f:field ref="UVEKCFG_15_1700_Adresszeile_1" par="" text=""/>
    <f:field ref="UVEKCFG_15_1700_Adresszeile_2" par="" text=""/>
    <f:field ref="UVEKCFG_15_1700_Adresszeile_3" par="" text=""/>
    <f:field ref="UVEKCFG_15_1700_Adresszeile_4" par="" text=""/>
    <f:field ref="UVEKCFG_15_1700_Adresszeile_5" par="" text=""/>
    <f:field ref="UVEKCFG_15_1700_Adresszeile_6" par="" text=""/>
    <f:field ref="UVEKCFG_15_1700_Adresszeile_7" par="" text=""/>
    <f:field ref="UVEKCFG_15_1700_Adresszeile_8" par="" text=""/>
    <f:field ref="UVEKCFG_15_1700_Adresszeile_9" par="" text=""/>
    <f:field ref="UVEKCFG_15_1700_Adresszeile_10" par="" text=""/>
    <f:field ref="BAVCFG_15_1700_Firma" par="" text=""/>
    <f:field ref="BAVCFG_15_1700_ZustellungAm" par="" text=""/>
    <f:field ref="BAVCFG_15_1700_Anrede_Adresse" par="" text=""/>
    <f:field ref="BAVCFG_15_1700_Firma_Kurz" par="" text=""/>
    <f:field ref="BAVCFG_15_1700_Vorname_AP" par="" text=""/>
    <f:field ref="BAVCFG_15_1700_Nachname_AP" par="" text=""/>
    <f:field ref="BAVCFG_15_1700_Adresse1_AP" par="" text=""/>
    <f:field ref="BAVCFG_15_1700_Strasse_AP" par="" text=""/>
    <f:field ref="BAVCFG_15_1700_Postleitzahl_AP" par="" text=""/>
    <f:field ref="BAVCFG_15_1700_Ort_AP" par="" text=""/>
    <f:field ref="BAVCFG_15_1700_EMail_AP" par="" text=""/>
    <f:field ref="BAVCFG_15_1700_Firma_AP" par="" text=""/>
    <f:field ref="BAVCFG_15_1700_AnredePartner_AP" par="" text=""/>
    <f:field ref="BAVCFG_15_1700_Titel_AP" par="" text=""/>
    <f:field ref="BAVCFG_15_1700_Fax_AP" par="" text=""/>
    <f:field ref="BAVCFG_15_1700_Anrede_Adresse_AP" par="" text=""/>
    <f:field ref="BAVCFG_15_1700_Zusatzzeile1_AP" par="" text=""/>
    <f:field ref="BAVCFG_15_1700_Zusatzzeile2_AP" par="" text=""/>
    <f:field ref="BAVCFG_15_1700_Strasse2_AP" par="" text=""/>
    <f:field ref="BAVCFG_15_1700_FirmaKurz_AP" par="" text=""/>
    <f:field ref="BAVCFG_15_1700_Posfach_AP" par="" text=""/>
  </f:record>
  <f:display par="" text="...">
    <f:field ref="FSCFOLIO_1_1001_FieldCurrentUser" text="Aktueller Benutzer"/>
    <f:field ref="objsubject" text="Betreff (einzeilig)"/>
    <f:field ref="objcreatedat" text="Erzeugt am/um"/>
    <f:field ref="objcreatedby" text="Erzeugt von"/>
    <f:field ref="objmodifiedat" text="Letzte Änderung am/um"/>
    <f:field ref="objchangedby" text="Letzte Änderung von"/>
    <f:field ref="objname" text="Name"/>
    <f:field ref="CCAPRECONFIG_15_1001_Objektname" text="Objektname"/>
    <f:field ref="CHPRECONFIG_1_1001_Objektname" text="Objektname"/>
  </f:display>
  <f:display par="" text="&gt; Adressat/innen">
    <f:field ref="UVEKCFG_15_1700_Personal" text=""/>
    <f:field ref="UVEKCFG_15_1700_Geschlecht" text=""/>
    <f:field ref="UVEKCFG_15_1700_GebDatum" text=""/>
    <f:field ref="UVEKCFG_15_1700_Beruf" text=""/>
    <f:field ref="UVEKCFG_15_1700_Familienstand" text=""/>
    <f:field ref="UVEKCFG_15_1700_Muttersprache" text=""/>
    <f:field ref="UVEKCFG_15_1700_Geboren_in" text=""/>
    <f:field ref="UVEKCFG_15_1700_Briefanrede" text=""/>
    <f:field ref="UVEKCFG_15_1700_Kommunikationssprache" text=""/>
    <f:field ref="UVEKCFG_15_1700_Webseite" text=""/>
    <f:field ref="UVEKCFG_15_1700_TelNr_Business" text=""/>
    <f:field ref="UVEKCFG_15_1700_TelNr_Private" text=""/>
    <f:field ref="UVEKCFG_15_1700_TelNr_Mobile" text=""/>
    <f:field ref="UVEKCFG_15_1700_TelNr_Other" text=""/>
    <f:field ref="UVEKCFG_15_1700_TelNr_Fax" text=""/>
    <f:field ref="UVEKCFG_15_1700_EMail1" text=""/>
    <f:field ref="UVEKCFG_15_1700_EMail2" text=""/>
    <f:field ref="UVEKCFG_15_1700_EMail3" text=""/>
    <f:field ref="UVEKCFG_15_1700_UID" text=""/>
    <f:field ref="UVEKCFG_15_1700_Klassifizierung" text=""/>
    <f:field ref="UVEKCFG_15_1700_Gruendungsjahr" text=""/>
    <f:field ref="UVEKCFG_15_1700_Versandart" text=""/>
    <f:field ref="UVEKCFG_15_1700_Versandvermek" text=""/>
    <f:field ref="UVEKCFG_15_1700_Kurzbezeichnung" text=""/>
    <f:field ref="UVEKCFG_15_1700_Strasse2" text=""/>
    <f:field ref="UVEKCFG_15_1700_Hausnummer_Zusatz" text=""/>
    <f:field ref="UVEKCFG_15_1700_Land" text=""/>
    <f:field ref="UVEKCFG_15_1700_Serienbrieffeld_1" text=""/>
    <f:field ref="UVEKCFG_15_1700_Serienbrieffeld_2" text=""/>
    <f:field ref="UVEKCFG_15_1700_Serienbrieffeld_3" text=""/>
    <f:field ref="UVEKCFG_15_1700_Serienbrieffeld_4" text=""/>
    <f:field ref="UVEKCFG_15_1700_Serienbrieffeld_5" text=""/>
    <f:field ref="UVEKCFG_15_1700_Adresszeile_1" text=""/>
    <f:field ref="UVEKCFG_15_1700_Adresszeile_2" text=""/>
    <f:field ref="UVEKCFG_15_1700_Adresszeile_3" text=""/>
    <f:field ref="UVEKCFG_15_1700_Adresszeile_4" text=""/>
    <f:field ref="UVEKCFG_15_1700_Adresszeile_5" text=""/>
    <f:field ref="UVEKCFG_15_1700_Adresszeile_6" text=""/>
    <f:field ref="UVEKCFG_15_1700_Adresszeile_7" text=""/>
    <f:field ref="UVEKCFG_15_1700_Adresszeile_8" text=""/>
    <f:field ref="UVEKCFG_15_1700_Adresszeile_9" text=""/>
    <f:field ref="UVEKCFG_15_1700_Adresszeile_10" text=""/>
    <f:field ref="CCAPRECONFIG_15_1001_Abschriftsbemerkung" text="Abschriftsbemerkung"/>
    <f:field ref="CCAPRECONFIG_15_1001_Adresse" text="Adresse"/>
    <f:field ref="BAVCFG_15_1700_Adresse1_AP" text="Adresse1_AP"/>
    <f:field ref="CCAPRECONFIG_15_1001_Anrede" text="Anrede"/>
    <f:field ref="CHPRECONFIG_1_1001_Anrede" text="Anrede"/>
    <f:field ref="BAVCFG_15_1700_Anrede_Adresse" text="Anrede Adresse"/>
    <f:field ref="BAVCFG_15_1700_Anrede_Adresse_AP" text="Anrede Adresse_AP"/>
    <f:field ref="CCAPRECONFIG_15_1001_Anrede_Briefkopf" text="Anrede_Briefkopf"/>
    <f:field ref="BAVCFG_15_1700_AnredePartner_AP" text="AnredePartner_AP"/>
    <f:field ref="CCAPRECONFIG_15_1001_Berufstitel" text="Berufstitel"/>
    <f:field ref="CHPRECONFIG_1_1001_EMailAdresse" text="E-Mail Adresse"/>
    <f:field ref="BAVCFG_15_1700_EMail_AP" text="E-Mail_AP"/>
    <f:field ref="CCAPRECONFIG_15_1001_Email" text="Email"/>
    <f:field ref="CCAPRECONFIG_15_1001_Fax" text="Fax"/>
    <f:field ref="BAVCFG_15_1700_Fax_AP" text="Fax_AP"/>
    <f:field ref="BAVCFG_15_1700_Firma" text="Firma"/>
    <f:field ref="BAVCFG_15_1700_Firma_Kurz" text="Firma Kurz"/>
    <f:field ref="BAVCFG_15_1700_FirmaKurz_AP" text="Firma Kurz_AP"/>
    <f:field ref="BAVCFG_15_1700_Firma_AP" text="Firma_AP"/>
    <f:field ref="CCAPRECONFIG_15_1001_Firmenbuchnummer" text="Firmenbuchnummer"/>
    <f:field ref="CCAPRECONFIG_15_1001_Funktionsbezeichnung" text="Funktionsbezeichnung"/>
    <f:field ref="CCAPRECONFIG_15_1001_Geburtsdatum" text="Geburtsdatum"/>
    <f:field ref="CCAPRECONFIG_15_1001_Geschlecht" text="Geschlecht"/>
    <f:field ref="CCAPRECONFIG_15_1001_Geschlecht_Anrede" text="Geschlecht_Anrede"/>
    <f:field ref="CCAPRECONFIG_15_1001_Hausnummer" text="Hausnummer"/>
    <f:field ref="CCAPRECONFIG_15_1001_Kategorie" text="Kategorie"/>
    <f:field ref="CCAPRECONFIG_15_1001_Land" text="Land"/>
    <f:field ref="CCAPRECONFIG_15_1001_Nachgestellter_Titel" text="Nachgestellter_Titel"/>
    <f:field ref="CCAPRECONFIG_15_1001_Nachname" text="Nachname"/>
    <f:field ref="CHPRECONFIG_1_1001_Nachname" text="Nachname"/>
    <f:field ref="BAVCFG_15_1700_Nachname_AP" text="Nachname_AP"/>
    <f:field ref="CCAPRECONFIG_15_1001_Name_Zeile_2" text="Name_Zeile_2"/>
    <f:field ref="CCAPRECONFIG_15_1001_Name_Zeile_3" text="Name_Zeile_3"/>
    <f:field ref="CCAPRECONFIG_15_1001_Organisationskurzname" text="Organisationskurzname"/>
    <f:field ref="CCAPRECONFIG_15_1001_Organisationsname" text="Organisationsname"/>
    <f:field ref="CHPRECONFIG_1_1001_Ort" text="Ort"/>
    <f:field ref="CCAPRECONFIG_15_1001_Ort" text="Ort"/>
    <f:field ref="BAVCFG_15_1700_Ort_AP" text="Ort_AP"/>
    <f:field ref="BAVCFG_15_1700_Posfach_AP" text="Posfach_AP"/>
    <f:field ref="CCAPRECONFIG_15_1001_Postalische_Adresse" text="Postalische_Adresse"/>
    <f:field ref="CCAPRECONFIG_15_1001_Postfach" text="Postfach"/>
    <f:field ref="CCAPRECONFIG_15_1001_Postleitzahl" text="Postleitzahl"/>
    <f:field ref="CHPRECONFIG_1_1001_Postleitzahl" text="Postleitzahl"/>
    <f:field ref="BAVCFG_15_1700_Postleitzahl_AP" text="Postleitzahl_AP"/>
    <f:field ref="CCAPRECONFIG_15_1001_Rechtsform" text="Rechtsform"/>
    <f:field ref="CCAPRECONFIG_15_1001_Sozialversicherungsnummer" text="Sozialversicherungsnummer"/>
    <f:field ref="CCAPRECONFIG_15_1001_Stiege" text="Stiege"/>
    <f:field ref="CCAPRECONFIG_15_1001_Stock" text="Stock"/>
    <f:field ref="CCAPRECONFIG_15_1001_Strasse" text="Strasse"/>
    <f:field ref="CHPRECONFIG_1_1001_Strasse" text="Strasse"/>
    <f:field ref="BAVCFG_15_1700_Strasse2_AP" text="Strasse2_AP"/>
    <f:field ref="BAVCFG_15_1700_Strasse_AP" text="Strasse_AP"/>
    <f:field ref="CCAPRECONFIG_15_1001_Telefon" text="Telefon"/>
    <f:field ref="CCAPRECONFIG_15_1001_Titel" text="Titel"/>
    <f:field ref="CHPRECONFIG_1_1001_Titel" text="Titel"/>
    <f:field ref="BAVCFG_15_1700_Titel_AP" text="Titel_AP"/>
    <f:field ref="CCAPRECONFIG_15_1001_Tuer" text="Tuer"/>
    <f:field ref="CCAPRECONFIG_15_1001_Versandart" text="Versandart"/>
    <f:field ref="CHPRECONFIG_1_1001_Vorname" text="Vorname"/>
    <f:field ref="CCAPRECONFIG_15_1001_Vorname" text="Vorname"/>
    <f:field ref="BAVCFG_15_1700_Vorname_AP" text="Vorname_AP"/>
    <f:field ref="CCAPRECONFIG_15_1001_zH" text="zH"/>
    <f:field ref="CCAPRECONFIG_15_1001_Ziel" text="Ziel"/>
    <f:field ref="BAVCFG_15_1700_Zusatzzeile1_AP" text="Zusatzzeile1_AP"/>
    <f:field ref="BAVCFG_15_1700_Zusatzzeile2_AP" text="Zusatzzeile2_AP"/>
    <f:field ref="BAVCFG_15_1700_ZustellungAm" text="ZustellungAm"/>
  </f:display>
  <f:display par="" text="Serienbrief">
    <f:field ref="doc_FSCFOLIO_1_1001_FieldSubject" text="Betreff"/>
    <f:field ref="doc_FSCFOLIO_1_1001_FieldDocumentNumber" text="Dokument Nummer"/>
  </f:display>
</f:fields>
</file>

<file path=customXml/itemProps1.xml><?xml version="1.0" encoding="utf-8"?>
<ds:datastoreItem xmlns:ds="http://schemas.openxmlformats.org/officeDocument/2006/customXml" ds:itemID="{4E8A9591-F074-446B-902F-511FF79C122F}">
  <ds:schemaRefs>
    <ds:schemaRef ds:uri="http://schemas.fabasoft.com/folio/2007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CDBUND 2005 Master BAFU EN - v3</Template>
  <TotalTime>0</TotalTime>
  <Words>766</Words>
  <Application>Microsoft Office PowerPoint</Application>
  <PresentationFormat>Bildschirmpräsentation (4:3)</PresentationFormat>
  <Paragraphs>235</Paragraphs>
  <Slides>21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Batang</vt:lpstr>
      <vt:lpstr>ＭＳ Ｐゴシック</vt:lpstr>
      <vt:lpstr>Arial</vt:lpstr>
      <vt:lpstr>Times</vt:lpstr>
      <vt:lpstr>CDBUND 2005 Master BAFU EN - v3</vt:lpstr>
      <vt:lpstr>PowerPoint-Präsentation</vt:lpstr>
      <vt:lpstr>Swiss contribution to EMEP  and the Air Convention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Participation in IMPs</vt:lpstr>
      <vt:lpstr>Ammonia measurements and modelling</vt:lpstr>
      <vt:lpstr>Ammonia measurements and modelling</vt:lpstr>
      <vt:lpstr>Deposition modelling</vt:lpstr>
      <vt:lpstr>Urban modelling</vt:lpstr>
      <vt:lpstr>PowerPoint-Präsentation</vt:lpstr>
      <vt:lpstr>PowerPoint-Präsentation</vt:lpstr>
      <vt:lpstr>PowerPoint-Präsentation</vt:lpstr>
    </vt:vector>
  </TitlesOfParts>
  <Company>UVEK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Schio Remo</dc:creator>
  <cp:lastModifiedBy>Weber Rudolf BAFU</cp:lastModifiedBy>
  <cp:revision>227</cp:revision>
  <cp:lastPrinted>2018-05-01T14:09:02Z</cp:lastPrinted>
  <dcterms:created xsi:type="dcterms:W3CDTF">2005-12-13T10:06:46Z</dcterms:created>
  <dcterms:modified xsi:type="dcterms:W3CDTF">2018-05-01T14:09:32Z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SC#COOELAK@1.1001:Subject">
    <vt:lpwstr/>
  </property>
  <property fmtid="{D5CDD505-2E9C-101B-9397-08002B2CF9AE}" pid="3" name="FSC#COOELAK@1.1001:FileReference">
    <vt:lpwstr>311.6-00001</vt:lpwstr>
  </property>
  <property fmtid="{D5CDD505-2E9C-101B-9397-08002B2CF9AE}" pid="4" name="FSC#COOELAK@1.1001:FileRefYear">
    <vt:lpwstr>2017</vt:lpwstr>
  </property>
  <property fmtid="{D5CDD505-2E9C-101B-9397-08002B2CF9AE}" pid="5" name="FSC#COOELAK@1.1001:FileRefOrdinal">
    <vt:lpwstr>1</vt:lpwstr>
  </property>
  <property fmtid="{D5CDD505-2E9C-101B-9397-08002B2CF9AE}" pid="6" name="FSC#COOELAK@1.1001:FileRefOU">
    <vt:lpwstr>Luftreinhaltung und Chemikalien (LuChem)</vt:lpwstr>
  </property>
  <property fmtid="{D5CDD505-2E9C-101B-9397-08002B2CF9AE}" pid="7" name="FSC#COOELAK@1.1001:Organization">
    <vt:lpwstr/>
  </property>
  <property fmtid="{D5CDD505-2E9C-101B-9397-08002B2CF9AE}" pid="8" name="FSC#COOELAK@1.1001:Owner">
    <vt:lpwstr>Krähenbühl Simone</vt:lpwstr>
  </property>
  <property fmtid="{D5CDD505-2E9C-101B-9397-08002B2CF9AE}" pid="9" name="FSC#COOELAK@1.1001:OwnerExtension">
    <vt:lpwstr>+41 58 46 531 86</vt:lpwstr>
  </property>
  <property fmtid="{D5CDD505-2E9C-101B-9397-08002B2CF9AE}" pid="10" name="FSC#COOELAK@1.1001:OwnerFaxExtension">
    <vt:lpwstr>+41 58 46 401 37</vt:lpwstr>
  </property>
  <property fmtid="{D5CDD505-2E9C-101B-9397-08002B2CF9AE}" pid="11" name="FSC#COOELAK@1.1001:DispatchedBy">
    <vt:lpwstr/>
  </property>
  <property fmtid="{D5CDD505-2E9C-101B-9397-08002B2CF9AE}" pid="12" name="FSC#COOELAK@1.1001:DispatchedAt">
    <vt:lpwstr/>
  </property>
  <property fmtid="{D5CDD505-2E9C-101B-9397-08002B2CF9AE}" pid="13" name="FSC#COOELAK@1.1001:ApprovedBy">
    <vt:lpwstr/>
  </property>
  <property fmtid="{D5CDD505-2E9C-101B-9397-08002B2CF9AE}" pid="14" name="FSC#COOELAK@1.1001:ApprovedAt">
    <vt:lpwstr/>
  </property>
  <property fmtid="{D5CDD505-2E9C-101B-9397-08002B2CF9AE}" pid="15" name="FSC#COOELAK@1.1001:Department">
    <vt:lpwstr>Verkehr (LuChem) (BAFU)</vt:lpwstr>
  </property>
  <property fmtid="{D5CDD505-2E9C-101B-9397-08002B2CF9AE}" pid="16" name="FSC#COOELAK@1.1001:CreatedAt">
    <vt:lpwstr>20.10.2017</vt:lpwstr>
  </property>
  <property fmtid="{D5CDD505-2E9C-101B-9397-08002B2CF9AE}" pid="17" name="FSC#COOELAK@1.1001:OU">
    <vt:lpwstr>Luftreinhaltung und Chemikalien (LuChem) (BAFU)</vt:lpwstr>
  </property>
  <property fmtid="{D5CDD505-2E9C-101B-9397-08002B2CF9AE}" pid="18" name="FSC#COOELAK@1.1001:Priority">
    <vt:lpwstr> ()</vt:lpwstr>
  </property>
  <property fmtid="{D5CDD505-2E9C-101B-9397-08002B2CF9AE}" pid="19" name="FSC#COOELAK@1.1001:ObjBarCode">
    <vt:lpwstr>*COO.2002.100.2.6937406*</vt:lpwstr>
  </property>
  <property fmtid="{D5CDD505-2E9C-101B-9397-08002B2CF9AE}" pid="20" name="FSC#COOELAK@1.1001:RefBarCode">
    <vt:lpwstr>*COO.2002.100.6.1479148*</vt:lpwstr>
  </property>
  <property fmtid="{D5CDD505-2E9C-101B-9397-08002B2CF9AE}" pid="21" name="FSC#COOELAK@1.1001:FileRefBarCode">
    <vt:lpwstr>*311.6-00001*</vt:lpwstr>
  </property>
  <property fmtid="{D5CDD505-2E9C-101B-9397-08002B2CF9AE}" pid="22" name="FSC#COOELAK@1.1001:ExternalRef">
    <vt:lpwstr/>
  </property>
  <property fmtid="{D5CDD505-2E9C-101B-9397-08002B2CF9AE}" pid="23" name="FSC#ELAKGOV@1.1001:PersonalSubjGender">
    <vt:lpwstr/>
  </property>
  <property fmtid="{D5CDD505-2E9C-101B-9397-08002B2CF9AE}" pid="24" name="FSC#ELAKGOV@1.1001:PersonalSubjFirstName">
    <vt:lpwstr/>
  </property>
  <property fmtid="{D5CDD505-2E9C-101B-9397-08002B2CF9AE}" pid="25" name="FSC#ELAKGOV@1.1001:PersonalSubjSurName">
    <vt:lpwstr/>
  </property>
  <property fmtid="{D5CDD505-2E9C-101B-9397-08002B2CF9AE}" pid="26" name="FSC#ELAKGOV@1.1001:PersonalSubjSalutation">
    <vt:lpwstr/>
  </property>
  <property fmtid="{D5CDD505-2E9C-101B-9397-08002B2CF9AE}" pid="27" name="FSC#ELAKGOV@1.1001:PersonalSubjAddress">
    <vt:lpwstr/>
  </property>
  <property fmtid="{D5CDD505-2E9C-101B-9397-08002B2CF9AE}" pid="28" name="FSC#BAFUBDO@15.1700:Abs2_Funktion">
    <vt:lpwstr/>
  </property>
  <property fmtid="{D5CDD505-2E9C-101B-9397-08002B2CF9AE}" pid="29" name="FSC#BAFUBDO@15.1700:Abs2_Name">
    <vt:lpwstr/>
  </property>
  <property fmtid="{D5CDD505-2E9C-101B-9397-08002B2CF9AE}" pid="30" name="FSC#BAFUBDO@15.1700:Abs2_Titel">
    <vt:lpwstr/>
  </property>
  <property fmtid="{D5CDD505-2E9C-101B-9397-08002B2CF9AE}" pid="31" name="FSC#BAFUBDO@15.1700:Abs2_Vorname">
    <vt:lpwstr/>
  </property>
  <property fmtid="{D5CDD505-2E9C-101B-9397-08002B2CF9AE}" pid="32" name="FSC#BAFUBDO@15.1700:Abs_Funktion">
    <vt:lpwstr/>
  </property>
  <property fmtid="{D5CDD505-2E9C-101B-9397-08002B2CF9AE}" pid="33" name="FSC#BAFUBDO@15.1700:Abs_Name">
    <vt:lpwstr/>
  </property>
  <property fmtid="{D5CDD505-2E9C-101B-9397-08002B2CF9AE}" pid="34" name="FSC#BAFUBDO@15.1700:Abs_Ort">
    <vt:lpwstr>Bern</vt:lpwstr>
  </property>
  <property fmtid="{D5CDD505-2E9C-101B-9397-08002B2CF9AE}" pid="35" name="FSC#BAFUBDO@15.1700:Abs_Titel">
    <vt:lpwstr/>
  </property>
  <property fmtid="{D5CDD505-2E9C-101B-9397-08002B2CF9AE}" pid="36" name="FSC#BAFUBDO@15.1700:Abs_Vorname">
    <vt:lpwstr/>
  </property>
  <property fmtid="{D5CDD505-2E9C-101B-9397-08002B2CF9AE}" pid="37" name="FSC#BAFUBDO@15.1700:Absender_Fusszeilen">
    <vt:lpwstr>Bundesamt für Umwelt BAFU_x000d_
Simone Krähenbühl_x000d_
Worblentalstrasse 68, 3063 Ittigen_x000d_
Postadresse: 3003 Bern_x000d_
Tel. +41 58 46 531 86, Fax +41 58 46 401 37_x000d_
Simone.Kraehenbuehl@bafu.admin.ch_x000d_
www.bafu.admin.ch</vt:lpwstr>
  </property>
  <property fmtid="{D5CDD505-2E9C-101B-9397-08002B2CF9AE}" pid="38" name="FSC#BAFUBDO@15.1700:Absender_Kopfzeile">
    <vt:lpwstr>CH-3003 Bern, </vt:lpwstr>
  </property>
  <property fmtid="{D5CDD505-2E9C-101B-9397-08002B2CF9AE}" pid="39" name="FSC#BAFUBDO@15.1700:Absender_Kopfzeile_OE">
    <vt:lpwstr>BAFU, KS</vt:lpwstr>
  </property>
  <property fmtid="{D5CDD505-2E9C-101B-9397-08002B2CF9AE}" pid="40" name="FSC#BAFUBDO@15.1700:Abteilung">
    <vt:lpwstr>Direktion</vt:lpwstr>
  </property>
  <property fmtid="{D5CDD505-2E9C-101B-9397-08002B2CF9AE}" pid="41" name="FSC#BAFUBDO@15.1700:Abteilung_neu">
    <vt:lpwstr/>
  </property>
  <property fmtid="{D5CDD505-2E9C-101B-9397-08002B2CF9AE}" pid="42" name="FSC#BAFUBDO@15.1700:Aktenzeichen">
    <vt:lpwstr>311.6-00001/00027/00002/Q425-0446</vt:lpwstr>
  </property>
  <property fmtid="{D5CDD505-2E9C-101B-9397-08002B2CF9AE}" pid="43" name="FSC#BAFUBDO@15.1700:Anlagetyp">
    <vt:lpwstr/>
  </property>
  <property fmtid="{D5CDD505-2E9C-101B-9397-08002B2CF9AE}" pid="44" name="FSC#BAFUBDO@15.1700:Anrechenbare_Kosten">
    <vt:lpwstr/>
  </property>
  <property fmtid="{D5CDD505-2E9C-101B-9397-08002B2CF9AE}" pid="45" name="FSC#BAFUBDO@15.1700:Anruf_Empfaenger">
    <vt:lpwstr/>
  </property>
  <property fmtid="{D5CDD505-2E9C-101B-9397-08002B2CF9AE}" pid="46" name="FSC#BAFUBDO@15.1700:Antwort_bis">
    <vt:lpwstr/>
  </property>
  <property fmtid="{D5CDD505-2E9C-101B-9397-08002B2CF9AE}" pid="47" name="FSC#BAFUBDO@15.1700:Anzahl_Taetigkeiten">
    <vt:lpwstr/>
  </property>
  <property fmtid="{D5CDD505-2E9C-101B-9397-08002B2CF9AE}" pid="48" name="FSC#BAFUBDO@15.1700:Auftrag_Nr">
    <vt:lpwstr>311.6-00001/00027/00002</vt:lpwstr>
  </property>
  <property fmtid="{D5CDD505-2E9C-101B-9397-08002B2CF9AE}" pid="49" name="FSC#BAFUBDO@15.1700:Auftraggeber_Email">
    <vt:lpwstr/>
  </property>
  <property fmtid="{D5CDD505-2E9C-101B-9397-08002B2CF9AE}" pid="50" name="FSC#BAFUBDO@15.1700:Auftraggeber_Name">
    <vt:lpwstr/>
  </property>
  <property fmtid="{D5CDD505-2E9C-101B-9397-08002B2CF9AE}" pid="51" name="FSC#BAFUBDO@15.1700:Auftraggeber_Tel">
    <vt:lpwstr/>
  </property>
  <property fmtid="{D5CDD505-2E9C-101B-9397-08002B2CF9AE}" pid="52" name="FSC#BAFUBDO@15.1700:Auftraggeber_Vorname">
    <vt:lpwstr/>
  </property>
  <property fmtid="{D5CDD505-2E9C-101B-9397-08002B2CF9AE}" pid="53" name="FSC#BAFUBDO@15.1700:AufwandBetrag">
    <vt:lpwstr/>
  </property>
  <property fmtid="{D5CDD505-2E9C-101B-9397-08002B2CF9AE}" pid="54" name="FSC#BAFUBDO@15.1700:AufwandStunden">
    <vt:lpwstr/>
  </property>
  <property fmtid="{D5CDD505-2E9C-101B-9397-08002B2CF9AE}" pid="55" name="FSC#BAFUBDO@15.1700:Ausgangssprache">
    <vt:lpwstr/>
  </property>
  <property fmtid="{D5CDD505-2E9C-101B-9397-08002B2CF9AE}" pid="56" name="FSC#BAFUBDO@15.1700:Auskunft1">
    <vt:lpwstr/>
  </property>
  <property fmtid="{D5CDD505-2E9C-101B-9397-08002B2CF9AE}" pid="57" name="FSC#BAFUBDO@15.1700:Auskunft2">
    <vt:lpwstr/>
  </property>
  <property fmtid="{D5CDD505-2E9C-101B-9397-08002B2CF9AE}" pid="58" name="FSC#BAFUBDO@15.1700:Auskunft3">
    <vt:lpwstr/>
  </property>
  <property fmtid="{D5CDD505-2E9C-101B-9397-08002B2CF9AE}" pid="59" name="FSC#BAFUBDO@15.1700:Auskunft4">
    <vt:lpwstr/>
  </property>
  <property fmtid="{D5CDD505-2E9C-101B-9397-08002B2CF9AE}" pid="60" name="FSC#BAFUBDO@15.1700:Auskunftgeber">
    <vt:lpwstr/>
  </property>
  <property fmtid="{D5CDD505-2E9C-101B-9397-08002B2CF9AE}" pid="61" name="FSC#BAFUBDO@15.1700:Berater">
    <vt:lpwstr/>
  </property>
  <property fmtid="{D5CDD505-2E9C-101B-9397-08002B2CF9AE}" pid="62" name="FSC#BAFUBDO@15.1700:Bericht_Autor">
    <vt:lpwstr>Krähenbühl, Simone</vt:lpwstr>
  </property>
  <property fmtid="{D5CDD505-2E9C-101B-9397-08002B2CF9AE}" pid="63" name="FSC#BAFUBDO@15.1700:Bescheinigungsanspruch_Total_2013">
    <vt:lpwstr/>
  </property>
  <property fmtid="{D5CDD505-2E9C-101B-9397-08002B2CF9AE}" pid="64" name="FSC#BAFUBDO@15.1700:Beschlussnummer">
    <vt:lpwstr/>
  </property>
  <property fmtid="{D5CDD505-2E9C-101B-9397-08002B2CF9AE}" pid="65" name="FSC#BAFUBDO@15.1700:Beschreibungdatum">
    <vt:lpwstr/>
  </property>
  <property fmtid="{D5CDD505-2E9C-101B-9397-08002B2CF9AE}" pid="66" name="FSC#BAFUBDO@15.1700:Beschreibungname">
    <vt:lpwstr/>
  </property>
  <property fmtid="{D5CDD505-2E9C-101B-9397-08002B2CF9AE}" pid="67" name="FSC#BAFUBDO@15.1700:Briefdatum">
    <vt:lpwstr/>
  </property>
  <property fmtid="{D5CDD505-2E9C-101B-9397-08002B2CF9AE}" pid="68" name="FSC#BAFUBDO@15.1700:Bundesbeitrag">
    <vt:lpwstr/>
  </property>
  <property fmtid="{D5CDD505-2E9C-101B-9397-08002B2CF9AE}" pid="69" name="FSC#BAFUBDO@15.1700:Bundesbeitrag_Prozent">
    <vt:lpwstr/>
  </property>
  <property fmtid="{D5CDD505-2E9C-101B-9397-08002B2CF9AE}" pid="70" name="FSC#BAFUBDO@15.1700:Dat_Eingabedatum">
    <vt:lpwstr/>
  </property>
  <property fmtid="{D5CDD505-2E9C-101B-9397-08002B2CF9AE}" pid="71" name="FSC#BAFUBDO@15.1700:Dat_Interne_Mitberichte">
    <vt:lpwstr/>
  </property>
  <property fmtid="{D5CDD505-2E9C-101B-9397-08002B2CF9AE}" pid="72" name="FSC#BAFUBDO@15.1700:Dat_Prov_Baubewilligung">
    <vt:lpwstr/>
  </property>
  <property fmtid="{D5CDD505-2E9C-101B-9397-08002B2CF9AE}" pid="73" name="FSC#BAFUBDO@15.1700:Datum_des_Monitoringberichts_2013">
    <vt:lpwstr/>
  </property>
  <property fmtid="{D5CDD505-2E9C-101B-9397-08002B2CF9AE}" pid="74" name="FSC#BAFUBDO@15.1700:Datum_Gesuch">
    <vt:lpwstr/>
  </property>
  <property fmtid="{D5CDD505-2E9C-101B-9397-08002B2CF9AE}" pid="75" name="FSC#BAFUBDO@15.1700:Datum_Verfügung_aktuell">
    <vt:lpwstr/>
  </property>
  <property fmtid="{D5CDD505-2E9C-101B-9397-08002B2CF9AE}" pid="76" name="FSC#BAFUBDO@15.1700:DatumErstellung">
    <vt:lpwstr>20.10.2017</vt:lpwstr>
  </property>
  <property fmtid="{D5CDD505-2E9C-101B-9397-08002B2CF9AE}" pid="77" name="FSC#BAFUBDO@15.1700:Diff_TaetigkeitenStandorte">
    <vt:lpwstr/>
  </property>
  <property fmtid="{D5CDD505-2E9C-101B-9397-08002B2CF9AE}" pid="78" name="FSC#BAFUBDO@15.1700:Diff_TaetigkeitenStandorte_Nr">
    <vt:lpwstr/>
  </property>
  <property fmtid="{D5CDD505-2E9C-101B-9397-08002B2CF9AE}" pid="79" name="FSC#BAFUBDO@15.1700:DocGegenstand">
    <vt:lpwstr>2017.11.14 BAFU-Folien für Besuch Israel (MoEP)</vt:lpwstr>
  </property>
  <property fmtid="{D5CDD505-2E9C-101B-9397-08002B2CF9AE}" pid="80" name="FSC#BAFUBDO@15.1700:Eingang">
    <vt:lpwstr>2017-10-20T11:16:02</vt:lpwstr>
  </property>
  <property fmtid="{D5CDD505-2E9C-101B-9397-08002B2CF9AE}" pid="81" name="FSC#BAFUBDO@15.1700:Eingang_per">
    <vt:lpwstr/>
  </property>
  <property fmtid="{D5CDD505-2E9C-101B-9397-08002B2CF9AE}" pid="82" name="FSC#BAFUBDO@15.1700:Eingangsdatum">
    <vt:lpwstr/>
  </property>
  <property fmtid="{D5CDD505-2E9C-101B-9397-08002B2CF9AE}" pid="83" name="FSC#BAFUBDO@15.1700:Emmissionsreduktion">
    <vt:lpwstr/>
  </property>
  <property fmtid="{D5CDD505-2E9C-101B-9397-08002B2CF9AE}" pid="84" name="FSC#BAFUBDO@15.1700:Emmissionsziel_2013">
    <vt:lpwstr/>
  </property>
  <property fmtid="{D5CDD505-2E9C-101B-9397-08002B2CF9AE}" pid="85" name="FSC#BAFUBDO@15.1700:Emmissionsziel_2014">
    <vt:lpwstr/>
  </property>
  <property fmtid="{D5CDD505-2E9C-101B-9397-08002B2CF9AE}" pid="86" name="FSC#BAFUBDO@15.1700:Emmissionsziel_2015">
    <vt:lpwstr/>
  </property>
  <property fmtid="{D5CDD505-2E9C-101B-9397-08002B2CF9AE}" pid="87" name="FSC#BAFUBDO@15.1700:Emmissionsziel_2016">
    <vt:lpwstr/>
  </property>
  <property fmtid="{D5CDD505-2E9C-101B-9397-08002B2CF9AE}" pid="88" name="FSC#BAFUBDO@15.1700:Emmissionsziel_2017">
    <vt:lpwstr/>
  </property>
  <property fmtid="{D5CDD505-2E9C-101B-9397-08002B2CF9AE}" pid="89" name="FSC#BAFUBDO@15.1700:Emmissionsziel_2018">
    <vt:lpwstr/>
  </property>
  <property fmtid="{D5CDD505-2E9C-101B-9397-08002B2CF9AE}" pid="90" name="FSC#BAFUBDO@15.1700:Emmissionsziel_2019">
    <vt:lpwstr/>
  </property>
  <property fmtid="{D5CDD505-2E9C-101B-9397-08002B2CF9AE}" pid="91" name="FSC#BAFUBDO@15.1700:Emmissionsziel_2020">
    <vt:lpwstr/>
  </property>
  <property fmtid="{D5CDD505-2E9C-101B-9397-08002B2CF9AE}" pid="92" name="FSC#BAFUBDO@15.1700:Emmissionsziel_Gesamt">
    <vt:lpwstr/>
  </property>
  <property fmtid="{D5CDD505-2E9C-101B-9397-08002B2CF9AE}" pid="93" name="FSC#BAFUBDO@15.1700:Empfaenger_Adresszeile">
    <vt:lpwstr/>
  </property>
  <property fmtid="{D5CDD505-2E9C-101B-9397-08002B2CF9AE}" pid="94" name="FSC#BAFUBDO@15.1700:ePMNummer">
    <vt:lpwstr/>
  </property>
  <property fmtid="{D5CDD505-2E9C-101B-9397-08002B2CF9AE}" pid="95" name="FSC#BAFUBDO@15.1700:Etappennummer">
    <vt:lpwstr/>
  </property>
  <property fmtid="{D5CDD505-2E9C-101B-9397-08002B2CF9AE}" pid="96" name="FSC#BAFUBDO@15.1700:EU_01_Verpflichter_Name_Adresse">
    <vt:lpwstr/>
  </property>
  <property fmtid="{D5CDD505-2E9C-101B-9397-08002B2CF9AE}" pid="97" name="FSC#BAFUBDO@15.1700:EU_02_Verpflichter_Name_Adresse">
    <vt:lpwstr/>
  </property>
  <property fmtid="{D5CDD505-2E9C-101B-9397-08002B2CF9AE}" pid="98" name="FSC#BAFUBDO@15.1700:EU_03_Verpflichter_Name_Adresse">
    <vt:lpwstr/>
  </property>
  <property fmtid="{D5CDD505-2E9C-101B-9397-08002B2CF9AE}" pid="99" name="FSC#BAFUBDO@15.1700:EU_04_Verpflichter_Name_Adresse">
    <vt:lpwstr/>
  </property>
  <property fmtid="{D5CDD505-2E9C-101B-9397-08002B2CF9AE}" pid="100" name="FSC#BAFUBDO@15.1700:EU_05_Verpflichter_Name_Adresse">
    <vt:lpwstr/>
  </property>
  <property fmtid="{D5CDD505-2E9C-101B-9397-08002B2CF9AE}" pid="101" name="FSC#BAFUBDO@15.1700:EU_06_Verpflichter_Name_Adresse">
    <vt:lpwstr/>
  </property>
  <property fmtid="{D5CDD505-2E9C-101B-9397-08002B2CF9AE}" pid="102" name="FSC#BAFUBDO@15.1700:Experte_Email">
    <vt:lpwstr/>
  </property>
  <property fmtid="{D5CDD505-2E9C-101B-9397-08002B2CF9AE}" pid="103" name="FSC#BAFUBDO@15.1700:Experte_Name">
    <vt:lpwstr/>
  </property>
  <property fmtid="{D5CDD505-2E9C-101B-9397-08002B2CF9AE}" pid="104" name="FSC#BAFUBDO@15.1700:Experte_Tel">
    <vt:lpwstr/>
  </property>
  <property fmtid="{D5CDD505-2E9C-101B-9397-08002B2CF9AE}" pid="105" name="FSC#BAFUBDO@15.1700:Experte_Vorname">
    <vt:lpwstr/>
  </property>
  <property fmtid="{D5CDD505-2E9C-101B-9397-08002B2CF9AE}" pid="106" name="FSC#BAFUBDO@15.1700:Filereference">
    <vt:lpwstr>311.6-00001</vt:lpwstr>
  </property>
  <property fmtid="{D5CDD505-2E9C-101B-9397-08002B2CF9AE}" pid="107" name="FSC#BAFUBDO@15.1700:Gas">
    <vt:lpwstr/>
  </property>
  <property fmtid="{D5CDD505-2E9C-101B-9397-08002B2CF9AE}" pid="108" name="FSC#BAFUBDO@15.1700:Gegenstand">
    <vt:lpwstr/>
  </property>
  <property fmtid="{D5CDD505-2E9C-101B-9397-08002B2CF9AE}" pid="109" name="FSC#BAFUBDO@15.1700:Gemeinden">
    <vt:lpwstr/>
  </property>
  <property fmtid="{D5CDD505-2E9C-101B-9397-08002B2CF9AE}" pid="110" name="FSC#BAFUBDO@15.1700:Gesamtkostenvoranschlag">
    <vt:lpwstr/>
  </property>
  <property fmtid="{D5CDD505-2E9C-101B-9397-08002B2CF9AE}" pid="111" name="FSC#BAFUBDO@15.1700:GesamtV_Name">
    <vt:lpwstr/>
  </property>
  <property fmtid="{D5CDD505-2E9C-101B-9397-08002B2CF9AE}" pid="112" name="FSC#BAFUBDO@15.1700:Geschaeft">
    <vt:lpwstr/>
  </property>
  <property fmtid="{D5CDD505-2E9C-101B-9397-08002B2CF9AE}" pid="113" name="FSC#BAFUBDO@15.1700:Gesuch_um_Bescheinigung_2013">
    <vt:lpwstr/>
  </property>
  <property fmtid="{D5CDD505-2E9C-101B-9397-08002B2CF9AE}" pid="114" name="FSC#BAFUBDO@15.1700:Gesuchsteller">
    <vt:lpwstr/>
  </property>
  <property fmtid="{D5CDD505-2E9C-101B-9397-08002B2CF9AE}" pid="115" name="FSC#BAFUBDO@15.1700:Gesuchsteller_Addresszeilen">
    <vt:lpwstr/>
  </property>
  <property fmtid="{D5CDD505-2E9C-101B-9397-08002B2CF9AE}" pid="116" name="FSC#BAFUBDO@15.1700:Gesuchsteller_Name">
    <vt:lpwstr/>
  </property>
  <property fmtid="{D5CDD505-2E9C-101B-9397-08002B2CF9AE}" pid="117" name="FSC#BAFUBDO@15.1700:Gruss">
    <vt:lpwstr>Freundliche Grüsse</vt:lpwstr>
  </property>
  <property fmtid="{D5CDD505-2E9C-101B-9397-08002B2CF9AE}" pid="118" name="FSC#BAFUBDO@15.1700:Gutschriften_aus_1VP">
    <vt:lpwstr/>
  </property>
  <property fmtid="{D5CDD505-2E9C-101B-9397-08002B2CF9AE}" pid="119" name="FSC#BAFUBDO@15.1700:Ihr_Zeichen">
    <vt:lpwstr/>
  </property>
  <property fmtid="{D5CDD505-2E9C-101B-9397-08002B2CF9AE}" pid="120" name="FSC#BAFUBDO@15.1700:Journalist">
    <vt:lpwstr/>
  </property>
  <property fmtid="{D5CDD505-2E9C-101B-9397-08002B2CF9AE}" pid="121" name="FSC#BAFUBDO@15.1700:Journalist_Email">
    <vt:lpwstr/>
  </property>
  <property fmtid="{D5CDD505-2E9C-101B-9397-08002B2CF9AE}" pid="122" name="FSC#BAFUBDO@15.1700:Journalist_Tel">
    <vt:lpwstr/>
  </property>
  <property fmtid="{D5CDD505-2E9C-101B-9397-08002B2CF9AE}" pid="123" name="FSC#BAFUBDO@15.1700:Kant_Stellungn_Dat">
    <vt:lpwstr/>
  </property>
  <property fmtid="{D5CDD505-2E9C-101B-9397-08002B2CF9AE}" pid="124" name="FSC#BAFUBDO@15.1700:Kant_Stellungnahme">
    <vt:lpwstr/>
  </property>
  <property fmtid="{D5CDD505-2E9C-101B-9397-08002B2CF9AE}" pid="125" name="FSC#BAFUBDO@15.1700:Kanton">
    <vt:lpwstr/>
  </property>
  <property fmtid="{D5CDD505-2E9C-101B-9397-08002B2CF9AE}" pid="126" name="FSC#BAFUBDO@15.1700:Klassifizierung">
    <vt:lpwstr/>
  </property>
  <property fmtid="{D5CDD505-2E9C-101B-9397-08002B2CF9AE}" pid="127" name="FSC#BAFUBDO@15.1700:Kompensationspflicht">
    <vt:lpwstr/>
  </property>
  <property fmtid="{D5CDD505-2E9C-101B-9397-08002B2CF9AE}" pid="128" name="FSC#BAFUBDO@15.1700:Kompensationssatz">
    <vt:lpwstr/>
  </property>
  <property fmtid="{D5CDD505-2E9C-101B-9397-08002B2CF9AE}" pid="129" name="FSC#BAFUBDO@15.1700:Kontaktperson_Name">
    <vt:lpwstr/>
  </property>
  <property fmtid="{D5CDD505-2E9C-101B-9397-08002B2CF9AE}" pid="130" name="FSC#BAFUBDO@15.1700:Kontaktperson_Vorname">
    <vt:lpwstr/>
  </property>
  <property fmtid="{D5CDD505-2E9C-101B-9397-08002B2CF9AE}" pid="131" name="FSC#BAFUBDO@15.1700:Kontext1">
    <vt:lpwstr/>
  </property>
  <property fmtid="{D5CDD505-2E9C-101B-9397-08002B2CF9AE}" pid="132" name="FSC#BAFUBDO@15.1700:Kontext2">
    <vt:lpwstr/>
  </property>
  <property fmtid="{D5CDD505-2E9C-101B-9397-08002B2CF9AE}" pid="133" name="FSC#BAFUBDO@15.1700:KopPflichtiger_Adresszeile">
    <vt:lpwstr/>
  </property>
  <property fmtid="{D5CDD505-2E9C-101B-9397-08002B2CF9AE}" pid="134" name="FSC#BAFUBDO@15.1700:KopPflichtiger_Name">
    <vt:lpwstr/>
  </property>
  <property fmtid="{D5CDD505-2E9C-101B-9397-08002B2CF9AE}" pid="135" name="FSC#BAFUBDO@15.1700:KopPflichtYYYY">
    <vt:lpwstr/>
  </property>
  <property fmtid="{D5CDD505-2E9C-101B-9397-08002B2CF9AE}" pid="136" name="FSC#BAFUBDO@15.1700:Kosten_Total">
    <vt:lpwstr/>
  </property>
  <property fmtid="{D5CDD505-2E9C-101B-9397-08002B2CF9AE}" pid="137" name="FSC#BAFUBDO@15.1700:Kostenvoranschlag">
    <vt:lpwstr/>
  </property>
  <property fmtid="{D5CDD505-2E9C-101B-9397-08002B2CF9AE}" pid="138" name="FSC#BAFUBDO@15.1700:Kreditrubrik">
    <vt:lpwstr/>
  </property>
  <property fmtid="{D5CDD505-2E9C-101B-9397-08002B2CF9AE}" pid="139" name="FSC#BAFUBDO@15.1700:Beschaffungsstelle">
    <vt:lpwstr/>
  </property>
  <property fmtid="{D5CDD505-2E9C-101B-9397-08002B2CF9AE}" pid="140" name="FSC#BAFUBDO@15.1700:Massnahmenwirkung_Total">
    <vt:lpwstr/>
  </property>
  <property fmtid="{D5CDD505-2E9C-101B-9397-08002B2CF9AE}" pid="141" name="FSC#BAFUBDO@15.1700:MedienDatum">
    <vt:lpwstr/>
  </property>
  <property fmtid="{D5CDD505-2E9C-101B-9397-08002B2CF9AE}" pid="142" name="FSC#BAFUBDO@15.1700:Medium">
    <vt:lpwstr/>
  </property>
  <property fmtid="{D5CDD505-2E9C-101B-9397-08002B2CF9AE}" pid="143" name="FSC#BAFUBDO@15.1700:MengeEmissionen">
    <vt:lpwstr/>
  </property>
  <property fmtid="{D5CDD505-2E9C-101B-9397-08002B2CF9AE}" pid="144" name="FSC#BAFUBDO@15.1700:MonBerEingangsdatum">
    <vt:lpwstr/>
  </property>
  <property fmtid="{D5CDD505-2E9C-101B-9397-08002B2CF9AE}" pid="145" name="FSC#BAFUBDO@15.1700:MonPeriodBis">
    <vt:lpwstr/>
  </property>
  <property fmtid="{D5CDD505-2E9C-101B-9397-08002B2CF9AE}" pid="146" name="FSC#BAFUBDO@15.1700:MonPeriodVon">
    <vt:lpwstr/>
  </property>
  <property fmtid="{D5CDD505-2E9C-101B-9397-08002B2CF9AE}" pid="147" name="FSC#BAFUBDO@15.1700:MonPeriodYYYY">
    <vt:lpwstr/>
  </property>
  <property fmtid="{D5CDD505-2E9C-101B-9397-08002B2CF9AE}" pid="148" name="FSC#BAFUBDO@15.1700:part">
    <vt:lpwstr/>
  </property>
  <property fmtid="{D5CDD505-2E9C-101B-9397-08002B2CF9AE}" pid="149" name="FSC#BAFUBDO@15.1700:Phase">
    <vt:lpwstr/>
  </property>
  <property fmtid="{D5CDD505-2E9C-101B-9397-08002B2CF9AE}" pid="150" name="FSC#BAFUBDO@15.1700:Prioritaet">
    <vt:lpwstr/>
  </property>
  <property fmtid="{D5CDD505-2E9C-101B-9397-08002B2CF9AE}" pid="151" name="FSC#BAFUBDO@15.1700:Projektbezeichnung">
    <vt:lpwstr/>
  </property>
  <property fmtid="{D5CDD505-2E9C-101B-9397-08002B2CF9AE}" pid="152" name="FSC#BAFUBDO@15.1700:projektname">
    <vt:lpwstr/>
  </property>
  <property fmtid="{D5CDD505-2E9C-101B-9397-08002B2CF9AE}" pid="153" name="FSC#BAFUBDO@15.1700:projektnummer">
    <vt:lpwstr/>
  </property>
  <property fmtid="{D5CDD505-2E9C-101B-9397-08002B2CF9AE}" pid="154" name="FSC#BAFUBDO@15.1700:Projekttyp">
    <vt:lpwstr/>
  </property>
  <property fmtid="{D5CDD505-2E9C-101B-9397-08002B2CF9AE}" pid="155" name="FSC#BAFUBDO@15.1700:Pruefstelle_Name">
    <vt:lpwstr/>
  </property>
  <property fmtid="{D5CDD505-2E9C-101B-9397-08002B2CF9AE}" pid="156" name="FSC#BAFUBDO@15.1700:PS_01_Verpflichter_Name_Adresse">
    <vt:lpwstr/>
  </property>
  <property fmtid="{D5CDD505-2E9C-101B-9397-08002B2CF9AE}" pid="157" name="FSC#BAFUBDO@15.1700:PS_02_Verpflichter_Name_Adresse">
    <vt:lpwstr/>
  </property>
  <property fmtid="{D5CDD505-2E9C-101B-9397-08002B2CF9AE}" pid="158" name="FSC#BAFUBDO@15.1700:PS_03_Verpflichter_Name_Adresse">
    <vt:lpwstr/>
  </property>
  <property fmtid="{D5CDD505-2E9C-101B-9397-08002B2CF9AE}" pid="159" name="FSC#BAFUBDO@15.1700:PS_04_Verpflichter_Name_Adresse">
    <vt:lpwstr/>
  </property>
  <property fmtid="{D5CDD505-2E9C-101B-9397-08002B2CF9AE}" pid="160" name="FSC#BAFUBDO@15.1700:PS_05_Verpflichter_Name_Adresse">
    <vt:lpwstr/>
  </property>
  <property fmtid="{D5CDD505-2E9C-101B-9397-08002B2CF9AE}" pid="161" name="FSC#BAFUBDO@15.1700:PS_06_Verpflichter_Name_Adresse">
    <vt:lpwstr/>
  </property>
  <property fmtid="{D5CDD505-2E9C-101B-9397-08002B2CF9AE}" pid="162" name="FSC#BAFUBDO@15.1700:PS_07_Verpflichter_Name_Adresse">
    <vt:lpwstr/>
  </property>
  <property fmtid="{D5CDD505-2E9C-101B-9397-08002B2CF9AE}" pid="163" name="FSC#BAFUBDO@15.1700:PS_08_Verpflichter_Name_Adresse">
    <vt:lpwstr/>
  </property>
  <property fmtid="{D5CDD505-2E9C-101B-9397-08002B2CF9AE}" pid="164" name="FSC#BAFUBDO@15.1700:PS_09_Verpflichter_Name_Adresse">
    <vt:lpwstr/>
  </property>
  <property fmtid="{D5CDD505-2E9C-101B-9397-08002B2CF9AE}" pid="165" name="FSC#BAFUBDO@15.1700:PS_10_Verpflichter_Name_Adresse">
    <vt:lpwstr/>
  </property>
  <property fmtid="{D5CDD505-2E9C-101B-9397-08002B2CF9AE}" pid="166" name="FSC#BAFUBDO@15.1700:PS_11_Verpflichter_Name_Adresse">
    <vt:lpwstr/>
  </property>
  <property fmtid="{D5CDD505-2E9C-101B-9397-08002B2CF9AE}" pid="167" name="FSC#BAFUBDO@15.1700:PS_12_Verpflichter_Name_Adresse">
    <vt:lpwstr/>
  </property>
  <property fmtid="{D5CDD505-2E9C-101B-9397-08002B2CF9AE}" pid="168" name="FSC#BAFUBDO@15.1700:PS_13_Verpflichter_Name_Adresse">
    <vt:lpwstr/>
  </property>
  <property fmtid="{D5CDD505-2E9C-101B-9397-08002B2CF9AE}" pid="169" name="FSC#BAFUBDO@15.1700:PS_14_Verpflichter_Name_Adresse">
    <vt:lpwstr/>
  </property>
  <property fmtid="{D5CDD505-2E9C-101B-9397-08002B2CF9AE}" pid="170" name="FSC#BAFUBDO@15.1700:Ressort">
    <vt:lpwstr/>
  </property>
  <property fmtid="{D5CDD505-2E9C-101B-9397-08002B2CF9AE}" pid="171" name="FSC#BAFUBDO@15.1700:Richttermin">
    <vt:lpwstr/>
  </property>
  <property fmtid="{D5CDD505-2E9C-101B-9397-08002B2CF9AE}" pid="172" name="FSC#BAFUBDO@15.1700:SB_Kurzzeichen">
    <vt:lpwstr>KS</vt:lpwstr>
  </property>
  <property fmtid="{D5CDD505-2E9C-101B-9397-08002B2CF9AE}" pid="173" name="FSC#BAFUBDO@15.1700:SubAbs_Zeichen">
    <vt:lpwstr>BG</vt:lpwstr>
  </property>
  <property fmtid="{D5CDD505-2E9C-101B-9397-08002B2CF9AE}" pid="174" name="FSC#BAFUBDO@15.1700:SubGegenstand">
    <vt:lpwstr>Folien</vt:lpwstr>
  </property>
  <property fmtid="{D5CDD505-2E9C-101B-9397-08002B2CF9AE}" pid="175" name="FSC#BAFUBDO@15.1700:SubGegenstand1">
    <vt:lpwstr/>
  </property>
  <property fmtid="{D5CDD505-2E9C-101B-9397-08002B2CF9AE}" pid="176" name="FSC#BAFUBDO@15.1700:SubGegenstand2">
    <vt:lpwstr/>
  </property>
  <property fmtid="{D5CDD505-2E9C-101B-9397-08002B2CF9AE}" pid="177" name="FSC#BAFUBDO@15.1700:SubGegenstand3">
    <vt:lpwstr/>
  </property>
  <property fmtid="{D5CDD505-2E9C-101B-9397-08002B2CF9AE}" pid="178" name="FSC#BAFUBDO@15.1700:SubGegenstand4">
    <vt:lpwstr/>
  </property>
  <property fmtid="{D5CDD505-2E9C-101B-9397-08002B2CF9AE}" pid="179" name="FSC#BAFUBDO@15.1700:SubGemeinden">
    <vt:lpwstr/>
  </property>
  <property fmtid="{D5CDD505-2E9C-101B-9397-08002B2CF9AE}" pid="180" name="FSC#BAFUBDO@15.1700:SubKantone">
    <vt:lpwstr/>
  </property>
  <property fmtid="{D5CDD505-2E9C-101B-9397-08002B2CF9AE}" pid="181" name="FSC#BAFUBDO@15.1700:SubProjektName">
    <vt:lpwstr/>
  </property>
  <property fmtid="{D5CDD505-2E9C-101B-9397-08002B2CF9AE}" pid="182" name="FSC#BAFUBDO@15.1700:TarifinfoStd2">
    <vt:lpwstr/>
  </property>
  <property fmtid="{D5CDD505-2E9C-101B-9397-08002B2CF9AE}" pid="183" name="FSC#BAFUBDO@15.1700:TarifinfoVol2">
    <vt:lpwstr/>
  </property>
  <property fmtid="{D5CDD505-2E9C-101B-9397-08002B2CF9AE}" pid="184" name="FSC#BAFUBDO@15.1700:Termin">
    <vt:lpwstr/>
  </property>
  <property fmtid="{D5CDD505-2E9C-101B-9397-08002B2CF9AE}" pid="185" name="FSC#BAFUBDO@15.1700:Termin_Abt">
    <vt:lpwstr/>
  </property>
  <property fmtid="{D5CDD505-2E9C-101B-9397-08002B2CF9AE}" pid="186" name="FSC#BAFUBDO@15.1700:Termin_Uebersetzung">
    <vt:lpwstr/>
  </property>
  <property fmtid="{D5CDD505-2E9C-101B-9397-08002B2CF9AE}" pid="187" name="FSC#BAFUBDO@15.1700:Thema">
    <vt:lpwstr/>
  </property>
  <property fmtid="{D5CDD505-2E9C-101B-9397-08002B2CF9AE}" pid="188" name="FSC#BAFUBDO@15.1700:Validierungdatum">
    <vt:lpwstr/>
  </property>
  <property fmtid="{D5CDD505-2E9C-101B-9397-08002B2CF9AE}" pid="189" name="FSC#BAFUBDO@15.1700:Validierungfirma">
    <vt:lpwstr/>
  </property>
  <property fmtid="{D5CDD505-2E9C-101B-9397-08002B2CF9AE}" pid="190" name="FSC#BAFUBDO@15.1700:Validierungname">
    <vt:lpwstr/>
  </property>
  <property fmtid="{D5CDD505-2E9C-101B-9397-08002B2CF9AE}" pid="191" name="FSC#BAFUBDO@15.1700:Validierungresp">
    <vt:lpwstr/>
  </property>
  <property fmtid="{D5CDD505-2E9C-101B-9397-08002B2CF9AE}" pid="192" name="FSC#BAFUBDO@15.1700:Verfahren">
    <vt:lpwstr/>
  </property>
  <property fmtid="{D5CDD505-2E9C-101B-9397-08002B2CF9AE}" pid="193" name="FSC#BAFUBDO@15.1700:VerfuegDatum">
    <vt:lpwstr/>
  </property>
  <property fmtid="{D5CDD505-2E9C-101B-9397-08002B2CF9AE}" pid="194" name="FSC#BAFUBDO@15.1700:Verfuegungsnummer">
    <vt:lpwstr/>
  </property>
  <property fmtid="{D5CDD505-2E9C-101B-9397-08002B2CF9AE}" pid="195" name="FSC#BAFUBDO@15.1700:Verpflichter_HausNr">
    <vt:lpwstr/>
  </property>
  <property fmtid="{D5CDD505-2E9C-101B-9397-08002B2CF9AE}" pid="196" name="FSC#BAFUBDO@15.1700:Verpflichter_Kurzname">
    <vt:lpwstr/>
  </property>
  <property fmtid="{D5CDD505-2E9C-101B-9397-08002B2CF9AE}" pid="197" name="FSC#BAFUBDO@15.1700:Verpflichter_MailAdresse">
    <vt:lpwstr/>
  </property>
  <property fmtid="{D5CDD505-2E9C-101B-9397-08002B2CF9AE}" pid="198" name="FSC#BAFUBDO@15.1700:Verpflichter_Name">
    <vt:lpwstr/>
  </property>
  <property fmtid="{D5CDD505-2E9C-101B-9397-08002B2CF9AE}" pid="199" name="FSC#BAFUBDO@15.1700:Verpflichter_Ort">
    <vt:lpwstr/>
  </property>
  <property fmtid="{D5CDD505-2E9C-101B-9397-08002B2CF9AE}" pid="200" name="FSC#BAFUBDO@15.1700:Verpflichter_PLZ">
    <vt:lpwstr/>
  </property>
  <property fmtid="{D5CDD505-2E9C-101B-9397-08002B2CF9AE}" pid="201" name="FSC#BAFUBDO@15.1700:Verpflichter_Strasse">
    <vt:lpwstr/>
  </property>
  <property fmtid="{D5CDD505-2E9C-101B-9397-08002B2CF9AE}" pid="202" name="FSC#BAFUBDO@15.1700:Versandart">
    <vt:lpwstr/>
  </property>
  <property fmtid="{D5CDD505-2E9C-101B-9397-08002B2CF9AE}" pid="203" name="FSC#BAFUBDO@15.1700:VertragAbteilung">
    <vt:lpwstr/>
  </property>
  <property fmtid="{D5CDD505-2E9C-101B-9397-08002B2CF9AE}" pid="204" name="FSC#BAFUBDO@15.1700:VertragsdauerBis">
    <vt:lpwstr/>
  </property>
  <property fmtid="{D5CDD505-2E9C-101B-9397-08002B2CF9AE}" pid="205" name="FSC#BAFUBDO@15.1700:VertragsdauerVon">
    <vt:lpwstr/>
  </property>
  <property fmtid="{D5CDD505-2E9C-101B-9397-08002B2CF9AE}" pid="206" name="FSC#BAFUBDO@15.1700:VertragTitel">
    <vt:lpwstr/>
  </property>
  <property fmtid="{D5CDD505-2E9C-101B-9397-08002B2CF9AE}" pid="207" name="FSC#BAFUBDO@15.1700:vertreten">
    <vt:lpwstr/>
  </property>
  <property fmtid="{D5CDD505-2E9C-101B-9397-08002B2CF9AE}" pid="208" name="FSC#BAFUBDO@15.1700:Volumen_Ausgangstext">
    <vt:lpwstr/>
  </property>
  <property fmtid="{D5CDD505-2E9C-101B-9397-08002B2CF9AE}" pid="209" name="FSC#BAFUBDO@15.1700:Zeit">
    <vt:lpwstr/>
  </property>
  <property fmtid="{D5CDD505-2E9C-101B-9397-08002B2CF9AE}" pid="210" name="FSC#BAFUBDO@15.1700:Zielsprache">
    <vt:lpwstr/>
  </property>
  <property fmtid="{D5CDD505-2E9C-101B-9397-08002B2CF9AE}" pid="211" name="FSC#BAFUBDO@15.1700:Zirkulation">
    <vt:lpwstr/>
  </property>
  <property fmtid="{D5CDD505-2E9C-101B-9397-08002B2CF9AE}" pid="212" name="FSC#BAFUBDO@15.1700:Zirkulation_Dat">
    <vt:lpwstr/>
  </property>
  <property fmtid="{D5CDD505-2E9C-101B-9397-08002B2CF9AE}" pid="213" name="FSC#BAFUBDO@15.1700:Zust_Behoerde">
    <vt:lpwstr/>
  </property>
  <property fmtid="{D5CDD505-2E9C-101B-9397-08002B2CF9AE}" pid="214" name="FSC#UVEKCFG@15.1700:Function">
    <vt:lpwstr/>
  </property>
  <property fmtid="{D5CDD505-2E9C-101B-9397-08002B2CF9AE}" pid="215" name="FSC#UVEKCFG@15.1700:FileRespOrg">
    <vt:lpwstr>Verkehr (LuChem)</vt:lpwstr>
  </property>
  <property fmtid="{D5CDD505-2E9C-101B-9397-08002B2CF9AE}" pid="216" name="FSC#UVEKCFG@15.1700:DefaultGroupFileResponsible">
    <vt:lpwstr>Verkehr (LuChem)</vt:lpwstr>
  </property>
  <property fmtid="{D5CDD505-2E9C-101B-9397-08002B2CF9AE}" pid="217" name="FSC#UVEKCFG@15.1700:FileRespFunction">
    <vt:lpwstr/>
  </property>
  <property fmtid="{D5CDD505-2E9C-101B-9397-08002B2CF9AE}" pid="218" name="FSC#UVEKCFG@15.1700:AssignedClassification">
    <vt:lpwstr/>
  </property>
  <property fmtid="{D5CDD505-2E9C-101B-9397-08002B2CF9AE}" pid="219" name="FSC#UVEKCFG@15.1700:AssignedClassificationCode">
    <vt:lpwstr/>
  </property>
  <property fmtid="{D5CDD505-2E9C-101B-9397-08002B2CF9AE}" pid="220" name="FSC#UVEKCFG@15.1700:FileResponsible">
    <vt:lpwstr>Simone Krähenbühl</vt:lpwstr>
  </property>
  <property fmtid="{D5CDD505-2E9C-101B-9397-08002B2CF9AE}" pid="221" name="FSC#UVEKCFG@15.1700:FileResponsibleTel">
    <vt:lpwstr>+41 58 46 531 86</vt:lpwstr>
  </property>
  <property fmtid="{D5CDD505-2E9C-101B-9397-08002B2CF9AE}" pid="222" name="FSC#UVEKCFG@15.1700:FileResponsibleEmail">
    <vt:lpwstr>Simone.Kraehenbuehl@bafu.admin.ch</vt:lpwstr>
  </property>
  <property fmtid="{D5CDD505-2E9C-101B-9397-08002B2CF9AE}" pid="223" name="FSC#UVEKCFG@15.1700:FileResponsibleFax">
    <vt:lpwstr>+41 58 46 401 37</vt:lpwstr>
  </property>
  <property fmtid="{D5CDD505-2E9C-101B-9397-08002B2CF9AE}" pid="224" name="FSC#UVEKCFG@15.1700:FileResponsibleAddress">
    <vt:lpwstr>Worblentalstrasse 68, 3063 Ittigen</vt:lpwstr>
  </property>
  <property fmtid="{D5CDD505-2E9C-101B-9397-08002B2CF9AE}" pid="225" name="FSC#UVEKCFG@15.1700:FileResponsibleStreet">
    <vt:lpwstr>Worblentalstrasse 68</vt:lpwstr>
  </property>
  <property fmtid="{D5CDD505-2E9C-101B-9397-08002B2CF9AE}" pid="226" name="FSC#UVEKCFG@15.1700:FileResponsiblezipcode">
    <vt:lpwstr>3063</vt:lpwstr>
  </property>
  <property fmtid="{D5CDD505-2E9C-101B-9397-08002B2CF9AE}" pid="227" name="FSC#UVEKCFG@15.1700:FileResponsiblecity">
    <vt:lpwstr>Ittigen</vt:lpwstr>
  </property>
  <property fmtid="{D5CDD505-2E9C-101B-9397-08002B2CF9AE}" pid="228" name="FSC#UVEKCFG@15.1700:FileResponsibleAbbreviation">
    <vt:lpwstr>KS</vt:lpwstr>
  </property>
  <property fmtid="{D5CDD505-2E9C-101B-9397-08002B2CF9AE}" pid="229" name="FSC#UVEKCFG@15.1700:FileRespOrgHome">
    <vt:lpwstr/>
  </property>
  <property fmtid="{D5CDD505-2E9C-101B-9397-08002B2CF9AE}" pid="230" name="FSC#UVEKCFG@15.1700:CurrUserAbbreviation">
    <vt:lpwstr>WRE</vt:lpwstr>
  </property>
  <property fmtid="{D5CDD505-2E9C-101B-9397-08002B2CF9AE}" pid="231" name="FSC#UVEKCFG@15.1700:CategoryReference">
    <vt:lpwstr>311.6</vt:lpwstr>
  </property>
  <property fmtid="{D5CDD505-2E9C-101B-9397-08002B2CF9AE}" pid="232" name="FSC#UVEKCFG@15.1700:cooAddress">
    <vt:lpwstr>COO.2002.100.2.6937406</vt:lpwstr>
  </property>
  <property fmtid="{D5CDD505-2E9C-101B-9397-08002B2CF9AE}" pid="233" name="FSC#UVEKCFG@15.1700:sleeveFileReference">
    <vt:lpwstr/>
  </property>
  <property fmtid="{D5CDD505-2E9C-101B-9397-08002B2CF9AE}" pid="234" name="FSC#UVEKCFG@15.1700:BureauName">
    <vt:lpwstr>Bundesamt für Umwelt</vt:lpwstr>
  </property>
  <property fmtid="{D5CDD505-2E9C-101B-9397-08002B2CF9AE}" pid="235" name="FSC#UVEKCFG@15.1700:BureauShortName">
    <vt:lpwstr>BAFU</vt:lpwstr>
  </property>
  <property fmtid="{D5CDD505-2E9C-101B-9397-08002B2CF9AE}" pid="236" name="FSC#UVEKCFG@15.1700:BureauWebsite">
    <vt:lpwstr>www.bafu.admin.ch</vt:lpwstr>
  </property>
  <property fmtid="{D5CDD505-2E9C-101B-9397-08002B2CF9AE}" pid="237" name="FSC#UVEKCFG@15.1700:SubFileTitle">
    <vt:lpwstr>2017.11.14 BAFU-Folien für Besuch Israel (MoEP)</vt:lpwstr>
  </property>
  <property fmtid="{D5CDD505-2E9C-101B-9397-08002B2CF9AE}" pid="238" name="FSC#UVEKCFG@15.1700:ForeignNumber">
    <vt:lpwstr/>
  </property>
  <property fmtid="{D5CDD505-2E9C-101B-9397-08002B2CF9AE}" pid="239" name="FSC#UVEKCFG@15.1700:Amtstitel">
    <vt:lpwstr/>
  </property>
  <property fmtid="{D5CDD505-2E9C-101B-9397-08002B2CF9AE}" pid="240" name="FSC#UVEKCFG@15.1700:ZusendungAm">
    <vt:lpwstr/>
  </property>
  <property fmtid="{D5CDD505-2E9C-101B-9397-08002B2CF9AE}" pid="241" name="FSC#UVEKCFG@15.1700:SignerLeft">
    <vt:lpwstr/>
  </property>
  <property fmtid="{D5CDD505-2E9C-101B-9397-08002B2CF9AE}" pid="242" name="FSC#UVEKCFG@15.1700:SignerRight">
    <vt:lpwstr/>
  </property>
  <property fmtid="{D5CDD505-2E9C-101B-9397-08002B2CF9AE}" pid="243" name="FSC#UVEKCFG@15.1700:SignerLeftJobTitle">
    <vt:lpwstr/>
  </property>
  <property fmtid="{D5CDD505-2E9C-101B-9397-08002B2CF9AE}" pid="244" name="FSC#UVEKCFG@15.1700:SignerRightJobTitle">
    <vt:lpwstr/>
  </property>
  <property fmtid="{D5CDD505-2E9C-101B-9397-08002B2CF9AE}" pid="245" name="FSC#UVEKCFG@15.1700:SignerLeftFunction">
    <vt:lpwstr/>
  </property>
  <property fmtid="{D5CDD505-2E9C-101B-9397-08002B2CF9AE}" pid="246" name="FSC#UVEKCFG@15.1700:SignerRightFunction">
    <vt:lpwstr/>
  </property>
  <property fmtid="{D5CDD505-2E9C-101B-9397-08002B2CF9AE}" pid="247" name="FSC#UVEKCFG@15.1700:SignerLeftUserRoleGroup">
    <vt:lpwstr/>
  </property>
  <property fmtid="{D5CDD505-2E9C-101B-9397-08002B2CF9AE}" pid="248" name="FSC#UVEKCFG@15.1700:SignerRightUserRoleGroup">
    <vt:lpwstr/>
  </property>
  <property fmtid="{D5CDD505-2E9C-101B-9397-08002B2CF9AE}" pid="249" name="FSC#UVEKCFG@15.1700:DocumentNumber">
    <vt:lpwstr>Q425-0446</vt:lpwstr>
  </property>
  <property fmtid="{D5CDD505-2E9C-101B-9397-08002B2CF9AE}" pid="250" name="FSC#UVEKCFG@15.1700:AssignmentNumber">
    <vt:lpwstr/>
  </property>
  <property fmtid="{D5CDD505-2E9C-101B-9397-08002B2CF9AE}" pid="251" name="FSC#UVEKCFG@15.1700:EM_Personal">
    <vt:lpwstr/>
  </property>
  <property fmtid="{D5CDD505-2E9C-101B-9397-08002B2CF9AE}" pid="252" name="FSC#UVEKCFG@15.1700:EM_Geschlecht">
    <vt:lpwstr/>
  </property>
  <property fmtid="{D5CDD505-2E9C-101B-9397-08002B2CF9AE}" pid="253" name="FSC#UVEKCFG@15.1700:EM_GebDatum">
    <vt:lpwstr/>
  </property>
  <property fmtid="{D5CDD505-2E9C-101B-9397-08002B2CF9AE}" pid="254" name="FSC#UVEKCFG@15.1700:EM_Funktion">
    <vt:lpwstr/>
  </property>
  <property fmtid="{D5CDD505-2E9C-101B-9397-08002B2CF9AE}" pid="255" name="FSC#UVEKCFG@15.1700:EM_Beruf">
    <vt:lpwstr/>
  </property>
  <property fmtid="{D5CDD505-2E9C-101B-9397-08002B2CF9AE}" pid="256" name="FSC#UVEKCFG@15.1700:EM_SVNR">
    <vt:lpwstr/>
  </property>
  <property fmtid="{D5CDD505-2E9C-101B-9397-08002B2CF9AE}" pid="257" name="FSC#UVEKCFG@15.1700:EM_Familienstand">
    <vt:lpwstr/>
  </property>
  <property fmtid="{D5CDD505-2E9C-101B-9397-08002B2CF9AE}" pid="258" name="FSC#UVEKCFG@15.1700:EM_Muttersprache">
    <vt:lpwstr/>
  </property>
  <property fmtid="{D5CDD505-2E9C-101B-9397-08002B2CF9AE}" pid="259" name="FSC#UVEKCFG@15.1700:EM_Geboren_in">
    <vt:lpwstr/>
  </property>
  <property fmtid="{D5CDD505-2E9C-101B-9397-08002B2CF9AE}" pid="260" name="FSC#UVEKCFG@15.1700:EM_Briefanrede">
    <vt:lpwstr/>
  </property>
  <property fmtid="{D5CDD505-2E9C-101B-9397-08002B2CF9AE}" pid="261" name="FSC#UVEKCFG@15.1700:EM_Kommunikationssprache">
    <vt:lpwstr/>
  </property>
  <property fmtid="{D5CDD505-2E9C-101B-9397-08002B2CF9AE}" pid="262" name="FSC#UVEKCFG@15.1700:EM_Webseite">
    <vt:lpwstr/>
  </property>
  <property fmtid="{D5CDD505-2E9C-101B-9397-08002B2CF9AE}" pid="263" name="FSC#UVEKCFG@15.1700:EM_TelNr_Business">
    <vt:lpwstr/>
  </property>
  <property fmtid="{D5CDD505-2E9C-101B-9397-08002B2CF9AE}" pid="264" name="FSC#UVEKCFG@15.1700:EM_TelNr_Private">
    <vt:lpwstr/>
  </property>
  <property fmtid="{D5CDD505-2E9C-101B-9397-08002B2CF9AE}" pid="265" name="FSC#UVEKCFG@15.1700:EM_TelNr_Mobile">
    <vt:lpwstr/>
  </property>
  <property fmtid="{D5CDD505-2E9C-101B-9397-08002B2CF9AE}" pid="266" name="FSC#UVEKCFG@15.1700:EM_TelNr_Other">
    <vt:lpwstr/>
  </property>
  <property fmtid="{D5CDD505-2E9C-101B-9397-08002B2CF9AE}" pid="267" name="FSC#UVEKCFG@15.1700:EM_TelNr_Fax">
    <vt:lpwstr/>
  </property>
  <property fmtid="{D5CDD505-2E9C-101B-9397-08002B2CF9AE}" pid="268" name="FSC#UVEKCFG@15.1700:EM_EMail1">
    <vt:lpwstr/>
  </property>
  <property fmtid="{D5CDD505-2E9C-101B-9397-08002B2CF9AE}" pid="269" name="FSC#UVEKCFG@15.1700:EM_EMail2">
    <vt:lpwstr/>
  </property>
  <property fmtid="{D5CDD505-2E9C-101B-9397-08002B2CF9AE}" pid="270" name="FSC#UVEKCFG@15.1700:EM_EMail3">
    <vt:lpwstr/>
  </property>
  <property fmtid="{D5CDD505-2E9C-101B-9397-08002B2CF9AE}" pid="271" name="FSC#UVEKCFG@15.1700:EM_Name">
    <vt:lpwstr/>
  </property>
  <property fmtid="{D5CDD505-2E9C-101B-9397-08002B2CF9AE}" pid="272" name="FSC#UVEKCFG@15.1700:EM_UID">
    <vt:lpwstr/>
  </property>
  <property fmtid="{D5CDD505-2E9C-101B-9397-08002B2CF9AE}" pid="273" name="FSC#UVEKCFG@15.1700:EM_Rechtsform">
    <vt:lpwstr/>
  </property>
  <property fmtid="{D5CDD505-2E9C-101B-9397-08002B2CF9AE}" pid="274" name="FSC#UVEKCFG@15.1700:EM_Klassifizierung">
    <vt:lpwstr/>
  </property>
  <property fmtid="{D5CDD505-2E9C-101B-9397-08002B2CF9AE}" pid="275" name="FSC#UVEKCFG@15.1700:EM_Gruendungsjahr">
    <vt:lpwstr/>
  </property>
  <property fmtid="{D5CDD505-2E9C-101B-9397-08002B2CF9AE}" pid="276" name="FSC#UVEKCFG@15.1700:EM_Versandart">
    <vt:lpwstr>B-Post</vt:lpwstr>
  </property>
  <property fmtid="{D5CDD505-2E9C-101B-9397-08002B2CF9AE}" pid="277" name="FSC#UVEKCFG@15.1700:EM_Versandvermek">
    <vt:lpwstr/>
  </property>
  <property fmtid="{D5CDD505-2E9C-101B-9397-08002B2CF9AE}" pid="278" name="FSC#UVEKCFG@15.1700:EM_Anrede">
    <vt:lpwstr/>
  </property>
  <property fmtid="{D5CDD505-2E9C-101B-9397-08002B2CF9AE}" pid="279" name="FSC#UVEKCFG@15.1700:EM_Titel">
    <vt:lpwstr/>
  </property>
  <property fmtid="{D5CDD505-2E9C-101B-9397-08002B2CF9AE}" pid="280" name="FSC#UVEKCFG@15.1700:EM_Nachgestellter_Titel">
    <vt:lpwstr/>
  </property>
  <property fmtid="{D5CDD505-2E9C-101B-9397-08002B2CF9AE}" pid="281" name="FSC#UVEKCFG@15.1700:EM_Vorname">
    <vt:lpwstr/>
  </property>
  <property fmtid="{D5CDD505-2E9C-101B-9397-08002B2CF9AE}" pid="282" name="FSC#UVEKCFG@15.1700:EM_Nachname">
    <vt:lpwstr/>
  </property>
  <property fmtid="{D5CDD505-2E9C-101B-9397-08002B2CF9AE}" pid="283" name="FSC#UVEKCFG@15.1700:EM_Kurzbezeichnung">
    <vt:lpwstr/>
  </property>
  <property fmtid="{D5CDD505-2E9C-101B-9397-08002B2CF9AE}" pid="284" name="FSC#UVEKCFG@15.1700:EM_Organisations_Zeile_1">
    <vt:lpwstr/>
  </property>
  <property fmtid="{D5CDD505-2E9C-101B-9397-08002B2CF9AE}" pid="285" name="FSC#UVEKCFG@15.1700:EM_Organisations_Zeile_2">
    <vt:lpwstr/>
  </property>
  <property fmtid="{D5CDD505-2E9C-101B-9397-08002B2CF9AE}" pid="286" name="FSC#UVEKCFG@15.1700:EM_Organisations_Zeile_3">
    <vt:lpwstr/>
  </property>
  <property fmtid="{D5CDD505-2E9C-101B-9397-08002B2CF9AE}" pid="287" name="FSC#UVEKCFG@15.1700:EM_Strasse">
    <vt:lpwstr/>
  </property>
  <property fmtid="{D5CDD505-2E9C-101B-9397-08002B2CF9AE}" pid="288" name="FSC#UVEKCFG@15.1700:EM_Hausnummer">
    <vt:lpwstr/>
  </property>
  <property fmtid="{D5CDD505-2E9C-101B-9397-08002B2CF9AE}" pid="289" name="FSC#UVEKCFG@15.1700:EM_Strasse2">
    <vt:lpwstr/>
  </property>
  <property fmtid="{D5CDD505-2E9C-101B-9397-08002B2CF9AE}" pid="290" name="FSC#UVEKCFG@15.1700:EM_Hausnummer_Zusatz">
    <vt:lpwstr/>
  </property>
  <property fmtid="{D5CDD505-2E9C-101B-9397-08002B2CF9AE}" pid="291" name="FSC#UVEKCFG@15.1700:EM_Postfach">
    <vt:lpwstr/>
  </property>
  <property fmtid="{D5CDD505-2E9C-101B-9397-08002B2CF9AE}" pid="292" name="FSC#UVEKCFG@15.1700:EM_PLZ">
    <vt:lpwstr/>
  </property>
  <property fmtid="{D5CDD505-2E9C-101B-9397-08002B2CF9AE}" pid="293" name="FSC#UVEKCFG@15.1700:EM_Ort">
    <vt:lpwstr/>
  </property>
  <property fmtid="{D5CDD505-2E9C-101B-9397-08002B2CF9AE}" pid="294" name="FSC#UVEKCFG@15.1700:EM_Land">
    <vt:lpwstr/>
  </property>
  <property fmtid="{D5CDD505-2E9C-101B-9397-08002B2CF9AE}" pid="295" name="FSC#UVEKCFG@15.1700:EM_E_Mail_Adresse">
    <vt:lpwstr/>
  </property>
  <property fmtid="{D5CDD505-2E9C-101B-9397-08002B2CF9AE}" pid="296" name="FSC#UVEKCFG@15.1700:EM_Funktionsbezeichnung">
    <vt:lpwstr/>
  </property>
  <property fmtid="{D5CDD505-2E9C-101B-9397-08002B2CF9AE}" pid="297" name="FSC#UVEKCFG@15.1700:EM_Serienbrieffeld_1">
    <vt:lpwstr/>
  </property>
  <property fmtid="{D5CDD505-2E9C-101B-9397-08002B2CF9AE}" pid="298" name="FSC#UVEKCFG@15.1700:EM_Serienbrieffeld_2">
    <vt:lpwstr/>
  </property>
  <property fmtid="{D5CDD505-2E9C-101B-9397-08002B2CF9AE}" pid="299" name="FSC#UVEKCFG@15.1700:EM_Serienbrieffeld_3">
    <vt:lpwstr/>
  </property>
  <property fmtid="{D5CDD505-2E9C-101B-9397-08002B2CF9AE}" pid="300" name="FSC#UVEKCFG@15.1700:EM_Serienbrieffeld_4">
    <vt:lpwstr/>
  </property>
  <property fmtid="{D5CDD505-2E9C-101B-9397-08002B2CF9AE}" pid="301" name="FSC#UVEKCFG@15.1700:EM_Serienbrieffeld_5">
    <vt:lpwstr/>
  </property>
  <property fmtid="{D5CDD505-2E9C-101B-9397-08002B2CF9AE}" pid="302" name="FSC#UVEKCFG@15.1700:EM_Address">
    <vt:lpwstr/>
  </property>
  <property fmtid="{D5CDD505-2E9C-101B-9397-08002B2CF9AE}" pid="303" name="FSC#UVEKCFG@15.1700:Abs_Nachname">
    <vt:lpwstr>Krähenbühl</vt:lpwstr>
  </property>
  <property fmtid="{D5CDD505-2E9C-101B-9397-08002B2CF9AE}" pid="304" name="FSC#UVEKCFG@15.1700:Abs_Vorname">
    <vt:lpwstr>Simone</vt:lpwstr>
  </property>
  <property fmtid="{D5CDD505-2E9C-101B-9397-08002B2CF9AE}" pid="305" name="FSC#UVEKCFG@15.1700:Abs_Zeichen">
    <vt:lpwstr>KS</vt:lpwstr>
  </property>
  <property fmtid="{D5CDD505-2E9C-101B-9397-08002B2CF9AE}" pid="306" name="FSC#UVEKCFG@15.1700:Anrede">
    <vt:lpwstr/>
  </property>
  <property fmtid="{D5CDD505-2E9C-101B-9397-08002B2CF9AE}" pid="307" name="FSC#UVEKCFG@15.1700:EM_Versandartspez">
    <vt:lpwstr/>
  </property>
  <property fmtid="{D5CDD505-2E9C-101B-9397-08002B2CF9AE}" pid="308" name="FSC#UVEKCFG@15.1700:Briefdatum">
    <vt:lpwstr>11.04.2018</vt:lpwstr>
  </property>
  <property fmtid="{D5CDD505-2E9C-101B-9397-08002B2CF9AE}" pid="309" name="FSC#UVEKCFG@15.1700:Empf_Zeichen">
    <vt:lpwstr/>
  </property>
  <property fmtid="{D5CDD505-2E9C-101B-9397-08002B2CF9AE}" pid="310" name="FSC#UVEKCFG@15.1700:FilialePLZ">
    <vt:lpwstr/>
  </property>
  <property fmtid="{D5CDD505-2E9C-101B-9397-08002B2CF9AE}" pid="311" name="FSC#UVEKCFG@15.1700:Gegenstand">
    <vt:lpwstr>2017.11.14 BAFU-Folien für Besuch Israel (MoEP)</vt:lpwstr>
  </property>
  <property fmtid="{D5CDD505-2E9C-101B-9397-08002B2CF9AE}" pid="312" name="FSC#UVEKCFG@15.1700:Nummer">
    <vt:lpwstr>Q425-0446</vt:lpwstr>
  </property>
  <property fmtid="{D5CDD505-2E9C-101B-9397-08002B2CF9AE}" pid="313" name="FSC#UVEKCFG@15.1700:Unterschrift_Nachname">
    <vt:lpwstr/>
  </property>
  <property fmtid="{D5CDD505-2E9C-101B-9397-08002B2CF9AE}" pid="314" name="FSC#UVEKCFG@15.1700:Unterschrift_Vorname">
    <vt:lpwstr/>
  </property>
  <property fmtid="{D5CDD505-2E9C-101B-9397-08002B2CF9AE}" pid="315" name="FSC#UVEKCFG@15.1700:FileResponsibleStreetPostal">
    <vt:lpwstr>Worblentalstrasse 68</vt:lpwstr>
  </property>
  <property fmtid="{D5CDD505-2E9C-101B-9397-08002B2CF9AE}" pid="316" name="FSC#UVEKCFG@15.1700:FileResponsiblezipcodePostal">
    <vt:lpwstr>3063</vt:lpwstr>
  </property>
  <property fmtid="{D5CDD505-2E9C-101B-9397-08002B2CF9AE}" pid="317" name="FSC#UVEKCFG@15.1700:FileResponsiblecityPostal">
    <vt:lpwstr>Ittigen</vt:lpwstr>
  </property>
  <property fmtid="{D5CDD505-2E9C-101B-9397-08002B2CF9AE}" pid="318" name="FSC#UVEKCFG@15.1700:FileResponsibleStreetInvoice">
    <vt:lpwstr>Worblentalstrasse 68</vt:lpwstr>
  </property>
  <property fmtid="{D5CDD505-2E9C-101B-9397-08002B2CF9AE}" pid="319" name="FSC#UVEKCFG@15.1700:FileResponsiblezipcodeInvoice">
    <vt:lpwstr>3063</vt:lpwstr>
  </property>
  <property fmtid="{D5CDD505-2E9C-101B-9397-08002B2CF9AE}" pid="320" name="FSC#UVEKCFG@15.1700:FileResponsiblecityInvoice">
    <vt:lpwstr>Ittigen</vt:lpwstr>
  </property>
  <property fmtid="{D5CDD505-2E9C-101B-9397-08002B2CF9AE}" pid="321" name="FSC#UVEKCFG@15.1700:ResponsibleDefaultRoleOrg">
    <vt:lpwstr>Verkehr (LuChem)</vt:lpwstr>
  </property>
  <property fmtid="{D5CDD505-2E9C-101B-9397-08002B2CF9AE}" pid="322" name="FSC#COOELAK@1.1001:IncomingNumber">
    <vt:lpwstr/>
  </property>
  <property fmtid="{D5CDD505-2E9C-101B-9397-08002B2CF9AE}" pid="323" name="FSC#COOELAK@1.1001:IncomingSubject">
    <vt:lpwstr/>
  </property>
  <property fmtid="{D5CDD505-2E9C-101B-9397-08002B2CF9AE}" pid="324" name="FSC#COOELAK@1.1001:ProcessResponsible">
    <vt:lpwstr/>
  </property>
  <property fmtid="{D5CDD505-2E9C-101B-9397-08002B2CF9AE}" pid="325" name="FSC#COOELAK@1.1001:ProcessResponsiblePhone">
    <vt:lpwstr/>
  </property>
  <property fmtid="{D5CDD505-2E9C-101B-9397-08002B2CF9AE}" pid="326" name="FSC#COOELAK@1.1001:ProcessResponsibleMail">
    <vt:lpwstr/>
  </property>
  <property fmtid="{D5CDD505-2E9C-101B-9397-08002B2CF9AE}" pid="327" name="FSC#COOELAK@1.1001:ProcessResponsibleFax">
    <vt:lpwstr/>
  </property>
  <property fmtid="{D5CDD505-2E9C-101B-9397-08002B2CF9AE}" pid="328" name="FSC#COOELAK@1.1001:ApproverFirstName">
    <vt:lpwstr/>
  </property>
  <property fmtid="{D5CDD505-2E9C-101B-9397-08002B2CF9AE}" pid="329" name="FSC#COOELAK@1.1001:ApproverSurName">
    <vt:lpwstr/>
  </property>
  <property fmtid="{D5CDD505-2E9C-101B-9397-08002B2CF9AE}" pid="330" name="FSC#COOELAK@1.1001:ApproverTitle">
    <vt:lpwstr/>
  </property>
  <property fmtid="{D5CDD505-2E9C-101B-9397-08002B2CF9AE}" pid="331" name="FSC#COOELAK@1.1001:ExternalDate">
    <vt:lpwstr/>
  </property>
  <property fmtid="{D5CDD505-2E9C-101B-9397-08002B2CF9AE}" pid="332" name="FSC#COOELAK@1.1001:SettlementApprovedAt">
    <vt:lpwstr/>
  </property>
  <property fmtid="{D5CDD505-2E9C-101B-9397-08002B2CF9AE}" pid="333" name="FSC#COOELAK@1.1001:BaseNumber">
    <vt:lpwstr>311.6</vt:lpwstr>
  </property>
  <property fmtid="{D5CDD505-2E9C-101B-9397-08002B2CF9AE}" pid="334" name="FSC#COOELAK@1.1001:CurrentUserRolePos">
    <vt:lpwstr>Sachbearbeiter/in</vt:lpwstr>
  </property>
  <property fmtid="{D5CDD505-2E9C-101B-9397-08002B2CF9AE}" pid="335" name="FSC#COOELAK@1.1001:CurrentUserEmail">
    <vt:lpwstr>Rudolf.Weber@bafu.admin.ch</vt:lpwstr>
  </property>
  <property fmtid="{D5CDD505-2E9C-101B-9397-08002B2CF9AE}" pid="336" name="FSC#ATSTATECFG@1.1001:Office">
    <vt:lpwstr/>
  </property>
  <property fmtid="{D5CDD505-2E9C-101B-9397-08002B2CF9AE}" pid="337" name="FSC#ATSTATECFG@1.1001:Agent">
    <vt:lpwstr>Simone Krähenbühl</vt:lpwstr>
  </property>
  <property fmtid="{D5CDD505-2E9C-101B-9397-08002B2CF9AE}" pid="338" name="FSC#ATSTATECFG@1.1001:AgentPhone">
    <vt:lpwstr>+41 58 46 531 86</vt:lpwstr>
  </property>
  <property fmtid="{D5CDD505-2E9C-101B-9397-08002B2CF9AE}" pid="339" name="FSC#ATSTATECFG@1.1001:DepartmentFax">
    <vt:lpwstr/>
  </property>
  <property fmtid="{D5CDD505-2E9C-101B-9397-08002B2CF9AE}" pid="340" name="FSC#ATSTATECFG@1.1001:DepartmentEmail">
    <vt:lpwstr/>
  </property>
  <property fmtid="{D5CDD505-2E9C-101B-9397-08002B2CF9AE}" pid="341" name="FSC#ATSTATECFG@1.1001:SubfileDate">
    <vt:lpwstr/>
  </property>
  <property fmtid="{D5CDD505-2E9C-101B-9397-08002B2CF9AE}" pid="342" name="FSC#ATSTATECFG@1.1001:SubfileSubject">
    <vt:lpwstr/>
  </property>
  <property fmtid="{D5CDD505-2E9C-101B-9397-08002B2CF9AE}" pid="343" name="FSC#ATSTATECFG@1.1001:DepartmentZipCode">
    <vt:lpwstr/>
  </property>
  <property fmtid="{D5CDD505-2E9C-101B-9397-08002B2CF9AE}" pid="344" name="FSC#ATSTATECFG@1.1001:DepartmentCountry">
    <vt:lpwstr/>
  </property>
  <property fmtid="{D5CDD505-2E9C-101B-9397-08002B2CF9AE}" pid="345" name="FSC#ATSTATECFG@1.1001:DepartmentCity">
    <vt:lpwstr/>
  </property>
  <property fmtid="{D5CDD505-2E9C-101B-9397-08002B2CF9AE}" pid="346" name="FSC#ATSTATECFG@1.1001:DepartmentStreet">
    <vt:lpwstr/>
  </property>
  <property fmtid="{D5CDD505-2E9C-101B-9397-08002B2CF9AE}" pid="347" name="FSC#ATSTATECFG@1.1001:DepartmentDVR">
    <vt:lpwstr/>
  </property>
  <property fmtid="{D5CDD505-2E9C-101B-9397-08002B2CF9AE}" pid="348" name="FSC#ATSTATECFG@1.1001:DepartmentUID">
    <vt:lpwstr/>
  </property>
  <property fmtid="{D5CDD505-2E9C-101B-9397-08002B2CF9AE}" pid="349" name="FSC#ATSTATECFG@1.1001:SubfileReference">
    <vt:lpwstr>311.6-00001/00027/00002</vt:lpwstr>
  </property>
  <property fmtid="{D5CDD505-2E9C-101B-9397-08002B2CF9AE}" pid="350" name="FSC#ATSTATECFG@1.1001:Clause">
    <vt:lpwstr/>
  </property>
  <property fmtid="{D5CDD505-2E9C-101B-9397-08002B2CF9AE}" pid="351" name="FSC#ATSTATECFG@1.1001:ApprovedSignature">
    <vt:lpwstr/>
  </property>
  <property fmtid="{D5CDD505-2E9C-101B-9397-08002B2CF9AE}" pid="352" name="FSC#ATSTATECFG@1.1001:BankAccount">
    <vt:lpwstr/>
  </property>
  <property fmtid="{D5CDD505-2E9C-101B-9397-08002B2CF9AE}" pid="353" name="FSC#ATSTATECFG@1.1001:BankAccountOwner">
    <vt:lpwstr/>
  </property>
  <property fmtid="{D5CDD505-2E9C-101B-9397-08002B2CF9AE}" pid="354" name="FSC#ATSTATECFG@1.1001:BankInstitute">
    <vt:lpwstr/>
  </property>
  <property fmtid="{D5CDD505-2E9C-101B-9397-08002B2CF9AE}" pid="355" name="FSC#ATSTATECFG@1.1001:BankAccountID">
    <vt:lpwstr/>
  </property>
  <property fmtid="{D5CDD505-2E9C-101B-9397-08002B2CF9AE}" pid="356" name="FSC#ATSTATECFG@1.1001:BankAccountIBAN">
    <vt:lpwstr/>
  </property>
  <property fmtid="{D5CDD505-2E9C-101B-9397-08002B2CF9AE}" pid="357" name="FSC#ATSTATECFG@1.1001:BankAccountBIC">
    <vt:lpwstr/>
  </property>
  <property fmtid="{D5CDD505-2E9C-101B-9397-08002B2CF9AE}" pid="358" name="FSC#ATSTATECFG@1.1001:BankName">
    <vt:lpwstr/>
  </property>
  <property fmtid="{D5CDD505-2E9C-101B-9397-08002B2CF9AE}" pid="359" name="FSC#COOSYSTEM@1.1:Container">
    <vt:lpwstr>COO.2002.100.2.6937406</vt:lpwstr>
  </property>
  <property fmtid="{D5CDD505-2E9C-101B-9397-08002B2CF9AE}" pid="360" name="FSC#FSCFOLIO@1.1001:docpropproject">
    <vt:lpwstr/>
  </property>
</Properties>
</file>