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16"/>
  </p:notesMasterIdLst>
  <p:sldIdLst>
    <p:sldId id="315" r:id="rId2"/>
    <p:sldId id="323" r:id="rId3"/>
    <p:sldId id="305" r:id="rId4"/>
    <p:sldId id="307" r:id="rId5"/>
    <p:sldId id="311" r:id="rId6"/>
    <p:sldId id="308" r:id="rId7"/>
    <p:sldId id="317" r:id="rId8"/>
    <p:sldId id="318" r:id="rId9"/>
    <p:sldId id="304" r:id="rId10"/>
    <p:sldId id="319" r:id="rId11"/>
    <p:sldId id="320" r:id="rId12"/>
    <p:sldId id="321" r:id="rId13"/>
    <p:sldId id="322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E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1882" autoAdjust="0"/>
  </p:normalViewPr>
  <p:slideViewPr>
    <p:cSldViewPr snapToGrid="0">
      <p:cViewPr varScale="1">
        <p:scale>
          <a:sx n="66" d="100"/>
          <a:sy n="66" d="100"/>
        </p:scale>
        <p:origin x="7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83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Welcome &amp; introduction</a:t>
            </a:r>
            <a:br>
              <a:rPr lang="en-GB" dirty="0"/>
            </a:br>
            <a:br>
              <a:rPr lang="en-GB" dirty="0"/>
            </a:br>
            <a:r>
              <a:rPr lang="en-GB" sz="2800" dirty="0"/>
              <a:t>TFMM co-chairs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Augustin Colette &amp; Oksana Tarasova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19</a:t>
            </a:r>
            <a:r>
              <a:rPr lang="en-GB" sz="2800" baseline="30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th</a:t>
            </a:r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 TFMM annual meeting, 2-4 May 2018</a:t>
            </a:r>
          </a:p>
          <a:p>
            <a:r>
              <a:rPr lang="en-GB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World Meteorological Organisation, Geneva (Switzerland)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43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Improving tools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10274"/>
              </p:ext>
            </p:extLst>
          </p:nvPr>
        </p:nvGraphicFramePr>
        <p:xfrm>
          <a:off x="145143" y="1639145"/>
          <a:ext cx="11897334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1828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5210629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2975429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2869448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1.1.3.2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sng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Ammonia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improve understanding of the cost-effectiveness of local versus regional agricultural emission control for protection of human health and ecosystems in Europe (see 1.1.1.5)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Synthesis report focusing on agriculture in 2019 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Presentation of TFMM at TFIAM meeting in 2018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TFIAM with support from TFMM and national experts (France and Netherlands)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942417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B54E210-7A79-44C0-8B77-DFFE13322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54" y="3332903"/>
            <a:ext cx="9999145" cy="1558412"/>
          </a:xfrm>
        </p:spPr>
        <p:txBody>
          <a:bodyPr>
            <a:normAutofit/>
          </a:bodyPr>
          <a:lstStyle/>
          <a:p>
            <a:r>
              <a:rPr lang="en-US" sz="2400" dirty="0"/>
              <a:t>Forthcoming LRTAP Ammonia Assessment Report (Led by Rob Maas, TFIAM)</a:t>
            </a:r>
            <a:endParaRPr lang="fr-FR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836C6-8BF6-4F1E-B41C-AA5ECF61C20A}"/>
              </a:ext>
            </a:extLst>
          </p:cNvPr>
          <p:cNvSpPr/>
          <p:nvPr/>
        </p:nvSpPr>
        <p:spPr>
          <a:xfrm>
            <a:off x="3018970" y="5558971"/>
            <a:ext cx="8128001" cy="1170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14:50 Information sharing from the Task Force on Integrated Assessment Modelling with a focus on a forthcoming Ammonia Assessment Report. Rob Maas (TFIAM Chair)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9888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Improving tools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416595"/>
              </p:ext>
            </p:extLst>
          </p:nvPr>
        </p:nvGraphicFramePr>
        <p:xfrm>
          <a:off x="145143" y="1639145"/>
          <a:ext cx="11897334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1828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5210629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2975429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2869448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1.4.2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 the complementarity of EMEP monitoring and observations undertaken by the ICPs. Facilitate the use of TFMM models for WGE community, for instance in terms of ozone fluxes or model-data fusion for deposition mapping 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Foster the use of PM composition at EMEP sites to better inform health impact assessments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sng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and joint EMEP/WGE workshop (2019)</a:t>
                      </a: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TFMM and WGE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890530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49BD91E-A122-440E-9EC6-E60F2B7FB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40" y="4246901"/>
            <a:ext cx="7589774" cy="1558412"/>
          </a:xfrm>
        </p:spPr>
        <p:txBody>
          <a:bodyPr>
            <a:normAutofit/>
          </a:bodyPr>
          <a:lstStyle/>
          <a:p>
            <a:r>
              <a:rPr lang="en-US" sz="2400" dirty="0"/>
              <a:t>Complementarity of monitoring strategies in the context of their revisions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9998E-F693-43D6-A7A2-A5A49C04C539}"/>
              </a:ext>
            </a:extLst>
          </p:cNvPr>
          <p:cNvSpPr/>
          <p:nvPr/>
        </p:nvSpPr>
        <p:spPr>
          <a:xfrm>
            <a:off x="6995886" y="5805313"/>
            <a:ext cx="4151085" cy="924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Friday 10:00-12:00: Thematic Session on links between EMEP and WGE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43563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Partnership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49BD91E-A122-440E-9EC6-E60F2B7FB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865" y="4231218"/>
            <a:ext cx="7589774" cy="1558412"/>
          </a:xfrm>
        </p:spPr>
        <p:txBody>
          <a:bodyPr>
            <a:normAutofit/>
          </a:bodyPr>
          <a:lstStyle/>
          <a:p>
            <a:r>
              <a:rPr lang="en-US" sz="2400" dirty="0"/>
              <a:t>Deposition (S&amp;N, O3) modelling and data fusion:  WMO is establishing measurement-model fusion for total atmospheric deposition project</a:t>
            </a:r>
            <a:endParaRPr lang="fr-FR" sz="2400" dirty="0"/>
          </a:p>
        </p:txBody>
      </p:sp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id="{1174062E-5430-4A8B-A7B3-83B134235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95176"/>
              </p:ext>
            </p:extLst>
          </p:nvPr>
        </p:nvGraphicFramePr>
        <p:xfrm>
          <a:off x="145142" y="1639145"/>
          <a:ext cx="11936929" cy="223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4630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4496628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3312826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3282845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1.1.4.1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Global-regional modelling and evaluation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Ozone and particulate matter summary report (2018)</a:t>
                      </a: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Deposition workshop (2019)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TFHTAP, TFMM and MSC-W</a:t>
                      </a: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TFHTAP, TFMM, MSC-E, MSC-W, ICP Forests, ICP Vegetation and WMO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89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55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Partnership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49BD91E-A122-440E-9EC6-E60F2B7FB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51" y="3860821"/>
            <a:ext cx="11270992" cy="28738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IPCC is organizing expert meeting on SLCF in Geneva on  28-31 May 2018 to evaluate the feasibility to develop a global emission inventory for SLCF and to review existing methodologies for calculation of their radiative forcing</a:t>
            </a:r>
          </a:p>
          <a:p>
            <a:r>
              <a:rPr lang="fr-FR" dirty="0" err="1"/>
              <a:t>Saltsjöbaden</a:t>
            </a:r>
            <a:r>
              <a:rPr lang="fr-FR" dirty="0"/>
              <a:t> VI recommandation: « </a:t>
            </a:r>
            <a:r>
              <a:rPr lang="en-US" dirty="0"/>
              <a:t>Global air quality and earth observation network. For a broader approach to the global dimension, scientifically and as a basis for action, there is a </a:t>
            </a:r>
            <a:r>
              <a:rPr lang="en-US" b="1" dirty="0"/>
              <a:t>need to develop a global harmonized monitoring network, preferably in an Earth System observation concept</a:t>
            </a:r>
            <a:r>
              <a:rPr lang="en-US" dirty="0"/>
              <a:t>, including interactions with ecosystems but also emission inventories and projections”</a:t>
            </a:r>
          </a:p>
          <a:p>
            <a:r>
              <a:rPr lang="en-US" dirty="0"/>
              <a:t>First Global Conference on Air Pollution and Health organized by WHO on 30 October - 1 November 2018 at WHO Headquarters, Geneva, Switzerland (ambient air pollution is one of the topics)</a:t>
            </a:r>
            <a:endParaRPr lang="fr-FR" dirty="0"/>
          </a:p>
        </p:txBody>
      </p:sp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id="{1174062E-5430-4A8B-A7B3-83B134235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69630"/>
              </p:ext>
            </p:extLst>
          </p:nvPr>
        </p:nvGraphicFramePr>
        <p:xfrm>
          <a:off x="145142" y="1639145"/>
          <a:ext cx="11936929" cy="199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4630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3001657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4807797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3282845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1.3.2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Cooperation with CCAC and IPCC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in 2018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Strategy to harmonize reporting under the Convention with emission reporting and black carbon control strategies at the global scale (2019)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EMEP with support from TFEIP, TFHTAP, TFMM and IPCC for black carbon issues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89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728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2089" y="1466491"/>
            <a:ext cx="11110823" cy="3381555"/>
          </a:xfrm>
        </p:spPr>
        <p:txBody>
          <a:bodyPr>
            <a:normAutofit/>
          </a:bodyPr>
          <a:lstStyle/>
          <a:p>
            <a:r>
              <a:rPr lang="fr-FR" dirty="0" err="1"/>
              <a:t>Conference</a:t>
            </a:r>
            <a:r>
              <a:rPr lang="fr-FR" dirty="0"/>
              <a:t> </a:t>
            </a:r>
            <a:r>
              <a:rPr lang="fr-FR" dirty="0" err="1"/>
              <a:t>Dinner</a:t>
            </a:r>
            <a:r>
              <a:rPr lang="fr-FR" dirty="0"/>
              <a:t>,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Thursday 3/5, 19:00</a:t>
            </a:r>
            <a:br>
              <a:rPr lang="fr-FR" dirty="0"/>
            </a:br>
            <a:br>
              <a:rPr lang="fr-FR" dirty="0"/>
            </a:br>
            <a:r>
              <a:rPr lang="fr-FR" dirty="0" err="1"/>
              <a:t>cafe</a:t>
            </a:r>
            <a:r>
              <a:rPr lang="fr-FR" dirty="0"/>
              <a:t> Papon, Rue Henri-</a:t>
            </a:r>
            <a:r>
              <a:rPr lang="fr-FR" dirty="0" err="1"/>
              <a:t>Fazy</a:t>
            </a:r>
            <a:r>
              <a:rPr lang="fr-FR" dirty="0"/>
              <a:t> 1, Geneva</a:t>
            </a: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233081" y="4669464"/>
            <a:ext cx="6712842" cy="2003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219861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D6055-6F15-4373-A5E9-D65AFC0D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Welcome</a:t>
            </a:r>
            <a:r>
              <a:rPr lang="fr-FR" dirty="0"/>
              <a:t> at WMO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E9D39-D893-4EEE-9FFB-3744CA436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Oksana Tarasova</a:t>
            </a:r>
          </a:p>
          <a:p>
            <a:pPr lvl="1"/>
            <a:r>
              <a:rPr lang="fr-FR" dirty="0"/>
              <a:t>Co-chair of TFMM</a:t>
            </a:r>
          </a:p>
          <a:p>
            <a:pPr lvl="1"/>
            <a:r>
              <a:rPr lang="en-US" dirty="0"/>
              <a:t>Chief of the Global Atmosphere Watch </a:t>
            </a:r>
            <a:r>
              <a:rPr lang="en-US" dirty="0" err="1"/>
              <a:t>Programme</a:t>
            </a:r>
            <a:r>
              <a:rPr lang="en-US" dirty="0"/>
              <a:t> of the World Meteorological </a:t>
            </a:r>
            <a:r>
              <a:rPr lang="en-US" dirty="0" err="1"/>
              <a:t>Organisation</a:t>
            </a:r>
            <a:endParaRPr lang="en-US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389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71" y="220109"/>
            <a:ext cx="7469473" cy="1188720"/>
          </a:xfrm>
        </p:spPr>
        <p:txBody>
          <a:bodyPr>
            <a:normAutofit/>
          </a:bodyPr>
          <a:lstStyle/>
          <a:p>
            <a:r>
              <a:rPr lang="en-US" dirty="0"/>
              <a:t>“TWIN SITES”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32108"/>
              </p:ext>
            </p:extLst>
          </p:nvPr>
        </p:nvGraphicFramePr>
        <p:xfrm>
          <a:off x="188686" y="1639145"/>
          <a:ext cx="1185379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428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4978400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2230819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</a:rPr>
                        <a:t>Long-range and urban air pollution (“Twin Sites”): assess the contribution of the long-range transport of air pollution to urban air quality by means of a combination of measurements and modelling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Synthesis report on long-range transport contribution to urban air quality for several areas in Europe (2018)</a:t>
                      </a:r>
                    </a:p>
                    <a:p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Methodological report describing the optimal combination of models and observations, including discussion of the advantages and limitations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aseline="0" dirty="0">
                          <a:solidFill>
                            <a:sysClr val="windowText" lastClr="000000"/>
                          </a:solidFill>
                        </a:rPr>
                        <a:t>TFMM (led by Spain) with support from CAMS, CCC, JRC, MSC-W and WMO</a:t>
                      </a:r>
                      <a:endParaRPr lang="fr-FR" sz="1800" baseline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56360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3153B972-03E9-4297-8B9B-FB56C1D443A3}"/>
              </a:ext>
            </a:extLst>
          </p:cNvPr>
          <p:cNvGrpSpPr/>
          <p:nvPr/>
        </p:nvGrpSpPr>
        <p:grpSpPr>
          <a:xfrm>
            <a:off x="8432800" y="4020459"/>
            <a:ext cx="3573614" cy="2721429"/>
            <a:chOff x="7714938" y="1909843"/>
            <a:chExt cx="4091101" cy="3272881"/>
          </a:xfrm>
        </p:grpSpPr>
        <p:pic>
          <p:nvPicPr>
            <p:cNvPr id="6" name="Picture 2" descr="Resultado de imagen de europe map blank">
              <a:extLst>
                <a:ext uri="{FF2B5EF4-FFF2-40B4-BE49-F238E27FC236}">
                  <a16:creationId xmlns:a16="http://schemas.microsoft.com/office/drawing/2014/main" id="{B18C7304-7CAC-41A6-BCC5-FD8632CD9B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4938" y="1909843"/>
              <a:ext cx="4091101" cy="3272881"/>
            </a:xfrm>
            <a:prstGeom prst="rect">
              <a:avLst/>
            </a:prstGeom>
            <a:noFill/>
          </p:spPr>
        </p:pic>
        <p:sp>
          <p:nvSpPr>
            <p:cNvPr id="7" name="12 Estrella de 5 puntas">
              <a:extLst>
                <a:ext uri="{FF2B5EF4-FFF2-40B4-BE49-F238E27FC236}">
                  <a16:creationId xmlns:a16="http://schemas.microsoft.com/office/drawing/2014/main" id="{145EDD35-A26E-401C-AA13-B408B444E8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7025" y="4404486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13 Estrella de 5 puntas">
              <a:extLst>
                <a:ext uri="{FF2B5EF4-FFF2-40B4-BE49-F238E27FC236}">
                  <a16:creationId xmlns:a16="http://schemas.microsoft.com/office/drawing/2014/main" id="{2200D99D-C2E1-4639-A3A2-B0A7554341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1813" y="3888243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14 Estrella de 5 puntas">
              <a:extLst>
                <a:ext uri="{FF2B5EF4-FFF2-40B4-BE49-F238E27FC236}">
                  <a16:creationId xmlns:a16="http://schemas.microsoft.com/office/drawing/2014/main" id="{B192234C-52A8-41AD-89FF-099404FAAE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23049" y="3566027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7E9B0FD8-5E09-486B-A4EA-57DABA8E0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24" y="4020459"/>
            <a:ext cx="8259623" cy="1823417"/>
          </a:xfrm>
        </p:spPr>
        <p:txBody>
          <a:bodyPr>
            <a:normAutofit/>
          </a:bodyPr>
          <a:lstStyle/>
          <a:p>
            <a:r>
              <a:rPr lang="fr-FR" sz="2400" dirty="0"/>
              <a:t>Report on PM observations in ES, FR, CH, NL, DE</a:t>
            </a:r>
          </a:p>
          <a:p>
            <a:r>
              <a:rPr lang="fr-FR" sz="2400" dirty="0" err="1"/>
              <a:t>Technical</a:t>
            </a:r>
            <a:r>
              <a:rPr lang="fr-FR" sz="2400" dirty="0"/>
              <a:t> workshop on how to model the LRT contribution to </a:t>
            </a:r>
            <a:r>
              <a:rPr lang="fr-FR" sz="2400" dirty="0" err="1"/>
              <a:t>urban</a:t>
            </a:r>
            <a:r>
              <a:rPr lang="fr-FR" sz="2400" dirty="0"/>
              <a:t> PM </a:t>
            </a:r>
            <a:r>
              <a:rPr lang="fr-FR" sz="2400" dirty="0" err="1"/>
              <a:t>held</a:t>
            </a:r>
            <a:r>
              <a:rPr lang="fr-FR" sz="2400" dirty="0"/>
              <a:t> in Paris </a:t>
            </a:r>
            <a:r>
              <a:rPr lang="fr-FR" sz="2400" dirty="0" err="1"/>
              <a:t>Nov</a:t>
            </a:r>
            <a:r>
              <a:rPr lang="fr-FR" sz="2400" dirty="0"/>
              <a:t> 2017 (TFMM, MSC-W, CIAM, JRC)</a:t>
            </a:r>
          </a:p>
        </p:txBody>
      </p:sp>
      <p:sp>
        <p:nvSpPr>
          <p:cNvPr id="13" name="13 Estrella de 5 puntas">
            <a:extLst>
              <a:ext uri="{FF2B5EF4-FFF2-40B4-BE49-F238E27FC236}">
                <a16:creationId xmlns:a16="http://schemas.microsoft.com/office/drawing/2014/main" id="{022AD156-1A10-4596-B932-21E9F82D0C9B}"/>
              </a:ext>
            </a:extLst>
          </p:cNvPr>
          <p:cNvSpPr>
            <a:spLocks noChangeAspect="1"/>
          </p:cNvSpPr>
          <p:nvPr/>
        </p:nvSpPr>
        <p:spPr>
          <a:xfrm>
            <a:off x="9777244" y="5292026"/>
            <a:ext cx="183620" cy="180683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strella de 5 puntas">
            <a:extLst>
              <a:ext uri="{FF2B5EF4-FFF2-40B4-BE49-F238E27FC236}">
                <a16:creationId xmlns:a16="http://schemas.microsoft.com/office/drawing/2014/main" id="{92E8FFB3-ABEB-4DDD-8A6B-D98AE6AB8CE3}"/>
              </a:ext>
            </a:extLst>
          </p:cNvPr>
          <p:cNvSpPr>
            <a:spLocks noChangeAspect="1"/>
          </p:cNvSpPr>
          <p:nvPr/>
        </p:nvSpPr>
        <p:spPr>
          <a:xfrm>
            <a:off x="9416700" y="5247256"/>
            <a:ext cx="183620" cy="180683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1049F5-9FAC-4589-9666-55D6326A6742}"/>
              </a:ext>
            </a:extLst>
          </p:cNvPr>
          <p:cNvSpPr/>
          <p:nvPr/>
        </p:nvSpPr>
        <p:spPr>
          <a:xfrm>
            <a:off x="3323771" y="6007691"/>
            <a:ext cx="4905828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Thursday 9-11 am: Thematic session on long range transport and urban air pollution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1914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Equivalent Black Carbon FIELD Campaign</a:t>
            </a:r>
            <a:br>
              <a:rPr lang="en-US" dirty="0"/>
            </a:br>
            <a:r>
              <a:rPr lang="en-US" dirty="0"/>
              <a:t>EMEP/ACTRIS/COLOSSAL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43011"/>
              </p:ext>
            </p:extLst>
          </p:nvPr>
        </p:nvGraphicFramePr>
        <p:xfrm>
          <a:off x="174171" y="1639145"/>
          <a:ext cx="11868305" cy="192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3631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5471627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2162628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2840419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610237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EMEP field campaign focused on assessment of residential combustion to carbonaceous aerosols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and publications (2019)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CCC with TFMM plus cooperation with ACTRIS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56360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Carbonaceous aerosol (black, elemental and organic carbon) definition in the emission, modelling and monitoring work of the Convention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Factsheet</a:t>
                      </a: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(2018)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TFMM with support from CCC, MSC-W and WMO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469249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D54BAAF-713D-4986-930B-9519C0A24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0" y="3623210"/>
            <a:ext cx="8853716" cy="2327648"/>
          </a:xfrm>
        </p:spPr>
        <p:txBody>
          <a:bodyPr>
            <a:normAutofit/>
          </a:bodyPr>
          <a:lstStyle/>
          <a:p>
            <a:r>
              <a:rPr lang="en-US" sz="2400" dirty="0"/>
              <a:t>EMEP/ACTRIS/COLOSSAL winter campaign</a:t>
            </a:r>
          </a:p>
          <a:p>
            <a:pPr lvl="1"/>
            <a:r>
              <a:rPr lang="en-US" sz="2000" dirty="0"/>
              <a:t>Apportionment of equivalent black carbon (EBC) into fossil fuel (</a:t>
            </a:r>
            <a:r>
              <a:rPr lang="en-US" sz="2000" dirty="0" err="1"/>
              <a:t>EBCff</a:t>
            </a:r>
            <a:r>
              <a:rPr lang="en-US" sz="2000" dirty="0"/>
              <a:t>) and wood burning (</a:t>
            </a:r>
            <a:r>
              <a:rPr lang="en-US" sz="2000" dirty="0" err="1"/>
              <a:t>EBCwb</a:t>
            </a:r>
            <a:r>
              <a:rPr lang="en-US" sz="2000" dirty="0"/>
              <a:t>) combined with off line measurements of </a:t>
            </a:r>
            <a:r>
              <a:rPr lang="en-US" sz="2000" dirty="0" err="1"/>
              <a:t>levoclucosan</a:t>
            </a:r>
            <a:endParaRPr lang="en-US" sz="2000" dirty="0"/>
          </a:p>
          <a:p>
            <a:pPr lvl="1"/>
            <a:r>
              <a:rPr lang="en-US" sz="2000" dirty="0"/>
              <a:t>Perspectives: verification of BC Emissions inventories, future model </a:t>
            </a:r>
            <a:r>
              <a:rPr lang="en-US" sz="2000" dirty="0" err="1"/>
              <a:t>intercomparison</a:t>
            </a:r>
            <a:r>
              <a:rPr lang="en-US" sz="2000" dirty="0"/>
              <a:t> (?)</a:t>
            </a:r>
          </a:p>
        </p:txBody>
      </p:sp>
      <p:pic>
        <p:nvPicPr>
          <p:cNvPr id="1026" name="Picture 2" descr="https://www.nilu.no/projects/ccc/tfmm/sites.png">
            <a:extLst>
              <a:ext uri="{FF2B5EF4-FFF2-40B4-BE49-F238E27FC236}">
                <a16:creationId xmlns:a16="http://schemas.microsoft.com/office/drawing/2014/main" id="{D9B7BB27-E643-476D-93BB-75291D437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400" y="4266078"/>
            <a:ext cx="2492076" cy="249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E818D71-D21B-4D34-B311-B17EB606868F}"/>
              </a:ext>
            </a:extLst>
          </p:cNvPr>
          <p:cNvSpPr/>
          <p:nvPr/>
        </p:nvSpPr>
        <p:spPr>
          <a:xfrm>
            <a:off x="5138056" y="6036188"/>
            <a:ext cx="4049485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Friday 9-11 am: Thematic session on carbonaceous aerosols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7110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Condensables / SVOC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709207"/>
              </p:ext>
            </p:extLst>
          </p:nvPr>
        </p:nvGraphicFramePr>
        <p:xfrm>
          <a:off x="556805" y="1639145"/>
          <a:ext cx="11485671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8700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3908699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4451230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1777042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Condensables: improve the representation of condensable semi-volatile organic compounds in PM emissions (see 1.1.1.6) 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(2018) with guidance material on the inclusion of the condensable component in PM emissions reporting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TFMM and TFEIP with support from CEIP and MSC-W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56360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27661839-DBDF-4E2D-B4E2-23DE973A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05" y="3423941"/>
            <a:ext cx="6400800" cy="2545383"/>
          </a:xfrm>
        </p:spPr>
        <p:txBody>
          <a:bodyPr>
            <a:normAutofit/>
          </a:bodyPr>
          <a:lstStyle/>
          <a:p>
            <a:r>
              <a:rPr lang="fr-FR" sz="2400" dirty="0"/>
              <a:t>Roadmap to </a:t>
            </a:r>
            <a:r>
              <a:rPr lang="fr-FR" sz="2400" dirty="0" err="1"/>
              <a:t>define</a:t>
            </a:r>
            <a:r>
              <a:rPr lang="fr-FR" sz="2400" dirty="0"/>
              <a:t> short/long </a:t>
            </a:r>
            <a:r>
              <a:rPr lang="fr-FR" sz="2400" dirty="0" err="1"/>
              <a:t>term</a:t>
            </a:r>
            <a:r>
              <a:rPr lang="fr-FR" sz="2400" dirty="0"/>
              <a:t> </a:t>
            </a:r>
            <a:r>
              <a:rPr lang="fr-FR" sz="2400" dirty="0" err="1"/>
              <a:t>priorities</a:t>
            </a:r>
            <a:r>
              <a:rPr lang="fr-FR" sz="2400" dirty="0"/>
              <a:t> </a:t>
            </a:r>
            <a:r>
              <a:rPr lang="fr-FR" sz="2400" dirty="0" err="1"/>
              <a:t>being</a:t>
            </a:r>
            <a:r>
              <a:rPr lang="fr-FR" sz="2400" dirty="0"/>
              <a:t> </a:t>
            </a:r>
            <a:r>
              <a:rPr lang="fr-FR" sz="2400" dirty="0" err="1"/>
              <a:t>discussed</a:t>
            </a:r>
            <a:r>
              <a:rPr lang="fr-FR" sz="2400" dirty="0"/>
              <a:t> </a:t>
            </a:r>
            <a:r>
              <a:rPr lang="fr-FR" sz="2400" dirty="0" err="1"/>
              <a:t>between</a:t>
            </a:r>
            <a:r>
              <a:rPr lang="fr-FR" sz="2400" dirty="0"/>
              <a:t> TFMM&amp;TFEIP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C57DDA-42FA-454F-AEF0-6C26261F4A2E}"/>
              </a:ext>
            </a:extLst>
          </p:cNvPr>
          <p:cNvSpPr/>
          <p:nvPr/>
        </p:nvSpPr>
        <p:spPr>
          <a:xfrm>
            <a:off x="3018971" y="6007691"/>
            <a:ext cx="5210628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Wednesday 17:10 Open discussion on modelling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0319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Micro-sensors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79014"/>
              </p:ext>
            </p:extLst>
          </p:nvPr>
        </p:nvGraphicFramePr>
        <p:xfrm>
          <a:off x="556805" y="1639145"/>
          <a:ext cx="11485671" cy="1280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8700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3908699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4451230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1777042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of micro-sensors: guidance and recommendations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Position </a:t>
                      </a:r>
                      <a:r>
                        <a:rPr lang="fr-FR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paper</a:t>
                      </a: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(2018)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TFMM in cooperation with CCC and WMO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56360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2D50213-E6E8-4274-94D8-CB4F0ECC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55" y="3332902"/>
            <a:ext cx="7589774" cy="2545383"/>
          </a:xfrm>
        </p:spPr>
        <p:txBody>
          <a:bodyPr>
            <a:normAutofit/>
          </a:bodyPr>
          <a:lstStyle/>
          <a:p>
            <a:r>
              <a:rPr lang="en-US" sz="2400" dirty="0"/>
              <a:t>WMO Statement on “Low cost sensors for the measurement of atmospheric composition: overview of topic and future applications”</a:t>
            </a:r>
          </a:p>
          <a:p>
            <a:r>
              <a:rPr lang="en-US" sz="2400" dirty="0"/>
              <a:t>Submitted to TFMM for comments in March, solicits endorsement of EMEP</a:t>
            </a:r>
            <a:endParaRPr lang="fr-FR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B9D375-3444-46F7-B507-FBD344FF1750}"/>
              </a:ext>
            </a:extLst>
          </p:cNvPr>
          <p:cNvSpPr/>
          <p:nvPr/>
        </p:nvSpPr>
        <p:spPr>
          <a:xfrm>
            <a:off x="1596570" y="5961863"/>
            <a:ext cx="7837715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Thursday 15:50 WMO/GAW statement on low-cost sensors for the measurement of atmospheric composition. Oksana Tarasova (WMO).</a:t>
            </a:r>
            <a:endParaRPr lang="fr-FR" sz="20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7E730E0-016F-4F42-9831-1AF7FB205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1" y="3286461"/>
            <a:ext cx="2390476" cy="339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3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“Improving TOOLS”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79481"/>
              </p:ext>
            </p:extLst>
          </p:nvPr>
        </p:nvGraphicFramePr>
        <p:xfrm>
          <a:off x="116115" y="1639145"/>
          <a:ext cx="11926362" cy="11956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914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4530205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3409109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3058134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</a:rPr>
                        <a:t>Update the 2010-2019 </a:t>
                      </a:r>
                      <a:r>
                        <a:rPr lang="en-US" sz="1800" b="1" u="sng" dirty="0">
                          <a:solidFill>
                            <a:sysClr val="windowText" lastClr="000000"/>
                          </a:solidFill>
                        </a:rPr>
                        <a:t>EMEP monitoring strategy</a:t>
                      </a:r>
                      <a:endParaRPr lang="fr-FR" sz="1800" b="1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Updated</a:t>
                      </a:r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 monitoring </a:t>
                      </a:r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strategy</a:t>
                      </a:r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 (2019)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800" baseline="0" dirty="0">
                          <a:solidFill>
                            <a:sysClr val="windowText" lastClr="000000"/>
                          </a:solidFill>
                        </a:rPr>
                        <a:t>Lead by CCC </a:t>
                      </a:r>
                      <a:r>
                        <a:rPr lang="fr-FR" sz="1800" baseline="0" dirty="0" err="1">
                          <a:solidFill>
                            <a:sysClr val="windowText" lastClr="000000"/>
                          </a:solidFill>
                        </a:rPr>
                        <a:t>with</a:t>
                      </a:r>
                      <a:r>
                        <a:rPr lang="fr-FR" sz="1800" baseline="0" dirty="0">
                          <a:solidFill>
                            <a:sysClr val="windowText" lastClr="000000"/>
                          </a:solidFill>
                        </a:rPr>
                        <a:t> input </a:t>
                      </a:r>
                      <a:r>
                        <a:rPr lang="fr-FR" sz="1800" baseline="0" dirty="0" err="1">
                          <a:solidFill>
                            <a:sysClr val="windowText" lastClr="000000"/>
                          </a:solidFill>
                        </a:rPr>
                        <a:t>from</a:t>
                      </a:r>
                      <a:r>
                        <a:rPr lang="fr-FR" sz="1800" baseline="0" dirty="0">
                          <a:solidFill>
                            <a:sysClr val="windowText" lastClr="000000"/>
                          </a:solidFill>
                        </a:rPr>
                        <a:t> TFMM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56360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82B92AEF-AABB-448C-8ED6-4B80C130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55" y="3332902"/>
            <a:ext cx="7589774" cy="2545383"/>
          </a:xfrm>
        </p:spPr>
        <p:txBody>
          <a:bodyPr>
            <a:normAutofit/>
          </a:bodyPr>
          <a:lstStyle/>
          <a:p>
            <a:r>
              <a:rPr lang="en-US" dirty="0"/>
              <a:t>See the proposed revision prepared by CCC and sent as background document of the meeting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E33D02-497F-4FC9-B6C3-01E84B456660}"/>
              </a:ext>
            </a:extLst>
          </p:cNvPr>
          <p:cNvSpPr/>
          <p:nvPr/>
        </p:nvSpPr>
        <p:spPr>
          <a:xfrm>
            <a:off x="3077027" y="5938217"/>
            <a:ext cx="4659087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Thursday 14:00-16:00: CCC Presentation + in depth discussion</a:t>
            </a:r>
            <a:endParaRPr lang="fr-FR" sz="20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4EE168A-ECDA-4DA5-9819-BE56881AC9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976" t="14409" b="8128"/>
          <a:stretch/>
        </p:blipFill>
        <p:spPr>
          <a:xfrm>
            <a:off x="8055429" y="3693885"/>
            <a:ext cx="3883863" cy="296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5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“Improving TOOLS”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4853"/>
              </p:ext>
            </p:extLst>
          </p:nvPr>
        </p:nvGraphicFramePr>
        <p:xfrm>
          <a:off x="116115" y="1639145"/>
          <a:ext cx="11926362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914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4530205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3409109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3058134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1.2.1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sng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Country-scale assessment of HM and POP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pollution (case studies)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number of assessments are already planned: Spain, France 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BaP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2018); Poland (cadmium,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BaP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2018);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MSC-E in cooperation with TFMM and country experts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213344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2495DB70-7362-44F4-A95D-7F5B9ECA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55" y="3332902"/>
            <a:ext cx="10870002" cy="2545383"/>
          </a:xfrm>
        </p:spPr>
        <p:txBody>
          <a:bodyPr>
            <a:normAutofit/>
          </a:bodyPr>
          <a:lstStyle/>
          <a:p>
            <a:r>
              <a:rPr lang="en-US" dirty="0" err="1"/>
              <a:t>BaP</a:t>
            </a:r>
            <a:r>
              <a:rPr lang="en-US" dirty="0"/>
              <a:t> Modelling in France and Spain</a:t>
            </a:r>
          </a:p>
          <a:p>
            <a:r>
              <a:rPr lang="en-US" dirty="0"/>
              <a:t>Cd Modelling in Poland (including contribution of LRT to urban air)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FF5012-DA22-43F8-B76B-5DC7D1466CA8}"/>
              </a:ext>
            </a:extLst>
          </p:cNvPr>
          <p:cNvSpPr/>
          <p:nvPr/>
        </p:nvSpPr>
        <p:spPr>
          <a:xfrm>
            <a:off x="3018970" y="6007691"/>
            <a:ext cx="7837715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Wednesday 16:00-17:00: MSC-E update and national contributions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7382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“Improving TOOLS”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683AAB-F76B-4E75-8D4F-889CC33CC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41460"/>
              </p:ext>
            </p:extLst>
          </p:nvPr>
        </p:nvGraphicFramePr>
        <p:xfrm>
          <a:off x="116115" y="1639145"/>
          <a:ext cx="11926362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914">
                  <a:extLst>
                    <a:ext uri="{9D8B030D-6E8A-4147-A177-3AD203B41FA5}">
                      <a16:colId xmlns:a16="http://schemas.microsoft.com/office/drawing/2014/main" val="2663812670"/>
                    </a:ext>
                  </a:extLst>
                </a:gridCol>
                <a:gridCol w="4530205">
                  <a:extLst>
                    <a:ext uri="{9D8B030D-6E8A-4147-A177-3AD203B41FA5}">
                      <a16:colId xmlns:a16="http://schemas.microsoft.com/office/drawing/2014/main" val="4032463402"/>
                    </a:ext>
                  </a:extLst>
                </a:gridCol>
                <a:gridCol w="3409109">
                  <a:extLst>
                    <a:ext uri="{9D8B030D-6E8A-4147-A177-3AD203B41FA5}">
                      <a16:colId xmlns:a16="http://schemas.microsoft.com/office/drawing/2014/main" val="720424080"/>
                    </a:ext>
                  </a:extLst>
                </a:gridCol>
                <a:gridCol w="3058134">
                  <a:extLst>
                    <a:ext uri="{9D8B030D-6E8A-4147-A177-3AD203B41FA5}">
                      <a16:colId xmlns:a16="http://schemas.microsoft.com/office/drawing/2014/main" val="3705462737"/>
                    </a:ext>
                  </a:extLst>
                </a:gridCol>
              </a:tblGrid>
              <a:tr h="25889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Deliverable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ysClr val="windowText" lastClr="000000"/>
                          </a:solidFill>
                        </a:rPr>
                        <a:t>Status</a:t>
                      </a:r>
                      <a:endParaRPr lang="fr-FR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89"/>
                  </a:ext>
                </a:extLst>
              </a:tr>
              <a:tr h="829885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ysClr val="windowText" lastClr="000000"/>
                          </a:solidFill>
                        </a:rPr>
                        <a:t>1.1.2.2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Improving quality of the </a:t>
                      </a:r>
                      <a:r>
                        <a:rPr lang="en-US" sz="1800" b="1" i="0" u="sng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EMEP emission inventory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comparison with other references (CAMS and JRC tools)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in 2018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CEIP in cooperation with MSC-W, MSC-E, TFMM plus CAMS and JRC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69317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7E31620-4C8A-4907-9AF5-44E79768C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55" y="3332902"/>
            <a:ext cx="8149708" cy="2545383"/>
          </a:xfrm>
        </p:spPr>
        <p:txBody>
          <a:bodyPr>
            <a:normAutofit/>
          </a:bodyPr>
          <a:lstStyle/>
          <a:p>
            <a:r>
              <a:rPr lang="en-US" sz="2400" dirty="0"/>
              <a:t>Comparison of MSC-W model performances depending on emission inventories, call for country feedback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tx1"/>
                </a:solidFill>
              </a:rPr>
              <a:t>Potential collaboration with the groups working on inverse modelling for the emission estimate (e.g. new GEIA activity)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A8A8C-DAE5-4DD4-B929-78FCC3802B41}"/>
              </a:ext>
            </a:extLst>
          </p:cNvPr>
          <p:cNvSpPr/>
          <p:nvPr/>
        </p:nvSpPr>
        <p:spPr>
          <a:xfrm>
            <a:off x="5471886" y="6007691"/>
            <a:ext cx="5384799" cy="72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15:30 Progress on MSC-W activities. Hilde Fagerli (EMEP MSC-W/Met Norway).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64969841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3997</TotalTime>
  <Words>1051</Words>
  <Application>Microsoft Office PowerPoint</Application>
  <PresentationFormat>Grand écran</PresentationFormat>
  <Paragraphs>152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Colis</vt:lpstr>
      <vt:lpstr>Welcome &amp; introduction  TFMM co-chairs  Augustin Colette &amp; Oksana Tarasova</vt:lpstr>
      <vt:lpstr>Welcome at WMO</vt:lpstr>
      <vt:lpstr>“TWIN SITES”</vt:lpstr>
      <vt:lpstr>Equivalent Black Carbon FIELD Campaign EMEP/ACTRIS/COLOSSAL</vt:lpstr>
      <vt:lpstr>Condensables / SVOC</vt:lpstr>
      <vt:lpstr>Micro-sensors</vt:lpstr>
      <vt:lpstr>1.1 “Improving TOOLS”</vt:lpstr>
      <vt:lpstr>1.1 “Improving TOOLS”</vt:lpstr>
      <vt:lpstr>1.1 “Improving TOOLS”</vt:lpstr>
      <vt:lpstr>1.1 Improving tools</vt:lpstr>
      <vt:lpstr>1.1 Improving tools</vt:lpstr>
      <vt:lpstr>Partnership</vt:lpstr>
      <vt:lpstr>Partnership</vt:lpstr>
      <vt:lpstr>Conference Dinner,   Thursday 3/5, 19:00  cafe Papon, Rue Henri-Fazy 1, Geneva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156</cp:revision>
  <dcterms:created xsi:type="dcterms:W3CDTF">2017-04-30T09:18:31Z</dcterms:created>
  <dcterms:modified xsi:type="dcterms:W3CDTF">2018-05-02T09:26:47Z</dcterms:modified>
</cp:coreProperties>
</file>