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493" r:id="rId2"/>
    <p:sldId id="490" r:id="rId3"/>
    <p:sldId id="495" r:id="rId4"/>
    <p:sldId id="497" r:id="rId5"/>
    <p:sldId id="496" r:id="rId6"/>
    <p:sldId id="511" r:id="rId7"/>
    <p:sldId id="499" r:id="rId8"/>
    <p:sldId id="500" r:id="rId9"/>
    <p:sldId id="501" r:id="rId10"/>
    <p:sldId id="503" r:id="rId11"/>
    <p:sldId id="505" r:id="rId12"/>
    <p:sldId id="506" r:id="rId13"/>
    <p:sldId id="508" r:id="rId14"/>
    <p:sldId id="510" r:id="rId15"/>
    <p:sldId id="452" r:id="rId16"/>
    <p:sldId id="461" r:id="rId17"/>
  </p:sldIdLst>
  <p:sldSz cx="9144000" cy="5143500" type="screen16x9"/>
  <p:notesSz cx="6794500" cy="9931400"/>
  <p:embeddedFontLst>
    <p:embeddedFont>
      <p:font typeface="Segoe UI Semibold" panose="020B0702040204020203" pitchFamily="34" charset="0"/>
      <p:bold r:id="rId20"/>
    </p:embeddedFont>
    <p:embeddedFont>
      <p:font typeface="Work Sans Light" panose="020B0604020202020204" charset="0"/>
      <p:regular r:id="rId21"/>
      <p:bold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enegger, Lukas" initials="EL" lastIdx="1" clrIdx="0"/>
  <p:cmAuthor id="1" name="Emmenegger, Lukas" initials="emm" lastIdx="15" clrIdx="1"/>
  <p:cmAuthor id="2" name="Mehran Shah" initials="M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0000"/>
    <a:srgbClr val="B4B4B4"/>
    <a:srgbClr val="ECECEC"/>
    <a:srgbClr val="FFFFFF"/>
    <a:srgbClr val="F7F7F7"/>
    <a:srgbClr val="686868"/>
    <a:srgbClr val="B68070"/>
    <a:srgbClr val="8F6E60"/>
    <a:srgbClr val="584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1942" autoAdjust="0"/>
  </p:normalViewPr>
  <p:slideViewPr>
    <p:cSldViewPr>
      <p:cViewPr>
        <p:scale>
          <a:sx n="93" d="100"/>
          <a:sy n="93" d="100"/>
        </p:scale>
        <p:origin x="-1218" y="-33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D5A2D-F402-48DD-B039-7154530A9D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286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010E-D1FB-41AC-82FA-21A2BDC5E24B}" type="datetimeFigureOut">
              <a:rPr lang="de-CH" smtClean="0"/>
              <a:t>02.05.2018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5B60-F2BA-46E5-8E2D-2D2B4D1E38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976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5B60-F2BA-46E5-8E2D-2D2B4D1E383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823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50292"/>
            <a:ext cx="7620000" cy="349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10600" y="4958837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099661-5800-4BF4-A57F-40D6809FC8CA}" type="slidenum">
              <a:rPr lang="en-US" sz="1000" b="1" smtClean="0">
                <a:solidFill>
                  <a:schemeClr val="bg1"/>
                </a:solidFill>
              </a:rPr>
              <a:pPr algn="r"/>
              <a:t>‹Nr.›</a:t>
            </a:fld>
            <a:endParaRPr lang="en-US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412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50292"/>
            <a:ext cx="9144000" cy="349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9619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398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199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972050"/>
            <a:ext cx="9144000" cy="1714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0" y="4960880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CH" sz="800" b="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TFMM Meeting </a:t>
            </a:r>
            <a:r>
              <a:rPr lang="de-CH" sz="800" dirty="0" smtClean="0">
                <a:solidFill>
                  <a:schemeClr val="bg1"/>
                </a:solidFill>
              </a:rPr>
              <a:t>| </a:t>
            </a:r>
            <a:r>
              <a:rPr lang="de-CH" sz="800" dirty="0" err="1" smtClean="0">
                <a:solidFill>
                  <a:schemeClr val="bg1"/>
                </a:solidFill>
              </a:rPr>
              <a:t>Geneva</a:t>
            </a:r>
            <a:r>
              <a:rPr lang="de-CH" sz="800" dirty="0" smtClean="0">
                <a:solidFill>
                  <a:schemeClr val="bg1"/>
                </a:solidFill>
              </a:rPr>
              <a:t> </a:t>
            </a:r>
            <a:r>
              <a:rPr lang="de-CH" sz="800" dirty="0" smtClean="0">
                <a:solidFill>
                  <a:schemeClr val="bg1"/>
                </a:solidFill>
              </a:rPr>
              <a:t>| </a:t>
            </a:r>
            <a:r>
              <a:rPr lang="de-CH" sz="800" dirty="0" smtClean="0">
                <a:solidFill>
                  <a:schemeClr val="bg1"/>
                </a:solidFill>
              </a:rPr>
              <a:t>02-04 May </a:t>
            </a:r>
            <a:r>
              <a:rPr lang="de-CH" sz="800" dirty="0" smtClean="0">
                <a:solidFill>
                  <a:schemeClr val="bg1"/>
                </a:solidFill>
              </a:rPr>
              <a:t>2018</a:t>
            </a:r>
            <a:endParaRPr lang="de-CH" sz="800" b="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xtBox 4"/>
          <p:cNvSpPr txBox="1"/>
          <p:nvPr userDrawn="1"/>
        </p:nvSpPr>
        <p:spPr>
          <a:xfrm>
            <a:off x="26256" y="4960880"/>
            <a:ext cx="416474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CH" sz="800" b="0" baseline="0" dirty="0" smtClean="0">
                <a:solidFill>
                  <a:schemeClr val="bg1"/>
                </a:solidFill>
              </a:rPr>
              <a:t>stuart.grange@york.ac.uk	christoph.hueglin@empa.ch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2" name="Rectangle 9"/>
          <p:cNvSpPr/>
          <p:nvPr userDrawn="1"/>
        </p:nvSpPr>
        <p:spPr>
          <a:xfrm>
            <a:off x="-2" y="-1"/>
            <a:ext cx="9144002" cy="514351"/>
          </a:xfrm>
          <a:prstGeom prst="rect">
            <a:avLst/>
          </a:prstGeom>
          <a:gradFill flip="none" rotWithShape="1">
            <a:gsLst>
              <a:gs pos="0">
                <a:srgbClr val="686868"/>
              </a:gs>
              <a:gs pos="99000">
                <a:schemeClr val="bg1">
                  <a:lumMod val="95000"/>
                </a:schemeClr>
              </a:gs>
              <a:gs pos="56000">
                <a:schemeClr val="bg1">
                  <a:lumMod val="85000"/>
                  <a:shade val="675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6" r:id="rId2"/>
    <p:sldLayoutId id="214748370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kgrange/normalweatherr" TargetMode="External"/><Relationship Id="rId2" Type="http://schemas.openxmlformats.org/officeDocument/2006/relationships/hyperlink" Target="https://github.com/skgrange/smon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tmos-chem-phys.net/18/6223/201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kgrange/normalweatherr" TargetMode="External"/><Relationship Id="rId2" Type="http://schemas.openxmlformats.org/officeDocument/2006/relationships/hyperlink" Target="https://www.atmos-chem-phys.net/18/6223/201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kgrange/smonitor" TargetMode="External"/><Relationship Id="rId2" Type="http://schemas.openxmlformats.org/officeDocument/2006/relationships/hyperlink" Target="https://www.ncdc.noaa.gov/is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>
          <a:xfrm>
            <a:off x="0" y="-171450"/>
            <a:ext cx="9144000" cy="20097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001000" y="1809750"/>
            <a:ext cx="1676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00" dirty="0" smtClean="0"/>
              <a:t>J. Sintermann, AWEL</a:t>
            </a:r>
          </a:p>
        </p:txBody>
      </p:sp>
      <p:sp>
        <p:nvSpPr>
          <p:cNvPr id="8" name="Shape 58"/>
          <p:cNvSpPr txBox="1">
            <a:spLocks/>
          </p:cNvSpPr>
          <p:nvPr/>
        </p:nvSpPr>
        <p:spPr>
          <a:xfrm>
            <a:off x="304800" y="1962150"/>
            <a:ext cx="7241402" cy="1177391"/>
          </a:xfrm>
          <a:prstGeom prst="rect">
            <a:avLst/>
          </a:prstGeom>
        </p:spPr>
        <p:txBody>
          <a:bodyPr wrap="square" lIns="68569" tIns="68569" rIns="68569" bIns="68569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PM</a:t>
            </a:r>
            <a:r>
              <a:rPr lang="en-GB" sz="3200" baseline="-25000" dirty="0" smtClean="0"/>
              <a:t>10</a:t>
            </a:r>
            <a:r>
              <a:rPr lang="en-GB" sz="3200" dirty="0" smtClean="0"/>
              <a:t> trends in Switzerland using random forest models</a:t>
            </a:r>
            <a:endParaRPr lang="en-GB" sz="32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1" y="3181350"/>
            <a:ext cx="6860401" cy="15833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defRPr sz="2000" b="0" i="0" u="none" strike="noStrike" cap="non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defRPr sz="2000" b="0" i="0" u="none" strike="noStrike" cap="non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defRPr sz="2000" b="0" i="0" u="none" strike="noStrike" cap="non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defRPr sz="2000" b="0" i="0" u="none" strike="noStrike" cap="non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defRPr sz="2000" b="0" i="0" u="none" strike="noStrike" cap="non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defRPr sz="2000" b="0" i="0" u="none" strike="noStrike" cap="non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defRPr sz="2000" b="0" i="0" u="none" strike="noStrike" cap="non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defRPr sz="2000" b="0" i="0" u="none" strike="noStrike" cap="non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defRPr sz="2000" b="0" i="0" u="none" strike="noStrike" cap="none">
                <a:solidFill>
                  <a:srgbClr val="000000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tabLst/>
              <a:defRPr/>
            </a:pP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Stuart K.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Grange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1,2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, David C. Carslaw</a:t>
            </a:r>
            <a:r>
              <a:rPr kumimoji="0" lang="de-CH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1,3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,</a:t>
            </a:r>
            <a:r>
              <a:rPr kumimoji="0" lang="de-CH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 </a:t>
            </a:r>
            <a:r>
              <a:rPr kumimoji="0" lang="de-CH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and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Christoph</a:t>
            </a:r>
            <a:r>
              <a:rPr kumimoji="0" lang="de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Hueglin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tabLst/>
              <a:defRPr/>
            </a:pPr>
            <a:endParaRPr kumimoji="0" lang="en-GB" sz="105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 Light"/>
              <a:sym typeface="Work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tabLst/>
              <a:defRPr/>
            </a:pPr>
            <a:endParaRPr kumimoji="0" lang="en-GB" sz="105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 Light"/>
              <a:sym typeface="Work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tabLst/>
              <a:defRPr/>
            </a:pPr>
            <a:r>
              <a:rPr kumimoji="0" lang="de-CH" sz="1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1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Wolfson Atmospheric Chemistry 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Laboratories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, University of York, York, 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tabLst/>
              <a:defRPr/>
            </a:pPr>
            <a:r>
              <a:rPr kumimoji="0" lang="de-CH" sz="1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2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Empa, Swiss Federal Laboratories for Materials Science and Technology,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Dübendorf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, Switzerland</a:t>
            </a:r>
            <a:endParaRPr kumimoji="0" lang="de-CH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 Light"/>
              <a:sym typeface="Work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tabLst/>
              <a:defRPr/>
            </a:pPr>
            <a:r>
              <a:rPr kumimoji="0" lang="de-CH" sz="1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3 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/>
                <a:sym typeface="Work Sans Light"/>
              </a:rPr>
              <a:t>Ricardo Energy &amp; Environment, Harwell, Oxfordshire, UK</a:t>
            </a:r>
            <a:endParaRPr kumimoji="0" lang="en-GB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 Light"/>
              <a:sym typeface="Work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ork Sans Light"/>
              <a:buNone/>
              <a:tabLst/>
              <a:defRPr/>
            </a:pPr>
            <a:endParaRPr kumimoji="0" lang="de-CH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 Light"/>
              <a:sym typeface="Work Sans Ligh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01" y="3709432"/>
            <a:ext cx="1143000" cy="527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400550"/>
            <a:ext cx="1260000" cy="3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Trend </a:t>
            </a:r>
            <a:r>
              <a:rPr lang="de-CH" dirty="0" err="1" smtClean="0"/>
              <a:t>analysis</a:t>
            </a:r>
            <a:endParaRPr lang="de-CH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2" y="693310"/>
            <a:ext cx="5555248" cy="370724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57200" y="4642950"/>
            <a:ext cx="6779508" cy="51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/>
              <a:t>Meteorologically normalised PM</a:t>
            </a:r>
            <a:r>
              <a:rPr lang="en-GB" sz="1400" baseline="-25000" dirty="0" smtClean="0"/>
              <a:t>10</a:t>
            </a:r>
            <a:r>
              <a:rPr lang="en-GB" sz="1400" dirty="0" smtClean="0"/>
              <a:t> trends aggregated by site type </a:t>
            </a:r>
            <a:endParaRPr lang="en-GB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6019800" y="2266950"/>
            <a:ext cx="3048000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400" dirty="0" smtClean="0"/>
              <a:t>Urban </a:t>
            </a:r>
            <a:r>
              <a:rPr lang="de-CH" sz="1400" dirty="0" err="1" smtClean="0"/>
              <a:t>sites</a:t>
            </a:r>
            <a:r>
              <a:rPr lang="de-CH" sz="1400" dirty="0" smtClean="0"/>
              <a:t> </a:t>
            </a:r>
            <a:r>
              <a:rPr lang="en-GB" sz="1400" dirty="0"/>
              <a:t>demonstrated the greatest negative trend magnitudes</a:t>
            </a:r>
            <a:endParaRPr lang="de-CH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6019800" y="931843"/>
            <a:ext cx="3048000" cy="954107"/>
          </a:xfrm>
          <a:prstGeom prst="rect">
            <a:avLst/>
          </a:prstGeom>
          <a:solidFill>
            <a:srgbClr val="FFCE3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sz="1400" dirty="0"/>
              <a:t>Suburban sites decreased at the smallest rates which maybe because these sites are moving to a “more urban” classification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019800" y="3486150"/>
            <a:ext cx="304800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1400" dirty="0" err="1" smtClean="0"/>
              <a:t>Similar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</a:t>
            </a:r>
            <a:r>
              <a:rPr lang="en-GB" sz="1400" dirty="0"/>
              <a:t>what has been reported in the past (Barmpadimos et al, ACP, 2011</a:t>
            </a:r>
            <a:r>
              <a:rPr lang="en-GB" sz="1400" dirty="0" smtClean="0"/>
              <a:t>)</a:t>
            </a:r>
            <a:r>
              <a:rPr lang="de-CH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0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09600" y="1172111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RF’s learning </a:t>
            </a:r>
            <a:r>
              <a:rPr lang="en-GB" sz="1600" dirty="0"/>
              <a:t>processes can be interpreted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Partial dependence plots demonstrate how the explanatory variables are being used for 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 smtClean="0"/>
              <a:t>Explaining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variability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65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 smtClean="0"/>
              <a:t>Explaining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variability</a:t>
            </a:r>
            <a:endParaRPr lang="de-CH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" y="868521"/>
            <a:ext cx="5285487" cy="3303429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0" y="4490550"/>
            <a:ext cx="6567523" cy="51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/>
              <a:t>Partial dependence plots for the Zürich-</a:t>
            </a:r>
            <a:r>
              <a:rPr lang="en-GB" sz="1200" dirty="0" err="1" smtClean="0"/>
              <a:t>Stampfenbachstrasse</a:t>
            </a:r>
            <a:r>
              <a:rPr lang="en-GB" sz="1200" dirty="0" smtClean="0"/>
              <a:t> RF model</a:t>
            </a:r>
            <a:endParaRPr lang="en-GB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600609" y="4235141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PM</a:t>
            </a:r>
            <a:r>
              <a:rPr lang="en-GB" sz="1400" baseline="-25000" dirty="0" smtClean="0"/>
              <a:t>10</a:t>
            </a:r>
            <a:r>
              <a:rPr lang="en-GB" sz="1400" dirty="0" smtClean="0"/>
              <a:t> </a:t>
            </a:r>
            <a:r>
              <a:rPr lang="en-GB" sz="1400" dirty="0"/>
              <a:t>concentrations were inversely related to wind speed with a non-linear relationship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604167" y="368421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Weekdays were more polluted than weekends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618398" y="528581"/>
            <a:ext cx="3429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The seasonal component and air temperature partial dependencies were very similar and decision tree methods can handle such </a:t>
            </a:r>
            <a:r>
              <a:rPr lang="en-GB" sz="1400" dirty="0" smtClean="0"/>
              <a:t>collinearity</a:t>
            </a:r>
            <a:endParaRPr lang="en-GB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5614841" y="1724359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Very local air masses as well as air mass sourced from Poland and Southern Germany were the most polluted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04167" y="2708756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Boundary </a:t>
            </a:r>
            <a:r>
              <a:rPr lang="en-GB" sz="1400" dirty="0"/>
              <a:t>layer </a:t>
            </a:r>
            <a:r>
              <a:rPr lang="en-GB" sz="1400" dirty="0" smtClean="0"/>
              <a:t>height: minimum </a:t>
            </a:r>
            <a:r>
              <a:rPr lang="en-GB" sz="1400" dirty="0"/>
              <a:t>PM</a:t>
            </a:r>
            <a:r>
              <a:rPr lang="en-GB" sz="1400" baseline="-25000" dirty="0"/>
              <a:t>10</a:t>
            </a:r>
            <a:r>
              <a:rPr lang="en-GB" sz="1400" dirty="0"/>
              <a:t> concentrations </a:t>
            </a:r>
            <a:r>
              <a:rPr lang="en-GB" sz="1400" dirty="0" smtClean="0"/>
              <a:t>when BLH ≈ </a:t>
            </a:r>
            <a:r>
              <a:rPr lang="en-GB" sz="1400" dirty="0"/>
              <a:t>1000 metres high but increase again when the BL is over 2000 meters</a:t>
            </a:r>
          </a:p>
        </p:txBody>
      </p:sp>
      <p:sp>
        <p:nvSpPr>
          <p:cNvPr id="3" name="Rechteck 2"/>
          <p:cNvSpPr/>
          <p:nvPr/>
        </p:nvSpPr>
        <p:spPr>
          <a:xfrm>
            <a:off x="1620253" y="895350"/>
            <a:ext cx="1199147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2839453" y="895350"/>
            <a:ext cx="1199147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304800" y="2495550"/>
            <a:ext cx="1295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4038600" y="2495550"/>
            <a:ext cx="1295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1523999" y="2495550"/>
            <a:ext cx="1240589" cy="149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2743200" y="2495550"/>
            <a:ext cx="1240589" cy="149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6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3" grpId="0" animBg="1"/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6200" y="66675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A </a:t>
            </a:r>
            <a:r>
              <a:rPr lang="en-GB" sz="1400" dirty="0"/>
              <a:t>poor dispersive environment </a:t>
            </a:r>
            <a:endParaRPr lang="en-GB" sz="1400" dirty="0" smtClean="0"/>
          </a:p>
          <a:p>
            <a:r>
              <a:rPr lang="en-GB" sz="1400" dirty="0" smtClean="0"/>
              <a:t>during wintertime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 smtClean="0"/>
              <a:t>Dependencies</a:t>
            </a:r>
            <a:r>
              <a:rPr lang="de-CH" dirty="0" smtClean="0"/>
              <a:t> on BLH </a:t>
            </a:r>
            <a:r>
              <a:rPr lang="de-CH" dirty="0" err="1" smtClean="0"/>
              <a:t>suggests</a:t>
            </a:r>
            <a:r>
              <a:rPr lang="de-CH" dirty="0" smtClean="0"/>
              <a:t> </a:t>
            </a:r>
            <a:r>
              <a:rPr lang="de-CH" dirty="0" err="1" smtClean="0"/>
              <a:t>presence</a:t>
            </a:r>
            <a:r>
              <a:rPr lang="de-CH" dirty="0" smtClean="0"/>
              <a:t> </a:t>
            </a:r>
            <a:r>
              <a:rPr lang="de-CH" dirty="0" err="1" smtClean="0"/>
              <a:t>ot</a:t>
            </a:r>
            <a:r>
              <a:rPr lang="de-CH" dirty="0" smtClean="0"/>
              <a:t> </a:t>
            </a:r>
            <a:r>
              <a:rPr lang="de-CH" dirty="0" err="1" smtClean="0"/>
              <a:t>two</a:t>
            </a:r>
            <a:r>
              <a:rPr lang="de-CH" dirty="0" smtClean="0"/>
              <a:t> </a:t>
            </a:r>
            <a:r>
              <a:rPr lang="de-CH" dirty="0" err="1" smtClean="0"/>
              <a:t>regimes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4"/>
          <a:stretch/>
        </p:blipFill>
        <p:spPr bwMode="auto">
          <a:xfrm>
            <a:off x="1295400" y="1336322"/>
            <a:ext cx="6734175" cy="352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1828800" y="971550"/>
            <a:ext cx="571500" cy="32614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/>
          <p:cNvGrpSpPr/>
          <p:nvPr/>
        </p:nvGrpSpPr>
        <p:grpSpPr>
          <a:xfrm>
            <a:off x="4267200" y="514350"/>
            <a:ext cx="4953000" cy="1828800"/>
            <a:chOff x="4267200" y="514350"/>
            <a:chExt cx="4953000" cy="1828800"/>
          </a:xfrm>
        </p:grpSpPr>
        <p:cxnSp>
          <p:nvCxnSpPr>
            <p:cNvPr id="8" name="Gerade Verbindung mit Pfeil 7"/>
            <p:cNvCxnSpPr>
              <a:stCxn id="10" idx="1"/>
            </p:cNvCxnSpPr>
            <p:nvPr/>
          </p:nvCxnSpPr>
          <p:spPr>
            <a:xfrm flipH="1">
              <a:off x="4267200" y="883682"/>
              <a:ext cx="381000" cy="14594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/>
            <p:cNvSpPr/>
            <p:nvPr/>
          </p:nvSpPr>
          <p:spPr>
            <a:xfrm>
              <a:off x="4648200" y="514350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400" dirty="0"/>
                <a:t>conditions which favour convective mixing, transportation, and generation of secondary aerosol e.g. sulphate</a:t>
              </a:r>
              <a:endParaRPr lang="de-CH" sz="1400" dirty="0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6934200" y="1036082"/>
              <a:ext cx="381000" cy="8498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Gerade Verbindung mit Pfeil 16"/>
          <p:cNvCxnSpPr/>
          <p:nvPr/>
        </p:nvCxnSpPr>
        <p:spPr>
          <a:xfrm>
            <a:off x="2438400" y="1036082"/>
            <a:ext cx="2667000" cy="69746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 smtClean="0"/>
              <a:t>Dependencies</a:t>
            </a:r>
            <a:r>
              <a:rPr lang="de-CH" dirty="0" smtClean="0"/>
              <a:t> on BLH </a:t>
            </a:r>
            <a:r>
              <a:rPr lang="de-CH" dirty="0" err="1" smtClean="0"/>
              <a:t>suggests</a:t>
            </a:r>
            <a:r>
              <a:rPr lang="de-CH" dirty="0" smtClean="0"/>
              <a:t> </a:t>
            </a:r>
            <a:r>
              <a:rPr lang="de-CH" dirty="0" err="1" smtClean="0"/>
              <a:t>presence</a:t>
            </a:r>
            <a:r>
              <a:rPr lang="de-CH" dirty="0" smtClean="0"/>
              <a:t> </a:t>
            </a:r>
            <a:r>
              <a:rPr lang="de-CH" dirty="0" err="1" smtClean="0"/>
              <a:t>ot</a:t>
            </a:r>
            <a:r>
              <a:rPr lang="de-CH" dirty="0" smtClean="0"/>
              <a:t> </a:t>
            </a:r>
            <a:r>
              <a:rPr lang="de-CH" dirty="0" err="1" smtClean="0"/>
              <a:t>two</a:t>
            </a:r>
            <a:r>
              <a:rPr lang="de-CH" dirty="0" smtClean="0"/>
              <a:t> </a:t>
            </a:r>
            <a:r>
              <a:rPr lang="de-CH" dirty="0" err="1" smtClean="0"/>
              <a:t>regimes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0" y="666750"/>
            <a:ext cx="5795010" cy="414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0000" y="694551"/>
            <a:ext cx="206858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200" dirty="0" smtClean="0"/>
              <a:t>Payerne: Rural (</a:t>
            </a:r>
            <a:r>
              <a:rPr lang="de-CH" sz="1200" dirty="0" err="1" smtClean="0"/>
              <a:t>low</a:t>
            </a:r>
            <a:r>
              <a:rPr lang="de-CH" sz="1200" dirty="0" smtClean="0"/>
              <a:t> </a:t>
            </a:r>
            <a:r>
              <a:rPr lang="de-CH" sz="1200" dirty="0" err="1" smtClean="0"/>
              <a:t>altitude</a:t>
            </a:r>
            <a:r>
              <a:rPr lang="de-CH" sz="1200" dirty="0" smtClean="0"/>
              <a:t>)</a:t>
            </a:r>
            <a:endParaRPr lang="de-CH" sz="1600" dirty="0" smtClean="0"/>
          </a:p>
        </p:txBody>
      </p:sp>
    </p:spTree>
    <p:extLst>
      <p:ext uri="{BB962C8B-B14F-4D97-AF65-F5344CB8AC3E}">
        <p14:creationId xmlns:p14="http://schemas.microsoft.com/office/powerpoint/2010/main" val="13093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 smtClean="0"/>
              <a:t>Conclusions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152400" y="590550"/>
            <a:ext cx="8686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Controlling </a:t>
            </a:r>
            <a:r>
              <a:rPr lang="en-GB" sz="1600" dirty="0"/>
              <a:t>for meteorology </a:t>
            </a:r>
            <a:r>
              <a:rPr lang="en-GB" sz="1600" dirty="0" smtClean="0"/>
              <a:t>can be </a:t>
            </a:r>
            <a:r>
              <a:rPr lang="en-GB" sz="1600" dirty="0"/>
              <a:t>an important component of air quality trend analysis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We presented a meteorological normalisation technique which uses predictive RF models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The technique was tested with daily PM</a:t>
            </a:r>
            <a:r>
              <a:rPr lang="en-GB" sz="1600" baseline="-25000" dirty="0"/>
              <a:t>10</a:t>
            </a:r>
            <a:r>
              <a:rPr lang="en-GB" sz="1600" dirty="0"/>
              <a:t> observations across Switzerland between 1997 and 2016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Significantly decreasing trends ranged from -0.09 to -1.16 µg m</a:t>
            </a:r>
            <a:r>
              <a:rPr lang="en-GB" sz="1600" baseline="30000" dirty="0"/>
              <a:t>-3 </a:t>
            </a:r>
            <a:r>
              <a:rPr lang="en-GB" sz="1600" dirty="0"/>
              <a:t>year</a:t>
            </a:r>
            <a:r>
              <a:rPr lang="en-GB" sz="1600" baseline="30000" dirty="0"/>
              <a:t>-1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The RF models </a:t>
            </a:r>
            <a:r>
              <a:rPr lang="en-GB" sz="1600" dirty="0" smtClean="0"/>
              <a:t>allow determination of </a:t>
            </a:r>
            <a:r>
              <a:rPr lang="en-GB" sz="1600" dirty="0"/>
              <a:t>physical and chemical processes influencing ambient PM</a:t>
            </a:r>
            <a:r>
              <a:rPr lang="en-GB" sz="1600" baseline="-25000" dirty="0"/>
              <a:t>10</a:t>
            </a:r>
            <a:r>
              <a:rPr lang="en-GB" sz="1600" dirty="0"/>
              <a:t> concentrations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/>
              <a:t>          - Two regimes resulting in elevated PM</a:t>
            </a:r>
            <a:r>
              <a:rPr lang="en-GB" sz="1600" baseline="-25000" dirty="0"/>
              <a:t>10</a:t>
            </a:r>
            <a:r>
              <a:rPr lang="en-GB" sz="1600" dirty="0"/>
              <a:t> concentrations were </a:t>
            </a:r>
            <a:r>
              <a:rPr lang="en-GB" sz="1600" dirty="0" smtClean="0"/>
              <a:t>suggested</a:t>
            </a: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For a full discussion </a:t>
            </a:r>
            <a:r>
              <a:rPr lang="en-GB" sz="1600" dirty="0" smtClean="0"/>
              <a:t>see </a:t>
            </a:r>
            <a:r>
              <a:rPr lang="en-GB" sz="1600" kern="0" dirty="0">
                <a:solidFill>
                  <a:srgbClr val="000000"/>
                </a:solidFill>
                <a:sym typeface="Work Sans Light"/>
              </a:rPr>
              <a:t>Grange</a:t>
            </a:r>
            <a:r>
              <a:rPr lang="en-GB" sz="1600" i="1" kern="0" dirty="0">
                <a:solidFill>
                  <a:srgbClr val="000000"/>
                </a:solidFill>
                <a:sym typeface="Work Sans Light"/>
              </a:rPr>
              <a:t> et al.</a:t>
            </a:r>
            <a:r>
              <a:rPr lang="en-GB" sz="1600" kern="0" dirty="0">
                <a:solidFill>
                  <a:srgbClr val="000000"/>
                </a:solidFill>
                <a:sym typeface="Work Sans Light"/>
              </a:rPr>
              <a:t> </a:t>
            </a:r>
            <a:r>
              <a:rPr lang="en-GB" sz="1600" kern="0" dirty="0" smtClean="0">
                <a:solidFill>
                  <a:srgbClr val="000000"/>
                </a:solidFill>
                <a:sym typeface="Work Sans Light"/>
              </a:rPr>
              <a:t>ACP </a:t>
            </a:r>
            <a:r>
              <a:rPr lang="en-GB" sz="1600" kern="0" dirty="0">
                <a:solidFill>
                  <a:srgbClr val="000000"/>
                </a:solidFill>
                <a:sym typeface="Work Sans Light"/>
              </a:rPr>
              <a:t>(2018</a:t>
            </a:r>
            <a:r>
              <a:rPr lang="en-GB" sz="1600" kern="0" dirty="0" smtClean="0">
                <a:solidFill>
                  <a:srgbClr val="000000"/>
                </a:solidFill>
                <a:sym typeface="Work Sans Light"/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GB" sz="1200" i="1" kern="0" dirty="0" smtClean="0">
                <a:solidFill>
                  <a:srgbClr val="000000"/>
                </a:solidFill>
                <a:sym typeface="Work Sans Light"/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kern="0" dirty="0" err="1" smtClean="0">
                <a:solidFill>
                  <a:srgbClr val="000000"/>
                </a:solidFill>
                <a:sym typeface="Work Sans Light"/>
              </a:rPr>
              <a:t>Functionalitiy</a:t>
            </a:r>
            <a:r>
              <a:rPr lang="en-GB" sz="1600" kern="0" dirty="0" smtClean="0">
                <a:solidFill>
                  <a:srgbClr val="000000"/>
                </a:solidFill>
                <a:sym typeface="Work Sans Light"/>
              </a:rPr>
              <a:t> available in t</a:t>
            </a:r>
            <a:r>
              <a:rPr lang="en-GB" sz="1600" dirty="0" smtClean="0"/>
              <a:t>he </a:t>
            </a:r>
            <a:r>
              <a:rPr lang="en-GB" sz="1600" b="1" dirty="0" err="1"/>
              <a:t>normalweatherr</a:t>
            </a:r>
            <a:r>
              <a:rPr lang="en-GB" sz="1600" dirty="0"/>
              <a:t> R </a:t>
            </a:r>
            <a:r>
              <a:rPr lang="en-GB" sz="1600" dirty="0" smtClean="0"/>
              <a:t>package</a:t>
            </a:r>
            <a:endParaRPr lang="en-GB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05398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33400" y="3562350"/>
            <a:ext cx="7010400" cy="78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i="1" dirty="0" smtClean="0">
                <a:solidFill>
                  <a:srgbClr val="0070C0"/>
                </a:solidFill>
              </a:rPr>
              <a:t>Acknowledgements</a:t>
            </a:r>
          </a:p>
          <a:p>
            <a:pPr marL="0" indent="0">
              <a:buNone/>
            </a:pPr>
            <a:r>
              <a:rPr lang="en-US" sz="1400" dirty="0" smtClean="0"/>
              <a:t>S.K.G thanks Anthony Wild with the provision of the Wild Fund Scholarship. </a:t>
            </a:r>
            <a:endParaRPr lang="en-GB" sz="1400" dirty="0"/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0" y="50292"/>
            <a:ext cx="7620000" cy="349758"/>
          </a:xfrm>
        </p:spPr>
        <p:txBody>
          <a:bodyPr/>
          <a:lstStyle/>
          <a:p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!</a:t>
            </a:r>
            <a:endParaRPr lang="de-CH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400" y="666750"/>
            <a:ext cx="7010400" cy="78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i="1" dirty="0" smtClean="0">
                <a:solidFill>
                  <a:srgbClr val="0070C0"/>
                </a:solidFill>
              </a:rPr>
              <a:t>References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GB" sz="1000" kern="0" dirty="0">
              <a:solidFill>
                <a:srgbClr val="000000"/>
              </a:solidFill>
              <a:latin typeface="Work Sans Light"/>
              <a:cs typeface="Work Sans Light"/>
              <a:sym typeface="Work Sans Light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1000" b="1" kern="0" dirty="0" err="1" smtClean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smonitor</a:t>
            </a:r>
            <a:r>
              <a:rPr lang="en-US" sz="10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. </a:t>
            </a:r>
            <a:r>
              <a:rPr lang="en-US" sz="10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  <a:hlinkClick r:id="rId2"/>
              </a:rPr>
              <a:t>https://github.com/skgrange/smonitor</a:t>
            </a:r>
            <a:r>
              <a:rPr lang="en-US" sz="10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.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1000" kern="0" dirty="0">
              <a:solidFill>
                <a:srgbClr val="000000"/>
              </a:solidFill>
              <a:latin typeface="Work Sans Light"/>
              <a:cs typeface="Work Sans Light"/>
              <a:sym typeface="Work Sans Light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1000" b="1" kern="0" dirty="0" err="1" smtClean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normalweatherr</a:t>
            </a:r>
            <a:r>
              <a:rPr lang="en-US" sz="10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. </a:t>
            </a:r>
            <a:r>
              <a:rPr lang="en-US" sz="10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  <a:hlinkClick r:id="rId3"/>
              </a:rPr>
              <a:t>https://github.com/skgrange/normalweatherr</a:t>
            </a:r>
            <a:r>
              <a:rPr lang="en-US" sz="1000" kern="0" dirty="0" smtClean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.</a:t>
            </a:r>
            <a:endParaRPr lang="en-GB" sz="1000" kern="0" dirty="0">
              <a:solidFill>
                <a:srgbClr val="000000"/>
              </a:solidFill>
              <a:latin typeface="Work Sans Light"/>
              <a:cs typeface="Work Sans Light"/>
              <a:sym typeface="Work Sans Light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GB" sz="1000" kern="0" dirty="0">
              <a:solidFill>
                <a:srgbClr val="000000"/>
              </a:solidFill>
              <a:latin typeface="Work Sans Light"/>
              <a:cs typeface="Work Sans Light"/>
              <a:sym typeface="Work Sans Light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1000" kern="0" dirty="0" smtClean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Grange</a:t>
            </a:r>
            <a:r>
              <a:rPr lang="en-US" sz="10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, S. K., </a:t>
            </a:r>
            <a:r>
              <a:rPr lang="en-US" sz="1000" i="1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et al.</a:t>
            </a:r>
            <a:r>
              <a:rPr lang="en-US" sz="10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 (2018). </a:t>
            </a:r>
            <a:r>
              <a:rPr lang="en-US" sz="10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  <a:hlinkClick r:id="rId4"/>
              </a:rPr>
              <a:t>https://www.atmos-chem-phys.net/18/6223/2018</a:t>
            </a:r>
            <a:r>
              <a:rPr lang="en-US" sz="1000" kern="0" dirty="0" smtClean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  <a:hlinkClick r:id="rId4"/>
              </a:rPr>
              <a:t>/</a:t>
            </a:r>
            <a:endParaRPr lang="en-US" sz="1000" kern="0" dirty="0" smtClean="0">
              <a:solidFill>
                <a:srgbClr val="000000"/>
              </a:solidFill>
              <a:latin typeface="Work Sans Light"/>
              <a:cs typeface="Work Sans Light"/>
              <a:sym typeface="Work Sans Light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1000" kern="0" dirty="0">
              <a:solidFill>
                <a:srgbClr val="000000"/>
              </a:solidFill>
              <a:latin typeface="Work Sans Light"/>
              <a:cs typeface="Work Sans Light"/>
              <a:sym typeface="Work Sans Light"/>
            </a:endParaRP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301" y="3709432"/>
            <a:ext cx="1143000" cy="5272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400550"/>
            <a:ext cx="1260000" cy="3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 smtClean="0"/>
              <a:t>Introduction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533400" y="1047750"/>
            <a:ext cx="7924800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sym typeface="Work Sans Light"/>
              </a:rPr>
              <a:t>Trend analysis of ambient air quality data is a common and important procedure</a:t>
            </a:r>
          </a:p>
          <a:p>
            <a:pPr marL="342900" lvl="0" indent="-3429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endParaRPr lang="en-US" sz="1600" kern="0" dirty="0">
              <a:solidFill>
                <a:srgbClr val="000000"/>
              </a:solidFill>
              <a:sym typeface="Work Sans Light"/>
            </a:endParaRPr>
          </a:p>
          <a:p>
            <a:pPr marL="342900" lvl="0" indent="-3429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000000"/>
                </a:solidFill>
                <a:sym typeface="Work Sans Light"/>
              </a:rPr>
              <a:t>Air quality trend analysis is complicated </a:t>
            </a:r>
            <a:r>
              <a:rPr lang="en-US" sz="1600" kern="0" dirty="0" smtClean="0">
                <a:solidFill>
                  <a:srgbClr val="000000"/>
                </a:solidFill>
                <a:sym typeface="Work Sans Light"/>
              </a:rPr>
              <a:t>because trend can be masked or even driven by changes </a:t>
            </a:r>
            <a:r>
              <a:rPr lang="en-US" sz="1600" kern="0" dirty="0">
                <a:solidFill>
                  <a:srgbClr val="000000"/>
                </a:solidFill>
                <a:sym typeface="Work Sans Light"/>
              </a:rPr>
              <a:t>in </a:t>
            </a:r>
            <a:r>
              <a:rPr lang="en-US" sz="1600" kern="0" dirty="0" smtClean="0">
                <a:solidFill>
                  <a:srgbClr val="000000"/>
                </a:solidFill>
                <a:sym typeface="Work Sans Light"/>
              </a:rPr>
              <a:t>meteorology</a:t>
            </a:r>
          </a:p>
          <a:p>
            <a:pPr marL="342900" lvl="0" indent="-3429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endParaRPr lang="en-US" sz="1600" kern="0" baseline="30000" dirty="0">
              <a:solidFill>
                <a:srgbClr val="000000"/>
              </a:solidFill>
              <a:sym typeface="Work Sans Light"/>
            </a:endParaRPr>
          </a:p>
          <a:p>
            <a:pPr marL="342900" indent="-3429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dirty="0"/>
              <a:t>Controlling for meteorology can be an important component of air quality trend </a:t>
            </a:r>
            <a:r>
              <a:rPr lang="en-GB" sz="1600" dirty="0" smtClean="0"/>
              <a:t>analysis</a:t>
            </a:r>
            <a:endParaRPr lang="en-US" sz="1600" kern="0" baseline="30000" dirty="0">
              <a:solidFill>
                <a:srgbClr val="000000"/>
              </a:solidFill>
              <a:sym typeface="Work Sans Light"/>
            </a:endParaRPr>
          </a:p>
          <a:p>
            <a:pPr lvl="0">
              <a:buClr>
                <a:srgbClr val="FF0000"/>
              </a:buClr>
              <a:buSzPct val="100000"/>
            </a:pPr>
            <a:endParaRPr lang="en-US" sz="1600" kern="0" dirty="0">
              <a:solidFill>
                <a:srgbClr val="000000"/>
              </a:solidFill>
              <a:sym typeface="Work Sans Light"/>
            </a:endParaRPr>
          </a:p>
          <a:p>
            <a:pPr marL="342900" lvl="0" indent="-3429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600" dirty="0" smtClean="0"/>
              <a:t>Various methods have been used for meteorology adjustment/normalisation of air quality observations</a:t>
            </a:r>
            <a:endParaRPr lang="en-US" sz="1600" kern="0" dirty="0">
              <a:solidFill>
                <a:srgbClr val="000000"/>
              </a:solidFill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15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 smtClean="0"/>
              <a:t>Objectives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609600" y="895350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Present </a:t>
            </a:r>
            <a:r>
              <a:rPr lang="en-GB" sz="1600" dirty="0"/>
              <a:t>a meteorological normalisation technique which uses </a:t>
            </a:r>
            <a:r>
              <a:rPr lang="en-GB" sz="1600" dirty="0" smtClean="0"/>
              <a:t>random forest (RF) </a:t>
            </a:r>
            <a:r>
              <a:rPr lang="en-GB" sz="1600" dirty="0"/>
              <a:t>to prepare </a:t>
            </a:r>
            <a:r>
              <a:rPr lang="en-GB" sz="1600" dirty="0" smtClean="0"/>
              <a:t>air </a:t>
            </a:r>
            <a:r>
              <a:rPr lang="en-GB" sz="1600" dirty="0"/>
              <a:t>quality time series for robust trend </a:t>
            </a:r>
            <a:r>
              <a:rPr lang="en-GB" sz="1600" dirty="0" smtClean="0"/>
              <a:t>analysis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Demonstrate </a:t>
            </a:r>
            <a:r>
              <a:rPr lang="en-GB" sz="1600" dirty="0"/>
              <a:t>the technique using daily PM</a:t>
            </a:r>
            <a:r>
              <a:rPr lang="en-GB" sz="1600" baseline="-25000" dirty="0"/>
              <a:t>10</a:t>
            </a:r>
            <a:r>
              <a:rPr lang="en-GB" sz="1600" dirty="0"/>
              <a:t> observations across Switzerland between 1997 and 2016</a:t>
            </a:r>
          </a:p>
          <a:p>
            <a:pPr marL="342900" indent="-342900">
              <a:buFont typeface="+mj-lt"/>
              <a:buAutoNum type="arabicPeriod"/>
            </a:pPr>
            <a:endParaRPr lang="de-CH" sz="1600" dirty="0"/>
          </a:p>
          <a:p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 smtClean="0"/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sz="1400" kern="0" dirty="0">
                <a:solidFill>
                  <a:srgbClr val="000000"/>
                </a:solidFill>
                <a:sym typeface="Work Sans Light"/>
              </a:rPr>
              <a:t>Details described in Grange</a:t>
            </a:r>
            <a:r>
              <a:rPr lang="en-GB" sz="1400" i="1" kern="0" dirty="0">
                <a:solidFill>
                  <a:srgbClr val="000000"/>
                </a:solidFill>
                <a:sym typeface="Work Sans Light"/>
              </a:rPr>
              <a:t> et al.</a:t>
            </a:r>
            <a:r>
              <a:rPr lang="en-GB" sz="1400" kern="0" dirty="0">
                <a:solidFill>
                  <a:srgbClr val="000000"/>
                </a:solidFill>
                <a:sym typeface="Work Sans Light"/>
              </a:rPr>
              <a:t> </a:t>
            </a:r>
            <a:r>
              <a:rPr lang="en-GB" sz="1400" kern="0" dirty="0" smtClean="0">
                <a:solidFill>
                  <a:srgbClr val="000000"/>
                </a:solidFill>
                <a:sym typeface="Work Sans Light"/>
              </a:rPr>
              <a:t>ACP </a:t>
            </a:r>
            <a:r>
              <a:rPr lang="en-GB" sz="1400" kern="0" dirty="0">
                <a:solidFill>
                  <a:srgbClr val="000000"/>
                </a:solidFill>
                <a:sym typeface="Work Sans Light"/>
              </a:rPr>
              <a:t>(2018</a:t>
            </a:r>
            <a:r>
              <a:rPr lang="en-GB" sz="1400" kern="0" dirty="0" smtClean="0">
                <a:solidFill>
                  <a:srgbClr val="000000"/>
                </a:solidFill>
                <a:sym typeface="Work Sans Light"/>
              </a:rPr>
              <a:t>)			</a:t>
            </a:r>
            <a:r>
              <a:rPr lang="en-GB" sz="1400" i="1" kern="0" dirty="0" smtClean="0">
                <a:solidFill>
                  <a:srgbClr val="000000"/>
                </a:solidFill>
                <a:sym typeface="Work Sans Light"/>
              </a:rPr>
              <a:t> </a:t>
            </a:r>
            <a:r>
              <a:rPr lang="de-CH" sz="1400" u="sng" dirty="0">
                <a:hlinkClick r:id="rId2"/>
              </a:rPr>
              <a:t>https://www.atmos-chem-phys.net/18/6223/2018</a:t>
            </a:r>
            <a:r>
              <a:rPr lang="de-CH" sz="1400" u="sng" dirty="0" smtClean="0">
                <a:hlinkClick r:id="rId2"/>
              </a:rPr>
              <a:t>/</a:t>
            </a:r>
            <a:endParaRPr lang="de-CH" sz="1400" u="sng" dirty="0" smtClean="0"/>
          </a:p>
          <a:p>
            <a:pPr marL="342900" lvl="0" indent="-342900">
              <a:buFont typeface="Symbol" panose="05050102010706020507" pitchFamily="18" charset="2"/>
              <a:buChar char="-"/>
            </a:pPr>
            <a:endParaRPr lang="de-CH" sz="1400" u="sng" kern="0" dirty="0">
              <a:solidFill>
                <a:srgbClr val="000000"/>
              </a:solidFill>
              <a:cs typeface="Work Sans Light"/>
              <a:sym typeface="Work Sans Light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US" sz="14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Functionality </a:t>
            </a:r>
            <a:r>
              <a:rPr lang="en-US" sz="14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is available </a:t>
            </a:r>
            <a:r>
              <a:rPr lang="en-GB" sz="1400" kern="0" dirty="0">
                <a:solidFill>
                  <a:srgbClr val="000000"/>
                </a:solidFill>
                <a:cs typeface="Work Sans Light"/>
                <a:sym typeface="Work Sans Light"/>
              </a:rPr>
              <a:t>in the open </a:t>
            </a:r>
            <a:r>
              <a:rPr lang="en-GB" sz="14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source </a:t>
            </a:r>
            <a:r>
              <a:rPr lang="en-GB" sz="1400" b="1" kern="0" dirty="0" err="1" smtClean="0">
                <a:solidFill>
                  <a:srgbClr val="000000"/>
                </a:solidFill>
                <a:cs typeface="Work Sans Light"/>
                <a:sym typeface="Work Sans Light"/>
              </a:rPr>
              <a:t>normalweatherr</a:t>
            </a:r>
            <a:r>
              <a:rPr lang="en-GB" sz="14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 </a:t>
            </a:r>
            <a:r>
              <a:rPr lang="en-GB" sz="1400" kern="0" dirty="0">
                <a:solidFill>
                  <a:srgbClr val="000000"/>
                </a:solidFill>
                <a:cs typeface="Work Sans Light"/>
                <a:sym typeface="Work Sans Light"/>
              </a:rPr>
              <a:t>R package (</a:t>
            </a:r>
            <a:r>
              <a:rPr lang="en-US" sz="14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  <a:hlinkClick r:id="rId3"/>
              </a:rPr>
              <a:t>https://github.com/skgrange/normalweatherr</a:t>
            </a:r>
            <a:r>
              <a:rPr lang="en-GB" sz="14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)</a:t>
            </a:r>
            <a:endParaRPr lang="de-CH" sz="1400" dirty="0"/>
          </a:p>
        </p:txBody>
      </p:sp>
      <p:pic>
        <p:nvPicPr>
          <p:cNvPr id="1026" name="Picture 2" descr="icon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86337"/>
            <a:ext cx="1514302" cy="12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PM10 – </a:t>
            </a:r>
            <a:r>
              <a:rPr lang="de-CH" dirty="0" err="1" smtClean="0"/>
              <a:t>observations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31 </a:t>
            </a:r>
            <a:r>
              <a:rPr lang="de-CH" dirty="0" err="1" smtClean="0"/>
              <a:t>sites</a:t>
            </a:r>
            <a:endParaRPr lang="de-CH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3"/>
          <a:stretch/>
        </p:blipFill>
        <p:spPr>
          <a:xfrm>
            <a:off x="1378202" y="514351"/>
            <a:ext cx="6081138" cy="4043547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1524000" y="4705350"/>
            <a:ext cx="6684881" cy="51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200" dirty="0" err="1" smtClean="0"/>
              <a:t>Map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en-GB" sz="1200" dirty="0" smtClean="0"/>
              <a:t>Swiss PM</a:t>
            </a:r>
            <a:r>
              <a:rPr lang="en-GB" sz="1200" baseline="-25000" dirty="0" smtClean="0"/>
              <a:t>10</a:t>
            </a:r>
            <a:r>
              <a:rPr lang="en-GB" sz="1200" dirty="0" smtClean="0"/>
              <a:t> and meteorological </a:t>
            </a:r>
            <a:r>
              <a:rPr lang="de-CH" sz="1200" dirty="0" err="1" smtClean="0"/>
              <a:t>monitoring</a:t>
            </a:r>
            <a:r>
              <a:rPr lang="de-CH" sz="1200" dirty="0" smtClean="0"/>
              <a:t> </a:t>
            </a:r>
            <a:r>
              <a:rPr lang="de-CH" sz="1200" dirty="0" err="1" smtClean="0"/>
              <a:t>sites</a:t>
            </a:r>
            <a:r>
              <a:rPr lang="de-CH" sz="1200" dirty="0" smtClean="0"/>
              <a:t> </a:t>
            </a:r>
            <a:r>
              <a:rPr lang="de-CH" sz="1200" dirty="0" err="1" smtClean="0"/>
              <a:t>included</a:t>
            </a:r>
            <a:r>
              <a:rPr lang="de-CH" sz="1200" dirty="0" smtClean="0"/>
              <a:t> in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analysis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716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Data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609600" y="796667"/>
            <a:ext cx="815340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600" dirty="0"/>
              <a:t>Daily PM</a:t>
            </a:r>
            <a:r>
              <a:rPr lang="de-CH" sz="1600" baseline="-25000" dirty="0"/>
              <a:t>10</a:t>
            </a:r>
            <a:r>
              <a:rPr lang="de-CH" sz="1600" dirty="0"/>
              <a:t> </a:t>
            </a:r>
            <a:r>
              <a:rPr lang="de-CH" sz="1600" dirty="0" err="1"/>
              <a:t>observations</a:t>
            </a:r>
            <a:r>
              <a:rPr lang="de-CH" sz="1600" dirty="0"/>
              <a:t> </a:t>
            </a:r>
            <a:r>
              <a:rPr lang="de-CH" sz="1600" dirty="0" err="1"/>
              <a:t>were</a:t>
            </a:r>
            <a:r>
              <a:rPr lang="de-CH" sz="1600" dirty="0"/>
              <a:t> </a:t>
            </a:r>
            <a:r>
              <a:rPr lang="de-CH" sz="1600" dirty="0" err="1"/>
              <a:t>sourced</a:t>
            </a:r>
            <a:r>
              <a:rPr lang="de-CH" sz="1600" dirty="0"/>
              <a:t> </a:t>
            </a:r>
            <a:r>
              <a:rPr lang="de-CH" sz="1600" dirty="0" err="1"/>
              <a:t>from</a:t>
            </a:r>
            <a:r>
              <a:rPr lang="de-CH" sz="1600" dirty="0"/>
              <a:t> </a:t>
            </a:r>
            <a:r>
              <a:rPr lang="de-CH" sz="1600" b="1" dirty="0" err="1" smtClean="0"/>
              <a:t>smonitor</a:t>
            </a:r>
            <a:r>
              <a:rPr lang="de-CH" sz="1600" dirty="0" smtClean="0"/>
              <a:t>* Europe, </a:t>
            </a:r>
            <a:r>
              <a:rPr lang="de-CH" sz="1600" dirty="0"/>
              <a:t>a </a:t>
            </a:r>
            <a:r>
              <a:rPr lang="de-CH" sz="1600" dirty="0" err="1"/>
              <a:t>database</a:t>
            </a:r>
            <a:r>
              <a:rPr lang="de-CH" sz="1600" dirty="0"/>
              <a:t> </a:t>
            </a:r>
            <a:r>
              <a:rPr lang="de-CH" sz="1600" dirty="0" err="1"/>
              <a:t>containing</a:t>
            </a:r>
            <a:r>
              <a:rPr lang="de-CH" sz="1600" dirty="0"/>
              <a:t> </a:t>
            </a:r>
            <a:r>
              <a:rPr lang="de-CH" sz="1600" dirty="0" err="1"/>
              <a:t>data</a:t>
            </a:r>
            <a:r>
              <a:rPr lang="de-CH" sz="1600" dirty="0"/>
              <a:t> </a:t>
            </a:r>
            <a:r>
              <a:rPr lang="de-CH" sz="1600" dirty="0" err="1"/>
              <a:t>from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European </a:t>
            </a:r>
            <a:r>
              <a:rPr lang="de-CH" sz="1600" dirty="0" err="1"/>
              <a:t>AirBase</a:t>
            </a:r>
            <a:r>
              <a:rPr lang="de-CH" sz="1600" dirty="0"/>
              <a:t> </a:t>
            </a:r>
            <a:r>
              <a:rPr lang="de-CH" sz="1600" dirty="0" err="1"/>
              <a:t>and</a:t>
            </a:r>
            <a:r>
              <a:rPr lang="de-CH" sz="1600" dirty="0"/>
              <a:t> </a:t>
            </a:r>
            <a:r>
              <a:rPr lang="de-CH" sz="1600" dirty="0" err="1"/>
              <a:t>air</a:t>
            </a:r>
            <a:r>
              <a:rPr lang="de-CH" sz="1600" dirty="0"/>
              <a:t> </a:t>
            </a:r>
            <a:r>
              <a:rPr lang="de-CH" sz="1600" dirty="0" err="1"/>
              <a:t>quality</a:t>
            </a:r>
            <a:r>
              <a:rPr lang="de-CH" sz="1600" dirty="0"/>
              <a:t> </a:t>
            </a:r>
            <a:r>
              <a:rPr lang="en-GB" sz="1600" dirty="0"/>
              <a:t>e-Reporting</a:t>
            </a:r>
            <a:r>
              <a:rPr lang="de-CH" sz="1600" dirty="0"/>
              <a:t> (AQER) </a:t>
            </a:r>
            <a:r>
              <a:rPr lang="de-CH" sz="1600" dirty="0" err="1" smtClean="0"/>
              <a:t>repositories</a:t>
            </a:r>
            <a:endParaRPr lang="de-CH" sz="16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CH" sz="1600" dirty="0"/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600" dirty="0"/>
              <a:t>Surface </a:t>
            </a:r>
            <a:r>
              <a:rPr lang="de-CH" sz="1600" dirty="0" err="1"/>
              <a:t>meteorological</a:t>
            </a:r>
            <a:r>
              <a:rPr lang="de-CH" sz="1600" dirty="0"/>
              <a:t> </a:t>
            </a:r>
            <a:r>
              <a:rPr lang="de-CH" sz="1600" dirty="0" err="1"/>
              <a:t>data</a:t>
            </a:r>
            <a:r>
              <a:rPr lang="de-CH" sz="1600" dirty="0"/>
              <a:t> </a:t>
            </a:r>
            <a:r>
              <a:rPr lang="de-CH" sz="1600" dirty="0" err="1"/>
              <a:t>including</a:t>
            </a:r>
            <a:r>
              <a:rPr lang="de-CH" sz="1600" dirty="0"/>
              <a:t> wind </a:t>
            </a:r>
            <a:r>
              <a:rPr lang="de-CH" sz="1600" dirty="0" err="1"/>
              <a:t>speed</a:t>
            </a:r>
            <a:r>
              <a:rPr lang="de-CH" sz="1600" dirty="0"/>
              <a:t>, wind </a:t>
            </a:r>
            <a:r>
              <a:rPr lang="de-CH" sz="1600" dirty="0" err="1"/>
              <a:t>direction</a:t>
            </a:r>
            <a:r>
              <a:rPr lang="de-CH" sz="1600" dirty="0"/>
              <a:t>, </a:t>
            </a:r>
            <a:r>
              <a:rPr lang="de-CH" sz="1600" dirty="0" err="1"/>
              <a:t>and</a:t>
            </a:r>
            <a:r>
              <a:rPr lang="de-CH" sz="1600" dirty="0"/>
              <a:t> </a:t>
            </a:r>
            <a:r>
              <a:rPr lang="de-CH" sz="1600" dirty="0" err="1"/>
              <a:t>temperature</a:t>
            </a:r>
            <a:r>
              <a:rPr lang="de-CH" sz="1600" dirty="0"/>
              <a:t> </a:t>
            </a:r>
            <a:r>
              <a:rPr lang="de-CH" sz="1600" dirty="0" err="1"/>
              <a:t>were</a:t>
            </a:r>
            <a:r>
              <a:rPr lang="de-CH" sz="1600" dirty="0"/>
              <a:t> </a:t>
            </a:r>
            <a:r>
              <a:rPr lang="de-CH" sz="1600" dirty="0" err="1"/>
              <a:t>sourced</a:t>
            </a:r>
            <a:r>
              <a:rPr lang="de-CH" sz="1600" dirty="0"/>
              <a:t> </a:t>
            </a:r>
            <a:r>
              <a:rPr lang="de-CH" sz="1600" dirty="0" err="1"/>
              <a:t>from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Integrated Surface Database (ISD</a:t>
            </a:r>
            <a:r>
              <a:rPr lang="de-CH" sz="1600" dirty="0" smtClean="0"/>
              <a:t>) at </a:t>
            </a:r>
            <a:r>
              <a:rPr lang="en-GB" sz="1600" kern="0" dirty="0" smtClean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NOAA </a:t>
            </a:r>
            <a:r>
              <a:rPr lang="en-GB" sz="16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  <a:hlinkClick r:id="rId2"/>
              </a:rPr>
              <a:t>https://www.ncdc.noaa.gov/isd</a:t>
            </a:r>
            <a:endParaRPr lang="en-GB" sz="1600" kern="0" dirty="0">
              <a:solidFill>
                <a:srgbClr val="000000"/>
              </a:solidFill>
              <a:latin typeface="Work Sans Light"/>
              <a:cs typeface="Work Sans Light"/>
              <a:sym typeface="Work Sans Light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CH" sz="1600" baseline="300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CH" sz="1600" baseline="30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600" dirty="0" err="1"/>
              <a:t>Synoptic</a:t>
            </a:r>
            <a:r>
              <a:rPr lang="de-CH" sz="1600" dirty="0"/>
              <a:t> </a:t>
            </a:r>
            <a:r>
              <a:rPr lang="de-CH" sz="1600" dirty="0" err="1"/>
              <a:t>scale</a:t>
            </a:r>
            <a:r>
              <a:rPr lang="de-CH" sz="1600" dirty="0"/>
              <a:t> </a:t>
            </a:r>
            <a:r>
              <a:rPr lang="de-CH" sz="1600" dirty="0" err="1"/>
              <a:t>circulation</a:t>
            </a:r>
            <a:r>
              <a:rPr lang="de-CH" sz="1600" dirty="0"/>
              <a:t> </a:t>
            </a:r>
            <a:r>
              <a:rPr lang="de-CH" sz="1600" dirty="0" err="1"/>
              <a:t>patterns</a:t>
            </a:r>
            <a:r>
              <a:rPr lang="de-CH" sz="1600" dirty="0"/>
              <a:t> </a:t>
            </a:r>
            <a:r>
              <a:rPr lang="de-CH" sz="1600" dirty="0" err="1"/>
              <a:t>were</a:t>
            </a:r>
            <a:r>
              <a:rPr lang="de-CH" sz="1600" dirty="0"/>
              <a:t> </a:t>
            </a:r>
            <a:r>
              <a:rPr lang="de-CH" sz="1600" dirty="0" err="1"/>
              <a:t>included</a:t>
            </a:r>
            <a:r>
              <a:rPr lang="de-CH" sz="1600" dirty="0"/>
              <a:t> </a:t>
            </a:r>
            <a:r>
              <a:rPr lang="de-CH" sz="1600" dirty="0" err="1"/>
              <a:t>into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models</a:t>
            </a:r>
            <a:r>
              <a:rPr lang="de-CH" sz="1600" dirty="0"/>
              <a:t> </a:t>
            </a:r>
            <a:r>
              <a:rPr lang="de-CH" sz="1600" dirty="0" err="1"/>
              <a:t>by</a:t>
            </a:r>
            <a:r>
              <a:rPr lang="de-CH" sz="1600" dirty="0"/>
              <a:t> </a:t>
            </a:r>
            <a:r>
              <a:rPr lang="de-CH" sz="1600" dirty="0" err="1"/>
              <a:t>using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CAP9 </a:t>
            </a:r>
            <a:r>
              <a:rPr lang="en-US" sz="1600" dirty="0"/>
              <a:t>Swiss Weather Type Classifications (WTC)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Modelled boundary layer heights were </a:t>
            </a:r>
            <a:r>
              <a:rPr lang="en-US" sz="1600" dirty="0" smtClean="0"/>
              <a:t>derived </a:t>
            </a:r>
            <a:r>
              <a:rPr lang="en-US" sz="1600" dirty="0"/>
              <a:t>from the </a:t>
            </a:r>
            <a:r>
              <a:rPr lang="en-US" sz="1600" dirty="0" smtClean="0"/>
              <a:t>ERA-Interim data</a:t>
            </a:r>
            <a:endParaRPr lang="en-US" sz="1600" baseline="300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Clustered HYSPLIT back trajectories were used to represent six distinct air masses</a:t>
            </a:r>
            <a:endParaRPr lang="de-CH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838200" y="455295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1600" kern="0" dirty="0" smtClean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* </a:t>
            </a:r>
            <a:r>
              <a:rPr lang="en-US" sz="1200" kern="0" dirty="0" smtClean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Grange</a:t>
            </a:r>
            <a:r>
              <a:rPr lang="en-US" sz="12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, S. K., </a:t>
            </a:r>
            <a:r>
              <a:rPr lang="en-US" sz="1200" b="1" kern="0" dirty="0" err="1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smonitor</a:t>
            </a:r>
            <a:r>
              <a:rPr lang="en-US" sz="1200" b="1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Work Sans Light"/>
                <a:cs typeface="Work Sans Light"/>
                <a:sym typeface="Work Sans Light"/>
                <a:hlinkClick r:id="rId3"/>
              </a:rPr>
              <a:t>https://github.com/skgrange/smonitor</a:t>
            </a:r>
            <a:endParaRPr lang="en-US" sz="1200" kern="0" dirty="0">
              <a:solidFill>
                <a:srgbClr val="000000"/>
              </a:solidFill>
              <a:latin typeface="Work Sans Light"/>
              <a:cs typeface="Work Sans Light"/>
              <a:sym typeface="Work Sans Light"/>
            </a:endParaRPr>
          </a:p>
          <a:p>
            <a:endParaRPr lang="de-CH" sz="1600" dirty="0" smtClean="0"/>
          </a:p>
        </p:txBody>
      </p:sp>
    </p:spTree>
    <p:extLst>
      <p:ext uri="{BB962C8B-B14F-4D97-AF65-F5344CB8AC3E}">
        <p14:creationId xmlns:p14="http://schemas.microsoft.com/office/powerpoint/2010/main" val="4912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 smtClean="0"/>
              <a:t>Modelling</a:t>
            </a:r>
            <a:endParaRPr lang="de-CH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720150"/>
            <a:ext cx="8915400" cy="78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RF models using PM</a:t>
            </a:r>
            <a:r>
              <a:rPr lang="en-GB" sz="1400" baseline="-25000" dirty="0" smtClean="0"/>
              <a:t>10</a:t>
            </a:r>
            <a:r>
              <a:rPr lang="en-GB" sz="1400" dirty="0" smtClean="0"/>
              <a:t> as the dependent variable for the 31 Swiss monitoring sites were grown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de-CH" sz="1600" dirty="0" smtClean="0"/>
          </a:p>
          <a:p>
            <a:pPr marL="180975" indent="-180975"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The</a:t>
            </a:r>
            <a:r>
              <a:rPr lang="de-CH" sz="1400" dirty="0" smtClean="0"/>
              <a:t> </a:t>
            </a:r>
            <a:r>
              <a:rPr lang="en-GB" sz="1400" dirty="0" smtClean="0"/>
              <a:t>explanatory</a:t>
            </a:r>
            <a:r>
              <a:rPr lang="de-CH" sz="1400" dirty="0" smtClean="0"/>
              <a:t> </a:t>
            </a:r>
            <a:r>
              <a:rPr lang="en-GB" sz="1400" dirty="0" smtClean="0"/>
              <a:t>variables were: </a:t>
            </a:r>
          </a:p>
          <a:p>
            <a:pPr marL="0" indent="0">
              <a:buSzPct val="100000"/>
              <a:buNone/>
            </a:pPr>
            <a:r>
              <a:rPr lang="en-GB" sz="1400" dirty="0" smtClean="0"/>
              <a:t>wind speed, wind direction, temperature, </a:t>
            </a:r>
          </a:p>
          <a:p>
            <a:pPr marL="0" indent="0">
              <a:buSzPct val="100000"/>
              <a:buNone/>
            </a:pPr>
            <a:r>
              <a:rPr lang="en-GB" sz="1400" dirty="0" smtClean="0"/>
              <a:t>synoptic weather pattern, </a:t>
            </a:r>
          </a:p>
          <a:p>
            <a:pPr marL="0" indent="0">
              <a:buSzPct val="100000"/>
              <a:buNone/>
            </a:pPr>
            <a:r>
              <a:rPr lang="en-GB" sz="1400" dirty="0" smtClean="0"/>
              <a:t>boundary layer height, air mass cluster, </a:t>
            </a:r>
          </a:p>
          <a:p>
            <a:pPr marL="0" indent="0">
              <a:buSzPct val="100000"/>
              <a:buNone/>
            </a:pPr>
            <a:r>
              <a:rPr lang="en-GB" sz="1400" dirty="0" smtClean="0"/>
              <a:t>a trend term, a seasonal term, day of the week.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de-CH" sz="1600" dirty="0" smtClean="0"/>
          </a:p>
          <a:p>
            <a:pPr marL="180975" indent="-180975"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Tuning of RF’s hyper parameters was </a:t>
            </a:r>
            <a:r>
              <a:rPr lang="en-GB" sz="1400" dirty="0" smtClean="0"/>
              <a:t>conducted</a:t>
            </a:r>
            <a:endParaRPr lang="de-CH" sz="1400" dirty="0" smtClean="0"/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endParaRPr lang="de-CH" sz="1400" dirty="0" smtClean="0"/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724400" y="447675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err="1" smtClean="0"/>
              <a:t>Conceptual</a:t>
            </a:r>
            <a:r>
              <a:rPr lang="de-CH" sz="1400" dirty="0" smtClean="0"/>
              <a:t> </a:t>
            </a:r>
            <a:r>
              <a:rPr lang="de-CH" sz="1400" dirty="0" err="1" smtClean="0"/>
              <a:t>diagram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a </a:t>
            </a:r>
            <a:r>
              <a:rPr lang="de-CH" sz="1400" dirty="0" err="1" smtClean="0"/>
              <a:t>random</a:t>
            </a:r>
            <a:r>
              <a:rPr lang="de-CH" sz="1400" dirty="0" smtClean="0"/>
              <a:t> </a:t>
            </a:r>
            <a:r>
              <a:rPr lang="de-CH" sz="1400" dirty="0" err="1" smtClean="0"/>
              <a:t>forest</a:t>
            </a:r>
            <a:r>
              <a:rPr lang="de-CH" sz="1400" dirty="0" smtClean="0"/>
              <a:t> </a:t>
            </a:r>
            <a:r>
              <a:rPr lang="de-CH" sz="1400" dirty="0" err="1" smtClean="0"/>
              <a:t>model</a:t>
            </a:r>
            <a:endParaRPr lang="de-CH" sz="1400" dirty="0" smtClean="0"/>
          </a:p>
        </p:txBody>
      </p:sp>
      <p:grpSp>
        <p:nvGrpSpPr>
          <p:cNvPr id="10" name="Gruppieren 9"/>
          <p:cNvGrpSpPr/>
          <p:nvPr/>
        </p:nvGrpSpPr>
        <p:grpSpPr>
          <a:xfrm>
            <a:off x="4267200" y="1471196"/>
            <a:ext cx="4743450" cy="2963644"/>
            <a:chOff x="4267200" y="1471196"/>
            <a:chExt cx="4743450" cy="2963644"/>
          </a:xfrm>
        </p:grpSpPr>
        <p:grpSp>
          <p:nvGrpSpPr>
            <p:cNvPr id="4" name="Gruppieren 3"/>
            <p:cNvGrpSpPr/>
            <p:nvPr/>
          </p:nvGrpSpPr>
          <p:grpSpPr>
            <a:xfrm>
              <a:off x="4267200" y="1657350"/>
              <a:ext cx="4743450" cy="2777490"/>
              <a:chOff x="4343400" y="1657350"/>
              <a:chExt cx="4743450" cy="277749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1657350"/>
                <a:ext cx="4743450" cy="2777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feld 2"/>
              <p:cNvSpPr txBox="1"/>
              <p:nvPr/>
            </p:nvSpPr>
            <p:spPr>
              <a:xfrm>
                <a:off x="4648200" y="219075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dirty="0" smtClean="0"/>
                  <a:t>80%</a:t>
                </a:r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4648200" y="3833396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600" dirty="0"/>
                  <a:t>2</a:t>
                </a:r>
                <a:r>
                  <a:rPr lang="de-CH" sz="1600" dirty="0" smtClean="0"/>
                  <a:t>0%</a:t>
                </a:r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>
              <a:off x="6629400" y="1471196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 smtClean="0"/>
                <a:t>n=300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5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09600" y="948750"/>
            <a:ext cx="7317601" cy="78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SzPct val="100000"/>
              <a:buNone/>
            </a:pPr>
            <a:endParaRPr lang="en-US" sz="1600" kern="0" dirty="0">
              <a:solidFill>
                <a:srgbClr val="000000"/>
              </a:solidFill>
              <a:cs typeface="Work Sans Light"/>
              <a:sym typeface="Work Sans Light"/>
            </a:endParaRPr>
          </a:p>
          <a:p>
            <a:pPr lvl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sz="1600" kern="0" dirty="0">
                <a:solidFill>
                  <a:srgbClr val="000000"/>
                </a:solidFill>
                <a:cs typeface="Work Sans Light"/>
                <a:sym typeface="Work Sans Light"/>
              </a:rPr>
              <a:t>T</a:t>
            </a:r>
            <a:r>
              <a:rPr lang="en-GB" sz="16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he models were </a:t>
            </a:r>
            <a:r>
              <a:rPr lang="en-GB" sz="1600" kern="0" dirty="0">
                <a:solidFill>
                  <a:srgbClr val="000000"/>
                </a:solidFill>
                <a:cs typeface="Work Sans Light"/>
                <a:sym typeface="Work Sans Light"/>
              </a:rPr>
              <a:t>used to predict every </a:t>
            </a:r>
            <a:r>
              <a:rPr lang="en-GB" sz="16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observed PM</a:t>
            </a:r>
            <a:r>
              <a:rPr lang="en-GB" sz="1600" kern="0" baseline="-25000" dirty="0" smtClean="0">
                <a:solidFill>
                  <a:srgbClr val="000000"/>
                </a:solidFill>
                <a:cs typeface="Work Sans Light"/>
                <a:sym typeface="Work Sans Light"/>
              </a:rPr>
              <a:t>10</a:t>
            </a:r>
            <a:r>
              <a:rPr lang="en-GB" sz="16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 </a:t>
            </a:r>
            <a:r>
              <a:rPr lang="en-GB" sz="1600" kern="0" dirty="0">
                <a:solidFill>
                  <a:srgbClr val="000000"/>
                </a:solidFill>
                <a:cs typeface="Work Sans Light"/>
                <a:sym typeface="Work Sans Light"/>
              </a:rPr>
              <a:t>concentration 1000 </a:t>
            </a:r>
            <a:r>
              <a:rPr lang="en-GB" sz="16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times (each site separately)</a:t>
            </a:r>
            <a:endParaRPr lang="en-GB" sz="1600" kern="0" dirty="0">
              <a:solidFill>
                <a:srgbClr val="000000"/>
              </a:solidFill>
              <a:cs typeface="Work Sans Light"/>
              <a:sym typeface="Work Sans Light"/>
            </a:endParaRPr>
          </a:p>
          <a:p>
            <a:pPr lvl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de-CH" sz="1600" kern="0" dirty="0">
              <a:solidFill>
                <a:srgbClr val="000000"/>
              </a:solidFill>
              <a:cs typeface="Work Sans Light"/>
              <a:sym typeface="Work Sans Light"/>
            </a:endParaRPr>
          </a:p>
          <a:p>
            <a:pPr lvl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sz="1600" kern="0" dirty="0">
                <a:solidFill>
                  <a:srgbClr val="000000"/>
                </a:solidFill>
                <a:cs typeface="Work Sans Light"/>
                <a:sym typeface="Work Sans Light"/>
              </a:rPr>
              <a:t>For every prediction, all the explanatory variables, except the trend term were </a:t>
            </a:r>
            <a:r>
              <a:rPr lang="en-GB" sz="16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randomly sampled </a:t>
            </a:r>
            <a:r>
              <a:rPr lang="en-GB" sz="1600" kern="0" dirty="0">
                <a:solidFill>
                  <a:srgbClr val="000000"/>
                </a:solidFill>
                <a:cs typeface="Work Sans Light"/>
                <a:sym typeface="Work Sans Light"/>
              </a:rPr>
              <a:t>and </a:t>
            </a:r>
            <a:r>
              <a:rPr lang="en-GB" sz="16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allocated </a:t>
            </a:r>
            <a:r>
              <a:rPr lang="en-GB" sz="1600" kern="0" dirty="0">
                <a:solidFill>
                  <a:srgbClr val="000000"/>
                </a:solidFill>
                <a:cs typeface="Work Sans Light"/>
                <a:sym typeface="Work Sans Light"/>
              </a:rPr>
              <a:t>to a PM</a:t>
            </a:r>
            <a:r>
              <a:rPr lang="en-GB" sz="1600" kern="0" baseline="-25000" dirty="0">
                <a:solidFill>
                  <a:srgbClr val="000000"/>
                </a:solidFill>
                <a:cs typeface="Work Sans Light"/>
                <a:sym typeface="Work Sans Light"/>
              </a:rPr>
              <a:t>10</a:t>
            </a:r>
            <a:r>
              <a:rPr lang="en-GB" sz="1600" kern="0" dirty="0">
                <a:solidFill>
                  <a:srgbClr val="000000"/>
                </a:solidFill>
                <a:cs typeface="Work Sans Light"/>
                <a:sym typeface="Work Sans Light"/>
              </a:rPr>
              <a:t> concentration</a:t>
            </a:r>
          </a:p>
          <a:p>
            <a:pPr lvl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de-CH" sz="1600" kern="0" dirty="0">
              <a:solidFill>
                <a:srgbClr val="000000"/>
              </a:solidFill>
              <a:cs typeface="Work Sans Light"/>
              <a:sym typeface="Work Sans Light"/>
            </a:endParaRPr>
          </a:p>
          <a:p>
            <a:pPr lvl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sz="1600" kern="0" dirty="0">
                <a:solidFill>
                  <a:srgbClr val="000000"/>
                </a:solidFill>
                <a:cs typeface="Work Sans Light"/>
                <a:sym typeface="Work Sans Light"/>
              </a:rPr>
              <a:t>All predictions were then aggregated by the mean and this represented “average” meteorological conditions</a:t>
            </a:r>
          </a:p>
          <a:p>
            <a:pPr lvl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de-CH" sz="1600" kern="0" dirty="0">
              <a:solidFill>
                <a:srgbClr val="000000"/>
              </a:solidFill>
              <a:cs typeface="Work Sans Light"/>
              <a:sym typeface="Work Sans Light"/>
            </a:endParaRPr>
          </a:p>
          <a:p>
            <a:pPr lvl="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sz="1600" kern="0" dirty="0">
                <a:solidFill>
                  <a:srgbClr val="000000"/>
                </a:solidFill>
                <a:cs typeface="Work Sans Light"/>
                <a:sym typeface="Work Sans Light"/>
              </a:rPr>
              <a:t>The Theil-Sen estimator was used to calculate </a:t>
            </a:r>
            <a:r>
              <a:rPr lang="en-GB" sz="1600" kern="0" dirty="0" smtClean="0">
                <a:solidFill>
                  <a:srgbClr val="000000"/>
                </a:solidFill>
                <a:cs typeface="Work Sans Light"/>
                <a:sym typeface="Work Sans Light"/>
              </a:rPr>
              <a:t>trends</a:t>
            </a:r>
            <a:endParaRPr lang="de-CH" sz="1400" dirty="0" smtClean="0"/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 smtClean="0"/>
              <a:t>Meteorological</a:t>
            </a:r>
            <a:r>
              <a:rPr lang="de-CH" dirty="0" smtClean="0"/>
              <a:t> </a:t>
            </a:r>
            <a:r>
              <a:rPr lang="de-CH" dirty="0" err="1"/>
              <a:t>n</a:t>
            </a:r>
            <a:r>
              <a:rPr lang="de-CH" dirty="0" err="1" smtClean="0"/>
              <a:t>ormalisation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85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Model </a:t>
            </a:r>
            <a:r>
              <a:rPr lang="de-CH" dirty="0" err="1" smtClean="0"/>
              <a:t>evaluation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9150"/>
            <a:ext cx="4940618" cy="391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953000" y="984468"/>
            <a:ext cx="419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The RF models performed well for most PM</a:t>
            </a:r>
            <a:r>
              <a:rPr lang="en-GB" sz="1400" baseline="-25000" dirty="0"/>
              <a:t>10</a:t>
            </a:r>
            <a:r>
              <a:rPr lang="en-GB" sz="1400" dirty="0"/>
              <a:t> monitoring sites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i="1" dirty="0"/>
              <a:t>R</a:t>
            </a:r>
            <a:r>
              <a:rPr lang="en-GB" sz="1400" baseline="30000" dirty="0"/>
              <a:t>2</a:t>
            </a:r>
            <a:r>
              <a:rPr lang="en-GB" sz="1400" dirty="0"/>
              <a:t> values ranged from 54 to 71 %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There was no </a:t>
            </a:r>
            <a:r>
              <a:rPr lang="en-GB" sz="1400" dirty="0" smtClean="0"/>
              <a:t>clear </a:t>
            </a:r>
            <a:r>
              <a:rPr lang="en-GB" sz="1400" dirty="0"/>
              <a:t>pattern between </a:t>
            </a:r>
            <a:r>
              <a:rPr lang="en-GB" sz="1400" dirty="0" smtClean="0"/>
              <a:t>performance </a:t>
            </a:r>
            <a:r>
              <a:rPr lang="en-GB" sz="1400" dirty="0"/>
              <a:t>and site type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543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Model </a:t>
            </a:r>
            <a:r>
              <a:rPr lang="de-CH" dirty="0" err="1" smtClean="0"/>
              <a:t>evaluation</a:t>
            </a:r>
            <a:endParaRPr lang="de-CH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" y="803904"/>
            <a:ext cx="4114808" cy="3291846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304800" y="4338150"/>
            <a:ext cx="4343400" cy="51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100" dirty="0" smtClean="0"/>
              <a:t>Importance measures for the 31 RF models.  Dots represent the mean and lines represent the interquartile range </a:t>
            </a:r>
            <a:endParaRPr lang="en-GB" sz="1100" dirty="0"/>
          </a:p>
        </p:txBody>
      </p:sp>
      <p:sp>
        <p:nvSpPr>
          <p:cNvPr id="7" name="Rechteck 6"/>
          <p:cNvSpPr/>
          <p:nvPr/>
        </p:nvSpPr>
        <p:spPr>
          <a:xfrm>
            <a:off x="4953000" y="993160"/>
            <a:ext cx="426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Importance </a:t>
            </a:r>
            <a:r>
              <a:rPr lang="en-GB" sz="1400" dirty="0"/>
              <a:t>measures determined the relative contribution of input variables on the prediction of PM</a:t>
            </a:r>
            <a:r>
              <a:rPr lang="en-GB" sz="1400" baseline="-25000" dirty="0"/>
              <a:t>10</a:t>
            </a:r>
            <a:r>
              <a:rPr lang="en-GB" sz="1400" dirty="0"/>
              <a:t> concentration</a:t>
            </a:r>
          </a:p>
          <a:p>
            <a:pPr>
              <a:buClr>
                <a:srgbClr val="FF0000"/>
              </a:buClr>
            </a:pPr>
            <a:endParaRPr lang="en-GB" sz="1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Generally</a:t>
            </a:r>
            <a:r>
              <a:rPr lang="en-GB" sz="1400" dirty="0"/>
              <a:t>, wind speed was the most important </a:t>
            </a:r>
            <a:r>
              <a:rPr lang="en-GB" sz="1400" dirty="0" smtClean="0"/>
              <a:t>variable</a:t>
            </a:r>
            <a:endParaRPr lang="en-GB" sz="14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263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mpa_Farben">
      <a:dk1>
        <a:sysClr val="windowText" lastClr="000000"/>
      </a:dk1>
      <a:lt1>
        <a:sysClr val="window" lastClr="FFFFFF"/>
      </a:lt1>
      <a:dk2>
        <a:srgbClr val="9F9F9F"/>
      </a:dk2>
      <a:lt2>
        <a:srgbClr val="DFDFDF"/>
      </a:lt2>
      <a:accent1>
        <a:srgbClr val="5F5F5F"/>
      </a:accent1>
      <a:accent2>
        <a:srgbClr val="5C2E00"/>
      </a:accent2>
      <a:accent3>
        <a:srgbClr val="005400"/>
      </a:accent3>
      <a:accent4>
        <a:srgbClr val="003366"/>
      </a:accent4>
      <a:accent5>
        <a:srgbClr val="C00000"/>
      </a:accent5>
      <a:accent6>
        <a:srgbClr val="C0BC00"/>
      </a:accent6>
      <a:hlink>
        <a:srgbClr val="475A8D"/>
      </a:hlink>
      <a:folHlink>
        <a:srgbClr val="C32D2E"/>
      </a:folHlink>
    </a:clrScheme>
    <a:fontScheme name="Empa_Wor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867</Words>
  <Application>Microsoft Office PowerPoint</Application>
  <PresentationFormat>Bildschirmpräsentation (16:9)</PresentationFormat>
  <Paragraphs>123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Wingdings</vt:lpstr>
      <vt:lpstr>Segoe UI Semibold</vt:lpstr>
      <vt:lpstr>Work Sans Light</vt:lpstr>
      <vt:lpstr>Segoe UI</vt:lpstr>
      <vt:lpstr>Symbol</vt:lpstr>
      <vt:lpstr>blank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Mangold, Markus</dc:creator>
  <cp:lastModifiedBy>Hüglin, Christoph</cp:lastModifiedBy>
  <cp:revision>921</cp:revision>
  <cp:lastPrinted>2014-03-10T14:26:35Z</cp:lastPrinted>
  <dcterms:created xsi:type="dcterms:W3CDTF">2013-05-07T07:26:20Z</dcterms:created>
  <dcterms:modified xsi:type="dcterms:W3CDTF">2018-05-03T13:31:21Z</dcterms:modified>
</cp:coreProperties>
</file>