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2" r:id="rId3"/>
    <p:sldMasterId id="2147483687" r:id="rId4"/>
  </p:sldMasterIdLst>
  <p:sldIdLst>
    <p:sldId id="256" r:id="rId5"/>
    <p:sldId id="257" r:id="rId6"/>
    <p:sldId id="258" r:id="rId7"/>
    <p:sldId id="259" r:id="rId8"/>
    <p:sldId id="260" r:id="rId9"/>
    <p:sldId id="261" r:id="rId10"/>
    <p:sldId id="262" r:id="rId11"/>
    <p:sldId id="271" r:id="rId12"/>
    <p:sldId id="267" r:id="rId13"/>
    <p:sldId id="263" r:id="rId14"/>
    <p:sldId id="272" r:id="rId15"/>
    <p:sldId id="266" r:id="rId16"/>
    <p:sldId id="268" r:id="rId17"/>
    <p:sldId id="273" r:id="rId18"/>
    <p:sldId id="269" r:id="rId19"/>
    <p:sldId id="274"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kstdia">
    <p:spTree>
      <p:nvGrpSpPr>
        <p:cNvPr id="1" name=""/>
        <p:cNvGrpSpPr/>
        <p:nvPr/>
      </p:nvGrpSpPr>
      <p:grpSpPr>
        <a:xfrm>
          <a:off x="0" y="0"/>
          <a:ext cx="0" cy="0"/>
          <a:chOff x="0" y="0"/>
          <a:chExt cx="0" cy="0"/>
        </a:xfrm>
      </p:grpSpPr>
      <p:sp>
        <p:nvSpPr>
          <p:cNvPr id="15" name="Rechthoek 14"/>
          <p:cNvSpPr/>
          <p:nvPr/>
        </p:nvSpPr>
        <p:spPr>
          <a:xfrm>
            <a:off x="0" y="6616273"/>
            <a:ext cx="9144000" cy="259200"/>
          </a:xfrm>
          <a:prstGeom prst="rect">
            <a:avLst/>
          </a:prstGeom>
          <a:solidFill>
            <a:srgbClr val="00A389">
              <a:alpha val="89804"/>
            </a:srgbClr>
          </a:solidFill>
          <a:ln>
            <a:noFill/>
          </a:ln>
        </p:spPr>
        <p:txBody>
          <a:bodyPr vert="horz" wrap="square" lIns="180000" tIns="0" rIns="0" bIns="180000" rtlCol="0">
            <a:spAutoFit/>
          </a:bodyPr>
          <a:lstStyle/>
          <a:p>
            <a:pPr fontAlgn="auto">
              <a:lnSpc>
                <a:spcPts val="2500"/>
              </a:lnSpc>
              <a:spcBef>
                <a:spcPct val="20000"/>
              </a:spcBef>
              <a:spcAft>
                <a:spcPts val="0"/>
              </a:spcAft>
              <a:buFont typeface="Arial" pitchFamily="34" charset="0"/>
              <a:buNone/>
            </a:pPr>
            <a:endParaRPr lang="nl-NL">
              <a:solidFill>
                <a:prstClr val="white"/>
              </a:solidFill>
              <a:latin typeface="Arial Narrow" pitchFamily="34" charset="0"/>
              <a:ea typeface="+mn-ea"/>
              <a:cs typeface="+mn-cs"/>
            </a:endParaRPr>
          </a:p>
        </p:txBody>
      </p:sp>
      <p:sp>
        <p:nvSpPr>
          <p:cNvPr id="2" name="Titel 1"/>
          <p:cNvSpPr>
            <a:spLocks noGrp="1"/>
          </p:cNvSpPr>
          <p:nvPr>
            <p:ph type="ctrTitle"/>
          </p:nvPr>
        </p:nvSpPr>
        <p:spPr>
          <a:xfrm>
            <a:off x="0" y="0"/>
            <a:ext cx="9144000" cy="1080000"/>
          </a:xfrm>
          <a:solidFill>
            <a:srgbClr val="80B931">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r>
              <a:rPr lang="en-US"/>
              <a:t>Click to edit Master title style</a:t>
            </a:r>
            <a:endParaRPr lang="nl-NL" dirty="0"/>
          </a:p>
        </p:txBody>
      </p:sp>
      <p:sp>
        <p:nvSpPr>
          <p:cNvPr id="7" name="Driehoekje"/>
          <p:cNvSpPr/>
          <p:nvPr/>
        </p:nvSpPr>
        <p:spPr>
          <a:xfrm flipV="1">
            <a:off x="509072" y="1079370"/>
            <a:ext cx="196850" cy="108000"/>
          </a:xfrm>
          <a:prstGeom prst="triangle">
            <a:avLst/>
          </a:prstGeom>
          <a:solidFill>
            <a:srgbClr val="80B931">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pPr>
            <a:endParaRPr lang="nl-NL" sz="1800">
              <a:solidFill>
                <a:srgbClr val="FFFFFF"/>
              </a:solidFill>
              <a:ea typeface="ＭＳ Ｐゴシック" charset="-128"/>
            </a:endParaRPr>
          </a:p>
        </p:txBody>
      </p:sp>
      <p:sp>
        <p:nvSpPr>
          <p:cNvPr id="14" name="Tijdelijke aanduiding voor tekst 13"/>
          <p:cNvSpPr>
            <a:spLocks noGrp="1"/>
          </p:cNvSpPr>
          <p:nvPr>
            <p:ph type="body" sz="quarter" idx="10"/>
          </p:nvPr>
        </p:nvSpPr>
        <p:spPr>
          <a:xfrm>
            <a:off x="322907" y="1440000"/>
            <a:ext cx="8461093" cy="49680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fld id="{16CC70A2-6B8C-4FE8-A4AE-E466C9B2130C}" type="slidenum">
              <a:rPr lang="nl-NL" smtClean="0">
                <a:solidFill>
                  <a:prstClr val="white"/>
                </a:solidFill>
              </a:rPr>
              <a:pPr/>
              <a:t>‹#›</a:t>
            </a:fld>
            <a:endParaRPr lang="nl-NL">
              <a:solidFill>
                <a:prstClr val="white"/>
              </a:solidFill>
            </a:endParaRPr>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endParaRPr lang="nl-NL" dirty="0">
              <a:solidFill>
                <a:prstClr val="white"/>
              </a:solidFill>
            </a:endParaRPr>
          </a:p>
        </p:txBody>
      </p:sp>
      <p:sp>
        <p:nvSpPr>
          <p:cNvPr id="8" name="Tekstvak 7"/>
          <p:cNvSpPr txBox="1"/>
          <p:nvPr/>
        </p:nvSpPr>
        <p:spPr>
          <a:xfrm>
            <a:off x="5364088" y="6625643"/>
            <a:ext cx="3383376" cy="230832"/>
          </a:xfrm>
          <a:prstGeom prst="rect">
            <a:avLst/>
          </a:prstGeom>
          <a:noFill/>
        </p:spPr>
        <p:txBody>
          <a:bodyPr wrap="square" rtlCol="0" anchor="b" anchorCtr="0">
            <a:spAutoFit/>
          </a:bodyPr>
          <a:lstStyle/>
          <a:p>
            <a:pPr algn="r" fontAlgn="auto">
              <a:spcBef>
                <a:spcPts val="0"/>
              </a:spcBef>
              <a:spcAft>
                <a:spcPts val="0"/>
              </a:spcAft>
            </a:pPr>
            <a:r>
              <a:rPr lang="en-US" sz="900">
                <a:solidFill>
                  <a:prstClr val="white"/>
                </a:solidFill>
                <a:latin typeface="Arial"/>
                <a:ea typeface="+mn-ea"/>
                <a:cs typeface="+mn-cs"/>
              </a:rPr>
              <a:t>Faculty of Earth and Life Sciences</a:t>
            </a:r>
            <a:endParaRPr lang="nl-NL" sz="900" dirty="0">
              <a:solidFill>
                <a:prstClr val="white"/>
              </a:solidFill>
              <a:latin typeface="Arial"/>
              <a:ea typeface="+mn-ea"/>
              <a:cs typeface="+mn-cs"/>
            </a:endParaRPr>
          </a:p>
        </p:txBody>
      </p:sp>
    </p:spTree>
    <p:extLst>
      <p:ext uri="{BB962C8B-B14F-4D97-AF65-F5344CB8AC3E}">
        <p14:creationId xmlns:p14="http://schemas.microsoft.com/office/powerpoint/2010/main" val="199312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52400" y="2590800"/>
            <a:ext cx="8839200" cy="0"/>
          </a:xfrm>
          <a:prstGeom prst="line">
            <a:avLst/>
          </a:prstGeom>
          <a:noFill/>
          <a:ln w="50800">
            <a:solidFill>
              <a:srgbClr val="FF0033"/>
            </a:solidFill>
            <a:round/>
            <a:headEnd type="none" w="sm" len="sm"/>
            <a:tailEnd type="none" w="sm" len="sm"/>
          </a:ln>
          <a:effectLst/>
        </p:spPr>
        <p:txBody>
          <a:bodyPr wrap="none" anchor="ctr"/>
          <a:lstStyle/>
          <a:p>
            <a:pPr>
              <a:defRPr/>
            </a:pPr>
            <a:endParaRPr lang="en-GB"/>
          </a:p>
        </p:txBody>
      </p:sp>
      <p:sp>
        <p:nvSpPr>
          <p:cNvPr id="7170" name="Rectangle 2"/>
          <p:cNvSpPr>
            <a:spLocks noGrp="1" noChangeArrowheads="1"/>
          </p:cNvSpPr>
          <p:nvPr>
            <p:ph type="ctrTitle" sz="quarter"/>
          </p:nvPr>
        </p:nvSpPr>
        <p:spPr>
          <a:xfrm>
            <a:off x="685800" y="838200"/>
            <a:ext cx="7772400" cy="1143000"/>
          </a:xfrm>
          <a:effectLst>
            <a:outerShdw dist="107763" dir="2700000" algn="ctr" rotWithShape="0">
              <a:schemeClr val="bg2"/>
            </a:outerShdw>
          </a:effectLst>
        </p:spPr>
        <p:txBody>
          <a:bodyPr/>
          <a:lstStyle>
            <a:lvl1pPr>
              <a:defRPr/>
            </a:lvl1pPr>
          </a:lstStyle>
          <a:p>
            <a:r>
              <a:rPr lang="en-GB"/>
              <a:t>Click to edit Master title style</a:t>
            </a:r>
          </a:p>
        </p:txBody>
      </p:sp>
      <p:sp>
        <p:nvSpPr>
          <p:cNvPr id="7171" name="Rectangle 3"/>
          <p:cNvSpPr>
            <a:spLocks noGrp="1" noChangeArrowheads="1"/>
          </p:cNvSpPr>
          <p:nvPr>
            <p:ph type="subTitle" sz="quarter" idx="1"/>
          </p:nvPr>
        </p:nvSpPr>
        <p:spPr>
          <a:xfrm>
            <a:off x="1371600" y="2895600"/>
            <a:ext cx="6400800" cy="1981200"/>
          </a:xfrm>
        </p:spPr>
        <p:txBody>
          <a:bodyPr/>
          <a:lstStyle>
            <a:lvl1pPr marL="0" indent="0" algn="ctr">
              <a:buFontTx/>
              <a:buNone/>
              <a:defRPr/>
            </a:lvl1pPr>
          </a:lstStyle>
          <a:p>
            <a:r>
              <a:rPr lang="en-GB"/>
              <a:t>Click to edit Master subtitle style</a:t>
            </a:r>
          </a:p>
        </p:txBody>
      </p:sp>
      <p:sp>
        <p:nvSpPr>
          <p:cNvPr id="5" name="Rectangle 4"/>
          <p:cNvSpPr>
            <a:spLocks noGrp="1" noChangeArrowheads="1"/>
          </p:cNvSpPr>
          <p:nvPr>
            <p:ph type="dt" sz="quarter"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085828B-31CE-4135-8CD6-51C3E9670E0D}" type="slidenum">
              <a:rPr lang="en-GB"/>
              <a:pPr>
                <a:defRPr/>
              </a:pPr>
              <a:t>‹#›</a:t>
            </a:fld>
            <a:endParaRPr lang="en-GB"/>
          </a:p>
        </p:txBody>
      </p:sp>
    </p:spTree>
    <p:extLst>
      <p:ext uri="{BB962C8B-B14F-4D97-AF65-F5344CB8AC3E}">
        <p14:creationId xmlns:p14="http://schemas.microsoft.com/office/powerpoint/2010/main" val="22722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C487EB-EF2E-4AC8-878B-ED1198A03D60}" type="slidenum">
              <a:rPr lang="en-GB"/>
              <a:pPr>
                <a:defRPr/>
              </a:pPr>
              <a:t>‹#›</a:t>
            </a:fld>
            <a:endParaRPr lang="en-GB"/>
          </a:p>
        </p:txBody>
      </p:sp>
    </p:spTree>
    <p:extLst>
      <p:ext uri="{BB962C8B-B14F-4D97-AF65-F5344CB8AC3E}">
        <p14:creationId xmlns:p14="http://schemas.microsoft.com/office/powerpoint/2010/main" val="2784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7167A-F1A2-445C-92DE-D412B895763D}" type="slidenum">
              <a:rPr lang="en-GB"/>
              <a:pPr>
                <a:defRPr/>
              </a:pPr>
              <a:t>‹#›</a:t>
            </a:fld>
            <a:endParaRPr lang="en-GB"/>
          </a:p>
        </p:txBody>
      </p:sp>
    </p:spTree>
    <p:extLst>
      <p:ext uri="{BB962C8B-B14F-4D97-AF65-F5344CB8AC3E}">
        <p14:creationId xmlns:p14="http://schemas.microsoft.com/office/powerpoint/2010/main" val="264483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D8E8E-FEF4-47E6-A5A6-D58FEC93BA49}" type="slidenum">
              <a:rPr lang="en-GB"/>
              <a:pPr>
                <a:defRPr/>
              </a:pPr>
              <a:t>‹#›</a:t>
            </a:fld>
            <a:endParaRPr lang="en-GB"/>
          </a:p>
        </p:txBody>
      </p:sp>
    </p:spTree>
    <p:extLst>
      <p:ext uri="{BB962C8B-B14F-4D97-AF65-F5344CB8AC3E}">
        <p14:creationId xmlns:p14="http://schemas.microsoft.com/office/powerpoint/2010/main" val="4517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3D6BD3-FEDB-4A7B-A400-E884820C3473}" type="slidenum">
              <a:rPr lang="en-GB"/>
              <a:pPr>
                <a:defRPr/>
              </a:pPr>
              <a:t>‹#›</a:t>
            </a:fld>
            <a:endParaRPr lang="en-GB"/>
          </a:p>
        </p:txBody>
      </p:sp>
    </p:spTree>
    <p:extLst>
      <p:ext uri="{BB962C8B-B14F-4D97-AF65-F5344CB8AC3E}">
        <p14:creationId xmlns:p14="http://schemas.microsoft.com/office/powerpoint/2010/main" val="418252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717F76-ABCD-462B-B045-19D83294665F}" type="slidenum">
              <a:rPr lang="en-GB"/>
              <a:pPr>
                <a:defRPr/>
              </a:pPr>
              <a:t>‹#›</a:t>
            </a:fld>
            <a:endParaRPr lang="en-GB"/>
          </a:p>
        </p:txBody>
      </p:sp>
    </p:spTree>
    <p:extLst>
      <p:ext uri="{BB962C8B-B14F-4D97-AF65-F5344CB8AC3E}">
        <p14:creationId xmlns:p14="http://schemas.microsoft.com/office/powerpoint/2010/main" val="290588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5F8CA5-AC09-43B5-8C8C-9A81B8BDE065}" type="slidenum">
              <a:rPr lang="en-GB"/>
              <a:pPr>
                <a:defRPr/>
              </a:pPr>
              <a:t>‹#›</a:t>
            </a:fld>
            <a:endParaRPr lang="en-GB"/>
          </a:p>
        </p:txBody>
      </p:sp>
    </p:spTree>
    <p:extLst>
      <p:ext uri="{BB962C8B-B14F-4D97-AF65-F5344CB8AC3E}">
        <p14:creationId xmlns:p14="http://schemas.microsoft.com/office/powerpoint/2010/main" val="1194428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77B99-3A4F-44FE-9EC0-5D0856BA4EEB}" type="slidenum">
              <a:rPr lang="en-GB"/>
              <a:pPr>
                <a:defRPr/>
              </a:pPr>
              <a:t>‹#›</a:t>
            </a:fld>
            <a:endParaRPr lang="en-GB"/>
          </a:p>
        </p:txBody>
      </p:sp>
    </p:spTree>
    <p:extLst>
      <p:ext uri="{BB962C8B-B14F-4D97-AF65-F5344CB8AC3E}">
        <p14:creationId xmlns:p14="http://schemas.microsoft.com/office/powerpoint/2010/main" val="164231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8F8E8-77C7-4BB0-9511-DF11693B8CE4}" type="slidenum">
              <a:rPr lang="en-GB"/>
              <a:pPr>
                <a:defRPr/>
              </a:pPr>
              <a:t>‹#›</a:t>
            </a:fld>
            <a:endParaRPr lang="en-GB"/>
          </a:p>
        </p:txBody>
      </p:sp>
    </p:spTree>
    <p:extLst>
      <p:ext uri="{BB962C8B-B14F-4D97-AF65-F5344CB8AC3E}">
        <p14:creationId xmlns:p14="http://schemas.microsoft.com/office/powerpoint/2010/main" val="379868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A3EAF-4D7A-4EAE-9810-E10956B24672}" type="slidenum">
              <a:rPr lang="en-GB"/>
              <a:pPr>
                <a:defRPr/>
              </a:pPr>
              <a:t>‹#›</a:t>
            </a:fld>
            <a:endParaRPr lang="en-GB"/>
          </a:p>
        </p:txBody>
      </p:sp>
    </p:spTree>
    <p:extLst>
      <p:ext uri="{BB962C8B-B14F-4D97-AF65-F5344CB8AC3E}">
        <p14:creationId xmlns:p14="http://schemas.microsoft.com/office/powerpoint/2010/main" val="237937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0F2B4D-7605-4605-8D80-A2088ABA2CCD}" type="slidenum">
              <a:rPr lang="en-GB"/>
              <a:pPr>
                <a:defRPr/>
              </a:pPr>
              <a:t>‹#›</a:t>
            </a:fld>
            <a:endParaRPr lang="en-GB"/>
          </a:p>
        </p:txBody>
      </p:sp>
    </p:spTree>
    <p:extLst>
      <p:ext uri="{BB962C8B-B14F-4D97-AF65-F5344CB8AC3E}">
        <p14:creationId xmlns:p14="http://schemas.microsoft.com/office/powerpoint/2010/main" val="1216023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8" y="5500319"/>
            <a:ext cx="9167813" cy="996950"/>
            <a:chOff x="608" y="5500319"/>
            <a:chExt cx="9167813" cy="996950"/>
          </a:xfrm>
        </p:grpSpPr>
        <p:grpSp>
          <p:nvGrpSpPr>
            <p:cNvPr id="43" name="Group 22"/>
            <p:cNvGrpSpPr>
              <a:grpSpLocks/>
            </p:cNvGrpSpPr>
            <p:nvPr/>
          </p:nvGrpSpPr>
          <p:grpSpPr bwMode="auto">
            <a:xfrm>
              <a:off x="608" y="5500319"/>
              <a:ext cx="9167813" cy="996950"/>
              <a:chOff x="-7938" y="5668963"/>
              <a:chExt cx="9167813" cy="996950"/>
            </a:xfrm>
          </p:grpSpPr>
          <p:sp>
            <p:nvSpPr>
              <p:cNvPr id="58"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795453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8" y="357188"/>
            <a:ext cx="9195409" cy="6140081"/>
            <a:chOff x="-26988" y="357188"/>
            <a:chExt cx="9195409" cy="6140081"/>
          </a:xfrm>
        </p:grpSpPr>
        <p:grpSp>
          <p:nvGrpSpPr>
            <p:cNvPr id="29" name="Group 28"/>
            <p:cNvGrpSpPr/>
            <p:nvPr/>
          </p:nvGrpSpPr>
          <p:grpSpPr>
            <a:xfrm>
              <a:off x="608" y="5500319"/>
              <a:ext cx="9167813" cy="996950"/>
              <a:chOff x="608" y="5500319"/>
              <a:chExt cx="9167813" cy="996950"/>
            </a:xfrm>
          </p:grpSpPr>
          <p:grpSp>
            <p:nvGrpSpPr>
              <p:cNvPr id="43" name="Group 22"/>
              <p:cNvGrpSpPr>
                <a:grpSpLocks/>
              </p:cNvGrpSpPr>
              <p:nvPr/>
            </p:nvGrpSpPr>
            <p:grpSpPr bwMode="auto">
              <a:xfrm>
                <a:off x="608" y="5500319"/>
                <a:ext cx="9167813" cy="996950"/>
                <a:chOff x="-7938" y="5668963"/>
                <a:chExt cx="9167813" cy="996950"/>
              </a:xfrm>
            </p:grpSpPr>
            <p:sp>
              <p:nvSpPr>
                <p:cNvPr id="58"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nvGrpSpPr>
            <p:cNvPr id="30" name="Group 66"/>
            <p:cNvGrpSpPr>
              <a:grpSpLocks/>
            </p:cNvGrpSpPr>
            <p:nvPr/>
          </p:nvGrpSpPr>
          <p:grpSpPr bwMode="auto">
            <a:xfrm>
              <a:off x="-26988" y="357188"/>
              <a:ext cx="9178926" cy="2571750"/>
              <a:chOff x="-17463" y="357188"/>
              <a:chExt cx="9186863" cy="2571750"/>
            </a:xfrm>
          </p:grpSpPr>
          <p:sp>
            <p:nvSpPr>
              <p:cNvPr id="31" name="Freeform 17"/>
              <p:cNvSpPr>
                <a:spLocks/>
              </p:cNvSpPr>
              <p:nvPr/>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2" name="Freeform 18"/>
              <p:cNvSpPr>
                <a:spLocks/>
              </p:cNvSpPr>
              <p:nvPr/>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3" name="Freeform 19"/>
              <p:cNvSpPr>
                <a:spLocks/>
              </p:cNvSpPr>
              <p:nvPr/>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4" name="Freeform 20"/>
              <p:cNvSpPr>
                <a:spLocks/>
              </p:cNvSpPr>
              <p:nvPr/>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35" name="Freeform 21"/>
              <p:cNvSpPr>
                <a:spLocks/>
              </p:cNvSpPr>
              <p:nvPr/>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6" name="Freeform 22"/>
              <p:cNvSpPr>
                <a:spLocks/>
              </p:cNvSpPr>
              <p:nvPr/>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7" name="Freeform 23"/>
              <p:cNvSpPr>
                <a:spLocks/>
              </p:cNvSpPr>
              <p:nvPr/>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8" name="Freeform 24"/>
              <p:cNvSpPr>
                <a:spLocks/>
              </p:cNvSpPr>
              <p:nvPr/>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9" name="Freeform 25"/>
              <p:cNvSpPr>
                <a:spLocks/>
              </p:cNvSpPr>
              <p:nvPr/>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40" name="Freeform 26"/>
              <p:cNvSpPr>
                <a:spLocks/>
              </p:cNvSpPr>
              <p:nvPr/>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41" name="Freeform 27"/>
              <p:cNvSpPr>
                <a:spLocks/>
              </p:cNvSpPr>
              <p:nvPr/>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42" name="Freeform 28"/>
              <p:cNvSpPr>
                <a:spLocks/>
              </p:cNvSpPr>
              <p:nvPr/>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92727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p:nvGrpSpPr>
        <p:grpSpPr>
          <a:xfrm>
            <a:off x="1497" y="5500319"/>
            <a:ext cx="9170984" cy="1357681"/>
            <a:chOff x="1497" y="5500319"/>
            <a:chExt cx="9170984" cy="1357681"/>
          </a:xfrm>
        </p:grpSpPr>
        <p:sp>
          <p:nvSpPr>
            <p:cNvPr id="8" name="Rectangle 7"/>
            <p:cNvSpPr/>
            <p:nvPr/>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83308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8" y="357188"/>
            <a:ext cx="9199469" cy="6500812"/>
            <a:chOff x="-26988" y="357188"/>
            <a:chExt cx="9199469" cy="6500812"/>
          </a:xfrm>
        </p:grpSpPr>
        <p:grpSp>
          <p:nvGrpSpPr>
            <p:cNvPr id="29" name="Group 66"/>
            <p:cNvGrpSpPr>
              <a:grpSpLocks/>
            </p:cNvGrpSpPr>
            <p:nvPr/>
          </p:nvGrpSpPr>
          <p:grpSpPr bwMode="auto">
            <a:xfrm>
              <a:off x="-26988" y="357188"/>
              <a:ext cx="9178926" cy="2571750"/>
              <a:chOff x="-17463" y="357188"/>
              <a:chExt cx="9186863" cy="2571750"/>
            </a:xfrm>
          </p:grpSpPr>
          <p:sp>
            <p:nvSpPr>
              <p:cNvPr id="51" name="Freeform 17"/>
              <p:cNvSpPr>
                <a:spLocks/>
              </p:cNvSpPr>
              <p:nvPr/>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2" name="Freeform 18"/>
              <p:cNvSpPr>
                <a:spLocks/>
              </p:cNvSpPr>
              <p:nvPr/>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3" name="Freeform 19"/>
              <p:cNvSpPr>
                <a:spLocks/>
              </p:cNvSpPr>
              <p:nvPr/>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4" name="Freeform 20"/>
              <p:cNvSpPr>
                <a:spLocks/>
              </p:cNvSpPr>
              <p:nvPr/>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55" name="Freeform 21"/>
              <p:cNvSpPr>
                <a:spLocks/>
              </p:cNvSpPr>
              <p:nvPr/>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6" name="Freeform 22"/>
              <p:cNvSpPr>
                <a:spLocks/>
              </p:cNvSpPr>
              <p:nvPr/>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7" name="Freeform 23"/>
              <p:cNvSpPr>
                <a:spLocks/>
              </p:cNvSpPr>
              <p:nvPr/>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8" name="Freeform 24"/>
              <p:cNvSpPr>
                <a:spLocks/>
              </p:cNvSpPr>
              <p:nvPr/>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9" name="Freeform 25"/>
              <p:cNvSpPr>
                <a:spLocks/>
              </p:cNvSpPr>
              <p:nvPr/>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60" name="Freeform 26"/>
              <p:cNvSpPr>
                <a:spLocks/>
              </p:cNvSpPr>
              <p:nvPr/>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61" name="Freeform 27"/>
              <p:cNvSpPr>
                <a:spLocks/>
              </p:cNvSpPr>
              <p:nvPr/>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62" name="Freeform 28"/>
              <p:cNvSpPr>
                <a:spLocks/>
              </p:cNvSpPr>
              <p:nvPr/>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nvGrpSpPr>
            <p:cNvPr id="30" name="Group 29"/>
            <p:cNvGrpSpPr/>
            <p:nvPr/>
          </p:nvGrpSpPr>
          <p:grpSpPr>
            <a:xfrm>
              <a:off x="1497" y="5500319"/>
              <a:ext cx="9170984" cy="1357681"/>
              <a:chOff x="1497" y="5500319"/>
              <a:chExt cx="9170984" cy="1357681"/>
            </a:xfrm>
          </p:grpSpPr>
          <p:sp>
            <p:nvSpPr>
              <p:cNvPr id="31" name="Rectangle 30"/>
              <p:cNvSpPr/>
              <p:nvPr/>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p:nvGrpSpPr>
            <p:grpSpPr>
              <a:xfrm>
                <a:off x="1497" y="5500319"/>
                <a:ext cx="9170984" cy="996231"/>
                <a:chOff x="1497" y="5500319"/>
                <a:chExt cx="9170984" cy="996231"/>
              </a:xfrm>
            </p:grpSpPr>
            <p:sp>
              <p:nvSpPr>
                <p:cNvPr id="47" name="Freeform 7"/>
                <p:cNvSpPr>
                  <a:spLocks noEditPoints="1"/>
                </p:cNvSpPr>
                <p:nvPr/>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00933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2769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44820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444570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Reactive Nitrogen at Cape Grim  |  Ian Galbally</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29365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Reactive Nitrogen at Cape Grim  |  Ian Galbally</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059466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Reactive Nitrogen at Cape Grim  |  Ian Galbally</a:t>
            </a:r>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03114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Reactive Nitrogen at Cape Grim  |  Ian Galbally</a:t>
            </a:r>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363984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p:nvGrpSpPr>
        <p:grpSpPr>
          <a:xfrm>
            <a:off x="-7938" y="6056313"/>
            <a:ext cx="9161463" cy="801687"/>
            <a:chOff x="-7938" y="6056313"/>
            <a:chExt cx="9161463" cy="801687"/>
          </a:xfrm>
        </p:grpSpPr>
        <p:sp>
          <p:nvSpPr>
            <p:cNvPr id="32" name="AutoShape 4"/>
            <p:cNvSpPr>
              <a:spLocks noChangeAspect="1" noChangeArrowheads="1" noTextEdit="1"/>
            </p:cNvSpPr>
            <p:nvPr/>
          </p:nvSpPr>
          <p:spPr bwMode="auto">
            <a:xfrm>
              <a:off x="-7938" y="6056313"/>
              <a:ext cx="9161463" cy="801687"/>
            </a:xfrm>
            <a:prstGeom prst="rect">
              <a:avLst/>
            </a:prstGeom>
            <a:noFill/>
            <a:ln>
              <a:noFill/>
            </a:ln>
            <a:extLst/>
          </p:spPr>
          <p:txBody>
            <a:bodyPr/>
            <a:lstStyle/>
            <a:p>
              <a:pPr>
                <a:defRPr/>
              </a:pPr>
              <a:endParaRPr lang="en-AU"/>
            </a:p>
          </p:txBody>
        </p:sp>
        <p:grpSp>
          <p:nvGrpSpPr>
            <p:cNvPr id="33" name="Group 1"/>
            <p:cNvGrpSpPr>
              <a:grpSpLocks/>
            </p:cNvGrpSpPr>
            <p:nvPr/>
          </p:nvGrpSpPr>
          <p:grpSpPr bwMode="auto">
            <a:xfrm>
              <a:off x="1588" y="6065838"/>
              <a:ext cx="9142412" cy="690562"/>
              <a:chOff x="1495" y="6065893"/>
              <a:chExt cx="9143026" cy="690563"/>
            </a:xfrm>
          </p:grpSpPr>
          <p:sp>
            <p:nvSpPr>
              <p:cNvPr id="35" name="Freeform 8"/>
              <p:cNvSpPr>
                <a:spLocks noEditPoints="1"/>
              </p:cNvSpPr>
              <p:nvPr/>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37" name="Freeform 10"/>
              <p:cNvSpPr>
                <a:spLocks/>
              </p:cNvSpPr>
              <p:nvPr/>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38" name="Freeform 11"/>
              <p:cNvSpPr>
                <a:spLocks/>
              </p:cNvSpPr>
              <p:nvPr/>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p>
            </p:txBody>
          </p:sp>
        </p:grpSp>
        <p:pic>
          <p:nvPicPr>
            <p:cNvPr id="34"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a:t>Reactive Nitrogen at Cape Grim  |  Ian Galbally</a:t>
            </a:r>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51496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p:nvGrpSpPr>
        <p:grpSpPr>
          <a:xfrm>
            <a:off x="608" y="5500319"/>
            <a:ext cx="9167813" cy="996950"/>
            <a:chOff x="608" y="5500319"/>
            <a:chExt cx="9167813" cy="996950"/>
          </a:xfrm>
        </p:grpSpPr>
        <p:grpSp>
          <p:nvGrpSpPr>
            <p:cNvPr id="4" name="Group 22"/>
            <p:cNvGrpSpPr>
              <a:grpSpLocks/>
            </p:cNvGrpSpPr>
            <p:nvPr/>
          </p:nvGrpSpPr>
          <p:grpSpPr bwMode="auto">
            <a:xfrm>
              <a:off x="608" y="5500319"/>
              <a:ext cx="9167813" cy="996950"/>
              <a:chOff x="-7938" y="5668963"/>
              <a:chExt cx="9167813" cy="996950"/>
            </a:xfrm>
          </p:grpSpPr>
          <p:sp>
            <p:nvSpPr>
              <p:cNvPr id="58"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395835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8" y="5500319"/>
            <a:ext cx="9167813" cy="996950"/>
            <a:chOff x="608" y="5500319"/>
            <a:chExt cx="9167813" cy="996950"/>
          </a:xfrm>
        </p:grpSpPr>
        <p:grpSp>
          <p:nvGrpSpPr>
            <p:cNvPr id="43" name="Group 22"/>
            <p:cNvGrpSpPr>
              <a:grpSpLocks/>
            </p:cNvGrpSpPr>
            <p:nvPr/>
          </p:nvGrpSpPr>
          <p:grpSpPr bwMode="auto">
            <a:xfrm>
              <a:off x="608" y="5500319"/>
              <a:ext cx="9167813" cy="996950"/>
              <a:chOff x="-7938" y="5668963"/>
              <a:chExt cx="9167813" cy="996950"/>
            </a:xfrm>
          </p:grpSpPr>
          <p:sp>
            <p:nvSpPr>
              <p:cNvPr id="58"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700035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2884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590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873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03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819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4714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388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9190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083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342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41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99"/>
            </a:gs>
            <a:gs pos="100000">
              <a:srgbClr val="007A7A"/>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6281738" y="6248400"/>
            <a:ext cx="660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209207DF-ED01-4750-BB70-6496295E357E}" type="slidenum">
              <a:rPr lang="en-GB"/>
              <a:pPr>
                <a:defRPr/>
              </a:pPr>
              <a:t>‹#›</a:t>
            </a:fld>
            <a:endParaRPr lang="en-GB"/>
          </a:p>
        </p:txBody>
      </p:sp>
    </p:spTree>
    <p:extLst>
      <p:ext uri="{BB962C8B-B14F-4D97-AF65-F5344CB8AC3E}">
        <p14:creationId xmlns:p14="http://schemas.microsoft.com/office/powerpoint/2010/main" val="650126147"/>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9525" y="6051550"/>
            <a:ext cx="9169400" cy="849313"/>
            <a:chOff x="-9525" y="6051550"/>
            <a:chExt cx="9169400" cy="849313"/>
          </a:xfrm>
        </p:grpSpPr>
        <p:sp>
          <p:nvSpPr>
            <p:cNvPr id="8" name="AutoShape 4"/>
            <p:cNvSpPr>
              <a:spLocks noChangeAspect="1" noChangeArrowheads="1" noTextEdit="1"/>
            </p:cNvSpPr>
            <p:nvPr/>
          </p:nvSpPr>
          <p:spPr bwMode="auto">
            <a:xfrm>
              <a:off x="-7938" y="6056313"/>
              <a:ext cx="9161463" cy="801687"/>
            </a:xfrm>
            <a:prstGeom prst="rect">
              <a:avLst/>
            </a:prstGeom>
            <a:noFill/>
            <a:ln>
              <a:noFill/>
            </a:ln>
            <a:extLst/>
          </p:spPr>
          <p:txBody>
            <a:bodyPr/>
            <a:lstStyle/>
            <a:p>
              <a:pPr>
                <a:defRPr/>
              </a:pPr>
              <a:endParaRPr lang="en-AU"/>
            </a:p>
          </p:txBody>
        </p:sp>
        <p:sp>
          <p:nvSpPr>
            <p:cNvPr id="9" name="Rectangle 6"/>
            <p:cNvSpPr>
              <a:spLocks noChangeArrowheads="1"/>
            </p:cNvSpPr>
            <p:nvPr/>
          </p:nvSpPr>
          <p:spPr bwMode="auto">
            <a:xfrm>
              <a:off x="1588" y="6367463"/>
              <a:ext cx="9142412" cy="490537"/>
            </a:xfrm>
            <a:prstGeom prst="rect">
              <a:avLst/>
            </a:prstGeom>
            <a:solidFill>
              <a:schemeClr val="accent2"/>
            </a:solidFill>
            <a:ln>
              <a:noFill/>
            </a:ln>
            <a:extLst/>
          </p:spPr>
          <p:txBody>
            <a:bodyPr/>
            <a:lstStyle/>
            <a:p>
              <a:pPr>
                <a:defRPr/>
              </a:pPr>
              <a:endParaRPr lang="en-AU"/>
            </a:p>
          </p:txBody>
        </p:sp>
        <p:sp>
          <p:nvSpPr>
            <p:cNvPr id="10" name="Rectangle 7"/>
            <p:cNvSpPr>
              <a:spLocks noChangeArrowheads="1"/>
            </p:cNvSpPr>
            <p:nvPr/>
          </p:nvSpPr>
          <p:spPr bwMode="auto">
            <a:xfrm>
              <a:off x="1588" y="6367463"/>
              <a:ext cx="9142412" cy="490537"/>
            </a:xfrm>
            <a:prstGeom prst="rect">
              <a:avLst/>
            </a:prstGeom>
            <a:noFill/>
            <a:ln>
              <a:noFill/>
            </a:ln>
            <a:extLst/>
          </p:spPr>
          <p:txBody>
            <a:bodyPr/>
            <a:lstStyle/>
            <a:p>
              <a:pPr>
                <a:defRPr/>
              </a:pPr>
              <a:endParaRPr lang="en-AU"/>
            </a:p>
          </p:txBody>
        </p:sp>
        <p:sp>
          <p:nvSpPr>
            <p:cNvPr id="11" name="Freeform 8"/>
            <p:cNvSpPr>
              <a:spLocks noEditPoints="1"/>
            </p:cNvSpPr>
            <p:nvPr/>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p>
          </p:txBody>
        </p:sp>
        <p:sp>
          <p:nvSpPr>
            <p:cNvPr id="12" name="Freeform 9"/>
            <p:cNvSpPr>
              <a:spLocks noEditPoints="1"/>
            </p:cNvSpPr>
            <p:nvPr/>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13" name="Freeform 10"/>
            <p:cNvSpPr>
              <a:spLocks/>
            </p:cNvSpPr>
            <p:nvPr/>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14" name="Freeform 11"/>
            <p:cNvSpPr>
              <a:spLocks/>
            </p:cNvSpPr>
            <p:nvPr/>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a:t>Reactive Nitrogen at Cape Grim  |  Ian Galbally</a:t>
            </a:r>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p:nvSpPr>
        <p:spPr bwMode="auto">
          <a:xfrm>
            <a:off x="3175" y="3326606"/>
            <a:ext cx="9161463" cy="801687"/>
          </a:xfrm>
          <a:prstGeom prst="rect">
            <a:avLst/>
          </a:prstGeom>
          <a:noFill/>
          <a:ln>
            <a:noFill/>
          </a:ln>
          <a:extLst/>
        </p:spPr>
        <p:txBody>
          <a:bodyPr/>
          <a:lstStyle/>
          <a:p>
            <a:pPr>
              <a:defRPr/>
            </a:pPr>
            <a:endParaRPr lang="en-AU"/>
          </a:p>
        </p:txBody>
      </p:sp>
      <p:sp>
        <p:nvSpPr>
          <p:cNvPr id="38" name="Rectangle 7"/>
          <p:cNvSpPr>
            <a:spLocks noChangeArrowheads="1"/>
          </p:cNvSpPr>
          <p:nvPr/>
        </p:nvSpPr>
        <p:spPr bwMode="auto">
          <a:xfrm>
            <a:off x="12701" y="3637756"/>
            <a:ext cx="9142412" cy="490537"/>
          </a:xfrm>
          <a:prstGeom prst="rect">
            <a:avLst/>
          </a:prstGeom>
          <a:noFill/>
          <a:ln>
            <a:noFill/>
          </a:ln>
          <a:extLst/>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235862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314112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penaq.org/" TargetMode="External"/><Relationship Id="rId2" Type="http://schemas.openxmlformats.org/officeDocument/2006/relationships/hyperlink" Target="http://www.aqmd.gov/aq-spe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CE91-60A6-491A-9636-D32D2D301873}"/>
              </a:ext>
            </a:extLst>
          </p:cNvPr>
          <p:cNvSpPr>
            <a:spLocks noGrp="1"/>
          </p:cNvSpPr>
          <p:nvPr>
            <p:ph type="ctrTitle"/>
          </p:nvPr>
        </p:nvSpPr>
        <p:spPr>
          <a:xfrm>
            <a:off x="685800" y="1046923"/>
            <a:ext cx="7772400" cy="2553528"/>
          </a:xfrm>
        </p:spPr>
        <p:txBody>
          <a:bodyPr>
            <a:normAutofit fontScale="90000"/>
          </a:bodyPr>
          <a:lstStyle/>
          <a:p>
            <a:r>
              <a:rPr lang="en-US" dirty="0">
                <a:solidFill>
                  <a:srgbClr val="0070C0"/>
                </a:solidFill>
              </a:rPr>
              <a:t>Low cost sensors for the measurement of atmospheric composition: overview of topic and future applications</a:t>
            </a:r>
          </a:p>
        </p:txBody>
      </p:sp>
      <p:sp>
        <p:nvSpPr>
          <p:cNvPr id="3" name="Subtitle 2">
            <a:extLst>
              <a:ext uri="{FF2B5EF4-FFF2-40B4-BE49-F238E27FC236}">
                <a16:creationId xmlns:a16="http://schemas.microsoft.com/office/drawing/2014/main" id="{478B526D-6935-47F6-9DB3-B79D72558F15}"/>
              </a:ext>
            </a:extLst>
          </p:cNvPr>
          <p:cNvSpPr>
            <a:spLocks noGrp="1"/>
          </p:cNvSpPr>
          <p:nvPr>
            <p:ph type="subTitle" idx="1"/>
          </p:nvPr>
        </p:nvSpPr>
        <p:spPr/>
        <p:txBody>
          <a:bodyPr/>
          <a:lstStyle/>
          <a:p>
            <a:r>
              <a:rPr lang="en-US" dirty="0"/>
              <a:t>Editors: Alastair Lewis, Erika von </a:t>
            </a:r>
            <a:r>
              <a:rPr lang="en-US" dirty="0" err="1"/>
              <a:t>Schneidemesser</a:t>
            </a:r>
            <a:r>
              <a:rPr lang="en-US" dirty="0"/>
              <a:t> and Richard Peltier </a:t>
            </a:r>
          </a:p>
        </p:txBody>
      </p:sp>
      <p:sp>
        <p:nvSpPr>
          <p:cNvPr id="4" name="Rectangle 3"/>
          <p:cNvSpPr/>
          <p:nvPr/>
        </p:nvSpPr>
        <p:spPr>
          <a:xfrm>
            <a:off x="3377238" y="5334479"/>
            <a:ext cx="4572000" cy="646331"/>
          </a:xfrm>
          <a:prstGeom prst="rect">
            <a:avLst/>
          </a:prstGeom>
        </p:spPr>
        <p:txBody>
          <a:bodyPr>
            <a:spAutoFit/>
          </a:bodyPr>
          <a:lstStyle/>
          <a:p>
            <a:r>
              <a:rPr lang="en-US" b="1" dirty="0">
                <a:solidFill>
                  <a:srgbClr val="3D85C6"/>
                </a:solidFill>
                <a:latin typeface="Verdana" panose="020B0604030504040204" pitchFamily="34" charset="0"/>
                <a:ea typeface="Calibri" panose="020F0502020204030204" pitchFamily="34" charset="0"/>
              </a:rPr>
              <a:t>WMO-No. 1215</a:t>
            </a:r>
            <a:endParaRPr lang="en-US" dirty="0">
              <a:latin typeface="Times New Roman" panose="02020603050405020304" pitchFamily="18" charset="0"/>
              <a:ea typeface="Calibri" panose="020F0502020204030204" pitchFamily="34" charset="0"/>
            </a:endParaRPr>
          </a:p>
          <a:p>
            <a:r>
              <a:rPr lang="en-US" b="1" dirty="0">
                <a:solidFill>
                  <a:srgbClr val="3D85C6"/>
                </a:solidFill>
                <a:latin typeface="Verdana" panose="020B0604030504040204" pitchFamily="34" charset="0"/>
                <a:ea typeface="Calibri" panose="020F0502020204030204" pitchFamily="34" charset="0"/>
              </a:rPr>
              <a:t>ISBN 978-92-63-11225</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21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92FE-D36D-43FB-BD44-AFE4DF3F9547}"/>
              </a:ext>
            </a:extLst>
          </p:cNvPr>
          <p:cNvSpPr>
            <a:spLocks noGrp="1"/>
          </p:cNvSpPr>
          <p:nvPr>
            <p:ph type="title"/>
          </p:nvPr>
        </p:nvSpPr>
        <p:spPr/>
        <p:txBody>
          <a:bodyPr>
            <a:normAutofit fontScale="90000"/>
          </a:bodyPr>
          <a:lstStyle/>
          <a:p>
            <a:r>
              <a:rPr lang="en-US" dirty="0">
                <a:solidFill>
                  <a:srgbClr val="0070C0"/>
                </a:solidFill>
              </a:rPr>
              <a:t>Calibration and Quality Assurance/Quality Control of LCS </a:t>
            </a:r>
          </a:p>
        </p:txBody>
      </p:sp>
      <p:sp>
        <p:nvSpPr>
          <p:cNvPr id="3" name="Content Placeholder 2">
            <a:extLst>
              <a:ext uri="{FF2B5EF4-FFF2-40B4-BE49-F238E27FC236}">
                <a16:creationId xmlns:a16="http://schemas.microsoft.com/office/drawing/2014/main" id="{ACE7C059-8218-418D-997D-07B6FB5738B2}"/>
              </a:ext>
            </a:extLst>
          </p:cNvPr>
          <p:cNvSpPr>
            <a:spLocks noGrp="1"/>
          </p:cNvSpPr>
          <p:nvPr>
            <p:ph idx="1"/>
          </p:nvPr>
        </p:nvSpPr>
        <p:spPr>
          <a:xfrm>
            <a:off x="205409" y="1586948"/>
            <a:ext cx="3306417" cy="4525963"/>
          </a:xfrm>
        </p:spPr>
        <p:txBody>
          <a:bodyPr>
            <a:normAutofit fontScale="77500" lnSpcReduction="20000"/>
          </a:bodyPr>
          <a:lstStyle/>
          <a:p>
            <a:r>
              <a:rPr lang="en-US" dirty="0"/>
              <a:t>Important factors to consider are temperature, relative humidity, and cross-sensitive gas species (can be found in data sheets and in literature) for gas-phase sensors, and relative humidity, composition, size distribution, and optical properties for particle sensors.</a:t>
            </a:r>
          </a:p>
        </p:txBody>
      </p:sp>
      <p:pic>
        <p:nvPicPr>
          <p:cNvPr id="4" name="Picture 3">
            <a:extLst>
              <a:ext uri="{FF2B5EF4-FFF2-40B4-BE49-F238E27FC236}">
                <a16:creationId xmlns:a16="http://schemas.microsoft.com/office/drawing/2014/main" id="{E860B41E-992D-40E5-916E-7EF97EC92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826" y="2119147"/>
            <a:ext cx="5632174" cy="3520960"/>
          </a:xfrm>
          <a:prstGeom prst="rect">
            <a:avLst/>
          </a:prstGeom>
        </p:spPr>
      </p:pic>
    </p:spTree>
    <p:extLst>
      <p:ext uri="{BB962C8B-B14F-4D97-AF65-F5344CB8AC3E}">
        <p14:creationId xmlns:p14="http://schemas.microsoft.com/office/powerpoint/2010/main" val="334150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data?</a:t>
            </a:r>
          </a:p>
        </p:txBody>
      </p:sp>
      <p:sp>
        <p:nvSpPr>
          <p:cNvPr id="3" name="Content Placeholder 2"/>
          <p:cNvSpPr>
            <a:spLocks noGrp="1"/>
          </p:cNvSpPr>
          <p:nvPr>
            <p:ph idx="1"/>
          </p:nvPr>
        </p:nvSpPr>
        <p:spPr/>
        <p:txBody>
          <a:bodyPr/>
          <a:lstStyle/>
          <a:p>
            <a:r>
              <a:rPr lang="en-US" dirty="0"/>
              <a:t>Lacking QA, the data are not useful.</a:t>
            </a:r>
          </a:p>
          <a:p>
            <a:r>
              <a:rPr lang="en-US" dirty="0"/>
              <a:t>Co-location in field and lab sometimes (often?) lead to different results.</a:t>
            </a:r>
          </a:p>
          <a:p>
            <a:r>
              <a:rPr lang="en-US" dirty="0"/>
              <a:t>Citizen science can lead to wrong conclusions without proper guidance.</a:t>
            </a:r>
          </a:p>
          <a:p>
            <a:r>
              <a:rPr lang="en-US" dirty="0"/>
              <a:t>Machine learning important, but at what point does a LCS become a model variable and stop being a sensor?</a:t>
            </a:r>
          </a:p>
          <a:p>
            <a:endParaRPr lang="en-US" dirty="0"/>
          </a:p>
        </p:txBody>
      </p:sp>
    </p:spTree>
    <p:extLst>
      <p:ext uri="{BB962C8B-B14F-4D97-AF65-F5344CB8AC3E}">
        <p14:creationId xmlns:p14="http://schemas.microsoft.com/office/powerpoint/2010/main" val="356712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2175" y="1186904"/>
            <a:ext cx="10682130" cy="5840652"/>
          </a:xfrm>
          <a:prstGeom prst="rect">
            <a:avLst/>
          </a:prstGeom>
        </p:spPr>
      </p:pic>
      <p:sp>
        <p:nvSpPr>
          <p:cNvPr id="2" name="Title 1"/>
          <p:cNvSpPr>
            <a:spLocks noGrp="1"/>
          </p:cNvSpPr>
          <p:nvPr>
            <p:ph type="title"/>
          </p:nvPr>
        </p:nvSpPr>
        <p:spPr/>
        <p:txBody>
          <a:bodyPr>
            <a:normAutofit fontScale="90000"/>
          </a:bodyPr>
          <a:lstStyle/>
          <a:p>
            <a:r>
              <a:rPr lang="en-US" dirty="0"/>
              <a:t>Where sensors seem to fit best  </a:t>
            </a:r>
            <a:br>
              <a:rPr lang="en-US" dirty="0"/>
            </a:br>
            <a:r>
              <a:rPr lang="en-US" dirty="0"/>
              <a:t>(now, at least)</a:t>
            </a:r>
          </a:p>
        </p:txBody>
      </p:sp>
    </p:spTree>
    <p:extLst>
      <p:ext uri="{BB962C8B-B14F-4D97-AF65-F5344CB8AC3E}">
        <p14:creationId xmlns:p14="http://schemas.microsoft.com/office/powerpoint/2010/main" val="92795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 Document Conclusions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230870"/>
              </p:ext>
            </p:extLst>
          </p:nvPr>
        </p:nvGraphicFramePr>
        <p:xfrm>
          <a:off x="348198" y="1600200"/>
          <a:ext cx="8335574" cy="4145280"/>
        </p:xfrm>
        <a:graphic>
          <a:graphicData uri="http://schemas.openxmlformats.org/drawingml/2006/table">
            <a:tbl>
              <a:tblPr firstRow="1" bandRow="1">
                <a:tableStyleId>{5C22544A-7EE6-4342-B048-85BDC9FD1C3A}</a:tableStyleId>
              </a:tblPr>
              <a:tblGrid>
                <a:gridCol w="3842297">
                  <a:extLst>
                    <a:ext uri="{9D8B030D-6E8A-4147-A177-3AD203B41FA5}">
                      <a16:colId xmlns:a16="http://schemas.microsoft.com/office/drawing/2014/main" val="20000"/>
                    </a:ext>
                  </a:extLst>
                </a:gridCol>
                <a:gridCol w="4493277">
                  <a:extLst>
                    <a:ext uri="{9D8B030D-6E8A-4147-A177-3AD203B41FA5}">
                      <a16:colId xmlns:a16="http://schemas.microsoft.com/office/drawing/2014/main" val="20001"/>
                    </a:ext>
                  </a:extLst>
                </a:gridCol>
              </a:tblGrid>
              <a:tr h="370840">
                <a:tc>
                  <a:txBody>
                    <a:bodyPr/>
                    <a:lstStyle/>
                    <a:p>
                      <a:r>
                        <a:rPr lang="en-US" sz="2800" dirty="0"/>
                        <a:t>Can LCS measure…</a:t>
                      </a:r>
                    </a:p>
                  </a:txBody>
                  <a:tcPr/>
                </a:tc>
                <a:tc>
                  <a:txBody>
                    <a:bodyPr/>
                    <a:lstStyle/>
                    <a:p>
                      <a:r>
                        <a:rPr lang="en-US" sz="2800" dirty="0"/>
                        <a:t>Literature-based</a:t>
                      </a:r>
                      <a:r>
                        <a:rPr lang="en-US" sz="2800" baseline="0" dirty="0"/>
                        <a:t> Conclusions</a:t>
                      </a:r>
                      <a:endParaRPr lang="en-US" sz="2800" dirty="0"/>
                    </a:p>
                  </a:txBody>
                  <a:tcPr/>
                </a:tc>
                <a:extLst>
                  <a:ext uri="{0D108BD9-81ED-4DB2-BD59-A6C34878D82A}">
                    <a16:rowId xmlns:a16="http://schemas.microsoft.com/office/drawing/2014/main" val="10000"/>
                  </a:ext>
                </a:extLst>
              </a:tr>
              <a:tr h="370840">
                <a:tc>
                  <a:txBody>
                    <a:bodyPr/>
                    <a:lstStyle/>
                    <a:p>
                      <a:r>
                        <a:rPr lang="en-US" sz="2400" dirty="0"/>
                        <a:t>…Temporal</a:t>
                      </a:r>
                      <a:r>
                        <a:rPr lang="en-US" sz="2400" baseline="0" dirty="0"/>
                        <a:t> Variability</a:t>
                      </a:r>
                      <a:endParaRPr lang="en-US" sz="2400" dirty="0"/>
                    </a:p>
                  </a:txBody>
                  <a:tcPr/>
                </a:tc>
                <a:tc>
                  <a:txBody>
                    <a:bodyPr/>
                    <a:lstStyle/>
                    <a:p>
                      <a:r>
                        <a:rPr lang="en-US" sz="2000" dirty="0"/>
                        <a:t>Useful for short-term trends (hours to days to months)</a:t>
                      </a:r>
                    </a:p>
                  </a:txBody>
                  <a:tcPr/>
                </a:tc>
                <a:extLst>
                  <a:ext uri="{0D108BD9-81ED-4DB2-BD59-A6C34878D82A}">
                    <a16:rowId xmlns:a16="http://schemas.microsoft.com/office/drawing/2014/main" val="10001"/>
                  </a:ext>
                </a:extLst>
              </a:tr>
              <a:tr h="370840">
                <a:tc>
                  <a:txBody>
                    <a:bodyPr/>
                    <a:lstStyle/>
                    <a:p>
                      <a:r>
                        <a:rPr lang="en-US" sz="2400" dirty="0"/>
                        <a:t>…Spatial</a:t>
                      </a:r>
                      <a:r>
                        <a:rPr lang="en-US" sz="2400" baseline="0" dirty="0"/>
                        <a:t> Variability</a:t>
                      </a:r>
                      <a:endParaRPr lang="en-US" sz="2400" dirty="0"/>
                    </a:p>
                  </a:txBody>
                  <a:tcPr/>
                </a:tc>
                <a:tc>
                  <a:txBody>
                    <a:bodyPr/>
                    <a:lstStyle/>
                    <a:p>
                      <a:r>
                        <a:rPr lang="en-US" sz="2000" dirty="0"/>
                        <a:t>Useful</a:t>
                      </a:r>
                      <a:r>
                        <a:rPr lang="en-US" sz="2000" baseline="0" dirty="0"/>
                        <a:t>, as long as sensors report reproducible measurements across different sensors</a:t>
                      </a:r>
                      <a:endParaRPr lang="en-US" sz="2000" dirty="0"/>
                    </a:p>
                  </a:txBody>
                  <a:tcPr/>
                </a:tc>
                <a:extLst>
                  <a:ext uri="{0D108BD9-81ED-4DB2-BD59-A6C34878D82A}">
                    <a16:rowId xmlns:a16="http://schemas.microsoft.com/office/drawing/2014/main" val="10002"/>
                  </a:ext>
                </a:extLst>
              </a:tr>
              <a:tr h="370840">
                <a:tc>
                  <a:txBody>
                    <a:bodyPr/>
                    <a:lstStyle/>
                    <a:p>
                      <a:r>
                        <a:rPr lang="en-US" sz="2400" dirty="0"/>
                        <a:t>…Concentration</a:t>
                      </a:r>
                      <a:r>
                        <a:rPr lang="en-US" sz="2400" baseline="0" dirty="0"/>
                        <a:t> Dependence</a:t>
                      </a:r>
                      <a:endParaRPr lang="en-US" sz="2400" dirty="0"/>
                    </a:p>
                  </a:txBody>
                  <a:tcPr/>
                </a:tc>
                <a:tc>
                  <a:txBody>
                    <a:bodyPr/>
                    <a:lstStyle/>
                    <a:p>
                      <a:r>
                        <a:rPr lang="en-US" sz="2000" dirty="0"/>
                        <a:t>Limited evidence, because</a:t>
                      </a:r>
                      <a:r>
                        <a:rPr lang="en-US" sz="2000" baseline="0" dirty="0"/>
                        <a:t> it requires comparison against long term trends; quantitative insufficiency.</a:t>
                      </a:r>
                      <a:endParaRPr lang="en-US" sz="2000" dirty="0"/>
                    </a:p>
                  </a:txBody>
                  <a:tcPr/>
                </a:tc>
                <a:extLst>
                  <a:ext uri="{0D108BD9-81ED-4DB2-BD59-A6C34878D82A}">
                    <a16:rowId xmlns:a16="http://schemas.microsoft.com/office/drawing/2014/main" val="10003"/>
                  </a:ext>
                </a:extLst>
              </a:tr>
              <a:tr h="370840">
                <a:tc>
                  <a:txBody>
                    <a:bodyPr/>
                    <a:lstStyle/>
                    <a:p>
                      <a:r>
                        <a:rPr lang="en-US" sz="2400" dirty="0"/>
                        <a:t>…Personal Exposure</a:t>
                      </a:r>
                    </a:p>
                  </a:txBody>
                  <a:tcPr/>
                </a:tc>
                <a:tc>
                  <a:txBody>
                    <a:bodyPr/>
                    <a:lstStyle/>
                    <a:p>
                      <a:r>
                        <a:rPr lang="en-US" sz="2000" dirty="0"/>
                        <a:t>Not</a:t>
                      </a:r>
                      <a:r>
                        <a:rPr lang="en-US" sz="2000" baseline="0" dirty="0"/>
                        <a:t> suitable for quantitative assessment.</a:t>
                      </a:r>
                      <a:endParaRPr lang="en-US" sz="2000" dirty="0"/>
                    </a:p>
                  </a:txBody>
                  <a:tcPr/>
                </a:tc>
                <a:extLst>
                  <a:ext uri="{0D108BD9-81ED-4DB2-BD59-A6C34878D82A}">
                    <a16:rowId xmlns:a16="http://schemas.microsoft.com/office/drawing/2014/main" val="10004"/>
                  </a:ext>
                </a:extLst>
              </a:tr>
              <a:tr h="370840">
                <a:tc>
                  <a:txBody>
                    <a:bodyPr/>
                    <a:lstStyle/>
                    <a:p>
                      <a:r>
                        <a:rPr lang="en-US" sz="2400" dirty="0"/>
                        <a:t>…Long Term Trends</a:t>
                      </a:r>
                    </a:p>
                  </a:txBody>
                  <a:tcPr/>
                </a:tc>
                <a:tc>
                  <a:txBody>
                    <a:bodyPr/>
                    <a:lstStyle/>
                    <a:p>
                      <a:r>
                        <a:rPr lang="en-US" sz="2000" dirty="0"/>
                        <a:t>Not suitable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719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manufacturers and systems providers</a:t>
            </a:r>
          </a:p>
        </p:txBody>
      </p:sp>
      <p:sp>
        <p:nvSpPr>
          <p:cNvPr id="3" name="Content Placeholder 2"/>
          <p:cNvSpPr>
            <a:spLocks noGrp="1"/>
          </p:cNvSpPr>
          <p:nvPr>
            <p:ph idx="1"/>
          </p:nvPr>
        </p:nvSpPr>
        <p:spPr/>
        <p:txBody>
          <a:bodyPr>
            <a:normAutofit fontScale="92500" lnSpcReduction="20000"/>
          </a:bodyPr>
          <a:lstStyle/>
          <a:p>
            <a:r>
              <a:rPr lang="en-US" dirty="0"/>
              <a:t>Manufacturers should provide information on the characterization of sensors and sensor system performance, in a manner that is as comprehensive as possible, including results from in-field testing. </a:t>
            </a:r>
          </a:p>
          <a:p>
            <a:r>
              <a:rPr lang="en-US" dirty="0"/>
              <a:t>More information on sensor lifetimes and degradation over extended periods of time is needed</a:t>
            </a:r>
          </a:p>
          <a:p>
            <a:r>
              <a:rPr lang="en-US" dirty="0"/>
              <a:t>Where algorithms and data manipulations are used to improve data quality, the basic principles of this should be made clear to the user. </a:t>
            </a:r>
          </a:p>
        </p:txBody>
      </p:sp>
    </p:spTree>
    <p:extLst>
      <p:ext uri="{BB962C8B-B14F-4D97-AF65-F5344CB8AC3E}">
        <p14:creationId xmlns:p14="http://schemas.microsoft.com/office/powerpoint/2010/main" val="3559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users and operators of LCSs</a:t>
            </a:r>
            <a:endParaRPr lang="en-US" dirty="0"/>
          </a:p>
        </p:txBody>
      </p:sp>
      <p:sp>
        <p:nvSpPr>
          <p:cNvPr id="3" name="Content Placeholder 2"/>
          <p:cNvSpPr>
            <a:spLocks noGrp="1"/>
          </p:cNvSpPr>
          <p:nvPr>
            <p:ph idx="1"/>
          </p:nvPr>
        </p:nvSpPr>
        <p:spPr>
          <a:xfrm>
            <a:off x="457200" y="1520687"/>
            <a:ext cx="8229600" cy="4734339"/>
          </a:xfrm>
        </p:spPr>
        <p:txBody>
          <a:bodyPr>
            <a:normAutofit fontScale="70000" lnSpcReduction="20000"/>
          </a:bodyPr>
          <a:lstStyle/>
          <a:p>
            <a:r>
              <a:rPr lang="en-GB" dirty="0"/>
              <a:t>Users of LCS should have a clearly-defined application scope and set of questions they wish to address prior to selection of a sensor approach. </a:t>
            </a:r>
            <a:endParaRPr lang="en-US" dirty="0"/>
          </a:p>
          <a:p>
            <a:r>
              <a:rPr lang="en-GB" dirty="0"/>
              <a:t>The user community should continuously evaluate LCS performance through verification and/or comparisons performed under real-world conditions ideally through ambient field deployments against reference instruments and report those results openly</a:t>
            </a:r>
          </a:p>
          <a:p>
            <a:r>
              <a:rPr lang="en-GB" dirty="0"/>
              <a:t>There is a need to develop harmonized standards and guidelines for sensor performance evaluation.</a:t>
            </a:r>
            <a:r>
              <a:rPr lang="en-GB" b="1" dirty="0"/>
              <a:t> </a:t>
            </a:r>
          </a:p>
          <a:p>
            <a:r>
              <a:rPr lang="en-GB" dirty="0"/>
              <a:t>Demonstration and research projects should where possible strive to include within LCS networks locations or nodes where several identical sensor systems are co-located together. </a:t>
            </a:r>
          </a:p>
          <a:p>
            <a:r>
              <a:rPr lang="en-GB" dirty="0"/>
              <a:t>Adopt and utilize best-practices for data management and documentation of associated data regarding implementation conditions. </a:t>
            </a:r>
            <a:endParaRPr lang="en-US" dirty="0"/>
          </a:p>
        </p:txBody>
      </p:sp>
    </p:spTree>
    <p:extLst>
      <p:ext uri="{BB962C8B-B14F-4D97-AF65-F5344CB8AC3E}">
        <p14:creationId xmlns:p14="http://schemas.microsoft.com/office/powerpoint/2010/main" val="416800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the broader community who may use LCS data</a:t>
            </a:r>
          </a:p>
        </p:txBody>
      </p:sp>
      <p:sp>
        <p:nvSpPr>
          <p:cNvPr id="3" name="Content Placeholder 2"/>
          <p:cNvSpPr>
            <a:spLocks noGrp="1"/>
          </p:cNvSpPr>
          <p:nvPr>
            <p:ph idx="1"/>
          </p:nvPr>
        </p:nvSpPr>
        <p:spPr>
          <a:xfrm>
            <a:off x="457200" y="1520687"/>
            <a:ext cx="8229600" cy="4734339"/>
          </a:xfrm>
        </p:spPr>
        <p:txBody>
          <a:bodyPr>
            <a:normAutofit fontScale="85000" lnSpcReduction="10000"/>
          </a:bodyPr>
          <a:lstStyle/>
          <a:p>
            <a:r>
              <a:rPr lang="en-GB" dirty="0"/>
              <a:t>Renewed efforts are needed to enhance engagement and sharing of knowledge and skills between the data science community, the atmospheric science community and others to improve LCS data processing and analysis methods. </a:t>
            </a:r>
          </a:p>
          <a:p>
            <a:r>
              <a:rPr lang="en-GB" dirty="0"/>
              <a:t>Adoption of open access and open data policies to further facilitate the development, applications, and use of LCS data is essential. </a:t>
            </a:r>
          </a:p>
          <a:p>
            <a:r>
              <a:rPr lang="en-GB" dirty="0"/>
              <a:t>Continue to support (with data, advice, resources) activities that improve validation and/or verification for LCS and consider expanding to a wider range of environmental and pollution conditions.</a:t>
            </a:r>
            <a:endParaRPr lang="en-US" dirty="0"/>
          </a:p>
        </p:txBody>
      </p:sp>
    </p:spTree>
    <p:extLst>
      <p:ext uri="{BB962C8B-B14F-4D97-AF65-F5344CB8AC3E}">
        <p14:creationId xmlns:p14="http://schemas.microsoft.com/office/powerpoint/2010/main" val="145096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22F9-CE64-4F5F-8005-FE5354FAE413}"/>
              </a:ext>
            </a:extLst>
          </p:cNvPr>
          <p:cNvSpPr>
            <a:spLocks noGrp="1"/>
          </p:cNvSpPr>
          <p:nvPr>
            <p:ph type="title"/>
          </p:nvPr>
        </p:nvSpPr>
        <p:spPr/>
        <p:txBody>
          <a:bodyPr/>
          <a:lstStyle/>
          <a:p>
            <a:r>
              <a:rPr lang="en-US" dirty="0">
                <a:solidFill>
                  <a:srgbClr val="0070C0"/>
                </a:solidFill>
              </a:rPr>
              <a:t>Resources to Consider</a:t>
            </a:r>
          </a:p>
        </p:txBody>
      </p:sp>
      <p:sp>
        <p:nvSpPr>
          <p:cNvPr id="3" name="Content Placeholder 2">
            <a:extLst>
              <a:ext uri="{FF2B5EF4-FFF2-40B4-BE49-F238E27FC236}">
                <a16:creationId xmlns:a16="http://schemas.microsoft.com/office/drawing/2014/main" id="{A43B1707-0786-4D41-9E59-04410EB5789B}"/>
              </a:ext>
            </a:extLst>
          </p:cNvPr>
          <p:cNvSpPr>
            <a:spLocks noGrp="1"/>
          </p:cNvSpPr>
          <p:nvPr>
            <p:ph idx="1"/>
          </p:nvPr>
        </p:nvSpPr>
        <p:spPr/>
        <p:txBody>
          <a:bodyPr/>
          <a:lstStyle/>
          <a:p>
            <a:r>
              <a:rPr lang="en-US" dirty="0"/>
              <a:t>AQ-SPEC (</a:t>
            </a:r>
            <a:r>
              <a:rPr lang="en-US" dirty="0">
                <a:hlinkClick r:id="rId2"/>
              </a:rPr>
              <a:t>http://www.aqmd.gov/aq-spec</a:t>
            </a:r>
            <a:r>
              <a:rPr lang="en-US" dirty="0"/>
              <a:t>)</a:t>
            </a:r>
          </a:p>
          <a:p>
            <a:r>
              <a:rPr lang="en-US" dirty="0" err="1"/>
              <a:t>OpenAQ</a:t>
            </a:r>
            <a:r>
              <a:rPr lang="en-US" dirty="0"/>
              <a:t> (</a:t>
            </a:r>
            <a:r>
              <a:rPr lang="en-US" dirty="0">
                <a:hlinkClick r:id="rId3"/>
              </a:rPr>
              <a:t>http://www.openaq.org</a:t>
            </a:r>
            <a:r>
              <a:rPr lang="en-US" dirty="0"/>
              <a:t>)</a:t>
            </a:r>
          </a:p>
          <a:p>
            <a:r>
              <a:rPr lang="en-US" dirty="0"/>
              <a:t>Various established sensor networks (see WMO Document 1215 for more information)</a:t>
            </a:r>
          </a:p>
          <a:p>
            <a:endParaRPr lang="en-US" dirty="0"/>
          </a:p>
          <a:p>
            <a:r>
              <a:rPr lang="en-US" dirty="0"/>
              <a:t>To share your experience, publications and related meetings please use the LCS forum</a:t>
            </a:r>
          </a:p>
          <a:p>
            <a:pPr marL="0" indent="0">
              <a:buNone/>
            </a:pPr>
            <a:r>
              <a:rPr lang="en-US" b="1" u="sng" dirty="0">
                <a:solidFill>
                  <a:srgbClr val="0070C0"/>
                </a:solidFill>
              </a:rPr>
              <a:t>https://wmoairsensor.discussion.community/</a:t>
            </a:r>
          </a:p>
        </p:txBody>
      </p:sp>
    </p:spTree>
    <p:extLst>
      <p:ext uri="{BB962C8B-B14F-4D97-AF65-F5344CB8AC3E}">
        <p14:creationId xmlns:p14="http://schemas.microsoft.com/office/powerpoint/2010/main" val="142069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F3CA-5C83-4800-A718-8C74DC9CBCBB}"/>
              </a:ext>
            </a:extLst>
          </p:cNvPr>
          <p:cNvSpPr>
            <a:spLocks noGrp="1"/>
          </p:cNvSpPr>
          <p:nvPr>
            <p:ph type="title"/>
          </p:nvPr>
        </p:nvSpPr>
        <p:spPr/>
        <p:txBody>
          <a:bodyPr/>
          <a:lstStyle/>
          <a:p>
            <a:r>
              <a:rPr lang="en-US" dirty="0">
                <a:solidFill>
                  <a:srgbClr val="0070C0"/>
                </a:solidFill>
              </a:rPr>
              <a:t>Authors</a:t>
            </a:r>
          </a:p>
        </p:txBody>
      </p:sp>
      <p:sp>
        <p:nvSpPr>
          <p:cNvPr id="3" name="Content Placeholder 2">
            <a:extLst>
              <a:ext uri="{FF2B5EF4-FFF2-40B4-BE49-F238E27FC236}">
                <a16:creationId xmlns:a16="http://schemas.microsoft.com/office/drawing/2014/main" id="{24AE53C6-B87D-4AFB-99B1-B75045191630}"/>
              </a:ext>
            </a:extLst>
          </p:cNvPr>
          <p:cNvSpPr>
            <a:spLocks noGrp="1"/>
          </p:cNvSpPr>
          <p:nvPr>
            <p:ph idx="1"/>
          </p:nvPr>
        </p:nvSpPr>
        <p:spPr>
          <a:xfrm>
            <a:off x="457200" y="1600200"/>
            <a:ext cx="8229600" cy="4694583"/>
          </a:xfrm>
        </p:spPr>
        <p:txBody>
          <a:bodyPr>
            <a:normAutofit fontScale="92500" lnSpcReduction="20000"/>
          </a:bodyPr>
          <a:lstStyle/>
          <a:p>
            <a:r>
              <a:rPr lang="en-US" b="1" dirty="0"/>
              <a:t>Lead authors</a:t>
            </a:r>
            <a:r>
              <a:rPr lang="en-US" dirty="0"/>
              <a:t>: Candice Lung, Prof Rod Jones, Christoph Zellweger, Ari </a:t>
            </a:r>
            <a:r>
              <a:rPr lang="en-US" dirty="0" err="1"/>
              <a:t>Karppinen</a:t>
            </a:r>
            <a:r>
              <a:rPr lang="en-US" dirty="0"/>
              <a:t>, Michele Penza, Tim Dye, Christoph </a:t>
            </a:r>
            <a:r>
              <a:rPr lang="en-US" dirty="0" err="1"/>
              <a:t>Hüglin</a:t>
            </a:r>
            <a:r>
              <a:rPr lang="en-US" dirty="0"/>
              <a:t>, Prof </a:t>
            </a:r>
            <a:r>
              <a:rPr lang="en-US" dirty="0" err="1"/>
              <a:t>Zhi</a:t>
            </a:r>
            <a:r>
              <a:rPr lang="en-US" dirty="0"/>
              <a:t> NING, Roland Leigh, David Hagan, Olivier Laurent, Greg Carmichael</a:t>
            </a:r>
          </a:p>
          <a:p>
            <a:endParaRPr lang="en-US" dirty="0"/>
          </a:p>
          <a:p>
            <a:r>
              <a:rPr lang="en-US" b="1" dirty="0"/>
              <a:t>Contributing authors</a:t>
            </a:r>
            <a:r>
              <a:rPr lang="en-US" dirty="0"/>
              <a:t>: Michel </a:t>
            </a:r>
            <a:r>
              <a:rPr lang="en-US" dirty="0" err="1"/>
              <a:t>Gerboles</a:t>
            </a:r>
            <a:r>
              <a:rPr lang="en-US" dirty="0"/>
              <a:t> (</a:t>
            </a:r>
            <a:r>
              <a:rPr lang="en-US" b="1" dirty="0"/>
              <a:t>EU</a:t>
            </a:r>
            <a:r>
              <a:rPr lang="en-US" dirty="0"/>
              <a:t>), </a:t>
            </a:r>
            <a:r>
              <a:rPr lang="en-US" dirty="0" err="1"/>
              <a:t>Pierpaolo</a:t>
            </a:r>
            <a:r>
              <a:rPr lang="en-US" dirty="0"/>
              <a:t> </a:t>
            </a:r>
            <a:r>
              <a:rPr lang="en-US" dirty="0" err="1"/>
              <a:t>Mudu</a:t>
            </a:r>
            <a:r>
              <a:rPr lang="en-US" dirty="0"/>
              <a:t> (</a:t>
            </a:r>
            <a:r>
              <a:rPr lang="en-US" b="1" dirty="0"/>
              <a:t>WHO</a:t>
            </a:r>
            <a:r>
              <a:rPr lang="en-US" dirty="0"/>
              <a:t>), Sean Khan (</a:t>
            </a:r>
            <a:r>
              <a:rPr lang="en-US" b="1" dirty="0"/>
              <a:t>UN Environment</a:t>
            </a:r>
            <a:r>
              <a:rPr lang="en-US" dirty="0"/>
              <a:t>), Ron Cohen, Oksana Tarasova, Drew </a:t>
            </a:r>
            <a:r>
              <a:rPr lang="en-US" dirty="0" err="1"/>
              <a:t>Gentner</a:t>
            </a:r>
            <a:r>
              <a:rPr lang="en-US" dirty="0"/>
              <a:t>, Jesse Kroll, Eben Cross, Xavier </a:t>
            </a:r>
            <a:r>
              <a:rPr lang="en-US" dirty="0" err="1"/>
              <a:t>Querol</a:t>
            </a:r>
            <a:r>
              <a:rPr lang="en-US" dirty="0"/>
              <a:t> </a:t>
            </a:r>
            <a:r>
              <a:rPr lang="en-US" dirty="0" err="1"/>
              <a:t>Carceller</a:t>
            </a:r>
            <a:r>
              <a:rPr lang="en-US" dirty="0"/>
              <a:t>, </a:t>
            </a:r>
            <a:r>
              <a:rPr lang="en-US" dirty="0" err="1"/>
              <a:t>Gufran</a:t>
            </a:r>
            <a:r>
              <a:rPr lang="en-US" dirty="0"/>
              <a:t> </a:t>
            </a:r>
            <a:r>
              <a:rPr lang="en-US" dirty="0" err="1"/>
              <a:t>Beig</a:t>
            </a:r>
            <a:endParaRPr lang="en-US" dirty="0"/>
          </a:p>
          <a:p>
            <a:endParaRPr lang="en-US" dirty="0"/>
          </a:p>
          <a:p>
            <a:endParaRPr lang="en-US" dirty="0"/>
          </a:p>
        </p:txBody>
      </p:sp>
    </p:spTree>
    <p:extLst>
      <p:ext uri="{BB962C8B-B14F-4D97-AF65-F5344CB8AC3E}">
        <p14:creationId xmlns:p14="http://schemas.microsoft.com/office/powerpoint/2010/main" val="103160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E2CB-BF1A-41B8-8321-C529514776E7}"/>
              </a:ext>
            </a:extLst>
          </p:cNvPr>
          <p:cNvSpPr>
            <a:spLocks noGrp="1"/>
          </p:cNvSpPr>
          <p:nvPr>
            <p:ph type="title"/>
          </p:nvPr>
        </p:nvSpPr>
        <p:spPr/>
        <p:txBody>
          <a:bodyPr/>
          <a:lstStyle/>
          <a:p>
            <a:r>
              <a:rPr lang="en-US" dirty="0">
                <a:solidFill>
                  <a:srgbClr val="0070C0"/>
                </a:solidFill>
              </a:rPr>
              <a:t>Approach</a:t>
            </a:r>
          </a:p>
        </p:txBody>
      </p:sp>
      <p:sp>
        <p:nvSpPr>
          <p:cNvPr id="3" name="Content Placeholder 2">
            <a:extLst>
              <a:ext uri="{FF2B5EF4-FFF2-40B4-BE49-F238E27FC236}">
                <a16:creationId xmlns:a16="http://schemas.microsoft.com/office/drawing/2014/main" id="{8C743C03-BAB4-436E-AD21-D9D4454BA911}"/>
              </a:ext>
            </a:extLst>
          </p:cNvPr>
          <p:cNvSpPr>
            <a:spLocks noGrp="1"/>
          </p:cNvSpPr>
          <p:nvPr>
            <p:ph idx="1"/>
          </p:nvPr>
        </p:nvSpPr>
        <p:spPr/>
        <p:txBody>
          <a:bodyPr>
            <a:normAutofit fontScale="92500" lnSpcReduction="20000"/>
          </a:bodyPr>
          <a:lstStyle/>
          <a:p>
            <a:r>
              <a:rPr lang="en-US" dirty="0"/>
              <a:t>Based on peer-reviewed publications through 2017</a:t>
            </a:r>
          </a:p>
          <a:p>
            <a:r>
              <a:rPr lang="en-US" dirty="0"/>
              <a:t>Applications of sensors, definitions, sensor performance, evaluation exercises and facilities, quality assurance , conclusions and recommendations</a:t>
            </a:r>
          </a:p>
          <a:p>
            <a:r>
              <a:rPr lang="en-US" dirty="0"/>
              <a:t>Covers:</a:t>
            </a:r>
          </a:p>
          <a:p>
            <a:pPr lvl="1"/>
            <a:r>
              <a:rPr lang="en-US" dirty="0"/>
              <a:t>Reactive gases or other air pollutants including NO, NO</a:t>
            </a:r>
            <a:r>
              <a:rPr lang="en-US" baseline="-25000" dirty="0"/>
              <a:t>2</a:t>
            </a:r>
            <a:r>
              <a:rPr lang="en-US" dirty="0"/>
              <a:t>, O</a:t>
            </a:r>
            <a:r>
              <a:rPr lang="en-US" baseline="-25000" dirty="0"/>
              <a:t>3</a:t>
            </a:r>
            <a:r>
              <a:rPr lang="en-US" dirty="0"/>
              <a:t>, CO, SO</a:t>
            </a:r>
            <a:r>
              <a:rPr lang="en-US" baseline="-25000" dirty="0"/>
              <a:t>2</a:t>
            </a:r>
            <a:r>
              <a:rPr lang="en-US" dirty="0"/>
              <a:t>, and total VOCs. </a:t>
            </a:r>
          </a:p>
          <a:p>
            <a:pPr lvl="1"/>
            <a:r>
              <a:rPr lang="en-US" dirty="0"/>
              <a:t>Long-lived greenhouse gases: CO</a:t>
            </a:r>
            <a:r>
              <a:rPr lang="en-US" baseline="-25000" dirty="0"/>
              <a:t>2</a:t>
            </a:r>
            <a:r>
              <a:rPr lang="en-US" dirty="0"/>
              <a:t> and CH</a:t>
            </a:r>
            <a:r>
              <a:rPr lang="en-US" baseline="-25000" dirty="0"/>
              <a:t>4</a:t>
            </a:r>
          </a:p>
          <a:p>
            <a:pPr lvl="1"/>
            <a:r>
              <a:rPr lang="en-US" dirty="0"/>
              <a:t>Airborne particulate matter (PM)</a:t>
            </a:r>
          </a:p>
          <a:p>
            <a:endParaRPr lang="en-US" dirty="0"/>
          </a:p>
        </p:txBody>
      </p:sp>
    </p:spTree>
    <p:extLst>
      <p:ext uri="{BB962C8B-B14F-4D97-AF65-F5344CB8AC3E}">
        <p14:creationId xmlns:p14="http://schemas.microsoft.com/office/powerpoint/2010/main" val="129977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BD12-BDC4-4C46-9682-67AD0E8F568E}"/>
              </a:ext>
            </a:extLst>
          </p:cNvPr>
          <p:cNvSpPr>
            <a:spLocks noGrp="1"/>
          </p:cNvSpPr>
          <p:nvPr>
            <p:ph type="title"/>
          </p:nvPr>
        </p:nvSpPr>
        <p:spPr/>
        <p:txBody>
          <a:bodyPr/>
          <a:lstStyle/>
          <a:p>
            <a:r>
              <a:rPr lang="en-US" dirty="0">
                <a:solidFill>
                  <a:srgbClr val="0070C0"/>
                </a:solidFill>
              </a:rPr>
              <a:t>Covered technologies</a:t>
            </a:r>
          </a:p>
        </p:txBody>
      </p:sp>
      <p:sp>
        <p:nvSpPr>
          <p:cNvPr id="3" name="Content Placeholder 2">
            <a:extLst>
              <a:ext uri="{FF2B5EF4-FFF2-40B4-BE49-F238E27FC236}">
                <a16:creationId xmlns:a16="http://schemas.microsoft.com/office/drawing/2014/main" id="{20E9FD4C-3D94-4B39-8FC6-27C69BB90729}"/>
              </a:ext>
            </a:extLst>
          </p:cNvPr>
          <p:cNvSpPr>
            <a:spLocks noGrp="1"/>
          </p:cNvSpPr>
          <p:nvPr>
            <p:ph idx="1"/>
          </p:nvPr>
        </p:nvSpPr>
        <p:spPr/>
        <p:txBody>
          <a:bodyPr>
            <a:normAutofit/>
          </a:bodyPr>
          <a:lstStyle/>
          <a:p>
            <a:endParaRPr lang="en-US" dirty="0"/>
          </a:p>
          <a:p>
            <a:r>
              <a:rPr lang="en-US" dirty="0"/>
              <a:t>Electrochemical method</a:t>
            </a:r>
          </a:p>
          <a:p>
            <a:r>
              <a:rPr lang="en-US" dirty="0"/>
              <a:t>Metal oxide</a:t>
            </a:r>
          </a:p>
          <a:p>
            <a:r>
              <a:rPr lang="en-US" dirty="0"/>
              <a:t>Photo-ionization detectors (PID)</a:t>
            </a:r>
          </a:p>
          <a:p>
            <a:r>
              <a:rPr lang="en-US" dirty="0"/>
              <a:t>Optical (light scattering, NDIR)</a:t>
            </a:r>
          </a:p>
          <a:p>
            <a:endParaRPr lang="en-US" dirty="0"/>
          </a:p>
        </p:txBody>
      </p:sp>
    </p:spTree>
    <p:extLst>
      <p:ext uri="{BB962C8B-B14F-4D97-AF65-F5344CB8AC3E}">
        <p14:creationId xmlns:p14="http://schemas.microsoft.com/office/powerpoint/2010/main" val="35350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A034-6D67-4FD6-9149-C7B86E98732A}"/>
              </a:ext>
            </a:extLst>
          </p:cNvPr>
          <p:cNvSpPr>
            <a:spLocks noGrp="1"/>
          </p:cNvSpPr>
          <p:nvPr>
            <p:ph type="title"/>
          </p:nvPr>
        </p:nvSpPr>
        <p:spPr/>
        <p:txBody>
          <a:bodyPr/>
          <a:lstStyle/>
          <a:p>
            <a:r>
              <a:rPr lang="en-US" dirty="0">
                <a:solidFill>
                  <a:srgbClr val="0070C0"/>
                </a:solidFill>
              </a:rPr>
              <a:t>Discussed applications</a:t>
            </a:r>
          </a:p>
        </p:txBody>
      </p:sp>
      <p:graphicFrame>
        <p:nvGraphicFramePr>
          <p:cNvPr id="5" name="Content Placeholder 4">
            <a:extLst>
              <a:ext uri="{FF2B5EF4-FFF2-40B4-BE49-F238E27FC236}">
                <a16:creationId xmlns:a16="http://schemas.microsoft.com/office/drawing/2014/main" id="{53AC2C8E-6A69-49E3-AA73-57A2D015171E}"/>
              </a:ext>
            </a:extLst>
          </p:cNvPr>
          <p:cNvGraphicFramePr>
            <a:graphicFrameLocks noGrp="1"/>
          </p:cNvGraphicFramePr>
          <p:nvPr>
            <p:ph idx="1"/>
            <p:extLst>
              <p:ext uri="{D42A27DB-BD31-4B8C-83A1-F6EECF244321}">
                <p14:modId xmlns:p14="http://schemas.microsoft.com/office/powerpoint/2010/main" val="1348426013"/>
              </p:ext>
            </p:extLst>
          </p:nvPr>
        </p:nvGraphicFramePr>
        <p:xfrm>
          <a:off x="649358" y="1417638"/>
          <a:ext cx="4903303" cy="4780562"/>
        </p:xfrm>
        <a:graphic>
          <a:graphicData uri="http://schemas.openxmlformats.org/drawingml/2006/table">
            <a:tbl>
              <a:tblPr>
                <a:tableStyleId>{5C22544A-7EE6-4342-B048-85BDC9FD1C3A}</a:tableStyleId>
              </a:tblPr>
              <a:tblGrid>
                <a:gridCol w="4903303">
                  <a:extLst>
                    <a:ext uri="{9D8B030D-6E8A-4147-A177-3AD203B41FA5}">
                      <a16:colId xmlns:a16="http://schemas.microsoft.com/office/drawing/2014/main" val="3445788002"/>
                    </a:ext>
                  </a:extLst>
                </a:gridCol>
              </a:tblGrid>
              <a:tr h="153915">
                <a:tc>
                  <a:txBody>
                    <a:bodyPr/>
                    <a:lstStyle/>
                    <a:p>
                      <a:pPr marL="0" marR="0">
                        <a:spcBef>
                          <a:spcPts val="0"/>
                        </a:spcBef>
                        <a:spcAft>
                          <a:spcPts val="0"/>
                        </a:spcAft>
                      </a:pPr>
                      <a:r>
                        <a:rPr lang="en-GB" sz="2400" b="1" dirty="0">
                          <a:effectLst/>
                        </a:rPr>
                        <a:t>Application</a:t>
                      </a:r>
                      <a:endParaRPr lang="en-US" sz="24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21377" marR="21377" marT="21377" marB="21377"/>
                </a:tc>
                <a:extLst>
                  <a:ext uri="{0D108BD9-81ED-4DB2-BD59-A6C34878D82A}">
                    <a16:rowId xmlns:a16="http://schemas.microsoft.com/office/drawing/2014/main" val="203102605"/>
                  </a:ext>
                </a:extLst>
              </a:tr>
              <a:tr h="540413">
                <a:tc>
                  <a:txBody>
                    <a:bodyPr/>
                    <a:lstStyle/>
                    <a:p>
                      <a:pPr marL="0" marR="0">
                        <a:spcBef>
                          <a:spcPts val="0"/>
                        </a:spcBef>
                        <a:spcAft>
                          <a:spcPts val="0"/>
                        </a:spcAft>
                      </a:pPr>
                      <a:r>
                        <a:rPr lang="en-GB" sz="2400" dirty="0">
                          <a:effectLst/>
                        </a:rPr>
                        <a:t>Research in the atmospheric sciences</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158751614"/>
                  </a:ext>
                </a:extLst>
              </a:tr>
              <a:tr h="686633">
                <a:tc>
                  <a:txBody>
                    <a:bodyPr/>
                    <a:lstStyle/>
                    <a:p>
                      <a:pPr marL="0" marR="0">
                        <a:spcBef>
                          <a:spcPts val="0"/>
                        </a:spcBef>
                        <a:spcAft>
                          <a:spcPts val="0"/>
                        </a:spcAft>
                      </a:pPr>
                      <a:r>
                        <a:rPr lang="en-GB" sz="2400" dirty="0">
                          <a:effectLst/>
                        </a:rPr>
                        <a:t>Long-term global change</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2363735215"/>
                  </a:ext>
                </a:extLst>
              </a:tr>
              <a:tr h="850809">
                <a:tc>
                  <a:txBody>
                    <a:bodyPr/>
                    <a:lstStyle/>
                    <a:p>
                      <a:pPr marL="0" marR="0">
                        <a:spcBef>
                          <a:spcPts val="0"/>
                        </a:spcBef>
                        <a:spcAft>
                          <a:spcPts val="0"/>
                        </a:spcAft>
                      </a:pPr>
                      <a:r>
                        <a:rPr lang="en-GB" sz="2400" dirty="0">
                          <a:effectLst/>
                        </a:rPr>
                        <a:t>Air Quality compliance / regulation</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2042458101"/>
                  </a:ext>
                </a:extLst>
              </a:tr>
              <a:tr h="936318">
                <a:tc>
                  <a:txBody>
                    <a:bodyPr/>
                    <a:lstStyle/>
                    <a:p>
                      <a:pPr marL="0" marR="0">
                        <a:spcBef>
                          <a:spcPts val="0"/>
                        </a:spcBef>
                        <a:spcAft>
                          <a:spcPts val="0"/>
                        </a:spcAft>
                      </a:pPr>
                      <a:r>
                        <a:rPr lang="en-GB" sz="2400" dirty="0">
                          <a:effectLst/>
                        </a:rPr>
                        <a:t>Air Quality management</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4160597260"/>
                  </a:ext>
                </a:extLst>
              </a:tr>
              <a:tr h="632763">
                <a:tc>
                  <a:txBody>
                    <a:bodyPr/>
                    <a:lstStyle/>
                    <a:p>
                      <a:pPr marL="0" marR="0">
                        <a:spcBef>
                          <a:spcPts val="0"/>
                        </a:spcBef>
                        <a:spcAft>
                          <a:spcPts val="0"/>
                        </a:spcAft>
                      </a:pPr>
                      <a:r>
                        <a:rPr lang="en-GB" sz="2400" dirty="0">
                          <a:effectLst/>
                        </a:rPr>
                        <a:t>Public Information</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3691446764"/>
                  </a:ext>
                </a:extLst>
              </a:tr>
              <a:tr h="725112">
                <a:tc>
                  <a:txBody>
                    <a:bodyPr/>
                    <a:lstStyle/>
                    <a:p>
                      <a:pPr marL="0" marR="0">
                        <a:spcBef>
                          <a:spcPts val="0"/>
                        </a:spcBef>
                        <a:spcAft>
                          <a:spcPts val="0"/>
                        </a:spcAft>
                      </a:pPr>
                      <a:r>
                        <a:rPr lang="en-GB" sz="2400" dirty="0">
                          <a:effectLst/>
                        </a:rPr>
                        <a:t>Personal exposure</a:t>
                      </a:r>
                      <a:endParaRPr lang="en-US" sz="2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8551" marR="8551" marT="8551" marB="8551"/>
                </a:tc>
                <a:extLst>
                  <a:ext uri="{0D108BD9-81ED-4DB2-BD59-A6C34878D82A}">
                    <a16:rowId xmlns:a16="http://schemas.microsoft.com/office/drawing/2014/main" val="819626120"/>
                  </a:ext>
                </a:extLst>
              </a:tr>
            </a:tbl>
          </a:graphicData>
        </a:graphic>
      </p:graphicFrame>
      <p:sp>
        <p:nvSpPr>
          <p:cNvPr id="6" name="Rectangle 5">
            <a:extLst>
              <a:ext uri="{FF2B5EF4-FFF2-40B4-BE49-F238E27FC236}">
                <a16:creationId xmlns:a16="http://schemas.microsoft.com/office/drawing/2014/main" id="{B00F423B-DFEB-4E47-A85D-5DA28DDC4083}"/>
              </a:ext>
            </a:extLst>
          </p:cNvPr>
          <p:cNvSpPr/>
          <p:nvPr/>
        </p:nvSpPr>
        <p:spPr>
          <a:xfrm>
            <a:off x="5744819" y="3167042"/>
            <a:ext cx="2865783" cy="3416320"/>
          </a:xfrm>
          <a:prstGeom prst="rect">
            <a:avLst/>
          </a:prstGeom>
        </p:spPr>
        <p:txBody>
          <a:bodyPr wrap="square">
            <a:spAutoFit/>
          </a:bodyPr>
          <a:lstStyle/>
          <a:p>
            <a:r>
              <a:rPr lang="en-US" b="1" dirty="0">
                <a:solidFill>
                  <a:srgbClr val="0070C0"/>
                </a:solidFill>
              </a:rPr>
              <a:t>Low-cost sensors and their application in the atmospheric sciences therefore need to be considered not only in terms of the technical performance of individual devices but the supporting framework that can successfully support their use for specific kinds of tasks.</a:t>
            </a:r>
          </a:p>
        </p:txBody>
      </p:sp>
    </p:spTree>
    <p:extLst>
      <p:ext uri="{BB962C8B-B14F-4D97-AF65-F5344CB8AC3E}">
        <p14:creationId xmlns:p14="http://schemas.microsoft.com/office/powerpoint/2010/main" val="244111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C53C-F683-4D54-AA66-25ECC6CD2735}"/>
              </a:ext>
            </a:extLst>
          </p:cNvPr>
          <p:cNvSpPr>
            <a:spLocks noGrp="1"/>
          </p:cNvSpPr>
          <p:nvPr>
            <p:ph type="title"/>
          </p:nvPr>
        </p:nvSpPr>
        <p:spPr>
          <a:xfrm>
            <a:off x="457200" y="142443"/>
            <a:ext cx="8229600" cy="1143000"/>
          </a:xfrm>
        </p:spPr>
        <p:txBody>
          <a:bodyPr/>
          <a:lstStyle/>
          <a:p>
            <a:r>
              <a:rPr lang="en-US" dirty="0">
                <a:solidFill>
                  <a:srgbClr val="0070C0"/>
                </a:solidFill>
              </a:rPr>
              <a:t>Sensor vs sensor system</a:t>
            </a:r>
          </a:p>
        </p:txBody>
      </p:sp>
      <p:pic>
        <p:nvPicPr>
          <p:cNvPr id="4" name="Content Placeholder 3">
            <a:extLst>
              <a:ext uri="{FF2B5EF4-FFF2-40B4-BE49-F238E27FC236}">
                <a16:creationId xmlns:a16="http://schemas.microsoft.com/office/drawing/2014/main" id="{E09AA099-A000-4A41-8128-61B4749F98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1487" y="1656504"/>
            <a:ext cx="4273851" cy="3048018"/>
          </a:xfrm>
          <a:prstGeom prst="rect">
            <a:avLst/>
          </a:prstGeom>
        </p:spPr>
      </p:pic>
      <p:sp>
        <p:nvSpPr>
          <p:cNvPr id="5" name="Rectangle 4">
            <a:extLst>
              <a:ext uri="{FF2B5EF4-FFF2-40B4-BE49-F238E27FC236}">
                <a16:creationId xmlns:a16="http://schemas.microsoft.com/office/drawing/2014/main" id="{291D3153-82CC-4496-A35D-1914CCF4C283}"/>
              </a:ext>
            </a:extLst>
          </p:cNvPr>
          <p:cNvSpPr/>
          <p:nvPr/>
        </p:nvSpPr>
        <p:spPr>
          <a:xfrm>
            <a:off x="5128381" y="4704522"/>
            <a:ext cx="3796957" cy="646331"/>
          </a:xfrm>
          <a:prstGeom prst="rect">
            <a:avLst/>
          </a:prstGeom>
        </p:spPr>
        <p:txBody>
          <a:bodyPr wrap="square">
            <a:spAutoFit/>
          </a:bodyPr>
          <a:lstStyle/>
          <a:p>
            <a:r>
              <a:rPr lang="en-US" b="1" dirty="0"/>
              <a:t>(courtesy of Rod Jones University of Cambridge, UK)</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31703" y="1656504"/>
            <a:ext cx="4214401" cy="2398644"/>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41844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D51E-46C2-4F64-A949-0D0450ADC48A}"/>
              </a:ext>
            </a:extLst>
          </p:cNvPr>
          <p:cNvSpPr>
            <a:spLocks noGrp="1"/>
          </p:cNvSpPr>
          <p:nvPr>
            <p:ph type="title"/>
          </p:nvPr>
        </p:nvSpPr>
        <p:spPr/>
        <p:txBody>
          <a:bodyPr>
            <a:normAutofit fontScale="90000"/>
          </a:bodyPr>
          <a:lstStyle/>
          <a:p>
            <a:r>
              <a:rPr lang="en-US" dirty="0">
                <a:solidFill>
                  <a:srgbClr val="0070C0"/>
                </a:solidFill>
              </a:rPr>
              <a:t>Evaluation activities for low-cost sensors</a:t>
            </a:r>
          </a:p>
        </p:txBody>
      </p:sp>
      <p:sp>
        <p:nvSpPr>
          <p:cNvPr id="3" name="Content Placeholder 2">
            <a:extLst>
              <a:ext uri="{FF2B5EF4-FFF2-40B4-BE49-F238E27FC236}">
                <a16:creationId xmlns:a16="http://schemas.microsoft.com/office/drawing/2014/main" id="{3EFD3345-9C26-4930-9B0C-880A0607F89C}"/>
              </a:ext>
            </a:extLst>
          </p:cNvPr>
          <p:cNvSpPr>
            <a:spLocks noGrp="1"/>
          </p:cNvSpPr>
          <p:nvPr>
            <p:ph idx="1"/>
          </p:nvPr>
        </p:nvSpPr>
        <p:spPr>
          <a:xfrm>
            <a:off x="457200" y="1600200"/>
            <a:ext cx="8229600" cy="4734339"/>
          </a:xfrm>
        </p:spPr>
        <p:txBody>
          <a:bodyPr>
            <a:normAutofit fontScale="77500" lnSpcReduction="20000"/>
          </a:bodyPr>
          <a:lstStyle/>
          <a:p>
            <a:r>
              <a:rPr lang="en-US" dirty="0"/>
              <a:t>Near exponential growth in interest in low-cost sensors</a:t>
            </a:r>
          </a:p>
          <a:p>
            <a:pPr lvl="1"/>
            <a:r>
              <a:rPr lang="en-US" dirty="0"/>
              <a:t>Mainly regulatory and citizen science, lesser extent in academia</a:t>
            </a:r>
          </a:p>
          <a:p>
            <a:r>
              <a:rPr lang="en-US" dirty="0"/>
              <a:t>Performance evaluation projects evaluating quality of the data produced by air sensors by comparing sensor systems against reference instruments in the laboratory and in the field.  </a:t>
            </a:r>
          </a:p>
          <a:p>
            <a:r>
              <a:rPr lang="en-US" dirty="0"/>
              <a:t>Complementary to this, demonstration projects have explored how the use these sensor systems may give new insight into atmospheric processes. </a:t>
            </a:r>
          </a:p>
          <a:p>
            <a:r>
              <a:rPr lang="en-US" dirty="0"/>
              <a:t>There are many interested users and performance and demonstration projects have engaged governmental organizations, research groups, city departments, and community groups all seeking to understand how LCS may be used. </a:t>
            </a:r>
          </a:p>
        </p:txBody>
      </p:sp>
    </p:spTree>
    <p:extLst>
      <p:ext uri="{BB962C8B-B14F-4D97-AF65-F5344CB8AC3E}">
        <p14:creationId xmlns:p14="http://schemas.microsoft.com/office/powerpoint/2010/main" val="419768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9"/>
            <a:ext cx="8229600" cy="1143000"/>
          </a:xfrm>
        </p:spPr>
        <p:txBody>
          <a:bodyPr/>
          <a:lstStyle/>
          <a:p>
            <a:r>
              <a:rPr lang="en-US" dirty="0"/>
              <a:t>It’s complicated…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1801875"/>
              </p:ext>
            </p:extLst>
          </p:nvPr>
        </p:nvGraphicFramePr>
        <p:xfrm>
          <a:off x="249615" y="782692"/>
          <a:ext cx="4322385" cy="6179960"/>
        </p:xfrm>
        <a:graphic>
          <a:graphicData uri="http://schemas.openxmlformats.org/drawingml/2006/table">
            <a:tbl>
              <a:tblPr>
                <a:tableStyleId>{5C22544A-7EE6-4342-B048-85BDC9FD1C3A}</a:tableStyleId>
              </a:tblPr>
              <a:tblGrid>
                <a:gridCol w="830020">
                  <a:extLst>
                    <a:ext uri="{9D8B030D-6E8A-4147-A177-3AD203B41FA5}">
                      <a16:colId xmlns:a16="http://schemas.microsoft.com/office/drawing/2014/main" val="20000"/>
                    </a:ext>
                  </a:extLst>
                </a:gridCol>
                <a:gridCol w="1110850">
                  <a:extLst>
                    <a:ext uri="{9D8B030D-6E8A-4147-A177-3AD203B41FA5}">
                      <a16:colId xmlns:a16="http://schemas.microsoft.com/office/drawing/2014/main" val="20001"/>
                    </a:ext>
                  </a:extLst>
                </a:gridCol>
                <a:gridCol w="2381515">
                  <a:extLst>
                    <a:ext uri="{9D8B030D-6E8A-4147-A177-3AD203B41FA5}">
                      <a16:colId xmlns:a16="http://schemas.microsoft.com/office/drawing/2014/main" val="20002"/>
                    </a:ext>
                  </a:extLst>
                </a:gridCol>
              </a:tblGrid>
              <a:tr h="217975">
                <a:tc>
                  <a:txBody>
                    <a:bodyPr/>
                    <a:lstStyle/>
                    <a:p>
                      <a:pPr marL="171450" marR="0" algn="ctr">
                        <a:spcBef>
                          <a:spcPts val="0"/>
                        </a:spcBef>
                        <a:spcAft>
                          <a:spcPts val="0"/>
                        </a:spcAft>
                      </a:pPr>
                      <a:r>
                        <a:rPr lang="en-GB" sz="1000" dirty="0">
                          <a:effectLst/>
                        </a:rPr>
                        <a:t>Sensor type</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lgn="ctr">
                        <a:spcBef>
                          <a:spcPts val="0"/>
                        </a:spcBef>
                        <a:spcAft>
                          <a:spcPts val="0"/>
                        </a:spcAft>
                      </a:pPr>
                      <a:r>
                        <a:rPr lang="en-GB" sz="1000" dirty="0">
                          <a:effectLst/>
                        </a:rPr>
                        <a:t>Pollutant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lgn="ctr">
                        <a:spcBef>
                          <a:spcPts val="0"/>
                        </a:spcBef>
                        <a:spcAft>
                          <a:spcPts val="0"/>
                        </a:spcAft>
                      </a:pPr>
                      <a:r>
                        <a:rPr lang="en-GB" sz="1000">
                          <a:effectLst/>
                        </a:rPr>
                        <a:t>Known issue (effect) with sensors</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0"/>
                  </a:ext>
                </a:extLst>
              </a:tr>
              <a:tr h="634110">
                <a:tc>
                  <a:txBody>
                    <a:bodyPr/>
                    <a:lstStyle/>
                    <a:p>
                      <a:pPr marL="171450" marR="0">
                        <a:spcBef>
                          <a:spcPts val="0"/>
                        </a:spcBef>
                        <a:spcAft>
                          <a:spcPts val="0"/>
                        </a:spcAft>
                      </a:pPr>
                      <a:r>
                        <a:rPr lang="en-GB" sz="1000" dirty="0">
                          <a:effectLst/>
                        </a:rPr>
                        <a:t>Electrochemical</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Ozone (O</a:t>
                      </a:r>
                      <a:r>
                        <a:rPr lang="en-GB" sz="1000" baseline="-25000">
                          <a:effectLst/>
                        </a:rPr>
                        <a:t>3</a:t>
                      </a:r>
                      <a:r>
                        <a:rPr lang="en-GB" sz="1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Relative humidity</a:t>
                      </a:r>
                      <a:endParaRPr lang="en-US" sz="1100">
                        <a:effectLst/>
                      </a:endParaRPr>
                    </a:p>
                    <a:p>
                      <a:pPr marL="171450" marR="0">
                        <a:spcBef>
                          <a:spcPts val="0"/>
                        </a:spcBef>
                        <a:spcAft>
                          <a:spcPts val="0"/>
                        </a:spcAft>
                      </a:pPr>
                      <a:r>
                        <a:rPr lang="en-GB" sz="1000">
                          <a:effectLst/>
                        </a:rPr>
                        <a:t>Temperature</a:t>
                      </a:r>
                      <a:endParaRPr lang="en-US" sz="1100">
                        <a:effectLst/>
                      </a:endParaRPr>
                    </a:p>
                    <a:p>
                      <a:pPr marL="171450" marR="0">
                        <a:spcBef>
                          <a:spcPts val="0"/>
                        </a:spcBef>
                        <a:spcAft>
                          <a:spcPts val="0"/>
                        </a:spcAft>
                      </a:pPr>
                      <a:r>
                        <a:rPr lang="en-GB" sz="1000">
                          <a:effectLst/>
                        </a:rPr>
                        <a:t>Cross-sensitivity of oxidizing gases (e.g. NO</a:t>
                      </a:r>
                      <a:r>
                        <a:rPr lang="en-GB" sz="1000" baseline="-25000">
                          <a:effectLst/>
                        </a:rPr>
                        <a:t>2</a:t>
                      </a:r>
                      <a:r>
                        <a:rPr lang="en-GB" sz="1000">
                          <a:effectLst/>
                        </a:rPr>
                        <a:t>, H</a:t>
                      </a:r>
                      <a:r>
                        <a:rPr lang="en-GB" sz="1000" baseline="-25000">
                          <a:effectLst/>
                        </a:rPr>
                        <a:t>2</a:t>
                      </a:r>
                      <a:r>
                        <a:rPr lang="en-GB" sz="1000">
                          <a:effectLst/>
                        </a:rPr>
                        <a:t>S, Cl</a:t>
                      </a:r>
                      <a:r>
                        <a:rPr lang="en-GB" sz="1000" baseline="-25000">
                          <a:effectLst/>
                        </a:rPr>
                        <a:t>2</a:t>
                      </a:r>
                      <a:r>
                        <a:rPr lang="en-GB" sz="1000">
                          <a:effectLst/>
                        </a:rPr>
                        <a:t>)</a:t>
                      </a:r>
                      <a:endParaRPr lang="en-US" sz="1100">
                        <a:effectLst/>
                      </a:endParaRPr>
                    </a:p>
                    <a:p>
                      <a:pPr marL="171450" marR="0">
                        <a:spcBef>
                          <a:spcPts val="0"/>
                        </a:spcBef>
                        <a:spcAft>
                          <a:spcPts val="0"/>
                        </a:spcAft>
                      </a:pPr>
                      <a:r>
                        <a:rPr lang="en-GB" sz="1000">
                          <a:effectLst/>
                        </a:rPr>
                        <a:t>Long term stability (ageing or drift)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1"/>
                  </a:ext>
                </a:extLst>
              </a:tr>
              <a:tr h="741116">
                <a:tc>
                  <a:txBody>
                    <a:bodyPr/>
                    <a:lstStyle/>
                    <a:p>
                      <a:pPr marL="171450" marR="0">
                        <a:spcBef>
                          <a:spcPts val="0"/>
                        </a:spcBef>
                        <a:spcAft>
                          <a:spcPts val="0"/>
                        </a:spcAft>
                      </a:pPr>
                      <a:r>
                        <a:rPr lang="en-GB" sz="10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Nitrogen Dioxide (NO</a:t>
                      </a:r>
                      <a:r>
                        <a:rPr lang="en-GB" sz="1000" baseline="-25000">
                          <a:effectLst/>
                        </a:rPr>
                        <a:t>2</a:t>
                      </a:r>
                      <a:r>
                        <a:rPr lang="en-GB" sz="1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Relative humidity</a:t>
                      </a:r>
                      <a:endParaRPr lang="en-US" sz="1100">
                        <a:effectLst/>
                      </a:endParaRPr>
                    </a:p>
                    <a:p>
                      <a:pPr marL="171450" marR="0">
                        <a:spcBef>
                          <a:spcPts val="0"/>
                        </a:spcBef>
                        <a:spcAft>
                          <a:spcPts val="0"/>
                        </a:spcAft>
                      </a:pPr>
                      <a:r>
                        <a:rPr lang="en-GB" sz="1000">
                          <a:effectLst/>
                        </a:rPr>
                        <a:t>Temperature</a:t>
                      </a:r>
                      <a:endParaRPr lang="en-US" sz="1100">
                        <a:effectLst/>
                      </a:endParaRPr>
                    </a:p>
                    <a:p>
                      <a:pPr marL="171450" marR="0">
                        <a:spcBef>
                          <a:spcPts val="0"/>
                        </a:spcBef>
                        <a:spcAft>
                          <a:spcPts val="0"/>
                        </a:spcAft>
                      </a:pPr>
                      <a:r>
                        <a:rPr lang="en-GB" sz="1000">
                          <a:effectLst/>
                        </a:rPr>
                        <a:t>Cross-sensitivity of oxidizing gases (e.g. O</a:t>
                      </a:r>
                      <a:r>
                        <a:rPr lang="en-GB" sz="1000" baseline="-25000">
                          <a:effectLst/>
                        </a:rPr>
                        <a:t>3</a:t>
                      </a:r>
                      <a:r>
                        <a:rPr lang="en-GB" sz="1000">
                          <a:effectLst/>
                        </a:rPr>
                        <a:t>, H</a:t>
                      </a:r>
                      <a:r>
                        <a:rPr lang="en-GB" sz="1000" baseline="-25000">
                          <a:effectLst/>
                        </a:rPr>
                        <a:t>2</a:t>
                      </a:r>
                      <a:r>
                        <a:rPr lang="en-GB" sz="1000">
                          <a:effectLst/>
                        </a:rPr>
                        <a:t>S, Cl</a:t>
                      </a:r>
                      <a:r>
                        <a:rPr lang="en-GB" sz="1000" baseline="-25000">
                          <a:effectLst/>
                        </a:rPr>
                        <a:t>2</a:t>
                      </a:r>
                      <a:r>
                        <a:rPr lang="en-GB" sz="1000">
                          <a:effectLst/>
                        </a:rPr>
                        <a:t>)</a:t>
                      </a:r>
                      <a:endParaRPr lang="en-US" sz="1100">
                        <a:effectLst/>
                      </a:endParaRPr>
                    </a:p>
                    <a:p>
                      <a:pPr marL="171450" marR="0">
                        <a:spcBef>
                          <a:spcPts val="0"/>
                        </a:spcBef>
                        <a:spcAft>
                          <a:spcPts val="0"/>
                        </a:spcAft>
                      </a:pPr>
                      <a:r>
                        <a:rPr lang="en-GB" sz="1000">
                          <a:effectLst/>
                        </a:rPr>
                        <a:t>Long term stability (ageing or drift)</a:t>
                      </a:r>
                      <a:endParaRPr lang="en-US" sz="1100">
                        <a:effectLst/>
                      </a:endParaRPr>
                    </a:p>
                    <a:p>
                      <a:pPr marL="171450" marR="0">
                        <a:spcBef>
                          <a:spcPts val="0"/>
                        </a:spcBef>
                        <a:spcAft>
                          <a:spcPts val="0"/>
                        </a:spcAft>
                      </a:pPr>
                      <a:r>
                        <a:rPr lang="en-GB" sz="1000">
                          <a:effectLst/>
                        </a:rPr>
                        <a:t>Relatively long start-up time to sensor stabilization</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2"/>
                  </a:ext>
                </a:extLst>
              </a:tr>
              <a:tr h="584570">
                <a:tc>
                  <a:txBody>
                    <a:bodyPr/>
                    <a:lstStyle/>
                    <a:p>
                      <a:pPr marL="171450" marR="0">
                        <a:spcBef>
                          <a:spcPts val="0"/>
                        </a:spcBef>
                        <a:spcAft>
                          <a:spcPts val="0"/>
                        </a:spcAft>
                      </a:pPr>
                      <a:r>
                        <a:rPr lang="en-GB" sz="10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Sulphur Dioxide (SO</a:t>
                      </a:r>
                      <a:r>
                        <a:rPr lang="en-GB" sz="1000" baseline="-25000">
                          <a:effectLst/>
                        </a:rPr>
                        <a:t>2</a:t>
                      </a:r>
                      <a:r>
                        <a:rPr lang="en-GB" sz="1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dirty="0">
                          <a:effectLst/>
                        </a:rPr>
                        <a:t>Relative humidity</a:t>
                      </a:r>
                      <a:endParaRPr lang="en-US" sz="1100" dirty="0">
                        <a:effectLst/>
                      </a:endParaRPr>
                    </a:p>
                    <a:p>
                      <a:pPr marL="171450" marR="0">
                        <a:spcBef>
                          <a:spcPts val="0"/>
                        </a:spcBef>
                        <a:spcAft>
                          <a:spcPts val="0"/>
                        </a:spcAft>
                      </a:pPr>
                      <a:r>
                        <a:rPr lang="en-GB" sz="1000" dirty="0">
                          <a:effectLst/>
                        </a:rPr>
                        <a:t>Temperature</a:t>
                      </a:r>
                      <a:endParaRPr lang="en-US" sz="1100" dirty="0">
                        <a:effectLst/>
                      </a:endParaRPr>
                    </a:p>
                    <a:p>
                      <a:pPr marL="171450" marR="0">
                        <a:spcBef>
                          <a:spcPts val="0"/>
                        </a:spcBef>
                        <a:spcAft>
                          <a:spcPts val="0"/>
                        </a:spcAft>
                      </a:pPr>
                      <a:r>
                        <a:rPr lang="en-GB" sz="1000" dirty="0">
                          <a:effectLst/>
                        </a:rPr>
                        <a:t>Cross-sensitivity of reducing gases (e.g. NO</a:t>
                      </a:r>
                      <a:r>
                        <a:rPr lang="en-GB" sz="1000" baseline="-25000" dirty="0">
                          <a:effectLst/>
                        </a:rPr>
                        <a:t>2</a:t>
                      </a:r>
                      <a:r>
                        <a:rPr lang="en-GB" sz="1000" dirty="0">
                          <a:effectLst/>
                        </a:rPr>
                        <a:t>, H</a:t>
                      </a:r>
                      <a:r>
                        <a:rPr lang="en-GB" sz="1000" baseline="-25000" dirty="0">
                          <a:effectLst/>
                        </a:rPr>
                        <a:t>2</a:t>
                      </a:r>
                      <a:r>
                        <a:rPr lang="en-GB" sz="1000" dirty="0">
                          <a:effectLst/>
                        </a:rPr>
                        <a:t>S)</a:t>
                      </a:r>
                      <a:endParaRPr lang="en-US" sz="1100" dirty="0">
                        <a:effectLst/>
                      </a:endParaRPr>
                    </a:p>
                    <a:p>
                      <a:pPr marL="171450" marR="0">
                        <a:spcBef>
                          <a:spcPts val="0"/>
                        </a:spcBef>
                        <a:spcAft>
                          <a:spcPts val="0"/>
                        </a:spcAft>
                      </a:pPr>
                      <a:r>
                        <a:rPr lang="en-GB" sz="1000" dirty="0">
                          <a:effectLst/>
                        </a:rPr>
                        <a:t>Long term stability (ageing or drift)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3"/>
                  </a:ext>
                </a:extLst>
              </a:tr>
              <a:tr h="703466">
                <a:tc>
                  <a:txBody>
                    <a:bodyPr/>
                    <a:lstStyle/>
                    <a:p>
                      <a:pPr marL="171450" marR="0">
                        <a:spcBef>
                          <a:spcPts val="0"/>
                        </a:spcBef>
                        <a:spcAft>
                          <a:spcPts val="0"/>
                        </a:spcAft>
                      </a:pPr>
                      <a:r>
                        <a:rPr lang="en-GB" sz="10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Carbon monoxide (CO)</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Relative humidity</a:t>
                      </a:r>
                      <a:endParaRPr lang="en-US" sz="1100">
                        <a:effectLst/>
                      </a:endParaRPr>
                    </a:p>
                    <a:p>
                      <a:pPr marL="171450" marR="0">
                        <a:spcBef>
                          <a:spcPts val="0"/>
                        </a:spcBef>
                        <a:spcAft>
                          <a:spcPts val="0"/>
                        </a:spcAft>
                      </a:pPr>
                      <a:r>
                        <a:rPr lang="en-GB" sz="1000">
                          <a:effectLst/>
                        </a:rPr>
                        <a:t>Temperature</a:t>
                      </a:r>
                      <a:endParaRPr lang="en-US" sz="1100">
                        <a:effectLst/>
                      </a:endParaRPr>
                    </a:p>
                    <a:p>
                      <a:pPr marL="171450" marR="0">
                        <a:spcBef>
                          <a:spcPts val="0"/>
                        </a:spcBef>
                        <a:spcAft>
                          <a:spcPts val="0"/>
                        </a:spcAft>
                      </a:pPr>
                      <a:r>
                        <a:rPr lang="en-GB" sz="1000">
                          <a:effectLst/>
                        </a:rPr>
                        <a:t>Cross-sensitivity of reducing gases (e.g. H</a:t>
                      </a:r>
                      <a:r>
                        <a:rPr lang="en-GB" sz="1000" baseline="-25000">
                          <a:effectLst/>
                        </a:rPr>
                        <a:t>2</a:t>
                      </a:r>
                      <a:r>
                        <a:rPr lang="en-GB" sz="1000">
                          <a:effectLst/>
                        </a:rPr>
                        <a:t>S, SO</a:t>
                      </a:r>
                      <a:r>
                        <a:rPr lang="en-GB" sz="1000" baseline="-25000">
                          <a:effectLst/>
                        </a:rPr>
                        <a:t>2</a:t>
                      </a:r>
                      <a:r>
                        <a:rPr lang="en-GB" sz="1000">
                          <a:effectLst/>
                        </a:rPr>
                        <a:t>, CH</a:t>
                      </a:r>
                      <a:r>
                        <a:rPr lang="en-GB" sz="1000" baseline="-25000">
                          <a:effectLst/>
                        </a:rPr>
                        <a:t>4</a:t>
                      </a:r>
                      <a:r>
                        <a:rPr lang="en-GB" sz="1000">
                          <a:effectLst/>
                        </a:rPr>
                        <a:t>, Alcohols, NH</a:t>
                      </a:r>
                      <a:r>
                        <a:rPr lang="en-GB" sz="1000" baseline="-25000">
                          <a:effectLst/>
                        </a:rPr>
                        <a:t>3</a:t>
                      </a:r>
                      <a:r>
                        <a:rPr lang="en-GB" sz="1000">
                          <a:effectLst/>
                        </a:rPr>
                        <a:t>[MG1] , etc.)</a:t>
                      </a:r>
                      <a:endParaRPr lang="en-US" sz="1100">
                        <a:effectLst/>
                      </a:endParaRPr>
                    </a:p>
                    <a:p>
                      <a:pPr marL="171450" marR="0">
                        <a:spcBef>
                          <a:spcPts val="0"/>
                        </a:spcBef>
                        <a:spcAft>
                          <a:spcPts val="0"/>
                        </a:spcAft>
                      </a:pPr>
                      <a:r>
                        <a:rPr lang="en-GB" sz="1000">
                          <a:effectLst/>
                        </a:rPr>
                        <a:t>Long term stability (ageing or drift)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4"/>
                  </a:ext>
                </a:extLst>
              </a:tr>
              <a:tr h="822362">
                <a:tc>
                  <a:txBody>
                    <a:bodyPr/>
                    <a:lstStyle/>
                    <a:p>
                      <a:pPr marL="171450" marR="0">
                        <a:spcBef>
                          <a:spcPts val="0"/>
                        </a:spcBef>
                        <a:spcAft>
                          <a:spcPts val="0"/>
                        </a:spcAft>
                      </a:pPr>
                      <a:r>
                        <a:rPr lang="en-GB" sz="1000">
                          <a:effectLst/>
                        </a:rPr>
                        <a:t>Metal oxide</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Ozone (O</a:t>
                      </a:r>
                      <a:r>
                        <a:rPr lang="en-GB" sz="1000" baseline="-25000">
                          <a:effectLst/>
                        </a:rPr>
                        <a:t>3</a:t>
                      </a:r>
                      <a:r>
                        <a:rPr lang="en-GB" sz="1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dirty="0">
                          <a:effectLst/>
                        </a:rPr>
                        <a:t>Response time &gt; 5 min</a:t>
                      </a:r>
                      <a:endParaRPr lang="en-US" sz="1100" dirty="0">
                        <a:effectLst/>
                      </a:endParaRPr>
                    </a:p>
                    <a:p>
                      <a:pPr marL="171450" marR="0">
                        <a:spcBef>
                          <a:spcPts val="0"/>
                        </a:spcBef>
                        <a:spcAft>
                          <a:spcPts val="0"/>
                        </a:spcAft>
                      </a:pPr>
                      <a:r>
                        <a:rPr lang="en-GB" sz="1000" dirty="0">
                          <a:effectLst/>
                        </a:rPr>
                        <a:t>Sensor response is not linear</a:t>
                      </a:r>
                      <a:endParaRPr lang="en-US" sz="1100" dirty="0">
                        <a:effectLst/>
                      </a:endParaRPr>
                    </a:p>
                    <a:p>
                      <a:pPr marL="171450" marR="0">
                        <a:spcBef>
                          <a:spcPts val="0"/>
                        </a:spcBef>
                        <a:spcAft>
                          <a:spcPts val="0"/>
                        </a:spcAft>
                      </a:pPr>
                      <a:r>
                        <a:rPr lang="en-GB" sz="1000" dirty="0">
                          <a:effectLst/>
                        </a:rPr>
                        <a:t>Relative humidity</a:t>
                      </a:r>
                      <a:endParaRPr lang="en-US" sz="1100" dirty="0">
                        <a:effectLst/>
                      </a:endParaRPr>
                    </a:p>
                    <a:p>
                      <a:pPr marL="171450" marR="0">
                        <a:spcBef>
                          <a:spcPts val="0"/>
                        </a:spcBef>
                        <a:spcAft>
                          <a:spcPts val="0"/>
                        </a:spcAft>
                      </a:pPr>
                      <a:r>
                        <a:rPr lang="en-GB" sz="1000" dirty="0">
                          <a:effectLst/>
                        </a:rPr>
                        <a:t>Temperature</a:t>
                      </a:r>
                      <a:endParaRPr lang="en-US" sz="1100" dirty="0">
                        <a:effectLst/>
                      </a:endParaRPr>
                    </a:p>
                    <a:p>
                      <a:pPr marL="171450" marR="0">
                        <a:spcBef>
                          <a:spcPts val="0"/>
                        </a:spcBef>
                        <a:spcAft>
                          <a:spcPts val="0"/>
                        </a:spcAft>
                      </a:pPr>
                      <a:r>
                        <a:rPr lang="en-GB" sz="1000" dirty="0">
                          <a:effectLst/>
                        </a:rPr>
                        <a:t>Long term stability (drift)</a:t>
                      </a:r>
                      <a:endParaRPr lang="en-US" sz="1100" dirty="0">
                        <a:effectLst/>
                      </a:endParaRPr>
                    </a:p>
                    <a:p>
                      <a:pPr marL="171450" marR="0">
                        <a:spcBef>
                          <a:spcPts val="0"/>
                        </a:spcBef>
                        <a:spcAft>
                          <a:spcPts val="0"/>
                        </a:spcAft>
                      </a:pPr>
                      <a:r>
                        <a:rPr lang="en-GB" sz="1000" dirty="0">
                          <a:effectLst/>
                        </a:rPr>
                        <a:t>Varying baseline after re-start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5"/>
                  </a:ext>
                </a:extLst>
              </a:tr>
              <a:tr h="822362">
                <a:tc>
                  <a:txBody>
                    <a:bodyPr/>
                    <a:lstStyle/>
                    <a:p>
                      <a:pPr marL="171450" marR="0">
                        <a:spcBef>
                          <a:spcPts val="0"/>
                        </a:spcBef>
                        <a:spcAft>
                          <a:spcPts val="0"/>
                        </a:spcAft>
                      </a:pPr>
                      <a:r>
                        <a:rPr lang="en-GB" sz="10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a:effectLst/>
                        </a:rPr>
                        <a:t>Nitrogen Dioxide (NO</a:t>
                      </a:r>
                      <a:r>
                        <a:rPr lang="en-GB" sz="1000" baseline="-25000">
                          <a:effectLst/>
                        </a:rPr>
                        <a:t>2</a:t>
                      </a:r>
                      <a:r>
                        <a:rPr lang="en-GB" sz="1000">
                          <a:effectLst/>
                        </a:rPr>
                        <a:t>)</a:t>
                      </a:r>
                      <a:endParaRPr lang="en-US" sz="110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tc>
                  <a:txBody>
                    <a:bodyPr/>
                    <a:lstStyle/>
                    <a:p>
                      <a:pPr marL="171450" marR="0">
                        <a:spcBef>
                          <a:spcPts val="0"/>
                        </a:spcBef>
                        <a:spcAft>
                          <a:spcPts val="0"/>
                        </a:spcAft>
                      </a:pPr>
                      <a:r>
                        <a:rPr lang="en-GB" sz="1000" dirty="0">
                          <a:effectLst/>
                        </a:rPr>
                        <a:t>Response time &gt; 5 min</a:t>
                      </a:r>
                      <a:endParaRPr lang="en-US" sz="1100" dirty="0">
                        <a:effectLst/>
                      </a:endParaRPr>
                    </a:p>
                    <a:p>
                      <a:pPr marL="171450" marR="0">
                        <a:spcBef>
                          <a:spcPts val="0"/>
                        </a:spcBef>
                        <a:spcAft>
                          <a:spcPts val="0"/>
                        </a:spcAft>
                      </a:pPr>
                      <a:r>
                        <a:rPr lang="en-GB" sz="1000" dirty="0">
                          <a:effectLst/>
                        </a:rPr>
                        <a:t>Sensor response is generally not linear</a:t>
                      </a:r>
                      <a:endParaRPr lang="en-US" sz="1100" dirty="0">
                        <a:effectLst/>
                      </a:endParaRPr>
                    </a:p>
                    <a:p>
                      <a:pPr marL="171450" marR="0">
                        <a:spcBef>
                          <a:spcPts val="0"/>
                        </a:spcBef>
                        <a:spcAft>
                          <a:spcPts val="0"/>
                        </a:spcAft>
                      </a:pPr>
                      <a:r>
                        <a:rPr lang="en-GB" sz="1000" dirty="0">
                          <a:effectLst/>
                        </a:rPr>
                        <a:t>Relative humidity</a:t>
                      </a:r>
                      <a:endParaRPr lang="en-US" sz="1100" dirty="0">
                        <a:effectLst/>
                      </a:endParaRPr>
                    </a:p>
                    <a:p>
                      <a:pPr marL="171450" marR="0">
                        <a:spcBef>
                          <a:spcPts val="0"/>
                        </a:spcBef>
                        <a:spcAft>
                          <a:spcPts val="0"/>
                        </a:spcAft>
                      </a:pPr>
                      <a:r>
                        <a:rPr lang="en-GB" sz="1000" dirty="0">
                          <a:effectLst/>
                        </a:rPr>
                        <a:t>Temperature</a:t>
                      </a:r>
                      <a:endParaRPr lang="en-US" sz="1100" dirty="0">
                        <a:effectLst/>
                      </a:endParaRPr>
                    </a:p>
                    <a:p>
                      <a:pPr marL="171450" marR="0">
                        <a:spcBef>
                          <a:spcPts val="0"/>
                        </a:spcBef>
                        <a:spcAft>
                          <a:spcPts val="0"/>
                        </a:spcAft>
                      </a:pPr>
                      <a:r>
                        <a:rPr lang="en-GB" sz="1000" dirty="0">
                          <a:effectLst/>
                        </a:rPr>
                        <a:t>Short and long-term stability(drift)</a:t>
                      </a:r>
                      <a:endParaRPr lang="en-US" sz="1100" dirty="0">
                        <a:effectLst/>
                      </a:endParaRPr>
                    </a:p>
                    <a:p>
                      <a:pPr marL="171450" marR="0">
                        <a:spcBef>
                          <a:spcPts val="0"/>
                        </a:spcBef>
                        <a:spcAft>
                          <a:spcPts val="0"/>
                        </a:spcAft>
                      </a:pPr>
                      <a:r>
                        <a:rPr lang="en-GB" sz="1000" dirty="0">
                          <a:effectLst/>
                        </a:rPr>
                        <a:t>Varying baseline after re-start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9540" marR="49540" marT="49540" marB="49540"/>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5232992"/>
              </p:ext>
            </p:extLst>
          </p:nvPr>
        </p:nvGraphicFramePr>
        <p:xfrm>
          <a:off x="4652416" y="805404"/>
          <a:ext cx="4364417" cy="6157248"/>
        </p:xfrm>
        <a:graphic>
          <a:graphicData uri="http://schemas.openxmlformats.org/drawingml/2006/table">
            <a:tbl>
              <a:tblPr>
                <a:tableStyleId>{5C22544A-7EE6-4342-B048-85BDC9FD1C3A}</a:tableStyleId>
              </a:tblPr>
              <a:tblGrid>
                <a:gridCol w="838091">
                  <a:extLst>
                    <a:ext uri="{9D8B030D-6E8A-4147-A177-3AD203B41FA5}">
                      <a16:colId xmlns:a16="http://schemas.microsoft.com/office/drawing/2014/main" val="20000"/>
                    </a:ext>
                  </a:extLst>
                </a:gridCol>
                <a:gridCol w="1056898">
                  <a:extLst>
                    <a:ext uri="{9D8B030D-6E8A-4147-A177-3AD203B41FA5}">
                      <a16:colId xmlns:a16="http://schemas.microsoft.com/office/drawing/2014/main" val="20001"/>
                    </a:ext>
                  </a:extLst>
                </a:gridCol>
                <a:gridCol w="2469428">
                  <a:extLst>
                    <a:ext uri="{9D8B030D-6E8A-4147-A177-3AD203B41FA5}">
                      <a16:colId xmlns:a16="http://schemas.microsoft.com/office/drawing/2014/main" val="20002"/>
                    </a:ext>
                  </a:extLst>
                </a:gridCol>
              </a:tblGrid>
              <a:tr h="525495">
                <a:tc>
                  <a:txBody>
                    <a:bodyPr/>
                    <a:lstStyle/>
                    <a:p>
                      <a:pPr marL="171450" marR="0">
                        <a:spcBef>
                          <a:spcPts val="0"/>
                        </a:spcBef>
                        <a:spcAft>
                          <a:spcPts val="0"/>
                        </a:spcAft>
                      </a:pPr>
                      <a:r>
                        <a:rPr lang="en-GB" sz="1000" dirty="0">
                          <a:effectLst/>
                        </a:rPr>
                        <a:t>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Sulphur Dioxide (SO</a:t>
                      </a:r>
                      <a:r>
                        <a:rPr lang="en-GB" sz="1000" baseline="-25000">
                          <a:effectLst/>
                        </a:rPr>
                        <a:t>2</a:t>
                      </a:r>
                      <a:r>
                        <a:rPr lang="en-GB" sz="1000">
                          <a:effectLst/>
                        </a:rPr>
                        <a:t>)</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Relative humidity</a:t>
                      </a:r>
                      <a:endParaRPr lang="en-US" sz="1000">
                        <a:effectLst/>
                      </a:endParaRPr>
                    </a:p>
                    <a:p>
                      <a:pPr marL="171450" marR="0">
                        <a:spcBef>
                          <a:spcPts val="0"/>
                        </a:spcBef>
                        <a:spcAft>
                          <a:spcPts val="0"/>
                        </a:spcAft>
                      </a:pPr>
                      <a:r>
                        <a:rPr lang="en-GB" sz="1000">
                          <a:effectLst/>
                        </a:rPr>
                        <a:t>Temperature</a:t>
                      </a:r>
                      <a:endParaRPr lang="en-US" sz="1000">
                        <a:effectLst/>
                      </a:endParaRPr>
                    </a:p>
                    <a:p>
                      <a:pPr marL="171450" marR="0">
                        <a:spcBef>
                          <a:spcPts val="0"/>
                        </a:spcBef>
                        <a:spcAft>
                          <a:spcPts val="0"/>
                        </a:spcAft>
                      </a:pPr>
                      <a:r>
                        <a:rPr lang="en-GB" sz="1000">
                          <a:effectLst/>
                        </a:rPr>
                        <a:t>Cross-sensitivity of reducing gases (e.g. H</a:t>
                      </a:r>
                      <a:r>
                        <a:rPr lang="en-GB" sz="1000" baseline="-25000">
                          <a:effectLst/>
                        </a:rPr>
                        <a:t>2</a:t>
                      </a:r>
                      <a:r>
                        <a:rPr lang="en-GB" sz="1000">
                          <a:effectLst/>
                        </a:rPr>
                        <a:t>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0"/>
                  </a:ext>
                </a:extLst>
              </a:tr>
              <a:tr h="659664">
                <a:tc>
                  <a:txBody>
                    <a:bodyPr/>
                    <a:lstStyle/>
                    <a:p>
                      <a:pPr marL="171450" marR="0">
                        <a:spcBef>
                          <a:spcPts val="0"/>
                        </a:spcBef>
                        <a:spcAft>
                          <a:spcPts val="0"/>
                        </a:spcAft>
                      </a:pPr>
                      <a:r>
                        <a:rPr lang="en-GB" sz="100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dirty="0">
                          <a:effectLst/>
                        </a:rPr>
                        <a:t>Carbon monoxide (CO)</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Relative humidity</a:t>
                      </a:r>
                      <a:endParaRPr lang="en-US" sz="1000">
                        <a:effectLst/>
                      </a:endParaRPr>
                    </a:p>
                    <a:p>
                      <a:pPr marL="171450" marR="0">
                        <a:spcBef>
                          <a:spcPts val="0"/>
                        </a:spcBef>
                        <a:spcAft>
                          <a:spcPts val="0"/>
                        </a:spcAft>
                      </a:pPr>
                      <a:r>
                        <a:rPr lang="en-GB" sz="1000">
                          <a:effectLst/>
                        </a:rPr>
                        <a:t>Temperature</a:t>
                      </a:r>
                      <a:endParaRPr lang="en-US" sz="1000">
                        <a:effectLst/>
                      </a:endParaRPr>
                    </a:p>
                    <a:p>
                      <a:pPr marL="171450" marR="0">
                        <a:spcBef>
                          <a:spcPts val="0"/>
                        </a:spcBef>
                        <a:spcAft>
                          <a:spcPts val="0"/>
                        </a:spcAft>
                      </a:pPr>
                      <a:r>
                        <a:rPr lang="en-GB" sz="1000">
                          <a:effectLst/>
                        </a:rPr>
                        <a:t>Cross-sensitivity of reducing gases (e.g. CH</a:t>
                      </a:r>
                      <a:r>
                        <a:rPr lang="en-GB" sz="1000" baseline="-25000">
                          <a:effectLst/>
                        </a:rPr>
                        <a:t>4</a:t>
                      </a:r>
                      <a:r>
                        <a:rPr lang="en-GB" sz="1000">
                          <a:effectLst/>
                        </a:rPr>
                        <a:t>, Alcohols, NH</a:t>
                      </a:r>
                      <a:r>
                        <a:rPr lang="en-GB" sz="1000" baseline="-25000">
                          <a:effectLst/>
                        </a:rPr>
                        <a:t>3</a:t>
                      </a:r>
                      <a:r>
                        <a:rPr lang="en-GB" sz="1000">
                          <a:effectLst/>
                        </a:rPr>
                        <a:t>, etc.)</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1"/>
                  </a:ext>
                </a:extLst>
              </a:tr>
              <a:tr h="525495">
                <a:tc>
                  <a:txBody>
                    <a:bodyPr/>
                    <a:lstStyle/>
                    <a:p>
                      <a:pPr marL="171450" marR="0">
                        <a:spcBef>
                          <a:spcPts val="0"/>
                        </a:spcBef>
                        <a:spcAft>
                          <a:spcPts val="0"/>
                        </a:spcAft>
                      </a:pPr>
                      <a:r>
                        <a:rPr lang="en-GB" sz="100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Carbon Dioxide (CO</a:t>
                      </a:r>
                      <a:r>
                        <a:rPr lang="en-GB" sz="1000" baseline="-25000">
                          <a:effectLst/>
                        </a:rPr>
                        <a:t>2</a:t>
                      </a:r>
                      <a:r>
                        <a:rPr lang="en-GB" sz="1000">
                          <a:effectLst/>
                        </a:rPr>
                        <a:t>)</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dirty="0">
                          <a:effectLst/>
                        </a:rPr>
                        <a:t>Relative humidity</a:t>
                      </a:r>
                      <a:endParaRPr lang="en-US" sz="1000" dirty="0">
                        <a:effectLst/>
                      </a:endParaRPr>
                    </a:p>
                    <a:p>
                      <a:pPr marL="171450" marR="0">
                        <a:spcBef>
                          <a:spcPts val="0"/>
                        </a:spcBef>
                        <a:spcAft>
                          <a:spcPts val="0"/>
                        </a:spcAft>
                      </a:pPr>
                      <a:r>
                        <a:rPr lang="en-GB" sz="1000" dirty="0">
                          <a:effectLst/>
                        </a:rPr>
                        <a:t>Temperature</a:t>
                      </a:r>
                      <a:endParaRPr lang="en-US" sz="1000" dirty="0">
                        <a:effectLst/>
                      </a:endParaRPr>
                    </a:p>
                    <a:p>
                      <a:pPr marL="171450" marR="0">
                        <a:spcBef>
                          <a:spcPts val="0"/>
                        </a:spcBef>
                        <a:spcAft>
                          <a:spcPts val="0"/>
                        </a:spcAft>
                      </a:pPr>
                      <a:r>
                        <a:rPr lang="en-GB" sz="1000" dirty="0">
                          <a:effectLst/>
                        </a:rPr>
                        <a:t>Cross-sensitivity of reducing gases (e.g. CO)</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2"/>
                  </a:ext>
                </a:extLst>
              </a:tr>
              <a:tr h="836319">
                <a:tc>
                  <a:txBody>
                    <a:bodyPr/>
                    <a:lstStyle/>
                    <a:p>
                      <a:pPr marL="171450" marR="0">
                        <a:spcBef>
                          <a:spcPts val="0"/>
                        </a:spcBef>
                        <a:spcAft>
                          <a:spcPts val="0"/>
                        </a:spcAft>
                      </a:pPr>
                      <a:r>
                        <a:rPr lang="en-GB" sz="1000">
                          <a:effectLst/>
                        </a:rPr>
                        <a:t>Photo-ionisation detectors (PID)</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Total Volatile Organic Compounds (VOCs)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Relative humidity</a:t>
                      </a:r>
                      <a:endParaRPr lang="en-US" sz="1000">
                        <a:effectLst/>
                      </a:endParaRPr>
                    </a:p>
                    <a:p>
                      <a:pPr marL="171450" marR="0">
                        <a:spcBef>
                          <a:spcPts val="0"/>
                        </a:spcBef>
                        <a:spcAft>
                          <a:spcPts val="0"/>
                        </a:spcAft>
                      </a:pPr>
                      <a:r>
                        <a:rPr lang="en-GB" sz="1000">
                          <a:effectLst/>
                        </a:rPr>
                        <a:t>Temperature</a:t>
                      </a:r>
                      <a:endParaRPr lang="en-US" sz="1000">
                        <a:effectLst/>
                      </a:endParaRPr>
                    </a:p>
                    <a:p>
                      <a:pPr marL="171450" marR="0">
                        <a:spcBef>
                          <a:spcPts val="0"/>
                        </a:spcBef>
                        <a:spcAft>
                          <a:spcPts val="0"/>
                        </a:spcAft>
                      </a:pPr>
                      <a:r>
                        <a:rPr lang="en-GB" sz="1000">
                          <a:effectLst/>
                        </a:rPr>
                        <a:t>All VOCs with Ionization Potential lower than the lamp output are detected (e.g. benzene, toluene, ethylbenzene, xylene, esters, alcohols, ketones, etc.)</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3"/>
                  </a:ext>
                </a:extLst>
              </a:tr>
              <a:tr h="1319327">
                <a:tc>
                  <a:txBody>
                    <a:bodyPr/>
                    <a:lstStyle/>
                    <a:p>
                      <a:pPr marL="171450" marR="0">
                        <a:spcBef>
                          <a:spcPts val="0"/>
                        </a:spcBef>
                        <a:spcAft>
                          <a:spcPts val="0"/>
                        </a:spcAft>
                      </a:pPr>
                      <a:r>
                        <a:rPr lang="en-GB" sz="1000">
                          <a:effectLst/>
                        </a:rPr>
                        <a:t>Optical (light scattering, NDIR)</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dirty="0">
                          <a:effectLst/>
                        </a:rPr>
                        <a:t>Particulate Matter</a:t>
                      </a:r>
                      <a:endParaRPr lang="en-US" sz="1000" dirty="0">
                        <a:effectLst/>
                      </a:endParaRPr>
                    </a:p>
                    <a:p>
                      <a:pPr marL="171450" marR="0">
                        <a:spcBef>
                          <a:spcPts val="0"/>
                        </a:spcBef>
                        <a:spcAft>
                          <a:spcPts val="0"/>
                        </a:spcAft>
                      </a:pPr>
                      <a:r>
                        <a:rPr lang="en-GB" sz="1000" dirty="0">
                          <a:effectLst/>
                        </a:rPr>
                        <a:t>(PM1.0, PM2.5, PM10)</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Relative humidity (creates overestimate of PM)</a:t>
                      </a:r>
                      <a:endParaRPr lang="en-US" sz="1000">
                        <a:effectLst/>
                      </a:endParaRPr>
                    </a:p>
                    <a:p>
                      <a:pPr marL="171450" marR="0">
                        <a:spcBef>
                          <a:spcPts val="0"/>
                        </a:spcBef>
                        <a:spcAft>
                          <a:spcPts val="0"/>
                        </a:spcAft>
                      </a:pPr>
                      <a:r>
                        <a:rPr lang="en-GB" sz="1000">
                          <a:effectLst/>
                        </a:rPr>
                        <a:t>Harsh environments (high humidity and high temperature) decrease the accuracy of the sensors.</a:t>
                      </a:r>
                      <a:endParaRPr lang="en-US" sz="1000">
                        <a:effectLst/>
                      </a:endParaRPr>
                    </a:p>
                    <a:p>
                      <a:pPr marL="171450" marR="0">
                        <a:spcBef>
                          <a:spcPts val="0"/>
                        </a:spcBef>
                        <a:spcAft>
                          <a:spcPts val="0"/>
                        </a:spcAft>
                      </a:pPr>
                      <a:r>
                        <a:rPr lang="en-GB" sz="1000">
                          <a:effectLst/>
                        </a:rPr>
                        <a:t>Stability of the flow of the sensor that alters the quantity of particles being sampled and modifies the distribution of PM. For example, low flow (or velocity) may prevent the heavy particles from entering into the sensor.</a:t>
                      </a:r>
                      <a:endParaRPr lang="en-US" sz="1000">
                        <a:effectLst/>
                      </a:endParaRPr>
                    </a:p>
                    <a:p>
                      <a:pPr marL="171450" marR="0">
                        <a:spcBef>
                          <a:spcPts val="0"/>
                        </a:spcBef>
                        <a:spcAft>
                          <a:spcPts val="0"/>
                        </a:spcAft>
                      </a:pPr>
                      <a:r>
                        <a:rPr lang="en-GB" sz="1000">
                          <a:effectLst/>
                        </a:rPr>
                        <a:t>Density, colour, shape and refractive index of PM</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4"/>
                  </a:ext>
                </a:extLst>
              </a:tr>
              <a:tr h="659664">
                <a:tc>
                  <a:txBody>
                    <a:bodyPr/>
                    <a:lstStyle/>
                    <a:p>
                      <a:pPr marL="171450" marR="0">
                        <a:spcBef>
                          <a:spcPts val="0"/>
                        </a:spcBef>
                        <a:spcAft>
                          <a:spcPts val="0"/>
                        </a:spcAft>
                      </a:pPr>
                      <a:r>
                        <a:rPr lang="en-GB" sz="100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a:effectLst/>
                        </a:rPr>
                        <a:t>Carbon Dioxide (CO</a:t>
                      </a:r>
                      <a:r>
                        <a:rPr lang="en-GB" sz="1000" baseline="-25000">
                          <a:effectLst/>
                        </a:rPr>
                        <a:t>2</a:t>
                      </a:r>
                      <a:r>
                        <a:rPr lang="en-GB" sz="1000">
                          <a:effectLst/>
                        </a:rPr>
                        <a:t>)</a:t>
                      </a:r>
                      <a:endParaRPr lang="en-US" sz="100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tc>
                  <a:txBody>
                    <a:bodyPr/>
                    <a:lstStyle/>
                    <a:p>
                      <a:pPr marL="171450" marR="0">
                        <a:spcBef>
                          <a:spcPts val="0"/>
                        </a:spcBef>
                        <a:spcAft>
                          <a:spcPts val="0"/>
                        </a:spcAft>
                      </a:pPr>
                      <a:r>
                        <a:rPr lang="en-GB" sz="1000" dirty="0">
                          <a:effectLst/>
                        </a:rPr>
                        <a:t>Relative humidity (it is not a gaseous </a:t>
                      </a:r>
                      <a:r>
                        <a:rPr lang="en-GB" sz="1000" dirty="0" err="1">
                          <a:effectLst/>
                        </a:rPr>
                        <a:t>interferent</a:t>
                      </a:r>
                      <a:r>
                        <a:rPr lang="en-GB" sz="1000" dirty="0">
                          <a:effectLst/>
                        </a:rPr>
                        <a:t> in IR, while humidity may alter the optical beam)</a:t>
                      </a:r>
                      <a:endParaRPr lang="en-US" sz="1000" dirty="0">
                        <a:effectLst/>
                      </a:endParaRPr>
                    </a:p>
                    <a:p>
                      <a:pPr marL="171450" marR="0">
                        <a:spcBef>
                          <a:spcPts val="0"/>
                        </a:spcBef>
                        <a:spcAft>
                          <a:spcPts val="0"/>
                        </a:spcAft>
                      </a:pPr>
                      <a:r>
                        <a:rPr lang="en-GB" sz="1000" dirty="0">
                          <a:effectLst/>
                        </a:rPr>
                        <a:t>Temperature</a:t>
                      </a:r>
                      <a:endParaRPr lang="en-US" sz="1000" dirty="0">
                        <a:effectLst/>
                      </a:endParaRPr>
                    </a:p>
                    <a:p>
                      <a:pPr marL="171450" marR="0">
                        <a:spcBef>
                          <a:spcPts val="0"/>
                        </a:spcBef>
                        <a:spcAft>
                          <a:spcPts val="0"/>
                        </a:spcAft>
                      </a:pPr>
                      <a:r>
                        <a:rPr lang="en-GB" sz="1000" dirty="0">
                          <a:effectLst/>
                        </a:rPr>
                        <a:t>Pressure</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5904" marR="55904" marT="55904" marB="5590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698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Summary</a:t>
            </a: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6910954"/>
              </p:ext>
            </p:extLst>
          </p:nvPr>
        </p:nvGraphicFramePr>
        <p:xfrm>
          <a:off x="457200" y="1417638"/>
          <a:ext cx="8098397" cy="4884739"/>
        </p:xfrm>
        <a:graphic>
          <a:graphicData uri="http://schemas.openxmlformats.org/drawingml/2006/table">
            <a:tbl>
              <a:tblPr firstRow="1" bandRow="1">
                <a:tableStyleId>{E929F9F4-4A8F-4326-A1B4-22849713DDAB}</a:tableStyleId>
              </a:tblPr>
              <a:tblGrid>
                <a:gridCol w="4083721">
                  <a:extLst>
                    <a:ext uri="{9D8B030D-6E8A-4147-A177-3AD203B41FA5}">
                      <a16:colId xmlns:a16="http://schemas.microsoft.com/office/drawing/2014/main" val="20000"/>
                    </a:ext>
                  </a:extLst>
                </a:gridCol>
                <a:gridCol w="4014676">
                  <a:extLst>
                    <a:ext uri="{9D8B030D-6E8A-4147-A177-3AD203B41FA5}">
                      <a16:colId xmlns:a16="http://schemas.microsoft.com/office/drawing/2014/main" val="20001"/>
                    </a:ext>
                  </a:extLst>
                </a:gridCol>
              </a:tblGrid>
              <a:tr h="370840">
                <a:tc>
                  <a:txBody>
                    <a:bodyPr/>
                    <a:lstStyle/>
                    <a:p>
                      <a:r>
                        <a:rPr lang="en-US" dirty="0"/>
                        <a:t>LCS Application</a:t>
                      </a:r>
                    </a:p>
                  </a:txBody>
                  <a:tcPr/>
                </a:tc>
                <a:tc>
                  <a:txBody>
                    <a:bodyPr/>
                    <a:lstStyle/>
                    <a:p>
                      <a:r>
                        <a:rPr lang="en-US" dirty="0"/>
                        <a:t>Qualitative</a:t>
                      </a:r>
                      <a:r>
                        <a:rPr lang="en-US" baseline="0" dirty="0"/>
                        <a:t> Opinion as of 2017</a:t>
                      </a:r>
                      <a:endParaRPr lang="en-US" dirty="0"/>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Research in Atmospheric Science</a:t>
                      </a:r>
                    </a:p>
                  </a:txBody>
                  <a:tcPr/>
                </a:tc>
                <a:tc>
                  <a:txBody>
                    <a:bodyPr/>
                    <a:lstStyle/>
                    <a:p>
                      <a:r>
                        <a:rPr lang="en-US" dirty="0"/>
                        <a:t>Just beginning to be useful</a:t>
                      </a:r>
                    </a:p>
                  </a:txBody>
                  <a:tcPr/>
                </a:tc>
                <a:extLst>
                  <a:ext uri="{0D108BD9-81ED-4DB2-BD59-A6C34878D82A}">
                    <a16:rowId xmlns:a16="http://schemas.microsoft.com/office/drawing/2014/main" val="10001"/>
                  </a:ext>
                </a:extLst>
              </a:tr>
              <a:tr h="10340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Long Term Global Change</a:t>
                      </a:r>
                    </a:p>
                  </a:txBody>
                  <a:tcPr/>
                </a:tc>
                <a:tc>
                  <a:txBody>
                    <a:bodyPr/>
                    <a:lstStyle/>
                    <a:p>
                      <a:r>
                        <a:rPr lang="en-US" dirty="0"/>
                        <a:t>Not quite ready – long term stability of LCS still in</a:t>
                      </a:r>
                      <a:r>
                        <a:rPr lang="en-US" baseline="0" dirty="0"/>
                        <a:t> question</a:t>
                      </a:r>
                      <a:endParaRPr lang="en-US" dirty="0"/>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Air Quality Compliance/regulation</a:t>
                      </a:r>
                    </a:p>
                  </a:txBody>
                  <a:tcPr/>
                </a:tc>
                <a:tc>
                  <a:txBody>
                    <a:bodyPr/>
                    <a:lstStyle/>
                    <a:p>
                      <a:r>
                        <a:rPr lang="en-US" dirty="0"/>
                        <a:t>Not yet –</a:t>
                      </a:r>
                      <a:r>
                        <a:rPr lang="en-US" baseline="0" dirty="0"/>
                        <a:t> sensors usually do not follow regulatory requirements for measurement equivalence </a:t>
                      </a:r>
                      <a:endParaRPr lang="en-US" dirty="0"/>
                    </a:p>
                  </a:txBody>
                  <a:tcPr/>
                </a:tc>
                <a:extLst>
                  <a:ext uri="{0D108BD9-81ED-4DB2-BD59-A6C34878D82A}">
                    <a16:rowId xmlns:a16="http://schemas.microsoft.com/office/drawing/2014/main" val="10003"/>
                  </a:ext>
                </a:extLst>
              </a:tr>
              <a:tr h="5025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Air Quality Management</a:t>
                      </a:r>
                    </a:p>
                  </a:txBody>
                  <a:tcPr/>
                </a:tc>
                <a:tc>
                  <a:txBody>
                    <a:bodyPr/>
                    <a:lstStyle/>
                    <a:p>
                      <a:r>
                        <a:rPr lang="en-US" dirty="0"/>
                        <a:t>Yes, an</a:t>
                      </a:r>
                      <a:r>
                        <a:rPr lang="en-US" baseline="0" dirty="0"/>
                        <a:t> early application area for LCS systems</a:t>
                      </a:r>
                      <a:endParaRPr lang="en-US" dirty="0"/>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Public Information/Citizen Science</a:t>
                      </a:r>
                    </a:p>
                  </a:txBody>
                  <a:tcPr/>
                </a:tc>
                <a:tc>
                  <a:txBody>
                    <a:bodyPr/>
                    <a:lstStyle/>
                    <a:p>
                      <a:r>
                        <a:rPr lang="en-US" dirty="0"/>
                        <a:t>Yes, an early application are for LCS systems.  Especially useful for educational purposes</a:t>
                      </a:r>
                    </a:p>
                  </a:txBody>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Proxy for Human Exposure</a:t>
                      </a:r>
                    </a:p>
                  </a:txBody>
                  <a:tcPr/>
                </a:tc>
                <a:tc>
                  <a:txBody>
                    <a:bodyPr/>
                    <a:lstStyle/>
                    <a:p>
                      <a:r>
                        <a:rPr lang="en-US" dirty="0"/>
                        <a:t>Emerging</a:t>
                      </a:r>
                      <a:r>
                        <a:rPr lang="en-US" baseline="0" dirty="0"/>
                        <a:t> field; useful for qualitative results only.</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4036829"/>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A7717A02-B4D2-4ABE-9AE1-7283A97B6A5D}" vid="{AC975482-273D-44DB-9FAF-2963CF380184}"/>
    </a:ext>
  </a:extLst>
</a:theme>
</file>

<file path=ppt/theme/theme2.xml><?xml version="1.0" encoding="utf-8"?>
<a:theme xmlns:a="http://schemas.openxmlformats.org/drawingml/2006/main" name="ite">
  <a:themeElements>
    <a:clrScheme name="">
      <a:dk1>
        <a:srgbClr val="1C1C1C"/>
      </a:dk1>
      <a:lt1>
        <a:srgbClr val="FFFFFF"/>
      </a:lt1>
      <a:dk2>
        <a:srgbClr val="0099FF"/>
      </a:dk2>
      <a:lt2>
        <a:srgbClr val="FFFF00"/>
      </a:lt2>
      <a:accent1>
        <a:srgbClr val="00CC99"/>
      </a:accent1>
      <a:accent2>
        <a:srgbClr val="3333CC"/>
      </a:accent2>
      <a:accent3>
        <a:srgbClr val="AACAFF"/>
      </a:accent3>
      <a:accent4>
        <a:srgbClr val="DADADA"/>
      </a:accent4>
      <a:accent5>
        <a:srgbClr val="AAE2CA"/>
      </a:accent5>
      <a:accent6>
        <a:srgbClr val="2D2DB9"/>
      </a:accent6>
      <a:hlink>
        <a:srgbClr val="CCCCFF"/>
      </a:hlink>
      <a:folHlink>
        <a:srgbClr val="B2B2B2"/>
      </a:folHlink>
    </a:clrScheme>
    <a:fontScheme name="i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217</TotalTime>
  <Words>1460</Words>
  <Application>Microsoft Office PowerPoint</Application>
  <PresentationFormat>On-screen Show (4:3)</PresentationFormat>
  <Paragraphs>172</Paragraphs>
  <Slides>17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ＭＳ Ｐゴシック</vt:lpstr>
      <vt:lpstr>Arial</vt:lpstr>
      <vt:lpstr>Arial Narrow</vt:lpstr>
      <vt:lpstr>Calibri</vt:lpstr>
      <vt:lpstr>Cambria</vt:lpstr>
      <vt:lpstr>Times New Roman</vt:lpstr>
      <vt:lpstr>Verdana</vt:lpstr>
      <vt:lpstr>Theme2</vt:lpstr>
      <vt:lpstr>ite</vt:lpstr>
      <vt:lpstr>CSIRO Theme</vt:lpstr>
      <vt:lpstr>Office Theme</vt:lpstr>
      <vt:lpstr>Low cost sensors for the measurement of atmospheric composition: overview of topic and future applications</vt:lpstr>
      <vt:lpstr>Authors</vt:lpstr>
      <vt:lpstr>Approach</vt:lpstr>
      <vt:lpstr>Covered technologies</vt:lpstr>
      <vt:lpstr>Discussed applications</vt:lpstr>
      <vt:lpstr>Sensor vs sensor system</vt:lpstr>
      <vt:lpstr>Evaluation activities for low-cost sensors</vt:lpstr>
      <vt:lpstr>It’s complicated…</vt:lpstr>
      <vt:lpstr>Application Summary</vt:lpstr>
      <vt:lpstr>Calibration and Quality Assurance/Quality Control of LCS </vt:lpstr>
      <vt:lpstr>What about the data?</vt:lpstr>
      <vt:lpstr>Where sensors seem to fit best   (now, at least)</vt:lpstr>
      <vt:lpstr>LCS Document Conclusions</vt:lpstr>
      <vt:lpstr>For manufacturers and systems providers</vt:lpstr>
      <vt:lpstr>For users and operators of LCSs</vt:lpstr>
      <vt:lpstr>For the broader community who may use LCS data</vt:lpstr>
      <vt:lpstr>Resources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cost sensors for the measurement of atmospheric composition: overview of topic and future applications</dc:title>
  <dc:creator>Oksana Tarasova</dc:creator>
  <cp:lastModifiedBy>Oksana Tarasova</cp:lastModifiedBy>
  <cp:revision>18</cp:revision>
  <dcterms:created xsi:type="dcterms:W3CDTF">2018-02-18T16:45:07Z</dcterms:created>
  <dcterms:modified xsi:type="dcterms:W3CDTF">2018-05-02T20:33:18Z</dcterms:modified>
</cp:coreProperties>
</file>