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79" r:id="rId3"/>
    <p:sldId id="267" r:id="rId4"/>
    <p:sldId id="278" r:id="rId5"/>
    <p:sldId id="268" r:id="rId6"/>
    <p:sldId id="275" r:id="rId7"/>
    <p:sldId id="269" r:id="rId8"/>
    <p:sldId id="270" r:id="rId9"/>
    <p:sldId id="261" r:id="rId10"/>
    <p:sldId id="271" r:id="rId11"/>
    <p:sldId id="272" r:id="rId12"/>
    <p:sldId id="273" r:id="rId13"/>
    <p:sldId id="274" r:id="rId14"/>
    <p:sldId id="258" r:id="rId15"/>
    <p:sldId id="259" r:id="rId16"/>
    <p:sldId id="260" r:id="rId17"/>
    <p:sldId id="264" r:id="rId18"/>
    <p:sldId id="263" r:id="rId19"/>
    <p:sldId id="265" r:id="rId20"/>
    <p:sldId id="266" r:id="rId21"/>
    <p:sldId id="276" r:id="rId22"/>
    <p:sldId id="277" r:id="rId23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do van Pul" initials="AvP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AED0D-03A4-4674-83A7-FBECC2E54233}" type="datetimeFigureOut">
              <a:rPr lang="nl-NL" smtClean="0"/>
              <a:t>1-5-2018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680F-A39F-4ED3-8678-F176751D8C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5907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1F49B-995A-4B47-A2F5-4EF2F9A8CBE0}" type="datetimeFigureOut">
              <a:rPr lang="nl-NL" smtClean="0"/>
              <a:t>30-4-2018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09657-551B-48FF-830A-D783219664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93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 2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doorgerekend</a:t>
            </a:r>
            <a:r>
              <a:rPr lang="en-US" dirty="0" smtClean="0"/>
              <a:t> met EMEP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9657-551B-48FF-830A-D7832196647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28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 </a:t>
            </a:r>
            <a:r>
              <a:rPr lang="en-US" dirty="0" err="1" smtClean="0"/>
              <a:t>vertikale</a:t>
            </a:r>
            <a:r>
              <a:rPr lang="en-US" dirty="0" smtClean="0"/>
              <a:t> </a:t>
            </a:r>
            <a:r>
              <a:rPr lang="en-US" dirty="0" err="1" smtClean="0"/>
              <a:t>lagen</a:t>
            </a:r>
            <a:r>
              <a:rPr lang="en-US" dirty="0" smtClean="0"/>
              <a:t> tot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hoogte</a:t>
            </a:r>
            <a:r>
              <a:rPr lang="en-US" dirty="0" smtClean="0"/>
              <a:t> van 15 km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9657-551B-48FF-830A-D783219664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93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SNAP11: </a:t>
            </a:r>
            <a:r>
              <a:rPr lang="en-US" dirty="0" err="1" smtClean="0"/>
              <a:t>aanwending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SNAP10: de rest</a:t>
            </a:r>
            <a:r>
              <a:rPr lang="en-US" baseline="0" dirty="0" smtClean="0"/>
              <a:t> … </a:t>
            </a:r>
            <a:r>
              <a:rPr lang="en-US" baseline="0" dirty="0" err="1" smtClean="0"/>
              <a:t>stallen</a:t>
            </a:r>
            <a:r>
              <a:rPr lang="en-US" baseline="0" dirty="0" smtClean="0"/>
              <a:t> &amp; OPS </a:t>
            </a:r>
            <a:r>
              <a:rPr lang="en-US" baseline="0" dirty="0" err="1" smtClean="0"/>
              <a:t>maand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OPS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vrijwel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jaarcijfers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9657-551B-48FF-830A-D783219664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69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Ammoniak</a:t>
            </a:r>
            <a:r>
              <a:rPr lang="en-US" dirty="0" smtClean="0"/>
              <a:t>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concentratie</a:t>
            </a:r>
            <a:r>
              <a:rPr lang="en-US" dirty="0" smtClean="0"/>
              <a:t> </a:t>
            </a:r>
            <a:r>
              <a:rPr lang="en-US" dirty="0" err="1" smtClean="0"/>
              <a:t>gemiddeld</a:t>
            </a:r>
            <a:r>
              <a:rPr lang="en-US" baseline="0" dirty="0" smtClean="0"/>
              <a:t> van 2014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9657-551B-48FF-830A-D7832196647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21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zitten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NLDse</a:t>
            </a:r>
            <a:r>
              <a:rPr lang="en-US" dirty="0" smtClean="0"/>
              <a:t> </a:t>
            </a:r>
            <a:r>
              <a:rPr lang="en-US" dirty="0" err="1" smtClean="0"/>
              <a:t>emissies</a:t>
            </a:r>
            <a:r>
              <a:rPr lang="en-US" dirty="0" smtClean="0"/>
              <a:t> in (lees GCN)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9657-551B-48FF-830A-D783219664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24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Alle</a:t>
            </a:r>
            <a:r>
              <a:rPr lang="en-US" dirty="0" smtClean="0"/>
              <a:t> MAN </a:t>
            </a:r>
            <a:r>
              <a:rPr lang="en-US" dirty="0" err="1" smtClean="0"/>
              <a:t>en</a:t>
            </a:r>
            <a:r>
              <a:rPr lang="en-US" dirty="0" smtClean="0"/>
              <a:t> LML stations: </a:t>
            </a:r>
            <a:r>
              <a:rPr lang="en-US" dirty="0" err="1" smtClean="0"/>
              <a:t>gemiddeld</a:t>
            </a:r>
            <a:r>
              <a:rPr lang="en-US" dirty="0" smtClean="0"/>
              <a:t> over </a:t>
            </a:r>
            <a:r>
              <a:rPr lang="en-US" dirty="0" err="1" smtClean="0"/>
              <a:t>periode</a:t>
            </a:r>
            <a:r>
              <a:rPr lang="en-US" dirty="0" smtClean="0"/>
              <a:t> 2006-2015: </a:t>
            </a:r>
            <a:r>
              <a:rPr lang="en-US" dirty="0" err="1" smtClean="0"/>
              <a:t>berekening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gekalibreerd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09657-551B-48FF-830A-D783219664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4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aamloo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9" r="4044"/>
          <a:stretch>
            <a:fillRect/>
          </a:stretch>
        </p:blipFill>
        <p:spPr bwMode="auto">
          <a:xfrm>
            <a:off x="-36513" y="-12700"/>
            <a:ext cx="4664076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000000"/>
              </a:solidFill>
            </a:endParaRPr>
          </a:p>
        </p:txBody>
      </p:sp>
      <p:pic>
        <p:nvPicPr>
          <p:cNvPr id="6" name="sLogo" descr="tmpD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noProof="0" smtClean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noProof="0" smtClean="0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C19B0-0B85-447E-8500-C4D9646328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 maart 2012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42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ED7F-8CF5-4D8B-ABB2-FCB361684D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225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F6F7-BB4D-48CD-8B55-50D10BB1CF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57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E68E-44B2-425A-91D8-24454E2DDD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22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1BFE-4320-41F2-B79E-0981E197EE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86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4E394-16BC-4800-9422-0E3DB79A7E5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656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056AC-1459-4149-AE1B-5904372D59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744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410CC-E3A5-4538-90A6-79DEC334045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81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8D8E-BE63-483D-9A2F-605F71960C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124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89A06-E1E7-4036-B4A8-7CBAC1BD08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306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4994-A084-4291-8565-FAAB131F79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76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FD787-340E-441D-944C-21F6B5AFF1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144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DD51-F1CC-45DB-B636-F95B2FE130C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350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5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775" y="4060825"/>
            <a:ext cx="8172450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8DC3-EA1B-4125-8329-6A810B47BCC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284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5775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5775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BB42-59BD-454B-80B4-7484CE78BCD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52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000000"/>
              </a:solidFill>
            </a:endParaRPr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nl-NL" smtClean="0">
              <a:solidFill>
                <a:srgbClr val="000000"/>
              </a:solidFill>
            </a:endParaRPr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AB82C-B4AA-4419-B567-30F8B057AC61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68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143625" cy="1916112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Update EMEP4NL in the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n-US" sz="4400" kern="12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Netherlands</a:t>
            </a:r>
            <a:endParaRPr lang="nl-NL" altLang="nl-NL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400" y="3581401"/>
            <a:ext cx="8172450" cy="1676400"/>
          </a:xfrm>
        </p:spPr>
        <p:txBody>
          <a:bodyPr/>
          <a:lstStyle/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Eric van der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Swaluw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Wilco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Vries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Roy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Wichink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Kruit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Sauter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Addo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van </a:t>
            </a: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 Netherlands)</a:t>
            </a: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cooperation with EMEP &amp; CEH</a:t>
            </a:r>
          </a:p>
        </p:txBody>
      </p:sp>
    </p:spTree>
    <p:extLst>
      <p:ext uri="{BB962C8B-B14F-4D97-AF65-F5344CB8AC3E}">
        <p14:creationId xmlns:p14="http://schemas.microsoft.com/office/powerpoint/2010/main" val="2934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48535"/>
            <a:ext cx="6034617" cy="442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91400" y="205740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34 x 56 km</a:t>
            </a:r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2545450" y="1371600"/>
            <a:ext cx="405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Ammonia concentration annual averaged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48535"/>
            <a:ext cx="6034617" cy="4429291"/>
          </a:xfrm>
        </p:spPr>
      </p:pic>
      <p:sp>
        <p:nvSpPr>
          <p:cNvPr id="8" name="Rectangle 7"/>
          <p:cNvSpPr/>
          <p:nvPr/>
        </p:nvSpPr>
        <p:spPr>
          <a:xfrm>
            <a:off x="7391400" y="2057400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3.8 </a:t>
            </a:r>
            <a:r>
              <a:rPr lang="en-US" dirty="0"/>
              <a:t>x </a:t>
            </a:r>
            <a:r>
              <a:rPr lang="en-US" dirty="0" smtClean="0"/>
              <a:t>6.2 </a:t>
            </a:r>
            <a:r>
              <a:rPr lang="en-US" dirty="0"/>
              <a:t>km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2545450" y="1371600"/>
            <a:ext cx="405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Ammonia concentration annual averaged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48535"/>
            <a:ext cx="6034617" cy="4429291"/>
          </a:xfrm>
        </p:spPr>
      </p:pic>
      <p:sp>
        <p:nvSpPr>
          <p:cNvPr id="8" name="Rectangle 7"/>
          <p:cNvSpPr/>
          <p:nvPr/>
        </p:nvSpPr>
        <p:spPr>
          <a:xfrm>
            <a:off x="7391400" y="2057400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1.3 </a:t>
            </a:r>
            <a:r>
              <a:rPr lang="en-US" dirty="0"/>
              <a:t>x </a:t>
            </a:r>
            <a:r>
              <a:rPr lang="en-US" dirty="0" smtClean="0"/>
              <a:t>2.1 </a:t>
            </a:r>
            <a:r>
              <a:rPr lang="en-US" dirty="0"/>
              <a:t>km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2545450" y="1371600"/>
            <a:ext cx="405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Ammonia concentration annual averaged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66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Ammonia concentrations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6" y="2242066"/>
            <a:ext cx="3886778" cy="28698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5583"/>
            <a:ext cx="4038600" cy="3295197"/>
          </a:xfrm>
        </p:spPr>
      </p:pic>
      <p:sp>
        <p:nvSpPr>
          <p:cNvPr id="3" name="TextBox 2"/>
          <p:cNvSpPr txBox="1"/>
          <p:nvPr/>
        </p:nvSpPr>
        <p:spPr>
          <a:xfrm>
            <a:off x="5029200" y="2057400"/>
            <a:ext cx="321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 minus measurement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3352798"/>
            <a:ext cx="17279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Calibration=1.08</a:t>
            </a:r>
          </a:p>
          <a:p>
            <a:r>
              <a:rPr lang="en-US" dirty="0" smtClean="0"/>
              <a:t>2</a:t>
            </a:r>
            <a:r>
              <a:rPr lang="el-GR" dirty="0" smtClean="0"/>
              <a:t>σ</a:t>
            </a:r>
            <a:r>
              <a:rPr lang="en-US" dirty="0" smtClean="0"/>
              <a:t> = 88%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37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6" y="2242066"/>
            <a:ext cx="3886778" cy="28698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15583"/>
            <a:ext cx="4038599" cy="3295197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Ammonia concentrations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3352800"/>
            <a:ext cx="17279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Calibration=0.79</a:t>
            </a:r>
          </a:p>
          <a:p>
            <a:r>
              <a:rPr lang="en-US" dirty="0" smtClean="0"/>
              <a:t>2</a:t>
            </a:r>
            <a:r>
              <a:rPr lang="el-GR" dirty="0" smtClean="0"/>
              <a:t>σ</a:t>
            </a:r>
            <a:r>
              <a:rPr lang="en-US" dirty="0" smtClean="0"/>
              <a:t> = 67%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057400"/>
            <a:ext cx="321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Calculation minus measurement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1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in ammonia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7" y="1687089"/>
            <a:ext cx="5894345" cy="4352185"/>
          </a:xfrm>
        </p:spPr>
      </p:pic>
      <p:sp>
        <p:nvSpPr>
          <p:cNvPr id="6" name="TextBox 5"/>
          <p:cNvSpPr txBox="1"/>
          <p:nvPr/>
        </p:nvSpPr>
        <p:spPr>
          <a:xfrm>
            <a:off x="7086600" y="5791200"/>
            <a:ext cx="1481496" cy="989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  0.11  %/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---</a:t>
            </a:r>
            <a:r>
              <a:rPr lang="en-US" dirty="0" smtClean="0"/>
              <a:t> </a:t>
            </a:r>
            <a:r>
              <a:rPr lang="en-US" sz="2020" dirty="0" smtClean="0"/>
              <a:t>-</a:t>
            </a:r>
            <a:r>
              <a:rPr lang="en-US" dirty="0" smtClean="0"/>
              <a:t>0.25 </a:t>
            </a:r>
            <a:r>
              <a:rPr lang="en-US" dirty="0" smtClean="0"/>
              <a:t>%/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solidFill>
                  <a:srgbClr val="00FF00"/>
                </a:solidFill>
              </a:rPr>
              <a:t>---</a:t>
            </a:r>
            <a:r>
              <a:rPr lang="en-US" dirty="0" smtClean="0"/>
              <a:t> </a:t>
            </a:r>
            <a:r>
              <a:rPr lang="en-US" sz="2020" dirty="0" smtClean="0"/>
              <a:t>-</a:t>
            </a:r>
            <a:r>
              <a:rPr lang="en-US" dirty="0" smtClean="0"/>
              <a:t>1.15 %/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883533"/>
            <a:ext cx="478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trends like in van </a:t>
            </a:r>
            <a:r>
              <a:rPr lang="en-US" dirty="0" err="1" smtClean="0"/>
              <a:t>Zanten</a:t>
            </a:r>
            <a:r>
              <a:rPr lang="en-US" dirty="0" smtClean="0"/>
              <a:t> et al. (2017)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0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Ammonium concentrations  </a:t>
            </a:r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9283"/>
            <a:ext cx="4038600" cy="302779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283"/>
            <a:ext cx="4038600" cy="3027796"/>
          </a:xfrm>
        </p:spPr>
      </p:pic>
      <p:sp>
        <p:nvSpPr>
          <p:cNvPr id="5" name="TextBox 4"/>
          <p:cNvSpPr txBox="1"/>
          <p:nvPr/>
        </p:nvSpPr>
        <p:spPr>
          <a:xfrm>
            <a:off x="914400" y="5486400"/>
            <a:ext cx="17279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Calibration=1.06</a:t>
            </a:r>
          </a:p>
          <a:p>
            <a:r>
              <a:rPr lang="en-US" dirty="0" smtClean="0"/>
              <a:t>2</a:t>
            </a:r>
            <a:r>
              <a:rPr lang="el-GR" dirty="0" smtClean="0"/>
              <a:t>σ</a:t>
            </a:r>
            <a:r>
              <a:rPr lang="en-US" dirty="0" smtClean="0"/>
              <a:t> = 25%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309305" y="5457823"/>
            <a:ext cx="17279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Calibration=1.27</a:t>
            </a:r>
          </a:p>
          <a:p>
            <a:r>
              <a:rPr lang="en-US" dirty="0" smtClean="0"/>
              <a:t>2</a:t>
            </a:r>
            <a:r>
              <a:rPr lang="el-GR" dirty="0" smtClean="0"/>
              <a:t>σ</a:t>
            </a:r>
            <a:r>
              <a:rPr lang="en-US" dirty="0" smtClean="0"/>
              <a:t> = 63%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75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in ammonia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7" y="1790713"/>
            <a:ext cx="5894345" cy="4144937"/>
          </a:xfrm>
        </p:spPr>
      </p:pic>
      <p:sp>
        <p:nvSpPr>
          <p:cNvPr id="3" name="TextBox 2"/>
          <p:cNvSpPr txBox="1"/>
          <p:nvPr/>
        </p:nvSpPr>
        <p:spPr>
          <a:xfrm>
            <a:off x="7086600" y="5791200"/>
            <a:ext cx="1938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 -0.10 </a:t>
            </a:r>
            <a:r>
              <a:rPr lang="en-US" dirty="0"/>
              <a:t>µ</a:t>
            </a:r>
            <a:r>
              <a:rPr lang="en-US" dirty="0" smtClean="0"/>
              <a:t>g/m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---</a:t>
            </a:r>
            <a:r>
              <a:rPr lang="en-US" dirty="0" smtClean="0"/>
              <a:t> -0.07 </a:t>
            </a:r>
            <a:r>
              <a:rPr lang="en-US" dirty="0"/>
              <a:t>µ</a:t>
            </a:r>
            <a:r>
              <a:rPr lang="en-US" dirty="0" smtClean="0"/>
              <a:t>g/m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solidFill>
                  <a:srgbClr val="00FF00"/>
                </a:solidFill>
              </a:rPr>
              <a:t>---</a:t>
            </a:r>
            <a:r>
              <a:rPr lang="en-US" dirty="0" smtClean="0"/>
              <a:t> -0.08 </a:t>
            </a:r>
            <a:r>
              <a:rPr lang="en-US" dirty="0"/>
              <a:t>µ</a:t>
            </a:r>
            <a:r>
              <a:rPr lang="en-US" dirty="0" smtClean="0"/>
              <a:t>g/m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870998" y="3303806"/>
            <a:ext cx="122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NH</a:t>
            </a:r>
            <a:r>
              <a:rPr lang="en-US" b="1" baseline="-25000" dirty="0"/>
              <a:t>4</a:t>
            </a:r>
            <a:endParaRPr lang="en-US" b="1" dirty="0" smtClean="0"/>
          </a:p>
          <a:p>
            <a:pPr algn="ctr"/>
            <a:r>
              <a:rPr lang="en-US" b="1" dirty="0" smtClean="0"/>
              <a:t>(in µg/m</a:t>
            </a:r>
            <a:r>
              <a:rPr lang="en-US" b="1" baseline="30000" dirty="0" smtClean="0"/>
              <a:t>3</a:t>
            </a:r>
            <a:r>
              <a:rPr lang="en-US" b="1" dirty="0" smtClean="0"/>
              <a:t>)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6071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Wet deposition </a:t>
            </a:r>
            <a:r>
              <a:rPr lang="en-US" dirty="0" err="1" smtClean="0"/>
              <a:t>NH</a:t>
            </a:r>
            <a:r>
              <a:rPr lang="en-US" baseline="-25000" dirty="0" err="1" smtClean="0"/>
              <a:t>x</a:t>
            </a:r>
            <a:r>
              <a:rPr lang="en-US" dirty="0" smtClean="0"/>
              <a:t>  </a:t>
            </a:r>
            <a:endParaRPr lang="nl-NL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8931"/>
            <a:ext cx="4038600" cy="2568499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8931"/>
            <a:ext cx="4038600" cy="2568499"/>
          </a:xfrm>
        </p:spPr>
      </p:pic>
      <p:sp>
        <p:nvSpPr>
          <p:cNvPr id="5" name="TextBox 4"/>
          <p:cNvSpPr txBox="1"/>
          <p:nvPr/>
        </p:nvSpPr>
        <p:spPr>
          <a:xfrm>
            <a:off x="1295400" y="5343525"/>
            <a:ext cx="16108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Calibration=1.3</a:t>
            </a:r>
          </a:p>
          <a:p>
            <a:r>
              <a:rPr lang="en-US" dirty="0" smtClean="0"/>
              <a:t>2</a:t>
            </a:r>
            <a:r>
              <a:rPr lang="el-GR" dirty="0" smtClean="0"/>
              <a:t>σ</a:t>
            </a:r>
            <a:r>
              <a:rPr lang="en-US" dirty="0" smtClean="0"/>
              <a:t> = 40%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334000"/>
            <a:ext cx="17279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Calibration=1.00</a:t>
            </a:r>
          </a:p>
          <a:p>
            <a:r>
              <a:rPr lang="en-US" dirty="0" smtClean="0"/>
              <a:t>2</a:t>
            </a:r>
            <a:r>
              <a:rPr lang="el-GR" dirty="0" smtClean="0"/>
              <a:t>σ</a:t>
            </a:r>
            <a:r>
              <a:rPr lang="en-US" dirty="0" smtClean="0"/>
              <a:t> = 35%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6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in wet deposition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7" y="1985768"/>
            <a:ext cx="5894345" cy="3754826"/>
          </a:xfrm>
        </p:spPr>
      </p:pic>
      <p:sp>
        <p:nvSpPr>
          <p:cNvPr id="5" name="TextBox 4"/>
          <p:cNvSpPr txBox="1"/>
          <p:nvPr/>
        </p:nvSpPr>
        <p:spPr>
          <a:xfrm>
            <a:off x="824669" y="3303806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</a:t>
            </a:r>
            <a:r>
              <a:rPr lang="en-US" b="1" dirty="0" smtClean="0"/>
              <a:t>et </a:t>
            </a:r>
            <a:r>
              <a:rPr lang="en-US" b="1" dirty="0" err="1" smtClean="0"/>
              <a:t>NH</a:t>
            </a:r>
            <a:r>
              <a:rPr lang="en-US" b="1" baseline="-25000" dirty="0" err="1" smtClean="0"/>
              <a:t>x</a:t>
            </a:r>
            <a:endParaRPr lang="en-US" b="1" dirty="0" smtClean="0"/>
          </a:p>
          <a:p>
            <a:pPr algn="ctr"/>
            <a:r>
              <a:rPr lang="en-US" b="1" dirty="0" smtClean="0"/>
              <a:t>(in </a:t>
            </a:r>
            <a:r>
              <a:rPr lang="en-US" b="1" dirty="0" err="1" smtClean="0"/>
              <a:t>mol</a:t>
            </a:r>
            <a:r>
              <a:rPr lang="en-US" b="1" dirty="0" smtClean="0"/>
              <a:t>/ha) </a:t>
            </a:r>
            <a:endParaRPr lang="nl-NL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791200"/>
            <a:ext cx="1872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--- -3.5 </a:t>
            </a:r>
            <a:r>
              <a:rPr lang="en-US" dirty="0" err="1" smtClean="0"/>
              <a:t>mol</a:t>
            </a:r>
            <a:r>
              <a:rPr lang="en-US" dirty="0" smtClean="0"/>
              <a:t>/ha/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---</a:t>
            </a:r>
            <a:r>
              <a:rPr lang="en-US" dirty="0" smtClean="0"/>
              <a:t> -5.7 </a:t>
            </a:r>
            <a:r>
              <a:rPr lang="en-US" dirty="0" err="1" smtClean="0"/>
              <a:t>mol</a:t>
            </a:r>
            <a:r>
              <a:rPr lang="en-US" dirty="0" smtClean="0"/>
              <a:t>/ha/</a:t>
            </a:r>
            <a:r>
              <a:rPr lang="en-US" dirty="0" err="1" smtClean="0"/>
              <a:t>yr</a:t>
            </a:r>
            <a:endParaRPr lang="en-US" dirty="0" smtClean="0"/>
          </a:p>
          <a:p>
            <a:r>
              <a:rPr lang="en-US" dirty="0" smtClean="0">
                <a:solidFill>
                  <a:srgbClr val="00FF00"/>
                </a:solidFill>
              </a:rPr>
              <a:t>---</a:t>
            </a:r>
            <a:r>
              <a:rPr lang="en-US" dirty="0" smtClean="0"/>
              <a:t> -2.0 </a:t>
            </a:r>
            <a:r>
              <a:rPr lang="en-US" dirty="0" err="1" smtClean="0"/>
              <a:t>mol</a:t>
            </a:r>
            <a:r>
              <a:rPr lang="en-US" dirty="0" smtClean="0"/>
              <a:t>/ha/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8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143000"/>
            <a:ext cx="3846512" cy="40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EMEP4NL in the </a:t>
            </a:r>
            <a:r>
              <a:rPr lang="en-US" dirty="0" smtClean="0"/>
              <a:t>Netherlands?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Reason is ammonia issues </a:t>
            </a:r>
            <a:r>
              <a:rPr lang="en-US" dirty="0" smtClean="0"/>
              <a:t>in the </a:t>
            </a:r>
            <a:r>
              <a:rPr lang="en-US" dirty="0" smtClean="0"/>
              <a:t>Netherlands:</a:t>
            </a:r>
          </a:p>
          <a:p>
            <a:endParaRPr lang="en-US" dirty="0"/>
          </a:p>
          <a:p>
            <a:r>
              <a:rPr lang="en-US" sz="2400" dirty="0" smtClean="0"/>
              <a:t>2/3 of N-deposition; </a:t>
            </a:r>
          </a:p>
          <a:p>
            <a:r>
              <a:rPr lang="en-US" sz="2400" dirty="0" smtClean="0"/>
              <a:t>Large scale exceedances of CL</a:t>
            </a:r>
          </a:p>
          <a:p>
            <a:endParaRPr lang="en-US" sz="2400" dirty="0"/>
          </a:p>
          <a:p>
            <a:r>
              <a:rPr lang="en-US" sz="2400" dirty="0" smtClean="0"/>
              <a:t>Contribution to PM</a:t>
            </a:r>
          </a:p>
          <a:p>
            <a:endParaRPr lang="en-US" sz="2400" dirty="0"/>
          </a:p>
          <a:p>
            <a:r>
              <a:rPr lang="en-US" sz="2400" dirty="0" smtClean="0"/>
              <a:t>Trends in ammonia concentrations and emissions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4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on trends and spatial representation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smtClean="0"/>
              <a:t>EMEP and OPS runs for 2006-2015 at 1 km resolution over the Netherlands</a:t>
            </a:r>
            <a:endParaRPr lang="en-US" sz="2800" dirty="0"/>
          </a:p>
          <a:p>
            <a:pPr algn="just"/>
            <a:r>
              <a:rPr lang="en-US" sz="2800" dirty="0" smtClean="0"/>
              <a:t>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performance is comparable for OPS and EMEP for spatial distribution</a:t>
            </a:r>
          </a:p>
          <a:p>
            <a:pPr algn="just"/>
            <a:r>
              <a:rPr lang="en-US" sz="2800" dirty="0" smtClean="0"/>
              <a:t>NH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performance is </a:t>
            </a:r>
            <a:r>
              <a:rPr lang="en-US" sz="2800" dirty="0" smtClean="0"/>
              <a:t>better with EMEP than for the OPS-model for </a:t>
            </a:r>
            <a:r>
              <a:rPr lang="en-US" sz="2800" dirty="0"/>
              <a:t>spatial distribution</a:t>
            </a:r>
          </a:p>
          <a:p>
            <a:pPr algn="just"/>
            <a:r>
              <a:rPr lang="en-US" sz="2800" dirty="0" smtClean="0"/>
              <a:t>Trend analysis of both components are </a:t>
            </a:r>
            <a:r>
              <a:rPr lang="en-US" sz="2800" i="1" dirty="0" smtClean="0"/>
              <a:t>roughly</a:t>
            </a:r>
            <a:r>
              <a:rPr lang="en-US" sz="2800" dirty="0" smtClean="0"/>
              <a:t> the same for EMEP and OPS</a:t>
            </a:r>
          </a:p>
          <a:p>
            <a:pPr algn="just"/>
            <a:r>
              <a:rPr lang="en-US" sz="2800" b="1" dirty="0" smtClean="0"/>
              <a:t>BUT </a:t>
            </a:r>
            <a:r>
              <a:rPr lang="en-US" sz="2800" dirty="0" smtClean="0"/>
              <a:t>details of the difference in ammonia trends with OPS and EMEP need further investigation 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4490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</a:t>
            </a:r>
            <a:r>
              <a:rPr lang="en-US" dirty="0"/>
              <a:t>p</a:t>
            </a:r>
            <a:r>
              <a:rPr lang="en-US" dirty="0" smtClean="0"/>
              <a:t>lans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Update chemistry scheme OPS with parameterization from EMEP model results</a:t>
            </a:r>
          </a:p>
          <a:p>
            <a:endParaRPr lang="en-US" sz="2400" dirty="0" smtClean="0"/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uEMEP</a:t>
            </a:r>
            <a:r>
              <a:rPr lang="en-US" sz="2400" dirty="0"/>
              <a:t> </a:t>
            </a:r>
            <a:r>
              <a:rPr lang="en-US" sz="2400" dirty="0" smtClean="0"/>
              <a:t>(pres. Bruce </a:t>
            </a:r>
            <a:r>
              <a:rPr lang="en-US" sz="2400" dirty="0" err="1" smtClean="0"/>
              <a:t>Denby</a:t>
            </a:r>
            <a:r>
              <a:rPr lang="en-US" sz="2400" dirty="0" smtClean="0"/>
              <a:t>) in the Netherlands for NH</a:t>
            </a:r>
            <a:r>
              <a:rPr lang="en-US" sz="2400" baseline="-25000" dirty="0" smtClean="0"/>
              <a:t>3</a:t>
            </a:r>
          </a:p>
          <a:p>
            <a:endParaRPr lang="en-US" sz="2400" dirty="0" smtClean="0"/>
          </a:p>
          <a:p>
            <a:r>
              <a:rPr lang="en-US" sz="2400" dirty="0" smtClean="0"/>
              <a:t>Analyses influence of emission patterns and deposition parameterizations on conc. &amp; dep.</a:t>
            </a:r>
          </a:p>
          <a:p>
            <a:endParaRPr lang="en-US" sz="2400" dirty="0"/>
          </a:p>
          <a:p>
            <a:r>
              <a:rPr lang="en-US" sz="2400" dirty="0" smtClean="0"/>
              <a:t>Influence of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emission on PM</a:t>
            </a:r>
            <a:r>
              <a:rPr lang="en-US" sz="2400" baseline="-25000" dirty="0" smtClean="0"/>
              <a:t>2.5</a:t>
            </a:r>
            <a:r>
              <a:rPr lang="en-US" sz="2400" dirty="0" smtClean="0"/>
              <a:t> concentrations in the Netherlands (pres. Rob Maas)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596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Often local spatial </a:t>
            </a:r>
            <a:r>
              <a:rPr lang="en-US" dirty="0" smtClean="0"/>
              <a:t>issues;</a:t>
            </a:r>
          </a:p>
          <a:p>
            <a:pPr lvl="1"/>
            <a:r>
              <a:rPr lang="en-US" dirty="0" smtClean="0"/>
              <a:t>thousands of sources;</a:t>
            </a:r>
          </a:p>
          <a:p>
            <a:pPr lvl="1"/>
            <a:r>
              <a:rPr lang="en-US" dirty="0" smtClean="0"/>
              <a:t>at 100 m scale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Calculations with </a:t>
            </a:r>
            <a:r>
              <a:rPr lang="en-US" dirty="0"/>
              <a:t>OPS-model</a:t>
            </a:r>
          </a:p>
          <a:p>
            <a:pPr lvl="1"/>
            <a:r>
              <a:rPr lang="en-US" dirty="0" err="1" smtClean="0"/>
              <a:t>Meteo</a:t>
            </a:r>
            <a:r>
              <a:rPr lang="en-US" dirty="0" smtClean="0"/>
              <a:t> statistics (classes)</a:t>
            </a:r>
          </a:p>
          <a:p>
            <a:pPr lvl="1"/>
            <a:r>
              <a:rPr lang="en-US" dirty="0" smtClean="0"/>
              <a:t>Linearized processes (chemistry parameterized)</a:t>
            </a:r>
          </a:p>
          <a:p>
            <a:endParaRPr lang="en-US" dirty="0"/>
          </a:p>
          <a:p>
            <a:r>
              <a:rPr lang="en-US" dirty="0"/>
              <a:t>EMEP4NL as reference model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19405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6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EMEP4UK model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263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Massimo </a:t>
            </a:r>
            <a:r>
              <a:rPr lang="nl-NL" dirty="0" err="1" smtClean="0"/>
              <a:t>Vieno</a:t>
            </a:r>
            <a:r>
              <a:rPr lang="nl-NL" dirty="0" smtClean="0"/>
              <a:t>, CEH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1905000"/>
            <a:ext cx="274320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23622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Eulerian</a:t>
            </a:r>
            <a:r>
              <a:rPr lang="nl-NL" dirty="0" smtClean="0"/>
              <a:t> model </a:t>
            </a:r>
            <a:r>
              <a:rPr lang="nl-NL" dirty="0" err="1" smtClean="0"/>
              <a:t>with</a:t>
            </a:r>
            <a:r>
              <a:rPr lang="nl-NL" dirty="0" smtClean="0"/>
              <a:t> a high </a:t>
            </a:r>
            <a:r>
              <a:rPr lang="nl-NL" dirty="0" err="1" smtClean="0"/>
              <a:t>horizontal</a:t>
            </a:r>
            <a:r>
              <a:rPr lang="nl-NL" dirty="0" smtClean="0"/>
              <a:t> </a:t>
            </a:r>
            <a:r>
              <a:rPr lang="nl-NL" dirty="0" err="1" smtClean="0"/>
              <a:t>resolution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EMEP4UK model: ~1km </a:t>
            </a:r>
            <a:r>
              <a:rPr lang="nl-NL" dirty="0" err="1" smtClean="0"/>
              <a:t>resolution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ECLAIRE conference 2015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286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17325"/>
            <a:ext cx="3657600" cy="183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2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EMEP4NL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</a:t>
            </a:r>
          </a:p>
          <a:p>
            <a:r>
              <a:rPr lang="en-US" dirty="0" smtClean="0"/>
              <a:t>Emissions</a:t>
            </a:r>
            <a:endParaRPr lang="en-US" dirty="0"/>
          </a:p>
          <a:p>
            <a:r>
              <a:rPr lang="en-US" dirty="0" err="1" smtClean="0"/>
              <a:t>Meteo</a:t>
            </a:r>
            <a:endParaRPr lang="en-US" dirty="0"/>
          </a:p>
          <a:p>
            <a:r>
              <a:rPr lang="en-US" dirty="0" smtClean="0"/>
              <a:t>Comparison with measurements</a:t>
            </a:r>
          </a:p>
          <a:p>
            <a:r>
              <a:rPr lang="en-US" dirty="0" smtClean="0"/>
              <a:t>Plans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7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Setting up EMEP4NL: </a:t>
            </a:r>
            <a:r>
              <a:rPr lang="nl-NL" dirty="0" err="1" smtClean="0"/>
              <a:t>horizontal</a:t>
            </a:r>
            <a:r>
              <a:rPr lang="nl-NL" dirty="0" smtClean="0"/>
              <a:t> </a:t>
            </a:r>
            <a:r>
              <a:rPr lang="nl-NL" dirty="0" err="1" smtClean="0"/>
              <a:t>resolution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6" name="Picture 2" descr="R:\Projecten\M360011 Actieplan Ammoniak\GR_Gridmodellen\EMEP\Rapportage\WRFgri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08650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249078"/>
            <a:ext cx="2159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Layer 1: 34 x 56 km</a:t>
            </a:r>
          </a:p>
          <a:p>
            <a:r>
              <a:rPr lang="en-US" sz="1400" dirty="0" smtClean="0"/>
              <a:t>Layer 2: 11 x 19 km</a:t>
            </a:r>
          </a:p>
          <a:p>
            <a:r>
              <a:rPr lang="en-US" sz="1400" dirty="0" smtClean="0"/>
              <a:t>Layer 3: 3.8 x 6.2 km</a:t>
            </a:r>
          </a:p>
          <a:p>
            <a:r>
              <a:rPr lang="en-US" sz="1400" dirty="0" smtClean="0"/>
              <a:t>Layer 4: 1.3 x 2.1 km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9861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Setting up EMEP4NL: </a:t>
            </a:r>
            <a:r>
              <a:rPr lang="nl-NL" dirty="0" err="1" smtClean="0"/>
              <a:t>vertical</a:t>
            </a:r>
            <a:r>
              <a:rPr lang="nl-NL" dirty="0" smtClean="0"/>
              <a:t> </a:t>
            </a:r>
            <a:r>
              <a:rPr lang="nl-NL" dirty="0" err="1" smtClean="0"/>
              <a:t>resolution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44" y="1865810"/>
            <a:ext cx="4201112" cy="4239217"/>
          </a:xfrm>
        </p:spPr>
      </p:pic>
      <p:sp>
        <p:nvSpPr>
          <p:cNvPr id="9" name="TextBox 8"/>
          <p:cNvSpPr txBox="1"/>
          <p:nvPr/>
        </p:nvSpPr>
        <p:spPr>
          <a:xfrm>
            <a:off x="5943600" y="4191000"/>
            <a:ext cx="1328966" cy="20313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0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50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92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184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324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522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781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1106 meter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t>1503 meter</a:t>
            </a:r>
          </a:p>
        </p:txBody>
      </p:sp>
    </p:spTree>
    <p:extLst>
      <p:ext uri="{BB962C8B-B14F-4D97-AF65-F5344CB8AC3E}">
        <p14:creationId xmlns:p14="http://schemas.microsoft.com/office/powerpoint/2010/main" val="7396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factors for NH</a:t>
            </a:r>
            <a:r>
              <a:rPr lang="en-US" baseline="-25000" dirty="0" smtClean="0"/>
              <a:t>3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1" y="2209800"/>
            <a:ext cx="3456029" cy="27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5774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SNAP10: </a:t>
            </a:r>
            <a:r>
              <a:rPr lang="en-US" dirty="0" smtClean="0"/>
              <a:t> factor = 1+0.0294*(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month</a:t>
            </a:r>
            <a:r>
              <a:rPr lang="en-US" baseline="-25000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year</a:t>
            </a:r>
            <a:r>
              <a:rPr lang="en-US" baseline="-25000" dirty="0" smtClean="0"/>
              <a:t> </a:t>
            </a:r>
            <a:r>
              <a:rPr lang="en-US" dirty="0" smtClean="0"/>
              <a:t>)     (like in OPS-LT)</a:t>
            </a:r>
          </a:p>
          <a:p>
            <a:endParaRPr lang="en-US" dirty="0"/>
          </a:p>
          <a:p>
            <a:r>
              <a:rPr lang="en-US" dirty="0" smtClean="0"/>
              <a:t>SNAP11:  factor like in OPS-ST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84" y="2355270"/>
            <a:ext cx="4892492" cy="25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6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WRF model is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drive EMEP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sz="2000" dirty="0" smtClean="0"/>
              <a:t>WRF </a:t>
            </a:r>
            <a:r>
              <a:rPr lang="nl-NL" sz="2000" dirty="0" err="1" smtClean="0"/>
              <a:t>version</a:t>
            </a:r>
            <a:r>
              <a:rPr lang="nl-NL" sz="2000" dirty="0" smtClean="0"/>
              <a:t> 3.8</a:t>
            </a:r>
          </a:p>
          <a:p>
            <a:endParaRPr lang="nl-NL" sz="2000" dirty="0"/>
          </a:p>
          <a:p>
            <a:r>
              <a:rPr lang="nl-NL" sz="2000" dirty="0" smtClean="0"/>
              <a:t>ECMWF </a:t>
            </a:r>
            <a:r>
              <a:rPr lang="nl-NL" sz="2000" dirty="0" err="1" smtClean="0"/>
              <a:t>reanalysis</a:t>
            </a:r>
            <a:r>
              <a:rPr lang="nl-NL" sz="2000" dirty="0" smtClean="0"/>
              <a:t> </a:t>
            </a:r>
          </a:p>
          <a:p>
            <a:endParaRPr lang="nl-NL" sz="2000" dirty="0"/>
          </a:p>
          <a:p>
            <a:r>
              <a:rPr lang="nl-NL" sz="2000" dirty="0" err="1" smtClean="0"/>
              <a:t>Calibrate</a:t>
            </a:r>
            <a:r>
              <a:rPr lang="nl-NL" sz="2000" dirty="0" smtClean="0"/>
              <a:t> </a:t>
            </a:r>
            <a:r>
              <a:rPr lang="nl-NL" sz="2000" dirty="0" err="1" smtClean="0"/>
              <a:t>every</a:t>
            </a:r>
            <a:r>
              <a:rPr lang="nl-NL" sz="2000" dirty="0" smtClean="0"/>
              <a:t> 6 </a:t>
            </a:r>
            <a:r>
              <a:rPr lang="nl-NL" sz="2000" dirty="0" err="1" smtClean="0"/>
              <a:t>hours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2006-2015 </a:t>
            </a:r>
            <a:r>
              <a:rPr lang="nl-NL" sz="2000" dirty="0" err="1" smtClean="0"/>
              <a:t>available</a:t>
            </a:r>
            <a:endParaRPr lang="nl-NL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2057400"/>
            <a:ext cx="5486400" cy="41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39870C"/>
      </a:dk2>
      <a:lt2>
        <a:srgbClr val="A90061"/>
      </a:lt2>
      <a:accent1>
        <a:srgbClr val="76D2B6"/>
      </a:accent1>
      <a:accent2>
        <a:srgbClr val="007BC7"/>
      </a:accent2>
      <a:accent3>
        <a:srgbClr val="FFFFFF"/>
      </a:accent3>
      <a:accent4>
        <a:srgbClr val="000000"/>
      </a:accent4>
      <a:accent5>
        <a:srgbClr val="BDE5D7"/>
      </a:accent5>
      <a:accent6>
        <a:srgbClr val="006FB4"/>
      </a:accent6>
      <a:hlink>
        <a:srgbClr val="8FCAE7"/>
      </a:hlink>
      <a:folHlink>
        <a:srgbClr val="F092CD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39870C"/>
        </a:dk2>
        <a:lt2>
          <a:srgbClr val="A90061"/>
        </a:lt2>
        <a:accent1>
          <a:srgbClr val="76D2B6"/>
        </a:accent1>
        <a:accent2>
          <a:srgbClr val="007BC7"/>
        </a:accent2>
        <a:accent3>
          <a:srgbClr val="FFFFFF"/>
        </a:accent3>
        <a:accent4>
          <a:srgbClr val="000000"/>
        </a:accent4>
        <a:accent5>
          <a:srgbClr val="BDE5D7"/>
        </a:accent5>
        <a:accent6>
          <a:srgbClr val="006FB4"/>
        </a:accent6>
        <a:hlink>
          <a:srgbClr val="8FCAE7"/>
        </a:hlink>
        <a:folHlink>
          <a:srgbClr val="F092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4787</TotalTime>
  <Words>586</Words>
  <Application>Microsoft Office PowerPoint</Application>
  <PresentationFormat>On-screen Show (4:3)</PresentationFormat>
  <Paragraphs>142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Rijksoverheid</vt:lpstr>
      <vt:lpstr>Update EMEP4NL in the   Netherlands</vt:lpstr>
      <vt:lpstr>Why EMEP4NL in the Netherlands?</vt:lpstr>
      <vt:lpstr>PowerPoint Presentation</vt:lpstr>
      <vt:lpstr>The EMEP4UK model</vt:lpstr>
      <vt:lpstr>The EMEP4NL</vt:lpstr>
      <vt:lpstr>Setting up EMEP4NL: horizontal resolution</vt:lpstr>
      <vt:lpstr>Setting up EMEP4NL: vertical resolution</vt:lpstr>
      <vt:lpstr>Emission factors for NH3</vt:lpstr>
      <vt:lpstr>WRF model is used to drive EMEP model</vt:lpstr>
      <vt:lpstr>PowerPoint Presentation</vt:lpstr>
      <vt:lpstr>PowerPoint Presentation</vt:lpstr>
      <vt:lpstr>PowerPoint Presentation</vt:lpstr>
      <vt:lpstr>Ammonia concentrations</vt:lpstr>
      <vt:lpstr>Ammonia concentrations</vt:lpstr>
      <vt:lpstr>Trend in ammonia</vt:lpstr>
      <vt:lpstr>PowerPoint Presentation</vt:lpstr>
      <vt:lpstr>Trend in ammonia</vt:lpstr>
      <vt:lpstr>PowerPoint Presentation</vt:lpstr>
      <vt:lpstr>Trend in wet deposition</vt:lpstr>
      <vt:lpstr>Conclusions on trends and spatial representation</vt:lpstr>
      <vt:lpstr>Further plans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van der Swaluw</dc:creator>
  <cp:lastModifiedBy>Addo van Pul</cp:lastModifiedBy>
  <cp:revision>45</cp:revision>
  <cp:lastPrinted>2018-05-01T08:32:08Z</cp:lastPrinted>
  <dcterms:created xsi:type="dcterms:W3CDTF">2006-08-16T00:00:00Z</dcterms:created>
  <dcterms:modified xsi:type="dcterms:W3CDTF">2018-05-01T08:40:30Z</dcterms:modified>
</cp:coreProperties>
</file>