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5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0"/>
  </p:notesMasterIdLst>
  <p:handoutMasterIdLst>
    <p:handoutMasterId r:id="rId21"/>
  </p:handoutMasterIdLst>
  <p:sldIdLst>
    <p:sldId id="257" r:id="rId3"/>
    <p:sldId id="259" r:id="rId4"/>
    <p:sldId id="267" r:id="rId5"/>
    <p:sldId id="260" r:id="rId6"/>
    <p:sldId id="258" r:id="rId7"/>
    <p:sldId id="263" r:id="rId8"/>
    <p:sldId id="264" r:id="rId9"/>
    <p:sldId id="261" r:id="rId10"/>
    <p:sldId id="271" r:id="rId11"/>
    <p:sldId id="269" r:id="rId12"/>
    <p:sldId id="270" r:id="rId13"/>
    <p:sldId id="268" r:id="rId14"/>
    <p:sldId id="262" r:id="rId15"/>
    <p:sldId id="274" r:id="rId16"/>
    <p:sldId id="275" r:id="rId17"/>
    <p:sldId id="272" r:id="rId18"/>
    <p:sldId id="273" r:id="rId19"/>
  </p:sldIdLst>
  <p:sldSz cx="9144000" cy="6858000" type="screen4x3"/>
  <p:notesSz cx="6858000" cy="9144000"/>
  <p:custShowLst>
    <p:custShow name="exp1" id="0">
      <p:sldLst>
        <p:sld r:id="rId7"/>
      </p:sldLst>
    </p:custShow>
    <p:custShow name="exp2" id="1">
      <p:sldLst>
        <p:sld r:id="rId8"/>
      </p:sldLst>
    </p:custShow>
    <p:custShow name="exp3" id="2">
      <p:sldLst>
        <p:sld r:id="rId9"/>
      </p:sldLst>
    </p:custShow>
    <p:custShow name="exp4" id="3">
      <p:sldLst>
        <p:sld r:id="rId10"/>
      </p:sldLst>
    </p:custShow>
    <p:custShow name="mod1" id="4">
      <p:sldLst>
        <p:sld r:id="rId11"/>
      </p:sldLst>
    </p:custShow>
    <p:custShow name="mod2" id="5">
      <p:sldLst>
        <p:sld r:id="rId12"/>
        <p:sld r:id="rId13"/>
      </p:sldLst>
    </p:custShow>
    <p:custShow name="mod3" id="6">
      <p:sldLst>
        <p:sld r:id="rId14"/>
      </p:sldLst>
    </p:custShow>
    <p:custShow name="mod4" id="7">
      <p:sldLst>
        <p:sld r:id="rId15"/>
      </p:sldLst>
    </p:custShow>
    <p:custShow name="mod5" id="8">
      <p:sldLst>
        <p:sld r:id="rId16"/>
        <p:sld r:id="rId17"/>
      </p:sldLst>
    </p:custShow>
    <p:custShow name="mod6" id="9">
      <p:sldLst>
        <p:sld r:id="rId18"/>
      </p:sldLst>
    </p:custShow>
    <p:custShow name="mod7" id="10">
      <p:sldLst>
        <p:sld r:id="rId19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96" d="100"/>
          <a:sy n="96" d="100"/>
        </p:scale>
        <p:origin x="-1230" y="-72"/>
      </p:cViewPr>
      <p:guideLst>
        <p:guide orient="horz" pos="3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0"/>
    </p:cViewPr>
  </p:sorterViewPr>
  <p:notesViewPr>
    <p:cSldViewPr showGuides="1">
      <p:cViewPr varScale="1">
        <p:scale>
          <a:sx n="70" d="100"/>
          <a:sy n="70" d="100"/>
        </p:scale>
        <p:origin x="-184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6858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4506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81845-FB41-41D0-97EA-98DC0E6753A9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1C385-389B-4279-B3B4-6CBC3AA9768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9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inizi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872" y="1730108"/>
            <a:ext cx="9165896" cy="374555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 userDrawn="1"/>
        </p:nvSpPr>
        <p:spPr>
          <a:xfrm>
            <a:off x="0" y="6572392"/>
            <a:ext cx="9165896" cy="305011"/>
          </a:xfrm>
          <a:prstGeom prst="rect">
            <a:avLst/>
          </a:prstGeom>
          <a:solidFill>
            <a:srgbClr val="2D7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 userDrawn="1"/>
        </p:nvSpPr>
        <p:spPr>
          <a:xfrm>
            <a:off x="872" y="5054747"/>
            <a:ext cx="9165896" cy="729223"/>
          </a:xfrm>
          <a:prstGeom prst="rect">
            <a:avLst/>
          </a:prstGeom>
          <a:solidFill>
            <a:srgbClr val="00488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0" y="0"/>
            <a:ext cx="9144000" cy="1740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ottotitolo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14335" y="3152003"/>
            <a:ext cx="8440819" cy="430887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800" b="0" i="0" baseline="0">
                <a:ln>
                  <a:noFill/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Sottotitolo della presentazione – </a:t>
            </a:r>
            <a:r>
              <a:rPr lang="it-IT" dirty="0" err="1" smtClean="0"/>
              <a:t>Arial</a:t>
            </a:r>
            <a:r>
              <a:rPr lang="it-IT" dirty="0" smtClean="0"/>
              <a:t> 30pt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14334" y="5149831"/>
            <a:ext cx="8440818" cy="3693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 b="1" i="0" baseline="0">
                <a:solidFill>
                  <a:schemeClr val="bg1"/>
                </a:solidFill>
                <a:latin typeface="+mj-lt"/>
              </a:defRPr>
            </a:lvl1pPr>
            <a:lvl2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2pPr>
            <a:lvl3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3pPr>
            <a:lvl4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4pPr>
            <a:lvl5pPr algn="l">
              <a:spcBef>
                <a:spcPts val="0"/>
              </a:spcBef>
              <a:defRPr sz="1800" b="1" i="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it-IT" dirty="0" smtClean="0"/>
              <a:t>Autore Dipartimento/Unità – </a:t>
            </a:r>
            <a:r>
              <a:rPr lang="it-IT" dirty="0" err="1" smtClean="0"/>
              <a:t>Arial</a:t>
            </a:r>
            <a:r>
              <a:rPr lang="it-IT" dirty="0" smtClean="0"/>
              <a:t> 18 </a:t>
            </a:r>
            <a:r>
              <a:rPr lang="it-IT" dirty="0" err="1" smtClean="0"/>
              <a:t>pt</a:t>
            </a:r>
            <a:endParaRPr lang="it-IT" dirty="0" smtClean="0"/>
          </a:p>
        </p:txBody>
      </p:sp>
      <p:sp>
        <p:nvSpPr>
          <p:cNvPr id="9" name="Titolo 8"/>
          <p:cNvSpPr>
            <a:spLocks noGrp="1"/>
          </p:cNvSpPr>
          <p:nvPr userDrawn="1">
            <p:ph type="title" hasCustomPrompt="1"/>
          </p:nvPr>
        </p:nvSpPr>
        <p:spPr>
          <a:xfrm>
            <a:off x="514335" y="2146335"/>
            <a:ext cx="8440819" cy="656591"/>
          </a:xfrm>
          <a:prstGeom prst="rect">
            <a:avLst/>
          </a:prstGeom>
        </p:spPr>
        <p:txBody>
          <a:bodyPr lIns="0"/>
          <a:lstStyle>
            <a:lvl1pPr>
              <a:defRPr sz="32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it-IT" dirty="0" smtClean="0"/>
              <a:t>Titolo della presentazione – </a:t>
            </a:r>
            <a:r>
              <a:rPr lang="it-IT" dirty="0" err="1" smtClean="0"/>
              <a:t>Arial</a:t>
            </a:r>
            <a:r>
              <a:rPr lang="it-IT" dirty="0" smtClean="0"/>
              <a:t> 30pt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3" y="196109"/>
            <a:ext cx="2821884" cy="1232223"/>
          </a:xfrm>
          <a:prstGeom prst="rect">
            <a:avLst/>
          </a:prstGeom>
        </p:spPr>
      </p:pic>
      <p:pic>
        <p:nvPicPr>
          <p:cNvPr id="2" name="Immagine 1" descr="BANN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5959"/>
            <a:ext cx="9144000" cy="772160"/>
          </a:xfrm>
          <a:prstGeom prst="rect">
            <a:avLst/>
          </a:prstGeom>
        </p:spPr>
      </p:pic>
      <p:sp>
        <p:nvSpPr>
          <p:cNvPr id="10" name="Segnaposto testo 9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4214797"/>
            <a:ext cx="8440738" cy="400110"/>
          </a:xfrm>
          <a:prstGeom prst="rect">
            <a:avLst/>
          </a:prstGeom>
        </p:spPr>
        <p:txBody>
          <a:bodyPr lIns="0" anchor="t" anchorCtr="0">
            <a:spAutoFit/>
          </a:bodyPr>
          <a:lstStyle>
            <a:lvl1pPr marL="0" indent="0">
              <a:buNone/>
              <a:defRPr sz="2000" i="1" baseline="0">
                <a:solidFill>
                  <a:schemeClr val="bg1"/>
                </a:solidFill>
              </a:defRPr>
            </a:lvl1pPr>
            <a:lvl2pPr>
              <a:defRPr sz="1800" i="1">
                <a:solidFill>
                  <a:schemeClr val="bg1"/>
                </a:solidFill>
              </a:defRPr>
            </a:lvl2pPr>
            <a:lvl3pPr>
              <a:defRPr sz="1800" i="1">
                <a:solidFill>
                  <a:schemeClr val="bg1"/>
                </a:solidFill>
              </a:defRPr>
            </a:lvl3pPr>
            <a:lvl4pPr>
              <a:defRPr sz="1800" i="1">
                <a:solidFill>
                  <a:schemeClr val="bg1"/>
                </a:solidFill>
              </a:defRPr>
            </a:lvl4pPr>
            <a:lvl5pPr>
              <a:defRPr sz="18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 smtClean="0"/>
              <a:t>Luogo e data – </a:t>
            </a:r>
            <a:r>
              <a:rPr lang="it-IT" dirty="0" err="1" smtClean="0"/>
              <a:t>Arial</a:t>
            </a:r>
            <a:r>
              <a:rPr lang="it-IT" dirty="0" smtClean="0"/>
              <a:t> 20pt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406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549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312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73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993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9933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154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2629" y="-33560"/>
            <a:ext cx="9144000" cy="6857999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7" t="10343" r="20891" b="46298"/>
          <a:stretch/>
        </p:blipFill>
        <p:spPr>
          <a:xfrm>
            <a:off x="7820272" y="6428816"/>
            <a:ext cx="1305000" cy="42918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062386" y="6525991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19</a:t>
            </a:r>
            <a:r>
              <a:rPr lang="en-GB" sz="1400" baseline="30000" dirty="0" smtClean="0">
                <a:solidFill>
                  <a:schemeClr val="bg1"/>
                </a:solidFill>
              </a:rPr>
              <a:t>th</a:t>
            </a:r>
            <a:r>
              <a:rPr lang="en-GB" sz="1400" dirty="0" smtClean="0">
                <a:solidFill>
                  <a:schemeClr val="bg1"/>
                </a:solidFill>
              </a:rPr>
              <a:t> TFMM Meeting – 2-4 May 2018, Geneva, Switzerland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4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dirty="0" smtClean="0"/>
              <a:t>19</a:t>
            </a:r>
            <a:r>
              <a:rPr lang="it-IT" baseline="30000" dirty="0" smtClean="0"/>
              <a:t>th</a:t>
            </a:r>
            <a:r>
              <a:rPr lang="it-IT" dirty="0" smtClean="0"/>
              <a:t> TFMM Meeting – 2-4 </a:t>
            </a:r>
            <a:r>
              <a:rPr lang="it-IT" dirty="0" err="1" smtClean="0"/>
              <a:t>May</a:t>
            </a:r>
            <a:r>
              <a:rPr lang="it-IT" dirty="0" smtClean="0"/>
              <a:t> 2018, Ginevra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209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 userDrawn="1"/>
        </p:nvSpPr>
        <p:spPr>
          <a:xfrm>
            <a:off x="2303748" y="1268760"/>
            <a:ext cx="4644516" cy="4536504"/>
          </a:xfrm>
          <a:prstGeom prst="ellipse">
            <a:avLst/>
          </a:prstGeom>
          <a:solidFill>
            <a:srgbClr val="00488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0" y="3295533"/>
            <a:ext cx="9144000" cy="90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2857328" y="1716931"/>
            <a:ext cx="3700296" cy="1567608"/>
          </a:xfrm>
          <a:prstGeom prst="rect">
            <a:avLst/>
          </a:prstGeom>
          <a:ln>
            <a:noFill/>
          </a:ln>
        </p:spPr>
        <p:txBody>
          <a:bodyPr anchor="b" anchorCtr="1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 smtClean="0"/>
              <a:t>Autore e </a:t>
            </a:r>
          </a:p>
          <a:p>
            <a:pPr lvl="0"/>
            <a:r>
              <a:rPr lang="it-IT" smtClean="0"/>
              <a:t>contatti</a:t>
            </a:r>
            <a:endParaRPr lang="it-IT" dirty="0"/>
          </a:p>
        </p:txBody>
      </p:sp>
      <p:pic>
        <p:nvPicPr>
          <p:cNvPr id="3" name="Immagine 2" descr="BANN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901"/>
            <a:ext cx="9144000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18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29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87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733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436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F3847-CD83-4338-8163-F9CECF8A7F84}" type="datetimeFigureOut">
              <a:rPr lang="it-IT" smtClean="0"/>
              <a:t>02/05/2018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D4E95A-3D61-4A21-BD8C-EBAD0F70188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593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040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smtClean="0"/>
              <a:t>19</a:t>
            </a:r>
            <a:r>
              <a:rPr lang="it-IT" baseline="30000" dirty="0" smtClean="0"/>
              <a:t>th</a:t>
            </a:r>
            <a:r>
              <a:rPr lang="it-IT" dirty="0" smtClean="0"/>
              <a:t> TFMM Meeting – 2-4 </a:t>
            </a:r>
            <a:r>
              <a:rPr lang="it-IT" dirty="0" err="1" smtClean="0"/>
              <a:t>May</a:t>
            </a:r>
            <a:r>
              <a:rPr lang="it-IT" dirty="0" smtClean="0"/>
              <a:t> 2018, Ginevra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839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90" y="6259068"/>
            <a:ext cx="1828800" cy="59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8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mpatti.sostenibilita.enea.it/en" TargetMode="External"/><Relationship Id="rId2" Type="http://schemas.openxmlformats.org/officeDocument/2006/relationships/hyperlink" Target="https://met.sspt.enea.it/people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nea.i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2.gif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gif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1187624" y="3356992"/>
            <a:ext cx="7249413" cy="923330"/>
          </a:xfrm>
        </p:spPr>
        <p:txBody>
          <a:bodyPr/>
          <a:lstStyle/>
          <a:p>
            <a:pPr algn="ctr"/>
            <a:r>
              <a:rPr lang="en-GB" dirty="0" err="1" smtClean="0"/>
              <a:t>Mihaela</a:t>
            </a:r>
            <a:r>
              <a:rPr lang="en-GB" dirty="0" smtClean="0"/>
              <a:t> </a:t>
            </a:r>
            <a:r>
              <a:rPr lang="en-GB" dirty="0" err="1" smtClean="0"/>
              <a:t>Mircea</a:t>
            </a:r>
            <a:endParaRPr lang="en-GB" dirty="0"/>
          </a:p>
          <a:p>
            <a:r>
              <a:rPr lang="en-GB" dirty="0" smtClean="0"/>
              <a:t>on behalf of colleagues from Atmospheric Pollution Laboratory (INAT) 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79512" y="1988840"/>
            <a:ext cx="8728851" cy="1313180"/>
          </a:xfrm>
        </p:spPr>
        <p:txBody>
          <a:bodyPr/>
          <a:lstStyle/>
          <a:p>
            <a:r>
              <a:rPr lang="en-US" b="1" dirty="0"/>
              <a:t>Modelling and measurements activities at </a:t>
            </a:r>
            <a:r>
              <a:rPr lang="en-US" b="1" dirty="0" smtClean="0"/>
              <a:t>ENEA</a:t>
            </a:r>
            <a:endParaRPr lang="it-IT" b="1" dirty="0"/>
          </a:p>
        </p:txBody>
      </p:sp>
      <p:sp>
        <p:nvSpPr>
          <p:cNvPr id="5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1043608" y="4365104"/>
            <a:ext cx="7249413" cy="646331"/>
          </a:xfrm>
        </p:spPr>
        <p:txBody>
          <a:bodyPr/>
          <a:lstStyle/>
          <a:p>
            <a:pPr algn="ctr"/>
            <a:r>
              <a:rPr lang="en-US" dirty="0" smtClean="0"/>
              <a:t>Italian </a:t>
            </a:r>
            <a:r>
              <a:rPr lang="en-US" dirty="0"/>
              <a:t>National Agency for New Technologies, Energy and Sustainable Economic </a:t>
            </a:r>
            <a:r>
              <a:rPr lang="en-US" dirty="0" smtClean="0"/>
              <a:t>Development (ENEA </a:t>
            </a:r>
            <a:r>
              <a:rPr lang="en-GB" dirty="0"/>
              <a:t>)</a:t>
            </a:r>
          </a:p>
        </p:txBody>
      </p:sp>
      <p:sp>
        <p:nvSpPr>
          <p:cNvPr id="7" name="Segnaposto testo 2"/>
          <p:cNvSpPr>
            <a:spLocks noGrp="1"/>
          </p:cNvSpPr>
          <p:nvPr>
            <p:ph type="body" sz="quarter" idx="10"/>
          </p:nvPr>
        </p:nvSpPr>
        <p:spPr>
          <a:xfrm>
            <a:off x="994995" y="5085184"/>
            <a:ext cx="7249413" cy="934358"/>
          </a:xfrm>
        </p:spPr>
        <p:txBody>
          <a:bodyPr/>
          <a:lstStyle/>
          <a:p>
            <a:pPr algn="ctr">
              <a:lnSpc>
                <a:spcPct val="114000"/>
              </a:lnSpc>
              <a:buClr>
                <a:schemeClr val="bg2"/>
              </a:buClr>
              <a:buSzPct val="75000"/>
              <a:defRPr/>
            </a:pPr>
            <a:r>
              <a:rPr lang="it-IT" sz="1200" dirty="0">
                <a:cs typeface="Courier New" pitchFamily="49" charset="0"/>
                <a:hlinkClick r:id="rId2"/>
              </a:rPr>
              <a:t>https://</a:t>
            </a:r>
            <a:r>
              <a:rPr lang="it-IT" sz="1200" dirty="0" smtClean="0">
                <a:cs typeface="Courier New" pitchFamily="49" charset="0"/>
                <a:hlinkClick r:id="rId2"/>
              </a:rPr>
              <a:t>met.sspt.enea.it/people</a:t>
            </a:r>
            <a:endParaRPr lang="it-IT" sz="1200" dirty="0" smtClean="0">
              <a:cs typeface="Courier New" pitchFamily="49" charset="0"/>
            </a:endParaRPr>
          </a:p>
          <a:p>
            <a:pPr algn="ctr">
              <a:lnSpc>
                <a:spcPct val="114000"/>
              </a:lnSpc>
              <a:buClr>
                <a:schemeClr val="bg2"/>
              </a:buClr>
              <a:buSzPct val="75000"/>
              <a:defRPr/>
            </a:pPr>
            <a:r>
              <a:rPr lang="it-IT" sz="1200" dirty="0">
                <a:cs typeface="Courier New" pitchFamily="49" charset="0"/>
                <a:hlinkClick r:id="rId3"/>
              </a:rPr>
              <a:t>https://</a:t>
            </a:r>
            <a:r>
              <a:rPr lang="it-IT" sz="1200" dirty="0" smtClean="0">
                <a:cs typeface="Courier New" pitchFamily="49" charset="0"/>
                <a:hlinkClick r:id="rId3"/>
              </a:rPr>
              <a:t>impatti.sostenibilita.enea.it/en</a:t>
            </a:r>
            <a:endParaRPr lang="it-IT" sz="1200" dirty="0" smtClean="0">
              <a:cs typeface="Courier New" pitchFamily="49" charset="0"/>
            </a:endParaRPr>
          </a:p>
          <a:p>
            <a:pPr algn="ctr">
              <a:lnSpc>
                <a:spcPct val="114000"/>
              </a:lnSpc>
              <a:buClr>
                <a:schemeClr val="bg2"/>
              </a:buClr>
              <a:buSzPct val="75000"/>
              <a:defRPr/>
            </a:pPr>
            <a:r>
              <a:rPr lang="it-IT" sz="1200" dirty="0" smtClean="0">
                <a:cs typeface="Courier New" pitchFamily="49" charset="0"/>
                <a:hlinkClick r:id="rId4"/>
              </a:rPr>
              <a:t>www.enea.it</a:t>
            </a:r>
            <a:endParaRPr lang="it-IT" sz="1200" dirty="0" smtClean="0">
              <a:cs typeface="Courier New" pitchFamily="49" charset="0"/>
            </a:endParaRPr>
          </a:p>
          <a:p>
            <a:pPr algn="ctr">
              <a:lnSpc>
                <a:spcPct val="114000"/>
              </a:lnSpc>
              <a:buClr>
                <a:schemeClr val="bg2"/>
              </a:buClr>
              <a:buSzPct val="75000"/>
              <a:defRPr/>
            </a:pPr>
            <a:endParaRPr lang="it-IT" sz="1200" dirty="0">
              <a:cs typeface="Courier New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9712" y="6534834"/>
            <a:ext cx="6264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19</a:t>
            </a:r>
            <a:r>
              <a:rPr lang="en-GB" sz="1400" baseline="30000" dirty="0" smtClean="0">
                <a:solidFill>
                  <a:schemeClr val="bg1"/>
                </a:solidFill>
              </a:rPr>
              <a:t>th</a:t>
            </a:r>
            <a:r>
              <a:rPr lang="en-GB" sz="1400" dirty="0" smtClean="0">
                <a:solidFill>
                  <a:schemeClr val="bg1"/>
                </a:solidFill>
              </a:rPr>
              <a:t> TFMM Meeting – 2-4 May 2018, Geneva, Switzerland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612"/>
            <a:ext cx="8229600" cy="1143000"/>
          </a:xfrm>
        </p:spPr>
        <p:txBody>
          <a:bodyPr/>
          <a:lstStyle/>
          <a:p>
            <a:r>
              <a:rPr lang="en-GB" sz="2800" dirty="0"/>
              <a:t>Assess impact of nature-based solutions on air quality</a:t>
            </a:r>
            <a:r>
              <a:rPr lang="en-GB" dirty="0"/>
              <a:t/>
            </a:r>
            <a:br>
              <a:rPr lang="en-GB" dirty="0"/>
            </a:br>
            <a:endParaRPr lang="it-IT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165771" y="1225987"/>
            <a:ext cx="8991600" cy="5468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/>
              <a:t>PROJECT: </a:t>
            </a:r>
            <a:r>
              <a:rPr lang="en-US" sz="1400" dirty="0" smtClean="0"/>
              <a:t>URBESS :Nature Based Assessment Tool For Smart And Sustainable Urban Planning, Pathfinder Project:</a:t>
            </a:r>
          </a:p>
          <a:p>
            <a:r>
              <a:rPr lang="en-US" sz="1400" dirty="0" smtClean="0"/>
              <a:t>EIT Climate – KIC </a:t>
            </a:r>
            <a:endParaRPr lang="it-IT" sz="1400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324667" y="688129"/>
            <a:ext cx="8534400" cy="276999"/>
          </a:xfrm>
          <a:prstGeom prst="rect">
            <a:avLst/>
          </a:prstGeom>
        </p:spPr>
        <p:txBody>
          <a:bodyPr vert="horz" wrap="square" lIns="91440" tIns="0" rIns="9144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PMSS (Parallel Micro-SWIFT-SPRAY</a:t>
            </a:r>
            <a:r>
              <a:rPr lang="en-US" sz="1800" dirty="0" smtClean="0"/>
              <a:t>) Application at Urban Scale</a:t>
            </a:r>
            <a:endParaRPr lang="it-IT" sz="1600" dirty="0"/>
          </a:p>
        </p:txBody>
      </p:sp>
      <p:pic>
        <p:nvPicPr>
          <p:cNvPr id="5" name="Picture 4" descr="Schermata 2018-04-17 alle 12.34.4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384690" y="2627798"/>
            <a:ext cx="2567503" cy="2533239"/>
          </a:xfrm>
          <a:prstGeom prst="rect">
            <a:avLst/>
          </a:prstGeom>
        </p:spPr>
      </p:pic>
      <p:sp>
        <p:nvSpPr>
          <p:cNvPr id="6" name="Segnaposto testo 3"/>
          <p:cNvSpPr txBox="1">
            <a:spLocks/>
          </p:cNvSpPr>
          <p:nvPr/>
        </p:nvSpPr>
        <p:spPr>
          <a:xfrm>
            <a:off x="6574972" y="1904151"/>
            <a:ext cx="2377221" cy="5847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Case study: Modena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Viale</a:t>
            </a:r>
            <a:r>
              <a:rPr lang="en-US" sz="1600" dirty="0" smtClean="0">
                <a:solidFill>
                  <a:schemeClr val="bg1"/>
                </a:solidFill>
              </a:rPr>
              <a:t> Verdi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7" name="Picture 7" descr="citytree-verd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727407"/>
            <a:ext cx="1855588" cy="2209557"/>
          </a:xfrm>
          <a:prstGeom prst="rect">
            <a:avLst/>
          </a:prstGeom>
        </p:spPr>
      </p:pic>
      <p:sp>
        <p:nvSpPr>
          <p:cNvPr id="8" name="CasellaDiTesto 6"/>
          <p:cNvSpPr txBox="1"/>
          <p:nvPr/>
        </p:nvSpPr>
        <p:spPr>
          <a:xfrm>
            <a:off x="4225414" y="5054689"/>
            <a:ext cx="2243959" cy="461665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pPr algn="ctr"/>
            <a:r>
              <a:rPr lang="it-IT" sz="1000" b="1" dirty="0" err="1" smtClean="0">
                <a:solidFill>
                  <a:schemeClr val="bg1"/>
                </a:solidFill>
              </a:rPr>
              <a:t>Citytree</a:t>
            </a:r>
            <a:r>
              <a:rPr lang="it-IT" sz="1000" b="1" dirty="0" smtClean="0">
                <a:solidFill>
                  <a:schemeClr val="bg1"/>
                </a:solidFill>
              </a:rPr>
              <a:t>, a green </a:t>
            </a:r>
            <a:r>
              <a:rPr lang="it-IT" sz="1000" b="1" dirty="0" err="1" smtClean="0">
                <a:solidFill>
                  <a:schemeClr val="bg1"/>
                </a:solidFill>
              </a:rPr>
              <a:t>infrastructure</a:t>
            </a:r>
            <a:r>
              <a:rPr lang="it-IT" sz="1000" b="1" dirty="0">
                <a:solidFill>
                  <a:schemeClr val="bg1"/>
                </a:solidFill>
              </a:rPr>
              <a:t> </a:t>
            </a:r>
            <a:r>
              <a:rPr lang="it-IT" sz="1000" b="1" dirty="0" smtClean="0">
                <a:solidFill>
                  <a:schemeClr val="bg1"/>
                </a:solidFill>
              </a:rPr>
              <a:t>to abate air </a:t>
            </a:r>
            <a:r>
              <a:rPr lang="en-GB" sz="1000" b="1" dirty="0" smtClean="0">
                <a:solidFill>
                  <a:schemeClr val="bg1"/>
                </a:solidFill>
              </a:rPr>
              <a:t>pollution by deposition on vegetated panels</a:t>
            </a:r>
          </a:p>
        </p:txBody>
      </p:sp>
      <p:sp>
        <p:nvSpPr>
          <p:cNvPr id="9" name="Rettangolo arrotondato 4"/>
          <p:cNvSpPr/>
          <p:nvPr/>
        </p:nvSpPr>
        <p:spPr>
          <a:xfrm>
            <a:off x="304801" y="2924487"/>
            <a:ext cx="1719943" cy="538323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PSWIFT</a:t>
            </a:r>
            <a:endParaRPr lang="en-GB" dirty="0"/>
          </a:p>
        </p:txBody>
      </p:sp>
      <p:sp>
        <p:nvSpPr>
          <p:cNvPr id="10" name="Rettangolo arrotondato 16"/>
          <p:cNvSpPr/>
          <p:nvPr/>
        </p:nvSpPr>
        <p:spPr>
          <a:xfrm>
            <a:off x="2283303" y="4520541"/>
            <a:ext cx="1962876" cy="611409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PSPRAY</a:t>
            </a:r>
            <a:endParaRPr lang="en-GB" dirty="0"/>
          </a:p>
        </p:txBody>
      </p:sp>
      <p:sp>
        <p:nvSpPr>
          <p:cNvPr id="11" name="Elaborazione alternativa 5"/>
          <p:cNvSpPr/>
          <p:nvPr/>
        </p:nvSpPr>
        <p:spPr>
          <a:xfrm>
            <a:off x="199700" y="2032502"/>
            <a:ext cx="2438400" cy="522513"/>
          </a:xfrm>
          <a:prstGeom prst="flowChartAlternateProcess">
            <a:avLst/>
          </a:prstGeom>
          <a:gradFill>
            <a:gsLst>
              <a:gs pos="0">
                <a:srgbClr val="FFFF00"/>
              </a:gs>
              <a:gs pos="100000">
                <a:schemeClr val="bg1"/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smtClean="0">
                <a:solidFill>
                  <a:schemeClr val="tx1"/>
                </a:solidFill>
              </a:rPr>
              <a:t>Meteo, </a:t>
            </a:r>
            <a:r>
              <a:rPr lang="it-IT" sz="1100" dirty="0" err="1" smtClean="0">
                <a:solidFill>
                  <a:schemeClr val="tx1"/>
                </a:solidFill>
              </a:rPr>
              <a:t>landuse</a:t>
            </a:r>
            <a:r>
              <a:rPr lang="it-IT" sz="1100" dirty="0" smtClean="0">
                <a:solidFill>
                  <a:schemeClr val="tx1"/>
                </a:solidFill>
              </a:rPr>
              <a:t>,  </a:t>
            </a:r>
            <a:r>
              <a:rPr lang="it-IT" sz="1100" dirty="0" err="1" smtClean="0">
                <a:solidFill>
                  <a:schemeClr val="tx1"/>
                </a:solidFill>
              </a:rPr>
              <a:t>obstacle</a:t>
            </a:r>
            <a:r>
              <a:rPr lang="it-IT" sz="1100" dirty="0" smtClean="0">
                <a:solidFill>
                  <a:schemeClr val="tx1"/>
                </a:solidFill>
              </a:rPr>
              <a:t> </a:t>
            </a:r>
            <a:r>
              <a:rPr lang="it-IT" sz="1100" dirty="0" err="1" smtClean="0">
                <a:solidFill>
                  <a:schemeClr val="tx1"/>
                </a:solidFill>
              </a:rPr>
              <a:t>description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2" name="Freccia in giù 7"/>
          <p:cNvSpPr/>
          <p:nvPr/>
        </p:nvSpPr>
        <p:spPr>
          <a:xfrm>
            <a:off x="1035459" y="2570351"/>
            <a:ext cx="129313" cy="314112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ccia angolare in su 10"/>
          <p:cNvSpPr/>
          <p:nvPr/>
        </p:nvSpPr>
        <p:spPr>
          <a:xfrm rot="5400000">
            <a:off x="1516358" y="4141857"/>
            <a:ext cx="504291" cy="983588"/>
          </a:xfrm>
          <a:prstGeom prst="bentUpArrow">
            <a:avLst>
              <a:gd name="adj1" fmla="val 20652"/>
              <a:gd name="adj2" fmla="val 16397"/>
              <a:gd name="adj3" fmla="val 22542"/>
            </a:avLst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ccia in giù 17"/>
          <p:cNvSpPr/>
          <p:nvPr/>
        </p:nvSpPr>
        <p:spPr>
          <a:xfrm>
            <a:off x="1028516" y="3470477"/>
            <a:ext cx="129313" cy="314112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aborazione alternativa 18"/>
          <p:cNvSpPr/>
          <p:nvPr/>
        </p:nvSpPr>
        <p:spPr>
          <a:xfrm>
            <a:off x="152400" y="3811218"/>
            <a:ext cx="2438400" cy="522513"/>
          </a:xfrm>
          <a:prstGeom prst="flowChartAlternateProcess">
            <a:avLst/>
          </a:prstGeom>
          <a:gradFill>
            <a:gsLst>
              <a:gs pos="0">
                <a:srgbClr val="FFFF00"/>
              </a:gs>
              <a:gs pos="100000">
                <a:schemeClr val="bg1"/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 smtClean="0">
                <a:solidFill>
                  <a:schemeClr val="tx1"/>
                </a:solidFill>
              </a:rPr>
              <a:t>High </a:t>
            </a:r>
            <a:r>
              <a:rPr lang="it-IT" sz="1000" dirty="0" err="1" smtClean="0">
                <a:solidFill>
                  <a:schemeClr val="tx1"/>
                </a:solidFill>
              </a:rPr>
              <a:t>resolution</a:t>
            </a:r>
            <a:r>
              <a:rPr lang="it-IT" sz="1000" dirty="0" smtClean="0">
                <a:solidFill>
                  <a:schemeClr val="tx1"/>
                </a:solidFill>
              </a:rPr>
              <a:t> 3D </a:t>
            </a:r>
            <a:r>
              <a:rPr lang="it-IT" sz="1000" dirty="0" err="1" smtClean="0">
                <a:solidFill>
                  <a:schemeClr val="tx1"/>
                </a:solidFill>
              </a:rPr>
              <a:t>wind</a:t>
            </a:r>
            <a:r>
              <a:rPr lang="it-IT" sz="1000" dirty="0" smtClean="0">
                <a:solidFill>
                  <a:schemeClr val="tx1"/>
                </a:solidFill>
              </a:rPr>
              <a:t>, temperature and </a:t>
            </a:r>
            <a:r>
              <a:rPr lang="it-IT" sz="1000" dirty="0" err="1" smtClean="0">
                <a:solidFill>
                  <a:schemeClr val="tx1"/>
                </a:solidFill>
              </a:rPr>
              <a:t>turbulence</a:t>
            </a:r>
            <a:r>
              <a:rPr lang="it-IT" sz="1000" dirty="0" smtClean="0">
                <a:solidFill>
                  <a:schemeClr val="tx1"/>
                </a:solidFill>
              </a:rPr>
              <a:t> </a:t>
            </a:r>
            <a:r>
              <a:rPr lang="it-IT" sz="1000" dirty="0" err="1" smtClean="0">
                <a:solidFill>
                  <a:schemeClr val="tx1"/>
                </a:solidFill>
              </a:rPr>
              <a:t>fields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6" name="Elaborazione alternativa 19"/>
          <p:cNvSpPr/>
          <p:nvPr/>
        </p:nvSpPr>
        <p:spPr>
          <a:xfrm>
            <a:off x="2754087" y="3091543"/>
            <a:ext cx="1077685" cy="576900"/>
          </a:xfrm>
          <a:prstGeom prst="flowChartAlternateProcess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 smtClean="0">
                <a:solidFill>
                  <a:schemeClr val="tx1"/>
                </a:solidFill>
              </a:rPr>
              <a:t>Emissions</a:t>
            </a:r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7" name="Freccia in giù 20"/>
          <p:cNvSpPr/>
          <p:nvPr/>
        </p:nvSpPr>
        <p:spPr>
          <a:xfrm>
            <a:off x="3215982" y="3742548"/>
            <a:ext cx="159433" cy="735952"/>
          </a:xfrm>
          <a:prstGeom prst="downArrow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ccia in giù 21"/>
          <p:cNvSpPr/>
          <p:nvPr/>
        </p:nvSpPr>
        <p:spPr>
          <a:xfrm>
            <a:off x="3157990" y="5161037"/>
            <a:ext cx="159433" cy="248971"/>
          </a:xfrm>
          <a:prstGeom prst="downArrow">
            <a:avLst/>
          </a:prstGeom>
          <a:gradFill>
            <a:gsLst>
              <a:gs pos="0">
                <a:srgbClr val="1E74D2"/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ttangolo arrotondato 22"/>
          <p:cNvSpPr/>
          <p:nvPr/>
        </p:nvSpPr>
        <p:spPr>
          <a:xfrm>
            <a:off x="1566044" y="5460102"/>
            <a:ext cx="2701159" cy="478927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FFC000"/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3D </a:t>
            </a:r>
            <a:r>
              <a:rPr lang="it-IT" sz="1400" dirty="0" err="1" smtClean="0">
                <a:solidFill>
                  <a:schemeClr val="tx1"/>
                </a:solidFill>
              </a:rPr>
              <a:t>pollutant</a:t>
            </a:r>
            <a:r>
              <a:rPr lang="it-IT" sz="1400" dirty="0" smtClean="0">
                <a:solidFill>
                  <a:schemeClr val="tx1"/>
                </a:solidFill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</a:rPr>
              <a:t>concentration</a:t>
            </a:r>
            <a:r>
              <a:rPr lang="it-IT" sz="1400" dirty="0" smtClean="0">
                <a:solidFill>
                  <a:schemeClr val="tx1"/>
                </a:solidFill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</a:rPr>
              <a:t>field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0" name="Rettangolo 26"/>
          <p:cNvSpPr/>
          <p:nvPr/>
        </p:nvSpPr>
        <p:spPr>
          <a:xfrm>
            <a:off x="127091" y="6093296"/>
            <a:ext cx="7541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 smtClean="0">
                <a:solidFill>
                  <a:schemeClr val="bg1"/>
                </a:solidFill>
              </a:rPr>
              <a:t>MG.Villani</a:t>
            </a:r>
            <a:r>
              <a:rPr lang="en-GB" sz="1200" dirty="0" smtClean="0">
                <a:solidFill>
                  <a:schemeClr val="bg1"/>
                </a:solidFill>
              </a:rPr>
              <a:t>, </a:t>
            </a:r>
            <a:r>
              <a:rPr lang="en-GB" sz="1200" dirty="0" err="1" smtClean="0">
                <a:solidFill>
                  <a:schemeClr val="bg1"/>
                </a:solidFill>
              </a:rPr>
              <a:t>M.Adani</a:t>
            </a:r>
            <a:r>
              <a:rPr lang="en-GB" sz="1200" dirty="0" smtClean="0">
                <a:solidFill>
                  <a:schemeClr val="bg1"/>
                </a:solidFill>
              </a:rPr>
              <a:t>,</a:t>
            </a:r>
            <a:r>
              <a:rPr lang="en-GB" sz="1200" dirty="0">
                <a:solidFill>
                  <a:schemeClr val="bg1"/>
                </a:solidFill>
              </a:rPr>
              <a:t> </a:t>
            </a:r>
            <a:r>
              <a:rPr lang="en-GB" sz="1200" dirty="0" err="1">
                <a:solidFill>
                  <a:schemeClr val="bg1"/>
                </a:solidFill>
              </a:rPr>
              <a:t>L.Ciancarella</a:t>
            </a:r>
            <a:r>
              <a:rPr lang="en-GB" sz="1200" dirty="0">
                <a:solidFill>
                  <a:schemeClr val="bg1"/>
                </a:solidFill>
              </a:rPr>
              <a:t>,</a:t>
            </a:r>
            <a:r>
              <a:rPr lang="en-GB" sz="1200" dirty="0" smtClean="0">
                <a:solidFill>
                  <a:schemeClr val="bg1"/>
                </a:solidFill>
              </a:rPr>
              <a:t> </a:t>
            </a:r>
            <a:r>
              <a:rPr lang="en-GB" sz="1200" dirty="0" err="1" smtClean="0">
                <a:solidFill>
                  <a:schemeClr val="bg1"/>
                </a:solidFill>
              </a:rPr>
              <a:t>F.Russo</a:t>
            </a:r>
            <a:r>
              <a:rPr lang="en-GB" sz="1200" dirty="0" smtClean="0">
                <a:solidFill>
                  <a:schemeClr val="bg1"/>
                </a:solidFill>
              </a:rPr>
              <a:t>, </a:t>
            </a:r>
            <a:r>
              <a:rPr lang="en-GB" sz="1200" dirty="0" err="1">
                <a:solidFill>
                  <a:schemeClr val="bg1"/>
                </a:solidFill>
              </a:rPr>
              <a:t>L.Vitali</a:t>
            </a:r>
            <a:r>
              <a:rPr lang="en-GB" sz="1200" dirty="0" smtClean="0">
                <a:solidFill>
                  <a:schemeClr val="bg1"/>
                </a:solidFill>
              </a:rPr>
              <a:t>, 2017, Report: URBESS </a:t>
            </a:r>
            <a:r>
              <a:rPr lang="en-GB" sz="1200" dirty="0">
                <a:solidFill>
                  <a:schemeClr val="bg1"/>
                </a:solidFill>
              </a:rPr>
              <a:t>– Nature Based Assessment Tool For Smart And Sustainable Urban </a:t>
            </a:r>
            <a:r>
              <a:rPr lang="en-GB" sz="1200" dirty="0" smtClean="0">
                <a:solidFill>
                  <a:schemeClr val="bg1"/>
                </a:solidFill>
              </a:rPr>
              <a:t>Planning, Feasibility </a:t>
            </a:r>
            <a:r>
              <a:rPr lang="en-GB" sz="1200" dirty="0">
                <a:solidFill>
                  <a:schemeClr val="bg1"/>
                </a:solidFill>
              </a:rPr>
              <a:t>from an air quality model point of </a:t>
            </a:r>
            <a:r>
              <a:rPr lang="en-GB" sz="1200" dirty="0" smtClean="0">
                <a:solidFill>
                  <a:schemeClr val="bg1"/>
                </a:solidFill>
              </a:rPr>
              <a:t>view.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0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87" y="53752"/>
            <a:ext cx="8229600" cy="1143000"/>
          </a:xfrm>
        </p:spPr>
        <p:txBody>
          <a:bodyPr/>
          <a:lstStyle/>
          <a:p>
            <a:r>
              <a:rPr lang="en-GB" sz="2800" dirty="0"/>
              <a:t>Assess impact of nature-based solutions on air </a:t>
            </a:r>
            <a:r>
              <a:rPr lang="en-GB" sz="2800" dirty="0" smtClean="0"/>
              <a:t>quality</a:t>
            </a:r>
            <a:br>
              <a:rPr lang="en-GB" sz="2800" dirty="0" smtClean="0"/>
            </a:br>
            <a:endParaRPr lang="it-IT" sz="2800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30087" y="668065"/>
            <a:ext cx="9144000" cy="36933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URBESS –PMSS set-up: &amp; main findings</a:t>
            </a:r>
            <a:endParaRPr lang="it-IT" sz="1800" dirty="0"/>
          </a:p>
        </p:txBody>
      </p:sp>
      <p:sp>
        <p:nvSpPr>
          <p:cNvPr id="4" name="Segnaposto testo 3"/>
          <p:cNvSpPr txBox="1">
            <a:spLocks/>
          </p:cNvSpPr>
          <p:nvPr/>
        </p:nvSpPr>
        <p:spPr>
          <a:xfrm>
            <a:off x="28624" y="2132856"/>
            <a:ext cx="1518890" cy="3855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Case study 1: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Single City-tree (CT)</a:t>
            </a:r>
            <a:endParaRPr lang="it-IT" sz="1200" b="1" dirty="0">
              <a:solidFill>
                <a:schemeClr val="bg1"/>
              </a:solidFill>
            </a:endParaRPr>
          </a:p>
        </p:txBody>
      </p:sp>
      <p:pic>
        <p:nvPicPr>
          <p:cNvPr id="5" name="Immagine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69" y="1771462"/>
            <a:ext cx="1874373" cy="1959017"/>
          </a:xfrm>
          <a:prstGeom prst="rect">
            <a:avLst/>
          </a:prstGeom>
          <a:noFill/>
        </p:spPr>
      </p:pic>
      <p:pic>
        <p:nvPicPr>
          <p:cNvPr id="6" name="Immagine 2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69" y="3919868"/>
            <a:ext cx="1874373" cy="1933914"/>
          </a:xfrm>
          <a:prstGeom prst="rect">
            <a:avLst/>
          </a:prstGeom>
          <a:noFill/>
        </p:spPr>
      </p:pic>
      <p:sp>
        <p:nvSpPr>
          <p:cNvPr id="7" name="Segnaposto testo 3"/>
          <p:cNvSpPr txBox="1">
            <a:spLocks/>
          </p:cNvSpPr>
          <p:nvPr/>
        </p:nvSpPr>
        <p:spPr>
          <a:xfrm>
            <a:off x="-1" y="4885882"/>
            <a:ext cx="1516569" cy="5568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Case study 2: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City-tree Barrier </a:t>
            </a:r>
          </a:p>
          <a:p>
            <a:pPr marL="0" indent="0" algn="ctr"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(~153 CT)</a:t>
            </a:r>
            <a:endParaRPr lang="it-IT" sz="12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333" y="1765076"/>
            <a:ext cx="2071406" cy="2017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017" y="3919868"/>
            <a:ext cx="2081721" cy="2049131"/>
          </a:xfrm>
          <a:prstGeom prst="rect">
            <a:avLst/>
          </a:prstGeom>
        </p:spPr>
      </p:pic>
      <p:sp>
        <p:nvSpPr>
          <p:cNvPr id="10" name="Segnaposto testo 3"/>
          <p:cNvSpPr txBox="1">
            <a:spLocks/>
          </p:cNvSpPr>
          <p:nvPr/>
        </p:nvSpPr>
        <p:spPr>
          <a:xfrm>
            <a:off x="1615982" y="1412776"/>
            <a:ext cx="1730827" cy="2141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 smtClean="0">
                <a:solidFill>
                  <a:schemeClr val="bg1"/>
                </a:solidFill>
              </a:rPr>
              <a:t>Simulation domains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1" name="Segnaposto testo 3"/>
          <p:cNvSpPr txBox="1">
            <a:spLocks/>
          </p:cNvSpPr>
          <p:nvPr/>
        </p:nvSpPr>
        <p:spPr>
          <a:xfrm>
            <a:off x="4335251" y="1434561"/>
            <a:ext cx="1179742" cy="2141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mr-IN" sz="1200" dirty="0" smtClean="0">
                <a:solidFill>
                  <a:schemeClr val="bg1"/>
                </a:solidFill>
              </a:rPr>
              <a:t>Δ%</a:t>
            </a:r>
            <a:r>
              <a:rPr lang="it-IT" sz="1200" dirty="0" smtClean="0">
                <a:solidFill>
                  <a:schemeClr val="bg1"/>
                </a:solidFill>
              </a:rPr>
              <a:t> in PM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45879" y="3019141"/>
            <a:ext cx="324613" cy="33263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 descr="citytree-verdi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6" y="2987411"/>
            <a:ext cx="1320625" cy="1665725"/>
          </a:xfrm>
          <a:prstGeom prst="rect">
            <a:avLst/>
          </a:prstGeom>
        </p:spPr>
      </p:pic>
      <p:cxnSp>
        <p:nvCxnSpPr>
          <p:cNvPr id="14" name="Connettore 7 6"/>
          <p:cNvCxnSpPr>
            <a:stCxn id="13" idx="3"/>
            <a:endCxn id="12" idx="2"/>
          </p:cNvCxnSpPr>
          <p:nvPr/>
        </p:nvCxnSpPr>
        <p:spPr>
          <a:xfrm flipV="1">
            <a:off x="1411551" y="3185457"/>
            <a:ext cx="934328" cy="634817"/>
          </a:xfrm>
          <a:prstGeom prst="curvedConnector3">
            <a:avLst/>
          </a:prstGeom>
          <a:ln w="34925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084168" y="1902524"/>
            <a:ext cx="2939143" cy="36933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  <p:txBody>
          <a:bodyPr vert="horz" wrap="square" lIns="91440" tIns="0" rIns="91440" bIns="0" rtlCol="0">
            <a:spAutoFit/>
          </a:bodyPr>
          <a:lstStyle/>
          <a:p>
            <a:endParaRPr lang="it-IT" sz="1400" b="1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shape of the </a:t>
            </a:r>
            <a:r>
              <a:rPr lang="en-GB" b="1" dirty="0" smtClean="0">
                <a:solidFill>
                  <a:schemeClr val="bg1"/>
                </a:solidFill>
              </a:rPr>
              <a:t>region of influence changes </a:t>
            </a:r>
            <a:r>
              <a:rPr lang="en-US" b="1" dirty="0" smtClean="0">
                <a:solidFill>
                  <a:schemeClr val="bg1"/>
                </a:solidFill>
              </a:rPr>
              <a:t>widely </a:t>
            </a:r>
            <a:r>
              <a:rPr lang="en-US" b="1" dirty="0">
                <a:solidFill>
                  <a:schemeClr val="bg1"/>
                </a:solidFill>
              </a:rPr>
              <a:t>if </a:t>
            </a:r>
            <a:r>
              <a:rPr lang="en-US" b="1" dirty="0" smtClean="0">
                <a:solidFill>
                  <a:schemeClr val="bg1"/>
                </a:solidFill>
              </a:rPr>
              <a:t>a </a:t>
            </a:r>
            <a:r>
              <a:rPr lang="en-US" b="1" dirty="0">
                <a:solidFill>
                  <a:schemeClr val="bg1"/>
                </a:solidFill>
              </a:rPr>
              <a:t>single </a:t>
            </a:r>
            <a:r>
              <a:rPr lang="en-US" b="1" dirty="0" smtClean="0">
                <a:solidFill>
                  <a:schemeClr val="bg1"/>
                </a:solidFill>
              </a:rPr>
              <a:t>CT or </a:t>
            </a:r>
            <a:r>
              <a:rPr lang="en-US" b="1" dirty="0">
                <a:solidFill>
                  <a:schemeClr val="bg1"/>
                </a:solidFill>
              </a:rPr>
              <a:t>a </a:t>
            </a:r>
            <a:r>
              <a:rPr lang="en-US" b="1" dirty="0" smtClean="0">
                <a:solidFill>
                  <a:schemeClr val="bg1"/>
                </a:solidFill>
              </a:rPr>
              <a:t>CT barrier are considered.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shape of the region of influence does not depend on the deposition velocity</a:t>
            </a:r>
            <a:r>
              <a:rPr lang="en-GB" b="1" dirty="0" smtClean="0">
                <a:solidFill>
                  <a:schemeClr val="bg1"/>
                </a:solidFill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it-IT" sz="1400" dirty="0" smtClean="0"/>
          </a:p>
          <a:p>
            <a:pPr marL="342900" lvl="0" indent="-342900">
              <a:buFont typeface="+mj-lt"/>
              <a:buAutoNum type="arabicPeriod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88640"/>
            <a:ext cx="9047856" cy="864096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 smtClean="0"/>
              <a:t>National air quality forecast</a:t>
            </a:r>
            <a:endParaRPr lang="en-US" sz="2800" b="1" dirty="0"/>
          </a:p>
        </p:txBody>
      </p:sp>
      <p:pic>
        <p:nvPicPr>
          <p:cNvPr id="12" name="Picture 5" descr="QualeAria_system_scheme70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8956"/>
            <a:ext cx="5750089" cy="354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1520" y="4920694"/>
            <a:ext cx="41542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400" b="1" dirty="0" err="1" smtClean="0">
                <a:solidFill>
                  <a:schemeClr val="bg1"/>
                </a:solidFill>
                <a:latin typeface="+mn-lt"/>
              </a:rPr>
              <a:t>Meteo</a:t>
            </a:r>
            <a:r>
              <a:rPr lang="en-US" altLang="it-IT" sz="1400" b="1" dirty="0" smtClean="0">
                <a:solidFill>
                  <a:schemeClr val="bg1"/>
                </a:solidFill>
                <a:latin typeface="+mn-lt"/>
              </a:rPr>
              <a:t>: GFS</a:t>
            </a:r>
            <a:r>
              <a:rPr lang="en-US" altLang="it-IT" sz="1400" b="1" dirty="0">
                <a:solidFill>
                  <a:schemeClr val="bg1"/>
                </a:solidFill>
                <a:latin typeface="+mn-lt"/>
              </a:rPr>
              <a:t>, United States weather service (NCEP)</a:t>
            </a:r>
          </a:p>
          <a:p>
            <a:pPr eaLnBrk="1" hangingPunct="1"/>
            <a:r>
              <a:rPr lang="en-US" altLang="it-IT" sz="1400" b="1" dirty="0" smtClean="0">
                <a:solidFill>
                  <a:schemeClr val="bg1"/>
                </a:solidFill>
                <a:latin typeface="+mn-lt"/>
              </a:rPr>
              <a:t>BCs: Global </a:t>
            </a:r>
            <a:r>
              <a:rPr lang="en-US" altLang="it-IT" sz="1400" b="1" dirty="0">
                <a:solidFill>
                  <a:schemeClr val="bg1"/>
                </a:solidFill>
                <a:latin typeface="+mn-lt"/>
              </a:rPr>
              <a:t>Air Quality forecast </a:t>
            </a:r>
            <a:r>
              <a:rPr lang="en-US" altLang="it-IT" sz="1400" b="1" dirty="0" smtClean="0">
                <a:solidFill>
                  <a:schemeClr val="bg1"/>
                </a:solidFill>
                <a:latin typeface="+mn-lt"/>
              </a:rPr>
              <a:t>MACC-Copernicus</a:t>
            </a:r>
          </a:p>
          <a:p>
            <a:pPr eaLnBrk="1" hangingPunct="1"/>
            <a:r>
              <a:rPr lang="it-IT" altLang="it-IT" sz="1400" b="1" dirty="0" err="1" smtClean="0">
                <a:solidFill>
                  <a:schemeClr val="bg1"/>
                </a:solidFill>
                <a:latin typeface="+mn-lt"/>
              </a:rPr>
              <a:t>Emissions</a:t>
            </a:r>
            <a:r>
              <a:rPr lang="it-IT" altLang="it-IT" sz="1400" b="1" dirty="0" smtClean="0">
                <a:solidFill>
                  <a:schemeClr val="bg1"/>
                </a:solidFill>
                <a:latin typeface="+mn-lt"/>
              </a:rPr>
              <a:t> - </a:t>
            </a:r>
            <a:r>
              <a:rPr lang="it-IT" altLang="it-IT" sz="1400" b="1" dirty="0" err="1" smtClean="0">
                <a:solidFill>
                  <a:schemeClr val="bg1"/>
                </a:solidFill>
                <a:latin typeface="+mn-lt"/>
              </a:rPr>
              <a:t>Italy</a:t>
            </a:r>
            <a:r>
              <a:rPr lang="it-IT" altLang="it-IT" sz="1400" b="1" dirty="0" smtClean="0">
                <a:solidFill>
                  <a:schemeClr val="bg1"/>
                </a:solidFill>
                <a:latin typeface="+mn-lt"/>
              </a:rPr>
              <a:t>: ISPRA 2010 </a:t>
            </a:r>
          </a:p>
          <a:p>
            <a:pPr eaLnBrk="1" hangingPunct="1"/>
            <a:r>
              <a:rPr lang="it-IT" altLang="it-IT" sz="1400" b="1" dirty="0" err="1" smtClean="0">
                <a:solidFill>
                  <a:schemeClr val="bg1"/>
                </a:solidFill>
                <a:latin typeface="+mn-lt"/>
              </a:rPr>
              <a:t>Emissions</a:t>
            </a:r>
            <a:r>
              <a:rPr lang="it-IT" altLang="it-IT" sz="1400" b="1" dirty="0" smtClean="0">
                <a:solidFill>
                  <a:schemeClr val="bg1"/>
                </a:solidFill>
                <a:latin typeface="+mn-lt"/>
              </a:rPr>
              <a:t> - Europe: TNO 2005 EMEP</a:t>
            </a:r>
            <a:endParaRPr lang="en-GB" altLang="it-IT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191816" y="5949280"/>
            <a:ext cx="51803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C00000"/>
              </a:buClr>
            </a:pPr>
            <a:r>
              <a:rPr lang="en-US" altLang="it-IT" sz="1200" dirty="0" err="1" smtClean="0">
                <a:solidFill>
                  <a:schemeClr val="bg1"/>
                </a:solidFill>
                <a:latin typeface="+mn-lt"/>
              </a:rPr>
              <a:t>ForAir_IT</a:t>
            </a:r>
            <a:r>
              <a:rPr lang="en-US" altLang="it-IT" sz="1200" dirty="0" smtClean="0">
                <a:solidFill>
                  <a:schemeClr val="bg1"/>
                </a:solidFill>
                <a:latin typeface="+mn-lt"/>
              </a:rPr>
              <a:t> runs on </a:t>
            </a:r>
            <a:r>
              <a:rPr lang="it-IT" altLang="en-US" sz="1200" dirty="0" smtClean="0">
                <a:solidFill>
                  <a:schemeClr val="bg1"/>
                </a:solidFill>
                <a:latin typeface="+mn-lt"/>
              </a:rPr>
              <a:t>ENEA </a:t>
            </a:r>
            <a:r>
              <a:rPr lang="en-US" altLang="en-US" sz="1200" dirty="0" smtClean="0">
                <a:solidFill>
                  <a:schemeClr val="bg1"/>
                </a:solidFill>
                <a:latin typeface="+mn-lt"/>
              </a:rPr>
              <a:t>CRESCO – HPC Computing</a:t>
            </a: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1200" dirty="0" smtClean="0">
                <a:solidFill>
                  <a:schemeClr val="bg1"/>
                </a:solidFill>
                <a:latin typeface="+mn-lt"/>
              </a:rPr>
              <a:t>Infrastructure</a:t>
            </a:r>
          </a:p>
          <a:p>
            <a:pPr eaLnBrk="1" hangingPunct="1">
              <a:buClr>
                <a:srgbClr val="C00000"/>
              </a:buClr>
            </a:pPr>
            <a:r>
              <a:rPr lang="en-US" altLang="it-IT" sz="1200" b="1" dirty="0">
                <a:solidFill>
                  <a:schemeClr val="bg1"/>
                </a:solidFill>
                <a:latin typeface="+mn-lt"/>
              </a:rPr>
              <a:t>http://www.afs.enea.it/project/ha_forecast/index.html</a:t>
            </a:r>
            <a:endParaRPr lang="en-US" altLang="it-IT" sz="1200" b="1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94948"/>
            <a:ext cx="3726180" cy="2446020"/>
          </a:xfrm>
          <a:prstGeom prst="rect">
            <a:avLst/>
          </a:prstGeom>
        </p:spPr>
      </p:pic>
      <p:pic>
        <p:nvPicPr>
          <p:cNvPr id="4" name="o3_g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7238" y="3424238"/>
            <a:ext cx="9525" cy="9525"/>
          </a:xfrm>
          <a:prstGeom prst="rect">
            <a:avLst/>
          </a:prstGeom>
        </p:spPr>
      </p:pic>
      <p:pic>
        <p:nvPicPr>
          <p:cNvPr id="5" name="o3_g2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5000" y="3213575"/>
            <a:ext cx="3414237" cy="341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62651"/>
            <a:ext cx="8229600" cy="533480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 smtClean="0"/>
              <a:t>Evaluation </a:t>
            </a:r>
            <a:r>
              <a:rPr lang="en-US" sz="2800" b="1" dirty="0"/>
              <a:t>of national air quality in climate scenarios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032662"/>
            <a:ext cx="5868144" cy="5646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 smtClean="0">
                <a:latin typeface="+mn-lt"/>
              </a:rPr>
              <a:t>RCM-FARM: 20 km vs. WRF-FARM:  50 km (EURODELTA)</a:t>
            </a:r>
          </a:p>
          <a:p>
            <a:pPr algn="l"/>
            <a:r>
              <a:rPr lang="en-GB" sz="1200" dirty="0" smtClean="0">
                <a:latin typeface="+mn-lt"/>
              </a:rPr>
              <a:t>RCM (Giorgi et al., 2012), WRF(</a:t>
            </a:r>
            <a:r>
              <a:rPr lang="en-GB" sz="1200" dirty="0" err="1" smtClean="0">
                <a:latin typeface="+mn-lt"/>
              </a:rPr>
              <a:t>Stegehuis</a:t>
            </a:r>
            <a:r>
              <a:rPr lang="en-GB" sz="1200" dirty="0" smtClean="0">
                <a:latin typeface="+mn-lt"/>
              </a:rPr>
              <a:t> </a:t>
            </a:r>
            <a:r>
              <a:rPr lang="en-GB" sz="1200" dirty="0">
                <a:latin typeface="+mn-lt"/>
              </a:rPr>
              <a:t>et al., </a:t>
            </a:r>
            <a:r>
              <a:rPr lang="en-GB" sz="1200" dirty="0" smtClean="0">
                <a:latin typeface="+mn-lt"/>
              </a:rPr>
              <a:t>2015)</a:t>
            </a:r>
            <a:endParaRPr lang="en-GB" sz="12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4" b="-1"/>
          <a:stretch/>
        </p:blipFill>
        <p:spPr bwMode="auto">
          <a:xfrm>
            <a:off x="0" y="1221308"/>
            <a:ext cx="4644008" cy="22254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203848" y="601712"/>
            <a:ext cx="3384376" cy="4566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 smtClean="0">
                <a:latin typeface="+mn-lt"/>
              </a:rPr>
              <a:t>2010: RCM vs. WRF</a:t>
            </a:r>
            <a:endParaRPr lang="en-GB" sz="2400" b="1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61"/>
          <a:stretch/>
        </p:blipFill>
        <p:spPr bwMode="auto">
          <a:xfrm>
            <a:off x="4716016" y="1196753"/>
            <a:ext cx="4418992" cy="22094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 bwMode="auto">
          <a:xfrm>
            <a:off x="0" y="3717032"/>
            <a:ext cx="4572000" cy="228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5"/>
          <a:stretch/>
        </p:blipFill>
        <p:spPr bwMode="auto">
          <a:xfrm>
            <a:off x="4608512" y="3717032"/>
            <a:ext cx="4566450" cy="226419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3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54" y="116632"/>
            <a:ext cx="8229600" cy="1143000"/>
          </a:xfrm>
        </p:spPr>
        <p:txBody>
          <a:bodyPr/>
          <a:lstStyle/>
          <a:p>
            <a:r>
              <a:rPr lang="en-GB" altLang="it-IT" sz="2800" dirty="0"/>
              <a:t>ENEA and The National Air Pollution Control Programme  for the NEC Directive</a:t>
            </a:r>
            <a:br>
              <a:rPr lang="en-GB" altLang="it-IT" sz="2800" dirty="0"/>
            </a:br>
            <a:endParaRPr lang="it-IT" sz="2800" dirty="0"/>
          </a:p>
        </p:txBody>
      </p:sp>
      <p:sp>
        <p:nvSpPr>
          <p:cNvPr id="3" name="Segnaposto numero diapositiva 5"/>
          <p:cNvSpPr txBox="1">
            <a:spLocks/>
          </p:cNvSpPr>
          <p:nvPr/>
        </p:nvSpPr>
        <p:spPr>
          <a:xfrm>
            <a:off x="8197312" y="6356352"/>
            <a:ext cx="48952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>
                <a:solidFill>
                  <a:schemeClr val="bg1"/>
                </a:solidFill>
              </a:rPr>
              <a:pPr/>
              <a:t>14</a:t>
            </a:fld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CasellaDiTesto 4"/>
          <p:cNvSpPr txBox="1"/>
          <p:nvPr/>
        </p:nvSpPr>
        <p:spPr>
          <a:xfrm>
            <a:off x="240424" y="1052736"/>
            <a:ext cx="2621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>
                <a:solidFill>
                  <a:srgbClr val="262626"/>
                </a:solidFill>
                <a:latin typeface="+mn-lt"/>
                <a:cs typeface="ＭＳ Ｐゴシック" charset="0"/>
              </a:defRPr>
            </a:lvl1pPr>
          </a:lstStyle>
          <a:p>
            <a:pPr algn="l"/>
            <a:r>
              <a:rPr lang="en-GB" sz="1400" dirty="0" smtClean="0">
                <a:solidFill>
                  <a:schemeClr val="bg1"/>
                </a:solidFill>
              </a:rPr>
              <a:t>The new National Emission Ceilings (NEC) Directive entered into force in December 2016. Emission reduction commitments for the year 2020 and 2030 respect to the base year 2005 for SO</a:t>
            </a:r>
            <a:r>
              <a:rPr lang="en-GB" sz="1400" baseline="-25000" dirty="0" smtClean="0">
                <a:solidFill>
                  <a:schemeClr val="bg1"/>
                </a:solidFill>
              </a:rPr>
              <a:t>2</a:t>
            </a:r>
            <a:r>
              <a:rPr lang="en-GB" sz="1400" dirty="0" smtClean="0">
                <a:solidFill>
                  <a:schemeClr val="bg1"/>
                </a:solidFill>
              </a:rPr>
              <a:t>, NO</a:t>
            </a:r>
            <a:r>
              <a:rPr lang="en-GB" sz="1400" baseline="-25000" dirty="0" smtClean="0">
                <a:solidFill>
                  <a:schemeClr val="bg1"/>
                </a:solidFill>
              </a:rPr>
              <a:t>X</a:t>
            </a:r>
            <a:r>
              <a:rPr lang="en-GB" sz="1400" dirty="0" smtClean="0">
                <a:solidFill>
                  <a:schemeClr val="bg1"/>
                </a:solidFill>
              </a:rPr>
              <a:t>, PM2.5, NMVOC and NH</a:t>
            </a:r>
            <a:r>
              <a:rPr lang="en-GB" sz="1400" baseline="-25000" dirty="0" smtClean="0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6" name="CasellaDiTesto 4"/>
          <p:cNvSpPr txBox="1"/>
          <p:nvPr/>
        </p:nvSpPr>
        <p:spPr>
          <a:xfrm>
            <a:off x="234614" y="2976312"/>
            <a:ext cx="236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>
                <a:solidFill>
                  <a:srgbClr val="262626"/>
                </a:solidFill>
                <a:latin typeface="+mn-lt"/>
                <a:cs typeface="ＭＳ Ｐゴシック" charset="0"/>
              </a:defRPr>
            </a:lvl1pPr>
          </a:lstStyle>
          <a:p>
            <a:pPr algn="l"/>
            <a:r>
              <a:rPr lang="en-GB" sz="1400" b="1" dirty="0" smtClean="0">
                <a:solidFill>
                  <a:schemeClr val="bg1"/>
                </a:solidFill>
              </a:rPr>
              <a:t>ENEA provide Technical support to MATTM (Italian Ministry for Environment, Land and Sea) </a:t>
            </a:r>
            <a:r>
              <a:rPr lang="en-GB" sz="1400" dirty="0" smtClean="0">
                <a:solidFill>
                  <a:schemeClr val="bg1"/>
                </a:solidFill>
              </a:rPr>
              <a:t>that is responsible for: coordination, strategical assessment and policies selection </a:t>
            </a:r>
            <a:endParaRPr lang="en-GB" sz="1400" baseline="-25000" dirty="0" smtClean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13466" y="4869160"/>
            <a:ext cx="2846366" cy="1077218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ENEA: elaborate the </a:t>
            </a:r>
            <a:r>
              <a:rPr lang="en-GB" sz="1400" b="1" dirty="0">
                <a:solidFill>
                  <a:schemeClr val="bg1"/>
                </a:solidFill>
              </a:rPr>
              <a:t>WM (With Measure)  and WAM (the With Additional Measures) emission </a:t>
            </a:r>
            <a:r>
              <a:rPr lang="en-GB" sz="1400" b="1" dirty="0" smtClean="0">
                <a:solidFill>
                  <a:schemeClr val="bg1"/>
                </a:solidFill>
              </a:rPr>
              <a:t>and AQ scenarios for the years 2020 and 2030.</a:t>
            </a: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8197312" y="6356352"/>
            <a:ext cx="489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smtClean="0">
                <a:solidFill>
                  <a:schemeClr val="bg1"/>
                </a:solidFill>
              </a:rPr>
              <a:pPr/>
              <a:t>14</a:t>
            </a:fld>
            <a:endParaRPr lang="it-IT">
              <a:solidFill>
                <a:schemeClr val="bg1"/>
              </a:solidFill>
            </a:endParaRPr>
          </a:p>
        </p:txBody>
      </p:sp>
      <p:pic>
        <p:nvPicPr>
          <p:cNvPr id="9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6"/>
            <a:ext cx="5811274" cy="4752528"/>
          </a:xfrm>
          <a:prstGeom prst="rect">
            <a:avLst/>
          </a:prstGeom>
        </p:spPr>
      </p:pic>
      <p:sp>
        <p:nvSpPr>
          <p:cNvPr id="10" name="Rettangolo 1"/>
          <p:cNvSpPr/>
          <p:nvPr/>
        </p:nvSpPr>
        <p:spPr>
          <a:xfrm>
            <a:off x="179512" y="6381328"/>
            <a:ext cx="1871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http://www.minni.org/</a:t>
            </a:r>
          </a:p>
        </p:txBody>
      </p:sp>
      <p:sp>
        <p:nvSpPr>
          <p:cNvPr id="11" name="object 4"/>
          <p:cNvSpPr>
            <a:spLocks noChangeAspect="1"/>
          </p:cNvSpPr>
          <p:nvPr/>
        </p:nvSpPr>
        <p:spPr>
          <a:xfrm>
            <a:off x="806793" y="5868478"/>
            <a:ext cx="744630" cy="543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7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860" y="188640"/>
            <a:ext cx="8229600" cy="779909"/>
          </a:xfrm>
        </p:spPr>
        <p:txBody>
          <a:bodyPr/>
          <a:lstStyle/>
          <a:p>
            <a:r>
              <a:rPr lang="en-GB" altLang="it-IT" sz="2800" dirty="0"/>
              <a:t>Evaluation of mitigation measurements for </a:t>
            </a:r>
            <a:r>
              <a:rPr lang="en-GB" altLang="it-IT" sz="2800" dirty="0" smtClean="0"/>
              <a:t>2030</a:t>
            </a:r>
            <a:r>
              <a:rPr lang="en-GB" altLang="it-IT" sz="2800" dirty="0"/>
              <a:t/>
            </a:r>
            <a:br>
              <a:rPr lang="en-GB" altLang="it-IT" sz="2800" dirty="0"/>
            </a:br>
            <a:endParaRPr lang="it-IT" sz="2800" dirty="0"/>
          </a:p>
        </p:txBody>
      </p:sp>
      <p:sp>
        <p:nvSpPr>
          <p:cNvPr id="3" name="Segnaposto numero diapositiva 5"/>
          <p:cNvSpPr txBox="1">
            <a:spLocks/>
          </p:cNvSpPr>
          <p:nvPr/>
        </p:nvSpPr>
        <p:spPr>
          <a:xfrm>
            <a:off x="8197312" y="5974826"/>
            <a:ext cx="48952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C7C199-0D0D-7840-A88D-785280B31CF7}" type="slidenum">
              <a:rPr lang="it-IT" b="1" smtClean="0">
                <a:solidFill>
                  <a:schemeClr val="bg1"/>
                </a:solidFill>
              </a:rPr>
              <a:pPr/>
              <a:t>15</a:t>
            </a:fld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5" name="Rettangolo 1"/>
          <p:cNvSpPr/>
          <p:nvPr/>
        </p:nvSpPr>
        <p:spPr>
          <a:xfrm>
            <a:off x="79794" y="6125519"/>
            <a:ext cx="3828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D’Elia et al., 2018, Atmospheric Pollution Research, </a:t>
            </a:r>
          </a:p>
          <a:p>
            <a:r>
              <a:rPr lang="en-US" sz="1200" b="1" i="1" dirty="0" err="1" smtClean="0">
                <a:solidFill>
                  <a:schemeClr val="bg1"/>
                </a:solidFill>
              </a:rPr>
              <a:t>doi</a:t>
            </a:r>
            <a:r>
              <a:rPr lang="en-US" sz="1200" b="1" i="1" dirty="0" smtClean="0">
                <a:solidFill>
                  <a:schemeClr val="bg1"/>
                </a:solidFill>
              </a:rPr>
              <a:t>: </a:t>
            </a:r>
            <a:r>
              <a:rPr lang="en-US" sz="1200" b="1" i="1" dirty="0">
                <a:solidFill>
                  <a:schemeClr val="bg1"/>
                </a:solidFill>
              </a:rPr>
              <a:t>10.1016/j.apr.2018.03.002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6512" y="1124744"/>
            <a:ext cx="3404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2030 </a:t>
            </a:r>
            <a:r>
              <a:rPr lang="it-IT" b="1" dirty="0" err="1" smtClean="0">
                <a:solidFill>
                  <a:schemeClr val="bg1"/>
                </a:solidFill>
              </a:rPr>
              <a:t>results</a:t>
            </a:r>
            <a:r>
              <a:rPr lang="it-IT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it-IT" b="1" dirty="0" err="1" smtClean="0">
                <a:solidFill>
                  <a:schemeClr val="bg1"/>
                </a:solidFill>
              </a:rPr>
              <a:t>Emission</a:t>
            </a:r>
            <a:r>
              <a:rPr lang="it-IT" b="1" dirty="0" smtClean="0">
                <a:solidFill>
                  <a:schemeClr val="bg1"/>
                </a:solidFill>
              </a:rPr>
              <a:t> and AQ </a:t>
            </a:r>
            <a:r>
              <a:rPr lang="it-IT" b="1" dirty="0" err="1" smtClean="0">
                <a:solidFill>
                  <a:schemeClr val="bg1"/>
                </a:solidFill>
              </a:rPr>
              <a:t>scenarios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(NO</a:t>
            </a:r>
            <a:r>
              <a:rPr lang="it-IT" b="1" baseline="-25000" dirty="0" smtClean="0">
                <a:solidFill>
                  <a:schemeClr val="bg1"/>
                </a:solidFill>
              </a:rPr>
              <a:t>2</a:t>
            </a:r>
            <a:r>
              <a:rPr lang="it-IT" b="1" dirty="0" smtClean="0">
                <a:solidFill>
                  <a:schemeClr val="bg1"/>
                </a:solidFill>
              </a:rPr>
              <a:t> and PM2.5 – </a:t>
            </a:r>
            <a:r>
              <a:rPr lang="it-IT" b="1" dirty="0" err="1" smtClean="0">
                <a:solidFill>
                  <a:schemeClr val="bg1"/>
                </a:solidFill>
              </a:rPr>
              <a:t>yearly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average</a:t>
            </a:r>
            <a:r>
              <a:rPr lang="it-IT" b="1" dirty="0" smtClean="0">
                <a:solidFill>
                  <a:schemeClr val="bg1"/>
                </a:solidFill>
              </a:rPr>
              <a:t>)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8840" y="482817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PM2.5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4943" y="152400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NO</a:t>
            </a:r>
            <a:r>
              <a:rPr lang="it-IT" b="1" baseline="-25000" dirty="0" smtClean="0">
                <a:solidFill>
                  <a:schemeClr val="bg1"/>
                </a:solidFill>
              </a:rPr>
              <a:t>2</a:t>
            </a:r>
            <a:endParaRPr lang="it-IT" b="1" baseline="-25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877" y="5373404"/>
            <a:ext cx="37206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</a:rPr>
              <a:t>PBA- National Po </a:t>
            </a:r>
            <a:r>
              <a:rPr lang="it-IT" sz="1600" b="1" dirty="0" err="1" smtClean="0">
                <a:solidFill>
                  <a:schemeClr val="bg1"/>
                </a:solidFill>
              </a:rPr>
              <a:t>Basin</a:t>
            </a:r>
            <a:r>
              <a:rPr lang="it-IT" sz="1600" b="1" dirty="0" smtClean="0">
                <a:solidFill>
                  <a:schemeClr val="bg1"/>
                </a:solidFill>
              </a:rPr>
              <a:t> Agreement (2013)</a:t>
            </a:r>
          </a:p>
          <a:p>
            <a:r>
              <a:rPr lang="it-IT" sz="1600" b="1" dirty="0" smtClean="0">
                <a:solidFill>
                  <a:schemeClr val="bg1"/>
                </a:solidFill>
              </a:rPr>
              <a:t>CLE- </a:t>
            </a:r>
            <a:r>
              <a:rPr lang="it-IT" sz="1600" b="1" dirty="0" err="1" smtClean="0">
                <a:solidFill>
                  <a:schemeClr val="bg1"/>
                </a:solidFill>
              </a:rPr>
              <a:t>Current</a:t>
            </a:r>
            <a:r>
              <a:rPr lang="it-IT" sz="1600" b="1" dirty="0" smtClean="0">
                <a:solidFill>
                  <a:schemeClr val="bg1"/>
                </a:solidFill>
              </a:rPr>
              <a:t> </a:t>
            </a:r>
            <a:r>
              <a:rPr lang="it-IT" sz="1600" b="1" dirty="0" err="1" smtClean="0">
                <a:solidFill>
                  <a:schemeClr val="bg1"/>
                </a:solidFill>
              </a:rPr>
              <a:t>Legislation</a:t>
            </a:r>
            <a:endParaRPr lang="it-IT" sz="16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704149"/>
              </p:ext>
            </p:extLst>
          </p:nvPr>
        </p:nvGraphicFramePr>
        <p:xfrm>
          <a:off x="43070" y="2657606"/>
          <a:ext cx="4116452" cy="1419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1869"/>
                <a:gridCol w="632261"/>
                <a:gridCol w="600580"/>
                <a:gridCol w="600580"/>
                <a:gridCol w="600580"/>
                <a:gridCol w="600582"/>
              </a:tblGrid>
              <a:tr h="30918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2030 - </a:t>
                      </a:r>
                      <a:r>
                        <a:rPr lang="en-GB" sz="1000" dirty="0" err="1">
                          <a:effectLst/>
                        </a:rPr>
                        <a:t>kt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SO</a:t>
                      </a:r>
                      <a:r>
                        <a:rPr lang="en-GB" sz="1000" baseline="-25000">
                          <a:effectLst/>
                        </a:rPr>
                        <a:t>2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r>
                        <a:rPr lang="en-GB" sz="1000" baseline="-25000">
                          <a:effectLst/>
                        </a:rPr>
                        <a:t>X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PM2.5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NMVOC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NH</a:t>
                      </a:r>
                      <a:r>
                        <a:rPr lang="en-GB" sz="1000" baseline="-25000">
                          <a:effectLst/>
                        </a:rPr>
                        <a:t>3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</a:tr>
              <a:tr h="37750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CLE - 2005 (%)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-73.56%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-63.71%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-30.03%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-42.60%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-11.66%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</a:tr>
              <a:tr h="37750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PBA - 2005 (%)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-73.67%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-65.33%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-44.41%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-45.83%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-17.53%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</a:tr>
              <a:tr h="35526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NEC target 2030 - 2005 (%)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-71%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-65%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-40%</a:t>
                      </a:r>
                      <a:endParaRPr lang="en-US" sz="115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-46%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-16%</a:t>
                      </a:r>
                      <a:endParaRPr lang="en-US" sz="1150" dirty="0">
                        <a:effectLst/>
                        <a:latin typeface="Tw Cen MT"/>
                        <a:ea typeface="Times New Roman"/>
                        <a:cs typeface="Tw Cen MT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11" name="Gruppo 8"/>
          <p:cNvGrpSpPr/>
          <p:nvPr/>
        </p:nvGrpSpPr>
        <p:grpSpPr>
          <a:xfrm>
            <a:off x="4210784" y="3847147"/>
            <a:ext cx="2377440" cy="2512695"/>
            <a:chOff x="3995936" y="4228673"/>
            <a:chExt cx="2377440" cy="2512695"/>
          </a:xfrm>
        </p:grpSpPr>
        <p:pic>
          <p:nvPicPr>
            <p:cNvPr id="12" name="Immagine 12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4228673"/>
              <a:ext cx="2377440" cy="2512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Immagine 13" descr="NO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63" r="37370"/>
            <a:stretch>
              <a:fillRect/>
            </a:stretch>
          </p:blipFill>
          <p:spPr bwMode="auto">
            <a:xfrm>
              <a:off x="5851147" y="4309297"/>
              <a:ext cx="449045" cy="991911"/>
            </a:xfrm>
            <a:prstGeom prst="rect">
              <a:avLst/>
            </a:prstGeom>
            <a:noFill/>
            <a:ln w="9525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</p:pic>
      </p:grpSp>
      <p:grpSp>
        <p:nvGrpSpPr>
          <p:cNvPr id="14" name="Gruppo 9"/>
          <p:cNvGrpSpPr/>
          <p:nvPr/>
        </p:nvGrpSpPr>
        <p:grpSpPr>
          <a:xfrm>
            <a:off x="6659056" y="3839562"/>
            <a:ext cx="2377440" cy="2512695"/>
            <a:chOff x="6659056" y="4221088"/>
            <a:chExt cx="2377440" cy="2512695"/>
          </a:xfrm>
        </p:grpSpPr>
        <p:pic>
          <p:nvPicPr>
            <p:cNvPr id="15" name="Immagine 1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056" y="4221088"/>
              <a:ext cx="2377440" cy="25126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magine 15" descr="NO2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6" r="30003" b="5687"/>
            <a:stretch/>
          </p:blipFill>
          <p:spPr bwMode="auto">
            <a:xfrm>
              <a:off x="8460432" y="4278653"/>
              <a:ext cx="504056" cy="988608"/>
            </a:xfrm>
            <a:prstGeom prst="rect">
              <a:avLst/>
            </a:prstGeom>
            <a:noFill/>
            <a:ln w="9525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17" name="CasellaDiTesto 16"/>
          <p:cNvSpPr txBox="1"/>
          <p:nvPr/>
        </p:nvSpPr>
        <p:spPr>
          <a:xfrm>
            <a:off x="4563772" y="692696"/>
            <a:ext cx="124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>
                <a:solidFill>
                  <a:srgbClr val="262626"/>
                </a:solidFill>
                <a:latin typeface="+mn-lt"/>
                <a:cs typeface="ＭＳ Ｐゴシック" charset="0"/>
              </a:defRPr>
            </a:lvl1pPr>
          </a:lstStyle>
          <a:p>
            <a:r>
              <a:rPr lang="it-IT" sz="1600" b="1" dirty="0" smtClean="0">
                <a:solidFill>
                  <a:schemeClr val="bg1"/>
                </a:solidFill>
              </a:rPr>
              <a:t>PBA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201738" y="727829"/>
            <a:ext cx="124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>
                <a:solidFill>
                  <a:srgbClr val="262626"/>
                </a:solidFill>
                <a:latin typeface="+mn-lt"/>
                <a:cs typeface="ＭＳ Ｐゴシック" charset="0"/>
              </a:defRPr>
            </a:lvl1pPr>
          </a:lstStyle>
          <a:p>
            <a:r>
              <a:rPr lang="it-IT" sz="1600" b="1" dirty="0" smtClean="0">
                <a:solidFill>
                  <a:schemeClr val="bg1"/>
                </a:solidFill>
              </a:rPr>
              <a:t>PBA - CLE</a:t>
            </a:r>
          </a:p>
        </p:txBody>
      </p:sp>
      <p:grpSp>
        <p:nvGrpSpPr>
          <p:cNvPr id="19" name="Gruppo 24"/>
          <p:cNvGrpSpPr/>
          <p:nvPr/>
        </p:nvGrpSpPr>
        <p:grpSpPr>
          <a:xfrm>
            <a:off x="6657151" y="1103858"/>
            <a:ext cx="2379345" cy="2519680"/>
            <a:chOff x="6657151" y="1485384"/>
            <a:chExt cx="2379345" cy="2519680"/>
          </a:xfrm>
        </p:grpSpPr>
        <p:pic>
          <p:nvPicPr>
            <p:cNvPr id="20" name="Immagine 2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151" y="1485384"/>
              <a:ext cx="2379345" cy="2519680"/>
            </a:xfrm>
            <a:prstGeom prst="rect">
              <a:avLst/>
            </a:prstGeom>
          </p:spPr>
        </p:pic>
        <p:pic>
          <p:nvPicPr>
            <p:cNvPr id="21" name="Immagine 21" descr="E:\lavori\_archivio\MATTM-2015-16\mappe\png\legende\NO2.png"/>
            <p:cNvPicPr/>
            <p:nvPr/>
          </p:nvPicPr>
          <p:blipFill>
            <a:blip r:embed="rId7" cstate="print"/>
            <a:srcRect t="12409" r="33583" b="5839"/>
            <a:stretch>
              <a:fillRect/>
            </a:stretch>
          </p:blipFill>
          <p:spPr bwMode="auto">
            <a:xfrm>
              <a:off x="8417371" y="1556792"/>
              <a:ext cx="547117" cy="9879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22" name="Gruppo 23"/>
          <p:cNvGrpSpPr/>
          <p:nvPr/>
        </p:nvGrpSpPr>
        <p:grpSpPr>
          <a:xfrm>
            <a:off x="4208879" y="1103858"/>
            <a:ext cx="2379345" cy="2519680"/>
            <a:chOff x="4208879" y="1485384"/>
            <a:chExt cx="2379345" cy="2519680"/>
          </a:xfrm>
        </p:grpSpPr>
        <p:pic>
          <p:nvPicPr>
            <p:cNvPr id="23" name="Immagine 18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879" y="1485384"/>
              <a:ext cx="2379345" cy="2519680"/>
            </a:xfrm>
            <a:prstGeom prst="rect">
              <a:avLst/>
            </a:prstGeom>
          </p:spPr>
        </p:pic>
        <p:pic>
          <p:nvPicPr>
            <p:cNvPr id="24" name="Immagine 22" descr="E:\lavori\_archivio\MATTM-2015-16\mappe\png\legende\NO2.png"/>
            <p:cNvPicPr/>
            <p:nvPr/>
          </p:nvPicPr>
          <p:blipFill>
            <a:blip r:embed="rId9" cstate="print"/>
            <a:srcRect t="11024" r="24691"/>
            <a:stretch>
              <a:fillRect/>
            </a:stretch>
          </p:blipFill>
          <p:spPr bwMode="auto">
            <a:xfrm>
              <a:off x="6012160" y="1556792"/>
              <a:ext cx="497428" cy="9879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837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GB" sz="2800" dirty="0" smtClean="0"/>
              <a:t>Investigate the </a:t>
            </a:r>
            <a:r>
              <a:rPr lang="en-GB" sz="2800" dirty="0"/>
              <a:t>impact of air pollution on ecosystems</a:t>
            </a:r>
            <a:endParaRPr lang="it-IT" sz="2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7375" y="1027966"/>
            <a:ext cx="4214789" cy="25077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smtClean="0">
                <a:latin typeface="+mn-lt"/>
              </a:rPr>
              <a:t>-develop/improve </a:t>
            </a:r>
            <a:r>
              <a:rPr lang="en-US" sz="1800" b="1" dirty="0">
                <a:latin typeface="+mn-lt"/>
              </a:rPr>
              <a:t>metrics used for ozone risk assessment to European </a:t>
            </a:r>
            <a:r>
              <a:rPr lang="en-US" sz="1800" b="1" dirty="0" smtClean="0">
                <a:latin typeface="+mn-lt"/>
              </a:rPr>
              <a:t>forests</a:t>
            </a:r>
          </a:p>
          <a:p>
            <a:pPr algn="l"/>
            <a:r>
              <a:rPr lang="en-US" sz="1800" b="1" dirty="0" smtClean="0">
                <a:latin typeface="+mn-lt"/>
              </a:rPr>
              <a:t>-perform evaluation studies with improved plant phenomenology, taking into account soil moisture stress,  stomatal conductance, etc.</a:t>
            </a:r>
            <a:endParaRPr lang="en-US" sz="1800" b="1" dirty="0">
              <a:latin typeface="+mn-lt"/>
            </a:endParaRPr>
          </a:p>
        </p:txBody>
      </p:sp>
      <p:sp>
        <p:nvSpPr>
          <p:cNvPr id="6" name="CasellaDiTesto 12"/>
          <p:cNvSpPr txBox="1"/>
          <p:nvPr/>
        </p:nvSpPr>
        <p:spPr>
          <a:xfrm>
            <a:off x="6972300" y="6138446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Anav</a:t>
            </a:r>
            <a:r>
              <a:rPr lang="en-US" sz="1200" b="1" dirty="0">
                <a:solidFill>
                  <a:schemeClr val="bg1"/>
                </a:solidFill>
              </a:rPr>
              <a:t> et </a:t>
            </a:r>
            <a:r>
              <a:rPr lang="en-US" sz="1200" b="1" dirty="0" smtClean="0">
                <a:solidFill>
                  <a:schemeClr val="bg1"/>
                </a:solidFill>
              </a:rPr>
              <a:t>al. (2016, GCB)</a:t>
            </a: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82164" y="1052737"/>
            <a:ext cx="4659865" cy="4993657"/>
            <a:chOff x="4446238" y="1111680"/>
            <a:chExt cx="4659865" cy="4993657"/>
          </a:xfrm>
        </p:grpSpPr>
        <p:pic>
          <p:nvPicPr>
            <p:cNvPr id="4" name="Immagin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5" t="51926" r="3022"/>
            <a:stretch/>
          </p:blipFill>
          <p:spPr>
            <a:xfrm rot="16200000">
              <a:off x="3251263" y="2306657"/>
              <a:ext cx="4675952" cy="2286001"/>
            </a:xfrm>
            <a:prstGeom prst="rect">
              <a:avLst/>
            </a:prstGeom>
          </p:spPr>
        </p:pic>
        <p:pic>
          <p:nvPicPr>
            <p:cNvPr id="5" name="Immagin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4" t="3778" r="3301" b="46315"/>
            <a:stretch/>
          </p:blipFill>
          <p:spPr>
            <a:xfrm rot="16200000">
              <a:off x="5557367" y="2273876"/>
              <a:ext cx="4710931" cy="2386540"/>
            </a:xfrm>
            <a:prstGeom prst="rect">
              <a:avLst/>
            </a:prstGeom>
          </p:spPr>
        </p:pic>
        <p:pic>
          <p:nvPicPr>
            <p:cNvPr id="7" name="Immagin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3" t="24083" r="90506" b="23837"/>
            <a:stretch/>
          </p:blipFill>
          <p:spPr>
            <a:xfrm rot="16200000">
              <a:off x="5538830" y="4839919"/>
              <a:ext cx="300072" cy="2230763"/>
            </a:xfrm>
            <a:prstGeom prst="rect">
              <a:avLst/>
            </a:prstGeom>
          </p:spPr>
        </p:pic>
        <p:pic>
          <p:nvPicPr>
            <p:cNvPr id="8" name="Immagin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7" t="24304" r="91336" b="23777"/>
            <a:stretch/>
          </p:blipFill>
          <p:spPr>
            <a:xfrm rot="16200000">
              <a:off x="7725692" y="4854500"/>
              <a:ext cx="265378" cy="2212214"/>
            </a:xfrm>
            <a:prstGeom prst="rect">
              <a:avLst/>
            </a:prstGeom>
          </p:spPr>
        </p:pic>
      </p:grpSp>
      <p:sp>
        <p:nvSpPr>
          <p:cNvPr id="11" name="Title 1"/>
          <p:cNvSpPr txBox="1">
            <a:spLocks/>
          </p:cNvSpPr>
          <p:nvPr/>
        </p:nvSpPr>
        <p:spPr>
          <a:xfrm>
            <a:off x="183399" y="3554980"/>
            <a:ext cx="3943630" cy="12538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1800" b="1" dirty="0" smtClean="0">
                <a:latin typeface="+mn-lt"/>
              </a:rPr>
              <a:t>Collaborate with INERIS for further developments and applications, in particular to estimate O</a:t>
            </a:r>
            <a:r>
              <a:rPr lang="en-US" sz="1800" b="1" baseline="-25000" dirty="0" smtClean="0">
                <a:latin typeface="+mn-lt"/>
              </a:rPr>
              <a:t>3</a:t>
            </a:r>
            <a:r>
              <a:rPr lang="en-US" sz="1800" b="1" dirty="0" smtClean="0">
                <a:latin typeface="+mn-lt"/>
              </a:rPr>
              <a:t> impact on ecosystems  using the output of EURODELTA Trends exercise</a:t>
            </a:r>
          </a:p>
        </p:txBody>
      </p:sp>
    </p:spTree>
    <p:extLst>
      <p:ext uri="{BB962C8B-B14F-4D97-AF65-F5344CB8AC3E}">
        <p14:creationId xmlns:p14="http://schemas.microsoft.com/office/powerpoint/2010/main" val="38654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GB" sz="2800" dirty="0"/>
              <a:t>D</a:t>
            </a:r>
            <a:r>
              <a:rPr lang="en-GB" sz="2800" dirty="0" smtClean="0"/>
              <a:t>evelop </a:t>
            </a:r>
            <a:r>
              <a:rPr lang="en-GB" sz="2800" dirty="0"/>
              <a:t>air quality modelling system (AMS-MINNI)</a:t>
            </a:r>
            <a:r>
              <a:rPr lang="en-GB" dirty="0"/>
              <a:t/>
            </a:r>
            <a:br>
              <a:rPr lang="en-GB" dirty="0"/>
            </a:br>
            <a:endParaRPr lang="it-IT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9512" y="980728"/>
            <a:ext cx="4536504" cy="18946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latin typeface="+mn-lt"/>
              </a:rPr>
              <a:t>i</a:t>
            </a:r>
            <a:r>
              <a:rPr lang="en-GB" sz="2000" b="1" dirty="0" smtClean="0">
                <a:latin typeface="+mn-lt"/>
              </a:rPr>
              <a:t>mprove the wet deposition approach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GB" sz="20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 smtClean="0">
                <a:latin typeface="+mn-lt"/>
              </a:rPr>
              <a:t>improve </a:t>
            </a:r>
            <a:r>
              <a:rPr lang="en-GB" sz="2000" b="1" dirty="0" err="1" smtClean="0">
                <a:latin typeface="+mn-lt"/>
              </a:rPr>
              <a:t>etimations</a:t>
            </a:r>
            <a:r>
              <a:rPr lang="en-GB" sz="2000" b="1" dirty="0" smtClean="0">
                <a:latin typeface="+mn-lt"/>
              </a:rPr>
              <a:t> of PBL height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endParaRPr lang="en-GB" sz="20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>
                <a:latin typeface="+mn-lt"/>
              </a:rPr>
              <a:t>i</a:t>
            </a:r>
            <a:r>
              <a:rPr lang="en-GB" sz="2000" b="1" dirty="0" smtClean="0">
                <a:latin typeface="+mn-lt"/>
              </a:rPr>
              <a:t>mprove biogenic emission model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08" y="2447226"/>
            <a:ext cx="4255377" cy="160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09" y="4053659"/>
            <a:ext cx="4255377" cy="160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509" y="837742"/>
            <a:ext cx="4255377" cy="1609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1" y="4548174"/>
            <a:ext cx="4602879" cy="190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1" y="2636912"/>
            <a:ext cx="4602879" cy="19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81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5111"/>
            <a:ext cx="4996560" cy="3119873"/>
          </a:xfrm>
          <a:prstGeom prst="rect">
            <a:avLst/>
          </a:prstGeom>
        </p:spPr>
      </p:pic>
      <p:pic>
        <p:nvPicPr>
          <p:cNvPr id="6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23513"/>
            <a:ext cx="5034666" cy="3091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040" y="332656"/>
            <a:ext cx="8229600" cy="533480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Experimental activities</a:t>
            </a:r>
            <a:endParaRPr lang="en-GB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51520" y="1413718"/>
            <a:ext cx="8445624" cy="345544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>
                <a:latin typeface="+mn-lt"/>
                <a:hlinkClick r:id="" action="ppaction://customshow?id=0&amp;return=true"/>
              </a:rPr>
              <a:t>l</a:t>
            </a:r>
            <a:r>
              <a:rPr lang="en-GB" sz="2400" b="1" dirty="0" smtClean="0">
                <a:latin typeface="+mn-lt"/>
                <a:hlinkClick r:id="" action="ppaction://customshow?id=0&amp;return=true"/>
              </a:rPr>
              <a:t>aboratory measurements of aerosol chemical composition</a:t>
            </a: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 smtClean="0">
                <a:latin typeface="+mn-lt"/>
                <a:hlinkClick r:id="" action="ppaction://customshow?id=1&amp;return=true"/>
              </a:rPr>
              <a:t>laboratory measurements of tracers</a:t>
            </a: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>
                <a:hlinkClick r:id="" action="ppaction://customshow?id=2&amp;return=true"/>
              </a:rPr>
              <a:t>online measurements of </a:t>
            </a:r>
            <a:r>
              <a:rPr lang="en-GB" sz="2400" b="1" dirty="0" smtClean="0">
                <a:hlinkClick r:id="" action="ppaction://customshow?id=2&amp;return=true"/>
              </a:rPr>
              <a:t>aerosol chemical composition</a:t>
            </a: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 b="1" dirty="0" smtClean="0">
              <a:latin typeface="+mn-lt"/>
            </a:endParaRPr>
          </a:p>
          <a:p>
            <a:r>
              <a:rPr lang="en-GB" sz="2400" b="1" dirty="0" smtClean="0">
                <a:latin typeface="+mn-lt"/>
              </a:rPr>
              <a:t>source apportionment analysis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 b="1" dirty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>
                <a:hlinkClick r:id="" action="ppaction://customshow?id=3&amp;return=true"/>
              </a:rPr>
              <a:t>cell exposure to environmental conditions</a:t>
            </a:r>
            <a:endParaRPr lang="en-GB" sz="2400" b="1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GB" sz="24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7" t="10343" r="20891" b="46298"/>
          <a:stretch/>
        </p:blipFill>
        <p:spPr>
          <a:xfrm>
            <a:off x="7839000" y="6456200"/>
            <a:ext cx="1305000" cy="42918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247843" y="2204864"/>
            <a:ext cx="2546919" cy="3827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200" b="1" dirty="0" smtClean="0">
                <a:solidFill>
                  <a:srgbClr val="FFC000"/>
                </a:solidFill>
              </a:rPr>
              <a:t>ENEA:</a:t>
            </a:r>
            <a:r>
              <a:rPr lang="en-GB" sz="1200" b="1" dirty="0">
                <a:solidFill>
                  <a:srgbClr val="FFC000"/>
                </a:solidFill>
              </a:rPr>
              <a:t> </a:t>
            </a:r>
            <a:r>
              <a:rPr lang="en-GB" sz="1200" b="1" dirty="0" smtClean="0">
                <a:solidFill>
                  <a:srgbClr val="FFC000"/>
                </a:solidFill>
              </a:rPr>
              <a:t>2011</a:t>
            </a:r>
            <a:r>
              <a:rPr lang="en-GB" sz="1200" b="1" dirty="0">
                <a:solidFill>
                  <a:srgbClr val="FFC000"/>
                </a:solidFill>
              </a:rPr>
              <a:t>; 2012; 2017; </a:t>
            </a:r>
            <a:r>
              <a:rPr lang="en-GB" sz="1200" b="1" dirty="0" smtClean="0">
                <a:solidFill>
                  <a:srgbClr val="FFC000"/>
                </a:solidFill>
              </a:rPr>
              <a:t>2018</a:t>
            </a:r>
          </a:p>
          <a:p>
            <a:pPr algn="l"/>
            <a:endParaRPr lang="en-GB" sz="2400" dirty="0"/>
          </a:p>
          <a:p>
            <a:pPr algn="l"/>
            <a:endParaRPr lang="en-GB" sz="2400" dirty="0" smtClean="0"/>
          </a:p>
          <a:p>
            <a:pPr algn="l"/>
            <a:endParaRPr lang="en-GB" sz="2400" dirty="0"/>
          </a:p>
          <a:p>
            <a:pPr algn="l"/>
            <a:endParaRPr lang="en-GB" sz="2400" b="1" dirty="0">
              <a:latin typeface="+mn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13269" y="3908409"/>
            <a:ext cx="787659" cy="1913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dirty="0" smtClean="0">
                <a:solidFill>
                  <a:srgbClr val="FFC000"/>
                </a:solidFill>
              </a:rPr>
              <a:t>2015</a:t>
            </a:r>
          </a:p>
          <a:p>
            <a:pPr algn="l"/>
            <a:endParaRPr lang="en-GB" sz="2400" dirty="0"/>
          </a:p>
          <a:p>
            <a:pPr algn="l"/>
            <a:endParaRPr lang="en-GB" sz="2400" dirty="0" smtClean="0"/>
          </a:p>
          <a:p>
            <a:pPr algn="l"/>
            <a:endParaRPr lang="en-GB" sz="2400" dirty="0"/>
          </a:p>
          <a:p>
            <a:pPr algn="l"/>
            <a:endParaRPr lang="en-GB" sz="2400" dirty="0"/>
          </a:p>
          <a:p>
            <a:pPr algn="l"/>
            <a:endParaRPr lang="en-GB" sz="2400" b="1" dirty="0" smtClean="0">
              <a:latin typeface="+mn-lt"/>
            </a:endParaRPr>
          </a:p>
          <a:p>
            <a:pPr algn="l"/>
            <a:endParaRPr lang="en-GB" sz="2400" b="1" dirty="0">
              <a:latin typeface="+mn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7504" y="1268760"/>
            <a:ext cx="2016224" cy="2988332"/>
            <a:chOff x="107504" y="1268760"/>
            <a:chExt cx="2016224" cy="2988332"/>
          </a:xfrm>
        </p:grpSpPr>
        <p:sp>
          <p:nvSpPr>
            <p:cNvPr id="4" name="Left Brace 3"/>
            <p:cNvSpPr/>
            <p:nvPr/>
          </p:nvSpPr>
          <p:spPr>
            <a:xfrm>
              <a:off x="107504" y="1268760"/>
              <a:ext cx="288032" cy="2232248"/>
            </a:xfrm>
            <a:prstGeom prst="leftBrace">
              <a:avLst/>
            </a:prstGeom>
            <a:noFill/>
            <a:ln w="476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07504" y="4221088"/>
              <a:ext cx="2016224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4" idx="1"/>
            </p:cNvCxnSpPr>
            <p:nvPr/>
          </p:nvCxnSpPr>
          <p:spPr>
            <a:xfrm>
              <a:off x="107504" y="2384884"/>
              <a:ext cx="0" cy="1872208"/>
            </a:xfrm>
            <a:prstGeom prst="line">
              <a:avLst/>
            </a:prstGeom>
            <a:ln w="635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33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33480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/>
              <a:t>Modelling Activities</a:t>
            </a:r>
            <a:endParaRPr lang="en-GB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9188" y="764704"/>
            <a:ext cx="8445624" cy="5698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 smtClean="0">
                <a:latin typeface="+mn-lt"/>
              </a:rPr>
              <a:t>participate at TFMM inter-comparison exercises and at FAIRMODE activities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 smtClean="0">
                <a:hlinkClick r:id="" action="ppaction://customshow?id=4&amp;return=true"/>
              </a:rPr>
              <a:t>assess </a:t>
            </a:r>
            <a:r>
              <a:rPr lang="en-GB" sz="2400" b="1" dirty="0">
                <a:hlinkClick r:id="" action="ppaction://customshow?id=4&amp;return=true"/>
              </a:rPr>
              <a:t>air quality at national level every five years according to AQ Directive 2008/50/EU and Italian Legislative Decree </a:t>
            </a:r>
            <a:r>
              <a:rPr lang="en-GB" sz="2400" b="1" dirty="0" smtClean="0">
                <a:hlinkClick r:id="" action="ppaction://customshow?id=4&amp;return=true"/>
              </a:rPr>
              <a:t>155/2010</a:t>
            </a: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 smtClean="0"/>
              <a:t>perform air quality studies for power plants, industries, etc.</a:t>
            </a: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 smtClean="0">
                <a:latin typeface="+mn-lt"/>
                <a:hlinkClick r:id="" action="ppaction://customshow?id=5&amp;return=true"/>
              </a:rPr>
              <a:t>assess impact of nature-based solutions on air quality</a:t>
            </a: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>
                <a:latin typeface="+mn-lt"/>
                <a:hlinkClick r:id="" action="ppaction://customshow?id=6&amp;return=true"/>
              </a:rPr>
              <a:t>n</a:t>
            </a:r>
            <a:r>
              <a:rPr lang="en-GB" sz="2400" b="1" dirty="0" smtClean="0">
                <a:latin typeface="+mn-lt"/>
                <a:hlinkClick r:id="" action="ppaction://customshow?id=6&amp;return=true"/>
              </a:rPr>
              <a:t>ational air quality national forecast </a:t>
            </a: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 smtClean="0">
                <a:latin typeface="+mn-lt"/>
                <a:hlinkClick r:id="" action="ppaction://customshow?id=7&amp;return=true"/>
              </a:rPr>
              <a:t>evaluation of national air quality in climate scenarios</a:t>
            </a: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 smtClean="0">
                <a:hlinkClick r:id="" action="ppaction://customshow?id=8&amp;return=true"/>
              </a:rPr>
              <a:t>elaborate </a:t>
            </a:r>
            <a:r>
              <a:rPr lang="en-GB" sz="2400" b="1" dirty="0">
                <a:hlinkClick r:id="" action="ppaction://customshow?id=8&amp;return=true"/>
              </a:rPr>
              <a:t>emission and air quality scenarios in support to national air quality </a:t>
            </a:r>
            <a:r>
              <a:rPr lang="en-GB" sz="2400" b="1" dirty="0" smtClean="0">
                <a:hlinkClick r:id="" action="ppaction://customshow?id=8&amp;return=true"/>
              </a:rPr>
              <a:t>plans</a:t>
            </a:r>
            <a:endParaRPr lang="en-GB" sz="2400" b="1" dirty="0" smtClean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 smtClean="0">
                <a:hlinkClick r:id="" action="ppaction://customshow?id=9&amp;return=true"/>
              </a:rPr>
              <a:t>investigate </a:t>
            </a:r>
            <a:r>
              <a:rPr lang="en-GB" sz="2400" b="1" dirty="0">
                <a:hlinkClick r:id="" action="ppaction://customshow?id=9&amp;return=true"/>
              </a:rPr>
              <a:t>impact of air pollution on ecosystems, </a:t>
            </a:r>
            <a:r>
              <a:rPr lang="en-GB" sz="2400" b="1" dirty="0" smtClean="0">
                <a:hlinkClick r:id="" action="ppaction://customshow?id=9&amp;return=true"/>
              </a:rPr>
              <a:t>human health, materials </a:t>
            </a:r>
            <a:r>
              <a:rPr lang="en-GB" sz="2400" b="1" dirty="0">
                <a:hlinkClick r:id="" action="ppaction://customshow?id=9&amp;return=true"/>
              </a:rPr>
              <a:t>and cultural </a:t>
            </a:r>
            <a:r>
              <a:rPr lang="en-GB" sz="2400" b="1" dirty="0" smtClean="0">
                <a:hlinkClick r:id="" action="ppaction://customshow?id=9&amp;return=true"/>
              </a:rPr>
              <a:t>heritage</a:t>
            </a:r>
            <a:endParaRPr lang="en-GB" sz="2400" b="1" dirty="0" smtClean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GB" sz="2400" b="1" dirty="0" smtClean="0">
                <a:latin typeface="+mn-lt"/>
                <a:hlinkClick r:id="" action="ppaction://customshow?id=10&amp;return=true"/>
              </a:rPr>
              <a:t>develop air quality modelling system (AMS-MINNI)</a:t>
            </a:r>
            <a:endParaRPr lang="en-GB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13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>
          <a:xfrm>
            <a:off x="2483768" y="3429000"/>
            <a:ext cx="4378968" cy="631504"/>
          </a:xfrm>
        </p:spPr>
        <p:txBody>
          <a:bodyPr/>
          <a:lstStyle/>
          <a:p>
            <a:r>
              <a:rPr lang="it-IT" dirty="0" smtClean="0">
                <a:solidFill>
                  <a:schemeClr val="tx2"/>
                </a:solidFill>
              </a:rPr>
              <a:t>mihaela.mircea@enea.it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6350168"/>
            <a:ext cx="6264696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19</a:t>
            </a:r>
            <a:r>
              <a:rPr lang="en-GB" sz="1400" baseline="30000" dirty="0" smtClean="0">
                <a:solidFill>
                  <a:schemeClr val="bg1"/>
                </a:solidFill>
              </a:rPr>
              <a:t>th</a:t>
            </a:r>
            <a:r>
              <a:rPr lang="en-GB" sz="1400" dirty="0" smtClean="0">
                <a:solidFill>
                  <a:schemeClr val="bg1"/>
                </a:solidFill>
              </a:rPr>
              <a:t> TFMM Meeting – 2-4 May 2018, Geneva, Switzerland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17" y="-27384"/>
            <a:ext cx="3745382" cy="24981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" y="9153"/>
            <a:ext cx="3556185" cy="238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20181"/>
            <a:ext cx="3479279" cy="2266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9402"/>
            <a:ext cx="4234815" cy="18688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7285" y="2724889"/>
            <a:ext cx="224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Regards from INAT!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9399"/>
            <a:ext cx="8229600" cy="53348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smtClean="0"/>
              <a:t>Laboratory </a:t>
            </a:r>
            <a:r>
              <a:rPr lang="en-US" sz="3200" b="1" dirty="0"/>
              <a:t>measurements </a:t>
            </a:r>
            <a:r>
              <a:rPr lang="en-US" sz="3200" b="1" dirty="0" smtClean="0"/>
              <a:t>of aerosol </a:t>
            </a:r>
            <a:r>
              <a:rPr lang="en-US" sz="3200" b="1" dirty="0"/>
              <a:t>chemical </a:t>
            </a:r>
            <a:r>
              <a:rPr lang="en-US" sz="3200" b="1" dirty="0" smtClean="0"/>
              <a:t>composition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1340768"/>
            <a:ext cx="5668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20B0604020202020204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particulate matter</a:t>
            </a:r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: PM</a:t>
            </a:r>
            <a:r>
              <a:rPr lang="en-GB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10</a:t>
            </a:r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, PM</a:t>
            </a:r>
            <a:r>
              <a:rPr lang="en-GB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2.5, </a:t>
            </a:r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PM</a:t>
            </a:r>
            <a:r>
              <a:rPr lang="en-GB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20B0604020202020204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carbonaceous aerosol fractions: </a:t>
            </a:r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TC, EC, OC, CC, WSOC;</a:t>
            </a:r>
          </a:p>
          <a:p>
            <a:pPr marL="285750" indent="-285750" algn="just">
              <a:buFont typeface="Wingdings" panose="020B0604020202020204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trace elements and metals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: Na, Mg, Al, Si, K, Cu, Ca,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Ti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V, Cr,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Mn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Fe, Co, </a:t>
            </a:r>
            <a:r>
              <a:rPr lang="en-US" dirty="0">
                <a:solidFill>
                  <a:srgbClr val="FFFF00"/>
                </a:solidFill>
                <a:cs typeface="Times New Roman" panose="02020603050405020304" pitchFamily="18" charset="0"/>
              </a:rPr>
              <a:t>Ni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Zn, </a:t>
            </a:r>
            <a:r>
              <a:rPr lang="en-US" dirty="0">
                <a:solidFill>
                  <a:srgbClr val="FFFF00"/>
                </a:solidFill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Rb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Se, Br,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Sr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Mo,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Pd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Ag, Sn, Sb,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Te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La, W, Pt, Au, Tl, Bi, Cl, Ba, </a:t>
            </a:r>
            <a:r>
              <a:rPr lang="en-US" dirty="0" err="1">
                <a:solidFill>
                  <a:srgbClr val="FFFF00"/>
                </a:solidFill>
                <a:cs typeface="Times New Roman" panose="02020603050405020304" pitchFamily="18" charset="0"/>
              </a:rPr>
              <a:t>Pb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S, Cs, Ce</a:t>
            </a:r>
            <a:r>
              <a:rPr lang="en-US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GB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20B0604020202020204" pitchFamily="2" charset="2"/>
              <a:buChar char="§"/>
            </a:pPr>
            <a:r>
              <a:rPr lang="en-GB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water </a:t>
            </a:r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s</a:t>
            </a:r>
            <a:r>
              <a:rPr lang="en-GB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oluble inorganic ions</a:t>
            </a:r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Cl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NO</a:t>
            </a:r>
            <a:r>
              <a:rPr lang="en-US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NO</a:t>
            </a:r>
            <a:r>
              <a:rPr lang="en-US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3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SO</a:t>
            </a:r>
            <a:r>
              <a:rPr lang="en-US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2-</a:t>
            </a:r>
            <a:r>
              <a:rPr lang="it-IT" dirty="0">
                <a:solidFill>
                  <a:schemeClr val="bg1"/>
                </a:solidFill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Na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K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NH</a:t>
            </a:r>
            <a:r>
              <a:rPr lang="en-US" baseline="-25000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Ca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2+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Mg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2+</a:t>
            </a:r>
            <a:r>
              <a:rPr lang="it-IT" dirty="0">
                <a:solidFill>
                  <a:schemeClr val="bg1"/>
                </a:solidFill>
                <a:cs typeface="Times New Roman" panose="02020603050405020304" pitchFamily="18" charset="0"/>
              </a:rPr>
              <a:t>;</a:t>
            </a:r>
            <a:endParaRPr lang="en-GB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16" name="Rettangolo 4"/>
          <p:cNvSpPr>
            <a:spLocks noChangeArrowheads="1"/>
          </p:cNvSpPr>
          <p:nvPr/>
        </p:nvSpPr>
        <p:spPr bwMode="auto">
          <a:xfrm>
            <a:off x="360680" y="5424016"/>
            <a:ext cx="5040561" cy="85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ts val="3100"/>
              </a:lnSpc>
              <a:buClr>
                <a:srgbClr val="000000"/>
              </a:buClr>
              <a:buSzPct val="100000"/>
              <a:defRPr/>
            </a:pPr>
            <a:r>
              <a:rPr lang="en-GB" sz="1200" u="sng" dirty="0" smtClean="0">
                <a:solidFill>
                  <a:schemeClr val="bg1"/>
                </a:solidFill>
                <a:ea typeface="Book Antiqua" charset="0"/>
                <a:cs typeface="Times New Roman" panose="02020603050405020304" pitchFamily="18" charset="0"/>
              </a:rPr>
              <a:t>Sampling of PM</a:t>
            </a:r>
            <a:r>
              <a:rPr lang="en-GB" sz="1200" u="sng" baseline="-25000" dirty="0" smtClean="0">
                <a:solidFill>
                  <a:schemeClr val="bg1"/>
                </a:solidFill>
                <a:ea typeface="Book Antiqua" charset="0"/>
                <a:cs typeface="Times New Roman" panose="02020603050405020304" pitchFamily="18" charset="0"/>
              </a:rPr>
              <a:t>10,</a:t>
            </a:r>
            <a:r>
              <a:rPr lang="en-GB" sz="1200" u="sng" dirty="0" smtClean="0">
                <a:solidFill>
                  <a:schemeClr val="bg1"/>
                </a:solidFill>
                <a:ea typeface="Book Antiqua" charset="0"/>
                <a:cs typeface="Times New Roman" panose="02020603050405020304" pitchFamily="18" charset="0"/>
              </a:rPr>
              <a:t> PM</a:t>
            </a:r>
            <a:r>
              <a:rPr lang="en-GB" sz="1200" u="sng" baseline="-25000" dirty="0" smtClean="0">
                <a:solidFill>
                  <a:schemeClr val="bg1"/>
                </a:solidFill>
                <a:ea typeface="Book Antiqua" charset="0"/>
                <a:cs typeface="Times New Roman" panose="02020603050405020304" pitchFamily="18" charset="0"/>
              </a:rPr>
              <a:t>2.5,  </a:t>
            </a:r>
            <a:r>
              <a:rPr lang="en-GB" sz="1200" u="sng" dirty="0" smtClean="0">
                <a:solidFill>
                  <a:schemeClr val="bg1"/>
                </a:solidFill>
                <a:ea typeface="Book Antiqua" charset="0"/>
                <a:cs typeface="Times New Roman" panose="02020603050405020304" pitchFamily="18" charset="0"/>
              </a:rPr>
              <a:t>PM</a:t>
            </a:r>
            <a:r>
              <a:rPr lang="en-GB" sz="1200" u="sng" baseline="-25000" dirty="0" smtClean="0">
                <a:solidFill>
                  <a:schemeClr val="bg1"/>
                </a:solidFill>
                <a:ea typeface="Book Antiqua" charset="0"/>
                <a:cs typeface="Times New Roman" panose="02020603050405020304" pitchFamily="18" charset="0"/>
              </a:rPr>
              <a:t>1</a:t>
            </a:r>
            <a:r>
              <a:rPr lang="en-GB" sz="1200" u="sng" dirty="0" smtClean="0">
                <a:solidFill>
                  <a:schemeClr val="bg1"/>
                </a:solidFill>
                <a:ea typeface="Book Antiqua" charset="0"/>
                <a:cs typeface="Times New Roman" panose="02020603050405020304" pitchFamily="18" charset="0"/>
              </a:rPr>
              <a:t>: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en-GB" sz="1200" dirty="0" smtClean="0">
                <a:solidFill>
                  <a:schemeClr val="bg1"/>
                </a:solidFill>
                <a:ea typeface="ＭＳ Ｐゴシック" charset="-128"/>
                <a:cs typeface="Times New Roman" panose="02020603050405020304" pitchFamily="18" charset="0"/>
              </a:rPr>
              <a:t>LVS-FAI HYDRA Dual Sampler </a:t>
            </a:r>
            <a:r>
              <a:rPr lang="en-GB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(PM</a:t>
            </a:r>
            <a:r>
              <a:rPr lang="en-GB" sz="1200" baseline="-25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10</a:t>
            </a:r>
            <a:r>
              <a:rPr lang="en-GB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PM</a:t>
            </a:r>
            <a:r>
              <a:rPr lang="en-GB" sz="1200" baseline="-25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2.5</a:t>
            </a:r>
            <a:r>
              <a:rPr lang="en-GB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PM</a:t>
            </a:r>
            <a:r>
              <a:rPr lang="en-GB" sz="1200" baseline="-25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</a:t>
            </a:r>
            <a:r>
              <a:rPr lang="en-GB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en-GB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High Volume Andersen sampler (PM</a:t>
            </a:r>
            <a:r>
              <a:rPr lang="en-GB" sz="1200" baseline="-25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10</a:t>
            </a:r>
            <a:r>
              <a:rPr lang="en-GB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, PM</a:t>
            </a:r>
            <a:r>
              <a:rPr lang="en-GB" sz="1200" baseline="-25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2.5 </a:t>
            </a:r>
            <a:r>
              <a:rPr lang="en-GB" sz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Rettangolo 4"/>
          <p:cNvSpPr>
            <a:spLocks noChangeArrowheads="1"/>
          </p:cNvSpPr>
          <p:nvPr/>
        </p:nvSpPr>
        <p:spPr bwMode="auto">
          <a:xfrm>
            <a:off x="323528" y="3503836"/>
            <a:ext cx="5040561" cy="1782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ts val="3100"/>
              </a:lnSpc>
              <a:buClr>
                <a:srgbClr val="000000"/>
              </a:buClr>
              <a:buSzPct val="100000"/>
              <a:defRPr/>
            </a:pPr>
            <a:r>
              <a:rPr lang="en-GB" sz="1200" u="sng" dirty="0" smtClean="0">
                <a:solidFill>
                  <a:schemeClr val="bg1"/>
                </a:solidFill>
                <a:ea typeface="Book Antiqua" charset="0"/>
                <a:cs typeface="Times New Roman" panose="02020603050405020304" pitchFamily="18" charset="0"/>
              </a:rPr>
              <a:t>Laboratory instruments: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en-GB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Sunset </a:t>
            </a:r>
            <a: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  <a:t>Laboratory OC/EC Lab. </a:t>
            </a:r>
            <a:r>
              <a:rPr lang="en-GB" sz="12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Analyzer</a:t>
            </a:r>
            <a:endParaRPr lang="en-GB"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en-GB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Shimadzu TOC-5000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en-GB" sz="12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Rigaku</a:t>
            </a:r>
            <a:r>
              <a:rPr lang="en-GB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 ED-XRF spectrometer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en-GB" sz="12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Dionex</a:t>
            </a:r>
            <a:r>
              <a:rPr lang="en-GB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  <a:t>ICS3000 HPAEC (High Performance Anion-Exchange</a:t>
            </a:r>
            <a:b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Chromatography) for Water </a:t>
            </a:r>
            <a: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  <a:t>Soluble Inorganic Ions: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  <a:t>Anions: </a:t>
            </a:r>
            <a:r>
              <a:rPr lang="en-GB" sz="1200" dirty="0" err="1">
                <a:solidFill>
                  <a:schemeClr val="bg1"/>
                </a:solidFill>
                <a:cs typeface="Arial" panose="020B0604020202020204" pitchFamily="34" charset="0"/>
              </a:rPr>
              <a:t>Dionex</a:t>
            </a:r>
            <a: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  <a:t> ICS-1100 , AS9-HC(250x4mm</a:t>
            </a:r>
            <a:r>
              <a:rPr lang="en-GB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en-GB"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  <a:t>Cations: </a:t>
            </a:r>
            <a:r>
              <a:rPr lang="en-GB" sz="1200" dirty="0" err="1">
                <a:solidFill>
                  <a:schemeClr val="bg1"/>
                </a:solidFill>
                <a:cs typeface="Arial" panose="020B0604020202020204" pitchFamily="34" charset="0"/>
              </a:rPr>
              <a:t>Dionex</a:t>
            </a:r>
            <a:r>
              <a:rPr lang="en-GB" sz="1200" dirty="0">
                <a:solidFill>
                  <a:schemeClr val="bg1"/>
                </a:solidFill>
                <a:cs typeface="Arial" panose="020B0604020202020204" pitchFamily="34" charset="0"/>
              </a:rPr>
              <a:t> ICS- 1100, CS12A (250x4mm</a:t>
            </a:r>
            <a:r>
              <a:rPr lang="en-GB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en-GB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0" r="25921"/>
          <a:stretch/>
        </p:blipFill>
        <p:spPr bwMode="auto">
          <a:xfrm>
            <a:off x="6096000" y="5257800"/>
            <a:ext cx="1478563" cy="119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971801"/>
            <a:ext cx="1524000" cy="857250"/>
          </a:xfrm>
          <a:prstGeom prst="rect">
            <a:avLst/>
          </a:prstGeom>
        </p:spPr>
      </p:pic>
      <p:pic>
        <p:nvPicPr>
          <p:cNvPr id="20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43400"/>
            <a:ext cx="1676400" cy="942975"/>
          </a:xfrm>
          <a:prstGeom prst="rect">
            <a:avLst/>
          </a:prstGeom>
        </p:spPr>
      </p:pic>
      <p:pic>
        <p:nvPicPr>
          <p:cNvPr id="21" name="Immagine 16" descr="sun_lab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1371600"/>
            <a:ext cx="2234036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52800"/>
            <a:ext cx="1408298" cy="11430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17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9399"/>
            <a:ext cx="8229600" cy="533480"/>
          </a:xfrm>
          <a:prstGeom prst="rect">
            <a:avLst/>
          </a:prstGeom>
        </p:spPr>
        <p:txBody>
          <a:bodyPr/>
          <a:lstStyle/>
          <a:p>
            <a:r>
              <a:rPr lang="en-US" sz="3200" b="1" dirty="0" smtClean="0"/>
              <a:t>Laboratory </a:t>
            </a:r>
            <a:r>
              <a:rPr lang="en-US" sz="3200" b="1" dirty="0"/>
              <a:t>measurements of tracers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528" y="73952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Specific markers to improve the evaluation of </a:t>
            </a:r>
            <a:r>
              <a:rPr lang="en-GB" b="1" dirty="0">
                <a:solidFill>
                  <a:schemeClr val="bg1"/>
                </a:solidFill>
              </a:rPr>
              <a:t>biomass </a:t>
            </a:r>
            <a:r>
              <a:rPr lang="en-GB" b="1" dirty="0" smtClean="0">
                <a:solidFill>
                  <a:schemeClr val="bg1"/>
                </a:solidFill>
              </a:rPr>
              <a:t>burning contribution to PM: </a:t>
            </a:r>
            <a:r>
              <a:rPr lang="en-GB" b="1" dirty="0" err="1" smtClean="0">
                <a:solidFill>
                  <a:schemeClr val="bg1"/>
                </a:solidFill>
              </a:rPr>
              <a:t>Levoglucosan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Mannosan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dirty="0" err="1">
                <a:solidFill>
                  <a:schemeClr val="bg1"/>
                </a:solidFill>
              </a:rPr>
              <a:t>Galactosan</a:t>
            </a:r>
            <a:r>
              <a:rPr lang="en-GB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6" name="Segnaposto testo 4"/>
          <p:cNvSpPr>
            <a:spLocks noGrp="1"/>
          </p:cNvSpPr>
          <p:nvPr/>
        </p:nvSpPr>
        <p:spPr>
          <a:xfrm>
            <a:off x="1475656" y="1375593"/>
            <a:ext cx="5400600" cy="99719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+mj-lt"/>
              <a:buAutoNum type="arabicPeriod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lnSpc>
                <a:spcPct val="200000"/>
              </a:lnSpc>
              <a:buNone/>
            </a:pPr>
            <a:r>
              <a:rPr lang="it-IT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Levoglucosan </a:t>
            </a:r>
            <a:r>
              <a:rPr lang="it-IT" altLang="it-IT" sz="1400" dirty="0" smtClean="0">
                <a:solidFill>
                  <a:schemeClr val="bg1"/>
                </a:solidFill>
                <a:latin typeface="Consolas"/>
                <a:cs typeface="Consolas"/>
                <a:sym typeface="Symbol"/>
              </a:rPr>
              <a:t></a:t>
            </a:r>
            <a:r>
              <a:rPr lang="it-IT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Cellulose </a:t>
            </a:r>
            <a:r>
              <a:rPr lang="it-IT" alt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altLang="it-IT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hemicellulose</a:t>
            </a:r>
            <a:r>
              <a:rPr lang="it-IT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pyrolisis</a:t>
            </a:r>
            <a:r>
              <a:rPr lang="it-IT" alt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 &gt; </a:t>
            </a:r>
            <a:r>
              <a:rPr lang="it-IT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300°C)</a:t>
            </a:r>
          </a:p>
          <a:p>
            <a:pPr marL="0" lvl="2" indent="0">
              <a:lnSpc>
                <a:spcPct val="200000"/>
              </a:lnSpc>
              <a:buNone/>
            </a:pPr>
            <a:r>
              <a:rPr lang="it-IT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Mannosan and </a:t>
            </a:r>
            <a:r>
              <a:rPr lang="it-IT" altLang="it-IT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Gallattosan</a:t>
            </a:r>
            <a:r>
              <a:rPr lang="it-IT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400" dirty="0" smtClean="0">
                <a:solidFill>
                  <a:schemeClr val="bg1"/>
                </a:solidFill>
                <a:latin typeface="Consolas"/>
                <a:cs typeface="Consolas"/>
                <a:sym typeface="Symbol"/>
              </a:rPr>
              <a:t> </a:t>
            </a:r>
            <a:r>
              <a:rPr lang="it-IT" altLang="it-IT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hemicellulose</a:t>
            </a:r>
            <a:r>
              <a:rPr lang="it-IT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pyrolisis</a:t>
            </a:r>
            <a:r>
              <a:rPr lang="it-IT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 &gt; 300°C)</a:t>
            </a:r>
            <a:endParaRPr lang="en-GB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ttangolo 9"/>
          <p:cNvSpPr/>
          <p:nvPr/>
        </p:nvSpPr>
        <p:spPr>
          <a:xfrm>
            <a:off x="211296" y="2361385"/>
            <a:ext cx="8610755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GB" altLang="it-IT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Analytical Method: </a:t>
            </a:r>
            <a:r>
              <a:rPr lang="en-GB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HPAEC-PAD (High </a:t>
            </a:r>
            <a:r>
              <a:rPr lang="en-GB" alt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lang="en-GB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Anion Exchange Chromatography equipped with Pulsed </a:t>
            </a:r>
            <a:r>
              <a:rPr lang="en-GB" alt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Amperometric </a:t>
            </a:r>
            <a:r>
              <a:rPr lang="en-GB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Detection)</a:t>
            </a:r>
            <a:endParaRPr lang="en-GB" altLang="it-IT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062692"/>
            <a:ext cx="922120" cy="1358196"/>
          </a:xfrm>
          <a:prstGeom prst="rect">
            <a:avLst/>
          </a:prstGeom>
        </p:spPr>
      </p:pic>
      <p:pic>
        <p:nvPicPr>
          <p:cNvPr id="19" name="Picture 6" descr="CromSTD 5 Kent6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67" y="2730717"/>
            <a:ext cx="5256584" cy="1745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8" y="3038299"/>
            <a:ext cx="2009455" cy="1130319"/>
          </a:xfrm>
          <a:prstGeom prst="rect">
            <a:avLst/>
          </a:prstGeom>
        </p:spPr>
      </p:pic>
      <p:sp>
        <p:nvSpPr>
          <p:cNvPr id="22" name="Rettangolo 14"/>
          <p:cNvSpPr/>
          <p:nvPr/>
        </p:nvSpPr>
        <p:spPr>
          <a:xfrm>
            <a:off x="211296" y="4476201"/>
            <a:ext cx="8610755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en-US" altLang="it-IT" sz="1400" b="1" u="sng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EMEP/ACTRIS/COLOSSAL </a:t>
            </a:r>
            <a:r>
              <a:rPr lang="en-US" altLang="it-IT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intensive measurement period –winter 2018</a:t>
            </a:r>
            <a:r>
              <a:rPr lang="en-GB" altLang="it-IT" sz="14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Inter-laboratory </a:t>
            </a:r>
            <a:r>
              <a:rPr lang="en-GB" alt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omparison ACTRIS:  </a:t>
            </a:r>
            <a:r>
              <a:rPr lang="en-GB" altLang="it-IT" sz="1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Levoglucosan</a:t>
            </a:r>
            <a:r>
              <a:rPr lang="en-GB" altLang="it-IT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its isomers 2017-2018</a:t>
            </a:r>
            <a:r>
              <a:rPr lang="en-GB" altLang="it-IT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Standard Solutions + 4 PM samples)</a:t>
            </a:r>
          </a:p>
          <a:p>
            <a:pPr marL="285750" indent="-285750" algn="just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 samples  from Bologna urban background site provided by ISAC-CNR</a:t>
            </a:r>
            <a:endParaRPr lang="en-GB" altLang="it-IT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073" y="5949280"/>
            <a:ext cx="8307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Manuscript on “Integration </a:t>
            </a:r>
            <a:r>
              <a:rPr lang="en-US" sz="1000" b="1" dirty="0">
                <a:solidFill>
                  <a:schemeClr val="bg1"/>
                </a:solidFill>
              </a:rPr>
              <a:t>of Source Apportionment and Macro </a:t>
            </a:r>
            <a:r>
              <a:rPr lang="en-US" sz="1000" b="1" dirty="0" smtClean="0">
                <a:solidFill>
                  <a:schemeClr val="bg1"/>
                </a:solidFill>
              </a:rPr>
              <a:t>Tracer methods </a:t>
            </a:r>
            <a:r>
              <a:rPr lang="en-US" sz="1000" b="1" dirty="0">
                <a:solidFill>
                  <a:schemeClr val="bg1"/>
                </a:solidFill>
              </a:rPr>
              <a:t>for quantification of Woody Biomass Burning contribution to </a:t>
            </a:r>
            <a:r>
              <a:rPr lang="en-US" sz="1000" b="1" dirty="0" smtClean="0">
                <a:solidFill>
                  <a:schemeClr val="bg1"/>
                </a:solidFill>
              </a:rPr>
              <a:t>PM10”, submitted to Journal of Aerosol Sciences</a:t>
            </a:r>
            <a:endParaRPr lang="it-IT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3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414" y="179399"/>
            <a:ext cx="8229600" cy="533480"/>
          </a:xfrm>
          <a:prstGeom prst="rect">
            <a:avLst/>
          </a:prstGeom>
        </p:spPr>
        <p:txBody>
          <a:bodyPr/>
          <a:lstStyle/>
          <a:p>
            <a:r>
              <a:rPr lang="en-US" sz="2400" b="1" dirty="0" smtClean="0"/>
              <a:t>Online </a:t>
            </a:r>
            <a:r>
              <a:rPr lang="en-US" sz="2400" b="1" dirty="0"/>
              <a:t>measurements of </a:t>
            </a:r>
            <a:r>
              <a:rPr lang="en-US" sz="2400" b="1" dirty="0" smtClean="0"/>
              <a:t>aerosol chemical composition</a:t>
            </a:r>
            <a:endParaRPr lang="en-US" sz="2400" b="1" dirty="0"/>
          </a:p>
        </p:txBody>
      </p:sp>
      <p:sp>
        <p:nvSpPr>
          <p:cNvPr id="12" name="CasellaDiTesto 58"/>
          <p:cNvSpPr txBox="1"/>
          <p:nvPr/>
        </p:nvSpPr>
        <p:spPr>
          <a:xfrm>
            <a:off x="2377098" y="1899989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schemeClr val="bg1"/>
                </a:solidFill>
              </a:rPr>
              <a:t>ACSM (main components of non-refractory PM1)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schemeClr val="bg1"/>
                </a:solidFill>
              </a:rPr>
              <a:t>Sunset OC/EC </a:t>
            </a:r>
            <a:r>
              <a:rPr lang="en-GB" sz="1200" b="1" dirty="0" err="1" smtClean="0">
                <a:solidFill>
                  <a:schemeClr val="bg1"/>
                </a:solidFill>
              </a:rPr>
              <a:t>Analyzer</a:t>
            </a:r>
            <a:endParaRPr lang="en-GB" sz="12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schemeClr val="bg1"/>
                </a:solidFill>
              </a:rPr>
              <a:t>AIM URG-9000D (cations and anions)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13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377" y="3720973"/>
            <a:ext cx="2005160" cy="1526464"/>
          </a:xfrm>
          <a:prstGeom prst="rect">
            <a:avLst/>
          </a:prstGeom>
        </p:spPr>
      </p:pic>
      <p:pic>
        <p:nvPicPr>
          <p:cNvPr id="14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844" y="2802378"/>
            <a:ext cx="1988676" cy="1561297"/>
          </a:xfrm>
          <a:prstGeom prst="rect">
            <a:avLst/>
          </a:prstGeom>
          <a:ln>
            <a:noFill/>
          </a:ln>
        </p:spPr>
      </p:pic>
      <p:sp>
        <p:nvSpPr>
          <p:cNvPr id="15" name="TextBox 6"/>
          <p:cNvSpPr txBox="1"/>
          <p:nvPr/>
        </p:nvSpPr>
        <p:spPr>
          <a:xfrm>
            <a:off x="4850830" y="1093528"/>
            <a:ext cx="4257674" cy="246221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Source identification and source apportionment</a:t>
            </a:r>
          </a:p>
        </p:txBody>
      </p:sp>
      <p:pic>
        <p:nvPicPr>
          <p:cNvPr id="20" name="Picture 5" descr="C:\Users\UTTS-ENE.GualtieriPC\Downloads\3C560416-B862-4D22-84F8-7915E043F9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12473"/>
            <a:ext cx="3835915" cy="13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Users\UTTS-ENE.GualtieriPC\Desktop\Espositore\urg_sunse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9" y="1909462"/>
            <a:ext cx="1152128" cy="153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5"/>
          <p:cNvSpPr txBox="1"/>
          <p:nvPr/>
        </p:nvSpPr>
        <p:spPr>
          <a:xfrm>
            <a:off x="179512" y="1093529"/>
            <a:ext cx="3960440" cy="492443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PM chemical characterization with high-time resolution monitors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771847"/>
            <a:ext cx="3835915" cy="142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 descr="C:\Users\UTTS-ENE.GualtieriPC\Desktop\Espositore\Acs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1902"/>
            <a:ext cx="1152128" cy="174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15" y="5113543"/>
            <a:ext cx="2336369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2000" r="2266"/>
          <a:stretch/>
        </p:blipFill>
        <p:spPr bwMode="auto">
          <a:xfrm>
            <a:off x="6821027" y="1484784"/>
            <a:ext cx="2109510" cy="15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tangolo 14"/>
          <p:cNvSpPr/>
          <p:nvPr/>
        </p:nvSpPr>
        <p:spPr>
          <a:xfrm>
            <a:off x="35496" y="980728"/>
            <a:ext cx="4213810" cy="58334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0" name="Rettangolo 17"/>
          <p:cNvSpPr/>
          <p:nvPr/>
        </p:nvSpPr>
        <p:spPr>
          <a:xfrm>
            <a:off x="4894694" y="980728"/>
            <a:ext cx="4213810" cy="58334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1" name="CasellaDiTesto 58"/>
          <p:cNvSpPr txBox="1"/>
          <p:nvPr/>
        </p:nvSpPr>
        <p:spPr>
          <a:xfrm>
            <a:off x="5092835" y="1764105"/>
            <a:ext cx="1711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schemeClr val="bg1"/>
                </a:solidFill>
              </a:rPr>
              <a:t>Identification of sources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32" name="CasellaDiTesto 58"/>
          <p:cNvSpPr txBox="1"/>
          <p:nvPr/>
        </p:nvSpPr>
        <p:spPr>
          <a:xfrm>
            <a:off x="7103303" y="3338128"/>
            <a:ext cx="1711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schemeClr val="bg1"/>
                </a:solidFill>
              </a:rPr>
              <a:t>Sources daily cycles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33" name="CasellaDiTesto 58"/>
          <p:cNvSpPr txBox="1"/>
          <p:nvPr/>
        </p:nvSpPr>
        <p:spPr>
          <a:xfrm>
            <a:off x="5004057" y="4686165"/>
            <a:ext cx="1790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schemeClr val="bg1"/>
                </a:solidFill>
              </a:rPr>
              <a:t>Sources contribution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34" name="Freccia a destra 15"/>
          <p:cNvSpPr/>
          <p:nvPr/>
        </p:nvSpPr>
        <p:spPr>
          <a:xfrm>
            <a:off x="3943419" y="1340768"/>
            <a:ext cx="1276653" cy="451514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43420" y="6021288"/>
            <a:ext cx="1682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</a:rPr>
              <a:t>Bressi</a:t>
            </a:r>
            <a:r>
              <a:rPr lang="fr-FR" sz="1200" dirty="0">
                <a:solidFill>
                  <a:schemeClr val="bg1"/>
                </a:solidFill>
              </a:rPr>
              <a:t> et al. (</a:t>
            </a:r>
            <a:r>
              <a:rPr lang="fr-FR" sz="1200" dirty="0" smtClean="0">
                <a:solidFill>
                  <a:schemeClr val="bg1"/>
                </a:solidFill>
              </a:rPr>
              <a:t>2016, ACP)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98" y="179399"/>
            <a:ext cx="8820424" cy="533480"/>
          </a:xfrm>
          <a:prstGeom prst="rect">
            <a:avLst/>
          </a:prstGeom>
        </p:spPr>
        <p:txBody>
          <a:bodyPr/>
          <a:lstStyle/>
          <a:p>
            <a:r>
              <a:rPr lang="en-GB" sz="2000" b="1" dirty="0" smtClean="0"/>
              <a:t>Air-liquid interface (ALI) exposure of lung cells under environmental condition</a:t>
            </a:r>
            <a:endParaRPr lang="en-GB" sz="2000" b="1" dirty="0"/>
          </a:p>
        </p:txBody>
      </p:sp>
      <p:sp>
        <p:nvSpPr>
          <p:cNvPr id="6" name="Segnaposto testo 2"/>
          <p:cNvSpPr txBox="1">
            <a:spLocks/>
          </p:cNvSpPr>
          <p:nvPr/>
        </p:nvSpPr>
        <p:spPr>
          <a:xfrm>
            <a:off x="123825" y="404664"/>
            <a:ext cx="8827383" cy="3385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Picture 3" descr="C:\Users\UTTS-ENE.GualtieriPC\Desktop\Espositore\Esp e cell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20" y="933560"/>
            <a:ext cx="1323356" cy="10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25"/>
          <p:cNvGrpSpPr/>
          <p:nvPr/>
        </p:nvGrpSpPr>
        <p:grpSpPr>
          <a:xfrm>
            <a:off x="5193802" y="1982946"/>
            <a:ext cx="1983525" cy="1768737"/>
            <a:chOff x="5724504" y="2276875"/>
            <a:chExt cx="3419496" cy="3021648"/>
          </a:xfrm>
        </p:grpSpPr>
        <p:pic>
          <p:nvPicPr>
            <p:cNvPr id="32" name="Picture 8" descr="C:\Users\UTTS-ENE.GualtieriPC\Desktop\Espositore\Esp in camp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04" y="4007222"/>
              <a:ext cx="2295646" cy="1291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9" descr="C:\Users\UTTS-ENE.GualtieriPC\Desktop\Espositore\Prelievo esp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8" r="14224"/>
            <a:stretch/>
          </p:blipFill>
          <p:spPr bwMode="auto">
            <a:xfrm rot="16200000" flipH="1" flipV="1">
              <a:off x="7687273" y="2365450"/>
              <a:ext cx="1545301" cy="136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Figura a mano libera 29"/>
            <p:cNvSpPr/>
            <p:nvPr/>
          </p:nvSpPr>
          <p:spPr bwMode="auto">
            <a:xfrm>
              <a:off x="7054609" y="3116064"/>
              <a:ext cx="1155891" cy="889000"/>
            </a:xfrm>
            <a:custGeom>
              <a:avLst/>
              <a:gdLst>
                <a:gd name="connsiteX0" fmla="*/ 1155891 w 1155891"/>
                <a:gd name="connsiteY0" fmla="*/ 0 h 889000"/>
                <a:gd name="connsiteX1" fmla="*/ 914591 w 1155891"/>
                <a:gd name="connsiteY1" fmla="*/ 215900 h 889000"/>
                <a:gd name="connsiteX2" fmla="*/ 463741 w 1155891"/>
                <a:gd name="connsiteY2" fmla="*/ 406400 h 889000"/>
                <a:gd name="connsiteX3" fmla="*/ 70041 w 1155891"/>
                <a:gd name="connsiteY3" fmla="*/ 609600 h 889000"/>
                <a:gd name="connsiteX4" fmla="*/ 191 w 1155891"/>
                <a:gd name="connsiteY4" fmla="*/ 889000 h 889000"/>
                <a:gd name="connsiteX5" fmla="*/ 191 w 1155891"/>
                <a:gd name="connsiteY5" fmla="*/ 88900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5891" h="889000">
                  <a:moveTo>
                    <a:pt x="1155891" y="0"/>
                  </a:moveTo>
                  <a:cubicBezTo>
                    <a:pt x="1092920" y="74083"/>
                    <a:pt x="1029949" y="148167"/>
                    <a:pt x="914591" y="215900"/>
                  </a:cubicBezTo>
                  <a:cubicBezTo>
                    <a:pt x="799233" y="283633"/>
                    <a:pt x="604499" y="340783"/>
                    <a:pt x="463741" y="406400"/>
                  </a:cubicBezTo>
                  <a:cubicBezTo>
                    <a:pt x="322983" y="472017"/>
                    <a:pt x="147299" y="529167"/>
                    <a:pt x="70041" y="609600"/>
                  </a:cubicBezTo>
                  <a:cubicBezTo>
                    <a:pt x="-7217" y="690033"/>
                    <a:pt x="191" y="889000"/>
                    <a:pt x="191" y="889000"/>
                  </a:cubicBezTo>
                  <a:lnTo>
                    <a:pt x="191" y="889000"/>
                  </a:lnTo>
                </a:path>
              </a:pathLst>
            </a:custGeom>
            <a:noFill/>
            <a:ln w="22225" cap="flat" cmpd="sng" algn="ctr">
              <a:solidFill>
                <a:schemeClr val="tx1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uppo 31"/>
          <p:cNvGrpSpPr/>
          <p:nvPr/>
        </p:nvGrpSpPr>
        <p:grpSpPr>
          <a:xfrm>
            <a:off x="395536" y="1056884"/>
            <a:ext cx="1185447" cy="827771"/>
            <a:chOff x="2737920" y="3478333"/>
            <a:chExt cx="844100" cy="715707"/>
          </a:xfrm>
        </p:grpSpPr>
        <p:pic>
          <p:nvPicPr>
            <p:cNvPr id="30" name="Picture 5" descr="Risultati immagini per transwell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02" r="40963" b="24341"/>
            <a:stretch/>
          </p:blipFill>
          <p:spPr bwMode="auto">
            <a:xfrm>
              <a:off x="2737920" y="3478333"/>
              <a:ext cx="844100" cy="715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rapezio 33"/>
            <p:cNvSpPr/>
            <p:nvPr/>
          </p:nvSpPr>
          <p:spPr bwMode="auto">
            <a:xfrm rot="10800000">
              <a:off x="2895313" y="3570088"/>
              <a:ext cx="564102" cy="311280"/>
            </a:xfrm>
            <a:prstGeom prst="trapezoid">
              <a:avLst>
                <a:gd name="adj" fmla="val 4878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en-GB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Freccia in su 36"/>
          <p:cNvSpPr/>
          <p:nvPr/>
        </p:nvSpPr>
        <p:spPr bwMode="auto">
          <a:xfrm rot="5400000">
            <a:off x="2557147" y="612080"/>
            <a:ext cx="146463" cy="1655318"/>
          </a:xfrm>
          <a:prstGeom prst="upArrow">
            <a:avLst>
              <a:gd name="adj1" fmla="val 50000"/>
              <a:gd name="adj2" fmla="val 71036"/>
            </a:avLst>
          </a:prstGeom>
          <a:solidFill>
            <a:srgbClr val="FFC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ttore 2 6"/>
          <p:cNvCxnSpPr>
            <a:stCxn id="20" idx="0"/>
            <a:endCxn id="21" idx="2"/>
          </p:cNvCxnSpPr>
          <p:nvPr/>
        </p:nvCxnSpPr>
        <p:spPr>
          <a:xfrm flipH="1">
            <a:off x="8145726" y="1987019"/>
            <a:ext cx="13554" cy="23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48"/>
          <p:cNvSpPr txBox="1"/>
          <p:nvPr/>
        </p:nvSpPr>
        <p:spPr>
          <a:xfrm>
            <a:off x="209998" y="1826953"/>
            <a:ext cx="2129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Selection of </a:t>
            </a:r>
            <a:r>
              <a:rPr lang="en-GB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in vitro </a:t>
            </a:r>
            <a:r>
              <a:rPr lang="en-GB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model for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lung </a:t>
            </a:r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epithelia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relevant for </a:t>
            </a:r>
            <a:r>
              <a:rPr lang="en-US" sz="1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air 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pollution</a:t>
            </a:r>
            <a:endParaRPr lang="en-GB" sz="1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CasellaDiTesto 51"/>
          <p:cNvSpPr txBox="1"/>
          <p:nvPr/>
        </p:nvSpPr>
        <p:spPr>
          <a:xfrm>
            <a:off x="3411515" y="2132995"/>
            <a:ext cx="21571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Culturing at ALI of in vitro models  and transfer in the exposure apparatus.</a:t>
            </a:r>
            <a:endParaRPr lang="en-GB" sz="1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Freccia circolare a destra 52"/>
          <p:cNvSpPr/>
          <p:nvPr/>
        </p:nvSpPr>
        <p:spPr bwMode="auto">
          <a:xfrm rot="7925548" flipV="1">
            <a:off x="5732035" y="1185331"/>
            <a:ext cx="661064" cy="1283244"/>
          </a:xfrm>
          <a:prstGeom prst="curvedRightArrow">
            <a:avLst>
              <a:gd name="adj1" fmla="val 12527"/>
              <a:gd name="adj2" fmla="val 32947"/>
              <a:gd name="adj3" fmla="val 14893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55"/>
          <p:cNvSpPr txBox="1"/>
          <p:nvPr/>
        </p:nvSpPr>
        <p:spPr>
          <a:xfrm>
            <a:off x="4775759" y="4274661"/>
            <a:ext cx="4185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Exposure protocol may be selected in term of length of exposure (few hours to 24hour), repeated in time (in accordance to the in vitro model selected). </a:t>
            </a:r>
            <a:endParaRPr lang="en-GB" sz="1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CasellaDiTesto 46"/>
          <p:cNvSpPr txBox="1"/>
          <p:nvPr/>
        </p:nvSpPr>
        <p:spPr>
          <a:xfrm>
            <a:off x="7177327" y="1987019"/>
            <a:ext cx="19639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Direct exposure with cyclones for cutting the same aerodynamic diameter with real time measurements</a:t>
            </a:r>
            <a:endParaRPr lang="en-GB" sz="1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CasellaDiTesto 47"/>
          <p:cNvSpPr txBox="1"/>
          <p:nvPr/>
        </p:nvSpPr>
        <p:spPr>
          <a:xfrm>
            <a:off x="7150218" y="841243"/>
            <a:ext cx="19910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Real time measurement of PM physical (SMPS) and chemical properties (ACSM, EC/OC, URG-Ions)</a:t>
            </a:r>
            <a:endParaRPr lang="en-GB" sz="1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2" descr="Rplot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29" y="3284984"/>
            <a:ext cx="3411862" cy="264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reccia in su 36"/>
          <p:cNvSpPr/>
          <p:nvPr/>
        </p:nvSpPr>
        <p:spPr bwMode="auto">
          <a:xfrm rot="5400000" flipV="1">
            <a:off x="4056013" y="4136581"/>
            <a:ext cx="370278" cy="1069214"/>
          </a:xfrm>
          <a:prstGeom prst="upArrow">
            <a:avLst>
              <a:gd name="adj1" fmla="val 50000"/>
              <a:gd name="adj2" fmla="val 71036"/>
            </a:avLst>
          </a:prstGeom>
          <a:solidFill>
            <a:srgbClr val="FFC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ccia in su 36"/>
          <p:cNvSpPr/>
          <p:nvPr/>
        </p:nvSpPr>
        <p:spPr bwMode="auto">
          <a:xfrm flipH="1" flipV="1">
            <a:off x="2534499" y="5820006"/>
            <a:ext cx="191758" cy="273290"/>
          </a:xfrm>
          <a:prstGeom prst="upArrow">
            <a:avLst>
              <a:gd name="adj1" fmla="val 50000"/>
              <a:gd name="adj2" fmla="val 71036"/>
            </a:avLst>
          </a:prstGeom>
          <a:solidFill>
            <a:srgbClr val="FFC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GB" sz="1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asellaDiTesto 30"/>
          <p:cNvSpPr txBox="1"/>
          <p:nvPr/>
        </p:nvSpPr>
        <p:spPr>
          <a:xfrm>
            <a:off x="49322" y="5956651"/>
            <a:ext cx="4502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Identification of new descriptors of PM-related biological effects </a:t>
            </a:r>
            <a:r>
              <a:rPr lang="it-IT" sz="1400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at</a:t>
            </a:r>
            <a:r>
              <a:rPr lang="it-IT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1400" b="1" dirty="0" err="1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environmental</a:t>
            </a:r>
            <a:r>
              <a:rPr lang="it-IT" sz="14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relevant doses of exposure.</a:t>
            </a:r>
            <a:endParaRPr lang="en-GB" sz="1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9119" y="5224760"/>
            <a:ext cx="441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Carbonaceous Aerosol in </a:t>
            </a:r>
            <a:r>
              <a:rPr lang="en-US" sz="1200" b="1" dirty="0" smtClean="0">
                <a:solidFill>
                  <a:srgbClr val="FFFF00"/>
                </a:solidFill>
              </a:rPr>
              <a:t>Rome and </a:t>
            </a:r>
            <a:r>
              <a:rPr lang="en-US" sz="1200" b="1" dirty="0">
                <a:solidFill>
                  <a:srgbClr val="FFFF00"/>
                </a:solidFill>
              </a:rPr>
              <a:t>Environs (CARE</a:t>
            </a:r>
            <a:r>
              <a:rPr lang="en-US" sz="1200" b="1" dirty="0" smtClean="0">
                <a:solidFill>
                  <a:srgbClr val="FFFF00"/>
                </a:solidFill>
              </a:rPr>
              <a:t>) Project 2017</a:t>
            </a:r>
          </a:p>
          <a:p>
            <a:r>
              <a:rPr lang="en-US" sz="1200" b="1" dirty="0" err="1" smtClean="0">
                <a:solidFill>
                  <a:srgbClr val="FFFF00"/>
                </a:solidFill>
              </a:rPr>
              <a:t>Costabile</a:t>
            </a:r>
            <a:r>
              <a:rPr lang="en-US" sz="1200" b="1" dirty="0" smtClean="0">
                <a:solidFill>
                  <a:srgbClr val="FFFF00"/>
                </a:solidFill>
              </a:rPr>
              <a:t> et al. (2017, Atmosphere)</a:t>
            </a:r>
          </a:p>
          <a:p>
            <a:r>
              <a:rPr lang="en-US" sz="1200" b="1" dirty="0" err="1" smtClean="0">
                <a:solidFill>
                  <a:srgbClr val="FFFF00"/>
                </a:solidFill>
              </a:rPr>
              <a:t>Gualtieri</a:t>
            </a:r>
            <a:r>
              <a:rPr lang="en-US" sz="1200" b="1" dirty="0" smtClean="0">
                <a:solidFill>
                  <a:srgbClr val="FFFF00"/>
                </a:solidFill>
              </a:rPr>
              <a:t> et al. </a:t>
            </a:r>
            <a:r>
              <a:rPr lang="en-US" sz="1200" b="1" dirty="0" err="1" smtClean="0">
                <a:solidFill>
                  <a:srgbClr val="FFFF00"/>
                </a:solidFill>
              </a:rPr>
              <a:t>subbmitted</a:t>
            </a:r>
            <a:r>
              <a:rPr lang="en-US" sz="1200" b="1" dirty="0" smtClean="0">
                <a:solidFill>
                  <a:srgbClr val="FFFF00"/>
                </a:solidFill>
              </a:rPr>
              <a:t> 2018</a:t>
            </a:r>
            <a:endParaRPr lang="it-IT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8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79296" cy="634082"/>
          </a:xfrm>
        </p:spPr>
        <p:txBody>
          <a:bodyPr/>
          <a:lstStyle/>
          <a:p>
            <a:r>
              <a:rPr lang="en-GB" dirty="0" smtClean="0"/>
              <a:t>Assess </a:t>
            </a:r>
            <a:r>
              <a:rPr lang="en-GB" dirty="0"/>
              <a:t>air quality at national level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514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9470" y="46968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328" y="6003726"/>
            <a:ext cx="3728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>
                <a:solidFill>
                  <a:schemeClr val="bg1"/>
                </a:solidFill>
              </a:rPr>
              <a:t>Mircea</a:t>
            </a:r>
            <a:r>
              <a:rPr lang="it-IT" sz="1400" b="1" dirty="0" smtClean="0">
                <a:solidFill>
                  <a:schemeClr val="bg1"/>
                </a:solidFill>
              </a:rPr>
              <a:t> et al. (2014, </a:t>
            </a:r>
            <a:r>
              <a:rPr lang="it-IT" sz="1400" b="1" dirty="0" err="1" smtClean="0">
                <a:solidFill>
                  <a:schemeClr val="bg1"/>
                </a:solidFill>
              </a:rPr>
              <a:t>Atm.Env</a:t>
            </a:r>
            <a:r>
              <a:rPr lang="it-IT" sz="1400" b="1" dirty="0" smtClean="0">
                <a:solidFill>
                  <a:schemeClr val="bg1"/>
                </a:solidFill>
              </a:rPr>
              <a:t>.)</a:t>
            </a:r>
          </a:p>
          <a:p>
            <a:r>
              <a:rPr lang="it-IT" sz="1400" b="1" dirty="0" smtClean="0">
                <a:solidFill>
                  <a:schemeClr val="bg1"/>
                </a:solidFill>
              </a:rPr>
              <a:t>Ciancarella et al. </a:t>
            </a:r>
            <a:r>
              <a:rPr lang="it-IT" sz="1400" b="1" dirty="0">
                <a:solidFill>
                  <a:schemeClr val="bg1"/>
                </a:solidFill>
              </a:rPr>
              <a:t>(</a:t>
            </a:r>
            <a:r>
              <a:rPr lang="it-IT" sz="1400" b="1" dirty="0" smtClean="0">
                <a:solidFill>
                  <a:schemeClr val="bg1"/>
                </a:solidFill>
              </a:rPr>
              <a:t>2016, Technical Report ENEA) 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554" y="902812"/>
            <a:ext cx="294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Annual concentrations PM10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8928" y="463481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2010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15816" y="1405012"/>
            <a:ext cx="3178969" cy="3207544"/>
            <a:chOff x="2915816" y="1405012"/>
            <a:chExt cx="3178969" cy="320754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1405012"/>
              <a:ext cx="3178969" cy="3207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343" y="1405012"/>
              <a:ext cx="885825" cy="135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7709525" y="46968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874" y="5066198"/>
            <a:ext cx="68073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Simulated pollutants:</a:t>
            </a:r>
          </a:p>
          <a:p>
            <a:r>
              <a:rPr lang="en-GB" sz="1400" b="1" dirty="0" smtClean="0">
                <a:solidFill>
                  <a:schemeClr val="bg1"/>
                </a:solidFill>
              </a:rPr>
              <a:t>O</a:t>
            </a:r>
            <a:r>
              <a:rPr lang="en-GB" sz="1400" b="1" baseline="-25000" dirty="0" smtClean="0">
                <a:solidFill>
                  <a:schemeClr val="bg1"/>
                </a:solidFill>
              </a:rPr>
              <a:t>3</a:t>
            </a:r>
            <a:r>
              <a:rPr lang="en-GB" sz="1400" b="1" dirty="0" smtClean="0">
                <a:solidFill>
                  <a:schemeClr val="bg1"/>
                </a:solidFill>
              </a:rPr>
              <a:t>, NO</a:t>
            </a:r>
            <a:r>
              <a:rPr lang="en-GB" sz="1400" b="1" baseline="-25000" dirty="0" smtClean="0">
                <a:solidFill>
                  <a:schemeClr val="bg1"/>
                </a:solidFill>
              </a:rPr>
              <a:t>2</a:t>
            </a:r>
            <a:r>
              <a:rPr lang="en-GB" sz="1400" b="1" dirty="0" smtClean="0">
                <a:solidFill>
                  <a:schemeClr val="bg1"/>
                </a:solidFill>
              </a:rPr>
              <a:t>, SO</a:t>
            </a:r>
            <a:r>
              <a:rPr lang="en-GB" sz="1400" b="1" baseline="-25000" dirty="0" smtClean="0">
                <a:solidFill>
                  <a:schemeClr val="bg1"/>
                </a:solidFill>
              </a:rPr>
              <a:t>2</a:t>
            </a:r>
            <a:r>
              <a:rPr lang="en-GB" sz="1400" b="1" dirty="0" smtClean="0">
                <a:solidFill>
                  <a:schemeClr val="bg1"/>
                </a:solidFill>
              </a:rPr>
              <a:t>, PM10, PM2.5</a:t>
            </a:r>
          </a:p>
          <a:p>
            <a:r>
              <a:rPr lang="en-GB" sz="1400" b="1" dirty="0" smtClean="0">
                <a:solidFill>
                  <a:schemeClr val="bg1"/>
                </a:solidFill>
              </a:rPr>
              <a:t>HM: As, Cd, Ni, </a:t>
            </a:r>
            <a:r>
              <a:rPr lang="en-GB" sz="1400" b="1" dirty="0" err="1" smtClean="0">
                <a:solidFill>
                  <a:schemeClr val="bg1"/>
                </a:solidFill>
              </a:rPr>
              <a:t>Pb</a:t>
            </a:r>
            <a:r>
              <a:rPr lang="en-GB" sz="1400" b="1" dirty="0" smtClean="0">
                <a:solidFill>
                  <a:schemeClr val="bg1"/>
                </a:solidFill>
              </a:rPr>
              <a:t>, Hg</a:t>
            </a:r>
          </a:p>
          <a:p>
            <a:r>
              <a:rPr lang="en-GB" sz="1400" b="1" dirty="0" smtClean="0">
                <a:solidFill>
                  <a:schemeClr val="bg1"/>
                </a:solidFill>
              </a:rPr>
              <a:t>PAHs: </a:t>
            </a:r>
            <a:r>
              <a:rPr lang="it-IT" sz="1400" b="1" dirty="0" err="1" smtClean="0">
                <a:solidFill>
                  <a:schemeClr val="bg1"/>
                </a:solidFill>
              </a:rPr>
              <a:t>Benzo</a:t>
            </a:r>
            <a:r>
              <a:rPr lang="it-IT" sz="1400" b="1" dirty="0" smtClean="0">
                <a:solidFill>
                  <a:schemeClr val="bg1"/>
                </a:solidFill>
              </a:rPr>
              <a:t>(a)pirene, </a:t>
            </a:r>
            <a:r>
              <a:rPr lang="it-IT" sz="1400" b="1" dirty="0" err="1" smtClean="0">
                <a:solidFill>
                  <a:schemeClr val="bg1"/>
                </a:solidFill>
              </a:rPr>
              <a:t>Benzo</a:t>
            </a:r>
            <a:r>
              <a:rPr lang="it-IT" sz="1400" b="1" dirty="0" smtClean="0">
                <a:solidFill>
                  <a:schemeClr val="bg1"/>
                </a:solidFill>
              </a:rPr>
              <a:t>(b)</a:t>
            </a:r>
            <a:r>
              <a:rPr lang="it-IT" sz="1400" b="1" dirty="0" err="1" smtClean="0">
                <a:solidFill>
                  <a:schemeClr val="bg1"/>
                </a:solidFill>
              </a:rPr>
              <a:t>fluorantene</a:t>
            </a:r>
            <a:r>
              <a:rPr lang="it-IT" sz="1400" b="1" dirty="0" smtClean="0">
                <a:solidFill>
                  <a:schemeClr val="bg1"/>
                </a:solidFill>
              </a:rPr>
              <a:t>, </a:t>
            </a:r>
            <a:r>
              <a:rPr lang="it-IT" sz="1400" b="1" dirty="0" err="1" smtClean="0">
                <a:solidFill>
                  <a:schemeClr val="bg1"/>
                </a:solidFill>
              </a:rPr>
              <a:t>Benzo</a:t>
            </a:r>
            <a:r>
              <a:rPr lang="it-IT" sz="1400" b="1" dirty="0" smtClean="0">
                <a:solidFill>
                  <a:schemeClr val="bg1"/>
                </a:solidFill>
              </a:rPr>
              <a:t>(k)</a:t>
            </a:r>
            <a:r>
              <a:rPr lang="it-IT" sz="1400" b="1" dirty="0" err="1" smtClean="0">
                <a:solidFill>
                  <a:schemeClr val="bg1"/>
                </a:solidFill>
              </a:rPr>
              <a:t>fluorantene</a:t>
            </a:r>
            <a:r>
              <a:rPr lang="it-IT" sz="1400" b="1" dirty="0" smtClean="0">
                <a:solidFill>
                  <a:schemeClr val="bg1"/>
                </a:solidFill>
              </a:rPr>
              <a:t>, </a:t>
            </a:r>
            <a:r>
              <a:rPr lang="it-IT" sz="1400" b="1" dirty="0" err="1">
                <a:solidFill>
                  <a:schemeClr val="bg1"/>
                </a:solidFill>
              </a:rPr>
              <a:t>Indeno</a:t>
            </a:r>
            <a:r>
              <a:rPr lang="it-IT" sz="1400" b="1" dirty="0">
                <a:solidFill>
                  <a:schemeClr val="bg1"/>
                </a:solidFill>
              </a:rPr>
              <a:t>(1,2,3-cd)pirene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484784"/>
            <a:ext cx="2818774" cy="3088119"/>
          </a:xfrm>
          <a:prstGeom prst="rect">
            <a:avLst/>
          </a:prstGeom>
        </p:spPr>
      </p:pic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6588224" y="1484784"/>
            <a:ext cx="1620277" cy="3088119"/>
          </a:xfrm>
          <a:prstGeom prst="actionButtonHelp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4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fmm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tfmm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1384</Words>
  <Application>Microsoft Office PowerPoint</Application>
  <PresentationFormat>On-screen Show (4:3)</PresentationFormat>
  <Paragraphs>192</Paragraphs>
  <Slides>17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  <vt:variant>
        <vt:lpstr>Custom Shows</vt:lpstr>
      </vt:variant>
      <vt:variant>
        <vt:i4>11</vt:i4>
      </vt:variant>
    </vt:vector>
  </HeadingPairs>
  <TitlesOfParts>
    <vt:vector size="30" baseType="lpstr">
      <vt:lpstr>Office Theme</vt:lpstr>
      <vt:lpstr>Custom Design</vt:lpstr>
      <vt:lpstr>Modelling and measurements activities at ENEA</vt:lpstr>
      <vt:lpstr>Experimental activities</vt:lpstr>
      <vt:lpstr>Modelling Activities</vt:lpstr>
      <vt:lpstr>PowerPoint Presentation</vt:lpstr>
      <vt:lpstr>Laboratory measurements of aerosol chemical composition</vt:lpstr>
      <vt:lpstr>Laboratory measurements of tracers</vt:lpstr>
      <vt:lpstr>Online measurements of aerosol chemical composition</vt:lpstr>
      <vt:lpstr>Air-liquid interface (ALI) exposure of lung cells under environmental condition</vt:lpstr>
      <vt:lpstr>Assess air quality at national level</vt:lpstr>
      <vt:lpstr>Assess impact of nature-based solutions on air quality </vt:lpstr>
      <vt:lpstr>Assess impact of nature-based solutions on air quality </vt:lpstr>
      <vt:lpstr>National air quality forecast</vt:lpstr>
      <vt:lpstr>Evaluation of national air quality in climate scenarios</vt:lpstr>
      <vt:lpstr>ENEA and The National Air Pollution Control Programme  for the NEC Directive </vt:lpstr>
      <vt:lpstr>Evaluation of mitigation measurements for 2030 </vt:lpstr>
      <vt:lpstr>Investigate the impact of air pollution on ecosystems</vt:lpstr>
      <vt:lpstr>Develop air quality modelling system (AMS-MINNI) </vt:lpstr>
      <vt:lpstr>exp1</vt:lpstr>
      <vt:lpstr>exp2</vt:lpstr>
      <vt:lpstr>exp3</vt:lpstr>
      <vt:lpstr>exp4</vt:lpstr>
      <vt:lpstr>mod1</vt:lpstr>
      <vt:lpstr>mod2</vt:lpstr>
      <vt:lpstr>mod3</vt:lpstr>
      <vt:lpstr>mod4</vt:lpstr>
      <vt:lpstr>mod5</vt:lpstr>
      <vt:lpstr>mod6</vt:lpstr>
      <vt:lpstr>mod7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mircea</dc:creator>
  <cp:lastModifiedBy>mircea</cp:lastModifiedBy>
  <cp:revision>175</cp:revision>
  <dcterms:created xsi:type="dcterms:W3CDTF">2018-04-18T10:19:15Z</dcterms:created>
  <dcterms:modified xsi:type="dcterms:W3CDTF">2018-05-02T14:29:48Z</dcterms:modified>
</cp:coreProperties>
</file>