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handoutMasterIdLst>
    <p:handoutMasterId r:id="rId18"/>
  </p:handoutMasterIdLst>
  <p:sldIdLst>
    <p:sldId id="278" r:id="rId2"/>
    <p:sldId id="279" r:id="rId3"/>
    <p:sldId id="363" r:id="rId4"/>
    <p:sldId id="366" r:id="rId5"/>
    <p:sldId id="367" r:id="rId6"/>
    <p:sldId id="415" r:id="rId7"/>
    <p:sldId id="416" r:id="rId8"/>
    <p:sldId id="419" r:id="rId9"/>
    <p:sldId id="368" r:id="rId10"/>
    <p:sldId id="369" r:id="rId11"/>
    <p:sldId id="417" r:id="rId12"/>
    <p:sldId id="390" r:id="rId13"/>
    <p:sldId id="371" r:id="rId14"/>
    <p:sldId id="295" r:id="rId15"/>
    <p:sldId id="293" r:id="rId16"/>
  </p:sldIdLst>
  <p:sldSz cx="9144000" cy="6858000" type="screen4x3"/>
  <p:notesSz cx="6781800"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CE6"/>
    <a:srgbClr val="1C4372"/>
    <a:srgbClr val="183962"/>
    <a:srgbClr val="C1E0FF"/>
    <a:srgbClr val="A9FDE7"/>
    <a:srgbClr val="005828"/>
    <a:srgbClr val="A7BEFF"/>
    <a:srgbClr val="B7A51F"/>
    <a:srgbClr val="000000"/>
    <a:srgbClr val="847E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3" autoAdjust="0"/>
    <p:restoredTop sz="94660"/>
  </p:normalViewPr>
  <p:slideViewPr>
    <p:cSldViewPr>
      <p:cViewPr varScale="1">
        <p:scale>
          <a:sx n="77" d="100"/>
          <a:sy n="77" d="100"/>
        </p:scale>
        <p:origin x="-160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4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166AB5-B550-4AF3-AA7F-C950E6CA8745}" type="datetimeFigureOut">
              <a:rPr lang="ru-RU"/>
              <a:pPr>
                <a:defRPr/>
              </a:pPr>
              <a:t>08/05/18</a:t>
            </a:fld>
            <a:endParaRPr lang="ru-RU"/>
          </a:p>
        </p:txBody>
      </p:sp>
      <p:sp>
        <p:nvSpPr>
          <p:cNvPr id="4" name="Нижний колонтитул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973F66B-F828-4466-8109-FCBED32D270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pPr>
              <a:defRPr/>
            </a:pPr>
            <a:fld id="{ED70DAB0-8E11-488D-AEAF-81E72984B6D0}" type="datetimeFigureOut">
              <a:rPr lang="ru-RU"/>
              <a:pPr>
                <a:defRPr/>
              </a:pPr>
              <a:t>08/05/18</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7863" y="4714875"/>
            <a:ext cx="54260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a:defRPr sz="1200"/>
            </a:lvl1pPr>
          </a:lstStyle>
          <a:p>
            <a:pPr>
              <a:defRPr/>
            </a:pPr>
            <a:fld id="{29C86986-8F41-4CA6-A7C6-B5F8C51C1E2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098B4D-7941-4F1B-8B5E-39948120BF7D}" type="datetimeFigureOut">
              <a:rPr lang="ru-RU"/>
              <a:pPr>
                <a:defRPr/>
              </a:pPr>
              <a:t>08/05/18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327B11-14DC-45AF-8229-44F1BA126EA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01E63B-CD01-4D4B-A3A3-6CDAB5E773FD}" type="datetimeFigureOut">
              <a:rPr lang="ru-RU"/>
              <a:pPr>
                <a:defRPr/>
              </a:pPr>
              <a:t>08/05/18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81C2D8-BF11-42DC-8EA0-BF39D29F64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2809D4-039C-4663-8D7E-8682707E443F}" type="datetimeFigureOut">
              <a:rPr lang="ru-RU"/>
              <a:pPr>
                <a:defRPr/>
              </a:pPr>
              <a:t>08/05/18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FEE549-BE16-4718-A955-E5C75D89603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92D5E645-A821-4730-9F08-9FCA0B9AC22D}" type="datetimeFigureOut">
              <a:rPr lang="ru-RU"/>
              <a:pPr>
                <a:defRPr/>
              </a:pPr>
              <a:t>08/05/18</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36A8C34-6BA8-4C15-9D99-647A7D4A187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7AB5314-8F1C-45D8-AEA4-D1EFBBB00D85}" type="datetimeFigureOut">
              <a:rPr lang="ru-RU"/>
              <a:pPr>
                <a:defRPr/>
              </a:pPr>
              <a:t>08/05/18</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5EBCA0A-6139-43A9-8F01-2927EC1C28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CF1A9-B342-4617-8B30-EB552D7D1686}" type="datetimeFigureOut">
              <a:rPr lang="ru-RU"/>
              <a:pPr>
                <a:defRPr/>
              </a:pPr>
              <a:t>08/05/18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BE52FA-3F94-4D0F-8245-71325FE5B5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37D4DE2-6C91-4B98-8E9C-6DE24340786F}" type="datetimeFigureOut">
              <a:rPr lang="ru-RU"/>
              <a:pPr>
                <a:defRPr/>
              </a:pPr>
              <a:t>08/05/18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703881-E13A-445F-9492-A323AFB347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AD6A8D6-7DD5-498D-B654-D420C53CAE48}" type="datetimeFigureOut">
              <a:rPr lang="ru-RU"/>
              <a:pPr>
                <a:defRPr/>
              </a:pPr>
              <a:t>08/05/18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C41336-9A10-49C3-9F11-9D96BC7D64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B3E0DF-D994-4163-A186-C1E55D34AAC9}" type="datetimeFigureOut">
              <a:rPr lang="ru-RU"/>
              <a:pPr>
                <a:defRPr/>
              </a:pPr>
              <a:t>08/05/18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291F7D2-D7EE-44C6-B0CB-EB2C2793C08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2E407F8-152C-4E39-BB48-A7F63041C4AF}" type="datetimeFigureOut">
              <a:rPr lang="ru-RU"/>
              <a:pPr>
                <a:defRPr/>
              </a:pPr>
              <a:t>08/05/18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21F5395-F679-47E2-AB82-05C5A189C4F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39FEC2-837C-420F-9BB4-16C9261984F0}" type="datetimeFigureOut">
              <a:rPr lang="ru-RU"/>
              <a:pPr>
                <a:defRPr/>
              </a:pPr>
              <a:t>08/05/18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1F68AE4-F19E-4AD0-9265-306972D40EC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098C64A-4D31-4637-BECB-7012928FC2C5}" type="datetimeFigureOut">
              <a:rPr lang="ru-RU"/>
              <a:pPr>
                <a:defRPr/>
              </a:pPr>
              <a:t>08/05/18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7AB013-20F7-4031-BC8D-FB5F23EF69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E9041E7-216B-484C-A97A-EC2BD5027DBE}" type="datetimeFigureOut">
              <a:rPr lang="ru-RU"/>
              <a:pPr>
                <a:defRPr/>
              </a:pPr>
              <a:t>08/05/18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1881C19-F4E1-483F-95F5-2E12C24C5DA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1E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6F23F17-3311-44B3-BAE9-BA9E095C882C}" type="datetimeFigureOut">
              <a:rPr lang="ru-RU"/>
              <a:pPr>
                <a:defRPr/>
              </a:pPr>
              <a:t>08/05/18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46FBB5-EE7C-4BDA-86CD-A785DE033B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ftp://ftp.ncdc.noaa.gov/pub/data/noaa/" TargetMode="External"/><Relationship Id="rId2" Type="http://schemas.openxmlformats.org/officeDocument/2006/relationships/hyperlink" Target="https://esrl.noaa.gov/raobs/"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4"/>
          <p:cNvSpPr>
            <a:spLocks noGrp="1"/>
          </p:cNvSpPr>
          <p:nvPr>
            <p:ph type="ctrTitle"/>
          </p:nvPr>
        </p:nvSpPr>
        <p:spPr>
          <a:xfrm>
            <a:off x="714348" y="1500174"/>
            <a:ext cx="7918450" cy="1658937"/>
          </a:xfrm>
        </p:spPr>
        <p:txBody>
          <a:bodyPr/>
          <a:lstStyle/>
          <a:p>
            <a:r>
              <a:rPr lang="en-US" sz="2800" b="1" dirty="0" smtClean="0">
                <a:solidFill>
                  <a:schemeClr val="tx2"/>
                </a:solidFill>
              </a:rPr>
              <a:t>Dispersion modeling application for urban air impact assessment: </a:t>
            </a:r>
            <a:br>
              <a:rPr lang="en-US" sz="2800" b="1" dirty="0" smtClean="0">
                <a:solidFill>
                  <a:schemeClr val="tx2"/>
                </a:solidFill>
              </a:rPr>
            </a:br>
            <a:r>
              <a:rPr lang="en-US" sz="2800" b="1" dirty="0" smtClean="0">
                <a:solidFill>
                  <a:schemeClr val="tx2"/>
                </a:solidFill>
              </a:rPr>
              <a:t>a case study </a:t>
            </a:r>
            <a:r>
              <a:rPr lang="ru-RU" sz="2800" dirty="0" smtClean="0">
                <a:solidFill>
                  <a:srgbClr val="183962"/>
                </a:solidFill>
              </a:rPr>
              <a:t/>
            </a:r>
            <a:br>
              <a:rPr lang="ru-RU" sz="2800" dirty="0" smtClean="0">
                <a:solidFill>
                  <a:srgbClr val="183962"/>
                </a:solidFill>
              </a:rPr>
            </a:br>
            <a:endParaRPr lang="ru-RU" sz="2800" dirty="0" smtClean="0">
              <a:solidFill>
                <a:srgbClr val="183962"/>
              </a:solidFill>
            </a:endParaRPr>
          </a:p>
        </p:txBody>
      </p:sp>
      <p:sp>
        <p:nvSpPr>
          <p:cNvPr id="6147" name="Rectangle 5"/>
          <p:cNvSpPr>
            <a:spLocks noGrp="1"/>
          </p:cNvSpPr>
          <p:nvPr>
            <p:ph type="subTitle" idx="1"/>
          </p:nvPr>
        </p:nvSpPr>
        <p:spPr>
          <a:xfrm>
            <a:off x="1142976" y="3643314"/>
            <a:ext cx="6977062" cy="863600"/>
          </a:xfrm>
        </p:spPr>
        <p:txBody>
          <a:bodyPr/>
          <a:lstStyle/>
          <a:p>
            <a:r>
              <a:rPr lang="en-US" sz="2000" b="1" dirty="0" smtClean="0">
                <a:solidFill>
                  <a:srgbClr val="183962"/>
                </a:solidFill>
              </a:rPr>
              <a:t>Institute for Nature Management,</a:t>
            </a:r>
          </a:p>
          <a:p>
            <a:r>
              <a:rPr lang="en-US" sz="2000" b="1" dirty="0" smtClean="0">
                <a:solidFill>
                  <a:srgbClr val="183962"/>
                </a:solidFill>
              </a:rPr>
              <a:t>Minsk, Belarus</a:t>
            </a:r>
            <a:endParaRPr lang="ru-RU" sz="2000" b="1" dirty="0" smtClean="0">
              <a:solidFill>
                <a:srgbClr val="183962"/>
              </a:solidFill>
            </a:endParaRPr>
          </a:p>
          <a:p>
            <a:pPr>
              <a:lnSpc>
                <a:spcPct val="80000"/>
              </a:lnSpc>
            </a:pPr>
            <a:endParaRPr lang="ru-RU" sz="2000" b="1" dirty="0" smtClean="0">
              <a:solidFill>
                <a:srgbClr val="183962"/>
              </a:solidFill>
            </a:endParaRPr>
          </a:p>
          <a:p>
            <a:pPr>
              <a:lnSpc>
                <a:spcPct val="80000"/>
              </a:lnSpc>
            </a:pPr>
            <a:r>
              <a:rPr lang="ru-RU" sz="2000" b="1" dirty="0" smtClean="0">
                <a:solidFill>
                  <a:srgbClr val="183962"/>
                </a:solidFill>
              </a:rPr>
              <a:t>			</a:t>
            </a:r>
          </a:p>
        </p:txBody>
      </p:sp>
      <p:sp>
        <p:nvSpPr>
          <p:cNvPr id="6148" name="Rectangle 6"/>
          <p:cNvSpPr>
            <a:spLocks/>
          </p:cNvSpPr>
          <p:nvPr/>
        </p:nvSpPr>
        <p:spPr bwMode="auto">
          <a:xfrm>
            <a:off x="428596" y="5500702"/>
            <a:ext cx="3460745" cy="842981"/>
          </a:xfrm>
          <a:prstGeom prst="rect">
            <a:avLst/>
          </a:prstGeom>
          <a:noFill/>
          <a:ln w="9525">
            <a:noFill/>
            <a:miter lim="800000"/>
            <a:headEnd/>
            <a:tailEnd/>
          </a:ln>
        </p:spPr>
        <p:txBody>
          <a:bodyPr/>
          <a:lstStyle/>
          <a:p>
            <a:pPr algn="ctr" eaLnBrk="0" hangingPunct="0">
              <a:lnSpc>
                <a:spcPct val="90000"/>
              </a:lnSpc>
              <a:spcBef>
                <a:spcPct val="20000"/>
              </a:spcBef>
              <a:buFont typeface="Arial" charset="0"/>
              <a:buNone/>
            </a:pPr>
            <a:r>
              <a:rPr lang="en-US" sz="1400" b="1" dirty="0" smtClean="0">
                <a:solidFill>
                  <a:schemeClr val="accent1">
                    <a:lumMod val="40000"/>
                    <a:lumOff val="60000"/>
                  </a:schemeClr>
                </a:solidFill>
              </a:rPr>
              <a:t>19th  Task Force on Measurement and </a:t>
            </a:r>
            <a:r>
              <a:rPr lang="en-US" sz="1400" b="1" dirty="0" err="1" smtClean="0">
                <a:solidFill>
                  <a:schemeClr val="accent1">
                    <a:lumMod val="40000"/>
                    <a:lumOff val="60000"/>
                  </a:schemeClr>
                </a:solidFill>
              </a:rPr>
              <a:t>Modelling</a:t>
            </a:r>
            <a:r>
              <a:rPr lang="en-US" sz="1400" b="1" dirty="0" smtClean="0">
                <a:solidFill>
                  <a:schemeClr val="accent1">
                    <a:lumMod val="40000"/>
                    <a:lumOff val="60000"/>
                  </a:schemeClr>
                </a:solidFill>
              </a:rPr>
              <a:t> Meeting  </a:t>
            </a:r>
          </a:p>
          <a:p>
            <a:pPr algn="ctr" eaLnBrk="0" hangingPunct="0">
              <a:lnSpc>
                <a:spcPct val="90000"/>
              </a:lnSpc>
              <a:spcBef>
                <a:spcPct val="20000"/>
              </a:spcBef>
              <a:buFont typeface="Arial" charset="0"/>
              <a:buNone/>
            </a:pPr>
            <a:r>
              <a:rPr lang="en-US" sz="1400" b="1" dirty="0" smtClean="0">
                <a:solidFill>
                  <a:schemeClr val="accent1">
                    <a:lumMod val="40000"/>
                    <a:lumOff val="60000"/>
                  </a:schemeClr>
                </a:solidFill>
              </a:rPr>
              <a:t>Geneva, Switzerland, 2-4 May 2018</a:t>
            </a:r>
            <a:endParaRPr lang="ru-RU" sz="1400" b="1" dirty="0">
              <a:solidFill>
                <a:schemeClr val="accent1">
                  <a:lumMod val="40000"/>
                  <a:lumOff val="60000"/>
                </a:schemeClr>
              </a:solidFill>
            </a:endParaRPr>
          </a:p>
        </p:txBody>
      </p:sp>
      <p:sp>
        <p:nvSpPr>
          <p:cNvPr id="5" name="Rectangle 5"/>
          <p:cNvSpPr txBox="1">
            <a:spLocks/>
          </p:cNvSpPr>
          <p:nvPr/>
        </p:nvSpPr>
        <p:spPr bwMode="auto">
          <a:xfrm>
            <a:off x="1403648" y="2763961"/>
            <a:ext cx="6977062"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defRPr/>
            </a:pPr>
            <a:endParaRPr kumimoji="0" lang="ru-RU" sz="2400" b="1" i="0" u="none" strike="noStrike" kern="1200" cap="none" spc="0" normalizeH="0" baseline="0" noProof="0" dirty="0" smtClean="0">
              <a:ln>
                <a:noFill/>
              </a:ln>
              <a:solidFill>
                <a:srgbClr val="183962"/>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 typeface="Arial" charset="0"/>
              <a:buNone/>
              <a:tabLst/>
              <a:defRPr/>
            </a:pPr>
            <a:r>
              <a:rPr kumimoji="0" lang="ru-RU" sz="2400" b="1" i="0" u="none" strike="noStrike" kern="1200" cap="none" spc="0" normalizeH="0" baseline="0" noProof="0" dirty="0" smtClean="0">
                <a:ln>
                  <a:noFill/>
                </a:ln>
                <a:solidFill>
                  <a:srgbClr val="183962"/>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183962"/>
                </a:solidFill>
                <a:effectLst/>
                <a:uLnTx/>
                <a:uFillTx/>
                <a:latin typeface="+mn-lt"/>
                <a:ea typeface="+mn-ea"/>
                <a:cs typeface="+mn-cs"/>
              </a:rPr>
              <a:t>S.Kakareka</a:t>
            </a:r>
            <a:r>
              <a:rPr kumimoji="0" lang="en-US" sz="2400" b="1" i="0" u="none" strike="noStrike" kern="1200" cap="none" spc="0" normalizeH="0" baseline="0" noProof="0" dirty="0" smtClean="0">
                <a:ln>
                  <a:noFill/>
                </a:ln>
                <a:solidFill>
                  <a:srgbClr val="183962"/>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183962"/>
                </a:solidFill>
                <a:effectLst/>
                <a:uLnTx/>
                <a:uFillTx/>
                <a:latin typeface="+mn-lt"/>
                <a:ea typeface="+mn-ea"/>
                <a:cs typeface="+mn-cs"/>
              </a:rPr>
              <a:t>S.Salivonchyk</a:t>
            </a:r>
            <a:r>
              <a:rPr kumimoji="0" lang="ru-RU" sz="2400" b="1" i="0" u="none" strike="noStrike" kern="1200" cap="none" spc="0" normalizeH="0" baseline="0" noProof="0" dirty="0" smtClean="0">
                <a:ln>
                  <a:noFill/>
                </a:ln>
                <a:solidFill>
                  <a:srgbClr val="183962"/>
                </a:solidFill>
                <a:effectLst/>
                <a:uLnTx/>
                <a:uFillTx/>
                <a:latin typeface="+mn-lt"/>
                <a:ea typeface="+mn-ea"/>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85720" y="214290"/>
            <a:ext cx="8143932" cy="78581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mj-lt"/>
                <a:cs typeface="Calibri" pitchFamily="34" charset="0"/>
              </a:rPr>
              <a:t>3. Modelling results</a:t>
            </a:r>
            <a:endParaRPr lang="ru-RU" sz="2400" b="1" dirty="0">
              <a:latin typeface="+mj-lt"/>
              <a:cs typeface="Calibri" pitchFamily="34" charset="0"/>
            </a:endParaRPr>
          </a:p>
        </p:txBody>
      </p:sp>
      <p:sp>
        <p:nvSpPr>
          <p:cNvPr id="142337" name="Rectangle 1"/>
          <p:cNvSpPr>
            <a:spLocks noChangeArrowheads="1"/>
          </p:cNvSpPr>
          <p:nvPr/>
        </p:nvSpPr>
        <p:spPr bwMode="auto">
          <a:xfrm>
            <a:off x="467544" y="1173761"/>
            <a:ext cx="82809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b="1" dirty="0" smtClean="0">
                <a:latin typeface="+mj-lt"/>
                <a:cs typeface="Calibri" pitchFamily="34" charset="0"/>
              </a:rPr>
              <a:t>Maximum hourly PM10 air concentrations from different type of sources</a:t>
            </a:r>
            <a:r>
              <a:rPr lang="en-US" sz="1400" b="1" dirty="0" smtClean="0">
                <a:latin typeface="+mj-lt"/>
              </a:rPr>
              <a:t>,  </a:t>
            </a:r>
            <a:r>
              <a:rPr lang="en-US" sz="1400" b="1" dirty="0" smtClean="0">
                <a:latin typeface="+mj-lt"/>
                <a:cs typeface="Calibri" pitchFamily="34" charset="0"/>
              </a:rPr>
              <a:t>µg</a:t>
            </a:r>
            <a:r>
              <a:rPr lang="ru-RU" sz="1400" b="1" dirty="0" smtClean="0">
                <a:latin typeface="+mj-lt"/>
                <a:cs typeface="Calibri" pitchFamily="34" charset="0"/>
              </a:rPr>
              <a:t>/</a:t>
            </a:r>
            <a:r>
              <a:rPr lang="en-US" sz="1400" b="1" dirty="0" smtClean="0">
                <a:latin typeface="+mj-lt"/>
                <a:cs typeface="Calibri" pitchFamily="34" charset="0"/>
              </a:rPr>
              <a:t>m</a:t>
            </a:r>
            <a:r>
              <a:rPr lang="ru-RU" sz="1400" b="1" baseline="30000" dirty="0" smtClean="0">
                <a:latin typeface="+mj-lt"/>
                <a:cs typeface="Calibri" pitchFamily="34" charset="0"/>
              </a:rPr>
              <a:t>3</a:t>
            </a:r>
            <a:endParaRPr lang="ru-RU" sz="1400" b="1" dirty="0">
              <a:latin typeface="+mj-lt"/>
            </a:endParaRPr>
          </a:p>
        </p:txBody>
      </p:sp>
      <p:pic>
        <p:nvPicPr>
          <p:cNvPr id="4" name="Рисунок 3" descr="con_agro_year.jpg"/>
          <p:cNvPicPr/>
          <p:nvPr/>
        </p:nvPicPr>
        <p:blipFill>
          <a:blip r:embed="rId2" cstate="print"/>
          <a:stretch>
            <a:fillRect/>
          </a:stretch>
        </p:blipFill>
        <p:spPr>
          <a:xfrm>
            <a:off x="571472" y="1714488"/>
            <a:ext cx="2340000" cy="2340000"/>
          </a:xfrm>
          <a:prstGeom prst="rect">
            <a:avLst/>
          </a:prstGeom>
        </p:spPr>
      </p:pic>
      <p:sp>
        <p:nvSpPr>
          <p:cNvPr id="11" name="TextBox 10"/>
          <p:cNvSpPr txBox="1"/>
          <p:nvPr/>
        </p:nvSpPr>
        <p:spPr>
          <a:xfrm>
            <a:off x="1785918" y="1571612"/>
            <a:ext cx="1023037" cy="27699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b="1" dirty="0" smtClean="0"/>
              <a:t>agriculture </a:t>
            </a:r>
            <a:endParaRPr lang="ru-RU" sz="1200" b="1" dirty="0"/>
          </a:p>
        </p:txBody>
      </p:sp>
      <p:grpSp>
        <p:nvGrpSpPr>
          <p:cNvPr id="18" name="Группа 17"/>
          <p:cNvGrpSpPr/>
          <p:nvPr/>
        </p:nvGrpSpPr>
        <p:grpSpPr>
          <a:xfrm>
            <a:off x="3393273" y="1571612"/>
            <a:ext cx="2340000" cy="2482876"/>
            <a:chOff x="3393273" y="1571612"/>
            <a:chExt cx="2340000" cy="2482876"/>
          </a:xfrm>
        </p:grpSpPr>
        <p:pic>
          <p:nvPicPr>
            <p:cNvPr id="6" name="Рисунок 5" descr="con_selo_year.jpg"/>
            <p:cNvPicPr/>
            <p:nvPr/>
          </p:nvPicPr>
          <p:blipFill>
            <a:blip r:embed="rId3" cstate="print"/>
            <a:stretch>
              <a:fillRect/>
            </a:stretch>
          </p:blipFill>
          <p:spPr>
            <a:xfrm>
              <a:off x="3393273" y="1714488"/>
              <a:ext cx="2340000" cy="2340000"/>
            </a:xfrm>
            <a:prstGeom prst="rect">
              <a:avLst/>
            </a:prstGeom>
          </p:spPr>
        </p:pic>
        <p:sp>
          <p:nvSpPr>
            <p:cNvPr id="13" name="TextBox 12"/>
            <p:cNvSpPr txBox="1"/>
            <p:nvPr/>
          </p:nvSpPr>
          <p:spPr>
            <a:xfrm>
              <a:off x="3643306" y="1571612"/>
              <a:ext cx="2071702"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1200" b="1" dirty="0" smtClean="0"/>
                <a:t>residential sector (rural)</a:t>
              </a:r>
              <a:endParaRPr lang="ru-RU" sz="1200" b="1" dirty="0">
                <a:ea typeface="Calibri"/>
                <a:cs typeface="Times New Roman"/>
              </a:endParaRPr>
            </a:p>
          </p:txBody>
        </p:sp>
      </p:grpSp>
      <p:grpSp>
        <p:nvGrpSpPr>
          <p:cNvPr id="19" name="Группа 18"/>
          <p:cNvGrpSpPr/>
          <p:nvPr/>
        </p:nvGrpSpPr>
        <p:grpSpPr>
          <a:xfrm>
            <a:off x="6215074" y="1571612"/>
            <a:ext cx="2357455" cy="2482876"/>
            <a:chOff x="6215074" y="1571612"/>
            <a:chExt cx="2357455" cy="2482876"/>
          </a:xfrm>
        </p:grpSpPr>
        <p:pic>
          <p:nvPicPr>
            <p:cNvPr id="7" name="Рисунок 6" descr="con_sitymn_year.jpg"/>
            <p:cNvPicPr/>
            <p:nvPr/>
          </p:nvPicPr>
          <p:blipFill>
            <a:blip r:embed="rId4" cstate="print"/>
            <a:stretch>
              <a:fillRect/>
            </a:stretch>
          </p:blipFill>
          <p:spPr>
            <a:xfrm>
              <a:off x="6215074" y="1714488"/>
              <a:ext cx="2340000" cy="2340000"/>
            </a:xfrm>
            <a:prstGeom prst="rect">
              <a:avLst/>
            </a:prstGeom>
          </p:spPr>
        </p:pic>
        <p:sp>
          <p:nvSpPr>
            <p:cNvPr id="14" name="TextBox 13"/>
            <p:cNvSpPr txBox="1"/>
            <p:nvPr/>
          </p:nvSpPr>
          <p:spPr>
            <a:xfrm>
              <a:off x="6429388" y="1571612"/>
              <a:ext cx="2143141" cy="2462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1000" b="1" dirty="0" smtClean="0"/>
                <a:t>residential sector (multi-storied)</a:t>
              </a:r>
              <a:endParaRPr lang="ru-RU" sz="1000" b="1" dirty="0">
                <a:ea typeface="Calibri"/>
                <a:cs typeface="Times New Roman"/>
              </a:endParaRPr>
            </a:p>
          </p:txBody>
        </p:sp>
      </p:grpSp>
      <p:grpSp>
        <p:nvGrpSpPr>
          <p:cNvPr id="20" name="Группа 19"/>
          <p:cNvGrpSpPr/>
          <p:nvPr/>
        </p:nvGrpSpPr>
        <p:grpSpPr>
          <a:xfrm>
            <a:off x="571472" y="4214818"/>
            <a:ext cx="2340000" cy="2357454"/>
            <a:chOff x="571472" y="4214818"/>
            <a:chExt cx="2340000" cy="2357454"/>
          </a:xfrm>
        </p:grpSpPr>
        <p:pic>
          <p:nvPicPr>
            <p:cNvPr id="8" name="Рисунок 7" descr="con_sity_year1.jpg"/>
            <p:cNvPicPr/>
            <p:nvPr/>
          </p:nvPicPr>
          <p:blipFill>
            <a:blip r:embed="rId5" cstate="print"/>
            <a:stretch>
              <a:fillRect/>
            </a:stretch>
          </p:blipFill>
          <p:spPr>
            <a:xfrm>
              <a:off x="571472" y="4232272"/>
              <a:ext cx="2340000" cy="2340000"/>
            </a:xfrm>
            <a:prstGeom prst="rect">
              <a:avLst/>
            </a:prstGeom>
          </p:spPr>
        </p:pic>
        <p:sp>
          <p:nvSpPr>
            <p:cNvPr id="15" name="TextBox 14"/>
            <p:cNvSpPr txBox="1"/>
            <p:nvPr/>
          </p:nvSpPr>
          <p:spPr>
            <a:xfrm>
              <a:off x="642910" y="4214818"/>
              <a:ext cx="2201244" cy="24622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r">
                <a:spcAft>
                  <a:spcPts val="0"/>
                </a:spcAft>
              </a:pPr>
              <a:r>
                <a:rPr lang="en-US" sz="1000" b="1" dirty="0" smtClean="0"/>
                <a:t>residential sector (single-storied)</a:t>
              </a:r>
              <a:endParaRPr lang="ru-RU" sz="1000" b="1" dirty="0">
                <a:ea typeface="Calibri"/>
                <a:cs typeface="Times New Roman"/>
              </a:endParaRPr>
            </a:p>
          </p:txBody>
        </p:sp>
      </p:grpSp>
      <p:grpSp>
        <p:nvGrpSpPr>
          <p:cNvPr id="21" name="Группа 20"/>
          <p:cNvGrpSpPr/>
          <p:nvPr/>
        </p:nvGrpSpPr>
        <p:grpSpPr>
          <a:xfrm>
            <a:off x="3393273" y="4214818"/>
            <a:ext cx="2340000" cy="2357454"/>
            <a:chOff x="3393273" y="4214818"/>
            <a:chExt cx="2340000" cy="2357454"/>
          </a:xfrm>
        </p:grpSpPr>
        <p:pic>
          <p:nvPicPr>
            <p:cNvPr id="9" name="Рисунок 8" descr="con_plant_year.jpg"/>
            <p:cNvPicPr/>
            <p:nvPr/>
          </p:nvPicPr>
          <p:blipFill>
            <a:blip r:embed="rId6" cstate="print"/>
            <a:stretch>
              <a:fillRect/>
            </a:stretch>
          </p:blipFill>
          <p:spPr>
            <a:xfrm>
              <a:off x="3393273" y="4232272"/>
              <a:ext cx="2340000" cy="2340000"/>
            </a:xfrm>
            <a:prstGeom prst="rect">
              <a:avLst/>
            </a:prstGeom>
          </p:spPr>
        </p:pic>
        <p:sp>
          <p:nvSpPr>
            <p:cNvPr id="16" name="TextBox 15"/>
            <p:cNvSpPr txBox="1"/>
            <p:nvPr/>
          </p:nvSpPr>
          <p:spPr>
            <a:xfrm>
              <a:off x="4929190" y="4214818"/>
              <a:ext cx="792205" cy="27699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b="1" dirty="0" smtClean="0"/>
                <a:t>industry</a:t>
              </a:r>
              <a:endParaRPr lang="ru-RU" sz="1200" b="1" dirty="0"/>
            </a:p>
          </p:txBody>
        </p:sp>
      </p:grpSp>
      <p:grpSp>
        <p:nvGrpSpPr>
          <p:cNvPr id="22" name="Группа 21"/>
          <p:cNvGrpSpPr/>
          <p:nvPr/>
        </p:nvGrpSpPr>
        <p:grpSpPr>
          <a:xfrm>
            <a:off x="6215074" y="4214818"/>
            <a:ext cx="2340000" cy="2357454"/>
            <a:chOff x="6215074" y="4214818"/>
            <a:chExt cx="2340000" cy="2357454"/>
          </a:xfrm>
        </p:grpSpPr>
        <p:pic>
          <p:nvPicPr>
            <p:cNvPr id="10" name="Рисунок 9" descr="con_road_year.jpg"/>
            <p:cNvPicPr/>
            <p:nvPr/>
          </p:nvPicPr>
          <p:blipFill>
            <a:blip r:embed="rId7" cstate="print"/>
            <a:stretch>
              <a:fillRect/>
            </a:stretch>
          </p:blipFill>
          <p:spPr>
            <a:xfrm>
              <a:off x="6215074" y="4232272"/>
              <a:ext cx="2340000" cy="2340000"/>
            </a:xfrm>
            <a:prstGeom prst="rect">
              <a:avLst/>
            </a:prstGeom>
          </p:spPr>
        </p:pic>
        <p:sp>
          <p:nvSpPr>
            <p:cNvPr id="17" name="TextBox 16"/>
            <p:cNvSpPr txBox="1"/>
            <p:nvPr/>
          </p:nvSpPr>
          <p:spPr>
            <a:xfrm>
              <a:off x="7286644" y="4214818"/>
              <a:ext cx="1236236" cy="27699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b="1" dirty="0" smtClean="0"/>
                <a:t>road transport</a:t>
              </a:r>
              <a:endParaRPr lang="ru-RU" sz="1200" b="1"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aermod_januar_all.jpg"/>
          <p:cNvPicPr/>
          <p:nvPr/>
        </p:nvPicPr>
        <p:blipFill>
          <a:blip r:embed="rId2" cstate="print"/>
          <a:stretch>
            <a:fillRect/>
          </a:stretch>
        </p:blipFill>
        <p:spPr>
          <a:xfrm>
            <a:off x="217742" y="1268760"/>
            <a:ext cx="2880000" cy="2880000"/>
          </a:xfrm>
          <a:prstGeom prst="rect">
            <a:avLst/>
          </a:prstGeom>
          <a:ln w="3175">
            <a:solidFill>
              <a:schemeClr val="tx1"/>
            </a:solidFill>
          </a:ln>
        </p:spPr>
      </p:pic>
      <p:sp>
        <p:nvSpPr>
          <p:cNvPr id="18" name="TextBox 17"/>
          <p:cNvSpPr txBox="1"/>
          <p:nvPr/>
        </p:nvSpPr>
        <p:spPr>
          <a:xfrm>
            <a:off x="2575196" y="1631552"/>
            <a:ext cx="55656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Jan</a:t>
            </a:r>
            <a:endParaRPr lang="ru-RU" dirty="0"/>
          </a:p>
        </p:txBody>
      </p:sp>
      <p:sp>
        <p:nvSpPr>
          <p:cNvPr id="20" name="Прямоугольник 19"/>
          <p:cNvSpPr/>
          <p:nvPr/>
        </p:nvSpPr>
        <p:spPr>
          <a:xfrm>
            <a:off x="225522" y="414345"/>
            <a:ext cx="8715436" cy="584775"/>
          </a:xfrm>
          <a:prstGeom prst="rect">
            <a:avLst/>
          </a:prstGeom>
        </p:spPr>
        <p:txBody>
          <a:bodyPr wrap="square">
            <a:spAutoFit/>
          </a:bodyPr>
          <a:lstStyle/>
          <a:p>
            <a:pPr algn="ctr"/>
            <a:r>
              <a:rPr lang="en-US" sz="1600" b="1" dirty="0" smtClean="0">
                <a:latin typeface="+mj-lt"/>
                <a:cs typeface="Calibri" pitchFamily="34" charset="0"/>
              </a:rPr>
              <a:t>Maximum hourly PM10 air concentrations from all sources in different periods of year,</a:t>
            </a:r>
            <a:r>
              <a:rPr lang="ru-RU" sz="1600" b="1" dirty="0" smtClean="0">
                <a:latin typeface="+mj-lt"/>
                <a:cs typeface="Calibri" pitchFamily="34" charset="0"/>
              </a:rPr>
              <a:t> </a:t>
            </a:r>
            <a:r>
              <a:rPr lang="en-US" sz="1600" b="1" dirty="0" smtClean="0">
                <a:latin typeface="+mj-lt"/>
                <a:cs typeface="Calibri" pitchFamily="34" charset="0"/>
              </a:rPr>
              <a:t>µg</a:t>
            </a:r>
            <a:r>
              <a:rPr lang="ru-RU" sz="1600" b="1" dirty="0" smtClean="0">
                <a:latin typeface="+mj-lt"/>
                <a:cs typeface="Calibri" pitchFamily="34" charset="0"/>
              </a:rPr>
              <a:t>/</a:t>
            </a:r>
            <a:r>
              <a:rPr lang="en-US" sz="1600" b="1" dirty="0" smtClean="0">
                <a:latin typeface="+mj-lt"/>
                <a:cs typeface="Calibri" pitchFamily="34" charset="0"/>
              </a:rPr>
              <a:t>m</a:t>
            </a:r>
            <a:r>
              <a:rPr lang="ru-RU" sz="1600" b="1" baseline="30000" dirty="0" smtClean="0">
                <a:latin typeface="+mj-lt"/>
                <a:cs typeface="Calibri" pitchFamily="34" charset="0"/>
              </a:rPr>
              <a:t>3</a:t>
            </a:r>
            <a:endParaRPr lang="ru-RU" sz="1600" b="1" dirty="0">
              <a:latin typeface="+mj-lt"/>
              <a:cs typeface="Calibri" pitchFamily="34" charset="0"/>
            </a:endParaRPr>
          </a:p>
        </p:txBody>
      </p:sp>
      <p:pic>
        <p:nvPicPr>
          <p:cNvPr id="12" name="Рисунок 11" descr="aermod_july_all.jpg"/>
          <p:cNvPicPr/>
          <p:nvPr/>
        </p:nvPicPr>
        <p:blipFill>
          <a:blip r:embed="rId3" cstate="print"/>
          <a:stretch>
            <a:fillRect/>
          </a:stretch>
        </p:blipFill>
        <p:spPr>
          <a:xfrm>
            <a:off x="3131755" y="3212976"/>
            <a:ext cx="2880000" cy="2880000"/>
          </a:xfrm>
          <a:prstGeom prst="rect">
            <a:avLst/>
          </a:prstGeom>
          <a:ln w="3175">
            <a:solidFill>
              <a:schemeClr val="tx1"/>
            </a:solidFill>
          </a:ln>
        </p:spPr>
      </p:pic>
      <p:pic>
        <p:nvPicPr>
          <p:cNvPr id="11" name="Рисунок 10" descr="aermod_mart_all1.jpg"/>
          <p:cNvPicPr/>
          <p:nvPr/>
        </p:nvPicPr>
        <p:blipFill>
          <a:blip r:embed="rId4" cstate="print"/>
          <a:stretch>
            <a:fillRect/>
          </a:stretch>
        </p:blipFill>
        <p:spPr>
          <a:xfrm>
            <a:off x="6068738" y="1268760"/>
            <a:ext cx="2880000" cy="2880000"/>
          </a:xfrm>
          <a:prstGeom prst="rect">
            <a:avLst/>
          </a:prstGeom>
          <a:ln w="3175">
            <a:solidFill>
              <a:schemeClr val="tx1"/>
            </a:solidFill>
          </a:ln>
        </p:spPr>
      </p:pic>
      <p:sp>
        <p:nvSpPr>
          <p:cNvPr id="16" name="TextBox 15"/>
          <p:cNvSpPr txBox="1"/>
          <p:nvPr/>
        </p:nvSpPr>
        <p:spPr>
          <a:xfrm>
            <a:off x="8331625" y="1677672"/>
            <a:ext cx="58221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Mar</a:t>
            </a:r>
            <a:endParaRPr lang="ru-RU" dirty="0"/>
          </a:p>
        </p:txBody>
      </p:sp>
      <p:sp>
        <p:nvSpPr>
          <p:cNvPr id="17" name="TextBox 16"/>
          <p:cNvSpPr txBox="1"/>
          <p:nvPr/>
        </p:nvSpPr>
        <p:spPr>
          <a:xfrm>
            <a:off x="5432712" y="3212976"/>
            <a:ext cx="55656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Jun</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357166"/>
            <a:ext cx="8143932" cy="114300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mj-lt"/>
                <a:cs typeface="Calibri" pitchFamily="34" charset="0"/>
              </a:rPr>
              <a:t>4. Discussion</a:t>
            </a:r>
            <a:endParaRPr lang="ru-RU" sz="2400" b="1" dirty="0">
              <a:latin typeface="+mj-lt"/>
              <a:cs typeface="Calibri" pitchFamily="34" charset="0"/>
            </a:endParaRPr>
          </a:p>
        </p:txBody>
      </p:sp>
      <p:sp>
        <p:nvSpPr>
          <p:cNvPr id="143361" name="Rectangle 1"/>
          <p:cNvSpPr>
            <a:spLocks noChangeArrowheads="1"/>
          </p:cNvSpPr>
          <p:nvPr/>
        </p:nvSpPr>
        <p:spPr bwMode="auto">
          <a:xfrm>
            <a:off x="500034" y="1490701"/>
            <a:ext cx="8143932" cy="405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10000"/>
              </a:lnSpc>
            </a:pPr>
            <a:endParaRPr lang="en-US" dirty="0" smtClean="0">
              <a:latin typeface="+mj-lt"/>
            </a:endParaRPr>
          </a:p>
          <a:p>
            <a:pPr lvl="0" algn="just">
              <a:lnSpc>
                <a:spcPct val="110000"/>
              </a:lnSpc>
            </a:pPr>
            <a:r>
              <a:rPr lang="en-US" dirty="0" smtClean="0">
                <a:latin typeface="+mj-lt"/>
              </a:rPr>
              <a:t>According to the calculation results, the highest concentrations of PM10 are more likely in the southern part of the </a:t>
            </a:r>
            <a:r>
              <a:rPr lang="en-US" dirty="0" smtClean="0">
                <a:latin typeface="+mj-lt"/>
              </a:rPr>
              <a:t>city. </a:t>
            </a:r>
            <a:r>
              <a:rPr lang="en-US" dirty="0" smtClean="0">
                <a:latin typeface="+mj-lt"/>
              </a:rPr>
              <a:t>The zone of the highest concentrations of PM10 in the annual calculation cycle </a:t>
            </a:r>
            <a:r>
              <a:rPr lang="en-US" dirty="0" smtClean="0">
                <a:latin typeface="+mj-lt"/>
              </a:rPr>
              <a:t>stretched there NW and </a:t>
            </a:r>
            <a:r>
              <a:rPr lang="en-US" dirty="0" smtClean="0">
                <a:latin typeface="+mj-lt"/>
              </a:rPr>
              <a:t>is apparently associated with low wind speeds, which are most often caused by winds of the SE direction. The location of the zones varies in different periods of the year and is determined by the combination of the meteorological conditions of a particular month, which determine the conditions for scattering of pollutants. Of the several 2015 periods for which calculations were made, the worst situation was recorded in March. In July and January 2015, conditions for dispersion of PM10 were more favorable.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928662" y="285728"/>
            <a:ext cx="7358114" cy="78581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mj-lt"/>
                <a:cs typeface="Calibri" pitchFamily="34" charset="0"/>
              </a:rPr>
              <a:t>5. Verification</a:t>
            </a:r>
            <a:endParaRPr lang="ru-RU" sz="2400" b="1" dirty="0">
              <a:latin typeface="+mj-lt"/>
              <a:cs typeface="Calibri" pitchFamily="34" charset="0"/>
            </a:endParaRPr>
          </a:p>
        </p:txBody>
      </p:sp>
      <p:sp>
        <p:nvSpPr>
          <p:cNvPr id="150529" name="Rectangle 1"/>
          <p:cNvSpPr>
            <a:spLocks noChangeArrowheads="1"/>
          </p:cNvSpPr>
          <p:nvPr/>
        </p:nvSpPr>
        <p:spPr bwMode="auto">
          <a:xfrm>
            <a:off x="531703" y="2700503"/>
            <a:ext cx="4158200" cy="34156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0000"/>
              </a:lnSpc>
            </a:pPr>
            <a:r>
              <a:rPr lang="en-US" dirty="0" smtClean="0">
                <a:latin typeface="+mj-lt"/>
              </a:rPr>
              <a:t>In general, the observations at monitoring site fit between the average and the maximum values obtained by the modelling. Though at Site 2, located in the southern part of the city, observed  monthly mean PM10 values are higher compared with the monthly averages obtained by the model.</a:t>
            </a:r>
            <a:endParaRPr kumimoji="0" lang="en-US" b="0" i="0" u="none" strike="noStrike" cap="none" normalizeH="0" dirty="0" smtClean="0">
              <a:ln>
                <a:noFill/>
              </a:ln>
              <a:solidFill>
                <a:schemeClr val="tx1"/>
              </a:solidFill>
              <a:effectLst/>
              <a:latin typeface="+mj-lt"/>
              <a:cs typeface="Calibri" pitchFamily="34" charset="0"/>
            </a:endParaRPr>
          </a:p>
          <a:p>
            <a:pPr marL="0" marR="0" lvl="0" indent="0" algn="just" defTabSz="914400" rtl="0" eaLnBrk="1" fontAlgn="base" latinLnBrk="0" hangingPunct="1">
              <a:lnSpc>
                <a:spcPct val="11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j-lt"/>
              <a:cs typeface="Calibri" pitchFamily="34" charset="0"/>
            </a:endParaRPr>
          </a:p>
        </p:txBody>
      </p:sp>
      <p:sp>
        <p:nvSpPr>
          <p:cNvPr id="6" name="Прямоугольник 5"/>
          <p:cNvSpPr/>
          <p:nvPr/>
        </p:nvSpPr>
        <p:spPr>
          <a:xfrm>
            <a:off x="531703" y="1285860"/>
            <a:ext cx="8432785" cy="923330"/>
          </a:xfrm>
          <a:prstGeom prst="rect">
            <a:avLst/>
          </a:prstGeom>
        </p:spPr>
        <p:txBody>
          <a:bodyPr wrap="square">
            <a:spAutoFit/>
          </a:bodyPr>
          <a:lstStyle/>
          <a:p>
            <a:pPr algn="just"/>
            <a:r>
              <a:rPr lang="en-US" dirty="0" smtClean="0">
                <a:latin typeface="+mj-lt"/>
              </a:rPr>
              <a:t>The calculated maximum and average monthly and measured average monthly values of PM10 concentration were compared with NSMOS air monitoring measurement results for the period from 2011 to 2014.</a:t>
            </a:r>
          </a:p>
        </p:txBody>
      </p:sp>
      <p:pic>
        <p:nvPicPr>
          <p:cNvPr id="1027" name="Picture 3"/>
          <p:cNvPicPr>
            <a:picLocks noChangeAspect="1" noChangeArrowheads="1"/>
          </p:cNvPicPr>
          <p:nvPr/>
        </p:nvPicPr>
        <p:blipFill>
          <a:blip r:embed="rId2" cstate="print"/>
          <a:srcRect/>
          <a:stretch>
            <a:fillRect/>
          </a:stretch>
        </p:blipFill>
        <p:spPr bwMode="auto">
          <a:xfrm>
            <a:off x="4697752" y="2700503"/>
            <a:ext cx="4249612" cy="388497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28596" y="1484784"/>
            <a:ext cx="8712968" cy="4824536"/>
          </a:xfrm>
        </p:spPr>
        <p:txBody>
          <a:bodyPr/>
          <a:lstStyle/>
          <a:p>
            <a:pPr lvl="0" indent="449263" algn="l">
              <a:lnSpc>
                <a:spcPct val="120000"/>
              </a:lnSpc>
              <a:tabLst>
                <a:tab pos="363538" algn="l"/>
              </a:tabLst>
              <a:defRPr/>
            </a:pPr>
            <a:r>
              <a:rPr lang="en-US" sz="2000" b="1" dirty="0" smtClean="0"/>
              <a:t/>
            </a:r>
            <a:br>
              <a:rPr lang="en-US" sz="2000" b="1" dirty="0" smtClean="0"/>
            </a:br>
            <a:r>
              <a:rPr lang="en-US" sz="2000" dirty="0" smtClean="0"/>
              <a:t/>
            </a:r>
            <a:br>
              <a:rPr lang="en-US" sz="2000" dirty="0" smtClean="0"/>
            </a:br>
            <a:r>
              <a:rPr lang="en-US" sz="2000" dirty="0" smtClean="0"/>
              <a:t>- f</a:t>
            </a:r>
            <a:r>
              <a:rPr lang="en-US" sz="2000" dirty="0" smtClean="0">
                <a:cs typeface="Calibri" pitchFamily="34" charset="0"/>
              </a:rPr>
              <a:t>irst </a:t>
            </a:r>
            <a:r>
              <a:rPr lang="en-US" sz="2000" dirty="0">
                <a:cs typeface="Calibri" pitchFamily="34" charset="0"/>
              </a:rPr>
              <a:t>steps were made for urban dispersion modelling using stationary Gaussian </a:t>
            </a:r>
            <a:r>
              <a:rPr lang="en-US" sz="2000" dirty="0" smtClean="0">
                <a:cs typeface="Calibri" pitchFamily="34" charset="0"/>
              </a:rPr>
              <a:t>model;</a:t>
            </a:r>
            <a:r>
              <a:rPr lang="en-US" sz="2000" dirty="0" smtClean="0"/>
              <a:t/>
            </a:r>
            <a:br>
              <a:rPr lang="en-US" sz="2000" dirty="0" smtClean="0"/>
            </a:br>
            <a:r>
              <a:rPr lang="en-US" sz="2000" dirty="0" smtClean="0"/>
              <a:t>-  </a:t>
            </a:r>
            <a:r>
              <a:rPr lang="en-US" sz="2000" dirty="0"/>
              <a:t>problems to be solved for </a:t>
            </a:r>
            <a:r>
              <a:rPr lang="en-US" sz="2000" dirty="0" smtClean="0"/>
              <a:t>more effective </a:t>
            </a:r>
            <a:r>
              <a:rPr lang="en-US" sz="2000" dirty="0"/>
              <a:t>dispersion modelling:</a:t>
            </a:r>
            <a:br>
              <a:rPr lang="en-US" sz="2000" dirty="0"/>
            </a:br>
            <a:r>
              <a:rPr lang="en-US" sz="2000" dirty="0"/>
              <a:t>  </a:t>
            </a:r>
            <a:r>
              <a:rPr lang="en-US" sz="2000" dirty="0" smtClean="0"/>
              <a:t>  -  </a:t>
            </a:r>
            <a:r>
              <a:rPr lang="en-US" sz="2000" dirty="0"/>
              <a:t>lack of  data on stationary and mobile emission sources </a:t>
            </a:r>
            <a:r>
              <a:rPr lang="en-US" sz="2000" dirty="0" smtClean="0"/>
              <a:t>(non-accounted sources, inter-annual </a:t>
            </a:r>
            <a:r>
              <a:rPr lang="en-US" sz="2000" dirty="0"/>
              <a:t>variations etc</a:t>
            </a:r>
            <a:r>
              <a:rPr lang="en-US" sz="2000" dirty="0" smtClean="0"/>
              <a:t>.);</a:t>
            </a:r>
            <a:br>
              <a:rPr lang="en-US" sz="2000" dirty="0" smtClean="0"/>
            </a:br>
            <a:r>
              <a:rPr lang="en-US" sz="2000" dirty="0" smtClean="0"/>
              <a:t>    - account of background levels, regional/transboundary contribution;</a:t>
            </a:r>
            <a:r>
              <a:rPr lang="ru-RU" sz="2000" dirty="0"/>
              <a:t/>
            </a:r>
            <a:br>
              <a:rPr lang="ru-RU" sz="2000" dirty="0"/>
            </a:br>
            <a:r>
              <a:rPr lang="en-US" sz="2000" dirty="0"/>
              <a:t>   </a:t>
            </a:r>
            <a:r>
              <a:rPr lang="en-US" sz="2000" dirty="0" smtClean="0"/>
              <a:t> - secondary aerosols, chemical </a:t>
            </a:r>
            <a:r>
              <a:rPr lang="en-US" sz="2000" dirty="0"/>
              <a:t>transformations </a:t>
            </a:r>
            <a:r>
              <a:rPr lang="en-US" sz="2000" dirty="0" smtClean="0"/>
              <a:t>accounting;</a:t>
            </a:r>
            <a:br>
              <a:rPr lang="en-US" sz="2000" dirty="0" smtClean="0"/>
            </a:br>
            <a:r>
              <a:rPr lang="en-US" sz="2000" dirty="0" smtClean="0"/>
              <a:t>    -  </a:t>
            </a:r>
            <a:r>
              <a:rPr lang="en-US" sz="2000" dirty="0"/>
              <a:t>lack of meteorological </a:t>
            </a:r>
            <a:r>
              <a:rPr lang="en-US" sz="2000" dirty="0" smtClean="0"/>
              <a:t> data </a:t>
            </a:r>
            <a:r>
              <a:rPr lang="en-US" sz="2000" dirty="0"/>
              <a:t>(gaps filling …); </a:t>
            </a:r>
            <a:br>
              <a:rPr lang="en-US" sz="2000" dirty="0"/>
            </a:br>
            <a:r>
              <a:rPr lang="en-US" sz="2000" dirty="0" smtClean="0"/>
              <a:t>- further modelling/measurement exercises (NOx, ammonia, VOC);</a:t>
            </a:r>
            <a:br>
              <a:rPr lang="en-US" sz="2000" dirty="0" smtClean="0"/>
            </a:br>
            <a:r>
              <a:rPr lang="en-US" sz="2000" dirty="0" smtClean="0"/>
              <a:t>- deposition modelling and sampling;</a:t>
            </a:r>
            <a:br>
              <a:rPr lang="en-US" sz="2000" dirty="0" smtClean="0"/>
            </a:br>
            <a:r>
              <a:rPr lang="en-US" sz="2000" dirty="0" smtClean="0"/>
              <a:t>- proposals </a:t>
            </a:r>
            <a:r>
              <a:rPr lang="en-US" sz="2000" dirty="0"/>
              <a:t>for MNREP authorities on wider air pollutants dispersion </a:t>
            </a:r>
            <a:r>
              <a:rPr lang="en-US" sz="2000" dirty="0" smtClean="0"/>
              <a:t>modelling. </a:t>
            </a:r>
            <a:br>
              <a:rPr lang="en-US" sz="2000" dirty="0" smtClean="0"/>
            </a:br>
            <a:r>
              <a:rPr lang="en-US" sz="2000" dirty="0" smtClean="0"/>
              <a:t>   </a:t>
            </a:r>
            <a:br>
              <a:rPr lang="en-US" sz="2000" dirty="0" smtClean="0"/>
            </a:br>
            <a:endParaRPr lang="ru-RU" sz="2000" b="1" dirty="0" smtClean="0"/>
          </a:p>
        </p:txBody>
      </p:sp>
      <p:sp>
        <p:nvSpPr>
          <p:cNvPr id="6" name="Скругленный прямоугольник 5"/>
          <p:cNvSpPr/>
          <p:nvPr/>
        </p:nvSpPr>
        <p:spPr>
          <a:xfrm>
            <a:off x="428596" y="357166"/>
            <a:ext cx="8391876" cy="76757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20000"/>
              </a:lnSpc>
              <a:defRPr/>
            </a:pPr>
            <a:r>
              <a:rPr lang="en-US" sz="2400" b="1" dirty="0" smtClean="0">
                <a:latin typeface="+mj-lt"/>
              </a:rPr>
              <a:t>Conclusions and ways forward</a:t>
            </a:r>
          </a:p>
          <a:p>
            <a:pPr algn="just">
              <a:lnSpc>
                <a:spcPct val="120000"/>
              </a:lnSpc>
              <a:buFontTx/>
              <a:buChar char="-"/>
              <a:defRPr/>
            </a:pPr>
            <a:endParaRPr lang="ru-RU"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p:cNvSpPr>
          <p:nvPr>
            <p:ph type="ctrTitle"/>
          </p:nvPr>
        </p:nvSpPr>
        <p:spPr>
          <a:xfrm>
            <a:off x="714348" y="1500174"/>
            <a:ext cx="7772400" cy="1470025"/>
          </a:xfrm>
        </p:spPr>
        <p:txBody>
          <a:bodyPr/>
          <a:lstStyle/>
          <a:p>
            <a:r>
              <a:rPr lang="en-US" sz="2800" b="1" dirty="0" smtClean="0"/>
              <a:t>Thank you for your attention</a:t>
            </a:r>
            <a:r>
              <a:rPr lang="ru-RU" sz="2800" b="1" dirty="0" smtClean="0"/>
              <a:t>!</a:t>
            </a:r>
          </a:p>
        </p:txBody>
      </p:sp>
      <p:sp>
        <p:nvSpPr>
          <p:cNvPr id="37891" name="Rectangle 3"/>
          <p:cNvSpPr>
            <a:spLocks noGrp="1"/>
          </p:cNvSpPr>
          <p:nvPr>
            <p:ph type="subTitle" idx="1"/>
          </p:nvPr>
        </p:nvSpPr>
        <p:spPr/>
        <p:txBody>
          <a:bodyPr/>
          <a:lstStyle/>
          <a:p>
            <a:endParaRPr lang="ru-RU" smtClean="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1"/>
          </p:nvPr>
        </p:nvSpPr>
        <p:spPr>
          <a:xfrm>
            <a:off x="446880" y="332656"/>
            <a:ext cx="8501063" cy="5715040"/>
          </a:xfrm>
        </p:spPr>
        <p:txBody>
          <a:bodyPr/>
          <a:lstStyle/>
          <a:p>
            <a:pPr lvl="0" algn="just">
              <a:lnSpc>
                <a:spcPct val="110000"/>
              </a:lnSpc>
              <a:buNone/>
            </a:pPr>
            <a:r>
              <a:rPr lang="en-US" sz="2400" b="1" dirty="0" smtClean="0">
                <a:latin typeface="+mj-lt"/>
              </a:rPr>
              <a:t>Goal</a:t>
            </a:r>
            <a:endParaRPr lang="ru-RU" sz="2400" b="1" dirty="0" smtClean="0">
              <a:latin typeface="+mj-lt"/>
            </a:endParaRPr>
          </a:p>
          <a:p>
            <a:pPr lvl="0" algn="just">
              <a:lnSpc>
                <a:spcPct val="110000"/>
              </a:lnSpc>
            </a:pPr>
            <a:r>
              <a:rPr lang="en-US" sz="2000" dirty="0" smtClean="0">
                <a:latin typeface="+mj-lt"/>
              </a:rPr>
              <a:t>analysis of possibilities of AERMOD </a:t>
            </a:r>
            <a:r>
              <a:rPr lang="en-US" sz="2000" dirty="0">
                <a:latin typeface="+mj-lt"/>
              </a:rPr>
              <a:t>application </a:t>
            </a:r>
            <a:r>
              <a:rPr lang="en-US" sz="2000" dirty="0" smtClean="0">
                <a:latin typeface="+mj-lt"/>
              </a:rPr>
              <a:t>for air </a:t>
            </a:r>
            <a:r>
              <a:rPr lang="en-US" sz="2000" dirty="0">
                <a:latin typeface="+mj-lt"/>
              </a:rPr>
              <a:t>impact </a:t>
            </a:r>
            <a:r>
              <a:rPr lang="en-US" sz="2000" dirty="0" smtClean="0">
                <a:latin typeface="+mj-lt"/>
              </a:rPr>
              <a:t>assessment in Belarus (on an example of PM10 for a medium-size city)</a:t>
            </a:r>
          </a:p>
          <a:p>
            <a:pPr marL="0" indent="0" algn="just">
              <a:lnSpc>
                <a:spcPct val="110000"/>
              </a:lnSpc>
              <a:buNone/>
            </a:pPr>
            <a:endParaRPr lang="en-US" sz="2000" dirty="0" smtClean="0">
              <a:latin typeface="+mj-lt"/>
            </a:endParaRPr>
          </a:p>
          <a:p>
            <a:pPr algn="just">
              <a:lnSpc>
                <a:spcPct val="110000"/>
              </a:lnSpc>
              <a:buNone/>
            </a:pPr>
            <a:endParaRPr lang="en-US" sz="2000" b="1" dirty="0" smtClean="0">
              <a:latin typeface="+mj-lt"/>
            </a:endParaRPr>
          </a:p>
          <a:p>
            <a:pPr algn="just">
              <a:lnSpc>
                <a:spcPct val="110000"/>
              </a:lnSpc>
              <a:buNone/>
            </a:pPr>
            <a:r>
              <a:rPr lang="en-US" sz="2400" b="1" dirty="0" smtClean="0">
                <a:latin typeface="+mj-lt"/>
              </a:rPr>
              <a:t>Tasks (included into presentation):</a:t>
            </a:r>
          </a:p>
          <a:p>
            <a:pPr>
              <a:lnSpc>
                <a:spcPct val="110000"/>
              </a:lnSpc>
              <a:buNone/>
            </a:pPr>
            <a:r>
              <a:rPr lang="en-US" sz="2000" dirty="0" smtClean="0">
                <a:latin typeface="+mj-lt"/>
              </a:rPr>
              <a:t>1. Site description and sources of PM10 emission </a:t>
            </a:r>
            <a:r>
              <a:rPr lang="en-US" sz="2000" dirty="0" err="1" smtClean="0">
                <a:latin typeface="+mj-lt"/>
              </a:rPr>
              <a:t>parametrization</a:t>
            </a:r>
            <a:r>
              <a:rPr lang="en-US" sz="2000" dirty="0" smtClean="0">
                <a:latin typeface="+mj-lt"/>
              </a:rPr>
              <a:t> </a:t>
            </a:r>
          </a:p>
          <a:p>
            <a:pPr algn="just">
              <a:lnSpc>
                <a:spcPct val="110000"/>
              </a:lnSpc>
              <a:buNone/>
            </a:pPr>
            <a:r>
              <a:rPr lang="en-US" sz="2000" dirty="0" smtClean="0">
                <a:latin typeface="+mj-lt"/>
              </a:rPr>
              <a:t>2. Meteorological </a:t>
            </a:r>
            <a:r>
              <a:rPr lang="en-US" sz="2000" dirty="0" err="1" smtClean="0">
                <a:latin typeface="+mj-lt"/>
              </a:rPr>
              <a:t>parametrization</a:t>
            </a:r>
            <a:r>
              <a:rPr lang="en-US" sz="2000" dirty="0" smtClean="0">
                <a:latin typeface="+mj-lt"/>
              </a:rPr>
              <a:t> </a:t>
            </a:r>
          </a:p>
          <a:p>
            <a:pPr algn="just">
              <a:lnSpc>
                <a:spcPct val="110000"/>
              </a:lnSpc>
              <a:buNone/>
            </a:pPr>
            <a:r>
              <a:rPr lang="en-US" sz="2000" dirty="0" smtClean="0">
                <a:latin typeface="+mj-lt"/>
              </a:rPr>
              <a:t>3. Dispersion </a:t>
            </a:r>
            <a:r>
              <a:rPr lang="en-US" sz="2000" dirty="0" err="1" smtClean="0">
                <a:latin typeface="+mj-lt"/>
              </a:rPr>
              <a:t>modelling</a:t>
            </a:r>
            <a:r>
              <a:rPr lang="en-US" sz="2000" dirty="0" smtClean="0">
                <a:latin typeface="+mj-lt"/>
              </a:rPr>
              <a:t> </a:t>
            </a:r>
          </a:p>
          <a:p>
            <a:pPr algn="just">
              <a:lnSpc>
                <a:spcPct val="110000"/>
              </a:lnSpc>
              <a:buNone/>
            </a:pPr>
            <a:r>
              <a:rPr lang="en-US" sz="2000" dirty="0" smtClean="0">
                <a:latin typeface="+mj-lt"/>
              </a:rPr>
              <a:t>4. Discussion</a:t>
            </a:r>
            <a:endParaRPr lang="ru-RU" sz="2000" dirty="0" smtClean="0">
              <a:latin typeface="+mj-lt"/>
            </a:endParaRPr>
          </a:p>
          <a:p>
            <a:pPr algn="just">
              <a:lnSpc>
                <a:spcPct val="110000"/>
              </a:lnSpc>
              <a:buNone/>
            </a:pPr>
            <a:r>
              <a:rPr lang="en-US" sz="2000" dirty="0" smtClean="0">
                <a:latin typeface="+mj-lt"/>
              </a:rPr>
              <a:t>5. Verification</a:t>
            </a:r>
          </a:p>
          <a:p>
            <a:pPr algn="just">
              <a:lnSpc>
                <a:spcPct val="110000"/>
              </a:lnSpc>
              <a:buNone/>
            </a:pPr>
            <a:r>
              <a:rPr lang="en-US" sz="2000" dirty="0" smtClean="0">
                <a:latin typeface="+mj-lt"/>
              </a:rPr>
              <a:t>6. Conclusions and ways forward</a:t>
            </a:r>
          </a:p>
          <a:p>
            <a:pPr algn="just">
              <a:lnSpc>
                <a:spcPct val="110000"/>
              </a:lnSpc>
              <a:buFontTx/>
              <a:buChar char="-"/>
            </a:pPr>
            <a:endParaRPr lang="ru-RU" sz="2000" dirty="0" smtClean="0">
              <a:latin typeface="+mj-lt"/>
            </a:endParaRPr>
          </a:p>
        </p:txBody>
      </p:sp>
      <p:sp>
        <p:nvSpPr>
          <p:cNvPr id="7172" name="Rectangle 4"/>
          <p:cNvSpPr>
            <a:spLocks/>
          </p:cNvSpPr>
          <p:nvPr/>
        </p:nvSpPr>
        <p:spPr bwMode="auto">
          <a:xfrm>
            <a:off x="250825" y="5500688"/>
            <a:ext cx="8893175" cy="1498600"/>
          </a:xfrm>
          <a:prstGeom prst="rect">
            <a:avLst/>
          </a:prstGeom>
          <a:noFill/>
          <a:ln w="9525">
            <a:noFill/>
            <a:miter lim="800000"/>
            <a:headEnd/>
            <a:tailEnd/>
          </a:ln>
        </p:spPr>
        <p:txBody>
          <a:bodyPr anchor="ctr"/>
          <a:lstStyle/>
          <a:p>
            <a:pPr eaLnBrk="0" hangingPunct="0"/>
            <a:r>
              <a:rPr lang="ru-RU">
                <a:solidFill>
                  <a:srgbClr val="FF0000"/>
                </a:solidFill>
                <a:latin typeface="Verdana" pitchFamily="34" charset="0"/>
              </a:rPr>
              <a:t/>
            </a:r>
            <a:br>
              <a:rPr lang="ru-RU">
                <a:solidFill>
                  <a:srgbClr val="FF0000"/>
                </a:solidFill>
                <a:latin typeface="Verdana" pitchFamily="34" charset="0"/>
              </a:rPr>
            </a:br>
            <a:endParaRPr lang="ru-RU">
              <a:solidFill>
                <a:srgbClr val="FF0000"/>
              </a:solidFill>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71472" y="332656"/>
            <a:ext cx="8143932" cy="4176464"/>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10000"/>
              </a:lnSpc>
              <a:buNone/>
              <a:defRPr/>
            </a:pPr>
            <a:r>
              <a:rPr lang="en-US" sz="2400" b="1" dirty="0" smtClean="0">
                <a:latin typeface="+mj-lt"/>
                <a:cs typeface="Calibri" pitchFamily="34" charset="0"/>
              </a:rPr>
              <a:t>Rationale</a:t>
            </a:r>
          </a:p>
          <a:p>
            <a:pPr algn="ctr">
              <a:lnSpc>
                <a:spcPct val="110000"/>
              </a:lnSpc>
              <a:buNone/>
              <a:defRPr/>
            </a:pPr>
            <a:endParaRPr lang="en-US" sz="2200" b="1" dirty="0" smtClean="0">
              <a:latin typeface="+mj-lt"/>
              <a:cs typeface="Calibri" pitchFamily="34" charset="0"/>
            </a:endParaRPr>
          </a:p>
          <a:p>
            <a:pPr marL="0" indent="0">
              <a:lnSpc>
                <a:spcPct val="130000"/>
              </a:lnSpc>
              <a:spcBef>
                <a:spcPts val="0"/>
              </a:spcBef>
              <a:buFontTx/>
              <a:buChar char="-"/>
              <a:defRPr/>
            </a:pPr>
            <a:r>
              <a:rPr lang="en-US" sz="2000" dirty="0" smtClean="0">
                <a:latin typeface="+mj-lt"/>
                <a:cs typeface="Calibri" pitchFamily="34" charset="0"/>
              </a:rPr>
              <a:t>outdated methodological basis of air impact assessment and dispersion modelling (local scale) in the former SU countries;</a:t>
            </a:r>
          </a:p>
          <a:p>
            <a:pPr marL="0" indent="0">
              <a:lnSpc>
                <a:spcPct val="130000"/>
              </a:lnSpc>
              <a:spcBef>
                <a:spcPts val="0"/>
              </a:spcBef>
              <a:buFontTx/>
              <a:buChar char="-"/>
              <a:defRPr/>
            </a:pPr>
            <a:r>
              <a:rPr lang="en-US" sz="2000" dirty="0" smtClean="0">
                <a:latin typeface="+mj-lt"/>
                <a:cs typeface="Calibri" pitchFamily="34" charset="0"/>
              </a:rPr>
              <a:t> approved dispersion models are too laborious  for application at a city level, poorly account meteorology, do not account many emission sources;</a:t>
            </a:r>
          </a:p>
          <a:p>
            <a:pPr marL="0" indent="0">
              <a:lnSpc>
                <a:spcPct val="130000"/>
              </a:lnSpc>
              <a:spcBef>
                <a:spcPts val="0"/>
              </a:spcBef>
              <a:buFontTx/>
              <a:buChar char="-"/>
              <a:defRPr/>
            </a:pPr>
            <a:r>
              <a:rPr lang="en-US" sz="2000" dirty="0" smtClean="0">
                <a:latin typeface="+mj-lt"/>
                <a:cs typeface="Calibri" pitchFamily="34" charset="0"/>
              </a:rPr>
              <a:t> other models application is necessary.</a:t>
            </a:r>
            <a:endParaRPr lang="ru-RU" sz="2000" dirty="0">
              <a:latin typeface="+mj-lt"/>
              <a:cs typeface="Calibri" pitchFamily="34" charset="0"/>
            </a:endParaRPr>
          </a:p>
        </p:txBody>
      </p:sp>
      <p:sp>
        <p:nvSpPr>
          <p:cNvPr id="10" name="Прямоугольник 9"/>
          <p:cNvSpPr/>
          <p:nvPr/>
        </p:nvSpPr>
        <p:spPr>
          <a:xfrm>
            <a:off x="571472" y="5013176"/>
            <a:ext cx="8001056" cy="1015663"/>
          </a:xfrm>
          <a:prstGeom prst="rect">
            <a:avLst/>
          </a:prstGeom>
        </p:spPr>
        <p:txBody>
          <a:bodyPr wrap="square">
            <a:spAutoFit/>
          </a:bodyPr>
          <a:lstStyle/>
          <a:p>
            <a:pPr indent="360363" algn="just"/>
            <a:r>
              <a:rPr lang="en-US" sz="2000" dirty="0" smtClean="0">
                <a:latin typeface="+mj-lt"/>
              </a:rPr>
              <a:t>AERMOD model of US EPA was tested on an example of PM10 for a medium-size city of Belarus (</a:t>
            </a:r>
            <a:r>
              <a:rPr lang="en-US" sz="2000" dirty="0" err="1" smtClean="0">
                <a:latin typeface="+mj-lt"/>
              </a:rPr>
              <a:t>appr</a:t>
            </a:r>
            <a:r>
              <a:rPr lang="en-US" sz="2000" dirty="0" smtClean="0">
                <a:latin typeface="+mj-lt"/>
              </a:rPr>
              <a:t>. 70 </a:t>
            </a:r>
            <a:r>
              <a:rPr lang="en-US" sz="2000" dirty="0" err="1" smtClean="0">
                <a:latin typeface="+mj-lt"/>
              </a:rPr>
              <a:t>thous</a:t>
            </a:r>
            <a:r>
              <a:rPr lang="en-US" sz="2000" dirty="0" smtClean="0">
                <a:latin typeface="+mj-lt"/>
              </a:rPr>
              <a:t>. inhabitants).</a:t>
            </a:r>
            <a:endParaRPr lang="ru-RU"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28596" y="214290"/>
            <a:ext cx="8247860" cy="857256"/>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solidFill>
                  <a:schemeClr val="accent5">
                    <a:lumMod val="50000"/>
                  </a:schemeClr>
                </a:solidFill>
                <a:latin typeface="+mj-lt"/>
                <a:cs typeface="Calibri" pitchFamily="34" charset="0"/>
              </a:rPr>
              <a:t>Main stages</a:t>
            </a:r>
            <a:endParaRPr lang="ru-RU" sz="2400" b="1" dirty="0">
              <a:solidFill>
                <a:schemeClr val="accent5">
                  <a:lumMod val="50000"/>
                </a:schemeClr>
              </a:solidFill>
              <a:latin typeface="+mj-lt"/>
              <a:cs typeface="Calibri" pitchFamily="34" charset="0"/>
            </a:endParaRPr>
          </a:p>
        </p:txBody>
      </p:sp>
      <p:sp>
        <p:nvSpPr>
          <p:cNvPr id="12" name="Скругленный прямоугольник 11"/>
          <p:cNvSpPr/>
          <p:nvPr/>
        </p:nvSpPr>
        <p:spPr>
          <a:xfrm>
            <a:off x="428596" y="1277571"/>
            <a:ext cx="8247860" cy="576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mj-lt"/>
                <a:cs typeface="Calibri" pitchFamily="34" charset="0"/>
              </a:rPr>
              <a:t>- </a:t>
            </a:r>
            <a:r>
              <a:rPr lang="en-US" sz="2000" dirty="0" err="1" smtClean="0">
                <a:latin typeface="+mj-lt"/>
                <a:cs typeface="Calibri" pitchFamily="34" charset="0"/>
              </a:rPr>
              <a:t>Modelling</a:t>
            </a:r>
            <a:r>
              <a:rPr lang="en-US" sz="2000" dirty="0" smtClean="0">
                <a:latin typeface="+mj-lt"/>
                <a:cs typeface="Calibri" pitchFamily="34" charset="0"/>
              </a:rPr>
              <a:t> domain selection, gridding</a:t>
            </a:r>
            <a:endParaRPr lang="ru-RU" sz="2000" dirty="0">
              <a:latin typeface="+mj-lt"/>
            </a:endParaRPr>
          </a:p>
        </p:txBody>
      </p:sp>
      <p:sp>
        <p:nvSpPr>
          <p:cNvPr id="13" name="Скругленный прямоугольник 12"/>
          <p:cNvSpPr/>
          <p:nvPr/>
        </p:nvSpPr>
        <p:spPr>
          <a:xfrm>
            <a:off x="428596" y="1979629"/>
            <a:ext cx="8247860" cy="576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10000"/>
              </a:lnSpc>
              <a:buFontTx/>
              <a:buChar char="-"/>
            </a:pPr>
            <a:r>
              <a:rPr lang="en-US" sz="2000" dirty="0" smtClean="0">
                <a:latin typeface="+mj-lt"/>
                <a:cs typeface="Calibri" pitchFamily="34" charset="0"/>
              </a:rPr>
              <a:t> Emission sources data collection</a:t>
            </a:r>
          </a:p>
        </p:txBody>
      </p:sp>
      <p:sp>
        <p:nvSpPr>
          <p:cNvPr id="14" name="Скругленный прямоугольник 13"/>
          <p:cNvSpPr/>
          <p:nvPr/>
        </p:nvSpPr>
        <p:spPr>
          <a:xfrm>
            <a:off x="428596" y="2658290"/>
            <a:ext cx="8247860" cy="63233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10000"/>
              </a:lnSpc>
              <a:buFontTx/>
              <a:buChar char="-"/>
            </a:pPr>
            <a:r>
              <a:rPr lang="en-US" sz="2000" dirty="0" smtClean="0">
                <a:latin typeface="+mj-lt"/>
                <a:cs typeface="Calibri" pitchFamily="34" charset="0"/>
              </a:rPr>
              <a:t> Sources parametrization and grouping according to the stack height, flue gas speed, temperature etc.</a:t>
            </a:r>
          </a:p>
        </p:txBody>
      </p:sp>
      <p:sp>
        <p:nvSpPr>
          <p:cNvPr id="15" name="Скругленный прямоугольник 14"/>
          <p:cNvSpPr/>
          <p:nvPr/>
        </p:nvSpPr>
        <p:spPr>
          <a:xfrm>
            <a:off x="428596" y="3393281"/>
            <a:ext cx="8247860" cy="576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mj-lt"/>
                <a:cs typeface="Calibri" pitchFamily="34" charset="0"/>
              </a:rPr>
              <a:t>- Sources grouping according to their location</a:t>
            </a:r>
            <a:endParaRPr lang="ru-RU" sz="2000" dirty="0">
              <a:latin typeface="+mj-lt"/>
            </a:endParaRPr>
          </a:p>
        </p:txBody>
      </p:sp>
      <p:sp>
        <p:nvSpPr>
          <p:cNvPr id="16" name="Скругленный прямоугольник 15"/>
          <p:cNvSpPr/>
          <p:nvPr/>
        </p:nvSpPr>
        <p:spPr>
          <a:xfrm>
            <a:off x="428596" y="4071942"/>
            <a:ext cx="8247860" cy="81727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mj-lt"/>
                <a:cs typeface="Calibri" pitchFamily="34" charset="0"/>
              </a:rPr>
              <a:t>- Determination of meteorological and landscape parameters  for  industrial sites which impact the dispersion</a:t>
            </a:r>
            <a:endParaRPr lang="ru-RU" sz="2000" dirty="0">
              <a:latin typeface="+mj-lt"/>
            </a:endParaRPr>
          </a:p>
        </p:txBody>
      </p:sp>
      <p:sp>
        <p:nvSpPr>
          <p:cNvPr id="17" name="Скругленный прямоугольник 16"/>
          <p:cNvSpPr/>
          <p:nvPr/>
        </p:nvSpPr>
        <p:spPr>
          <a:xfrm>
            <a:off x="428774" y="4965924"/>
            <a:ext cx="8247860" cy="772027"/>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mj-lt"/>
                <a:cs typeface="Calibri" pitchFamily="34" charset="0"/>
              </a:rPr>
              <a:t>- Modelling of PM10 maximum concentrations of different averaging periods </a:t>
            </a:r>
            <a:endParaRPr lang="ru-RU" sz="2000" dirty="0">
              <a:latin typeface="+mj-lt"/>
            </a:endParaRPr>
          </a:p>
        </p:txBody>
      </p:sp>
      <p:sp>
        <p:nvSpPr>
          <p:cNvPr id="18" name="Скругленный прямоугольник 17"/>
          <p:cNvSpPr/>
          <p:nvPr/>
        </p:nvSpPr>
        <p:spPr>
          <a:xfrm>
            <a:off x="428596" y="5877272"/>
            <a:ext cx="8247860" cy="576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mj-lt"/>
                <a:cs typeface="Calibri" pitchFamily="34" charset="0"/>
              </a:rPr>
              <a:t>- Verification of 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928694"/>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mj-lt"/>
                <a:cs typeface="Calibri" pitchFamily="34" charset="0"/>
              </a:rPr>
              <a:t>1. Site description and sources of PM10 emission </a:t>
            </a:r>
            <a:r>
              <a:rPr lang="en-US" sz="2400" b="1" dirty="0" err="1" smtClean="0">
                <a:latin typeface="+mj-lt"/>
                <a:cs typeface="Calibri" pitchFamily="34" charset="0"/>
              </a:rPr>
              <a:t>parametrization</a:t>
            </a:r>
            <a:r>
              <a:rPr lang="en-US" sz="2400" b="1" dirty="0" smtClean="0">
                <a:latin typeface="+mj-lt"/>
                <a:cs typeface="Calibri" pitchFamily="34" charset="0"/>
              </a:rPr>
              <a:t> </a:t>
            </a:r>
            <a:endParaRPr lang="ru-RU" sz="2400" b="1" dirty="0">
              <a:latin typeface="+mj-lt"/>
              <a:cs typeface="Calibri" pitchFamily="34" charset="0"/>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descr="con_locatio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571612"/>
            <a:ext cx="5286388" cy="5286388"/>
          </a:xfrm>
          <a:prstGeom prst="rect">
            <a:avLst/>
          </a:prstGeom>
        </p:spPr>
      </p:pic>
      <p:sp>
        <p:nvSpPr>
          <p:cNvPr id="7" name="Rectangle 1"/>
          <p:cNvSpPr>
            <a:spLocks noChangeArrowheads="1"/>
          </p:cNvSpPr>
          <p:nvPr/>
        </p:nvSpPr>
        <p:spPr bwMode="auto">
          <a:xfrm>
            <a:off x="285720" y="1357298"/>
            <a:ext cx="42142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b="1" dirty="0" smtClean="0">
                <a:latin typeface="+mj-lt"/>
                <a:ea typeface="Calibri" pitchFamily="34" charset="0"/>
                <a:cs typeface="Calibri" pitchFamily="34" charset="0"/>
              </a:rPr>
              <a:t>Site location and description</a:t>
            </a:r>
            <a:endParaRPr kumimoji="0" lang="ru-RU" b="1" i="0" u="none" strike="noStrike" cap="none" normalizeH="0" baseline="0" dirty="0" smtClean="0">
              <a:ln>
                <a:noFill/>
              </a:ln>
              <a:solidFill>
                <a:schemeClr val="tx1"/>
              </a:solidFill>
              <a:effectLst/>
              <a:latin typeface="+mj-lt"/>
              <a:cs typeface="Calibri" pitchFamily="34" charset="0"/>
            </a:endParaRPr>
          </a:p>
        </p:txBody>
      </p:sp>
      <p:sp>
        <p:nvSpPr>
          <p:cNvPr id="8" name="Стрелка вправо 7"/>
          <p:cNvSpPr/>
          <p:nvPr/>
        </p:nvSpPr>
        <p:spPr>
          <a:xfrm rot="2160000">
            <a:off x="1872589" y="3269749"/>
            <a:ext cx="500066" cy="214314"/>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11" name="Рисунок 10" descr="con_zone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286380" y="1643050"/>
            <a:ext cx="3569803" cy="4763588"/>
          </a:xfrm>
          <a:prstGeom prst="rect">
            <a:avLst/>
          </a:prstGeom>
        </p:spPr>
      </p:pic>
      <p:sp>
        <p:nvSpPr>
          <p:cNvPr id="9" name="Стрелка вправо 8"/>
          <p:cNvSpPr/>
          <p:nvPr/>
        </p:nvSpPr>
        <p:spPr>
          <a:xfrm rot="-720000">
            <a:off x="3839236" y="4072312"/>
            <a:ext cx="1387071" cy="25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TextBox 9"/>
          <p:cNvSpPr txBox="1"/>
          <p:nvPr/>
        </p:nvSpPr>
        <p:spPr>
          <a:xfrm>
            <a:off x="714348" y="2571744"/>
            <a:ext cx="1300356" cy="369332"/>
          </a:xfrm>
          <a:prstGeom prst="rect">
            <a:avLst/>
          </a:prstGeom>
          <a:noFill/>
        </p:spPr>
        <p:txBody>
          <a:bodyPr wrap="none" rtlCol="0">
            <a:spAutoFit/>
          </a:bodyPr>
          <a:lstStyle/>
          <a:p>
            <a:r>
              <a:rPr lang="en-US" b="1" dirty="0" smtClean="0">
                <a:solidFill>
                  <a:schemeClr val="accent2">
                    <a:lumMod val="50000"/>
                  </a:schemeClr>
                </a:solidFill>
              </a:rPr>
              <a:t>BELARUS</a:t>
            </a:r>
            <a:endParaRPr lang="ru-RU" b="1" dirty="0">
              <a:solidFill>
                <a:schemeClr val="accent2">
                  <a:lumMod val="50000"/>
                </a:schemeClr>
              </a:solidFill>
            </a:endParaRPr>
          </a:p>
        </p:txBody>
      </p:sp>
      <p:sp>
        <p:nvSpPr>
          <p:cNvPr id="12" name="TextBox 11"/>
          <p:cNvSpPr txBox="1"/>
          <p:nvPr/>
        </p:nvSpPr>
        <p:spPr>
          <a:xfrm>
            <a:off x="2352798" y="5215261"/>
            <a:ext cx="1851789" cy="369332"/>
          </a:xfrm>
          <a:prstGeom prst="rect">
            <a:avLst/>
          </a:prstGeom>
          <a:noFill/>
        </p:spPr>
        <p:txBody>
          <a:bodyPr wrap="none" rtlCol="0">
            <a:spAutoFit/>
          </a:bodyPr>
          <a:lstStyle/>
          <a:p>
            <a:r>
              <a:rPr lang="en-US" b="1" dirty="0" err="1" smtClean="0">
                <a:solidFill>
                  <a:schemeClr val="accent2">
                    <a:lumMod val="50000"/>
                  </a:schemeClr>
                </a:solidFill>
              </a:rPr>
              <a:t>Zhlobin</a:t>
            </a:r>
            <a:r>
              <a:rPr lang="en-US" b="1" dirty="0" smtClean="0">
                <a:solidFill>
                  <a:schemeClr val="accent2">
                    <a:lumMod val="50000"/>
                  </a:schemeClr>
                </a:solidFill>
              </a:rPr>
              <a:t> district</a:t>
            </a:r>
            <a:endParaRPr lang="ru-RU" b="1" dirty="0">
              <a:solidFill>
                <a:schemeClr val="accent2">
                  <a:lumMod val="50000"/>
                </a:schemeClr>
              </a:solidFill>
            </a:endParaRPr>
          </a:p>
        </p:txBody>
      </p:sp>
      <p:sp>
        <p:nvSpPr>
          <p:cNvPr id="13" name="TextBox 12"/>
          <p:cNvSpPr txBox="1"/>
          <p:nvPr/>
        </p:nvSpPr>
        <p:spPr>
          <a:xfrm>
            <a:off x="6215074" y="1571612"/>
            <a:ext cx="25717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err="1" smtClean="0">
                <a:solidFill>
                  <a:schemeClr val="accent2">
                    <a:lumMod val="50000"/>
                  </a:schemeClr>
                </a:solidFill>
              </a:rPr>
              <a:t>Zhlobin</a:t>
            </a:r>
            <a:r>
              <a:rPr lang="en-US" sz="1400" b="1" dirty="0" smtClean="0">
                <a:solidFill>
                  <a:schemeClr val="accent2">
                    <a:lumMod val="50000"/>
                  </a:schemeClr>
                </a:solidFill>
              </a:rPr>
              <a:t> city, 0.5x0.5 km grid</a:t>
            </a:r>
            <a:endParaRPr lang="ru-RU" sz="1400" b="1" dirty="0">
              <a:solidFill>
                <a:schemeClr val="accent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565089"/>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lvl="0" algn="ctr">
              <a:lnSpc>
                <a:spcPct val="80000"/>
              </a:lnSpc>
              <a:buNone/>
              <a:defRPr/>
            </a:pPr>
            <a:r>
              <a:rPr lang="en-US" sz="2400" b="1" dirty="0" smtClean="0">
                <a:latin typeface="+mj-lt"/>
                <a:ea typeface="Calibri" pitchFamily="34" charset="0"/>
                <a:cs typeface="Calibri" pitchFamily="34" charset="0"/>
              </a:rPr>
              <a:t>Emission assessment</a:t>
            </a:r>
            <a:endParaRPr lang="ru-RU" sz="2400" b="1" dirty="0" smtClean="0">
              <a:solidFill>
                <a:schemeClr val="tx1"/>
              </a:solidFill>
              <a:latin typeface="+mj-lt"/>
              <a:cs typeface="Calibri" pitchFamily="34" charset="0"/>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TextBox 12"/>
          <p:cNvSpPr txBox="1"/>
          <p:nvPr/>
        </p:nvSpPr>
        <p:spPr>
          <a:xfrm>
            <a:off x="642910" y="1928802"/>
            <a:ext cx="1499449" cy="276999"/>
          </a:xfrm>
          <a:prstGeom prst="rect">
            <a:avLst/>
          </a:prstGeom>
          <a:noFill/>
        </p:spPr>
        <p:txBody>
          <a:bodyPr wrap="none" rtlCol="0">
            <a:spAutoFit/>
          </a:bodyPr>
          <a:lstStyle/>
          <a:p>
            <a:pPr marL="241300" indent="-226695">
              <a:spcAft>
                <a:spcPts val="0"/>
              </a:spcAft>
            </a:pPr>
            <a:r>
              <a:rPr lang="en-US" sz="1200" b="1" dirty="0" smtClean="0">
                <a:solidFill>
                  <a:srgbClr val="000000"/>
                </a:solidFill>
                <a:latin typeface="+mj-lt"/>
                <a:ea typeface="Times New Roman"/>
                <a:cs typeface="Calibri" pitchFamily="34" charset="0"/>
              </a:rPr>
              <a:t>Road transport</a:t>
            </a:r>
            <a:endParaRPr lang="ru-RU" sz="1200" b="1" dirty="0">
              <a:latin typeface="+mj-lt"/>
              <a:ea typeface="Calibri"/>
              <a:cs typeface="Calibri" pitchFamily="34" charset="0"/>
            </a:endParaRPr>
          </a:p>
        </p:txBody>
      </p:sp>
      <p:sp>
        <p:nvSpPr>
          <p:cNvPr id="14" name="TextBox 13"/>
          <p:cNvSpPr txBox="1"/>
          <p:nvPr/>
        </p:nvSpPr>
        <p:spPr>
          <a:xfrm>
            <a:off x="357158" y="4214818"/>
            <a:ext cx="1928826" cy="276999"/>
          </a:xfrm>
          <a:prstGeom prst="rect">
            <a:avLst/>
          </a:prstGeom>
          <a:noFill/>
        </p:spPr>
        <p:txBody>
          <a:bodyPr wrap="square" rtlCol="0">
            <a:spAutoFit/>
          </a:bodyPr>
          <a:lstStyle/>
          <a:p>
            <a:pPr marL="241300" indent="-226695" algn="ctr">
              <a:spcAft>
                <a:spcPts val="0"/>
              </a:spcAft>
            </a:pPr>
            <a:r>
              <a:rPr lang="en-US" sz="1200" b="1" dirty="0" smtClean="0">
                <a:solidFill>
                  <a:srgbClr val="000000"/>
                </a:solidFill>
                <a:latin typeface="+mj-lt"/>
                <a:ea typeface="Times New Roman"/>
                <a:cs typeface="Calibri" pitchFamily="34" charset="0"/>
              </a:rPr>
              <a:t>Industry</a:t>
            </a:r>
            <a:endParaRPr lang="ru-RU" sz="1200" b="1" dirty="0">
              <a:latin typeface="+mj-lt"/>
              <a:ea typeface="Calibri"/>
              <a:cs typeface="Calibri" pitchFamily="34" charset="0"/>
            </a:endParaRPr>
          </a:p>
        </p:txBody>
      </p:sp>
      <p:sp>
        <p:nvSpPr>
          <p:cNvPr id="15" name="TextBox 14"/>
          <p:cNvSpPr txBox="1"/>
          <p:nvPr/>
        </p:nvSpPr>
        <p:spPr>
          <a:xfrm>
            <a:off x="4429124" y="4214818"/>
            <a:ext cx="2500330" cy="307777"/>
          </a:xfrm>
          <a:prstGeom prst="rect">
            <a:avLst/>
          </a:prstGeom>
          <a:noFill/>
        </p:spPr>
        <p:txBody>
          <a:bodyPr wrap="square" rtlCol="0">
            <a:spAutoFit/>
          </a:bodyPr>
          <a:lstStyle/>
          <a:p>
            <a:pPr marL="241300" indent="270510">
              <a:spcAft>
                <a:spcPts val="0"/>
              </a:spcAft>
            </a:pPr>
            <a:r>
              <a:rPr lang="en-US" sz="1400" b="1" dirty="0" smtClean="0">
                <a:latin typeface="Calibri" pitchFamily="34" charset="0"/>
                <a:cs typeface="Calibri" pitchFamily="34" charset="0"/>
              </a:rPr>
              <a:t>Multi-storied residential</a:t>
            </a:r>
            <a:endParaRPr lang="ru-RU" sz="1400" b="1" dirty="0">
              <a:latin typeface="Calibri" pitchFamily="34" charset="0"/>
              <a:ea typeface="Calibri"/>
              <a:cs typeface="Calibri" pitchFamily="34" charset="0"/>
            </a:endParaRPr>
          </a:p>
        </p:txBody>
      </p:sp>
      <p:sp>
        <p:nvSpPr>
          <p:cNvPr id="16" name="TextBox 15"/>
          <p:cNvSpPr txBox="1"/>
          <p:nvPr/>
        </p:nvSpPr>
        <p:spPr>
          <a:xfrm>
            <a:off x="2571736" y="4214818"/>
            <a:ext cx="2071702" cy="307777"/>
          </a:xfrm>
          <a:prstGeom prst="rect">
            <a:avLst/>
          </a:prstGeom>
          <a:noFill/>
        </p:spPr>
        <p:txBody>
          <a:bodyPr wrap="square" rtlCol="0">
            <a:spAutoFit/>
          </a:bodyPr>
          <a:lstStyle/>
          <a:p>
            <a:pPr algn="ctr"/>
            <a:r>
              <a:rPr lang="en-US" sz="1400" b="1" dirty="0" smtClean="0">
                <a:latin typeface="Calibri" pitchFamily="34" charset="0"/>
                <a:cs typeface="Calibri" pitchFamily="34" charset="0"/>
              </a:rPr>
              <a:t>Single-storied residential</a:t>
            </a:r>
            <a:endParaRPr lang="ru-RU" sz="1400" b="1" dirty="0">
              <a:latin typeface="+mj-lt"/>
              <a:cs typeface="Calibri" pitchFamily="34" charset="0"/>
            </a:endParaRPr>
          </a:p>
        </p:txBody>
      </p:sp>
      <p:sp>
        <p:nvSpPr>
          <p:cNvPr id="17" name="TextBox 16"/>
          <p:cNvSpPr txBox="1"/>
          <p:nvPr/>
        </p:nvSpPr>
        <p:spPr>
          <a:xfrm>
            <a:off x="7358082" y="1857364"/>
            <a:ext cx="1152880" cy="276999"/>
          </a:xfrm>
          <a:prstGeom prst="rect">
            <a:avLst/>
          </a:prstGeom>
          <a:noFill/>
        </p:spPr>
        <p:txBody>
          <a:bodyPr wrap="none" rtlCol="0">
            <a:spAutoFit/>
          </a:bodyPr>
          <a:lstStyle/>
          <a:p>
            <a:r>
              <a:rPr lang="en-US" sz="1200" b="1" dirty="0" smtClean="0">
                <a:latin typeface="+mj-lt"/>
                <a:cs typeface="Calibri" pitchFamily="34" charset="0"/>
              </a:rPr>
              <a:t>Agriculture</a:t>
            </a:r>
            <a:endParaRPr lang="ru-RU" sz="1200" b="1" dirty="0">
              <a:latin typeface="+mj-lt"/>
              <a:cs typeface="Calibri" pitchFamily="34" charset="0"/>
            </a:endParaRPr>
          </a:p>
        </p:txBody>
      </p:sp>
      <p:sp>
        <p:nvSpPr>
          <p:cNvPr id="18" name="TextBox 17"/>
          <p:cNvSpPr txBox="1"/>
          <p:nvPr/>
        </p:nvSpPr>
        <p:spPr>
          <a:xfrm>
            <a:off x="7000892" y="4214818"/>
            <a:ext cx="2000264" cy="276999"/>
          </a:xfrm>
          <a:prstGeom prst="rect">
            <a:avLst/>
          </a:prstGeom>
          <a:noFill/>
        </p:spPr>
        <p:txBody>
          <a:bodyPr wrap="square" rtlCol="0">
            <a:spAutoFit/>
          </a:bodyPr>
          <a:lstStyle/>
          <a:p>
            <a:r>
              <a:rPr lang="en-US" sz="1200" b="1" dirty="0" smtClean="0">
                <a:latin typeface="+mj-lt"/>
                <a:cs typeface="Calibri" pitchFamily="34" charset="0"/>
              </a:rPr>
              <a:t>Rural settlements</a:t>
            </a:r>
            <a:endParaRPr lang="ru-RU" sz="1200" b="1" dirty="0">
              <a:latin typeface="+mj-lt"/>
              <a:cs typeface="Calibri" pitchFamily="34" charset="0"/>
            </a:endParaRPr>
          </a:p>
        </p:txBody>
      </p:sp>
      <p:graphicFrame>
        <p:nvGraphicFramePr>
          <p:cNvPr id="20" name="Таблица 19"/>
          <p:cNvGraphicFramePr>
            <a:graphicFrameLocks noGrp="1"/>
          </p:cNvGraphicFramePr>
          <p:nvPr>
            <p:extLst>
              <p:ext uri="{D42A27DB-BD31-4B8C-83A1-F6EECF244321}">
                <p14:modId xmlns:p14="http://schemas.microsoft.com/office/powerpoint/2010/main" xmlns="" val="3802764688"/>
              </p:ext>
            </p:extLst>
          </p:nvPr>
        </p:nvGraphicFramePr>
        <p:xfrm>
          <a:off x="2514739" y="2033519"/>
          <a:ext cx="4114521" cy="2133600"/>
        </p:xfrm>
        <a:graphic>
          <a:graphicData uri="http://schemas.openxmlformats.org/drawingml/2006/table">
            <a:tbl>
              <a:tblPr>
                <a:tableStyleId>{69CF1AB2-1976-4502-BF36-3FF5EA218861}</a:tableStyleId>
              </a:tblPr>
              <a:tblGrid>
                <a:gridCol w="2391576">
                  <a:extLst>
                    <a:ext uri="{9D8B030D-6E8A-4147-A177-3AD203B41FA5}">
                      <a16:colId xmlns:a16="http://schemas.microsoft.com/office/drawing/2014/main" xmlns="" val="20000"/>
                    </a:ext>
                  </a:extLst>
                </a:gridCol>
                <a:gridCol w="1009650">
                  <a:extLst>
                    <a:ext uri="{9D8B030D-6E8A-4147-A177-3AD203B41FA5}">
                      <a16:colId xmlns:a16="http://schemas.microsoft.com/office/drawing/2014/main" xmlns="" val="20001"/>
                    </a:ext>
                  </a:extLst>
                </a:gridCol>
                <a:gridCol w="713295">
                  <a:extLst>
                    <a:ext uri="{9D8B030D-6E8A-4147-A177-3AD203B41FA5}">
                      <a16:colId xmlns:a16="http://schemas.microsoft.com/office/drawing/2014/main" xmlns="" val="20002"/>
                    </a:ext>
                  </a:extLst>
                </a:gridCol>
              </a:tblGrid>
              <a:tr h="144145">
                <a:tc>
                  <a:txBody>
                    <a:bodyPr/>
                    <a:lstStyle/>
                    <a:p>
                      <a:pPr marL="241300" indent="-226695" algn="ctr">
                        <a:spcAft>
                          <a:spcPts val="0"/>
                        </a:spcAft>
                      </a:pPr>
                      <a:r>
                        <a:rPr lang="en-US" sz="1400" dirty="0" smtClean="0">
                          <a:latin typeface="Calibri" pitchFamily="34" charset="0"/>
                          <a:cs typeface="Calibri" pitchFamily="34" charset="0"/>
                        </a:rPr>
                        <a:t>Sources sector</a:t>
                      </a:r>
                      <a:endParaRPr lang="ru-RU" sz="1400" dirty="0">
                        <a:latin typeface="Calibri" pitchFamily="34" charset="0"/>
                        <a:ea typeface="Calibri"/>
                        <a:cs typeface="Calibri" pitchFamily="34" charset="0"/>
                      </a:endParaRPr>
                    </a:p>
                  </a:txBody>
                  <a:tcPr marL="68580" marR="68580" marT="0" marB="0" anchor="ctr"/>
                </a:tc>
                <a:tc>
                  <a:txBody>
                    <a:bodyPr/>
                    <a:lstStyle/>
                    <a:p>
                      <a:pPr marL="0" indent="0" algn="ctr">
                        <a:spcAft>
                          <a:spcPts val="0"/>
                        </a:spcAft>
                      </a:pPr>
                      <a:r>
                        <a:rPr lang="en-US" sz="1400" dirty="0" smtClean="0">
                          <a:latin typeface="Calibri" pitchFamily="34" charset="0"/>
                          <a:cs typeface="Calibri" pitchFamily="34" charset="0"/>
                        </a:rPr>
                        <a:t>Emission</a:t>
                      </a:r>
                      <a:r>
                        <a:rPr lang="ru-RU" sz="1400" dirty="0" smtClean="0">
                          <a:latin typeface="Calibri" pitchFamily="34" charset="0"/>
                          <a:cs typeface="Calibri" pitchFamily="34" charset="0"/>
                        </a:rPr>
                        <a:t>, </a:t>
                      </a:r>
                      <a:r>
                        <a:rPr lang="en-US" sz="1400" dirty="0" smtClean="0">
                          <a:latin typeface="Calibri" pitchFamily="34" charset="0"/>
                          <a:cs typeface="Calibri" pitchFamily="34" charset="0"/>
                        </a:rPr>
                        <a:t>t</a:t>
                      </a:r>
                      <a:r>
                        <a:rPr lang="en-US" sz="1400" baseline="0" dirty="0" smtClean="0">
                          <a:latin typeface="Calibri" pitchFamily="34" charset="0"/>
                          <a:cs typeface="Calibri" pitchFamily="34" charset="0"/>
                        </a:rPr>
                        <a:t>/</a:t>
                      </a:r>
                      <a:r>
                        <a:rPr lang="en-US" sz="1400" dirty="0" smtClean="0">
                          <a:latin typeface="Calibri" pitchFamily="34" charset="0"/>
                          <a:cs typeface="Calibri" pitchFamily="34" charset="0"/>
                        </a:rPr>
                        <a:t>year</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smtClean="0">
                          <a:latin typeface="Calibri" pitchFamily="34" charset="0"/>
                          <a:cs typeface="Calibri" pitchFamily="34" charset="0"/>
                        </a:rPr>
                        <a:t> </a:t>
                      </a:r>
                      <a:r>
                        <a:rPr lang="ru-RU" sz="1400" dirty="0">
                          <a:latin typeface="Calibri" pitchFamily="34" charset="0"/>
                          <a:cs typeface="Calibri" pitchFamily="34" charset="0"/>
                        </a:rPr>
                        <a:t>%</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0"/>
                  </a:ext>
                </a:extLst>
              </a:tr>
              <a:tr h="144145">
                <a:tc>
                  <a:txBody>
                    <a:bodyPr/>
                    <a:lstStyle/>
                    <a:p>
                      <a:pPr marL="241300" indent="-226695">
                        <a:spcAft>
                          <a:spcPts val="0"/>
                        </a:spcAft>
                      </a:pPr>
                      <a:r>
                        <a:rPr lang="en-US" sz="1400" dirty="0" smtClean="0">
                          <a:latin typeface="Calibri" pitchFamily="34" charset="0"/>
                          <a:cs typeface="Calibri" pitchFamily="34" charset="0"/>
                        </a:rPr>
                        <a:t>Industry</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405</a:t>
                      </a:r>
                      <a:r>
                        <a:rPr lang="en-US" sz="1400" dirty="0">
                          <a:latin typeface="Calibri" pitchFamily="34" charset="0"/>
                          <a:cs typeface="Calibri" pitchFamily="34" charset="0"/>
                        </a:rPr>
                        <a:t>,</a:t>
                      </a:r>
                      <a:r>
                        <a:rPr lang="ru-RU" sz="1400" dirty="0">
                          <a:latin typeface="Calibri" pitchFamily="34" charset="0"/>
                          <a:cs typeface="Calibri" pitchFamily="34" charset="0"/>
                        </a:rPr>
                        <a:t>1</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a:latin typeface="Calibri" pitchFamily="34" charset="0"/>
                          <a:cs typeface="Calibri" pitchFamily="34" charset="0"/>
                        </a:rPr>
                        <a:t>88,6</a:t>
                      </a:r>
                      <a:endParaRPr lang="ru-RU" sz="14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1"/>
                  </a:ext>
                </a:extLst>
              </a:tr>
              <a:tr h="144145">
                <a:tc>
                  <a:txBody>
                    <a:bodyPr/>
                    <a:lstStyle/>
                    <a:p>
                      <a:pPr marL="241300" indent="-226695">
                        <a:spcAft>
                          <a:spcPts val="0"/>
                        </a:spcAft>
                      </a:pPr>
                      <a:r>
                        <a:rPr lang="en-US" sz="1400" dirty="0" smtClean="0">
                          <a:latin typeface="Calibri" pitchFamily="34" charset="0"/>
                          <a:cs typeface="Calibri" pitchFamily="34" charset="0"/>
                        </a:rPr>
                        <a:t>Residential sector</a:t>
                      </a:r>
                      <a:r>
                        <a:rPr lang="ru-RU" sz="1400" dirty="0" smtClean="0">
                          <a:latin typeface="Calibri" pitchFamily="34" charset="0"/>
                          <a:cs typeface="Calibri" pitchFamily="34" charset="0"/>
                        </a:rPr>
                        <a:t>:</a:t>
                      </a:r>
                      <a:endParaRPr lang="ru-RU" sz="1400" dirty="0">
                        <a:latin typeface="Calibri" pitchFamily="34" charset="0"/>
                        <a:ea typeface="Calibri"/>
                        <a:cs typeface="Calibri" pitchFamily="34" charset="0"/>
                      </a:endParaRPr>
                    </a:p>
                  </a:txBody>
                  <a:tcPr marL="68580" marR="68580" marT="0" marB="0" anchor="ctr"/>
                </a:tc>
                <a:tc>
                  <a:txBody>
                    <a:bodyPr/>
                    <a:lstStyle/>
                    <a:p>
                      <a:pPr indent="-226695"/>
                      <a:endParaRPr lang="ru-RU" sz="1400" dirty="0">
                        <a:latin typeface="Calibri" pitchFamily="34" charset="0"/>
                        <a:cs typeface="Calibri" pitchFamily="34" charset="0"/>
                      </a:endParaRPr>
                    </a:p>
                  </a:txBody>
                  <a:tcPr marL="68580" marR="68580" marT="0" marB="0" anchor="ctr"/>
                </a:tc>
                <a:tc>
                  <a:txBody>
                    <a:bodyPr/>
                    <a:lstStyle/>
                    <a:p>
                      <a:pPr indent="-226695"/>
                      <a:endParaRPr lang="ru-RU" sz="1400">
                        <a:latin typeface="Calibri" pitchFamily="34" charset="0"/>
                        <a:cs typeface="Calibri" pitchFamily="34" charset="0"/>
                      </a:endParaRPr>
                    </a:p>
                  </a:txBody>
                  <a:tcPr marL="68580" marR="68580" marT="0" marB="0" anchor="ctr"/>
                </a:tc>
                <a:extLst>
                  <a:ext uri="{0D108BD9-81ED-4DB2-BD59-A6C34878D82A}">
                    <a16:rowId xmlns:a16="http://schemas.microsoft.com/office/drawing/2014/main" xmlns="" val="10002"/>
                  </a:ext>
                </a:extLst>
              </a:tr>
              <a:tr h="144145">
                <a:tc>
                  <a:txBody>
                    <a:bodyPr/>
                    <a:lstStyle/>
                    <a:p>
                      <a:pPr marL="241300" indent="270510">
                        <a:spcAft>
                          <a:spcPts val="0"/>
                        </a:spcAft>
                      </a:pPr>
                      <a:r>
                        <a:rPr lang="en-US" sz="1400" dirty="0" smtClean="0">
                          <a:latin typeface="Calibri" pitchFamily="34" charset="0"/>
                          <a:cs typeface="Calibri" pitchFamily="34" charset="0"/>
                        </a:rPr>
                        <a:t>Single-storied </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25</a:t>
                      </a:r>
                      <a:r>
                        <a:rPr lang="en-US" sz="1400" dirty="0">
                          <a:latin typeface="Calibri" pitchFamily="34" charset="0"/>
                          <a:cs typeface="Calibri" pitchFamily="34" charset="0"/>
                        </a:rPr>
                        <a:t>,</a:t>
                      </a:r>
                      <a:r>
                        <a:rPr lang="ru-RU" sz="1400" dirty="0">
                          <a:latin typeface="Calibri" pitchFamily="34" charset="0"/>
                          <a:cs typeface="Calibri" pitchFamily="34" charset="0"/>
                        </a:rPr>
                        <a:t>1</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5,5</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3"/>
                  </a:ext>
                </a:extLst>
              </a:tr>
              <a:tr h="144145">
                <a:tc>
                  <a:txBody>
                    <a:bodyPr/>
                    <a:lstStyle/>
                    <a:p>
                      <a:pPr marL="241300" indent="270510">
                        <a:spcAft>
                          <a:spcPts val="0"/>
                        </a:spcAft>
                      </a:pPr>
                      <a:r>
                        <a:rPr lang="en-US" sz="1400" dirty="0" smtClean="0">
                          <a:latin typeface="Calibri" pitchFamily="34" charset="0"/>
                          <a:cs typeface="Calibri" pitchFamily="34" charset="0"/>
                        </a:rPr>
                        <a:t>Multi-storied</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en-US" sz="1400" dirty="0">
                          <a:latin typeface="Calibri" pitchFamily="34" charset="0"/>
                          <a:cs typeface="Calibri" pitchFamily="34" charset="0"/>
                        </a:rPr>
                        <a:t>0,</a:t>
                      </a:r>
                      <a:r>
                        <a:rPr lang="ru-RU" sz="1400" dirty="0">
                          <a:latin typeface="Calibri" pitchFamily="34" charset="0"/>
                          <a:cs typeface="Calibri" pitchFamily="34" charset="0"/>
                        </a:rPr>
                        <a:t>6</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0,1</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4"/>
                  </a:ext>
                </a:extLst>
              </a:tr>
              <a:tr h="144145">
                <a:tc>
                  <a:txBody>
                    <a:bodyPr/>
                    <a:lstStyle/>
                    <a:p>
                      <a:pPr marL="241300" indent="270510">
                        <a:spcAft>
                          <a:spcPts val="0"/>
                        </a:spcAft>
                      </a:pPr>
                      <a:r>
                        <a:rPr lang="en-US" sz="1400" dirty="0" smtClean="0">
                          <a:latin typeface="Calibri" pitchFamily="34" charset="0"/>
                          <a:cs typeface="Calibri" pitchFamily="34" charset="0"/>
                        </a:rPr>
                        <a:t>Rural </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13</a:t>
                      </a:r>
                      <a:r>
                        <a:rPr lang="en-US" sz="1400" dirty="0">
                          <a:latin typeface="Calibri" pitchFamily="34" charset="0"/>
                          <a:cs typeface="Calibri" pitchFamily="34" charset="0"/>
                        </a:rPr>
                        <a:t>,3</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2,9</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5"/>
                  </a:ext>
                </a:extLst>
              </a:tr>
              <a:tr h="144145">
                <a:tc>
                  <a:txBody>
                    <a:bodyPr/>
                    <a:lstStyle/>
                    <a:p>
                      <a:pPr marL="241300" indent="-226695">
                        <a:spcAft>
                          <a:spcPts val="0"/>
                        </a:spcAft>
                      </a:pPr>
                      <a:r>
                        <a:rPr lang="en-US" sz="1400" dirty="0" smtClean="0">
                          <a:latin typeface="Calibri" pitchFamily="34" charset="0"/>
                          <a:cs typeface="Calibri" pitchFamily="34" charset="0"/>
                        </a:rPr>
                        <a:t>Road transport</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6</a:t>
                      </a:r>
                      <a:r>
                        <a:rPr lang="en-US" sz="1400" dirty="0">
                          <a:latin typeface="Calibri" pitchFamily="34" charset="0"/>
                          <a:cs typeface="Calibri" pitchFamily="34" charset="0"/>
                        </a:rPr>
                        <a:t>,6</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1,4</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6"/>
                  </a:ext>
                </a:extLst>
              </a:tr>
              <a:tr h="144145">
                <a:tc>
                  <a:txBody>
                    <a:bodyPr/>
                    <a:lstStyle/>
                    <a:p>
                      <a:r>
                        <a:rPr lang="en-US" sz="1400" dirty="0" smtClean="0">
                          <a:latin typeface="Calibri" pitchFamily="34" charset="0"/>
                          <a:cs typeface="Calibri" pitchFamily="34" charset="0"/>
                        </a:rPr>
                        <a:t>Agriculture</a:t>
                      </a:r>
                      <a:endParaRPr lang="ru-RU" sz="1400" dirty="0">
                        <a:latin typeface="Calibri" pitchFamily="34" charset="0"/>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6</a:t>
                      </a:r>
                      <a:r>
                        <a:rPr lang="en-US" sz="1400" dirty="0">
                          <a:latin typeface="Calibri" pitchFamily="34" charset="0"/>
                          <a:cs typeface="Calibri" pitchFamily="34" charset="0"/>
                        </a:rPr>
                        <a:t>,</a:t>
                      </a:r>
                      <a:r>
                        <a:rPr lang="ru-RU" sz="1400" dirty="0">
                          <a:latin typeface="Calibri" pitchFamily="34" charset="0"/>
                          <a:cs typeface="Calibri" pitchFamily="34" charset="0"/>
                        </a:rPr>
                        <a:t>3</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1,4</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7"/>
                  </a:ext>
                </a:extLst>
              </a:tr>
              <a:tr h="144145">
                <a:tc>
                  <a:txBody>
                    <a:bodyPr/>
                    <a:lstStyle/>
                    <a:p>
                      <a:pPr marL="241300" indent="-226695">
                        <a:spcAft>
                          <a:spcPts val="0"/>
                        </a:spcAft>
                      </a:pPr>
                      <a:r>
                        <a:rPr lang="en-US" sz="1400" dirty="0" smtClean="0">
                          <a:latin typeface="Calibri" pitchFamily="34" charset="0"/>
                          <a:cs typeface="Calibri" pitchFamily="34" charset="0"/>
                        </a:rPr>
                        <a:t>Total</a:t>
                      </a:r>
                      <a:endParaRPr lang="ru-RU" sz="1400" dirty="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a:latin typeface="Calibri" pitchFamily="34" charset="0"/>
                          <a:cs typeface="Calibri" pitchFamily="34" charset="0"/>
                        </a:rPr>
                        <a:t>457,0</a:t>
                      </a:r>
                      <a:endParaRPr lang="ru-RU" sz="1400">
                        <a:latin typeface="Calibri" pitchFamily="34" charset="0"/>
                        <a:ea typeface="Calibri"/>
                        <a:cs typeface="Calibri" pitchFamily="34" charset="0"/>
                      </a:endParaRPr>
                    </a:p>
                  </a:txBody>
                  <a:tcPr marL="68580" marR="68580" marT="0" marB="0" anchor="ctr"/>
                </a:tc>
                <a:tc>
                  <a:txBody>
                    <a:bodyPr/>
                    <a:lstStyle/>
                    <a:p>
                      <a:pPr marL="241300" indent="-226695" algn="ctr">
                        <a:spcAft>
                          <a:spcPts val="0"/>
                        </a:spcAft>
                      </a:pPr>
                      <a:r>
                        <a:rPr lang="ru-RU" sz="1400" dirty="0">
                          <a:latin typeface="Calibri" pitchFamily="34" charset="0"/>
                          <a:cs typeface="Calibri" pitchFamily="34" charset="0"/>
                        </a:rPr>
                        <a:t>100,0</a:t>
                      </a:r>
                      <a:endParaRPr lang="ru-RU" sz="14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xmlns="" val="10008"/>
                  </a:ext>
                </a:extLst>
              </a:tr>
            </a:tbl>
          </a:graphicData>
        </a:graphic>
      </p:graphicFrame>
      <p:sp>
        <p:nvSpPr>
          <p:cNvPr id="12289" name="Rectangle 1"/>
          <p:cNvSpPr>
            <a:spLocks noChangeArrowheads="1"/>
          </p:cNvSpPr>
          <p:nvPr/>
        </p:nvSpPr>
        <p:spPr bwMode="auto">
          <a:xfrm>
            <a:off x="2636764" y="1577130"/>
            <a:ext cx="414340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600" b="1" dirty="0" smtClean="0">
                <a:latin typeface="+mj-lt"/>
                <a:ea typeface="Times New Roman" pitchFamily="18" charset="0"/>
                <a:cs typeface="Times New Roman" pitchFamily="18" charset="0"/>
              </a:rPr>
              <a:t>PM10 e</a:t>
            </a:r>
            <a:r>
              <a:rPr kumimoji="0" lang="en-US" sz="1600" b="1" i="0" u="none" strike="noStrike" cap="none" normalizeH="0" baseline="0" dirty="0" smtClean="0">
                <a:ln>
                  <a:noFill/>
                </a:ln>
                <a:solidFill>
                  <a:schemeClr val="tx1"/>
                </a:solidFill>
                <a:effectLst/>
                <a:latin typeface="+mj-lt"/>
                <a:ea typeface="Times New Roman" pitchFamily="18" charset="0"/>
                <a:cs typeface="Times New Roman" pitchFamily="18" charset="0"/>
              </a:rPr>
              <a:t>mission by </a:t>
            </a:r>
            <a:r>
              <a:rPr lang="en-US" sz="1600" b="1" dirty="0" smtClean="0">
                <a:latin typeface="+mj-lt"/>
                <a:ea typeface="Times New Roman" pitchFamily="18" charset="0"/>
                <a:cs typeface="Times New Roman" pitchFamily="18" charset="0"/>
              </a:rPr>
              <a:t>source sectors</a:t>
            </a:r>
            <a:endParaRPr kumimoji="0" lang="ru-RU" sz="1600" b="1" i="0" u="none" strike="noStrike" cap="none" normalizeH="0" baseline="0" dirty="0" smtClean="0">
              <a:ln>
                <a:noFill/>
              </a:ln>
              <a:solidFill>
                <a:schemeClr val="tx1"/>
              </a:solidFill>
              <a:effectLst/>
              <a:latin typeface="+mj-lt"/>
              <a:cs typeface="Arial" pitchFamily="34" charset="0"/>
            </a:endParaRPr>
          </a:p>
        </p:txBody>
      </p:sp>
      <p:pic>
        <p:nvPicPr>
          <p:cNvPr id="19" name="Рисунок 18" descr="con_plants.jpg"/>
          <p:cNvPicPr>
            <a:picLocks noChangeAspect="1"/>
          </p:cNvPicPr>
          <p:nvPr/>
        </p:nvPicPr>
        <p:blipFill>
          <a:blip r:embed="rId2" cstate="print"/>
          <a:stretch>
            <a:fillRect/>
          </a:stretch>
        </p:blipFill>
        <p:spPr>
          <a:xfrm>
            <a:off x="357158" y="4570294"/>
            <a:ext cx="2000264" cy="1984279"/>
          </a:xfrm>
          <a:prstGeom prst="rect">
            <a:avLst/>
          </a:prstGeom>
        </p:spPr>
      </p:pic>
      <p:pic>
        <p:nvPicPr>
          <p:cNvPr id="21" name="Рисунок 20" descr="matrix_rez_1et.jpg"/>
          <p:cNvPicPr>
            <a:picLocks noChangeAspect="1"/>
          </p:cNvPicPr>
          <p:nvPr/>
        </p:nvPicPr>
        <p:blipFill>
          <a:blip r:embed="rId3" cstate="print"/>
          <a:stretch>
            <a:fillRect/>
          </a:stretch>
        </p:blipFill>
        <p:spPr>
          <a:xfrm>
            <a:off x="2586709" y="4570294"/>
            <a:ext cx="1985914" cy="1983600"/>
          </a:xfrm>
          <a:prstGeom prst="rect">
            <a:avLst/>
          </a:prstGeom>
        </p:spPr>
      </p:pic>
      <p:pic>
        <p:nvPicPr>
          <p:cNvPr id="22" name="Рисунок 21" descr="matrix_pez_mn.jpg"/>
          <p:cNvPicPr>
            <a:picLocks noChangeAspect="1"/>
          </p:cNvPicPr>
          <p:nvPr/>
        </p:nvPicPr>
        <p:blipFill>
          <a:blip r:embed="rId4" cstate="print"/>
          <a:stretch>
            <a:fillRect/>
          </a:stretch>
        </p:blipFill>
        <p:spPr>
          <a:xfrm>
            <a:off x="4801910" y="4570294"/>
            <a:ext cx="1969696" cy="1983600"/>
          </a:xfrm>
          <a:prstGeom prst="rect">
            <a:avLst/>
          </a:prstGeom>
        </p:spPr>
      </p:pic>
      <p:pic>
        <p:nvPicPr>
          <p:cNvPr id="24" name="Рисунок 23" descr="matrix_rural.jpg"/>
          <p:cNvPicPr>
            <a:picLocks noChangeAspect="1"/>
          </p:cNvPicPr>
          <p:nvPr/>
        </p:nvPicPr>
        <p:blipFill>
          <a:blip r:embed="rId5" cstate="print"/>
          <a:stretch>
            <a:fillRect/>
          </a:stretch>
        </p:blipFill>
        <p:spPr>
          <a:xfrm>
            <a:off x="7000892" y="4570294"/>
            <a:ext cx="1981286" cy="1983600"/>
          </a:xfrm>
          <a:prstGeom prst="rect">
            <a:avLst/>
          </a:prstGeom>
        </p:spPr>
      </p:pic>
      <p:pic>
        <p:nvPicPr>
          <p:cNvPr id="25" name="Рисунок 24" descr="agro.jpg"/>
          <p:cNvPicPr>
            <a:picLocks noChangeAspect="1"/>
          </p:cNvPicPr>
          <p:nvPr/>
        </p:nvPicPr>
        <p:blipFill>
          <a:blip r:embed="rId6" cstate="print"/>
          <a:stretch>
            <a:fillRect/>
          </a:stretch>
        </p:blipFill>
        <p:spPr>
          <a:xfrm>
            <a:off x="7000892" y="2214554"/>
            <a:ext cx="1985914" cy="1983600"/>
          </a:xfrm>
          <a:prstGeom prst="rect">
            <a:avLst/>
          </a:prstGeom>
        </p:spPr>
      </p:pic>
      <p:pic>
        <p:nvPicPr>
          <p:cNvPr id="27" name="Рисунок 26" descr="matrix_road.jpg"/>
          <p:cNvPicPr>
            <a:picLocks noChangeAspect="1"/>
          </p:cNvPicPr>
          <p:nvPr/>
        </p:nvPicPr>
        <p:blipFill>
          <a:blip r:embed="rId7" cstate="print"/>
          <a:stretch>
            <a:fillRect/>
          </a:stretch>
        </p:blipFill>
        <p:spPr>
          <a:xfrm>
            <a:off x="357158" y="2214554"/>
            <a:ext cx="1976768" cy="1983600"/>
          </a:xfrm>
          <a:prstGeom prst="rect">
            <a:avLst/>
          </a:prstGeom>
        </p:spPr>
      </p:pic>
      <p:sp>
        <p:nvSpPr>
          <p:cNvPr id="23" name="TextBox 22"/>
          <p:cNvSpPr txBox="1"/>
          <p:nvPr/>
        </p:nvSpPr>
        <p:spPr>
          <a:xfrm>
            <a:off x="357158" y="924714"/>
            <a:ext cx="8625020" cy="584775"/>
          </a:xfrm>
          <a:prstGeom prst="rect">
            <a:avLst/>
          </a:prstGeom>
          <a:noFill/>
        </p:spPr>
        <p:txBody>
          <a:bodyPr wrap="square" rtlCol="0">
            <a:spAutoFit/>
          </a:bodyPr>
          <a:lstStyle/>
          <a:p>
            <a:pPr algn="just"/>
            <a:r>
              <a:rPr lang="en-US" sz="1600" dirty="0" smtClean="0">
                <a:latin typeface="+mj-lt"/>
                <a:cs typeface="Calibri" pitchFamily="34" charset="0"/>
              </a:rPr>
              <a:t>PM10 emission for the city  domain was assessed as a share in national sector emissions accounting number of population, area of domain, road length etc. </a:t>
            </a:r>
            <a:endParaRPr lang="ru-RU" sz="1600" dirty="0">
              <a:latin typeface="+mj-lt"/>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956287"/>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lvl="0" algn="ctr">
              <a:buNone/>
            </a:pPr>
            <a:r>
              <a:rPr lang="en-US" sz="2200" b="1" dirty="0" smtClean="0">
                <a:latin typeface="+mj-lt"/>
                <a:ea typeface="Calibri" pitchFamily="34" charset="0"/>
                <a:cs typeface="Calibri" pitchFamily="34" charset="0"/>
              </a:rPr>
              <a:t>Emission sources parameterization</a:t>
            </a:r>
            <a:endParaRPr lang="ru-RU" sz="2200" b="1" dirty="0" smtClean="0">
              <a:solidFill>
                <a:schemeClr val="tx1"/>
              </a:solidFill>
              <a:latin typeface="+mj-lt"/>
              <a:cs typeface="Calibri" pitchFamily="34" charset="0"/>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500034" y="2571024"/>
            <a:ext cx="8215370" cy="646331"/>
          </a:xfrm>
          <a:prstGeom prst="rect">
            <a:avLst/>
          </a:prstGeom>
          <a:noFill/>
        </p:spPr>
        <p:txBody>
          <a:bodyPr wrap="square" rtlCol="0">
            <a:spAutoFit/>
          </a:bodyPr>
          <a:lstStyle/>
          <a:p>
            <a:r>
              <a:rPr lang="en-US" dirty="0" smtClean="0">
                <a:latin typeface="+mj-lt"/>
                <a:ea typeface="Calibri" pitchFamily="34" charset="0"/>
                <a:cs typeface="Calibri" pitchFamily="34" charset="0"/>
              </a:rPr>
              <a:t>Industrial enterprises were considered as a set of stationary point sources and described by the following parameters:</a:t>
            </a:r>
            <a:r>
              <a:rPr lang="en-US" dirty="0" smtClean="0">
                <a:latin typeface="+mj-lt"/>
                <a:cs typeface="Calibri" pitchFamily="34" charset="0"/>
              </a:rPr>
              <a:t> </a:t>
            </a:r>
            <a:endParaRPr lang="ru-RU" dirty="0">
              <a:latin typeface="+mj-lt"/>
              <a:cs typeface="Calibri" pitchFamily="34" charset="0"/>
            </a:endParaRPr>
          </a:p>
        </p:txBody>
      </p:sp>
      <p:sp>
        <p:nvSpPr>
          <p:cNvPr id="12" name="TextBox 11"/>
          <p:cNvSpPr txBox="1"/>
          <p:nvPr/>
        </p:nvSpPr>
        <p:spPr>
          <a:xfrm>
            <a:off x="571472" y="3438572"/>
            <a:ext cx="250033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latin typeface="Calibri" pitchFamily="34" charset="0"/>
                <a:cs typeface="Calibri" pitchFamily="34" charset="0"/>
              </a:rPr>
              <a:t>Location (</a:t>
            </a:r>
            <a:r>
              <a:rPr lang="en-US" sz="1400" dirty="0" smtClean="0">
                <a:solidFill>
                  <a:srgbClr val="003CE6"/>
                </a:solidFill>
                <a:latin typeface="Calibri" pitchFamily="34" charset="0"/>
                <a:cs typeface="Calibri" pitchFamily="34" charset="0"/>
              </a:rPr>
              <a:t>UTM coordinates</a:t>
            </a:r>
            <a:r>
              <a:rPr lang="en-US" sz="1400" dirty="0" smtClean="0">
                <a:latin typeface="Calibri" pitchFamily="34" charset="0"/>
                <a:cs typeface="Calibri" pitchFamily="34" charset="0"/>
              </a:rPr>
              <a:t>)</a:t>
            </a:r>
            <a:endParaRPr lang="ru-RU" sz="1400" dirty="0">
              <a:latin typeface="Calibri" pitchFamily="34" charset="0"/>
              <a:cs typeface="Calibri" pitchFamily="34" charset="0"/>
            </a:endParaRPr>
          </a:p>
        </p:txBody>
      </p:sp>
      <p:sp>
        <p:nvSpPr>
          <p:cNvPr id="14" name="TextBox 13"/>
          <p:cNvSpPr txBox="1"/>
          <p:nvPr/>
        </p:nvSpPr>
        <p:spPr>
          <a:xfrm>
            <a:off x="3143240" y="3438572"/>
            <a:ext cx="2643206"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latin typeface="Calibri" pitchFamily="34" charset="0"/>
                <a:cs typeface="Calibri" pitchFamily="34" charset="0"/>
              </a:rPr>
              <a:t>PM10 emissions  rate, g/s (</a:t>
            </a:r>
            <a:r>
              <a:rPr lang="en-US" sz="1400" dirty="0" smtClean="0">
                <a:solidFill>
                  <a:srgbClr val="003CE6"/>
                </a:solidFill>
                <a:latin typeface="Calibri" pitchFamily="34" charset="0"/>
                <a:cs typeface="Calibri" pitchFamily="34" charset="0"/>
              </a:rPr>
              <a:t>QS</a:t>
            </a:r>
            <a:r>
              <a:rPr lang="en-US" sz="1400" dirty="0" smtClean="0">
                <a:latin typeface="Calibri" pitchFamily="34" charset="0"/>
                <a:cs typeface="Calibri" pitchFamily="34" charset="0"/>
              </a:rPr>
              <a:t>)</a:t>
            </a:r>
            <a:endParaRPr lang="ru-RU" sz="1400" dirty="0">
              <a:latin typeface="Calibri" pitchFamily="34" charset="0"/>
              <a:cs typeface="Calibri" pitchFamily="34" charset="0"/>
            </a:endParaRPr>
          </a:p>
        </p:txBody>
      </p:sp>
      <p:sp>
        <p:nvSpPr>
          <p:cNvPr id="15" name="TextBox 14"/>
          <p:cNvSpPr txBox="1"/>
          <p:nvPr/>
        </p:nvSpPr>
        <p:spPr>
          <a:xfrm>
            <a:off x="6429388" y="3795762"/>
            <a:ext cx="200026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latin typeface="Calibri" pitchFamily="34" charset="0"/>
                <a:cs typeface="Calibri" pitchFamily="34" charset="0"/>
              </a:rPr>
              <a:t>Source height, (</a:t>
            </a:r>
            <a:r>
              <a:rPr lang="en-US" sz="1400" dirty="0" smtClean="0">
                <a:solidFill>
                  <a:srgbClr val="003CE6"/>
                </a:solidFill>
                <a:latin typeface="Calibri" pitchFamily="34" charset="0"/>
                <a:cs typeface="Calibri" pitchFamily="34" charset="0"/>
              </a:rPr>
              <a:t>HS</a:t>
            </a:r>
            <a:r>
              <a:rPr lang="en-US" sz="1400" dirty="0" smtClean="0">
                <a:latin typeface="Calibri" pitchFamily="34" charset="0"/>
                <a:cs typeface="Calibri" pitchFamily="34" charset="0"/>
              </a:rPr>
              <a:t>)</a:t>
            </a:r>
            <a:endParaRPr lang="ru-RU" sz="1400" dirty="0">
              <a:latin typeface="Calibri" pitchFamily="34" charset="0"/>
              <a:cs typeface="Calibri" pitchFamily="34" charset="0"/>
            </a:endParaRPr>
          </a:p>
        </p:txBody>
      </p:sp>
      <p:sp>
        <p:nvSpPr>
          <p:cNvPr id="16" name="TextBox 15"/>
          <p:cNvSpPr txBox="1"/>
          <p:nvPr/>
        </p:nvSpPr>
        <p:spPr>
          <a:xfrm>
            <a:off x="571472" y="3795762"/>
            <a:ext cx="3000396"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latin typeface="Calibri" pitchFamily="34" charset="0"/>
                <a:cs typeface="Calibri" pitchFamily="34" charset="0"/>
              </a:rPr>
              <a:t>Stack gas exit temperature, K (</a:t>
            </a:r>
            <a:r>
              <a:rPr lang="en-US" sz="1400" dirty="0" smtClean="0">
                <a:solidFill>
                  <a:srgbClr val="003CE6"/>
                </a:solidFill>
                <a:latin typeface="Calibri" pitchFamily="34" charset="0"/>
                <a:cs typeface="Calibri" pitchFamily="34" charset="0"/>
              </a:rPr>
              <a:t>TS</a:t>
            </a:r>
            <a:r>
              <a:rPr lang="en-US" sz="1400" dirty="0" smtClean="0">
                <a:latin typeface="Calibri" pitchFamily="34" charset="0"/>
                <a:cs typeface="Calibri" pitchFamily="34" charset="0"/>
              </a:rPr>
              <a:t>)</a:t>
            </a:r>
            <a:endParaRPr lang="ru-RU" sz="1400" dirty="0">
              <a:latin typeface="Calibri" pitchFamily="34" charset="0"/>
              <a:cs typeface="Calibri" pitchFamily="34" charset="0"/>
            </a:endParaRPr>
          </a:p>
        </p:txBody>
      </p:sp>
      <p:sp>
        <p:nvSpPr>
          <p:cNvPr id="17" name="TextBox 16"/>
          <p:cNvSpPr txBox="1"/>
          <p:nvPr/>
        </p:nvSpPr>
        <p:spPr>
          <a:xfrm>
            <a:off x="5929322" y="3438572"/>
            <a:ext cx="250033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latin typeface="Calibri" pitchFamily="34" charset="0"/>
                <a:cs typeface="Calibri" pitchFamily="34" charset="0"/>
              </a:rPr>
              <a:t>Stack  inside diameter, m (</a:t>
            </a:r>
            <a:r>
              <a:rPr lang="en-US" sz="1400" dirty="0" smtClean="0">
                <a:solidFill>
                  <a:srgbClr val="003CE6"/>
                </a:solidFill>
                <a:latin typeface="Calibri" pitchFamily="34" charset="0"/>
                <a:cs typeface="Calibri" pitchFamily="34" charset="0"/>
              </a:rPr>
              <a:t>DS</a:t>
            </a:r>
            <a:r>
              <a:rPr lang="en-US" sz="1400" dirty="0" smtClean="0">
                <a:latin typeface="Calibri" pitchFamily="34" charset="0"/>
                <a:cs typeface="Calibri" pitchFamily="34" charset="0"/>
              </a:rPr>
              <a:t>)</a:t>
            </a:r>
            <a:endParaRPr lang="ru-RU" sz="1400" dirty="0">
              <a:latin typeface="Calibri" pitchFamily="34" charset="0"/>
              <a:cs typeface="Calibri" pitchFamily="34" charset="0"/>
            </a:endParaRPr>
          </a:p>
        </p:txBody>
      </p:sp>
      <p:sp>
        <p:nvSpPr>
          <p:cNvPr id="19" name="TextBox 18"/>
          <p:cNvSpPr txBox="1"/>
          <p:nvPr/>
        </p:nvSpPr>
        <p:spPr>
          <a:xfrm>
            <a:off x="3643306" y="3795762"/>
            <a:ext cx="271464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latin typeface="Calibri" pitchFamily="34" charset="0"/>
                <a:cs typeface="Calibri" pitchFamily="34" charset="0"/>
              </a:rPr>
              <a:t>Stack gas exit velocity, m/s (</a:t>
            </a:r>
            <a:r>
              <a:rPr lang="en-US" sz="1400" dirty="0" smtClean="0">
                <a:solidFill>
                  <a:srgbClr val="003CE6"/>
                </a:solidFill>
                <a:latin typeface="Calibri" pitchFamily="34" charset="0"/>
                <a:cs typeface="Calibri" pitchFamily="34" charset="0"/>
              </a:rPr>
              <a:t>VS</a:t>
            </a:r>
            <a:r>
              <a:rPr lang="en-US" sz="1400" dirty="0" smtClean="0">
                <a:latin typeface="Calibri" pitchFamily="34" charset="0"/>
                <a:cs typeface="Calibri" pitchFamily="34" charset="0"/>
              </a:rPr>
              <a:t>)</a:t>
            </a:r>
            <a:endParaRPr lang="ru-RU" sz="1400" dirty="0">
              <a:latin typeface="Calibri" pitchFamily="34" charset="0"/>
              <a:cs typeface="Calibri" pitchFamily="34" charset="0"/>
            </a:endParaRPr>
          </a:p>
        </p:txBody>
      </p:sp>
      <p:sp>
        <p:nvSpPr>
          <p:cNvPr id="20" name="TextBox 19"/>
          <p:cNvSpPr txBox="1"/>
          <p:nvPr/>
        </p:nvSpPr>
        <p:spPr>
          <a:xfrm>
            <a:off x="500034" y="4653136"/>
            <a:ext cx="8286808" cy="923330"/>
          </a:xfrm>
          <a:prstGeom prst="rect">
            <a:avLst/>
          </a:prstGeom>
          <a:noFill/>
        </p:spPr>
        <p:txBody>
          <a:bodyPr wrap="square" rtlCol="0">
            <a:spAutoFit/>
          </a:bodyPr>
          <a:lstStyle/>
          <a:p>
            <a:r>
              <a:rPr lang="en-US" dirty="0" smtClean="0">
                <a:latin typeface="+mj-lt"/>
                <a:cs typeface="Calibri" pitchFamily="34" charset="0"/>
              </a:rPr>
              <a:t>For </a:t>
            </a:r>
            <a:r>
              <a:rPr lang="en-US" dirty="0" err="1" smtClean="0">
                <a:latin typeface="+mj-lt"/>
                <a:cs typeface="Calibri" pitchFamily="34" charset="0"/>
              </a:rPr>
              <a:t>parametrization</a:t>
            </a:r>
            <a:r>
              <a:rPr lang="en-US" dirty="0" smtClean="0">
                <a:latin typeface="+mj-lt"/>
                <a:cs typeface="Calibri" pitchFamily="34" charset="0"/>
              </a:rPr>
              <a:t> of PM10 emissions sources facilities data was used, supplemented by available data from other datasets. On the whole 25 point sources at 13 </a:t>
            </a:r>
            <a:r>
              <a:rPr lang="en-US" dirty="0" smtClean="0">
                <a:latin typeface="+mj-lt"/>
                <a:ea typeface="Calibri" pitchFamily="34" charset="0"/>
                <a:cs typeface="Calibri" pitchFamily="34" charset="0"/>
              </a:rPr>
              <a:t>enterprises </a:t>
            </a:r>
            <a:r>
              <a:rPr lang="en-US" dirty="0" smtClean="0">
                <a:latin typeface="+mj-lt"/>
                <a:cs typeface="Calibri" pitchFamily="34" charset="0"/>
              </a:rPr>
              <a:t>were allocated.</a:t>
            </a:r>
            <a:endParaRPr lang="ru-RU" dirty="0">
              <a:latin typeface="+mj-lt"/>
              <a:cs typeface="Calibri" pitchFamily="34" charset="0"/>
            </a:endParaRPr>
          </a:p>
        </p:txBody>
      </p:sp>
      <p:sp>
        <p:nvSpPr>
          <p:cNvPr id="18" name="Rectangle 1"/>
          <p:cNvSpPr>
            <a:spLocks noChangeArrowheads="1"/>
          </p:cNvSpPr>
          <p:nvPr/>
        </p:nvSpPr>
        <p:spPr bwMode="auto">
          <a:xfrm>
            <a:off x="535753" y="2045540"/>
            <a:ext cx="78581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b="1" dirty="0" smtClean="0">
                <a:latin typeface="+mj-lt"/>
                <a:ea typeface="Calibri" pitchFamily="34" charset="0"/>
                <a:cs typeface="Calibri" pitchFamily="34" charset="0"/>
              </a:rPr>
              <a:t>Point sources</a:t>
            </a:r>
            <a:endParaRPr kumimoji="0" lang="ru-RU" b="1" i="0" u="none" strike="noStrike" cap="none" normalizeH="0" baseline="0" dirty="0" smtClean="0">
              <a:ln>
                <a:noFill/>
              </a:ln>
              <a:solidFill>
                <a:schemeClr val="tx1"/>
              </a:solidFill>
              <a:effectLst/>
              <a:latin typeface="+mj-lt"/>
              <a:cs typeface="Calibri" pitchFamily="34" charset="0"/>
            </a:endParaRPr>
          </a:p>
        </p:txBody>
      </p:sp>
      <p:sp>
        <p:nvSpPr>
          <p:cNvPr id="21" name="Прямоугольник 20"/>
          <p:cNvSpPr/>
          <p:nvPr/>
        </p:nvSpPr>
        <p:spPr>
          <a:xfrm>
            <a:off x="535753" y="1326729"/>
            <a:ext cx="8286808" cy="646331"/>
          </a:xfrm>
          <a:prstGeom prst="rect">
            <a:avLst/>
          </a:prstGeom>
        </p:spPr>
        <p:txBody>
          <a:bodyPr wrap="square">
            <a:spAutoFit/>
          </a:bodyPr>
          <a:lstStyle/>
          <a:p>
            <a:r>
              <a:rPr lang="en-US" dirty="0" smtClean="0">
                <a:latin typeface="Verdana" pitchFamily="34" charset="0"/>
                <a:ea typeface="Verdana" pitchFamily="34" charset="0"/>
                <a:cs typeface="Verdana" pitchFamily="34" charset="0"/>
              </a:rPr>
              <a:t>All sources of PM10 emission of the city were considered as of 2 types: point and area.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4"/>
          <p:cNvSpPr txBox="1">
            <a:spLocks/>
          </p:cNvSpPr>
          <p:nvPr/>
        </p:nvSpPr>
        <p:spPr>
          <a:xfrm>
            <a:off x="500034" y="214290"/>
            <a:ext cx="8143932" cy="954028"/>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eaLnBrk="0" hangingPunct="0">
              <a:lnSpc>
                <a:spcPct val="80000"/>
              </a:lnSpc>
              <a:spcBef>
                <a:spcPct val="20000"/>
              </a:spcBef>
              <a:defRPr/>
            </a:pPr>
            <a:r>
              <a:rPr lang="en-US" sz="2400" b="1" dirty="0" smtClean="0">
                <a:latin typeface="+mj-lt"/>
                <a:ea typeface="Calibri" pitchFamily="34" charset="0"/>
                <a:cs typeface="Calibri" pitchFamily="34" charset="0"/>
              </a:rPr>
              <a:t>Area sources</a:t>
            </a:r>
            <a:endParaRPr kumimoji="0" lang="ru-RU" sz="2400" b="1" i="0" u="none" strike="noStrike" kern="1200" cap="none" spc="0" normalizeH="0" baseline="0" noProof="0" dirty="0">
              <a:ln>
                <a:noFill/>
              </a:ln>
              <a:solidFill>
                <a:schemeClr val="dk1"/>
              </a:solidFill>
              <a:effectLst/>
              <a:uLnTx/>
              <a:uFillTx/>
              <a:latin typeface="+mj-lt"/>
              <a:cs typeface="Calibri" pitchFamily="34" charset="0"/>
            </a:endParaRPr>
          </a:p>
        </p:txBody>
      </p:sp>
      <p:sp>
        <p:nvSpPr>
          <p:cNvPr id="6" name="TextBox 5"/>
          <p:cNvSpPr txBox="1"/>
          <p:nvPr/>
        </p:nvSpPr>
        <p:spPr>
          <a:xfrm>
            <a:off x="408019" y="1483946"/>
            <a:ext cx="8577277" cy="923330"/>
          </a:xfrm>
          <a:prstGeom prst="rect">
            <a:avLst/>
          </a:prstGeom>
          <a:noFill/>
        </p:spPr>
        <p:txBody>
          <a:bodyPr wrap="square" rtlCol="0">
            <a:spAutoFit/>
          </a:bodyPr>
          <a:lstStyle/>
          <a:p>
            <a:r>
              <a:rPr lang="en-US" dirty="0" smtClean="0">
                <a:latin typeface="+mj-lt"/>
                <a:ea typeface="Calibri" pitchFamily="34" charset="0"/>
                <a:cs typeface="Calibri" pitchFamily="34" charset="0"/>
              </a:rPr>
              <a:t>Road transport, </a:t>
            </a:r>
            <a:r>
              <a:rPr lang="en-US" dirty="0" smtClean="0">
                <a:latin typeface="+mj-lt"/>
                <a:cs typeface="Calibri" pitchFamily="34" charset="0"/>
              </a:rPr>
              <a:t>agriculture, residential sector </a:t>
            </a:r>
            <a:r>
              <a:rPr lang="en-US" dirty="0" smtClean="0">
                <a:latin typeface="+mj-lt"/>
                <a:ea typeface="Calibri" pitchFamily="34" charset="0"/>
                <a:cs typeface="Calibri" pitchFamily="34" charset="0"/>
              </a:rPr>
              <a:t>in the city and its environs were described in model as </a:t>
            </a:r>
            <a:r>
              <a:rPr lang="en-US" b="1" dirty="0" smtClean="0">
                <a:solidFill>
                  <a:schemeClr val="accent5">
                    <a:lumMod val="50000"/>
                  </a:schemeClr>
                </a:solidFill>
                <a:latin typeface="+mj-lt"/>
                <a:ea typeface="Calibri" pitchFamily="34" charset="0"/>
                <a:cs typeface="Calibri" pitchFamily="34" charset="0"/>
              </a:rPr>
              <a:t>area sources </a:t>
            </a:r>
            <a:r>
              <a:rPr lang="en-US" dirty="0" smtClean="0">
                <a:latin typeface="+mj-lt"/>
                <a:ea typeface="Calibri" pitchFamily="34" charset="0"/>
                <a:cs typeface="Calibri" pitchFamily="34" charset="0"/>
              </a:rPr>
              <a:t>using the following parameters:</a:t>
            </a:r>
            <a:r>
              <a:rPr lang="en-US" dirty="0" smtClean="0">
                <a:latin typeface="+mj-lt"/>
                <a:cs typeface="Calibri" pitchFamily="34" charset="0"/>
              </a:rPr>
              <a:t> </a:t>
            </a:r>
            <a:endParaRPr lang="ru-RU" dirty="0">
              <a:latin typeface="+mj-lt"/>
              <a:cs typeface="Calibri" pitchFamily="34" charset="0"/>
            </a:endParaRPr>
          </a:p>
        </p:txBody>
      </p:sp>
      <p:sp>
        <p:nvSpPr>
          <p:cNvPr id="7" name="TextBox 6"/>
          <p:cNvSpPr txBox="1"/>
          <p:nvPr/>
        </p:nvSpPr>
        <p:spPr>
          <a:xfrm>
            <a:off x="408019" y="2722904"/>
            <a:ext cx="264320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solidFill>
                  <a:schemeClr val="tx2"/>
                </a:solidFill>
                <a:latin typeface="Calibri" pitchFamily="34" charset="0"/>
                <a:cs typeface="Calibri" pitchFamily="34" charset="0"/>
              </a:rPr>
              <a:t>Location (X,Y UTM coordinates)</a:t>
            </a:r>
            <a:endParaRPr lang="ru-RU" sz="1400" dirty="0">
              <a:solidFill>
                <a:schemeClr val="tx2"/>
              </a:solidFill>
              <a:latin typeface="Calibri" pitchFamily="34" charset="0"/>
              <a:cs typeface="Calibri" pitchFamily="34" charset="0"/>
            </a:endParaRPr>
          </a:p>
        </p:txBody>
      </p:sp>
      <p:sp>
        <p:nvSpPr>
          <p:cNvPr id="8" name="TextBox 7"/>
          <p:cNvSpPr txBox="1"/>
          <p:nvPr/>
        </p:nvSpPr>
        <p:spPr>
          <a:xfrm>
            <a:off x="408019" y="3080094"/>
            <a:ext cx="32861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solidFill>
                  <a:schemeClr val="tx2"/>
                </a:solidFill>
                <a:latin typeface="Calibri" pitchFamily="34" charset="0"/>
                <a:cs typeface="Calibri" pitchFamily="34" charset="0"/>
              </a:rPr>
              <a:t>PM10 emissions rate, g/(s*m</a:t>
            </a:r>
            <a:r>
              <a:rPr lang="en-US" sz="1400" baseline="30000" dirty="0" smtClean="0">
                <a:solidFill>
                  <a:schemeClr val="tx2"/>
                </a:solidFill>
                <a:latin typeface="Calibri" pitchFamily="34" charset="0"/>
                <a:cs typeface="Calibri" pitchFamily="34" charset="0"/>
              </a:rPr>
              <a:t>2</a:t>
            </a:r>
            <a:r>
              <a:rPr lang="en-US" sz="1400" dirty="0" smtClean="0">
                <a:solidFill>
                  <a:schemeClr val="tx2"/>
                </a:solidFill>
                <a:latin typeface="Calibri" pitchFamily="34" charset="0"/>
                <a:cs typeface="Calibri" pitchFamily="34" charset="0"/>
              </a:rPr>
              <a:t>) (</a:t>
            </a:r>
            <a:r>
              <a:rPr lang="en-US" sz="1400" dirty="0" err="1" smtClean="0">
                <a:solidFill>
                  <a:schemeClr val="tx2"/>
                </a:solidFill>
                <a:latin typeface="Calibri" pitchFamily="34" charset="0"/>
                <a:cs typeface="Calibri" pitchFamily="34" charset="0"/>
              </a:rPr>
              <a:t>Aremis</a:t>
            </a:r>
            <a:r>
              <a:rPr lang="en-US" sz="1400" dirty="0" smtClean="0">
                <a:solidFill>
                  <a:schemeClr val="tx2"/>
                </a:solidFill>
                <a:latin typeface="Calibri" pitchFamily="34" charset="0"/>
                <a:cs typeface="Calibri" pitchFamily="34" charset="0"/>
              </a:rPr>
              <a:t>)</a:t>
            </a:r>
            <a:endParaRPr lang="ru-RU" sz="1400" dirty="0">
              <a:solidFill>
                <a:schemeClr val="tx2"/>
              </a:solidFill>
              <a:latin typeface="Calibri" pitchFamily="34" charset="0"/>
              <a:cs typeface="Calibri" pitchFamily="34" charset="0"/>
            </a:endParaRPr>
          </a:p>
        </p:txBody>
      </p:sp>
      <p:sp>
        <p:nvSpPr>
          <p:cNvPr id="9" name="TextBox 8"/>
          <p:cNvSpPr txBox="1"/>
          <p:nvPr/>
        </p:nvSpPr>
        <p:spPr>
          <a:xfrm>
            <a:off x="408019" y="3437284"/>
            <a:ext cx="292895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solidFill>
                  <a:schemeClr val="tx2"/>
                </a:solidFill>
                <a:latin typeface="Calibri" pitchFamily="34" charset="0"/>
                <a:cs typeface="Calibri" pitchFamily="34" charset="0"/>
              </a:rPr>
              <a:t>Source release height, m (</a:t>
            </a:r>
            <a:r>
              <a:rPr lang="en-US" sz="1400" dirty="0" err="1" smtClean="0">
                <a:solidFill>
                  <a:schemeClr val="tx2"/>
                </a:solidFill>
                <a:latin typeface="Calibri" pitchFamily="34" charset="0"/>
                <a:cs typeface="Calibri" pitchFamily="34" charset="0"/>
              </a:rPr>
              <a:t>Rhelght</a:t>
            </a:r>
            <a:r>
              <a:rPr lang="en-US" sz="1400" dirty="0" smtClean="0">
                <a:solidFill>
                  <a:schemeClr val="tx2"/>
                </a:solidFill>
                <a:latin typeface="Calibri" pitchFamily="34" charset="0"/>
                <a:cs typeface="Calibri" pitchFamily="34" charset="0"/>
              </a:rPr>
              <a:t>)</a:t>
            </a:r>
            <a:endParaRPr lang="ru-RU" sz="1400" dirty="0">
              <a:solidFill>
                <a:schemeClr val="tx2"/>
              </a:solidFill>
              <a:latin typeface="Calibri" pitchFamily="34" charset="0"/>
              <a:cs typeface="Calibri" pitchFamily="34" charset="0"/>
            </a:endParaRPr>
          </a:p>
        </p:txBody>
      </p:sp>
      <p:sp>
        <p:nvSpPr>
          <p:cNvPr id="10" name="TextBox 9"/>
          <p:cNvSpPr txBox="1"/>
          <p:nvPr/>
        </p:nvSpPr>
        <p:spPr>
          <a:xfrm>
            <a:off x="3979919" y="3080094"/>
            <a:ext cx="321471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solidFill>
                  <a:schemeClr val="tx2"/>
                </a:solidFill>
                <a:latin typeface="Calibri" pitchFamily="34" charset="0"/>
                <a:cs typeface="Calibri" pitchFamily="34" charset="0"/>
              </a:rPr>
              <a:t>Length of side of area source, m (</a:t>
            </a:r>
            <a:r>
              <a:rPr lang="en-US" sz="1400" dirty="0" err="1" smtClean="0">
                <a:solidFill>
                  <a:schemeClr val="tx2"/>
                </a:solidFill>
                <a:latin typeface="Calibri" pitchFamily="34" charset="0"/>
                <a:cs typeface="Calibri" pitchFamily="34" charset="0"/>
              </a:rPr>
              <a:t>Xinit</a:t>
            </a:r>
            <a:r>
              <a:rPr lang="en-US" sz="1400" dirty="0" smtClean="0">
                <a:solidFill>
                  <a:schemeClr val="tx2"/>
                </a:solidFill>
                <a:latin typeface="Calibri" pitchFamily="34" charset="0"/>
                <a:cs typeface="Calibri" pitchFamily="34" charset="0"/>
              </a:rPr>
              <a:t>)</a:t>
            </a:r>
            <a:endParaRPr lang="ru-RU" sz="1400" dirty="0">
              <a:solidFill>
                <a:schemeClr val="tx2"/>
              </a:solidFill>
              <a:latin typeface="Calibri" pitchFamily="34" charset="0"/>
              <a:cs typeface="Calibri" pitchFamily="34" charset="0"/>
            </a:endParaRPr>
          </a:p>
        </p:txBody>
      </p:sp>
      <p:sp>
        <p:nvSpPr>
          <p:cNvPr id="11" name="TextBox 10"/>
          <p:cNvSpPr txBox="1"/>
          <p:nvPr/>
        </p:nvSpPr>
        <p:spPr>
          <a:xfrm>
            <a:off x="3979919" y="2722904"/>
            <a:ext cx="321471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solidFill>
                  <a:schemeClr val="tx2"/>
                </a:solidFill>
                <a:latin typeface="Calibri" pitchFamily="34" charset="0"/>
                <a:cs typeface="Calibri" pitchFamily="34" charset="0"/>
              </a:rPr>
              <a:t>Length of side of area source, m (</a:t>
            </a:r>
            <a:r>
              <a:rPr lang="en-US" sz="1400" dirty="0" err="1" smtClean="0">
                <a:solidFill>
                  <a:schemeClr val="tx2"/>
                </a:solidFill>
                <a:latin typeface="Calibri" pitchFamily="34" charset="0"/>
                <a:cs typeface="Calibri" pitchFamily="34" charset="0"/>
              </a:rPr>
              <a:t>Yinit</a:t>
            </a:r>
            <a:r>
              <a:rPr lang="en-US" sz="1400" dirty="0" smtClean="0">
                <a:solidFill>
                  <a:schemeClr val="tx2"/>
                </a:solidFill>
                <a:latin typeface="Calibri" pitchFamily="34" charset="0"/>
                <a:cs typeface="Calibri" pitchFamily="34" charset="0"/>
              </a:rPr>
              <a:t>)</a:t>
            </a:r>
            <a:endParaRPr lang="ru-RU" sz="1400" dirty="0">
              <a:solidFill>
                <a:schemeClr val="tx2"/>
              </a:solidFill>
              <a:latin typeface="Calibri" pitchFamily="34" charset="0"/>
              <a:cs typeface="Calibri" pitchFamily="34" charset="0"/>
            </a:endParaRPr>
          </a:p>
        </p:txBody>
      </p:sp>
      <p:sp>
        <p:nvSpPr>
          <p:cNvPr id="12" name="TextBox 11"/>
          <p:cNvSpPr txBox="1"/>
          <p:nvPr/>
        </p:nvSpPr>
        <p:spPr>
          <a:xfrm>
            <a:off x="3979919" y="3437284"/>
            <a:ext cx="335758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fontAlgn="b"/>
            <a:r>
              <a:rPr lang="en-US" sz="1400" dirty="0" smtClean="0">
                <a:solidFill>
                  <a:schemeClr val="tx2"/>
                </a:solidFill>
                <a:latin typeface="Calibri" pitchFamily="34" charset="0"/>
                <a:cs typeface="Calibri" pitchFamily="34" charset="0"/>
              </a:rPr>
              <a:t>Orientation angle relative to N, deg (</a:t>
            </a:r>
            <a:r>
              <a:rPr lang="en-US" sz="1400" dirty="0" err="1" smtClean="0">
                <a:solidFill>
                  <a:schemeClr val="tx2"/>
                </a:solidFill>
                <a:latin typeface="Calibri" pitchFamily="34" charset="0"/>
                <a:cs typeface="Calibri" pitchFamily="34" charset="0"/>
              </a:rPr>
              <a:t>Angl</a:t>
            </a:r>
            <a:r>
              <a:rPr lang="en-US" sz="1400" dirty="0" smtClean="0">
                <a:solidFill>
                  <a:schemeClr val="tx2"/>
                </a:solidFill>
                <a:latin typeface="Calibri" pitchFamily="34" charset="0"/>
                <a:cs typeface="Calibri" pitchFamily="34" charset="0"/>
              </a:rPr>
              <a:t>)</a:t>
            </a:r>
            <a:endParaRPr lang="en-US" sz="1400" dirty="0">
              <a:solidFill>
                <a:schemeClr val="tx2"/>
              </a:solidFill>
              <a:latin typeface="Calibri" pitchFamily="34" charset="0"/>
              <a:cs typeface="Calibri" pitchFamily="34" charset="0"/>
            </a:endParaRPr>
          </a:p>
        </p:txBody>
      </p:sp>
      <p:sp>
        <p:nvSpPr>
          <p:cNvPr id="13" name="TextBox 12"/>
          <p:cNvSpPr txBox="1"/>
          <p:nvPr/>
        </p:nvSpPr>
        <p:spPr>
          <a:xfrm>
            <a:off x="500034" y="4581128"/>
            <a:ext cx="8143932" cy="923330"/>
          </a:xfrm>
          <a:prstGeom prst="rect">
            <a:avLst/>
          </a:prstGeom>
          <a:noFill/>
        </p:spPr>
        <p:txBody>
          <a:bodyPr wrap="square" rtlCol="0">
            <a:spAutoFit/>
          </a:bodyPr>
          <a:lstStyle/>
          <a:p>
            <a:r>
              <a:rPr lang="en-US" dirty="0" smtClean="0">
                <a:latin typeface="+mj-lt"/>
                <a:cs typeface="Calibri" pitchFamily="34" charset="0"/>
              </a:rPr>
              <a:t>Fraction of particle mass emitted in fine mode less then 2.5 microns and representative mass mean particle diameter in microns are used for calculation of PM10 deposition according to Method 2.</a:t>
            </a:r>
            <a:endParaRPr lang="ru-RU" dirty="0">
              <a:latin typeface="+mj-lt"/>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28596" y="285728"/>
            <a:ext cx="8143932" cy="736406"/>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400" b="1" dirty="0" smtClean="0">
                <a:latin typeface="+mj-lt"/>
                <a:cs typeface="Calibri" pitchFamily="34" charset="0"/>
              </a:rPr>
              <a:t>2. Meteorology</a:t>
            </a:r>
            <a:endParaRPr lang="ru-RU" sz="2400" b="1" dirty="0">
              <a:latin typeface="+mj-lt"/>
              <a:cs typeface="Calibri" pitchFamily="34" charset="0"/>
            </a:endParaRPr>
          </a:p>
        </p:txBody>
      </p:sp>
      <p:sp>
        <p:nvSpPr>
          <p:cNvPr id="4" name="Прямоугольник 3"/>
          <p:cNvSpPr/>
          <p:nvPr/>
        </p:nvSpPr>
        <p:spPr>
          <a:xfrm>
            <a:off x="4143372" y="4786322"/>
            <a:ext cx="4429156" cy="1600438"/>
          </a:xfrm>
          <a:prstGeom prst="rect">
            <a:avLst/>
          </a:prstGeom>
        </p:spPr>
        <p:txBody>
          <a:bodyPr wrap="square">
            <a:spAutoFit/>
          </a:bodyPr>
          <a:lstStyle/>
          <a:p>
            <a:pPr algn="just"/>
            <a:r>
              <a:rPr lang="en-US" sz="1400" dirty="0" smtClean="0">
                <a:latin typeface="+mj-lt"/>
                <a:cs typeface="Calibri" pitchFamily="34" charset="0"/>
              </a:rPr>
              <a:t>AERMET Meteorological files were available for 5-year </a:t>
            </a:r>
            <a:r>
              <a:rPr lang="en-US" sz="1400" dirty="0">
                <a:latin typeface="+mj-lt"/>
                <a:cs typeface="Calibri" pitchFamily="34" charset="0"/>
              </a:rPr>
              <a:t>period </a:t>
            </a:r>
            <a:r>
              <a:rPr lang="en-US" sz="1400" dirty="0" smtClean="0">
                <a:latin typeface="+mj-lt"/>
                <a:cs typeface="Calibri" pitchFamily="34" charset="0"/>
              </a:rPr>
              <a:t>(from 2012 to 2016). However, due to long calculating procedure, most of the results were performed on the basis of 1-year meteorological file, preferably 2015, since for this year statistical data for the city was compiled.</a:t>
            </a:r>
          </a:p>
        </p:txBody>
      </p:sp>
      <p:sp>
        <p:nvSpPr>
          <p:cNvPr id="7" name="Прямоугольник 6"/>
          <p:cNvSpPr/>
          <p:nvPr/>
        </p:nvSpPr>
        <p:spPr>
          <a:xfrm>
            <a:off x="446496" y="1417723"/>
            <a:ext cx="8143932" cy="307777"/>
          </a:xfrm>
          <a:prstGeom prst="rect">
            <a:avLst/>
          </a:prstGeom>
        </p:spPr>
        <p:txBody>
          <a:bodyPr wrap="square">
            <a:spAutoFit/>
          </a:bodyPr>
          <a:lstStyle/>
          <a:p>
            <a:r>
              <a:rPr lang="en-US" sz="1400" dirty="0" smtClean="0">
                <a:latin typeface="+mj-lt"/>
                <a:cs typeface="Calibri" pitchFamily="34" charset="0"/>
              </a:rPr>
              <a:t>The following  information for the AERMOD Meteorological Preprocessor  was used : </a:t>
            </a:r>
          </a:p>
        </p:txBody>
      </p:sp>
      <p:sp>
        <p:nvSpPr>
          <p:cNvPr id="8" name="Прямоугольник 7"/>
          <p:cNvSpPr/>
          <p:nvPr/>
        </p:nvSpPr>
        <p:spPr>
          <a:xfrm>
            <a:off x="428596" y="1857364"/>
            <a:ext cx="371477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alibri" pitchFamily="34" charset="0"/>
                <a:cs typeface="Calibri" pitchFamily="34" charset="0"/>
              </a:rPr>
              <a:t>SURFACE</a:t>
            </a:r>
            <a:r>
              <a:rPr lang="en-US" b="1" dirty="0" smtClean="0">
                <a:latin typeface="Calibri" pitchFamily="34" charset="0"/>
                <a:cs typeface="Calibri" pitchFamily="34" charset="0"/>
              </a:rPr>
              <a:t> </a:t>
            </a:r>
            <a:r>
              <a:rPr lang="en-US" dirty="0" smtClean="0">
                <a:latin typeface="Calibri" pitchFamily="34" charset="0"/>
                <a:cs typeface="Calibri" pitchFamily="34" charset="0"/>
              </a:rPr>
              <a:t>data for Minsk meteorology station (WMO 268500) </a:t>
            </a:r>
          </a:p>
        </p:txBody>
      </p:sp>
      <p:sp>
        <p:nvSpPr>
          <p:cNvPr id="9" name="Прямоугольник 8"/>
          <p:cNvSpPr/>
          <p:nvPr/>
        </p:nvSpPr>
        <p:spPr>
          <a:xfrm>
            <a:off x="4572000" y="1857364"/>
            <a:ext cx="38576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alibri" pitchFamily="34" charset="0"/>
                <a:cs typeface="Calibri" pitchFamily="34" charset="0"/>
              </a:rPr>
              <a:t>UPPER AIR SOUNDING data for Gomel station (WMO 330410)</a:t>
            </a:r>
            <a:endParaRPr lang="ru-RU" dirty="0"/>
          </a:p>
        </p:txBody>
      </p:sp>
      <p:sp>
        <p:nvSpPr>
          <p:cNvPr id="10" name="Прямоугольник 9"/>
          <p:cNvSpPr/>
          <p:nvPr/>
        </p:nvSpPr>
        <p:spPr>
          <a:xfrm>
            <a:off x="500034" y="2800064"/>
            <a:ext cx="8072494" cy="307777"/>
          </a:xfrm>
          <a:prstGeom prst="rect">
            <a:avLst/>
          </a:prstGeom>
        </p:spPr>
        <p:txBody>
          <a:bodyPr wrap="square">
            <a:spAutoFit/>
          </a:bodyPr>
          <a:lstStyle/>
          <a:p>
            <a:r>
              <a:rPr lang="en-US" sz="1400" dirty="0" smtClean="0">
                <a:latin typeface="+mj-lt"/>
                <a:cs typeface="Calibri" pitchFamily="34" charset="0"/>
              </a:rPr>
              <a:t>Data collected in NOAA National Centers for Environmental information  were used:</a:t>
            </a:r>
          </a:p>
        </p:txBody>
      </p:sp>
      <p:sp>
        <p:nvSpPr>
          <p:cNvPr id="11" name="Прямоугольник 10"/>
          <p:cNvSpPr/>
          <p:nvPr/>
        </p:nvSpPr>
        <p:spPr>
          <a:xfrm>
            <a:off x="4143372" y="4000504"/>
            <a:ext cx="4357718" cy="6429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ru-RU" dirty="0" err="1" smtClean="0">
                <a:latin typeface="Calibri" pitchFamily="34" charset="0"/>
                <a:cs typeface="Calibri" pitchFamily="34" charset="0"/>
              </a:rPr>
              <a:t>Radiosonde</a:t>
            </a:r>
            <a:r>
              <a:rPr lang="ru-RU" dirty="0" smtClean="0">
                <a:latin typeface="Calibri" pitchFamily="34" charset="0"/>
                <a:cs typeface="Calibri" pitchFamily="34" charset="0"/>
              </a:rPr>
              <a:t> </a:t>
            </a:r>
            <a:r>
              <a:rPr lang="ru-RU" dirty="0" err="1" smtClean="0">
                <a:latin typeface="Calibri" pitchFamily="34" charset="0"/>
                <a:cs typeface="Calibri" pitchFamily="34" charset="0"/>
              </a:rPr>
              <a:t>Database</a:t>
            </a:r>
            <a:r>
              <a:rPr lang="ru-RU" dirty="0" smtClean="0">
                <a:latin typeface="Calibri" pitchFamily="34" charset="0"/>
                <a:cs typeface="Calibri" pitchFamily="34" charset="0"/>
              </a:rPr>
              <a:t> </a:t>
            </a:r>
            <a:r>
              <a:rPr lang="ru-RU" dirty="0" err="1" smtClean="0">
                <a:latin typeface="Calibri" pitchFamily="34" charset="0"/>
                <a:cs typeface="Calibri" pitchFamily="34" charset="0"/>
              </a:rPr>
              <a:t>Access</a:t>
            </a:r>
            <a:r>
              <a:rPr lang="ru-RU" dirty="0" smtClean="0">
                <a:latin typeface="Calibri" pitchFamily="34" charset="0"/>
                <a:cs typeface="Calibri" pitchFamily="34" charset="0"/>
              </a:rPr>
              <a:t> </a:t>
            </a:r>
            <a:r>
              <a:rPr lang="en-US" dirty="0" smtClean="0">
                <a:latin typeface="Calibri" pitchFamily="34" charset="0"/>
                <a:cs typeface="Calibri" pitchFamily="34" charset="0"/>
              </a:rPr>
              <a:t> </a:t>
            </a:r>
            <a:r>
              <a:rPr lang="ru-RU" u="sng" dirty="0" smtClean="0">
                <a:latin typeface="Calibri" pitchFamily="34" charset="0"/>
                <a:cs typeface="Calibri" pitchFamily="34" charset="0"/>
                <a:hlinkClick r:id="rId2"/>
              </a:rPr>
              <a:t>https://esrl.noaa.gov/raobs/</a:t>
            </a:r>
            <a:endParaRPr lang="en-US" u="sng" dirty="0" smtClean="0">
              <a:latin typeface="Calibri" pitchFamily="34" charset="0"/>
              <a:cs typeface="Calibri" pitchFamily="34" charset="0"/>
            </a:endParaRPr>
          </a:p>
        </p:txBody>
      </p:sp>
      <p:sp>
        <p:nvSpPr>
          <p:cNvPr id="12" name="Прямоугольник 11"/>
          <p:cNvSpPr/>
          <p:nvPr/>
        </p:nvSpPr>
        <p:spPr>
          <a:xfrm>
            <a:off x="4143372" y="3286124"/>
            <a:ext cx="435771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smtClean="0">
                <a:latin typeface="Calibri" pitchFamily="34" charset="0"/>
                <a:cs typeface="Calibri" pitchFamily="34" charset="0"/>
              </a:rPr>
              <a:t>Integrated Surface Hourly Data Base (3505) </a:t>
            </a:r>
            <a:r>
              <a:rPr lang="en-US" dirty="0" smtClean="0">
                <a:latin typeface="Calibri" pitchFamily="34" charset="0"/>
                <a:cs typeface="Calibri" pitchFamily="34" charset="0"/>
                <a:hlinkClick r:id="rId3"/>
              </a:rPr>
              <a:t>ftp://ftp.ncdc.noaa.gov/pub/data/noaa/</a:t>
            </a:r>
            <a:endParaRPr lang="en-US" dirty="0" smtClean="0">
              <a:latin typeface="Calibri" pitchFamily="34" charset="0"/>
              <a:cs typeface="Calibri" pitchFamily="34" charset="0"/>
            </a:endParaRPr>
          </a:p>
        </p:txBody>
      </p:sp>
      <p:pic>
        <p:nvPicPr>
          <p:cNvPr id="11266" name="Picture 2"/>
          <p:cNvPicPr>
            <a:picLocks noChangeAspect="1" noChangeArrowheads="1"/>
          </p:cNvPicPr>
          <p:nvPr/>
        </p:nvPicPr>
        <p:blipFill>
          <a:blip r:embed="rId4" cstate="print">
            <a:clrChange>
              <a:clrFrom>
                <a:srgbClr val="FFFFFF"/>
              </a:clrFrom>
              <a:clrTo>
                <a:srgbClr val="FFFFFF">
                  <a:alpha val="0"/>
                </a:srgbClr>
              </a:clrTo>
            </a:clrChange>
          </a:blip>
          <a:srcRect l="3972" t="3972" b="6663"/>
          <a:stretch>
            <a:fillRect/>
          </a:stretch>
        </p:blipFill>
        <p:spPr bwMode="auto">
          <a:xfrm>
            <a:off x="500034" y="3143248"/>
            <a:ext cx="3684673" cy="3429024"/>
          </a:xfrm>
          <a:prstGeom prst="rect">
            <a:avLst/>
          </a:prstGeom>
          <a:noFill/>
          <a:ln w="9525">
            <a:noFill/>
            <a:miter lim="800000"/>
            <a:headEnd/>
            <a:tailEnd/>
          </a:ln>
          <a:effectLst/>
        </p:spPr>
      </p:pic>
      <p:sp>
        <p:nvSpPr>
          <p:cNvPr id="14" name="TextBox 13"/>
          <p:cNvSpPr txBox="1"/>
          <p:nvPr/>
        </p:nvSpPr>
        <p:spPr>
          <a:xfrm>
            <a:off x="571472" y="6286520"/>
            <a:ext cx="1584088" cy="338554"/>
          </a:xfrm>
          <a:prstGeom prst="rect">
            <a:avLst/>
          </a:prstGeom>
          <a:noFill/>
        </p:spPr>
        <p:txBody>
          <a:bodyPr wrap="none" rtlCol="0">
            <a:spAutoFit/>
          </a:bodyPr>
          <a:lstStyle/>
          <a:p>
            <a:r>
              <a:rPr lang="en-US" sz="800" dirty="0" smtClean="0">
                <a:solidFill>
                  <a:schemeClr val="bg2">
                    <a:lumMod val="10000"/>
                  </a:schemeClr>
                </a:solidFill>
              </a:rPr>
              <a:t>Built using WRPLOT </a:t>
            </a:r>
            <a:r>
              <a:rPr lang="en-US" sz="800" dirty="0" err="1" smtClean="0">
                <a:solidFill>
                  <a:schemeClr val="bg2">
                    <a:lumMod val="10000"/>
                  </a:schemeClr>
                </a:solidFill>
              </a:rPr>
              <a:t>View</a:t>
            </a:r>
            <a:r>
              <a:rPr lang="en-US" sz="800" baseline="30000" dirty="0" err="1" smtClean="0">
                <a:solidFill>
                  <a:schemeClr val="bg2">
                    <a:lumMod val="10000"/>
                  </a:schemeClr>
                </a:solidFill>
              </a:rPr>
              <a:t>TM</a:t>
            </a:r>
            <a:r>
              <a:rPr lang="en-US" sz="800" dirty="0" smtClean="0">
                <a:solidFill>
                  <a:schemeClr val="bg2">
                    <a:lumMod val="10000"/>
                  </a:schemeClr>
                </a:solidFill>
              </a:rPr>
              <a:t>,</a:t>
            </a:r>
          </a:p>
          <a:p>
            <a:r>
              <a:rPr lang="en-US" sz="800" dirty="0" smtClean="0">
                <a:solidFill>
                  <a:schemeClr val="bg2">
                    <a:lumMod val="10000"/>
                  </a:schemeClr>
                </a:solidFill>
              </a:rPr>
              <a:t>Lakes Environmental Software</a:t>
            </a:r>
            <a:endParaRPr lang="ru-RU" sz="800" dirty="0">
              <a:solidFill>
                <a:schemeClr val="bg2">
                  <a:lumMod val="1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7551</TotalTime>
  <Words>991</Words>
  <Application>Microsoft Office PowerPoint</Application>
  <PresentationFormat>Экран (4:3)</PresentationFormat>
  <Paragraphs>125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Dispersion modeling application for urban air impact assessment:  a case study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  - first steps were made for urban dispersion modelling using stationary Gaussian model; -  problems to be solved for more effective dispersion modelling:     -  lack of  data on stationary and mobile emission sources (non-accounted sources, inter-annual variations etc.);     - account of background levels, regional/transboundary contribution;     - secondary aerosols, chemical transformations accounting;     -  lack of meteorological  data (gaps filling …);  - further modelling/measurement exercises (NOx, ammonia, VOC); - deposition modelling and sampling; - proposals for MNREP authorities on wider air pollutants dispersion modelling.      </vt:lpstr>
      <vt:lpstr>Thank you for your attention!</vt:lpstr>
    </vt:vector>
  </TitlesOfParts>
  <Company>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Пользователь</cp:lastModifiedBy>
  <cp:revision>677</cp:revision>
  <dcterms:created xsi:type="dcterms:W3CDTF">2011-12-16T09:54:58Z</dcterms:created>
  <dcterms:modified xsi:type="dcterms:W3CDTF">2018-05-08T08:39:28Z</dcterms:modified>
</cp:coreProperties>
</file>