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47" r:id="rId3"/>
    <p:sldId id="299" r:id="rId4"/>
    <p:sldId id="320" r:id="rId5"/>
    <p:sldId id="337" r:id="rId6"/>
    <p:sldId id="322" r:id="rId7"/>
    <p:sldId id="328" r:id="rId8"/>
    <p:sldId id="343" r:id="rId9"/>
    <p:sldId id="345" r:id="rId10"/>
    <p:sldId id="346" r:id="rId11"/>
    <p:sldId id="326" r:id="rId12"/>
    <p:sldId id="348" r:id="rId13"/>
    <p:sldId id="353" r:id="rId14"/>
    <p:sldId id="352" r:id="rId15"/>
    <p:sldId id="351" r:id="rId16"/>
    <p:sldId id="340" r:id="rId17"/>
    <p:sldId id="339" r:id="rId18"/>
    <p:sldId id="357" r:id="rId19"/>
    <p:sldId id="342" r:id="rId20"/>
    <p:sldId id="331" r:id="rId21"/>
    <p:sldId id="321" r:id="rId22"/>
    <p:sldId id="354" r:id="rId23"/>
    <p:sldId id="355" r:id="rId24"/>
    <p:sldId id="356" r:id="rId25"/>
    <p:sldId id="358" r:id="rId26"/>
    <p:sldId id="350" r:id="rId27"/>
  </p:sldIdLst>
  <p:sldSz cx="9145588" cy="6859588"/>
  <p:notesSz cx="6797675" cy="9874250"/>
  <p:custDataLst>
    <p:tags r:id="rId30"/>
  </p:custDataLst>
  <p:defaultTextStyle>
    <a:defPPr>
      <a:defRPr lang="nb-NO"/>
    </a:defPPr>
    <a:lvl1pPr marL="0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21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08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E8690A"/>
    <a:srgbClr val="E78E0B"/>
    <a:srgbClr val="F49914"/>
    <a:srgbClr val="160AB6"/>
    <a:srgbClr val="EEB500"/>
    <a:srgbClr val="F707FD"/>
    <a:srgbClr val="8E0000"/>
    <a:srgbClr val="576C22"/>
    <a:srgbClr val="009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 autoAdjust="0"/>
    <p:restoredTop sz="94694" autoAdjust="0"/>
  </p:normalViewPr>
  <p:slideViewPr>
    <p:cSldViewPr snapToObjects="1">
      <p:cViewPr>
        <p:scale>
          <a:sx n="80" d="100"/>
          <a:sy n="80" d="100"/>
        </p:scale>
        <p:origin x="898" y="130"/>
      </p:cViewPr>
      <p:guideLst>
        <p:guide orient="horz" pos="21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992B6-3C7C-4110-9DA8-5CDF646D661E}" type="datetimeFigureOut">
              <a:rPr lang="en-GB" smtClean="0"/>
              <a:t>30/04/2018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8955"/>
            <a:ext cx="294618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99" y="9378955"/>
            <a:ext cx="294618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A3E8E-7606-4BF5-ACD1-67B12B8C1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93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1504C-4575-47C1-BB77-F1659E0C11FB}" type="datetimeFigureOut">
              <a:rPr lang="nb-NO" smtClean="0"/>
              <a:pPr/>
              <a:t>30.04.2018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4AF40-869B-4CF5-B287-6DC45E68710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599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1503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3006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4509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6012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515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9018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521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2024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6060581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9" name="Rektangel 8"/>
          <p:cNvSpPr/>
          <p:nvPr userDrawn="1"/>
        </p:nvSpPr>
        <p:spPr>
          <a:xfrm>
            <a:off x="448167" y="2858800"/>
            <a:ext cx="8254340" cy="35576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3" y="365699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154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  <a:latin typeface="+mj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27" y="5778943"/>
            <a:ext cx="7447286" cy="215444"/>
          </a:xfrm>
        </p:spPr>
        <p:txBody>
          <a:bodyPr/>
          <a:lstStyle>
            <a:lvl1pPr>
              <a:defRPr sz="1400">
                <a:solidFill>
                  <a:srgbClr val="74C4D7"/>
                </a:solidFill>
              </a:defRPr>
            </a:lvl1pPr>
          </a:lstStyle>
          <a:p>
            <a:fld id="{1554527A-240D-4A5B-A0B1-F53EFE7142BD}" type="datetime1">
              <a:rPr lang="nb-NO" smtClean="0"/>
              <a:t>30.04.2018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4098" cy="23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2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455761" y="430466"/>
            <a:ext cx="8254340" cy="5986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3" y="30928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50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0090A8"/>
                </a:solidFill>
                <a:latin typeface="+mn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2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619855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3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495818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7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33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330741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1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2932647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06" y="3074789"/>
            <a:ext cx="7373201" cy="569387"/>
          </a:xfrm>
        </p:spPr>
        <p:txBody>
          <a:bodyPr/>
          <a:lstStyle>
            <a:lvl1pPr>
              <a:defRPr>
                <a:solidFill>
                  <a:srgbClr val="BADEE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69452" y="3719037"/>
            <a:ext cx="5989955" cy="323165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  <a:latin typeface="+mn-lt"/>
              </a:defRPr>
            </a:lvl1pPr>
            <a:lvl2pPr marL="457110" indent="0">
              <a:buNone/>
              <a:defRPr>
                <a:solidFill>
                  <a:srgbClr val="BADEE4"/>
                </a:solidFill>
              </a:defRPr>
            </a:lvl2pPr>
            <a:lvl3pPr marL="914222" indent="0">
              <a:buNone/>
              <a:defRPr>
                <a:solidFill>
                  <a:srgbClr val="BADEE4"/>
                </a:solidFill>
              </a:defRPr>
            </a:lvl3pPr>
            <a:lvl4pPr marL="1371332" indent="0">
              <a:buNone/>
              <a:defRPr>
                <a:solidFill>
                  <a:srgbClr val="BADEE4"/>
                </a:solidFill>
              </a:defRPr>
            </a:lvl4pPr>
            <a:lvl5pPr marL="1828441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Telephone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72708" y="4046347"/>
            <a:ext cx="5986696" cy="323165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  <a:latin typeface="+mn-lt"/>
              </a:defRPr>
            </a:lvl1pPr>
            <a:lvl2pPr marL="457110" indent="0">
              <a:buNone/>
              <a:defRPr>
                <a:solidFill>
                  <a:srgbClr val="BADEE4"/>
                </a:solidFill>
              </a:defRPr>
            </a:lvl2pPr>
            <a:lvl3pPr marL="914222" indent="0">
              <a:buNone/>
              <a:defRPr>
                <a:solidFill>
                  <a:srgbClr val="BADEE4"/>
                </a:solidFill>
              </a:defRPr>
            </a:lvl3pPr>
            <a:lvl4pPr marL="1371332" indent="0">
              <a:buNone/>
              <a:defRPr>
                <a:solidFill>
                  <a:srgbClr val="BADEE4"/>
                </a:solidFill>
              </a:defRPr>
            </a:lvl4pPr>
            <a:lvl5pPr marL="1828441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E-mail</a:t>
            </a:r>
          </a:p>
        </p:txBody>
      </p:sp>
      <p:sp>
        <p:nvSpPr>
          <p:cNvPr id="1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69452" y="4373403"/>
            <a:ext cx="5989955" cy="323165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  <a:latin typeface="+mn-lt"/>
              </a:defRPr>
            </a:lvl1pPr>
            <a:lvl2pPr marL="457110" indent="0">
              <a:buNone/>
              <a:defRPr>
                <a:solidFill>
                  <a:srgbClr val="BADEE4"/>
                </a:solidFill>
              </a:defRPr>
            </a:lvl2pPr>
            <a:lvl3pPr marL="914222" indent="0">
              <a:buNone/>
              <a:defRPr>
                <a:solidFill>
                  <a:srgbClr val="BADEE4"/>
                </a:solidFill>
              </a:defRPr>
            </a:lvl3pPr>
            <a:lvl4pPr marL="1371332" indent="0">
              <a:buNone/>
              <a:defRPr>
                <a:solidFill>
                  <a:srgbClr val="BADEE4"/>
                </a:solidFill>
              </a:defRPr>
            </a:lvl4pPr>
            <a:lvl5pPr marL="1828441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err="1" smtClean="0"/>
              <a:t>Twitter</a:t>
            </a:r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89435" cy="2444294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886204" y="3719034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  <a:latin typeface="+mn-lt"/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T.</a:t>
            </a:r>
            <a:endParaRPr lang="nb-NO" dirty="0"/>
          </a:p>
        </p:txBody>
      </p:sp>
      <p:sp>
        <p:nvSpPr>
          <p:cNvPr id="2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04" y="4061065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  <a:latin typeface="+mn-lt"/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E.</a:t>
            </a:r>
            <a:endParaRPr lang="nb-NO" dirty="0"/>
          </a:p>
        </p:txBody>
      </p:sp>
      <p:sp>
        <p:nvSpPr>
          <p:cNvPr id="2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204" y="4394542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  <a:latin typeface="+mn-lt"/>
              </a:defRPr>
            </a:lvl1pPr>
          </a:lstStyle>
          <a:p>
            <a:r>
              <a:rPr lang="nb-NO" dirty="0" err="1" smtClean="0">
                <a:solidFill>
                  <a:srgbClr val="BADEE4"/>
                </a:solidFill>
              </a:rPr>
              <a:t>Twitter</a:t>
            </a:r>
            <a:r>
              <a:rPr lang="nb-NO" dirty="0" smtClean="0">
                <a:solidFill>
                  <a:srgbClr val="BADEE4"/>
                </a:solidFill>
              </a:rPr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12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/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3265696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4910" cy="37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6429095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6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7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3" y="3658062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42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943"/>
            <a:ext cx="7447285" cy="215444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D893B68F-0C90-4241-8B49-8E114EC00237}" type="datetime1">
              <a:rPr lang="nb-NO" smtClean="0"/>
              <a:t>30.04.2018</a:t>
            </a:fld>
            <a:endParaRPr lang="nb-NO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783791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9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7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3" y="3658062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42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943"/>
            <a:ext cx="7447285" cy="215444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70F6C84E-E8E0-4E06-BCE7-4BD93F9F6871}" type="datetime1">
              <a:rPr lang="nb-NO" smtClean="0"/>
              <a:t>30.04.2018</a:t>
            </a:fld>
            <a:endParaRPr lang="nb-NO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3048362"/>
              </p:ext>
            </p:extLst>
          </p:nvPr>
        </p:nvGraphicFramePr>
        <p:xfrm>
          <a:off x="1588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4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52D60-3E93-496F-90E6-8424D7BA2E2F}" type="datetime1">
              <a:rPr lang="nb-NO" smtClean="0"/>
              <a:t>30.04.2018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NORTRIP </a:t>
            </a:r>
            <a:r>
              <a:rPr lang="nb-NO" dirty="0" err="1" smtClean="0"/>
              <a:t>meeting</a:t>
            </a:r>
            <a:r>
              <a:rPr lang="nb-NO" dirty="0" smtClean="0"/>
              <a:t> Copenhagen 6 May 2015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227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med logo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7CAC-20AD-457C-B288-93CDBAF71F6D}" type="datetime1">
              <a:rPr lang="nb-NO" smtClean="0"/>
              <a:t>30.04.2018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NORTRIP </a:t>
            </a:r>
            <a:r>
              <a:rPr lang="nb-NO" dirty="0" err="1" smtClean="0"/>
              <a:t>meeting</a:t>
            </a:r>
            <a:r>
              <a:rPr lang="nb-NO" dirty="0" smtClean="0"/>
              <a:t> Copenhagen 6 May 2015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85" y="6024510"/>
            <a:ext cx="2298002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5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BA32-9480-4B20-9A1A-713AD612A7B1}" type="datetime1">
              <a:rPr lang="nb-NO" smtClean="0"/>
              <a:t>30.04.2018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NORTRIP </a:t>
            </a:r>
            <a:r>
              <a:rPr lang="nb-NO" dirty="0" err="1" smtClean="0"/>
              <a:t>meeting</a:t>
            </a:r>
            <a:r>
              <a:rPr lang="nb-NO" dirty="0" smtClean="0"/>
              <a:t> Copenhagen 6 May 2015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886203" y="1600575"/>
            <a:ext cx="3594999" cy="45270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4407" y="1600575"/>
            <a:ext cx="3594999" cy="45270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539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D0EF-3DC7-4AB2-B7E8-4B5C938D8AC8}" type="datetime1">
              <a:rPr lang="nb-NO" smtClean="0"/>
              <a:t>30.04.2018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NORTRIP </a:t>
            </a:r>
            <a:r>
              <a:rPr lang="nb-NO" dirty="0" err="1" smtClean="0"/>
              <a:t>meeting</a:t>
            </a:r>
            <a:r>
              <a:rPr lang="nb-NO" dirty="0" smtClean="0"/>
              <a:t> Copenhagen 6 May 2015</a:t>
            </a:r>
            <a:endParaRPr lang="nb-NO" dirty="0"/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753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8897252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455761" y="430466"/>
            <a:ext cx="8254340" cy="5986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3" y="30928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50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  <a:latin typeface="+mn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7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978891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455761" y="430466"/>
            <a:ext cx="8254340" cy="5986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3" y="30928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50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9DABB"/>
                </a:solidFill>
                <a:latin typeface="+mn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1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575351379"/>
              </p:ext>
            </p:extLst>
          </p:nvPr>
        </p:nvGraphicFramePr>
        <p:xfrm>
          <a:off x="1588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68" name="think-cell Slide" r:id="rId19" imgW="6350000" imgH="6350000" progId="">
                  <p:embed/>
                </p:oleObj>
              </mc:Choice>
              <mc:Fallback>
                <p:oleObj name="think-cell Slide" r:id="rId19" imgW="6350000" imgH="63500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4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86206" y="507707"/>
            <a:ext cx="7373201" cy="5693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86206" y="1600575"/>
            <a:ext cx="7373201" cy="45270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6203" y="6478875"/>
            <a:ext cx="133183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9547B90-679B-41AE-93C5-79EDE881E7D0}" type="datetime1">
              <a:rPr lang="nb-NO" smtClean="0"/>
              <a:t>30.04.2018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18038" y="6478875"/>
            <a:ext cx="422696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Bunntekst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012954" y="6474718"/>
            <a:ext cx="22464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800" b="1" dirty="0" smtClean="0"/>
              <a:t>Norwegian Meteorological Institute</a:t>
            </a:r>
            <a:endParaRPr lang="nb-NO" sz="800" b="1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42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7" r:id="rId3"/>
    <p:sldLayoutId id="2147483650" r:id="rId4"/>
    <p:sldLayoutId id="2147483663" r:id="rId5"/>
    <p:sldLayoutId id="2147483652" r:id="rId6"/>
    <p:sldLayoutId id="2147483654" r:id="rId7"/>
    <p:sldLayoutId id="2147483651" r:id="rId8"/>
    <p:sldLayoutId id="2147483660" r:id="rId9"/>
    <p:sldLayoutId id="2147483661" r:id="rId10"/>
    <p:sldLayoutId id="2147483662" r:id="rId11"/>
    <p:sldLayoutId id="2147483665" r:id="rId12"/>
    <p:sldLayoutId id="2147483666" r:id="rId13"/>
    <p:sldLayoutId id="2147483664" r:id="rId14"/>
    <p:sldLayoutId id="2147483658" r:id="rId15"/>
  </p:sldLayoutIdLst>
  <p:hf hdr="0"/>
  <p:txStyles>
    <p:titleStyle>
      <a:lvl1pPr algn="l" defTabSz="914221" rtl="0" eaLnBrk="1" latinLnBrk="0" hangingPunct="1">
        <a:spcBef>
          <a:spcPct val="0"/>
        </a:spcBef>
        <a:buNone/>
        <a:defRPr sz="3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6373" indent="-186373" algn="l" defTabSz="914221" rtl="0" eaLnBrk="1" latinLnBrk="0" hangingPunct="1">
        <a:spcBef>
          <a:spcPct val="20000"/>
        </a:spcBef>
        <a:buSzPct val="10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804" indent="-285694" algn="l" defTabSz="914221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2777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599887" indent="-228555" algn="l" defTabSz="914221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6997" indent="-228555" algn="l" defTabSz="914221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107" indent="-228555" algn="l" defTabSz="9142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20" indent="-228555" algn="l" defTabSz="9142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31" indent="-228555" algn="l" defTabSz="9142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0" indent="-228555" algn="l" defTabSz="9142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2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3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5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5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4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emf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207" y="3659173"/>
            <a:ext cx="7433909" cy="1138773"/>
          </a:xfrm>
        </p:spPr>
        <p:txBody>
          <a:bodyPr/>
          <a:lstStyle/>
          <a:p>
            <a:r>
              <a:rPr lang="en-US" dirty="0"/>
              <a:t>Progress in downscaling using </a:t>
            </a:r>
            <a:r>
              <a:rPr lang="en-GB" i="1" dirty="0" err="1" smtClean="0"/>
              <a:t>u</a:t>
            </a:r>
            <a:r>
              <a:rPr lang="en-GB" dirty="0" err="1" smtClean="0"/>
              <a:t>EMEP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6202" y="5087723"/>
            <a:ext cx="7433910" cy="646331"/>
          </a:xfrm>
        </p:spPr>
        <p:txBody>
          <a:bodyPr/>
          <a:lstStyle/>
          <a:p>
            <a:r>
              <a:rPr lang="en-GB" dirty="0" smtClean="0"/>
              <a:t>Bruce Rolstad Denby, Peter Wind, Hilde </a:t>
            </a:r>
            <a:r>
              <a:rPr lang="en-GB" dirty="0" err="1" smtClean="0"/>
              <a:t>Fagerli</a:t>
            </a:r>
            <a:r>
              <a:rPr lang="en-GB" dirty="0" smtClean="0"/>
              <a:t>, </a:t>
            </a:r>
            <a:r>
              <a:rPr lang="en-GB" dirty="0"/>
              <a:t>Michael Gauss, </a:t>
            </a:r>
            <a:r>
              <a:rPr lang="en-GB" dirty="0" err="1"/>
              <a:t>Matthieu</a:t>
            </a:r>
            <a:r>
              <a:rPr lang="en-GB" dirty="0"/>
              <a:t> </a:t>
            </a:r>
            <a:r>
              <a:rPr lang="en-GB" dirty="0" err="1" smtClean="0"/>
              <a:t>Pommier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527A-240D-4A5B-A0B1-F53EFE7142BD}" type="datetime1">
              <a:rPr lang="nb-NO" smtClean="0"/>
              <a:t>01.05.2018</a:t>
            </a:fld>
            <a:endParaRPr lang="nb-NO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95" y="1056489"/>
            <a:ext cx="2284155" cy="8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37661" y="1856651"/>
            <a:ext cx="2167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7635"/>
                </a:solidFill>
              </a:rPr>
              <a:t>Norwegian Research Council</a:t>
            </a:r>
            <a:endParaRPr lang="en-US" sz="1200" dirty="0">
              <a:solidFill>
                <a:srgbClr val="0076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2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7304" y="6112772"/>
            <a:ext cx="2560808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600" b="0" dirty="0" err="1">
                <a:solidFill>
                  <a:schemeClr val="bg1"/>
                </a:solidFill>
              </a:rPr>
              <a:t>Scale</a:t>
            </a:r>
            <a:r>
              <a:rPr lang="nb-NO" sz="1600" b="0" dirty="0">
                <a:solidFill>
                  <a:schemeClr val="bg1"/>
                </a:solidFill>
              </a:rPr>
              <a:t> is </a:t>
            </a:r>
            <a:r>
              <a:rPr lang="nb-NO" sz="1600" b="0" dirty="0" err="1">
                <a:solidFill>
                  <a:schemeClr val="bg1"/>
                </a:solidFill>
              </a:rPr>
              <a:t>logarithmic</a:t>
            </a:r>
            <a:r>
              <a:rPr lang="nb-NO" sz="1600" b="0" dirty="0">
                <a:solidFill>
                  <a:schemeClr val="bg1"/>
                </a:solidFill>
              </a:rPr>
              <a:t> (log</a:t>
            </a:r>
            <a:r>
              <a:rPr lang="nb-NO" sz="1400" b="0" baseline="-25000" dirty="0">
                <a:solidFill>
                  <a:schemeClr val="bg1"/>
                </a:solidFill>
              </a:rPr>
              <a:t>10</a:t>
            </a:r>
            <a:r>
              <a:rPr lang="nb-NO" sz="1600" b="0" dirty="0">
                <a:solidFill>
                  <a:schemeClr val="bg1"/>
                </a:solidFill>
              </a:rPr>
              <a:t>) from 1 to 30 </a:t>
            </a:r>
            <a:r>
              <a:rPr lang="nb-NO" sz="1600" b="0" dirty="0" err="1" smtClean="0">
                <a:solidFill>
                  <a:schemeClr val="bg1"/>
                </a:solidFill>
              </a:rPr>
              <a:t>ug</a:t>
            </a:r>
            <a:r>
              <a:rPr lang="nb-NO" sz="1600" b="0" dirty="0" smtClean="0">
                <a:solidFill>
                  <a:schemeClr val="bg1"/>
                </a:solidFill>
              </a:rPr>
              <a:t>/m</a:t>
            </a:r>
            <a:r>
              <a:rPr lang="nb-NO" sz="1600" b="0" baseline="30000" dirty="0" smtClean="0">
                <a:solidFill>
                  <a:schemeClr val="bg1"/>
                </a:solidFill>
              </a:rPr>
              <a:t>3</a:t>
            </a:r>
            <a:endParaRPr lang="nb-NO" sz="1600" b="0" baseline="300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4364" y="242858"/>
            <a:ext cx="8064895" cy="73866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Annual mean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concentrations for </a:t>
            </a:r>
            <a:r>
              <a:rPr lang="en-GB" sz="2400" dirty="0" err="1" smtClean="0"/>
              <a:t>Hamar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b="0" i="1" dirty="0" err="1" smtClean="0"/>
              <a:t>u</a:t>
            </a:r>
            <a:r>
              <a:rPr lang="en-GB" sz="2400" b="0" dirty="0" err="1" smtClean="0"/>
              <a:t>EMEP</a:t>
            </a:r>
            <a:r>
              <a:rPr lang="en-GB" sz="2400" b="0" dirty="0" smtClean="0"/>
              <a:t> calculation for traffic and shipping at 25 m</a:t>
            </a:r>
            <a:endParaRPr lang="en-GB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10" t="4442" r="15561" b="8661"/>
          <a:stretch/>
        </p:blipFill>
        <p:spPr>
          <a:xfrm>
            <a:off x="7394545" y="997704"/>
            <a:ext cx="560623" cy="5816466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01555" y="1350854"/>
            <a:ext cx="1825892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bg1"/>
                </a:solidFill>
              </a:rPr>
              <a:t>EMEP 0.1</a:t>
            </a:r>
            <a:r>
              <a:rPr lang="en-GB" sz="2400" baseline="30000" dirty="0" smtClean="0">
                <a:solidFill>
                  <a:schemeClr val="bg1"/>
                </a:solidFill>
              </a:rPr>
              <a:t>o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01554" y="1868747"/>
            <a:ext cx="2044095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 smtClean="0">
                <a:solidFill>
                  <a:schemeClr val="bg1"/>
                </a:solidFill>
              </a:rPr>
              <a:t>uEMEP</a:t>
            </a:r>
            <a:r>
              <a:rPr lang="en-GB" sz="2400" dirty="0" smtClean="0">
                <a:solidFill>
                  <a:schemeClr val="bg1"/>
                </a:solidFill>
              </a:rPr>
              <a:t> 25 m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183" t="10428" r="18785" b="14258"/>
          <a:stretch/>
        </p:blipFill>
        <p:spPr>
          <a:xfrm>
            <a:off x="2845649" y="1462607"/>
            <a:ext cx="4369871" cy="4626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678" t="10428" r="19288" b="14258"/>
          <a:stretch/>
        </p:blipFill>
        <p:spPr>
          <a:xfrm>
            <a:off x="2824465" y="1470247"/>
            <a:ext cx="4384606" cy="46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6" grpId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4363" y="242858"/>
            <a:ext cx="7920880" cy="738664"/>
          </a:xfrm>
        </p:spPr>
        <p:txBody>
          <a:bodyPr/>
          <a:lstStyle/>
          <a:p>
            <a:r>
              <a:rPr lang="en-GB" sz="2400" dirty="0"/>
              <a:t>Annual mean NO</a:t>
            </a:r>
            <a:r>
              <a:rPr lang="en-GB" sz="2400" baseline="-25000" dirty="0"/>
              <a:t>2</a:t>
            </a:r>
            <a:r>
              <a:rPr lang="en-GB" sz="2400" dirty="0"/>
              <a:t> Airbase stations Norway</a:t>
            </a:r>
            <a:br>
              <a:rPr lang="en-GB" sz="2400" dirty="0"/>
            </a:br>
            <a:r>
              <a:rPr lang="en-GB" sz="2400" b="0" dirty="0"/>
              <a:t>Comparison EMEP (0.1</a:t>
            </a:r>
            <a:r>
              <a:rPr lang="en-GB" sz="2400" b="0" baseline="30000" dirty="0"/>
              <a:t>o</a:t>
            </a:r>
            <a:r>
              <a:rPr lang="en-GB" sz="2400" b="0" dirty="0" smtClean="0"/>
              <a:t>) and </a:t>
            </a:r>
            <a:r>
              <a:rPr lang="en-GB" sz="2400" b="0" i="1" dirty="0" err="1" smtClean="0"/>
              <a:t>u</a:t>
            </a:r>
            <a:r>
              <a:rPr lang="en-GB" sz="2400" b="0" dirty="0" err="1" smtClean="0"/>
              <a:t>EMEP</a:t>
            </a:r>
            <a:r>
              <a:rPr lang="en-GB" sz="2400" b="0" dirty="0" smtClean="0"/>
              <a:t> (25m)</a:t>
            </a:r>
            <a:endParaRPr lang="en-GB" sz="2400" b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30" y="1351984"/>
            <a:ext cx="5188146" cy="44443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01" y="1354315"/>
            <a:ext cx="5188146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72394" y="2279410"/>
            <a:ext cx="7200800" cy="172354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Example </a:t>
            </a:r>
            <a:r>
              <a:rPr lang="en-GB" sz="2800" dirty="0" smtClean="0"/>
              <a:t>of forecasting in Norway</a:t>
            </a:r>
            <a:endParaRPr lang="en-GB" sz="2800" dirty="0"/>
          </a:p>
          <a:p>
            <a:pPr algn="ctr"/>
            <a:endParaRPr lang="en-GB" sz="2800" dirty="0"/>
          </a:p>
          <a:p>
            <a:pPr algn="ctr"/>
            <a:r>
              <a:rPr lang="en-GB" sz="2800" b="0" dirty="0" smtClean="0"/>
              <a:t>EMEP (CAMS) using two alternative downscaling methods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313309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i="1" dirty="0" err="1" smtClean="0"/>
              <a:t>u</a:t>
            </a:r>
            <a:r>
              <a:rPr lang="en-GB" sz="2800" dirty="0" err="1" smtClean="0"/>
              <a:t>EMEP</a:t>
            </a:r>
            <a:r>
              <a:rPr lang="en-GB" sz="2800" dirty="0" smtClean="0"/>
              <a:t> setup for forecasting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5630805" cy="5335660"/>
          </a:xfrm>
        </p:spPr>
        <p:txBody>
          <a:bodyPr>
            <a:normAutofit fontScale="92500"/>
          </a:bodyPr>
          <a:lstStyle/>
          <a:p>
            <a:r>
              <a:rPr lang="en-GB" sz="2400" dirty="0" smtClean="0"/>
              <a:t>EMEP </a:t>
            </a:r>
            <a:r>
              <a:rPr lang="en-GB" sz="2400" dirty="0" smtClean="0"/>
              <a:t>is used in the same configuration as for CAMS forecasts with TNO-MAC3 emissions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Hourly calculations are downscaled using 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 for all monitoring sites in Norway at 25 m resolution</a:t>
            </a:r>
          </a:p>
          <a:p>
            <a:endParaRPr lang="en-GB" sz="2400" dirty="0" smtClean="0"/>
          </a:p>
          <a:p>
            <a:r>
              <a:rPr lang="en-GB" sz="2400" dirty="0" smtClean="0"/>
              <a:t>Two cases are shown, both where the local contribution from EMEP is removed and replaced by sub-grid dispersion calculations:</a:t>
            </a:r>
          </a:p>
          <a:p>
            <a:pPr marL="914310" lvl="1" indent="-457200">
              <a:buFont typeface="+mj-lt"/>
              <a:buAutoNum type="alphaUcPeriod"/>
            </a:pPr>
            <a:r>
              <a:rPr lang="en-GB" sz="2100" dirty="0" smtClean="0"/>
              <a:t>Using bottom-up traffic </a:t>
            </a:r>
            <a:r>
              <a:rPr lang="en-GB" sz="2100" dirty="0"/>
              <a:t>and shipping </a:t>
            </a:r>
            <a:r>
              <a:rPr lang="en-GB" sz="2100" dirty="0" smtClean="0"/>
              <a:t>emissions independent of TNO emissions</a:t>
            </a:r>
          </a:p>
          <a:p>
            <a:pPr marL="914310" lvl="1" indent="-457200">
              <a:buFont typeface="+mj-lt"/>
              <a:buAutoNum type="alphaUcPeriod"/>
            </a:pPr>
            <a:r>
              <a:rPr lang="en-GB" sz="2100" dirty="0" smtClean="0"/>
              <a:t>Using TNO emissions but redistributed in space with traffic </a:t>
            </a:r>
            <a:r>
              <a:rPr lang="en-GB" sz="2100" dirty="0"/>
              <a:t>and shipping </a:t>
            </a:r>
            <a:r>
              <a:rPr lang="en-GB" sz="2100" dirty="0" smtClean="0"/>
              <a:t>proxy emissions</a:t>
            </a:r>
          </a:p>
          <a:p>
            <a:pPr marL="457110" lvl="1" indent="0">
              <a:buNone/>
            </a:pPr>
            <a:endParaRPr lang="en-GB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7833" r="23492" b="58451"/>
          <a:stretch/>
        </p:blipFill>
        <p:spPr bwMode="auto">
          <a:xfrm>
            <a:off x="6804954" y="2463887"/>
            <a:ext cx="1512169" cy="14434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1"/>
          <a:stretch/>
        </p:blipFill>
        <p:spPr bwMode="auto">
          <a:xfrm>
            <a:off x="6782863" y="4203398"/>
            <a:ext cx="1512169" cy="15480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7513" r="21191"/>
          <a:stretch/>
        </p:blipFill>
        <p:spPr>
          <a:xfrm>
            <a:off x="6804954" y="956452"/>
            <a:ext cx="1490078" cy="1242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9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14</a:t>
            </a:fld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41" r="8583"/>
          <a:stretch/>
        </p:blipFill>
        <p:spPr>
          <a:xfrm>
            <a:off x="0" y="981522"/>
            <a:ext cx="9104204" cy="578861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64" y="0"/>
            <a:ext cx="8642460" cy="836906"/>
          </a:xfrm>
          <a:prstGeom prst="rect">
            <a:avLst/>
          </a:prstGeom>
        </p:spPr>
        <p:txBody>
          <a:bodyPr vert="horz" lIns="91449" tIns="45725" rIns="91449" bIns="4572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chemeClr val="tx2"/>
                </a:solidFill>
              </a:rPr>
              <a:t>Forecast downscaling of </a:t>
            </a:r>
            <a:r>
              <a:rPr lang="en-GB" sz="2400" b="1" dirty="0" smtClean="0">
                <a:solidFill>
                  <a:schemeClr val="tx2"/>
                </a:solidFill>
              </a:rPr>
              <a:t>NO</a:t>
            </a:r>
            <a:r>
              <a:rPr lang="en-GB" sz="2400" b="1" baseline="-25000" dirty="0" smtClean="0">
                <a:solidFill>
                  <a:schemeClr val="tx2"/>
                </a:solidFill>
              </a:rPr>
              <a:t>2</a:t>
            </a:r>
            <a:r>
              <a:rPr lang="en-GB" sz="2400" b="1" dirty="0" smtClean="0">
                <a:solidFill>
                  <a:schemeClr val="tx2"/>
                </a:solidFill>
              </a:rPr>
              <a:t> using </a:t>
            </a:r>
            <a:r>
              <a:rPr lang="en-GB" sz="2400" b="1" dirty="0" err="1" smtClean="0">
                <a:solidFill>
                  <a:schemeClr val="tx2"/>
                </a:solidFill>
              </a:rPr>
              <a:t>uEMEP</a:t>
            </a:r>
            <a:r>
              <a:rPr lang="en-GB" sz="2400" b="1" dirty="0" smtClean="0">
                <a:solidFill>
                  <a:schemeClr val="tx2"/>
                </a:solidFill>
              </a:rPr>
              <a:t> with CAMS.</a:t>
            </a:r>
          </a:p>
          <a:p>
            <a:r>
              <a:rPr lang="en-GB" sz="2400" b="1" dirty="0" smtClean="0">
                <a:solidFill>
                  <a:schemeClr val="tx2"/>
                </a:solidFill>
              </a:rPr>
              <a:t>All  stations in Norway (37) time series</a:t>
            </a:r>
            <a:endParaRPr lang="en-GB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1564" y="0"/>
            <a:ext cx="8642460" cy="836906"/>
          </a:xfrm>
          <a:prstGeom prst="rect">
            <a:avLst/>
          </a:prstGeom>
        </p:spPr>
        <p:txBody>
          <a:bodyPr vert="horz" lIns="91449" tIns="45725" rIns="91449" bIns="4572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chemeClr val="tx2"/>
                </a:solidFill>
              </a:rPr>
              <a:t>Forecast downscaling of </a:t>
            </a:r>
            <a:r>
              <a:rPr lang="en-GB" sz="2400" b="1" dirty="0" smtClean="0">
                <a:solidFill>
                  <a:schemeClr val="tx2"/>
                </a:solidFill>
              </a:rPr>
              <a:t>NO</a:t>
            </a:r>
            <a:r>
              <a:rPr lang="en-GB" sz="2400" b="1" baseline="-25000" dirty="0" smtClean="0">
                <a:solidFill>
                  <a:schemeClr val="tx2"/>
                </a:solidFill>
              </a:rPr>
              <a:t>2</a:t>
            </a:r>
            <a:r>
              <a:rPr lang="en-GB" sz="2400" b="1" dirty="0" smtClean="0">
                <a:solidFill>
                  <a:schemeClr val="tx2"/>
                </a:solidFill>
              </a:rPr>
              <a:t> using </a:t>
            </a:r>
            <a:r>
              <a:rPr lang="en-GB" sz="2400" b="1" dirty="0" err="1" smtClean="0">
                <a:solidFill>
                  <a:schemeClr val="tx2"/>
                </a:solidFill>
              </a:rPr>
              <a:t>uEMEP</a:t>
            </a:r>
            <a:r>
              <a:rPr lang="en-GB" sz="2400" b="1" dirty="0" smtClean="0">
                <a:solidFill>
                  <a:schemeClr val="tx2"/>
                </a:solidFill>
              </a:rPr>
              <a:t> in CAMS. Average over stations and forecast period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1582" b="50860"/>
          <a:stretch/>
        </p:blipFill>
        <p:spPr>
          <a:xfrm>
            <a:off x="900386" y="3608343"/>
            <a:ext cx="5878708" cy="3061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1724" b="50000"/>
          <a:stretch/>
        </p:blipFill>
        <p:spPr>
          <a:xfrm>
            <a:off x="900386" y="795693"/>
            <a:ext cx="5861467" cy="31153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95" y="2846328"/>
            <a:ext cx="2169182" cy="523230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pPr algn="r"/>
            <a:r>
              <a:rPr lang="en-GB" sz="1400" b="1" dirty="0" smtClean="0"/>
              <a:t>A. Bottom-</a:t>
            </a:r>
            <a:r>
              <a:rPr lang="en-GB" sz="1400" b="1" dirty="0" smtClean="0"/>
              <a:t>up sub-grid </a:t>
            </a:r>
            <a:r>
              <a:rPr lang="en-GB" sz="1400" b="1" dirty="0" smtClean="0"/>
              <a:t>emissions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298" y="5495037"/>
            <a:ext cx="2036576" cy="738674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pPr algn="r"/>
            <a:r>
              <a:rPr lang="en-GB" sz="1400" b="1" dirty="0" smtClean="0"/>
              <a:t>B. Redistributed TNO  emissions </a:t>
            </a:r>
            <a:r>
              <a:rPr lang="en-GB" sz="1400" dirty="0" smtClean="0"/>
              <a:t>(using sub-grid proxy emissions)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1053" r="8303" b="50000"/>
          <a:stretch/>
        </p:blipFill>
        <p:spPr>
          <a:xfrm>
            <a:off x="6530780" y="795693"/>
            <a:ext cx="2506510" cy="31153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71195" r="8303" b="50860"/>
          <a:stretch/>
        </p:blipFill>
        <p:spPr>
          <a:xfrm>
            <a:off x="6548021" y="3645818"/>
            <a:ext cx="2489269" cy="306181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93074" y="1640627"/>
            <a:ext cx="740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R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=0.55</a:t>
            </a:r>
            <a:endParaRPr lang="en-GB" sz="1200" dirty="0"/>
          </a:p>
        </p:txBody>
      </p:sp>
      <p:sp>
        <p:nvSpPr>
          <p:cNvPr id="21" name="Rectangle 20"/>
          <p:cNvSpPr/>
          <p:nvPr/>
        </p:nvSpPr>
        <p:spPr>
          <a:xfrm>
            <a:off x="7096497" y="4453670"/>
            <a:ext cx="740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R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=0.40</a:t>
            </a:r>
            <a:endParaRPr lang="en-GB" sz="1200" dirty="0"/>
          </a:p>
        </p:txBody>
      </p:sp>
      <p:sp>
        <p:nvSpPr>
          <p:cNvPr id="23" name="Rectangle 22"/>
          <p:cNvSpPr/>
          <p:nvPr/>
        </p:nvSpPr>
        <p:spPr>
          <a:xfrm>
            <a:off x="5004842" y="1349757"/>
            <a:ext cx="14622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 err="1" smtClean="0"/>
              <a:t>u</a:t>
            </a:r>
            <a:r>
              <a:rPr lang="en-GB" sz="1100" dirty="0" err="1" smtClean="0"/>
              <a:t>EMEP</a:t>
            </a:r>
            <a:r>
              <a:rPr lang="en-GB" sz="1100" dirty="0" smtClean="0"/>
              <a:t>= </a:t>
            </a:r>
            <a:r>
              <a:rPr lang="en-GB" sz="1100" dirty="0"/>
              <a:t>20.1 </a:t>
            </a:r>
            <a:r>
              <a:rPr lang="en-GB" sz="1100" dirty="0" err="1" smtClean="0"/>
              <a:t>ug</a:t>
            </a:r>
            <a:r>
              <a:rPr lang="en-GB" sz="1100" dirty="0" smtClean="0"/>
              <a:t>/m</a:t>
            </a:r>
            <a:r>
              <a:rPr lang="en-GB" sz="1100" baseline="30000" dirty="0" smtClean="0"/>
              <a:t>3</a:t>
            </a:r>
          </a:p>
          <a:p>
            <a:r>
              <a:rPr lang="en-GB" sz="1100" dirty="0" smtClean="0"/>
              <a:t>EMEP = </a:t>
            </a:r>
            <a:r>
              <a:rPr lang="en-GB" sz="1100" dirty="0"/>
              <a:t>8.2 </a:t>
            </a:r>
            <a:r>
              <a:rPr lang="en-GB" sz="1100" dirty="0" err="1"/>
              <a:t>ug</a:t>
            </a:r>
            <a:r>
              <a:rPr lang="en-GB" sz="1100" dirty="0"/>
              <a:t>/m</a:t>
            </a:r>
            <a:r>
              <a:rPr lang="en-GB" sz="1100" baseline="30000" dirty="0"/>
              <a:t>3</a:t>
            </a:r>
          </a:p>
          <a:p>
            <a:r>
              <a:rPr lang="en-GB" sz="1100" dirty="0"/>
              <a:t>OBS = 18.6 </a:t>
            </a:r>
            <a:r>
              <a:rPr lang="en-GB" sz="1100" dirty="0" err="1" smtClean="0"/>
              <a:t>ug</a:t>
            </a:r>
            <a:r>
              <a:rPr lang="en-GB" sz="1100" dirty="0" smtClean="0"/>
              <a:t>/m</a:t>
            </a:r>
            <a:r>
              <a:rPr lang="en-GB" sz="1100" baseline="30000" dirty="0" smtClean="0"/>
              <a:t>3</a:t>
            </a:r>
            <a:endParaRPr lang="en-GB" sz="1100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5004842" y="4246028"/>
            <a:ext cx="14622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 err="1" smtClean="0"/>
              <a:t>u</a:t>
            </a:r>
            <a:r>
              <a:rPr lang="en-GB" sz="1100" dirty="0" err="1" smtClean="0"/>
              <a:t>EMEP</a:t>
            </a:r>
            <a:r>
              <a:rPr lang="en-GB" sz="1100" dirty="0" smtClean="0"/>
              <a:t>= 20.7 </a:t>
            </a:r>
            <a:r>
              <a:rPr lang="en-GB" sz="1100" dirty="0" err="1" smtClean="0"/>
              <a:t>ug</a:t>
            </a:r>
            <a:r>
              <a:rPr lang="en-GB" sz="1100" dirty="0" smtClean="0"/>
              <a:t>/m</a:t>
            </a:r>
            <a:r>
              <a:rPr lang="en-GB" sz="1100" baseline="30000" dirty="0" smtClean="0"/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04442" y="3441988"/>
            <a:ext cx="6768752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000" dirty="0" smtClean="0"/>
              <a:t>If TNO </a:t>
            </a:r>
            <a:r>
              <a:rPr lang="nb-NO" sz="2000" dirty="0" err="1" smtClean="0"/>
              <a:t>emissions</a:t>
            </a:r>
            <a:r>
              <a:rPr lang="nb-NO" sz="2000" dirty="0" smtClean="0"/>
              <a:t> </a:t>
            </a:r>
            <a:r>
              <a:rPr lang="nb-NO" sz="2000" dirty="0" err="1" smtClean="0"/>
              <a:t>were</a:t>
            </a:r>
            <a:r>
              <a:rPr lang="nb-NO" sz="2000" dirty="0" smtClean="0"/>
              <a:t> </a:t>
            </a:r>
            <a:r>
              <a:rPr lang="nb-NO" sz="2000" dirty="0" err="1" smtClean="0"/>
              <a:t>consistent</a:t>
            </a:r>
            <a:r>
              <a:rPr lang="nb-NO" sz="2000" dirty="0" smtClean="0"/>
              <a:t> </a:t>
            </a:r>
            <a:r>
              <a:rPr lang="nb-NO" sz="2000" dirty="0" err="1" smtClean="0"/>
              <a:t>with</a:t>
            </a:r>
            <a:r>
              <a:rPr lang="nb-NO" sz="2000" dirty="0" smtClean="0"/>
              <a:t> </a:t>
            </a:r>
            <a:r>
              <a:rPr lang="nb-NO" sz="2000" dirty="0" err="1" smtClean="0"/>
              <a:t>bottom</a:t>
            </a:r>
            <a:r>
              <a:rPr lang="nb-NO" sz="2000" dirty="0" smtClean="0"/>
              <a:t>-up </a:t>
            </a:r>
            <a:r>
              <a:rPr lang="nb-NO" sz="2000" dirty="0" err="1" smtClean="0"/>
              <a:t>emissions</a:t>
            </a:r>
            <a:r>
              <a:rPr lang="nb-NO" sz="2000" dirty="0" smtClean="0"/>
              <a:t> </a:t>
            </a:r>
            <a:r>
              <a:rPr lang="nb-NO" sz="2000" dirty="0" err="1" smtClean="0"/>
              <a:t>then</a:t>
            </a:r>
            <a:r>
              <a:rPr lang="nb-NO" sz="2000" dirty="0" smtClean="0"/>
              <a:t> </a:t>
            </a:r>
            <a:r>
              <a:rPr lang="nb-NO" sz="2000" dirty="0" err="1" smtClean="0"/>
              <a:t>these</a:t>
            </a:r>
            <a:r>
              <a:rPr lang="nb-NO" sz="2000" dirty="0" smtClean="0"/>
              <a:t> </a:t>
            </a:r>
            <a:r>
              <a:rPr lang="nb-NO" sz="2000" dirty="0" err="1" smtClean="0"/>
              <a:t>two</a:t>
            </a:r>
            <a:r>
              <a:rPr lang="nb-NO" sz="2000" dirty="0" smtClean="0"/>
              <a:t> </a:t>
            </a:r>
            <a:r>
              <a:rPr lang="nb-NO" sz="2000" dirty="0" err="1" smtClean="0"/>
              <a:t>calculations</a:t>
            </a:r>
            <a:r>
              <a:rPr lang="nb-NO" sz="2000" dirty="0" smtClean="0"/>
              <a:t> </a:t>
            </a:r>
            <a:r>
              <a:rPr lang="nb-NO" sz="2000" dirty="0" err="1" smtClean="0"/>
              <a:t>would</a:t>
            </a:r>
            <a:r>
              <a:rPr lang="nb-NO" sz="2000" dirty="0" smtClean="0"/>
              <a:t> be </a:t>
            </a:r>
            <a:r>
              <a:rPr lang="nb-NO" sz="2000" dirty="0" err="1" smtClean="0"/>
              <a:t>the</a:t>
            </a:r>
            <a:r>
              <a:rPr lang="nb-NO" sz="2000" dirty="0" smtClean="0"/>
              <a:t> same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477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20" grpId="0"/>
      <p:bldP spid="21" grpId="0"/>
      <p:bldP spid="23" grpId="0"/>
      <p:bldP spid="24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 smtClean="0"/>
              <a:t>A summary of </a:t>
            </a:r>
            <a:r>
              <a:rPr lang="en-GB" sz="2800" i="1" dirty="0" err="1" smtClean="0"/>
              <a:t>u</a:t>
            </a:r>
            <a:r>
              <a:rPr lang="en-GB" sz="2800" dirty="0" err="1" smtClean="0"/>
              <a:t>EMEP</a:t>
            </a:r>
            <a:r>
              <a:rPr lang="en-GB" sz="2800" dirty="0" smtClean="0"/>
              <a:t> results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7373201" cy="511256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The local </a:t>
            </a:r>
            <a:r>
              <a:rPr lang="en-GB" sz="2400" dirty="0" smtClean="0"/>
              <a:t>fraction </a:t>
            </a:r>
            <a:r>
              <a:rPr lang="en-GB" sz="2400" dirty="0"/>
              <a:t>calculation in </a:t>
            </a:r>
            <a:r>
              <a:rPr lang="en-GB" sz="2400" i="1" dirty="0" smtClean="0"/>
              <a:t>lf-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 </a:t>
            </a:r>
            <a:r>
              <a:rPr lang="en-GB" sz="2400" dirty="0"/>
              <a:t>can be used for </a:t>
            </a:r>
            <a:r>
              <a:rPr lang="en-GB" sz="2400" dirty="0" smtClean="0"/>
              <a:t>downscaling </a:t>
            </a:r>
            <a:r>
              <a:rPr lang="en-GB" sz="2400" dirty="0"/>
              <a:t>but </a:t>
            </a:r>
            <a:r>
              <a:rPr lang="en-GB" sz="2400" dirty="0" smtClean="0"/>
              <a:t>also for </a:t>
            </a:r>
            <a:r>
              <a:rPr lang="en-GB" sz="2400" dirty="0"/>
              <a:t>source </a:t>
            </a:r>
            <a:r>
              <a:rPr lang="en-GB" sz="2400" dirty="0" smtClean="0"/>
              <a:t>allocation within local regions</a:t>
            </a:r>
          </a:p>
          <a:p>
            <a:r>
              <a:rPr lang="en-GB" sz="2400" i="1" dirty="0" smtClean="0"/>
              <a:t>lf-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 </a:t>
            </a:r>
            <a:r>
              <a:rPr lang="en-GB" sz="2400" dirty="0" smtClean="0"/>
              <a:t>is part of the latest open source EMEP/MSC-W code </a:t>
            </a:r>
            <a:r>
              <a:rPr lang="en-GB" sz="2400" dirty="0"/>
              <a:t>(https://</a:t>
            </a:r>
            <a:r>
              <a:rPr lang="en-GB" sz="2400" dirty="0" smtClean="0"/>
              <a:t>github.com/metno/emep-ctm)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The downscaling part of 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 (</a:t>
            </a:r>
            <a:r>
              <a:rPr lang="en-GB" sz="2400" i="1" dirty="0" smtClean="0"/>
              <a:t>ds-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) can be applied on annual data (rotationally homogenous Gaussian model) or hourly data (standard Gaussian plume)</a:t>
            </a:r>
          </a:p>
          <a:p>
            <a:r>
              <a:rPr lang="en-GB" sz="2400" dirty="0" smtClean="0"/>
              <a:t>Can </a:t>
            </a:r>
            <a:r>
              <a:rPr lang="en-GB" sz="2400" dirty="0" smtClean="0"/>
              <a:t>currently be </a:t>
            </a:r>
            <a:r>
              <a:rPr lang="en-GB" sz="2400" dirty="0" smtClean="0"/>
              <a:t>applied anywhere in Norway (have complete proxy </a:t>
            </a:r>
            <a:r>
              <a:rPr lang="en-GB" sz="2400" dirty="0" smtClean="0"/>
              <a:t>emission data set for </a:t>
            </a:r>
            <a:r>
              <a:rPr lang="en-GB" sz="2400" dirty="0" smtClean="0"/>
              <a:t>traffic and shipping) for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</a:t>
            </a:r>
            <a:endParaRPr lang="en-GB" sz="2400" dirty="0" smtClean="0"/>
          </a:p>
          <a:p>
            <a:r>
              <a:rPr lang="en-GB" sz="2400" dirty="0" smtClean="0"/>
              <a:t>Best results are obtained when national bottom-up emissions are used</a:t>
            </a:r>
            <a:endParaRPr lang="en-GB" sz="2400" dirty="0"/>
          </a:p>
          <a:p>
            <a:r>
              <a:rPr lang="en-GB" sz="2400" dirty="0" smtClean="0"/>
              <a:t>Redistribution of TNO emissions for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provides similar results but with poorer spatial and temporal correlation</a:t>
            </a:r>
          </a:p>
          <a:p>
            <a:r>
              <a:rPr lang="en-GB" sz="2400" dirty="0" smtClean="0"/>
              <a:t>Bottom-up emissions are not consistent with TNO emissions</a:t>
            </a:r>
            <a:endParaRPr lang="en-GB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 smtClean="0"/>
              <a:t>A general summary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7373201" cy="5335660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W</a:t>
            </a:r>
            <a:r>
              <a:rPr lang="en-GB" sz="2400" dirty="0" smtClean="0"/>
              <a:t>hat </a:t>
            </a:r>
            <a:r>
              <a:rPr lang="en-GB" sz="2400" dirty="0" smtClean="0"/>
              <a:t>is the advantage of </a:t>
            </a:r>
            <a:r>
              <a:rPr lang="en-GB" sz="2400" dirty="0" err="1" smtClean="0"/>
              <a:t>uEMEP</a:t>
            </a:r>
            <a:r>
              <a:rPr lang="en-GB" sz="2400" dirty="0" smtClean="0"/>
              <a:t>?</a:t>
            </a:r>
            <a:endParaRPr lang="en-GB" sz="2400" dirty="0" smtClean="0"/>
          </a:p>
          <a:p>
            <a:r>
              <a:rPr lang="en-GB" sz="2400" dirty="0" smtClean="0"/>
              <a:t>Given </a:t>
            </a:r>
            <a:r>
              <a:rPr lang="en-GB" sz="2400" b="1" i="1" dirty="0"/>
              <a:t>appropriate</a:t>
            </a:r>
            <a:r>
              <a:rPr lang="en-GB" sz="2400" dirty="0"/>
              <a:t> emission/proxy data then large regions can be modelled at high </a:t>
            </a:r>
            <a:r>
              <a:rPr lang="en-GB" sz="2400" dirty="0" smtClean="0"/>
              <a:t>resolution (country, continent)</a:t>
            </a:r>
          </a:p>
          <a:p>
            <a:r>
              <a:rPr lang="en-GB" sz="2400" dirty="0" smtClean="0"/>
              <a:t>It makes local scale modelling available for regional modellers allowing ‘scale closure’ for regional </a:t>
            </a:r>
            <a:r>
              <a:rPr lang="en-GB" sz="2400" dirty="0" smtClean="0"/>
              <a:t>models</a:t>
            </a:r>
          </a:p>
          <a:p>
            <a:r>
              <a:rPr lang="en-GB" sz="2400" dirty="0" smtClean="0"/>
              <a:t>Can be validated for all station types</a:t>
            </a:r>
            <a:endParaRPr lang="en-GB" sz="2400" dirty="0" smtClean="0"/>
          </a:p>
          <a:p>
            <a:r>
              <a:rPr lang="en-GB" sz="2400" dirty="0" smtClean="0"/>
              <a:t>It clearly reveals discrepancies between regional and local emissions and will help, in the long run, to reduce these </a:t>
            </a:r>
            <a:r>
              <a:rPr lang="en-GB" sz="2400" dirty="0" smtClean="0"/>
              <a:t>inconsistencies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/>
              <a:t>What </a:t>
            </a:r>
            <a:r>
              <a:rPr lang="en-GB" sz="2400" dirty="0" smtClean="0"/>
              <a:t>is an </a:t>
            </a:r>
            <a:r>
              <a:rPr lang="en-GB" sz="2400" b="1" i="1" dirty="0" smtClean="0"/>
              <a:t>appropriate</a:t>
            </a:r>
            <a:r>
              <a:rPr lang="en-GB" sz="2400" i="1" dirty="0" smtClean="0"/>
              <a:t> </a:t>
            </a:r>
            <a:r>
              <a:rPr lang="en-GB" sz="2400" dirty="0" smtClean="0"/>
              <a:t>emission database for this application?</a:t>
            </a:r>
          </a:p>
          <a:p>
            <a:r>
              <a:rPr lang="en-GB" sz="2400" dirty="0" smtClean="0"/>
              <a:t>An </a:t>
            </a:r>
            <a:r>
              <a:rPr lang="en-GB" sz="2400" dirty="0"/>
              <a:t>appropriate emission database </a:t>
            </a:r>
            <a:r>
              <a:rPr lang="en-GB" sz="2400" dirty="0" smtClean="0"/>
              <a:t>is one </a:t>
            </a:r>
            <a:r>
              <a:rPr lang="en-GB" sz="2400" dirty="0"/>
              <a:t>that can be aggregated or disaggregated </a:t>
            </a:r>
            <a:r>
              <a:rPr lang="en-GB" sz="2400" dirty="0" smtClean="0"/>
              <a:t>consistently at all scales, </a:t>
            </a:r>
            <a:r>
              <a:rPr lang="en-GB" sz="2400" dirty="0" smtClean="0"/>
              <a:t>that includes not just emissions but the underlying data used to make the emissions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29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 smtClean="0"/>
              <a:t>Application in the twin site study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5486789" cy="5112568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The local </a:t>
            </a:r>
            <a:r>
              <a:rPr lang="en-GB" sz="2400" dirty="0" smtClean="0"/>
              <a:t>fraction </a:t>
            </a:r>
            <a:r>
              <a:rPr lang="en-GB" sz="2400" dirty="0"/>
              <a:t>calculation </a:t>
            </a:r>
            <a:r>
              <a:rPr lang="en-GB" sz="2400" dirty="0" smtClean="0"/>
              <a:t>(</a:t>
            </a:r>
            <a:r>
              <a:rPr lang="en-GB" sz="2400" i="1" dirty="0" smtClean="0"/>
              <a:t>lf-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) </a:t>
            </a:r>
            <a:r>
              <a:rPr lang="en-GB" sz="2400" dirty="0"/>
              <a:t>can be </a:t>
            </a:r>
            <a:r>
              <a:rPr lang="en-GB" sz="2400" dirty="0"/>
              <a:t>used to directly </a:t>
            </a:r>
            <a:r>
              <a:rPr lang="en-GB" sz="2400" dirty="0" smtClean="0"/>
              <a:t>calculate the city contribution from primary emissions to the region surrounding the city as well as the nearby contribution to a city</a:t>
            </a:r>
          </a:p>
          <a:p>
            <a:r>
              <a:rPr lang="en-GB" sz="2400" dirty="0" smtClean="0"/>
              <a:t>Does not provide, as yet, an estimate of the secondary contribution</a:t>
            </a:r>
          </a:p>
          <a:p>
            <a:r>
              <a:rPr lang="en-GB" sz="2400" dirty="0" smtClean="0"/>
              <a:t>Can be used now, everywhere</a:t>
            </a:r>
          </a:p>
          <a:p>
            <a:endParaRPr lang="en-GB" sz="2400" dirty="0" smtClean="0"/>
          </a:p>
          <a:p>
            <a:r>
              <a:rPr lang="en-GB" sz="2400" dirty="0" smtClean="0"/>
              <a:t>The downscaling part of 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 (</a:t>
            </a:r>
            <a:r>
              <a:rPr lang="en-GB" sz="2400" i="1" dirty="0" smtClean="0"/>
              <a:t>ds-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) can be </a:t>
            </a:r>
            <a:r>
              <a:rPr lang="en-GB" sz="2400" dirty="0" smtClean="0"/>
              <a:t>used to estimate local source contributions within a city to any particular monitoring site</a:t>
            </a:r>
          </a:p>
          <a:p>
            <a:r>
              <a:rPr lang="en-GB" sz="2400" dirty="0" smtClean="0"/>
              <a:t>Can tell us how representative a site is for the CTM calculation</a:t>
            </a:r>
          </a:p>
          <a:p>
            <a:r>
              <a:rPr lang="en-GB" sz="2400" dirty="0" smtClean="0"/>
              <a:t>Requires proxy data for the sources which is not available everywhere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152" y="1269554"/>
            <a:ext cx="2183340" cy="2232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654" t="22857" r="39043" b="60000"/>
          <a:stretch/>
        </p:blipFill>
        <p:spPr>
          <a:xfrm>
            <a:off x="6575666" y="3933850"/>
            <a:ext cx="2212312" cy="2137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19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72394" y="2710299"/>
            <a:ext cx="7200800" cy="86177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 err="1" smtClean="0"/>
              <a:t>Thank</a:t>
            </a:r>
            <a:r>
              <a:rPr lang="nb-NO" sz="2800" dirty="0" smtClean="0"/>
              <a:t> </a:t>
            </a:r>
            <a:r>
              <a:rPr lang="nb-NO" sz="2800" dirty="0" err="1" smtClean="0"/>
              <a:t>you</a:t>
            </a:r>
            <a:endParaRPr lang="nb-NO" sz="2800" dirty="0"/>
          </a:p>
          <a:p>
            <a:pPr algn="ctr"/>
            <a:endParaRPr lang="nb-NO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22" y="6220032"/>
            <a:ext cx="1106875" cy="40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6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 smtClean="0"/>
              <a:t>What downscaling with </a:t>
            </a:r>
            <a:r>
              <a:rPr lang="en-GB" sz="2800" i="1" dirty="0" err="1" smtClean="0"/>
              <a:t>u</a:t>
            </a:r>
            <a:r>
              <a:rPr lang="en-GB" sz="2800" dirty="0" err="1" smtClean="0"/>
              <a:t>EMEP</a:t>
            </a:r>
            <a:r>
              <a:rPr lang="en-GB" sz="2800" dirty="0" smtClean="0"/>
              <a:t> does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8778" y="2853730"/>
            <a:ext cx="4693812" cy="3523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07" y="1557586"/>
            <a:ext cx="4693811" cy="3523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8679" y="5004678"/>
            <a:ext cx="39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Oslo </a:t>
            </a:r>
            <a:r>
              <a:rPr lang="nb-NO" dirty="0" err="1" smtClean="0"/>
              <a:t>annual</a:t>
            </a:r>
            <a:r>
              <a:rPr lang="nb-NO" dirty="0" smtClean="0"/>
              <a:t> </a:t>
            </a:r>
            <a:r>
              <a:rPr lang="nb-NO" dirty="0" err="1" smtClean="0"/>
              <a:t>mean</a:t>
            </a:r>
            <a:r>
              <a:rPr lang="nb-NO" dirty="0" smtClean="0"/>
              <a:t> NO</a:t>
            </a:r>
            <a:r>
              <a:rPr lang="nb-NO" baseline="-25000" dirty="0" smtClean="0"/>
              <a:t>2</a:t>
            </a:r>
            <a:r>
              <a:rPr lang="nb-NO" dirty="0" smtClean="0"/>
              <a:t> EMEP (0.1</a:t>
            </a:r>
            <a:r>
              <a:rPr lang="nb-NO" baseline="30000" dirty="0" smtClean="0"/>
              <a:t>o</a:t>
            </a:r>
            <a:r>
              <a:rPr lang="nb-NO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2940" y="2484398"/>
            <a:ext cx="412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Oslo </a:t>
            </a:r>
            <a:r>
              <a:rPr lang="nb-NO" dirty="0" err="1" smtClean="0"/>
              <a:t>annual</a:t>
            </a:r>
            <a:r>
              <a:rPr lang="nb-NO" dirty="0" smtClean="0"/>
              <a:t> </a:t>
            </a:r>
            <a:r>
              <a:rPr lang="nb-NO" dirty="0" err="1" smtClean="0"/>
              <a:t>mean</a:t>
            </a:r>
            <a:r>
              <a:rPr lang="nb-NO" dirty="0" smtClean="0"/>
              <a:t> NO</a:t>
            </a:r>
            <a:r>
              <a:rPr lang="nb-NO" baseline="-25000" dirty="0" smtClean="0"/>
              <a:t>2</a:t>
            </a:r>
            <a:r>
              <a:rPr lang="nb-NO" dirty="0" smtClean="0"/>
              <a:t> </a:t>
            </a:r>
            <a:r>
              <a:rPr lang="nb-NO" i="1" dirty="0" err="1" smtClean="0"/>
              <a:t>u</a:t>
            </a:r>
            <a:r>
              <a:rPr lang="nb-NO" dirty="0" err="1" smtClean="0"/>
              <a:t>EMEP</a:t>
            </a:r>
            <a:r>
              <a:rPr lang="nb-NO" dirty="0" smtClean="0"/>
              <a:t> (50 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322" y="361512"/>
            <a:ext cx="8501883" cy="861774"/>
          </a:xfrm>
        </p:spPr>
        <p:txBody>
          <a:bodyPr/>
          <a:lstStyle/>
          <a:p>
            <a:r>
              <a:rPr lang="en-GB" sz="2800" dirty="0" smtClean="0"/>
              <a:t>A brief overview </a:t>
            </a:r>
            <a:r>
              <a:rPr lang="en-GB" sz="2800" dirty="0"/>
              <a:t>kernel downscaling methodology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33" name="Group 32"/>
          <p:cNvGrpSpPr/>
          <p:nvPr/>
        </p:nvGrpSpPr>
        <p:grpSpPr>
          <a:xfrm>
            <a:off x="284495" y="5004537"/>
            <a:ext cx="1636645" cy="865306"/>
            <a:chOff x="500519" y="4580131"/>
            <a:chExt cx="1636645" cy="865306"/>
          </a:xfrm>
        </p:grpSpPr>
        <p:sp>
          <p:nvSpPr>
            <p:cNvPr id="5" name="Rectangle 4"/>
            <p:cNvSpPr/>
            <p:nvPr/>
          </p:nvSpPr>
          <p:spPr>
            <a:xfrm>
              <a:off x="756371" y="4580131"/>
              <a:ext cx="107960" cy="2880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2434" y="4706164"/>
              <a:ext cx="100783" cy="152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40346" y="4882067"/>
              <a:ext cx="1442779" cy="0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00519" y="4922217"/>
              <a:ext cx="1636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accent3"/>
                  </a:solidFill>
                </a:rPr>
                <a:t>Sub-grid </a:t>
              </a:r>
              <a:r>
                <a:rPr lang="nb-NO" sz="1400" dirty="0" err="1">
                  <a:solidFill>
                    <a:schemeClr val="accent3"/>
                  </a:solidFill>
                </a:rPr>
                <a:t>proxy</a:t>
              </a:r>
              <a:r>
                <a:rPr lang="nb-NO" sz="1400" dirty="0">
                  <a:solidFill>
                    <a:schemeClr val="accent3"/>
                  </a:solidFill>
                </a:rPr>
                <a:t> </a:t>
              </a:r>
              <a:r>
                <a:rPr lang="nb-NO" sz="1400" dirty="0" smtClean="0">
                  <a:solidFill>
                    <a:schemeClr val="accent3"/>
                  </a:solidFill>
                </a:rPr>
                <a:t>data (</a:t>
              </a:r>
              <a:r>
                <a:rPr lang="nb-NO" sz="1400" dirty="0" err="1" smtClean="0">
                  <a:solidFill>
                    <a:schemeClr val="accent3"/>
                  </a:solidFill>
                </a:rPr>
                <a:t>activity</a:t>
              </a:r>
              <a:r>
                <a:rPr lang="nb-NO" sz="1400" dirty="0" smtClean="0">
                  <a:solidFill>
                    <a:schemeClr val="accent3"/>
                  </a:solidFill>
                </a:rPr>
                <a:t> data)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05105" y="4014019"/>
            <a:ext cx="1368152" cy="663125"/>
            <a:chOff x="630184" y="4014013"/>
            <a:chExt cx="1368152" cy="663125"/>
          </a:xfrm>
        </p:grpSpPr>
        <p:sp>
          <p:nvSpPr>
            <p:cNvPr id="12" name="Rectangle 11"/>
            <p:cNvSpPr/>
            <p:nvPr/>
          </p:nvSpPr>
          <p:spPr>
            <a:xfrm>
              <a:off x="630184" y="4014013"/>
              <a:ext cx="1368152" cy="158587"/>
            </a:xfrm>
            <a:prstGeom prst="rect">
              <a:avLst/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869" y="4153918"/>
              <a:ext cx="134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tx2"/>
                  </a:solidFill>
                </a:rPr>
                <a:t>CTM grid </a:t>
              </a:r>
              <a:r>
                <a:rPr lang="nb-NO" sz="1400" dirty="0" err="1">
                  <a:solidFill>
                    <a:schemeClr val="tx2"/>
                  </a:solidFill>
                </a:rPr>
                <a:t>emission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437519" y="4341244"/>
            <a:ext cx="1529049" cy="1096889"/>
            <a:chOff x="2449416" y="4852024"/>
            <a:chExt cx="1529049" cy="1096889"/>
          </a:xfrm>
        </p:grpSpPr>
        <p:sp>
          <p:nvSpPr>
            <p:cNvPr id="21" name="Rectangle 20"/>
            <p:cNvSpPr/>
            <p:nvPr/>
          </p:nvSpPr>
          <p:spPr>
            <a:xfrm>
              <a:off x="2710380" y="4852024"/>
              <a:ext cx="141397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86444" y="4987656"/>
              <a:ext cx="141397" cy="15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494356" y="5140056"/>
              <a:ext cx="1442779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449416" y="5210249"/>
              <a:ext cx="15290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tx2"/>
                  </a:solidFill>
                </a:rPr>
                <a:t>Redistribute</a:t>
              </a:r>
              <a:r>
                <a:rPr lang="nb-NO" sz="1400" dirty="0">
                  <a:solidFill>
                    <a:schemeClr val="tx2"/>
                  </a:solidFill>
                </a:rPr>
                <a:t> CTM to sub-grid </a:t>
              </a:r>
              <a:r>
                <a:rPr lang="nb-NO" sz="1400" dirty="0" err="1">
                  <a:solidFill>
                    <a:schemeClr val="tx2"/>
                  </a:solidFill>
                </a:rPr>
                <a:t>emission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5" name="Right Arrow 24"/>
          <p:cNvSpPr/>
          <p:nvPr/>
        </p:nvSpPr>
        <p:spPr>
          <a:xfrm rot="20466754">
            <a:off x="2012176" y="4987776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20202592">
            <a:off x="4087055" y="4902291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387277" y="1341565"/>
            <a:ext cx="1395449" cy="1770787"/>
            <a:chOff x="612354" y="1413570"/>
            <a:chExt cx="1395449" cy="1770787"/>
          </a:xfrm>
        </p:grpSpPr>
        <p:sp>
          <p:nvSpPr>
            <p:cNvPr id="4" name="Rectangle 3"/>
            <p:cNvSpPr/>
            <p:nvPr/>
          </p:nvSpPr>
          <p:spPr>
            <a:xfrm>
              <a:off x="612354" y="2186688"/>
              <a:ext cx="1368152" cy="441536"/>
            </a:xfrm>
            <a:prstGeom prst="rect">
              <a:avLst/>
            </a:prstGeom>
            <a:solidFill>
              <a:srgbClr val="00763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/>
                <a:t>Non-</a:t>
              </a:r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355" y="1413570"/>
              <a:ext cx="1368152" cy="773117"/>
            </a:xfrm>
            <a:prstGeom prst="rect">
              <a:avLst/>
            </a:prstGeom>
            <a:solidFill>
              <a:srgbClr val="007635"/>
            </a:solid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0061" y="2661137"/>
              <a:ext cx="1387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accent1">
                      <a:lumMod val="75000"/>
                    </a:schemeClr>
                  </a:solidFill>
                </a:rPr>
                <a:t>CTM grid </a:t>
              </a:r>
              <a:r>
                <a:rPr lang="nb-NO" sz="1400" dirty="0" err="1">
                  <a:solidFill>
                    <a:schemeClr val="accent1">
                      <a:lumMod val="75000"/>
                    </a:schemeClr>
                  </a:solidFill>
                </a:rPr>
                <a:t>concentration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Right Arrow 35"/>
          <p:cNvSpPr/>
          <p:nvPr/>
        </p:nvSpPr>
        <p:spPr>
          <a:xfrm>
            <a:off x="6145180" y="1684829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538771">
            <a:off x="2018074" y="4480854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6757411" y="3174022"/>
            <a:ext cx="1775823" cy="2847234"/>
            <a:chOff x="7167051" y="3369900"/>
            <a:chExt cx="1775823" cy="2847234"/>
          </a:xfrm>
        </p:grpSpPr>
        <p:sp>
          <p:nvSpPr>
            <p:cNvPr id="18" name="Rectangle 17"/>
            <p:cNvSpPr/>
            <p:nvPr/>
          </p:nvSpPr>
          <p:spPr>
            <a:xfrm>
              <a:off x="7381106" y="5000501"/>
              <a:ext cx="1368152" cy="432047"/>
            </a:xfrm>
            <a:prstGeom prst="rect">
              <a:avLst/>
            </a:prstGeom>
            <a:solidFill>
              <a:srgbClr val="00763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/>
                <a:t>Non-</a:t>
              </a:r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67051" y="5478470"/>
              <a:ext cx="17758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Add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resulting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sub-grid to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nonlocal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CTM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1270" y="3369900"/>
              <a:ext cx="1519996" cy="170570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2268538" y="2061642"/>
            <a:ext cx="1800200" cy="2145578"/>
            <a:chOff x="2196530" y="2201228"/>
            <a:chExt cx="1800200" cy="2145578"/>
          </a:xfrm>
        </p:grpSpPr>
        <p:sp>
          <p:nvSpPr>
            <p:cNvPr id="17" name="TextBox 16"/>
            <p:cNvSpPr txBox="1"/>
            <p:nvPr/>
          </p:nvSpPr>
          <p:spPr>
            <a:xfrm>
              <a:off x="2196530" y="3608142"/>
              <a:ext cx="1800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Distribution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kernel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based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on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Gaussian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dispersion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547" y="2201228"/>
              <a:ext cx="1757918" cy="1457005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4532982" y="3192389"/>
            <a:ext cx="1466408" cy="2469653"/>
            <a:chOff x="4258514" y="2811656"/>
            <a:chExt cx="1466408" cy="2469653"/>
          </a:xfrm>
        </p:grpSpPr>
        <p:sp>
          <p:nvSpPr>
            <p:cNvPr id="19" name="TextBox 18"/>
            <p:cNvSpPr txBox="1"/>
            <p:nvPr/>
          </p:nvSpPr>
          <p:spPr>
            <a:xfrm>
              <a:off x="4258514" y="4542645"/>
              <a:ext cx="14493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Dispersion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proxy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emission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sub-grid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5534" y="2811656"/>
              <a:ext cx="1419388" cy="1705704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6783528" y="1350396"/>
            <a:ext cx="1700994" cy="1791366"/>
            <a:chOff x="5402082" y="1367178"/>
            <a:chExt cx="1700994" cy="1791366"/>
          </a:xfrm>
        </p:grpSpPr>
        <p:sp>
          <p:nvSpPr>
            <p:cNvPr id="27" name="TextBox 26"/>
            <p:cNvSpPr txBox="1"/>
            <p:nvPr/>
          </p:nvSpPr>
          <p:spPr>
            <a:xfrm>
              <a:off x="5402082" y="2635324"/>
              <a:ext cx="1700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Remove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CTM grid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536438" y="2148120"/>
              <a:ext cx="1368152" cy="441536"/>
            </a:xfrm>
            <a:prstGeom prst="rect">
              <a:avLst/>
            </a:prstGeom>
            <a:solidFill>
              <a:srgbClr val="00763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/>
                <a:t>Non-</a:t>
              </a:r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38097" y="1367178"/>
              <a:ext cx="1368152" cy="773117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Minus 69"/>
            <p:cNvSpPr/>
            <p:nvPr/>
          </p:nvSpPr>
          <p:spPr>
            <a:xfrm>
              <a:off x="5990372" y="1572107"/>
              <a:ext cx="520979" cy="405299"/>
            </a:xfrm>
            <a:prstGeom prst="mathMinus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9" name="Right Arrow 78"/>
          <p:cNvSpPr/>
          <p:nvPr/>
        </p:nvSpPr>
        <p:spPr>
          <a:xfrm>
            <a:off x="3878744" y="1646239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Right Arrow 79"/>
          <p:cNvSpPr/>
          <p:nvPr/>
        </p:nvSpPr>
        <p:spPr>
          <a:xfrm rot="16200000">
            <a:off x="5020625" y="3245428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356770" y="2161127"/>
            <a:ext cx="1700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Determine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CTM grid by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volume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integration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sub-grid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291144" y="1382622"/>
            <a:ext cx="1489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CTM to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calculate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grid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400" i="1" dirty="0" err="1" smtClean="0">
                <a:solidFill>
                  <a:schemeClr val="bg1">
                    <a:lumMod val="50000"/>
                  </a:schemeClr>
                </a:solidFill>
              </a:rPr>
              <a:t>ls-u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EMEP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437520" y="5508325"/>
            <a:ext cx="1529049" cy="881445"/>
            <a:chOff x="2449416" y="4852024"/>
            <a:chExt cx="1529049" cy="881445"/>
          </a:xfrm>
        </p:grpSpPr>
        <p:sp>
          <p:nvSpPr>
            <p:cNvPr id="85" name="Rectangle 84"/>
            <p:cNvSpPr/>
            <p:nvPr/>
          </p:nvSpPr>
          <p:spPr>
            <a:xfrm>
              <a:off x="2710380" y="4852024"/>
              <a:ext cx="141397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286444" y="4987656"/>
              <a:ext cx="141397" cy="15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2494356" y="5140056"/>
              <a:ext cx="1442779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2449416" y="5210249"/>
              <a:ext cx="152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 smtClean="0">
                  <a:solidFill>
                    <a:schemeClr val="tx2"/>
                  </a:solidFill>
                </a:rPr>
                <a:t>Bottom</a:t>
              </a:r>
              <a:r>
                <a:rPr lang="nb-NO" sz="1400" dirty="0" smtClean="0">
                  <a:solidFill>
                    <a:schemeClr val="tx2"/>
                  </a:solidFill>
                </a:rPr>
                <a:t> up sub-grid </a:t>
              </a:r>
              <a:r>
                <a:rPr lang="nb-NO" sz="1400" dirty="0" err="1">
                  <a:solidFill>
                    <a:schemeClr val="tx2"/>
                  </a:solidFill>
                </a:rPr>
                <a:t>emission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35" name="Right Arrow 34"/>
          <p:cNvSpPr/>
          <p:nvPr/>
        </p:nvSpPr>
        <p:spPr>
          <a:xfrm rot="1538771">
            <a:off x="4031170" y="4016754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ight Arrow 88"/>
          <p:cNvSpPr/>
          <p:nvPr/>
        </p:nvSpPr>
        <p:spPr>
          <a:xfrm rot="1538771">
            <a:off x="2033204" y="5497561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5400000">
            <a:off x="7471608" y="3226267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Right Arrow 68"/>
          <p:cNvSpPr/>
          <p:nvPr/>
        </p:nvSpPr>
        <p:spPr>
          <a:xfrm>
            <a:off x="6156970" y="4079444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502408" y="1377826"/>
            <a:ext cx="1368152" cy="773117"/>
          </a:xfrm>
          <a:prstGeom prst="rect">
            <a:avLst/>
          </a:prstGeom>
          <a:solidFill>
            <a:srgbClr val="00B050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 err="1"/>
              <a:t>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6" grpId="0" animBg="1"/>
      <p:bldP spid="39" grpId="0" animBg="1"/>
      <p:bldP spid="79" grpId="0" animBg="1"/>
      <p:bldP spid="80" grpId="0" animBg="1"/>
      <p:bldP spid="81" grpId="0"/>
      <p:bldP spid="83" grpId="0"/>
      <p:bldP spid="35" grpId="0" animBg="1"/>
      <p:bldP spid="89" grpId="0" animBg="1"/>
      <p:bldP spid="41" grpId="0" animBg="1"/>
      <p:bldP spid="69" grpId="0" animBg="1"/>
      <p:bldP spid="9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Advantages of the kernel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7373201" cy="4824536"/>
          </a:xfrm>
        </p:spPr>
        <p:txBody>
          <a:bodyPr>
            <a:normAutofit/>
          </a:bodyPr>
          <a:lstStyle/>
          <a:p>
            <a:r>
              <a:rPr lang="en-GB" sz="2400" dirty="0"/>
              <a:t>The </a:t>
            </a:r>
            <a:r>
              <a:rPr lang="en-GB" sz="2400" dirty="0" smtClean="0"/>
              <a:t>gridded </a:t>
            </a:r>
            <a:r>
              <a:rPr lang="en-GB" sz="2400" dirty="0"/>
              <a:t>CTM </a:t>
            </a:r>
            <a:r>
              <a:rPr lang="en-GB" sz="2400" dirty="0" smtClean="0"/>
              <a:t>concentration </a:t>
            </a:r>
            <a:r>
              <a:rPr lang="en-GB" sz="2400" dirty="0"/>
              <a:t>can be conserved, out of respect for regional modellers</a:t>
            </a:r>
          </a:p>
          <a:p>
            <a:r>
              <a:rPr lang="en-GB" sz="2400" dirty="0"/>
              <a:t>If the removal of the local CTM contribution is properly done then all double counting is avoided</a:t>
            </a:r>
          </a:p>
          <a:p>
            <a:r>
              <a:rPr lang="en-GB" sz="2400" dirty="0"/>
              <a:t>Instead of using CTMs as boundary conditions then local models can be laid seamlessly on top of existing CTMs allowing large regions to be modelled at high resolution</a:t>
            </a:r>
          </a:p>
          <a:p>
            <a:endParaRPr lang="en-GB" sz="2400" dirty="0"/>
          </a:p>
          <a:p>
            <a:r>
              <a:rPr lang="en-GB" sz="2400" dirty="0"/>
              <a:t>For seamless application then the aggregated CTM grid emissions should be the same as the sub-grid distribution</a:t>
            </a:r>
          </a:p>
          <a:p>
            <a:r>
              <a:rPr lang="en-GB" sz="2400" dirty="0"/>
              <a:t>Only appropriate for non-reactive primary emissions (NO</a:t>
            </a:r>
            <a:r>
              <a:rPr lang="en-GB" sz="2400" baseline="-25000" dirty="0"/>
              <a:t>2</a:t>
            </a:r>
            <a:r>
              <a:rPr lang="en-GB" sz="2400" dirty="0"/>
              <a:t> post processing possible)</a:t>
            </a:r>
          </a:p>
          <a:p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2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242858"/>
            <a:ext cx="7373201" cy="738664"/>
          </a:xfrm>
        </p:spPr>
        <p:txBody>
          <a:bodyPr/>
          <a:lstStyle/>
          <a:p>
            <a:r>
              <a:rPr lang="en-GB" sz="2400" dirty="0"/>
              <a:t>Example for traffic in Oslo using </a:t>
            </a:r>
            <a:r>
              <a:rPr lang="en-GB" sz="2400" i="1" dirty="0"/>
              <a:t>ls-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(NO</a:t>
            </a:r>
            <a:r>
              <a:rPr lang="en-GB" sz="2400" baseline="-25000" dirty="0"/>
              <a:t>x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2400" b="0" dirty="0"/>
              <a:t>2 day forecast average at 2.5 km resolution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5965" y="6482102"/>
            <a:ext cx="468000" cy="123111"/>
          </a:xfrm>
        </p:spPr>
        <p:txBody>
          <a:bodyPr/>
          <a:lstStyle/>
          <a:p>
            <a:fld id="{D5ED987E-C9A5-4BD9-B8B4-14FB34A4F616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333"/>
          <a:stretch/>
        </p:blipFill>
        <p:spPr>
          <a:xfrm>
            <a:off x="1004581" y="4275077"/>
            <a:ext cx="3808126" cy="2614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7773"/>
          <a:stretch/>
        </p:blipFill>
        <p:spPr>
          <a:xfrm>
            <a:off x="5157156" y="1485581"/>
            <a:ext cx="3808126" cy="2630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8164"/>
          <a:stretch/>
        </p:blipFill>
        <p:spPr>
          <a:xfrm>
            <a:off x="5157155" y="4266364"/>
            <a:ext cx="3808126" cy="2619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8129"/>
          <a:stretch/>
        </p:blipFill>
        <p:spPr>
          <a:xfrm>
            <a:off x="1011010" y="1485576"/>
            <a:ext cx="3808126" cy="26208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2707" y="1151697"/>
            <a:ext cx="225306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Fractional contribution from surrounding grids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133" y="4020186"/>
            <a:ext cx="201622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Total fraction from all surrounding grids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97118" y="4020186"/>
            <a:ext cx="220664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Total local contribution from traffic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378" y="1172696"/>
            <a:ext cx="164615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Total NO</a:t>
            </a:r>
            <a:r>
              <a:rPr lang="en-US" sz="1600" baseline="-25000" dirty="0">
                <a:solidFill>
                  <a:srgbClr val="0070C0"/>
                </a:solidFill>
              </a:rPr>
              <a:t>x</a:t>
            </a:r>
            <a:r>
              <a:rPr lang="en-US" sz="1600" dirty="0">
                <a:solidFill>
                  <a:srgbClr val="0070C0"/>
                </a:solidFill>
              </a:rPr>
              <a:t> concentration</a:t>
            </a:r>
          </a:p>
        </p:txBody>
      </p:sp>
    </p:spTree>
    <p:extLst>
      <p:ext uri="{BB962C8B-B14F-4D97-AF65-F5344CB8AC3E}">
        <p14:creationId xmlns:p14="http://schemas.microsoft.com/office/powerpoint/2010/main" val="45081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Downscaling </a:t>
            </a:r>
            <a:r>
              <a:rPr lang="en-GB" sz="2800" i="1" dirty="0"/>
              <a:t>ds-</a:t>
            </a:r>
            <a:r>
              <a:rPr lang="en-GB" sz="2800" i="1" dirty="0" err="1"/>
              <a:t>u</a:t>
            </a:r>
            <a:r>
              <a:rPr lang="en-GB" sz="2800" dirty="0" err="1"/>
              <a:t>EMEP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7647029" cy="4824536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Standard Gaussian models are applied on either annual mean or hourly data to disperse sub-grid emissions or proxy data </a:t>
            </a:r>
          </a:p>
          <a:p>
            <a:r>
              <a:rPr lang="en-GB" sz="2400" dirty="0"/>
              <a:t>These are then used to either </a:t>
            </a:r>
            <a:r>
              <a:rPr lang="en-GB" sz="2400" b="1" dirty="0"/>
              <a:t>replace</a:t>
            </a:r>
            <a:r>
              <a:rPr lang="en-GB" sz="2400" dirty="0"/>
              <a:t> the calculated </a:t>
            </a:r>
            <a:r>
              <a:rPr lang="en-GB" sz="2400" i="1" dirty="0"/>
              <a:t>ls-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concentration or to </a:t>
            </a:r>
            <a:r>
              <a:rPr lang="en-GB" sz="2400" b="1" dirty="0"/>
              <a:t>redistribute</a:t>
            </a:r>
            <a:r>
              <a:rPr lang="en-GB" sz="2400" dirty="0"/>
              <a:t> it</a:t>
            </a:r>
          </a:p>
          <a:p>
            <a:r>
              <a:rPr lang="en-GB" sz="2400" dirty="0"/>
              <a:t>Three examples will be shown:</a:t>
            </a:r>
          </a:p>
          <a:p>
            <a:pPr marL="914272" lvl="1" indent="-457162">
              <a:buFont typeface="+mj-lt"/>
              <a:buAutoNum type="arabicPeriod"/>
            </a:pPr>
            <a:r>
              <a:rPr lang="en-GB" sz="1899" dirty="0"/>
              <a:t>The sub-grid Gaussian dispersion is volume integrated over the EMEP grid and the </a:t>
            </a:r>
            <a:r>
              <a:rPr lang="en-GB" sz="1899" dirty="0" smtClean="0"/>
              <a:t>sub-grid concentrations are normalised and </a:t>
            </a:r>
            <a:r>
              <a:rPr lang="en-GB" sz="1899" b="1" dirty="0" smtClean="0"/>
              <a:t>redistributed</a:t>
            </a:r>
            <a:r>
              <a:rPr lang="en-GB" sz="1899" dirty="0" smtClean="0"/>
              <a:t> </a:t>
            </a:r>
            <a:r>
              <a:rPr lang="en-GB" sz="1899" dirty="0"/>
              <a:t>at surface level (preserves volume average grid concentration)</a:t>
            </a:r>
          </a:p>
          <a:p>
            <a:pPr marL="914272" lvl="1" indent="-457162">
              <a:buFont typeface="+mj-lt"/>
              <a:buAutoNum type="arabicPeriod"/>
            </a:pPr>
            <a:r>
              <a:rPr lang="en-GB" sz="1899" dirty="0"/>
              <a:t>The EMEP gridded </a:t>
            </a:r>
            <a:r>
              <a:rPr lang="en-GB" sz="1899" b="1" dirty="0"/>
              <a:t>emissions are redistributed </a:t>
            </a:r>
            <a:r>
              <a:rPr lang="en-GB" sz="1899" dirty="0"/>
              <a:t>over the sub-grid emission data and the sub-grid </a:t>
            </a:r>
            <a:r>
              <a:rPr lang="en-GB" sz="1899" b="1" dirty="0"/>
              <a:t>dispersion replaces </a:t>
            </a:r>
            <a:r>
              <a:rPr lang="en-GB" sz="1899" dirty="0"/>
              <a:t>the EMEP local source contribution (preserves volume average grid concentration only if dispersion </a:t>
            </a:r>
            <a:r>
              <a:rPr lang="en-GB" sz="1899" dirty="0" smtClean="0"/>
              <a:t>and advection is </a:t>
            </a:r>
            <a:r>
              <a:rPr lang="en-GB" sz="1899" dirty="0"/>
              <a:t>the same)</a:t>
            </a:r>
          </a:p>
          <a:p>
            <a:pPr marL="914272" lvl="1" indent="-457162">
              <a:buFont typeface="+mj-lt"/>
              <a:buAutoNum type="arabicPeriod"/>
            </a:pPr>
            <a:r>
              <a:rPr lang="en-GB" sz="1899" b="1" dirty="0"/>
              <a:t>Independent </a:t>
            </a:r>
            <a:r>
              <a:rPr lang="en-GB" sz="1899" b="1" dirty="0" smtClean="0"/>
              <a:t>emissions </a:t>
            </a:r>
            <a:r>
              <a:rPr lang="en-GB" sz="1899" dirty="0" smtClean="0"/>
              <a:t>are used </a:t>
            </a:r>
            <a:r>
              <a:rPr lang="en-GB" sz="1899" dirty="0"/>
              <a:t>and the sub-grid </a:t>
            </a:r>
            <a:r>
              <a:rPr lang="en-GB" sz="1899" b="1" dirty="0"/>
              <a:t>dispersion replaces </a:t>
            </a:r>
            <a:r>
              <a:rPr lang="en-GB" sz="1899" dirty="0"/>
              <a:t>the EMEP local source contribution (does not preserve volume average grid concentrations)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6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9263"/>
          <a:stretch/>
        </p:blipFill>
        <p:spPr>
          <a:xfrm>
            <a:off x="4606248" y="1292188"/>
            <a:ext cx="3808126" cy="2588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8847"/>
          <a:stretch/>
        </p:blipFill>
        <p:spPr>
          <a:xfrm>
            <a:off x="454430" y="1305953"/>
            <a:ext cx="3808126" cy="2600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6658" y="1053532"/>
            <a:ext cx="187834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70C0"/>
                </a:solidFill>
              </a:rPr>
              <a:t>1. </a:t>
            </a:r>
            <a:r>
              <a:rPr lang="nb-NO" sz="1600" dirty="0" err="1">
                <a:solidFill>
                  <a:srgbClr val="0070C0"/>
                </a:solidFill>
              </a:rPr>
              <a:t>Redistribution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of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i="1" dirty="0" err="1">
                <a:solidFill>
                  <a:srgbClr val="0070C0"/>
                </a:solidFill>
              </a:rPr>
              <a:t>ls-u</a:t>
            </a:r>
            <a:r>
              <a:rPr lang="nb-NO" sz="1600" dirty="0" err="1">
                <a:solidFill>
                  <a:srgbClr val="0070C0"/>
                </a:solidFill>
              </a:rPr>
              <a:t>EMEP</a:t>
            </a:r>
            <a:r>
              <a:rPr lang="nb-NO" sz="1600" dirty="0">
                <a:solidFill>
                  <a:srgbClr val="0070C0"/>
                </a:solidFill>
              </a:rPr>
              <a:t> (100 m)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330" y="1070255"/>
            <a:ext cx="225512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70C0"/>
                </a:solidFill>
              </a:rPr>
              <a:t>EMEP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nb-NO" sz="1600" dirty="0">
                <a:solidFill>
                  <a:srgbClr val="0070C0"/>
                </a:solidFill>
              </a:rPr>
              <a:t>NO</a:t>
            </a:r>
            <a:r>
              <a:rPr lang="nb-NO" sz="1600" baseline="-25000" dirty="0">
                <a:solidFill>
                  <a:srgbClr val="0070C0"/>
                </a:solidFill>
              </a:rPr>
              <a:t>2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concentration</a:t>
            </a:r>
            <a:r>
              <a:rPr lang="nb-NO" sz="1600" dirty="0">
                <a:solidFill>
                  <a:srgbClr val="0070C0"/>
                </a:solidFill>
              </a:rPr>
              <a:t> (2.5 km)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8834"/>
          <a:stretch/>
        </p:blipFill>
        <p:spPr>
          <a:xfrm>
            <a:off x="4579307" y="4149874"/>
            <a:ext cx="3808126" cy="26007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17638" y="3826927"/>
            <a:ext cx="276346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70C0"/>
                </a:solidFill>
              </a:rPr>
              <a:t>3. </a:t>
            </a:r>
            <a:r>
              <a:rPr lang="nb-NO" sz="1600" dirty="0" err="1">
                <a:solidFill>
                  <a:srgbClr val="0070C0"/>
                </a:solidFill>
              </a:rPr>
              <a:t>Replaced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i="1" dirty="0" err="1">
                <a:solidFill>
                  <a:srgbClr val="0070C0"/>
                </a:solidFill>
              </a:rPr>
              <a:t>ls-u</a:t>
            </a:r>
            <a:r>
              <a:rPr lang="nb-NO" sz="1600" dirty="0" err="1">
                <a:solidFill>
                  <a:srgbClr val="0070C0"/>
                </a:solidFill>
              </a:rPr>
              <a:t>EMEP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using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independent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emissions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8689"/>
          <a:stretch/>
        </p:blipFill>
        <p:spPr>
          <a:xfrm>
            <a:off x="416099" y="4149874"/>
            <a:ext cx="3808126" cy="26048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1709" y="3861848"/>
            <a:ext cx="298018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70C0"/>
                </a:solidFill>
              </a:rPr>
              <a:t>2. </a:t>
            </a:r>
            <a:r>
              <a:rPr lang="nb-NO" sz="1600" dirty="0" err="1">
                <a:solidFill>
                  <a:srgbClr val="0070C0"/>
                </a:solidFill>
              </a:rPr>
              <a:t>Replaced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i="1" dirty="0" err="1">
                <a:solidFill>
                  <a:srgbClr val="0070C0"/>
                </a:solidFill>
              </a:rPr>
              <a:t>ls-u</a:t>
            </a:r>
            <a:r>
              <a:rPr lang="nb-NO" sz="1600" dirty="0" err="1">
                <a:solidFill>
                  <a:srgbClr val="0070C0"/>
                </a:solidFill>
              </a:rPr>
              <a:t>EMEP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using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redistributed</a:t>
            </a:r>
            <a:r>
              <a:rPr lang="nb-NO" sz="1600" dirty="0">
                <a:solidFill>
                  <a:srgbClr val="0070C0"/>
                </a:solidFill>
              </a:rPr>
              <a:t> EMEP </a:t>
            </a:r>
            <a:r>
              <a:rPr lang="nb-NO" sz="1600" dirty="0" err="1">
                <a:solidFill>
                  <a:srgbClr val="0070C0"/>
                </a:solidFill>
              </a:rPr>
              <a:t>emissions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84363" y="242858"/>
            <a:ext cx="7848872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97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Example for forecast in Oslo using </a:t>
            </a:r>
            <a:r>
              <a:rPr lang="en-GB" sz="2400" i="1" dirty="0"/>
              <a:t>ds-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(NO</a:t>
            </a:r>
            <a:r>
              <a:rPr lang="en-GB" sz="2400" baseline="-25000" dirty="0"/>
              <a:t>x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2400" b="0" dirty="0"/>
              <a:t>2 day forecast average at 2.5 km resolution</a:t>
            </a:r>
          </a:p>
        </p:txBody>
      </p:sp>
    </p:spTree>
    <p:extLst>
      <p:ext uri="{BB962C8B-B14F-4D97-AF65-F5344CB8AC3E}">
        <p14:creationId xmlns:p14="http://schemas.microsoft.com/office/powerpoint/2010/main" val="181456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8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25</a:t>
            </a:fld>
            <a:endParaRPr lang="nb-NO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1564" y="0"/>
            <a:ext cx="8642460" cy="836906"/>
          </a:xfrm>
          <a:prstGeom prst="rect">
            <a:avLst/>
          </a:prstGeom>
        </p:spPr>
        <p:txBody>
          <a:bodyPr vert="horz" lIns="91449" tIns="45725" rIns="91449" bIns="4572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chemeClr val="tx2"/>
                </a:solidFill>
              </a:rPr>
              <a:t>Forecast downscaling of </a:t>
            </a:r>
            <a:r>
              <a:rPr lang="en-GB" sz="2400" b="1" dirty="0" smtClean="0">
                <a:solidFill>
                  <a:schemeClr val="tx2"/>
                </a:solidFill>
              </a:rPr>
              <a:t>PM</a:t>
            </a:r>
            <a:r>
              <a:rPr lang="en-GB" sz="2400" b="1" baseline="-25000" dirty="0" smtClean="0">
                <a:solidFill>
                  <a:schemeClr val="tx2"/>
                </a:solidFill>
              </a:rPr>
              <a:t>2.5</a:t>
            </a:r>
            <a:r>
              <a:rPr lang="en-GB" sz="2400" b="1" dirty="0" smtClean="0">
                <a:solidFill>
                  <a:schemeClr val="tx2"/>
                </a:solidFill>
              </a:rPr>
              <a:t> using </a:t>
            </a:r>
            <a:r>
              <a:rPr lang="en-GB" sz="2400" b="1" dirty="0" err="1" smtClean="0">
                <a:solidFill>
                  <a:schemeClr val="tx2"/>
                </a:solidFill>
              </a:rPr>
              <a:t>uEMEP</a:t>
            </a:r>
            <a:r>
              <a:rPr lang="en-GB" sz="2400" b="1" dirty="0" smtClean="0">
                <a:solidFill>
                  <a:schemeClr val="tx2"/>
                </a:solidFill>
              </a:rPr>
              <a:t> with CAMS.</a:t>
            </a:r>
          </a:p>
          <a:p>
            <a:r>
              <a:rPr lang="en-GB" sz="2400" b="1" dirty="0" smtClean="0">
                <a:solidFill>
                  <a:schemeClr val="tx2"/>
                </a:solidFill>
              </a:rPr>
              <a:t>All  stations in Norway (33) time series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39" r="7413"/>
          <a:stretch/>
        </p:blipFill>
        <p:spPr>
          <a:xfrm>
            <a:off x="180306" y="1024957"/>
            <a:ext cx="8963494" cy="56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26</a:t>
            </a:fld>
            <a:endParaRPr lang="nb-NO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1564" y="0"/>
            <a:ext cx="8642460" cy="836906"/>
          </a:xfrm>
          <a:prstGeom prst="rect">
            <a:avLst/>
          </a:prstGeom>
        </p:spPr>
        <p:txBody>
          <a:bodyPr vert="horz" lIns="91449" tIns="45725" rIns="91449" bIns="4572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chemeClr val="tx2"/>
                </a:solidFill>
              </a:rPr>
              <a:t>Forecast downscaling of </a:t>
            </a:r>
            <a:r>
              <a:rPr lang="en-GB" sz="2400" b="1" dirty="0" smtClean="0">
                <a:solidFill>
                  <a:schemeClr val="tx2"/>
                </a:solidFill>
              </a:rPr>
              <a:t>PM</a:t>
            </a:r>
            <a:r>
              <a:rPr lang="en-GB" sz="2400" b="1" baseline="-25000" dirty="0" smtClean="0">
                <a:solidFill>
                  <a:schemeClr val="tx2"/>
                </a:solidFill>
              </a:rPr>
              <a:t>2.5</a:t>
            </a:r>
            <a:r>
              <a:rPr lang="en-GB" sz="2400" b="1" dirty="0" smtClean="0">
                <a:solidFill>
                  <a:schemeClr val="tx2"/>
                </a:solidFill>
              </a:rPr>
              <a:t> using </a:t>
            </a:r>
            <a:r>
              <a:rPr lang="en-GB" sz="2400" b="1" dirty="0" err="1" smtClean="0">
                <a:solidFill>
                  <a:schemeClr val="tx2"/>
                </a:solidFill>
              </a:rPr>
              <a:t>uEMEP</a:t>
            </a:r>
            <a:r>
              <a:rPr lang="en-GB" sz="2400" b="1" dirty="0" smtClean="0">
                <a:solidFill>
                  <a:schemeClr val="tx2"/>
                </a:solidFill>
              </a:rPr>
              <a:t> in CAMS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Average over stations and forecast period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50929" b="50496"/>
          <a:stretch/>
        </p:blipFill>
        <p:spPr>
          <a:xfrm>
            <a:off x="929071" y="837506"/>
            <a:ext cx="5957992" cy="3086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0820" b="50510"/>
          <a:stretch/>
        </p:blipFill>
        <p:spPr>
          <a:xfrm>
            <a:off x="936338" y="3800130"/>
            <a:ext cx="5971226" cy="3086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71110" r="6862" b="50496"/>
          <a:stretch/>
        </p:blipFill>
        <p:spPr>
          <a:xfrm>
            <a:off x="6578768" y="859165"/>
            <a:ext cx="2674546" cy="3086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70501" r="6863" b="50510"/>
          <a:stretch/>
        </p:blipFill>
        <p:spPr>
          <a:xfrm>
            <a:off x="6504947" y="3800130"/>
            <a:ext cx="2748367" cy="30860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298" y="3001590"/>
            <a:ext cx="2046159" cy="523230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pPr algn="r"/>
            <a:r>
              <a:rPr lang="en-GB" sz="1400" b="1" dirty="0" smtClean="0"/>
              <a:t>A</a:t>
            </a:r>
            <a:r>
              <a:rPr lang="en-GB" sz="1400" b="1" dirty="0"/>
              <a:t>. Bottom-up sub-grid emissions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298" y="5716038"/>
            <a:ext cx="2046159" cy="738674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pPr algn="r"/>
            <a:r>
              <a:rPr lang="en-GB" sz="1400" b="1" dirty="0" smtClean="0"/>
              <a:t>B</a:t>
            </a:r>
            <a:r>
              <a:rPr lang="en-GB" sz="1400" b="1" dirty="0"/>
              <a:t>. Redistributed TNO  emissions </a:t>
            </a:r>
            <a:r>
              <a:rPr lang="en-GB" sz="1400" dirty="0"/>
              <a:t>(using sub-grid proxy emissions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23" name="Rectangle 22"/>
          <p:cNvSpPr/>
          <p:nvPr/>
        </p:nvSpPr>
        <p:spPr>
          <a:xfrm>
            <a:off x="7138222" y="1769956"/>
            <a:ext cx="740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R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=0.19</a:t>
            </a:r>
            <a:endParaRPr lang="en-GB" sz="1200" dirty="0"/>
          </a:p>
        </p:txBody>
      </p:sp>
      <p:sp>
        <p:nvSpPr>
          <p:cNvPr id="24" name="Rectangle 23"/>
          <p:cNvSpPr/>
          <p:nvPr/>
        </p:nvSpPr>
        <p:spPr>
          <a:xfrm>
            <a:off x="8164923" y="5343154"/>
            <a:ext cx="740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R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=0.21</a:t>
            </a:r>
            <a:endParaRPr lang="en-GB" sz="1200" dirty="0"/>
          </a:p>
        </p:txBody>
      </p:sp>
      <p:sp>
        <p:nvSpPr>
          <p:cNvPr id="26" name="Rectangle 25"/>
          <p:cNvSpPr/>
          <p:nvPr/>
        </p:nvSpPr>
        <p:spPr>
          <a:xfrm>
            <a:off x="5075826" y="1398610"/>
            <a:ext cx="138371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 err="1" smtClean="0"/>
              <a:t>u</a:t>
            </a:r>
            <a:r>
              <a:rPr lang="en-GB" sz="1100" dirty="0" err="1" smtClean="0"/>
              <a:t>EMEP</a:t>
            </a:r>
            <a:r>
              <a:rPr lang="en-GB" sz="1100" dirty="0" smtClean="0"/>
              <a:t>= 4.7 </a:t>
            </a:r>
            <a:r>
              <a:rPr lang="en-GB" sz="1100" dirty="0" err="1" smtClean="0"/>
              <a:t>ug</a:t>
            </a:r>
            <a:r>
              <a:rPr lang="en-GB" sz="1100" dirty="0" smtClean="0"/>
              <a:t>/m</a:t>
            </a:r>
            <a:r>
              <a:rPr lang="en-GB" sz="1100" baseline="30000" dirty="0" smtClean="0"/>
              <a:t>3</a:t>
            </a:r>
          </a:p>
          <a:p>
            <a:r>
              <a:rPr lang="en-GB" sz="1100" dirty="0" smtClean="0"/>
              <a:t>EMEP = 4.6 </a:t>
            </a:r>
            <a:r>
              <a:rPr lang="en-GB" sz="1100" dirty="0" err="1"/>
              <a:t>ug</a:t>
            </a:r>
            <a:r>
              <a:rPr lang="en-GB" sz="1100" dirty="0"/>
              <a:t>/m</a:t>
            </a:r>
            <a:r>
              <a:rPr lang="en-GB" sz="1100" baseline="30000" dirty="0"/>
              <a:t>3</a:t>
            </a:r>
          </a:p>
          <a:p>
            <a:r>
              <a:rPr lang="en-GB" sz="1100" dirty="0"/>
              <a:t>OBS = </a:t>
            </a:r>
            <a:r>
              <a:rPr lang="en-GB" sz="1100" dirty="0" smtClean="0"/>
              <a:t>4.7 </a:t>
            </a:r>
            <a:r>
              <a:rPr lang="en-GB" sz="1100" dirty="0" err="1" smtClean="0"/>
              <a:t>ug</a:t>
            </a:r>
            <a:r>
              <a:rPr lang="en-GB" sz="1100" dirty="0" smtClean="0"/>
              <a:t>/m</a:t>
            </a:r>
            <a:r>
              <a:rPr lang="en-GB" sz="1100" baseline="30000" dirty="0" smtClean="0"/>
              <a:t>3</a:t>
            </a:r>
            <a:endParaRPr lang="en-GB" sz="1100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5110969" y="4455016"/>
            <a:ext cx="13837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 err="1" smtClean="0"/>
              <a:t>u</a:t>
            </a:r>
            <a:r>
              <a:rPr lang="en-GB" sz="1100" dirty="0" err="1" smtClean="0"/>
              <a:t>EMEP</a:t>
            </a:r>
            <a:r>
              <a:rPr lang="en-GB" sz="1100" dirty="0" smtClean="0"/>
              <a:t>= 6.8 </a:t>
            </a:r>
            <a:r>
              <a:rPr lang="en-GB" sz="1100" dirty="0" err="1" smtClean="0"/>
              <a:t>ug</a:t>
            </a:r>
            <a:r>
              <a:rPr lang="en-GB" sz="1100" dirty="0" smtClean="0"/>
              <a:t>/m</a:t>
            </a:r>
            <a:r>
              <a:rPr lang="en-GB" sz="1100" baseline="30000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1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6" y="1269556"/>
            <a:ext cx="7719036" cy="533565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/>
              <a:t>Regional scale CTM’s now </a:t>
            </a:r>
            <a:r>
              <a:rPr lang="en-GB" sz="2400" dirty="0"/>
              <a:t>span many scales, e.g. EMEP is used on the global scale and down to </a:t>
            </a:r>
            <a:r>
              <a:rPr lang="en-GB" sz="2400" dirty="0" smtClean="0"/>
              <a:t>1 - 2 </a:t>
            </a:r>
            <a:r>
              <a:rPr lang="en-GB" sz="2400" dirty="0"/>
              <a:t>km (</a:t>
            </a:r>
            <a:r>
              <a:rPr lang="en-GB" sz="2400" dirty="0" smtClean="0"/>
              <a:t>EMEP4UK, EMEP4NO)</a:t>
            </a:r>
            <a:endParaRPr lang="en-GB" sz="2400" dirty="0"/>
          </a:p>
          <a:p>
            <a:r>
              <a:rPr lang="en-GB" sz="2400" dirty="0"/>
              <a:t>Even so, these models cannot resolve local near source gradients (e.g. roads) and cannot be validated by stations near to sources </a:t>
            </a:r>
          </a:p>
          <a:p>
            <a:r>
              <a:rPr lang="en-GB" sz="2400" dirty="0"/>
              <a:t>However, it is possible to cover large regions at high resolution using downscaling or redistribution techniques built into, or appended to, the regional models</a:t>
            </a:r>
          </a:p>
          <a:p>
            <a:r>
              <a:rPr lang="en-GB" sz="2400" dirty="0"/>
              <a:t>Such methods are often referred to as kernel techniques as they redistribute high resolution proxy or emission data based on a moving kernel (really just a Gaussian dispersion model</a:t>
            </a:r>
            <a:r>
              <a:rPr lang="en-GB" sz="2400" dirty="0" smtClean="0"/>
              <a:t>)</a:t>
            </a:r>
          </a:p>
          <a:p>
            <a:endParaRPr lang="en-GB" sz="2400" dirty="0"/>
          </a:p>
          <a:p>
            <a:r>
              <a:rPr lang="en-GB" sz="2400" dirty="0"/>
              <a:t>Application of these methods reveal the discrepancies between </a:t>
            </a:r>
            <a:r>
              <a:rPr lang="en-GB" sz="2400" dirty="0" smtClean="0"/>
              <a:t>local and regional emission </a:t>
            </a:r>
            <a:r>
              <a:rPr lang="en-GB" sz="2400" dirty="0" smtClean="0"/>
              <a:t>inventories</a:t>
            </a:r>
          </a:p>
          <a:p>
            <a:r>
              <a:rPr lang="en-GB" sz="2400" dirty="0" smtClean="0"/>
              <a:t>In </a:t>
            </a:r>
            <a:r>
              <a:rPr lang="en-GB" sz="2400" dirty="0" smtClean="0"/>
              <a:t>order to span all scales in future modelling then these emission discrepancies need to </a:t>
            </a:r>
            <a:r>
              <a:rPr lang="en-GB" sz="2400" dirty="0"/>
              <a:t>be </a:t>
            </a:r>
            <a:r>
              <a:rPr lang="en-GB" sz="2400" dirty="0" smtClean="0"/>
              <a:t>removed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00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Recent activities in kernel downscaling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5391951" cy="5040560"/>
          </a:xfrm>
        </p:spPr>
        <p:txBody>
          <a:bodyPr>
            <a:normAutofit fontScale="85000" lnSpcReduction="20000"/>
          </a:bodyPr>
          <a:lstStyle/>
          <a:p>
            <a:r>
              <a:rPr lang="en-GB" sz="2400" dirty="0" err="1"/>
              <a:t>Theobold</a:t>
            </a:r>
            <a:r>
              <a:rPr lang="en-GB" sz="2400" dirty="0"/>
              <a:t> et al. (2016) 1 km sub-grid within EMEP 50 km but did not account for local or non-local contributions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 err="1"/>
              <a:t>Maiheu</a:t>
            </a:r>
            <a:r>
              <a:rPr lang="en-GB" sz="2400" dirty="0"/>
              <a:t> et al. (2017) European wide kernel downscaling </a:t>
            </a:r>
            <a:r>
              <a:rPr lang="en-GB" sz="2400" dirty="0" smtClean="0"/>
              <a:t>(125 m) for </a:t>
            </a:r>
            <a:r>
              <a:rPr lang="en-GB" sz="2400" dirty="0"/>
              <a:t>traffic emissions using </a:t>
            </a:r>
            <a:r>
              <a:rPr lang="en-GB" sz="2400" dirty="0" err="1" smtClean="0"/>
              <a:t>Chimere</a:t>
            </a:r>
            <a:r>
              <a:rPr lang="en-GB" sz="2400" dirty="0" smtClean="0"/>
              <a:t> and OSM road network data 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Sherpa city. European wide user </a:t>
            </a:r>
            <a:r>
              <a:rPr lang="en-GB" sz="2400" dirty="0" smtClean="0"/>
              <a:t>interface (in development) </a:t>
            </a:r>
            <a:r>
              <a:rPr lang="en-GB" sz="2400" dirty="0" smtClean="0"/>
              <a:t>kernel </a:t>
            </a:r>
            <a:r>
              <a:rPr lang="en-GB" sz="2400" dirty="0"/>
              <a:t>downscaling </a:t>
            </a:r>
            <a:r>
              <a:rPr lang="en-GB" sz="2400" dirty="0" smtClean="0"/>
              <a:t>using </a:t>
            </a:r>
            <a:r>
              <a:rPr lang="en-GB" sz="2400" dirty="0" err="1" smtClean="0"/>
              <a:t>Chimere</a:t>
            </a:r>
            <a:r>
              <a:rPr lang="en-GB" sz="2400" dirty="0" smtClean="0"/>
              <a:t> and OSM road network data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FAIRMODE emission comparison maps have shown discrepancies across Europe in top down and bottom up </a:t>
            </a:r>
            <a:r>
              <a:rPr lang="en-GB" sz="2400" dirty="0" smtClean="0"/>
              <a:t>emissions</a:t>
            </a:r>
          </a:p>
          <a:p>
            <a:endParaRPr lang="en-GB" sz="2400" dirty="0"/>
          </a:p>
          <a:p>
            <a:r>
              <a:rPr lang="en-GB" sz="2400" dirty="0"/>
              <a:t>… and 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02576" y="6234761"/>
            <a:ext cx="64528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Theobald, M. R., sub-grid model for improving the spatial resolution of air quality modelling at a European scale, </a:t>
            </a:r>
            <a:r>
              <a:rPr lang="en-US" sz="700" dirty="0" err="1"/>
              <a:t>GSimpson</a:t>
            </a:r>
            <a:r>
              <a:rPr lang="en-US" sz="700" dirty="0"/>
              <a:t>, D., and </a:t>
            </a:r>
            <a:r>
              <a:rPr lang="en-US" sz="700" dirty="0" err="1"/>
              <a:t>Vieno</a:t>
            </a:r>
            <a:r>
              <a:rPr lang="en-US" sz="700" dirty="0"/>
              <a:t>, M.: A </a:t>
            </a:r>
            <a:r>
              <a:rPr lang="en-US" sz="700" dirty="0" err="1"/>
              <a:t>eoscientific</a:t>
            </a:r>
            <a:r>
              <a:rPr lang="en-US" sz="700" dirty="0"/>
              <a:t> Model Development Discussions, 2016, 1–22, doi:10.5194/gmd-2016-160, URL http://www. geosci-model-dev-discuss.net/gmd-2016-160/, 2016.</a:t>
            </a:r>
          </a:p>
          <a:p>
            <a:endParaRPr lang="nb-NO" sz="700" dirty="0"/>
          </a:p>
          <a:p>
            <a:r>
              <a:rPr lang="en-US" sz="700" dirty="0"/>
              <a:t>Improved Methodologies for NO2 Exposure Assessment in the EU (2017) </a:t>
            </a:r>
            <a:r>
              <a:rPr lang="en-US" sz="700" dirty="0" err="1"/>
              <a:t>Maiheu</a:t>
            </a:r>
            <a:r>
              <a:rPr lang="en-US" sz="700" dirty="0"/>
              <a:t> </a:t>
            </a:r>
            <a:r>
              <a:rPr lang="en-US" sz="700" dirty="0" err="1"/>
              <a:t>Bino</a:t>
            </a:r>
            <a:r>
              <a:rPr lang="en-US" sz="700" dirty="0"/>
              <a:t>, </a:t>
            </a:r>
            <a:r>
              <a:rPr lang="en-US" sz="700" dirty="0" err="1"/>
              <a:t>Wouter</a:t>
            </a:r>
            <a:r>
              <a:rPr lang="en-US" sz="700" dirty="0"/>
              <a:t> Lefebvre, Heather Walton, David </a:t>
            </a:r>
            <a:r>
              <a:rPr lang="en-US" sz="700" dirty="0" err="1"/>
              <a:t>Dajnak</a:t>
            </a:r>
            <a:r>
              <a:rPr lang="en-US" sz="700" dirty="0"/>
              <a:t>, </a:t>
            </a:r>
            <a:r>
              <a:rPr lang="en-US" sz="700" dirty="0" err="1"/>
              <a:t>Stijn</a:t>
            </a:r>
            <a:r>
              <a:rPr lang="en-US" sz="700" dirty="0"/>
              <a:t> Janssen, Martin Williams, Lisa Blyth, Sean </a:t>
            </a:r>
            <a:r>
              <a:rPr lang="en-US" sz="700" dirty="0" err="1"/>
              <a:t>Beevers</a:t>
            </a:r>
            <a:r>
              <a:rPr lang="en-US" sz="700" dirty="0"/>
              <a:t>. EC Report no.: 2017/RMA/R/1250. http://</a:t>
            </a:r>
            <a:r>
              <a:rPr lang="en-US" sz="700" dirty="0" smtClean="0"/>
              <a:t>ec.europa.eu/environment/air/pdf/NO2%20exposure%20final%20report.pdf</a:t>
            </a:r>
            <a:endParaRPr lang="en-US" sz="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304" y="1123326"/>
            <a:ext cx="1914714" cy="97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071" y="2190793"/>
            <a:ext cx="1421326" cy="892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448" y="2327057"/>
            <a:ext cx="1489570" cy="933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071" y="3355872"/>
            <a:ext cx="1914714" cy="1065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497" y="3432559"/>
            <a:ext cx="767451" cy="554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0305" y="4516498"/>
            <a:ext cx="1914714" cy="10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i="1" dirty="0" err="1"/>
              <a:t>u</a:t>
            </a:r>
            <a:r>
              <a:rPr lang="en-GB" sz="2800" dirty="0" err="1"/>
              <a:t>EMEP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5630805" cy="5335660"/>
          </a:xfrm>
        </p:spPr>
        <p:txBody>
          <a:bodyPr>
            <a:normAutofit fontScale="92500" lnSpcReduction="10000"/>
          </a:bodyPr>
          <a:lstStyle/>
          <a:p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(urban EMEP) consists of two parts</a:t>
            </a:r>
          </a:p>
          <a:p>
            <a:endParaRPr lang="en-GB" sz="2400" dirty="0" smtClean="0"/>
          </a:p>
          <a:p>
            <a:r>
              <a:rPr lang="en-GB" sz="2400" dirty="0" smtClean="0"/>
              <a:t>A </a:t>
            </a:r>
            <a:r>
              <a:rPr lang="en-GB" sz="2400" dirty="0"/>
              <a:t>method for calculating </a:t>
            </a:r>
            <a:r>
              <a:rPr lang="en-GB" sz="2400" dirty="0" smtClean="0"/>
              <a:t>the local contribution of emission sources to the gridded concentrations, known as </a:t>
            </a:r>
            <a:r>
              <a:rPr lang="en-GB" sz="2400" b="1" dirty="0"/>
              <a:t>local </a:t>
            </a:r>
            <a:r>
              <a:rPr lang="en-GB" sz="2400" b="1" dirty="0" smtClean="0"/>
              <a:t>fraction, </a:t>
            </a:r>
            <a:r>
              <a:rPr lang="en-GB" sz="2400" dirty="0" smtClean="0"/>
              <a:t>has </a:t>
            </a:r>
            <a:r>
              <a:rPr lang="en-GB" sz="2400" dirty="0"/>
              <a:t>been developed (</a:t>
            </a:r>
            <a:r>
              <a:rPr lang="en-GB" sz="2400" i="1" dirty="0" smtClean="0"/>
              <a:t>lf-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/>
              <a:t>) </a:t>
            </a:r>
          </a:p>
          <a:p>
            <a:endParaRPr lang="en-GB" sz="2400" dirty="0" smtClean="0"/>
          </a:p>
          <a:p>
            <a:r>
              <a:rPr lang="en-GB" sz="2400" dirty="0" smtClean="0"/>
              <a:t>A </a:t>
            </a:r>
            <a:r>
              <a:rPr lang="en-GB" sz="2400" dirty="0"/>
              <a:t>method for </a:t>
            </a:r>
            <a:r>
              <a:rPr lang="en-GB" sz="2400" b="1" dirty="0" smtClean="0"/>
              <a:t>downscaling </a:t>
            </a:r>
            <a:r>
              <a:rPr lang="en-GB" sz="2400" dirty="0" smtClean="0"/>
              <a:t>the </a:t>
            </a:r>
            <a:r>
              <a:rPr lang="en-GB" sz="2400" dirty="0"/>
              <a:t>local </a:t>
            </a:r>
            <a:r>
              <a:rPr lang="en-GB" sz="2400" dirty="0" smtClean="0"/>
              <a:t>fraction </a:t>
            </a:r>
            <a:r>
              <a:rPr lang="en-GB" sz="2400" dirty="0" smtClean="0"/>
              <a:t>contribution from EMEP to </a:t>
            </a:r>
            <a:r>
              <a:rPr lang="en-GB" sz="2400" dirty="0"/>
              <a:t>high resolution sub-grids of ~50 </a:t>
            </a:r>
            <a:r>
              <a:rPr lang="en-GB" sz="2400" dirty="0" smtClean="0"/>
              <a:t>m. Achieved </a:t>
            </a:r>
            <a:r>
              <a:rPr lang="en-GB" sz="2400" dirty="0"/>
              <a:t>by </a:t>
            </a:r>
            <a:r>
              <a:rPr lang="en-GB" sz="2400" b="1" dirty="0"/>
              <a:t>redistribution</a:t>
            </a:r>
            <a:r>
              <a:rPr lang="en-GB" sz="2400" dirty="0"/>
              <a:t> or </a:t>
            </a:r>
            <a:r>
              <a:rPr lang="en-GB" sz="2400" b="1" dirty="0" smtClean="0"/>
              <a:t>replacement </a:t>
            </a:r>
            <a:r>
              <a:rPr lang="en-GB" sz="2400" dirty="0" smtClean="0"/>
              <a:t>of emissions and Gaussian dispersion modelling </a:t>
            </a:r>
            <a:r>
              <a:rPr lang="en-GB" sz="2400" dirty="0" smtClean="0"/>
              <a:t>(</a:t>
            </a:r>
            <a:r>
              <a:rPr lang="en-GB" sz="2400" i="1" dirty="0"/>
              <a:t>ds-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) 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Can </a:t>
            </a:r>
            <a:r>
              <a:rPr lang="en-GB" sz="2400" dirty="0"/>
              <a:t>be applied on both hourly and annual </a:t>
            </a:r>
            <a:r>
              <a:rPr lang="en-GB" sz="2400" dirty="0" smtClean="0"/>
              <a:t>data and </a:t>
            </a:r>
            <a:r>
              <a:rPr lang="en-GB" sz="2400" dirty="0" smtClean="0"/>
              <a:t>at </a:t>
            </a:r>
            <a:r>
              <a:rPr lang="en-GB" sz="2400" dirty="0" smtClean="0"/>
              <a:t>all EMEP resolutions (e.g. 0.1</a:t>
            </a:r>
            <a:r>
              <a:rPr lang="en-GB" sz="2400" baseline="30000" dirty="0" smtClean="0"/>
              <a:t>o</a:t>
            </a:r>
            <a:r>
              <a:rPr lang="en-GB" sz="2400" dirty="0" smtClean="0"/>
              <a:t> and 2.5 km)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7695" r="23335" b="60215"/>
          <a:stretch/>
        </p:blipFill>
        <p:spPr bwMode="auto">
          <a:xfrm>
            <a:off x="6733033" y="3789834"/>
            <a:ext cx="1656185" cy="15841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30" t="22142" r="23592" b="8658"/>
          <a:stretch/>
        </p:blipFill>
        <p:spPr>
          <a:xfrm>
            <a:off x="6733033" y="2053332"/>
            <a:ext cx="1656185" cy="1592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7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46" y="576955"/>
            <a:ext cx="8148933" cy="430887"/>
          </a:xfrm>
        </p:spPr>
        <p:txBody>
          <a:bodyPr/>
          <a:lstStyle/>
          <a:p>
            <a:r>
              <a:rPr lang="en-GB" sz="2800" dirty="0"/>
              <a:t>Local </a:t>
            </a:r>
            <a:r>
              <a:rPr lang="en-GB" sz="2800" dirty="0" smtClean="0"/>
              <a:t>fractions in EMEP (</a:t>
            </a:r>
            <a:r>
              <a:rPr lang="en-GB" sz="2800" i="1" dirty="0" smtClean="0"/>
              <a:t>lf-</a:t>
            </a:r>
            <a:r>
              <a:rPr lang="en-GB" sz="2800" i="1" dirty="0" err="1" smtClean="0"/>
              <a:t>u</a:t>
            </a:r>
            <a:r>
              <a:rPr lang="en-GB" sz="2800" dirty="0" err="1" smtClean="0"/>
              <a:t>EMEP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5"/>
            <a:ext cx="5414781" cy="5212547"/>
          </a:xfrm>
        </p:spPr>
        <p:txBody>
          <a:bodyPr>
            <a:normAutofit/>
          </a:bodyPr>
          <a:lstStyle/>
          <a:p>
            <a:r>
              <a:rPr lang="en-GB" sz="2400" dirty="0"/>
              <a:t>Built into the EMEP </a:t>
            </a:r>
            <a:r>
              <a:rPr lang="en-GB" sz="2400" dirty="0" smtClean="0"/>
              <a:t>model, </a:t>
            </a:r>
            <a:r>
              <a:rPr lang="en-GB" sz="2400" dirty="0"/>
              <a:t>source concentration fluxes are followed through the model domain to the surrounding grids</a:t>
            </a:r>
          </a:p>
          <a:p>
            <a:r>
              <a:rPr lang="en-GB" sz="2400" dirty="0"/>
              <a:t>With this we know the </a:t>
            </a:r>
            <a:r>
              <a:rPr lang="en-GB" sz="2400" dirty="0" smtClean="0"/>
              <a:t>fractional contribution </a:t>
            </a:r>
            <a:r>
              <a:rPr lang="en-GB" sz="2400" dirty="0"/>
              <a:t>to each grid from all the neighbouring grids, e.g. 5 x 5 </a:t>
            </a:r>
            <a:r>
              <a:rPr lang="en-GB" sz="2400" dirty="0" smtClean="0"/>
              <a:t>or 20 x 20 surrounding </a:t>
            </a:r>
            <a:r>
              <a:rPr lang="en-GB" sz="2400" dirty="0"/>
              <a:t>grids</a:t>
            </a:r>
          </a:p>
          <a:p>
            <a:r>
              <a:rPr lang="en-GB" sz="2400" dirty="0"/>
              <a:t>Knowing this we </a:t>
            </a:r>
            <a:r>
              <a:rPr lang="en-GB" sz="2400" dirty="0" smtClean="0"/>
              <a:t>can calculate source </a:t>
            </a:r>
            <a:r>
              <a:rPr lang="en-GB" sz="2400" dirty="0"/>
              <a:t>contributions to or from the surrounding </a:t>
            </a:r>
            <a:r>
              <a:rPr lang="en-GB" sz="2400" dirty="0" smtClean="0"/>
              <a:t>grids</a:t>
            </a:r>
          </a:p>
          <a:p>
            <a:r>
              <a:rPr lang="en-GB" sz="2400" dirty="0" smtClean="0"/>
              <a:t>And/or use this information to downscale only the local source </a:t>
            </a:r>
            <a:r>
              <a:rPr lang="en-GB" sz="2400" dirty="0" smtClean="0"/>
              <a:t>contribution within an EMEP grid</a:t>
            </a:r>
            <a:endParaRPr lang="en-GB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058" y="1218543"/>
            <a:ext cx="1740222" cy="1779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773"/>
          <a:stretch/>
        </p:blipFill>
        <p:spPr>
          <a:xfrm>
            <a:off x="6779890" y="3208393"/>
            <a:ext cx="2196530" cy="1517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8689"/>
          <a:stretch/>
        </p:blipFill>
        <p:spPr>
          <a:xfrm>
            <a:off x="6779890" y="4746810"/>
            <a:ext cx="2215183" cy="15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72394" y="2279412"/>
            <a:ext cx="7200800" cy="172354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 err="1"/>
              <a:t>Example</a:t>
            </a:r>
            <a:r>
              <a:rPr lang="nb-NO" sz="2800" dirty="0"/>
              <a:t> </a:t>
            </a:r>
            <a:r>
              <a:rPr lang="nb-NO" sz="2800" dirty="0" err="1"/>
              <a:t>calculations</a:t>
            </a:r>
            <a:r>
              <a:rPr lang="nb-NO" sz="2800" dirty="0"/>
              <a:t> for Norway</a:t>
            </a:r>
          </a:p>
          <a:p>
            <a:pPr algn="ctr"/>
            <a:endParaRPr lang="nb-NO" sz="2800" dirty="0"/>
          </a:p>
          <a:p>
            <a:pPr algn="ctr"/>
            <a:r>
              <a:rPr lang="nb-NO" sz="2800" dirty="0"/>
              <a:t>NO</a:t>
            </a:r>
            <a:r>
              <a:rPr lang="nb-NO" sz="2800" baseline="-25000" dirty="0"/>
              <a:t>2</a:t>
            </a:r>
            <a:r>
              <a:rPr lang="nb-NO" sz="2800" dirty="0"/>
              <a:t> </a:t>
            </a:r>
            <a:r>
              <a:rPr lang="nb-NO" sz="2800" dirty="0" err="1"/>
              <a:t>annual</a:t>
            </a:r>
            <a:r>
              <a:rPr lang="nb-NO" sz="2800" dirty="0"/>
              <a:t> </a:t>
            </a:r>
            <a:r>
              <a:rPr lang="nb-NO" sz="2800" dirty="0" err="1" smtClean="0"/>
              <a:t>mean</a:t>
            </a:r>
            <a:r>
              <a:rPr lang="nb-NO" sz="2800" dirty="0" smtClean="0"/>
              <a:t> 2015</a:t>
            </a:r>
            <a:endParaRPr lang="nb-NO" sz="2800" dirty="0"/>
          </a:p>
          <a:p>
            <a:pPr algn="ctr"/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42852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842" y="6112771"/>
            <a:ext cx="2560808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600" b="0" dirty="0" err="1">
                <a:solidFill>
                  <a:schemeClr val="bg1"/>
                </a:solidFill>
              </a:rPr>
              <a:t>Scale</a:t>
            </a:r>
            <a:r>
              <a:rPr lang="nb-NO" sz="1600" b="0" dirty="0">
                <a:solidFill>
                  <a:schemeClr val="bg1"/>
                </a:solidFill>
              </a:rPr>
              <a:t> is </a:t>
            </a:r>
            <a:r>
              <a:rPr lang="nb-NO" sz="1600" b="0" dirty="0" err="1">
                <a:solidFill>
                  <a:schemeClr val="bg1"/>
                </a:solidFill>
              </a:rPr>
              <a:t>logarithmic</a:t>
            </a:r>
            <a:r>
              <a:rPr lang="nb-NO" sz="1600" b="0" dirty="0">
                <a:solidFill>
                  <a:schemeClr val="bg1"/>
                </a:solidFill>
              </a:rPr>
              <a:t> (log</a:t>
            </a:r>
            <a:r>
              <a:rPr lang="nb-NO" sz="1400" b="0" baseline="-25000" dirty="0">
                <a:solidFill>
                  <a:schemeClr val="bg1"/>
                </a:solidFill>
              </a:rPr>
              <a:t>10</a:t>
            </a:r>
            <a:r>
              <a:rPr lang="nb-NO" sz="1600" b="0" dirty="0">
                <a:solidFill>
                  <a:schemeClr val="bg1"/>
                </a:solidFill>
              </a:rPr>
              <a:t>) </a:t>
            </a:r>
            <a:r>
              <a:rPr lang="nb-NO" sz="1600" b="0" dirty="0" smtClean="0">
                <a:solidFill>
                  <a:schemeClr val="bg1"/>
                </a:solidFill>
              </a:rPr>
              <a:t>from 1 to 30 </a:t>
            </a:r>
            <a:r>
              <a:rPr lang="nb-NO" sz="1600" b="0" dirty="0" err="1" smtClean="0">
                <a:solidFill>
                  <a:schemeClr val="bg1"/>
                </a:solidFill>
              </a:rPr>
              <a:t>ug</a:t>
            </a:r>
            <a:r>
              <a:rPr lang="nb-NO" sz="1600" b="0" dirty="0" smtClean="0">
                <a:solidFill>
                  <a:schemeClr val="bg1"/>
                </a:solidFill>
              </a:rPr>
              <a:t>/m</a:t>
            </a:r>
            <a:r>
              <a:rPr lang="nb-NO" sz="1600" b="0" baseline="30000" dirty="0" smtClean="0">
                <a:solidFill>
                  <a:schemeClr val="bg1"/>
                </a:solidFill>
              </a:rPr>
              <a:t>3</a:t>
            </a:r>
            <a:endParaRPr lang="nb-NO" sz="1600" b="0" baseline="300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4364" y="242858"/>
            <a:ext cx="8064895" cy="73866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Annual mean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concentrations for Southern Norway</a:t>
            </a:r>
            <a:br>
              <a:rPr lang="en-GB" sz="2400" dirty="0" smtClean="0"/>
            </a:br>
            <a:r>
              <a:rPr lang="en-GB" sz="2400" b="0" i="1" dirty="0" err="1" smtClean="0"/>
              <a:t>u</a:t>
            </a:r>
            <a:r>
              <a:rPr lang="en-GB" sz="2400" b="0" dirty="0" err="1" smtClean="0"/>
              <a:t>EMEP</a:t>
            </a:r>
            <a:r>
              <a:rPr lang="en-GB" sz="2400" b="0" dirty="0" smtClean="0"/>
              <a:t> calculation for traffic and shipping at 250 m</a:t>
            </a:r>
            <a:endParaRPr lang="en-GB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9240" t="8290" r="26070" b="11358"/>
          <a:stretch/>
        </p:blipFill>
        <p:spPr>
          <a:xfrm>
            <a:off x="2932855" y="1110596"/>
            <a:ext cx="3888432" cy="5544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861" t="7989" r="26270" b="11396"/>
          <a:stretch/>
        </p:blipFill>
        <p:spPr>
          <a:xfrm>
            <a:off x="2932855" y="1114044"/>
            <a:ext cx="3888432" cy="5544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10" t="4442" r="15561" b="8661"/>
          <a:stretch/>
        </p:blipFill>
        <p:spPr>
          <a:xfrm>
            <a:off x="7394545" y="997704"/>
            <a:ext cx="560623" cy="5816466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01555" y="1350854"/>
            <a:ext cx="1825892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bg1"/>
                </a:solidFill>
              </a:rPr>
              <a:t>EMEP 0.1</a:t>
            </a:r>
            <a:r>
              <a:rPr lang="en-GB" sz="2400" baseline="30000" dirty="0" smtClean="0">
                <a:solidFill>
                  <a:schemeClr val="bg1"/>
                </a:solidFill>
              </a:rPr>
              <a:t>o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01554" y="1868747"/>
            <a:ext cx="2044095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 smtClean="0">
                <a:solidFill>
                  <a:schemeClr val="bg1"/>
                </a:solidFill>
              </a:rPr>
              <a:t>uEMEP</a:t>
            </a:r>
            <a:r>
              <a:rPr lang="en-GB" sz="2400" dirty="0" smtClean="0">
                <a:solidFill>
                  <a:schemeClr val="bg1"/>
                </a:solidFill>
              </a:rPr>
              <a:t> 250 m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04842" y="3717826"/>
            <a:ext cx="1440160" cy="21602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8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5" grpId="1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7304" y="6112772"/>
            <a:ext cx="2560808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600" b="0" dirty="0" err="1">
                <a:solidFill>
                  <a:schemeClr val="bg1"/>
                </a:solidFill>
              </a:rPr>
              <a:t>Scale</a:t>
            </a:r>
            <a:r>
              <a:rPr lang="nb-NO" sz="1600" b="0" dirty="0">
                <a:solidFill>
                  <a:schemeClr val="bg1"/>
                </a:solidFill>
              </a:rPr>
              <a:t> is </a:t>
            </a:r>
            <a:r>
              <a:rPr lang="nb-NO" sz="1600" b="0" dirty="0" err="1">
                <a:solidFill>
                  <a:schemeClr val="bg1"/>
                </a:solidFill>
              </a:rPr>
              <a:t>logarithmic</a:t>
            </a:r>
            <a:r>
              <a:rPr lang="nb-NO" sz="1600" b="0" dirty="0">
                <a:solidFill>
                  <a:schemeClr val="bg1"/>
                </a:solidFill>
              </a:rPr>
              <a:t> (log</a:t>
            </a:r>
            <a:r>
              <a:rPr lang="nb-NO" sz="1400" b="0" baseline="-25000" dirty="0">
                <a:solidFill>
                  <a:schemeClr val="bg1"/>
                </a:solidFill>
              </a:rPr>
              <a:t>10</a:t>
            </a:r>
            <a:r>
              <a:rPr lang="nb-NO" sz="1600" b="0" dirty="0">
                <a:solidFill>
                  <a:schemeClr val="bg1"/>
                </a:solidFill>
              </a:rPr>
              <a:t>) from 1 to 30 </a:t>
            </a:r>
            <a:r>
              <a:rPr lang="nb-NO" sz="1600" b="0" dirty="0" err="1" smtClean="0">
                <a:solidFill>
                  <a:schemeClr val="bg1"/>
                </a:solidFill>
              </a:rPr>
              <a:t>ug</a:t>
            </a:r>
            <a:r>
              <a:rPr lang="nb-NO" sz="1600" b="0" dirty="0" smtClean="0">
                <a:solidFill>
                  <a:schemeClr val="bg1"/>
                </a:solidFill>
              </a:rPr>
              <a:t>/m</a:t>
            </a:r>
            <a:r>
              <a:rPr lang="nb-NO" sz="1600" b="0" baseline="30000" dirty="0" smtClean="0">
                <a:solidFill>
                  <a:schemeClr val="bg1"/>
                </a:solidFill>
              </a:rPr>
              <a:t>3</a:t>
            </a:r>
            <a:endParaRPr lang="nb-NO" sz="1600" b="0" baseline="300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4364" y="242858"/>
            <a:ext cx="8064895" cy="73866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Annual mean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concentrations for Oslo region</a:t>
            </a:r>
            <a:br>
              <a:rPr lang="en-GB" sz="2400" dirty="0" smtClean="0"/>
            </a:br>
            <a:r>
              <a:rPr lang="en-GB" sz="2400" b="0" i="1" dirty="0" err="1" smtClean="0"/>
              <a:t>u</a:t>
            </a:r>
            <a:r>
              <a:rPr lang="en-GB" sz="2400" b="0" dirty="0" err="1" smtClean="0"/>
              <a:t>EMEP</a:t>
            </a:r>
            <a:r>
              <a:rPr lang="en-GB" sz="2400" b="0" dirty="0" smtClean="0"/>
              <a:t> calculation for traffic and shipping at 100 m</a:t>
            </a:r>
            <a:endParaRPr lang="en-GB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10" t="4442" r="15561" b="8661"/>
          <a:stretch/>
        </p:blipFill>
        <p:spPr>
          <a:xfrm>
            <a:off x="7394545" y="997704"/>
            <a:ext cx="560623" cy="581646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221" t="7491" r="24424" b="11079"/>
          <a:stretch/>
        </p:blipFill>
        <p:spPr>
          <a:xfrm>
            <a:off x="2868164" y="1028561"/>
            <a:ext cx="4147306" cy="5616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573" t="8776" r="24828" b="11411"/>
          <a:stretch/>
        </p:blipFill>
        <p:spPr>
          <a:xfrm>
            <a:off x="2868164" y="1028561"/>
            <a:ext cx="4147306" cy="561662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01555" y="1350854"/>
            <a:ext cx="1825892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bg1"/>
                </a:solidFill>
              </a:rPr>
              <a:t>EMEP 0.1</a:t>
            </a:r>
            <a:r>
              <a:rPr lang="en-GB" sz="2400" baseline="30000" dirty="0" smtClean="0">
                <a:solidFill>
                  <a:schemeClr val="bg1"/>
                </a:solidFill>
              </a:rPr>
              <a:t>o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01554" y="1868747"/>
            <a:ext cx="2044095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 smtClean="0">
                <a:solidFill>
                  <a:schemeClr val="bg1"/>
                </a:solidFill>
              </a:rPr>
              <a:t>uEMEP</a:t>
            </a:r>
            <a:r>
              <a:rPr lang="en-GB" sz="2400" dirty="0" smtClean="0">
                <a:solidFill>
                  <a:schemeClr val="bg1"/>
                </a:solidFill>
              </a:rPr>
              <a:t> 100 m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75310" y="1871823"/>
            <a:ext cx="365636" cy="3662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6" grpId="1"/>
      <p:bldP spid="17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T_PPT_Engelsk_FINAL">
  <a:themeElements>
    <a:clrScheme name="MET">
      <a:dk1>
        <a:sysClr val="windowText" lastClr="000000"/>
      </a:dk1>
      <a:lt1>
        <a:sysClr val="window" lastClr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FFD255"/>
      </a:hlink>
      <a:folHlink>
        <a:srgbClr val="7B594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_PPT_Engelsk_FINAL.potx" id="{B4661964-9A95-4554-BFE9-031F4700DBCE}" vid="{C7F96AE7-FDBD-43C3-A9D6-0ADD6E09C20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MET_PPT_Engelsk_FINAL</Template>
  <TotalTime>66825</TotalTime>
  <Words>1610</Words>
  <Application>Microsoft Office PowerPoint</Application>
  <PresentationFormat>Custom</PresentationFormat>
  <Paragraphs>186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MET_PPT_Engelsk_FINAL</vt:lpstr>
      <vt:lpstr>think-cell Slide</vt:lpstr>
      <vt:lpstr>Progress in downscaling using uEMEP</vt:lpstr>
      <vt:lpstr>What downscaling with uEMEP does</vt:lpstr>
      <vt:lpstr>Overview</vt:lpstr>
      <vt:lpstr>Recent activities in kernel downscaling</vt:lpstr>
      <vt:lpstr>uEMEP</vt:lpstr>
      <vt:lpstr>Local fractions in EMEP (lf-uEMEP)</vt:lpstr>
      <vt:lpstr>PowerPoint Presentation</vt:lpstr>
      <vt:lpstr>PowerPoint Presentation</vt:lpstr>
      <vt:lpstr>PowerPoint Presentation</vt:lpstr>
      <vt:lpstr>PowerPoint Presentation</vt:lpstr>
      <vt:lpstr>Annual mean NO2 Airbase stations Norway Comparison EMEP (0.1o) and uEMEP (25m)</vt:lpstr>
      <vt:lpstr>PowerPoint Presentation</vt:lpstr>
      <vt:lpstr>uEMEP setup for forecasting</vt:lpstr>
      <vt:lpstr>PowerPoint Presentation</vt:lpstr>
      <vt:lpstr>PowerPoint Presentation</vt:lpstr>
      <vt:lpstr>A summary of uEMEP results</vt:lpstr>
      <vt:lpstr>A general summary</vt:lpstr>
      <vt:lpstr>Application in the twin site study</vt:lpstr>
      <vt:lpstr>PowerPoint Presentation</vt:lpstr>
      <vt:lpstr>A brief overview kernel downscaling methodology</vt:lpstr>
      <vt:lpstr>Advantages of the kernel methodology</vt:lpstr>
      <vt:lpstr>Example for traffic in Oslo using ls-uEMEP (NOx) 2 day forecast average at 2.5 km resolution</vt:lpstr>
      <vt:lpstr>Downscaling ds-uEMEP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NORTRIP model status</dc:title>
  <dc:creator>Bruce Rolstad Denby</dc:creator>
  <cp:lastModifiedBy>Bruce Rolstad Denby</cp:lastModifiedBy>
  <cp:revision>686</cp:revision>
  <cp:lastPrinted>2017-11-03T08:13:31Z</cp:lastPrinted>
  <dcterms:created xsi:type="dcterms:W3CDTF">2015-05-04T19:33:16Z</dcterms:created>
  <dcterms:modified xsi:type="dcterms:W3CDTF">2018-05-03T07:39:35Z</dcterms:modified>
</cp:coreProperties>
</file>