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15"/>
  </p:notesMasterIdLst>
  <p:sldIdLst>
    <p:sldId id="256" r:id="rId2"/>
    <p:sldId id="335" r:id="rId3"/>
    <p:sldId id="306" r:id="rId4"/>
    <p:sldId id="307" r:id="rId5"/>
    <p:sldId id="308" r:id="rId6"/>
    <p:sldId id="309" r:id="rId7"/>
    <p:sldId id="326" r:id="rId8"/>
    <p:sldId id="327" r:id="rId9"/>
    <p:sldId id="329" r:id="rId10"/>
    <p:sldId id="328" r:id="rId11"/>
    <p:sldId id="339" r:id="rId12"/>
    <p:sldId id="334" r:id="rId13"/>
    <p:sldId id="33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03/05/2018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56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946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8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1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4341" y="569626"/>
            <a:ext cx="10268262" cy="3463038"/>
          </a:xfrm>
        </p:spPr>
        <p:txBody>
          <a:bodyPr>
            <a:normAutofit/>
          </a:bodyPr>
          <a:lstStyle/>
          <a:p>
            <a:r>
              <a:rPr lang="en-US" sz="2800" dirty="0"/>
              <a:t>TFMM “Twin Site”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Modelling the contribution of long range pollution to urban air</a:t>
            </a: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1001" y="4352544"/>
            <a:ext cx="8325853" cy="123989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</a:rPr>
              <a:t>19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 TFMM Meeting, Geneva May 3</a:t>
            </a:r>
            <a:r>
              <a:rPr lang="en-US" sz="2800" baseline="30000" dirty="0">
                <a:solidFill>
                  <a:schemeClr val="bg1"/>
                </a:solidFill>
              </a:rPr>
              <a:t>rd</a:t>
            </a:r>
            <a:r>
              <a:rPr lang="en-US" sz="2800" dirty="0">
                <a:solidFill>
                  <a:schemeClr val="bg1"/>
                </a:solidFill>
              </a:rPr>
              <a:t> 2018</a:t>
            </a:r>
          </a:p>
          <a:p>
            <a:pPr lvl="1" algn="l"/>
            <a:r>
              <a:rPr lang="en-US" sz="2800" dirty="0">
                <a:solidFill>
                  <a:schemeClr val="bg1"/>
                </a:solidFill>
              </a:rPr>
              <a:t>A. Colette, F. </a:t>
            </a:r>
            <a:r>
              <a:rPr lang="en-US" sz="2800" dirty="0" err="1">
                <a:solidFill>
                  <a:schemeClr val="bg1"/>
                </a:solidFill>
              </a:rPr>
              <a:t>Couvidat</a:t>
            </a:r>
            <a:r>
              <a:rPr lang="en-US" sz="2800" dirty="0">
                <a:solidFill>
                  <a:schemeClr val="bg1"/>
                </a:solidFill>
              </a:rPr>
              <a:t>, (INERIS), </a:t>
            </a:r>
          </a:p>
          <a:p>
            <a:pPr lvl="1" algn="l"/>
            <a:r>
              <a:rPr lang="en-US" sz="2800" dirty="0">
                <a:solidFill>
                  <a:schemeClr val="bg1"/>
                </a:solidFill>
              </a:rPr>
              <a:t>H. Fagerli, M. Pommier (Met Norway) </a:t>
            </a:r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9868936" y="6040254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507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B9C341-768E-4700-AA03-35122A67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2448"/>
            <a:ext cx="7729728" cy="1188720"/>
          </a:xfrm>
        </p:spPr>
        <p:txBody>
          <a:bodyPr/>
          <a:lstStyle/>
          <a:p>
            <a:r>
              <a:rPr lang="fr-FR" dirty="0" err="1"/>
              <a:t>Increment</a:t>
            </a:r>
            <a:r>
              <a:rPr lang="fr-FR" dirty="0"/>
              <a:t>: Spain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97589-0A84-4A9C-81C5-CAED6E73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9103" y="2241176"/>
            <a:ext cx="5020800" cy="2632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Chimere </a:t>
            </a:r>
            <a:r>
              <a:rPr lang="fr-FR" sz="2400" dirty="0" err="1"/>
              <a:t>lacks</a:t>
            </a:r>
            <a:r>
              <a:rPr lang="fr-FR" sz="2400" dirty="0"/>
              <a:t> </a:t>
            </a:r>
            <a:r>
              <a:rPr lang="fr-FR" sz="2400" dirty="0" err="1"/>
              <a:t>coarse</a:t>
            </a:r>
            <a:r>
              <a:rPr lang="fr-FR" sz="2400" dirty="0"/>
              <a:t> nitrate formation </a:t>
            </a:r>
            <a:r>
              <a:rPr lang="fr-FR" sz="2400" dirty="0" err="1"/>
              <a:t>therefore</a:t>
            </a:r>
            <a:r>
              <a:rPr lang="fr-FR" sz="2400" dirty="0"/>
              <a:t> the opposite « </a:t>
            </a:r>
            <a:r>
              <a:rPr lang="fr-FR" sz="2400" dirty="0" err="1"/>
              <a:t>urban</a:t>
            </a:r>
            <a:r>
              <a:rPr lang="fr-FR" sz="2400" dirty="0"/>
              <a:t> nitrate » </a:t>
            </a:r>
            <a:r>
              <a:rPr lang="fr-FR" sz="2400" dirty="0" err="1"/>
              <a:t>increment</a:t>
            </a:r>
            <a:endParaRPr lang="fr-FR" sz="2400" dirty="0"/>
          </a:p>
          <a:p>
            <a:pPr marL="0" indent="0">
              <a:buNone/>
            </a:pPr>
            <a:r>
              <a:rPr lang="fr-FR" sz="2400" dirty="0" err="1"/>
              <a:t>Overestimate</a:t>
            </a:r>
            <a:r>
              <a:rPr lang="fr-FR" sz="2400" dirty="0"/>
              <a:t> of OM+EC </a:t>
            </a:r>
            <a:r>
              <a:rPr lang="fr-FR" sz="2400" dirty="0" err="1"/>
              <a:t>increment</a:t>
            </a:r>
            <a:r>
              <a:rPr lang="fr-FR" sz="2400" dirty="0"/>
              <a:t> in all </a:t>
            </a:r>
            <a:r>
              <a:rPr lang="fr-FR" sz="2400" dirty="0" err="1"/>
              <a:t>models</a:t>
            </a:r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974EC30-4D1E-47FB-8314-1FB87A8F8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241176"/>
            <a:ext cx="6759388" cy="257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6D35C4-BBFE-4366-B487-77C7E212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EC+OM </a:t>
            </a:r>
            <a:r>
              <a:rPr lang="fr-FR" dirty="0" err="1"/>
              <a:t>increments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75122F-416A-43F9-ADDA-1E4FD1854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Scattered CTM performances across models for EC+OM gradients:</a:t>
            </a:r>
          </a:p>
          <a:p>
            <a:pPr lvl="1"/>
            <a:r>
              <a:rPr lang="en-US" sz="1800" dirty="0"/>
              <a:t>+ overestimate</a:t>
            </a:r>
          </a:p>
          <a:p>
            <a:pPr lvl="1"/>
            <a:r>
              <a:rPr lang="en-US" sz="1800" dirty="0"/>
              <a:t>- underestimate</a:t>
            </a:r>
          </a:p>
          <a:p>
            <a:pPr lvl="1"/>
            <a:r>
              <a:rPr lang="en-US" sz="1800" dirty="0"/>
              <a:t>Ok: good capture</a:t>
            </a:r>
          </a:p>
          <a:p>
            <a:endParaRPr lang="fr-FR" sz="2000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4547AAC-8FF3-4DD8-8023-75B96108F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157253"/>
              </p:ext>
            </p:extLst>
          </p:nvPr>
        </p:nvGraphicFramePr>
        <p:xfrm>
          <a:off x="2566570" y="3946099"/>
          <a:ext cx="6699350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8302">
                  <a:extLst>
                    <a:ext uri="{9D8B030D-6E8A-4147-A177-3AD203B41FA5}">
                      <a16:colId xmlns:a16="http://schemas.microsoft.com/office/drawing/2014/main" val="818965743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val="1202864862"/>
                    </a:ext>
                  </a:extLst>
                </a:gridCol>
                <a:gridCol w="1294227">
                  <a:extLst>
                    <a:ext uri="{9D8B030D-6E8A-4147-A177-3AD203B41FA5}">
                      <a16:colId xmlns:a16="http://schemas.microsoft.com/office/drawing/2014/main" val="599657593"/>
                    </a:ext>
                  </a:extLst>
                </a:gridCol>
                <a:gridCol w="1842868">
                  <a:extLst>
                    <a:ext uri="{9D8B030D-6E8A-4147-A177-3AD203B41FA5}">
                      <a16:colId xmlns:a16="http://schemas.microsoft.com/office/drawing/2014/main" val="1030423062"/>
                    </a:ext>
                  </a:extLst>
                </a:gridCol>
                <a:gridCol w="1606845">
                  <a:extLst>
                    <a:ext uri="{9D8B030D-6E8A-4147-A177-3AD203B41FA5}">
                      <a16:colId xmlns:a16="http://schemas.microsoft.com/office/drawing/2014/main" val="16447163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CHIM-Ineris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CHIM-JRC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EMEP-Report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EMEP-Sherpa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33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59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750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74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265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251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6F75F5-EE87-4922-9096-6CC840BE5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PM</a:t>
            </a:r>
            <a:r>
              <a:rPr lang="fr-FR" baseline="-25000" dirty="0"/>
              <a:t>10</a:t>
            </a:r>
            <a:r>
              <a:rPr lang="fr-FR" dirty="0"/>
              <a:t> Urban </a:t>
            </a:r>
            <a:r>
              <a:rPr lang="fr-FR" dirty="0" err="1"/>
              <a:t>increment</a:t>
            </a: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F42E8F7-14CF-4CC7-BC1C-A8BA082A80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1" y="2080089"/>
            <a:ext cx="3740631" cy="3740631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D7FF511-366E-440E-9A81-286DEA32E6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935" y="2080089"/>
            <a:ext cx="3785065" cy="3785065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3022100-8AD8-4F39-B399-6F32AC5753B6}"/>
              </a:ext>
            </a:extLst>
          </p:cNvPr>
          <p:cNvSpPr txBox="1">
            <a:spLocks/>
          </p:cNvSpPr>
          <p:nvPr/>
        </p:nvSpPr>
        <p:spPr>
          <a:xfrm>
            <a:off x="-94813" y="1666270"/>
            <a:ext cx="4196914" cy="51917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Observed</a:t>
            </a:r>
            <a:r>
              <a:rPr lang="fr-FR" dirty="0"/>
              <a:t> and </a:t>
            </a:r>
            <a:r>
              <a:rPr lang="fr-FR" dirty="0" err="1"/>
              <a:t>modelled</a:t>
            </a:r>
            <a:r>
              <a:rPr lang="fr-FR" dirty="0"/>
              <a:t> </a:t>
            </a:r>
            <a:r>
              <a:rPr lang="fr-FR" dirty="0" err="1"/>
              <a:t>urban</a:t>
            </a:r>
            <a:r>
              <a:rPr lang="fr-FR" dirty="0"/>
              <a:t>-rural gradients for  PM</a:t>
            </a:r>
            <a:r>
              <a:rPr lang="fr-FR" baseline="-25000" dirty="0"/>
              <a:t>10</a:t>
            </a:r>
            <a:r>
              <a:rPr lang="fr-FR" dirty="0"/>
              <a:t>/PM</a:t>
            </a:r>
            <a:r>
              <a:rPr lang="fr-FR" baseline="-25000" dirty="0"/>
              <a:t>25</a:t>
            </a:r>
            <a:r>
              <a:rPr lang="fr-FR" dirty="0"/>
              <a:t> </a:t>
            </a:r>
            <a:r>
              <a:rPr lang="fr-FR" dirty="0" err="1"/>
              <a:t>airbase</a:t>
            </a:r>
            <a:r>
              <a:rPr lang="fr-FR" dirty="0"/>
              <a:t> sites of major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cities</a:t>
            </a:r>
            <a:endParaRPr lang="fr-FR" dirty="0"/>
          </a:p>
          <a:p>
            <a:pPr lvl="1"/>
            <a:r>
              <a:rPr lang="fr-FR" dirty="0"/>
              <a:t>Urban: &lt; 0.5 </a:t>
            </a:r>
            <a:r>
              <a:rPr lang="fr-FR" dirty="0" err="1"/>
              <a:t>deg</a:t>
            </a:r>
            <a:endParaRPr lang="fr-FR" dirty="0"/>
          </a:p>
          <a:p>
            <a:pPr lvl="1"/>
            <a:r>
              <a:rPr lang="fr-FR" dirty="0"/>
              <a:t>Background &gt;0.5 and &lt; 2 </a:t>
            </a:r>
            <a:r>
              <a:rPr lang="fr-FR" dirty="0" err="1"/>
              <a:t>deg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Only</a:t>
            </a:r>
            <a:r>
              <a:rPr lang="fr-FR" dirty="0"/>
              <a:t> Chimere </a:t>
            </a:r>
            <a:r>
              <a:rPr lang="fr-FR" dirty="0" err="1"/>
              <a:t>represented</a:t>
            </a:r>
            <a:r>
              <a:rPr lang="fr-FR" dirty="0"/>
              <a:t>: </a:t>
            </a:r>
          </a:p>
          <a:p>
            <a:pPr lvl="1"/>
            <a:r>
              <a:rPr lang="fr-FR" dirty="0"/>
              <a:t>The JRC </a:t>
            </a:r>
            <a:r>
              <a:rPr lang="fr-FR" dirty="0" err="1"/>
              <a:t>inventory</a:t>
            </a:r>
            <a:r>
              <a:rPr lang="fr-FR" dirty="0"/>
              <a:t> tends to </a:t>
            </a:r>
            <a:r>
              <a:rPr lang="fr-FR" dirty="0" err="1"/>
              <a:t>overestimate</a:t>
            </a:r>
            <a:r>
              <a:rPr lang="fr-FR" dirty="0"/>
              <a:t> the </a:t>
            </a:r>
            <a:r>
              <a:rPr lang="fr-FR" dirty="0" err="1"/>
              <a:t>increment</a:t>
            </a:r>
            <a:r>
              <a:rPr lang="fr-FR" dirty="0"/>
              <a:t> </a:t>
            </a:r>
            <a:r>
              <a:rPr lang="fr-FR" dirty="0" err="1"/>
              <a:t>compared</a:t>
            </a:r>
            <a:r>
              <a:rPr lang="fr-FR" dirty="0"/>
              <a:t> to the INERIS (EC4MACS) </a:t>
            </a:r>
            <a:r>
              <a:rPr lang="fr-FR" dirty="0" err="1"/>
              <a:t>inventory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3217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4EE4CD-2568-4918-B470-E818AE19C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81B90-DA78-48FB-871E-8D08B1657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3" y="1695089"/>
            <a:ext cx="6752492" cy="4902659"/>
          </a:xfrm>
        </p:spPr>
        <p:txBody>
          <a:bodyPr>
            <a:noAutofit/>
          </a:bodyPr>
          <a:lstStyle/>
          <a:p>
            <a:r>
              <a:rPr lang="fr-FR" sz="2000" dirty="0"/>
              <a:t>Preliminary conclusions (</a:t>
            </a:r>
            <a:r>
              <a:rPr lang="fr-FR" sz="2000" dirty="0" err="1"/>
              <a:t>work</a:t>
            </a:r>
            <a:r>
              <a:rPr lang="fr-FR" sz="2000" dirty="0"/>
              <a:t> in </a:t>
            </a:r>
            <a:r>
              <a:rPr lang="fr-FR" sz="2000" dirty="0" err="1"/>
              <a:t>progress</a:t>
            </a:r>
            <a:r>
              <a:rPr lang="fr-FR" sz="2000" dirty="0"/>
              <a:t>)</a:t>
            </a:r>
          </a:p>
          <a:p>
            <a:pPr lvl="1"/>
            <a:r>
              <a:rPr lang="fr-FR" sz="1600" dirty="0"/>
              <a:t>The </a:t>
            </a:r>
            <a:r>
              <a:rPr lang="fr-FR" sz="1600" dirty="0" err="1"/>
              <a:t>CTMs</a:t>
            </a:r>
            <a:r>
              <a:rPr lang="fr-FR" sz="1600" dirty="0"/>
              <a:t> capture </a:t>
            </a:r>
            <a:r>
              <a:rPr lang="fr-FR" sz="1600" dirty="0" err="1"/>
              <a:t>well</a:t>
            </a:r>
            <a:r>
              <a:rPr lang="fr-FR" sz="1600" dirty="0"/>
              <a:t> the gradients of SIA, </a:t>
            </a:r>
            <a:r>
              <a:rPr lang="fr-FR" sz="1600" dirty="0" err="1"/>
              <a:t>except</a:t>
            </a:r>
            <a:r>
              <a:rPr lang="fr-FR" sz="1600" dirty="0"/>
              <a:t> one instance of </a:t>
            </a:r>
            <a:r>
              <a:rPr lang="fr-FR" sz="1600" dirty="0" err="1"/>
              <a:t>urban</a:t>
            </a:r>
            <a:r>
              <a:rPr lang="fr-FR" sz="1600" dirty="0"/>
              <a:t> </a:t>
            </a:r>
            <a:r>
              <a:rPr lang="fr-FR" sz="1600" dirty="0" err="1"/>
              <a:t>coarse</a:t>
            </a:r>
            <a:r>
              <a:rPr lang="fr-FR" sz="1600" dirty="0"/>
              <a:t> nitrate (SP)</a:t>
            </a:r>
          </a:p>
          <a:p>
            <a:pPr lvl="1"/>
            <a:r>
              <a:rPr lang="fr-FR" sz="1600" dirty="0"/>
              <a:t>Urban </a:t>
            </a:r>
            <a:r>
              <a:rPr lang="fr-FR" sz="1600" dirty="0" err="1"/>
              <a:t>increment</a:t>
            </a:r>
            <a:r>
              <a:rPr lang="fr-FR" sz="1600" dirty="0"/>
              <a:t> </a:t>
            </a:r>
            <a:r>
              <a:rPr lang="fr-FR" sz="1600" dirty="0" err="1"/>
              <a:t>dominated</a:t>
            </a:r>
            <a:r>
              <a:rPr lang="fr-FR" sz="1600" dirty="0"/>
              <a:t> by </a:t>
            </a:r>
            <a:r>
              <a:rPr lang="fr-FR" sz="1600" dirty="0" err="1"/>
              <a:t>carbonaceous</a:t>
            </a:r>
            <a:r>
              <a:rPr lang="fr-FR" sz="1600" dirty="0"/>
              <a:t> </a:t>
            </a:r>
            <a:r>
              <a:rPr lang="fr-FR" sz="1600" dirty="0" err="1"/>
              <a:t>aerosols</a:t>
            </a:r>
            <a:r>
              <a:rPr lang="fr-FR" sz="1600" dirty="0"/>
              <a:t> (EC+OM), </a:t>
            </a:r>
            <a:r>
              <a:rPr lang="fr-FR" sz="1600" dirty="0" err="1"/>
              <a:t>except</a:t>
            </a:r>
            <a:r>
              <a:rPr lang="fr-FR" sz="1600" dirty="0"/>
              <a:t> for NL </a:t>
            </a:r>
            <a:r>
              <a:rPr lang="fr-FR" sz="1600" dirty="0" err="1"/>
              <a:t>where</a:t>
            </a:r>
            <a:r>
              <a:rPr lang="fr-FR" sz="1600" dirty="0"/>
              <a:t> the </a:t>
            </a:r>
            <a:r>
              <a:rPr lang="fr-FR" sz="1600" dirty="0" err="1"/>
              <a:t>decrement</a:t>
            </a:r>
            <a:r>
              <a:rPr lang="fr-FR" sz="1600" dirty="0"/>
              <a:t> of NH4NO3 </a:t>
            </a:r>
            <a:r>
              <a:rPr lang="fr-FR" sz="1600" dirty="0" err="1"/>
              <a:t>is</a:t>
            </a:r>
            <a:r>
              <a:rPr lang="fr-FR" sz="1600" dirty="0"/>
              <a:t> </a:t>
            </a:r>
            <a:r>
              <a:rPr lang="fr-FR" sz="1600" dirty="0" err="1"/>
              <a:t>substantial</a:t>
            </a:r>
            <a:endParaRPr lang="fr-FR" sz="1600" dirty="0"/>
          </a:p>
          <a:p>
            <a:pPr lvl="1"/>
            <a:r>
              <a:rPr lang="fr-FR" sz="1600"/>
              <a:t>Scattered</a:t>
            </a:r>
            <a:r>
              <a:rPr lang="fr-FR" sz="1600" dirty="0"/>
              <a:t> CTM performances </a:t>
            </a:r>
            <a:r>
              <a:rPr lang="fr-FR" sz="1600" dirty="0" err="1"/>
              <a:t>across</a:t>
            </a:r>
            <a:r>
              <a:rPr lang="fr-FR" sz="1600" dirty="0"/>
              <a:t> </a:t>
            </a:r>
            <a:r>
              <a:rPr lang="fr-FR" sz="1600" dirty="0" err="1"/>
              <a:t>models</a:t>
            </a:r>
            <a:r>
              <a:rPr lang="fr-FR" sz="1600" dirty="0"/>
              <a:t> for EC+OM gradients:</a:t>
            </a:r>
          </a:p>
          <a:p>
            <a:endParaRPr lang="fr-FR" sz="2000" dirty="0"/>
          </a:p>
          <a:p>
            <a:r>
              <a:rPr lang="fr-FR" sz="2000" dirty="0"/>
              <a:t>Next </a:t>
            </a:r>
            <a:r>
              <a:rPr lang="fr-FR" sz="2000" dirty="0" err="1"/>
              <a:t>steps</a:t>
            </a:r>
            <a:endParaRPr lang="fr-FR" sz="2000" dirty="0"/>
          </a:p>
          <a:p>
            <a:pPr lvl="1"/>
            <a:r>
              <a:rPr lang="fr-FR" sz="1600" dirty="0" err="1"/>
              <a:t>Include</a:t>
            </a:r>
            <a:r>
              <a:rPr lang="fr-FR" sz="1600" dirty="0"/>
              <a:t> more </a:t>
            </a:r>
            <a:r>
              <a:rPr lang="fr-FR" sz="1600" dirty="0" err="1"/>
              <a:t>CTMs</a:t>
            </a:r>
            <a:endParaRPr lang="fr-FR" sz="1600" dirty="0"/>
          </a:p>
          <a:p>
            <a:pPr lvl="2"/>
            <a:r>
              <a:rPr lang="fr-FR" sz="1600" dirty="0" err="1"/>
              <a:t>Scale</a:t>
            </a:r>
            <a:r>
              <a:rPr lang="fr-FR" sz="1600" dirty="0"/>
              <a:t> </a:t>
            </a:r>
            <a:r>
              <a:rPr lang="fr-FR" sz="1600" dirty="0" err="1"/>
              <a:t>dependency</a:t>
            </a:r>
            <a:r>
              <a:rPr lang="fr-FR" sz="1600" dirty="0"/>
              <a:t>, alternative EMEP </a:t>
            </a:r>
            <a:r>
              <a:rPr lang="fr-FR" sz="1600" dirty="0" err="1"/>
              <a:t>results</a:t>
            </a:r>
            <a:endParaRPr lang="fr-FR" sz="1600" dirty="0"/>
          </a:p>
          <a:p>
            <a:pPr lvl="1"/>
            <a:r>
              <a:rPr lang="fr-FR" sz="1600" dirty="0" err="1"/>
              <a:t>Better</a:t>
            </a:r>
            <a:r>
              <a:rPr lang="fr-FR" sz="1600" dirty="0"/>
              <a:t> handling of interannual </a:t>
            </a:r>
            <a:r>
              <a:rPr lang="fr-FR" sz="1600" dirty="0" err="1"/>
              <a:t>variability</a:t>
            </a:r>
            <a:endParaRPr lang="fr-FR" sz="1600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0EF9EC01-85FA-4D07-AE68-17045439CA97}"/>
              </a:ext>
            </a:extLst>
          </p:cNvPr>
          <p:cNvGrpSpPr/>
          <p:nvPr/>
        </p:nvGrpSpPr>
        <p:grpSpPr>
          <a:xfrm>
            <a:off x="7714938" y="1909843"/>
            <a:ext cx="4091101" cy="3272881"/>
            <a:chOff x="7714938" y="1909843"/>
            <a:chExt cx="4091101" cy="3272881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29433A3D-CEA3-4199-80F0-14B9AE6D7C46}"/>
                </a:ext>
              </a:extLst>
            </p:cNvPr>
            <p:cNvGrpSpPr/>
            <p:nvPr/>
          </p:nvGrpSpPr>
          <p:grpSpPr>
            <a:xfrm>
              <a:off x="7714938" y="1909843"/>
              <a:ext cx="4091101" cy="3272881"/>
              <a:chOff x="7714938" y="1909843"/>
              <a:chExt cx="4091101" cy="3272881"/>
            </a:xfrm>
          </p:grpSpPr>
          <p:pic>
            <p:nvPicPr>
              <p:cNvPr id="14" name="Picture 2" descr="Resultado de imagen de europe map blank">
                <a:extLst>
                  <a:ext uri="{FF2B5EF4-FFF2-40B4-BE49-F238E27FC236}">
                    <a16:creationId xmlns:a16="http://schemas.microsoft.com/office/drawing/2014/main" id="{09A743F7-5A95-44D3-9D59-7EBDA2FEBC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14938" y="1909843"/>
                <a:ext cx="4091101" cy="3272881"/>
              </a:xfrm>
              <a:prstGeom prst="rect">
                <a:avLst/>
              </a:prstGeom>
              <a:noFill/>
            </p:spPr>
          </p:pic>
          <p:sp>
            <p:nvSpPr>
              <p:cNvPr id="15" name="12 Estrella de 5 puntas">
                <a:extLst>
                  <a:ext uri="{FF2B5EF4-FFF2-40B4-BE49-F238E27FC236}">
                    <a16:creationId xmlns:a16="http://schemas.microsoft.com/office/drawing/2014/main" id="{4EA82146-1DB0-4387-8B43-470539351A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507025" y="4404486"/>
                <a:ext cx="183620" cy="180683"/>
              </a:xfrm>
              <a:prstGeom prst="star5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" name="13 Estrella de 5 puntas">
                <a:extLst>
                  <a:ext uri="{FF2B5EF4-FFF2-40B4-BE49-F238E27FC236}">
                    <a16:creationId xmlns:a16="http://schemas.microsoft.com/office/drawing/2014/main" id="{E21E60FB-F8B5-4734-A8F9-5F8BCCC71A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1813" y="3888243"/>
                <a:ext cx="183620" cy="180683"/>
              </a:xfrm>
              <a:prstGeom prst="star5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" name="14 Estrella de 5 puntas">
                <a:extLst>
                  <a:ext uri="{FF2B5EF4-FFF2-40B4-BE49-F238E27FC236}">
                    <a16:creationId xmlns:a16="http://schemas.microsoft.com/office/drawing/2014/main" id="{2833BA2A-334A-41F3-BAD6-6E543D98F1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23049" y="3566027"/>
                <a:ext cx="183620" cy="180683"/>
              </a:xfrm>
              <a:prstGeom prst="star5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2" name="13 Estrella de 5 puntas">
              <a:extLst>
                <a:ext uri="{FF2B5EF4-FFF2-40B4-BE49-F238E27FC236}">
                  <a16:creationId xmlns:a16="http://schemas.microsoft.com/office/drawing/2014/main" id="{BCFA2216-BB45-45C4-957C-BDAB16B8E6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32055" y="3455941"/>
              <a:ext cx="183620" cy="180683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3 Estrella de 5 puntas">
              <a:extLst>
                <a:ext uri="{FF2B5EF4-FFF2-40B4-BE49-F238E27FC236}">
                  <a16:creationId xmlns:a16="http://schemas.microsoft.com/office/drawing/2014/main" id="{5E1D9DF7-A422-419B-88F4-AC4A89AA83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74854" y="3431879"/>
              <a:ext cx="183620" cy="180683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30469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710B2D-C563-4B06-8946-BC37C0440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Urban and Long range air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0373CB-09CB-4415-A315-DEB708D42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1" y="1484073"/>
            <a:ext cx="6358596" cy="5373927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/>
              <a:t>Methodologies</a:t>
            </a:r>
            <a:r>
              <a:rPr lang="fr-FR" dirty="0"/>
              <a:t> </a:t>
            </a:r>
            <a:r>
              <a:rPr lang="fr-FR" dirty="0" err="1"/>
              <a:t>available</a:t>
            </a:r>
            <a:r>
              <a:rPr lang="fr-FR" dirty="0"/>
              <a:t> to </a:t>
            </a:r>
            <a:r>
              <a:rPr lang="fr-FR" dirty="0" err="1"/>
              <a:t>assess</a:t>
            </a:r>
            <a:r>
              <a:rPr lang="fr-FR" dirty="0"/>
              <a:t> the local/non-local contribution to </a:t>
            </a:r>
            <a:r>
              <a:rPr lang="fr-FR" dirty="0" err="1"/>
              <a:t>urban</a:t>
            </a:r>
            <a:r>
              <a:rPr lang="fr-FR" dirty="0"/>
              <a:t> air:</a:t>
            </a:r>
          </a:p>
          <a:p>
            <a:pPr lvl="1"/>
            <a:r>
              <a:rPr lang="fr-FR" dirty="0"/>
              <a:t>Observations: </a:t>
            </a:r>
          </a:p>
          <a:p>
            <a:pPr lvl="2"/>
            <a:r>
              <a:rPr lang="fr-FR" dirty="0" err="1"/>
              <a:t>Lenschow</a:t>
            </a:r>
            <a:r>
              <a:rPr lang="fr-FR" dirty="0"/>
              <a:t> </a:t>
            </a:r>
            <a:r>
              <a:rPr lang="fr-FR" dirty="0" err="1"/>
              <a:t>method</a:t>
            </a:r>
            <a:r>
              <a:rPr lang="fr-FR" dirty="0"/>
              <a:t> and </a:t>
            </a:r>
            <a:r>
              <a:rPr lang="fr-FR" dirty="0" err="1"/>
              <a:t>derivatives</a:t>
            </a:r>
            <a:r>
              <a:rPr lang="fr-FR" dirty="0"/>
              <a:t>, </a:t>
            </a:r>
            <a:r>
              <a:rPr lang="fr-FR" dirty="0" err="1"/>
              <a:t>applied</a:t>
            </a:r>
            <a:r>
              <a:rPr lang="fr-FR" dirty="0"/>
              <a:t> to PMF or concentrations</a:t>
            </a:r>
          </a:p>
          <a:p>
            <a:pPr lvl="1"/>
            <a:r>
              <a:rPr lang="fr-FR" dirty="0"/>
              <a:t>Integrated </a:t>
            </a:r>
            <a:r>
              <a:rPr lang="fr-FR" dirty="0" err="1"/>
              <a:t>assessment</a:t>
            </a:r>
            <a:r>
              <a:rPr lang="fr-FR" dirty="0"/>
              <a:t> </a:t>
            </a:r>
            <a:r>
              <a:rPr lang="fr-FR" dirty="0" err="1"/>
              <a:t>models</a:t>
            </a:r>
            <a:r>
              <a:rPr lang="fr-FR" dirty="0"/>
              <a:t>: </a:t>
            </a:r>
          </a:p>
          <a:p>
            <a:pPr lvl="2"/>
            <a:r>
              <a:rPr lang="fr-FR" dirty="0"/>
              <a:t>GAINS and Sherpa source allocations</a:t>
            </a:r>
          </a:p>
          <a:p>
            <a:endParaRPr lang="fr-FR" dirty="0"/>
          </a:p>
          <a:p>
            <a:r>
              <a:rPr lang="fr-FR" dirty="0" err="1"/>
              <a:t>Validating</a:t>
            </a:r>
            <a:r>
              <a:rPr lang="fr-FR" dirty="0"/>
              <a:t>/</a:t>
            </a:r>
            <a:r>
              <a:rPr lang="fr-FR" dirty="0" err="1"/>
              <a:t>Comparing</a:t>
            </a:r>
            <a:r>
              <a:rPr lang="fr-FR" dirty="0"/>
              <a:t> </a:t>
            </a:r>
            <a:r>
              <a:rPr lang="fr-FR" dirty="0" err="1"/>
              <a:t>models</a:t>
            </a:r>
            <a:r>
              <a:rPr lang="fr-FR" dirty="0"/>
              <a:t> and observations</a:t>
            </a:r>
          </a:p>
          <a:p>
            <a:pPr lvl="1"/>
            <a:r>
              <a:rPr lang="fr-FR" dirty="0"/>
              <a:t>the </a:t>
            </a:r>
            <a:r>
              <a:rPr lang="fr-FR" dirty="0" err="1"/>
              <a:t>various</a:t>
            </a:r>
            <a:r>
              <a:rPr lang="fr-FR" dirty="0"/>
              <a:t> </a:t>
            </a:r>
            <a:r>
              <a:rPr lang="fr-FR" dirty="0" err="1"/>
              <a:t>available</a:t>
            </a:r>
            <a:r>
              <a:rPr lang="fr-FR" dirty="0"/>
              <a:t> </a:t>
            </a:r>
            <a:r>
              <a:rPr lang="fr-FR" dirty="0" err="1"/>
              <a:t>methodologies</a:t>
            </a:r>
            <a:r>
              <a:rPr lang="fr-FR" dirty="0"/>
              <a:t> are not </a:t>
            </a:r>
            <a:r>
              <a:rPr lang="fr-FR" dirty="0" err="1"/>
              <a:t>straightforward</a:t>
            </a:r>
            <a:r>
              <a:rPr lang="fr-FR" dirty="0"/>
              <a:t> to compare </a:t>
            </a:r>
          </a:p>
          <a:p>
            <a:pPr lvl="2"/>
            <a:r>
              <a:rPr lang="fr-FR" dirty="0" err="1"/>
              <a:t>Inconsistent</a:t>
            </a:r>
            <a:r>
              <a:rPr lang="fr-FR" dirty="0"/>
              <a:t> </a:t>
            </a:r>
            <a:r>
              <a:rPr lang="fr-FR" dirty="0" err="1"/>
              <a:t>definition</a:t>
            </a:r>
            <a:r>
              <a:rPr lang="fr-FR" dirty="0"/>
              <a:t> of city </a:t>
            </a:r>
            <a:r>
              <a:rPr lang="fr-FR" dirty="0" err="1"/>
              <a:t>masks</a:t>
            </a:r>
            <a:endParaRPr lang="fr-FR" dirty="0"/>
          </a:p>
          <a:p>
            <a:pPr lvl="2"/>
            <a:r>
              <a:rPr lang="fr-FR" dirty="0"/>
              <a:t>compensation of city spread and city contribution</a:t>
            </a:r>
          </a:p>
          <a:p>
            <a:pPr lvl="1"/>
            <a:r>
              <a:rPr lang="fr-FR" dirty="0" err="1"/>
              <a:t>We</a:t>
            </a:r>
            <a:r>
              <a:rPr lang="fr-FR" dirty="0"/>
              <a:t> focus </a:t>
            </a:r>
            <a:r>
              <a:rPr lang="fr-FR" dirty="0" err="1"/>
              <a:t>here</a:t>
            </a:r>
            <a:r>
              <a:rPr lang="fr-FR" dirty="0"/>
              <a:t> on the (</a:t>
            </a:r>
            <a:r>
              <a:rPr lang="fr-FR" dirty="0" err="1"/>
              <a:t>well</a:t>
            </a:r>
            <a:r>
              <a:rPr lang="fr-FR" dirty="0"/>
              <a:t> </a:t>
            </a:r>
            <a:r>
              <a:rPr lang="fr-FR" dirty="0" err="1"/>
              <a:t>posed</a:t>
            </a:r>
            <a:r>
              <a:rPr lang="fr-FR" dirty="0"/>
              <a:t>) </a:t>
            </a:r>
            <a:r>
              <a:rPr lang="fr-FR" dirty="0" err="1"/>
              <a:t>comparison</a:t>
            </a:r>
            <a:r>
              <a:rPr lang="fr-FR" dirty="0"/>
              <a:t> of </a:t>
            </a:r>
          </a:p>
          <a:p>
            <a:pPr lvl="2"/>
            <a:r>
              <a:rPr lang="fr-FR" dirty="0"/>
              <a:t>Chemical analyses of PM at pairs of </a:t>
            </a:r>
            <a:r>
              <a:rPr lang="fr-FR" dirty="0" err="1"/>
              <a:t>urban</a:t>
            </a:r>
            <a:r>
              <a:rPr lang="fr-FR" dirty="0"/>
              <a:t>/</a:t>
            </a:r>
            <a:r>
              <a:rPr lang="fr-FR" dirty="0" err="1"/>
              <a:t>remote</a:t>
            </a:r>
            <a:r>
              <a:rPr lang="fr-FR" dirty="0"/>
              <a:t> sites</a:t>
            </a:r>
          </a:p>
          <a:p>
            <a:pPr lvl="2"/>
            <a:r>
              <a:rPr lang="fr-FR" dirty="0"/>
              <a:t>High </a:t>
            </a:r>
            <a:r>
              <a:rPr lang="fr-FR" dirty="0" err="1"/>
              <a:t>resolution</a:t>
            </a:r>
            <a:r>
              <a:rPr lang="fr-FR" dirty="0"/>
              <a:t> CTM </a:t>
            </a:r>
            <a:r>
              <a:rPr lang="fr-FR" dirty="0" err="1"/>
              <a:t>results</a:t>
            </a:r>
            <a:endParaRPr lang="fr-FR" dirty="0"/>
          </a:p>
          <a:p>
            <a:pPr lvl="2"/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2E5B437-2D66-48DA-96DD-D9231FCF67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69" t="39379" r="4462"/>
          <a:stretch/>
        </p:blipFill>
        <p:spPr>
          <a:xfrm>
            <a:off x="7301132" y="1555107"/>
            <a:ext cx="4614203" cy="1812431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3C907FEE-6B22-4178-8302-83CD92072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1132" y="4079630"/>
            <a:ext cx="2461846" cy="1957640"/>
          </a:xfrm>
          <a:prstGeom prst="rect">
            <a:avLst/>
          </a:prstGeom>
        </p:spPr>
      </p:pic>
      <p:pic>
        <p:nvPicPr>
          <p:cNvPr id="6" name="Picture 9">
            <a:extLst>
              <a:ext uri="{FF2B5EF4-FFF2-40B4-BE49-F238E27FC236}">
                <a16:creationId xmlns:a16="http://schemas.microsoft.com/office/drawing/2014/main" id="{FAA2A53D-9284-4FD0-AA04-59B3C3410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9415" y="3629464"/>
            <a:ext cx="1645920" cy="253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2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2A0AB1-11C3-4445-8E48-E72E7A2CA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Observations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C5D796-DA77-4EAF-97C2-243738A02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52" y="1554410"/>
            <a:ext cx="7385882" cy="5205114"/>
          </a:xfrm>
        </p:spPr>
        <p:txBody>
          <a:bodyPr>
            <a:normAutofit lnSpcReduction="10000"/>
          </a:bodyPr>
          <a:lstStyle/>
          <a:p>
            <a:r>
              <a:rPr lang="fr-FR" sz="2000" dirty="0" err="1"/>
              <a:t>Available</a:t>
            </a:r>
            <a:r>
              <a:rPr lang="fr-FR" sz="2000" dirty="0"/>
              <a:t> sites </a:t>
            </a:r>
          </a:p>
          <a:p>
            <a:pPr lvl="2"/>
            <a:r>
              <a:rPr lang="fr-FR" sz="1800" dirty="0"/>
              <a:t>Spain: Barcelona (UB), </a:t>
            </a:r>
            <a:r>
              <a:rPr lang="fr-FR" sz="1800" dirty="0" err="1"/>
              <a:t>Montseny</a:t>
            </a:r>
            <a:r>
              <a:rPr lang="fr-FR" sz="1800" dirty="0"/>
              <a:t> (RB), </a:t>
            </a:r>
            <a:r>
              <a:rPr lang="fr-FR" sz="1800" strike="sngStrike" dirty="0"/>
              <a:t>Montsec (</a:t>
            </a:r>
            <a:r>
              <a:rPr lang="fr-FR" sz="1800" strike="sngStrike" dirty="0" err="1"/>
              <a:t>Mountain</a:t>
            </a:r>
            <a:r>
              <a:rPr lang="fr-FR" sz="1800" strike="sngStrike" dirty="0"/>
              <a:t>) </a:t>
            </a:r>
          </a:p>
          <a:p>
            <a:pPr lvl="2"/>
            <a:r>
              <a:rPr lang="fr-FR" sz="1800" dirty="0" err="1"/>
              <a:t>Switzerland</a:t>
            </a:r>
            <a:r>
              <a:rPr lang="fr-FR" sz="1800" dirty="0"/>
              <a:t>: Zurich-</a:t>
            </a:r>
            <a:r>
              <a:rPr lang="fr-FR" sz="1800" dirty="0" err="1"/>
              <a:t>Kaserne</a:t>
            </a:r>
            <a:r>
              <a:rPr lang="fr-FR" sz="1800" dirty="0"/>
              <a:t> (</a:t>
            </a:r>
            <a:r>
              <a:rPr lang="fr-FR" sz="1800" dirty="0" err="1"/>
              <a:t>urban</a:t>
            </a:r>
            <a:r>
              <a:rPr lang="fr-FR" sz="1800" dirty="0"/>
              <a:t> background), Payerne (rural).</a:t>
            </a:r>
          </a:p>
          <a:p>
            <a:pPr lvl="2"/>
            <a:r>
              <a:rPr lang="fr-FR" sz="1800" dirty="0"/>
              <a:t>France: Revin (RB), Lens (UB), </a:t>
            </a:r>
            <a:r>
              <a:rPr lang="fr-FR" sz="1800" strike="sngStrike" dirty="0"/>
              <a:t>Roubaix (</a:t>
            </a:r>
            <a:r>
              <a:rPr lang="fr-FR" sz="1800" strike="sngStrike" dirty="0" err="1"/>
              <a:t>traffic</a:t>
            </a:r>
            <a:r>
              <a:rPr lang="fr-FR" sz="1800" strike="sngStrike" dirty="0"/>
              <a:t>)</a:t>
            </a:r>
            <a:r>
              <a:rPr lang="fr-FR" sz="1800" dirty="0"/>
              <a:t>. </a:t>
            </a:r>
          </a:p>
          <a:p>
            <a:pPr lvl="2"/>
            <a:r>
              <a:rPr lang="fr-FR" sz="1800" strike="sngStrike" dirty="0"/>
              <a:t>Germany: Leipzig (</a:t>
            </a:r>
            <a:r>
              <a:rPr lang="fr-FR" sz="1800" strike="sngStrike" dirty="0" err="1"/>
              <a:t>traffic-urban</a:t>
            </a:r>
            <a:r>
              <a:rPr lang="fr-FR" sz="1800" strike="sngStrike" dirty="0"/>
              <a:t>)/</a:t>
            </a:r>
            <a:r>
              <a:rPr lang="fr-FR" sz="1800" strike="sngStrike" dirty="0" err="1"/>
              <a:t>Melpitz</a:t>
            </a:r>
            <a:r>
              <a:rPr lang="fr-FR" sz="1800" strike="sngStrike" dirty="0"/>
              <a:t> (</a:t>
            </a:r>
            <a:r>
              <a:rPr lang="fr-FR" sz="1800" strike="sngStrike" dirty="0" err="1"/>
              <a:t>regional</a:t>
            </a:r>
            <a:r>
              <a:rPr lang="fr-FR" sz="1800" strike="sngStrike" dirty="0"/>
              <a:t>)</a:t>
            </a:r>
          </a:p>
          <a:p>
            <a:pPr lvl="2"/>
            <a:r>
              <a:rPr lang="fr-FR" sz="1800" dirty="0" err="1"/>
              <a:t>Netherlands</a:t>
            </a:r>
            <a:r>
              <a:rPr lang="fr-FR" sz="1800" dirty="0"/>
              <a:t>: Schiedam (</a:t>
            </a:r>
            <a:r>
              <a:rPr lang="fr-FR" sz="1800" dirty="0" err="1"/>
              <a:t>urban</a:t>
            </a:r>
            <a:r>
              <a:rPr lang="fr-FR" sz="1800" dirty="0"/>
              <a:t> ~Rotterdam) / </a:t>
            </a:r>
            <a:r>
              <a:rPr lang="fr-FR" sz="1800" dirty="0" err="1"/>
              <a:t>Hellendoorn</a:t>
            </a:r>
            <a:r>
              <a:rPr lang="fr-FR" sz="1800" dirty="0"/>
              <a:t> (rural)</a:t>
            </a:r>
          </a:p>
          <a:p>
            <a:pPr lvl="2"/>
            <a:endParaRPr lang="fr-FR" sz="1800" dirty="0"/>
          </a:p>
          <a:p>
            <a:r>
              <a:rPr lang="fr-FR" sz="2000" dirty="0"/>
              <a:t>Chemical </a:t>
            </a:r>
            <a:r>
              <a:rPr lang="fr-FR" sz="2000" dirty="0" err="1"/>
              <a:t>species</a:t>
            </a:r>
            <a:endParaRPr lang="fr-FR" sz="2000" dirty="0"/>
          </a:p>
          <a:p>
            <a:pPr lvl="1"/>
            <a:r>
              <a:rPr lang="fr-FR" sz="1800" dirty="0" err="1"/>
              <a:t>Observed</a:t>
            </a:r>
            <a:r>
              <a:rPr lang="fr-FR" sz="1800" dirty="0"/>
              <a:t> : </a:t>
            </a:r>
          </a:p>
          <a:p>
            <a:pPr lvl="2"/>
            <a:r>
              <a:rPr lang="fr-FR" sz="1800" dirty="0"/>
              <a:t>PM</a:t>
            </a:r>
            <a:r>
              <a:rPr lang="fr-FR" sz="1800" baseline="-25000" dirty="0"/>
              <a:t>10</a:t>
            </a:r>
            <a:r>
              <a:rPr lang="fr-FR" sz="1800" dirty="0"/>
              <a:t>, PM</a:t>
            </a:r>
            <a:r>
              <a:rPr lang="fr-FR" sz="1800" baseline="-25000" dirty="0"/>
              <a:t>2.5</a:t>
            </a:r>
            <a:r>
              <a:rPr lang="fr-FR" sz="1800" dirty="0"/>
              <a:t>, Al, Ca , K, Na, Mg, Fe, Mn, Ti, V , Ni  , Cu  , As, Rb, Sr, Sb , Pb , SO</a:t>
            </a:r>
            <a:r>
              <a:rPr lang="fr-FR" sz="1800" baseline="-25000" dirty="0"/>
              <a:t>4</a:t>
            </a:r>
            <a:r>
              <a:rPr lang="fr-FR" sz="1800" baseline="30000" dirty="0"/>
              <a:t>2-</a:t>
            </a:r>
            <a:r>
              <a:rPr lang="fr-FR" sz="1800" dirty="0"/>
              <a:t>, NO</a:t>
            </a:r>
            <a:r>
              <a:rPr lang="fr-FR" sz="1800" baseline="-25000" dirty="0"/>
              <a:t>3</a:t>
            </a:r>
            <a:r>
              <a:rPr lang="fr-FR" sz="1800" baseline="30000" dirty="0"/>
              <a:t>-</a:t>
            </a:r>
            <a:r>
              <a:rPr lang="fr-FR" sz="1800" dirty="0"/>
              <a:t>, Cl</a:t>
            </a:r>
            <a:r>
              <a:rPr lang="fr-FR" sz="1800" baseline="30000" dirty="0"/>
              <a:t>-</a:t>
            </a:r>
            <a:r>
              <a:rPr lang="fr-FR" sz="1800" dirty="0"/>
              <a:t>, NH</a:t>
            </a:r>
            <a:r>
              <a:rPr lang="fr-FR" sz="1800" baseline="-25000" dirty="0"/>
              <a:t>4</a:t>
            </a:r>
            <a:r>
              <a:rPr lang="fr-FR" sz="1800" baseline="30000" dirty="0"/>
              <a:t>+</a:t>
            </a:r>
            <a:r>
              <a:rPr lang="fr-FR" sz="1800" dirty="0"/>
              <a:t>, EC, OC</a:t>
            </a:r>
          </a:p>
          <a:p>
            <a:pPr lvl="1"/>
            <a:r>
              <a:rPr lang="fr-FR" sz="1800" dirty="0" err="1"/>
              <a:t>Subset</a:t>
            </a:r>
            <a:r>
              <a:rPr lang="fr-FR" sz="1800" dirty="0"/>
              <a:t> for the </a:t>
            </a:r>
            <a:r>
              <a:rPr lang="fr-FR" sz="1800" dirty="0" err="1"/>
              <a:t>comparison</a:t>
            </a:r>
            <a:r>
              <a:rPr lang="fr-FR" sz="1800" dirty="0"/>
              <a:t> </a:t>
            </a:r>
            <a:r>
              <a:rPr lang="fr-FR" sz="1800" dirty="0" err="1"/>
              <a:t>with</a:t>
            </a:r>
            <a:r>
              <a:rPr lang="fr-FR" sz="1800" dirty="0"/>
              <a:t> </a:t>
            </a:r>
            <a:r>
              <a:rPr lang="fr-FR" sz="1800" dirty="0" err="1"/>
              <a:t>models</a:t>
            </a:r>
            <a:r>
              <a:rPr lang="fr-FR" sz="1800" dirty="0"/>
              <a:t>: </a:t>
            </a:r>
          </a:p>
          <a:p>
            <a:pPr lvl="2"/>
            <a:r>
              <a:rPr lang="fr-FR" sz="1800" dirty="0"/>
              <a:t>SO</a:t>
            </a:r>
            <a:r>
              <a:rPr lang="fr-FR" sz="1800" baseline="-25000" dirty="0"/>
              <a:t>4</a:t>
            </a:r>
            <a:r>
              <a:rPr lang="fr-FR" sz="1800" baseline="30000" dirty="0"/>
              <a:t>2-</a:t>
            </a:r>
            <a:r>
              <a:rPr lang="fr-FR" sz="1800" dirty="0"/>
              <a:t>, NO</a:t>
            </a:r>
            <a:r>
              <a:rPr lang="fr-FR" sz="1800" baseline="-25000" dirty="0"/>
              <a:t>3</a:t>
            </a:r>
            <a:r>
              <a:rPr lang="fr-FR" sz="1800" baseline="30000" dirty="0"/>
              <a:t>-</a:t>
            </a:r>
            <a:r>
              <a:rPr lang="fr-FR" sz="1800" dirty="0"/>
              <a:t>, NH</a:t>
            </a:r>
            <a:r>
              <a:rPr lang="fr-FR" sz="1800" baseline="-25000" dirty="0"/>
              <a:t>4</a:t>
            </a:r>
            <a:r>
              <a:rPr lang="fr-FR" sz="1800" baseline="30000" dirty="0"/>
              <a:t>+</a:t>
            </a:r>
            <a:r>
              <a:rPr lang="fr-FR" sz="1800" dirty="0"/>
              <a:t>, </a:t>
            </a:r>
            <a:r>
              <a:rPr lang="fr-FR" sz="1800" dirty="0" err="1"/>
              <a:t>Dust</a:t>
            </a:r>
            <a:r>
              <a:rPr lang="fr-FR" sz="1800" dirty="0"/>
              <a:t>, </a:t>
            </a:r>
            <a:r>
              <a:rPr lang="fr-FR" sz="1800" dirty="0" err="1"/>
              <a:t>Sea</a:t>
            </a:r>
            <a:r>
              <a:rPr lang="fr-FR" sz="1800" dirty="0"/>
              <a:t> Salt, OM, EC</a:t>
            </a:r>
          </a:p>
          <a:p>
            <a:pPr lvl="2"/>
            <a:r>
              <a:rPr lang="fr-FR" sz="1800" dirty="0"/>
              <a:t>The </a:t>
            </a:r>
            <a:r>
              <a:rPr lang="fr-FR" sz="1800" dirty="0" err="1"/>
              <a:t>remaining</a:t>
            </a:r>
            <a:r>
              <a:rPr lang="fr-FR" sz="1800" dirty="0"/>
              <a:t> fraction </a:t>
            </a:r>
            <a:r>
              <a:rPr lang="fr-FR" sz="1800" dirty="0" err="1"/>
              <a:t>is</a:t>
            </a:r>
            <a:r>
              <a:rPr lang="fr-FR" sz="1800" dirty="0"/>
              <a:t> </a:t>
            </a:r>
            <a:r>
              <a:rPr lang="fr-FR" sz="1800" dirty="0" err="1"/>
              <a:t>mainly</a:t>
            </a:r>
            <a:r>
              <a:rPr lang="fr-FR" sz="1800" dirty="0"/>
              <a:t> water</a:t>
            </a:r>
          </a:p>
          <a:p>
            <a:endParaRPr lang="fr-FR" sz="2000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FEBDEA4E-8A75-4E78-B884-4828C62CCB62}"/>
              </a:ext>
            </a:extLst>
          </p:cNvPr>
          <p:cNvGrpSpPr/>
          <p:nvPr/>
        </p:nvGrpSpPr>
        <p:grpSpPr>
          <a:xfrm>
            <a:off x="7714938" y="1909843"/>
            <a:ext cx="4091101" cy="3272881"/>
            <a:chOff x="7714938" y="1909843"/>
            <a:chExt cx="4091101" cy="3272881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B5970117-430F-4EBB-9FFD-3EB9ED0FDA3E}"/>
                </a:ext>
              </a:extLst>
            </p:cNvPr>
            <p:cNvGrpSpPr/>
            <p:nvPr/>
          </p:nvGrpSpPr>
          <p:grpSpPr>
            <a:xfrm>
              <a:off x="7714938" y="1909843"/>
              <a:ext cx="4091101" cy="3272881"/>
              <a:chOff x="7714938" y="1909843"/>
              <a:chExt cx="4091101" cy="3272881"/>
            </a:xfrm>
          </p:grpSpPr>
          <p:pic>
            <p:nvPicPr>
              <p:cNvPr id="11" name="Picture 2" descr="Resultado de imagen de europe map blank">
                <a:extLst>
                  <a:ext uri="{FF2B5EF4-FFF2-40B4-BE49-F238E27FC236}">
                    <a16:creationId xmlns:a16="http://schemas.microsoft.com/office/drawing/2014/main" id="{4A89ECB2-351E-4847-AFCA-91B6314EB43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14938" y="1909843"/>
                <a:ext cx="4091101" cy="3272881"/>
              </a:xfrm>
              <a:prstGeom prst="rect">
                <a:avLst/>
              </a:prstGeom>
              <a:noFill/>
            </p:spPr>
          </p:pic>
          <p:sp>
            <p:nvSpPr>
              <p:cNvPr id="12" name="12 Estrella de 5 puntas">
                <a:extLst>
                  <a:ext uri="{FF2B5EF4-FFF2-40B4-BE49-F238E27FC236}">
                    <a16:creationId xmlns:a16="http://schemas.microsoft.com/office/drawing/2014/main" id="{E5794F96-594C-4626-8D11-2732A0E691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507025" y="4404486"/>
                <a:ext cx="183620" cy="180683"/>
              </a:xfrm>
              <a:prstGeom prst="star5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3" name="13 Estrella de 5 puntas">
                <a:extLst>
                  <a:ext uri="{FF2B5EF4-FFF2-40B4-BE49-F238E27FC236}">
                    <a16:creationId xmlns:a16="http://schemas.microsoft.com/office/drawing/2014/main" id="{2CE12F00-3FD2-4A98-A33F-0452FAB39E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1813" y="3888243"/>
                <a:ext cx="183620" cy="180683"/>
              </a:xfrm>
              <a:prstGeom prst="star5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" name="14 Estrella de 5 puntas">
                <a:extLst>
                  <a:ext uri="{FF2B5EF4-FFF2-40B4-BE49-F238E27FC236}">
                    <a16:creationId xmlns:a16="http://schemas.microsoft.com/office/drawing/2014/main" id="{F1399ED7-366C-40C5-ADD9-3FD8ED3566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23049" y="3566027"/>
                <a:ext cx="183620" cy="180683"/>
              </a:xfrm>
              <a:prstGeom prst="star5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6" name="13 Estrella de 5 puntas">
              <a:extLst>
                <a:ext uri="{FF2B5EF4-FFF2-40B4-BE49-F238E27FC236}">
                  <a16:creationId xmlns:a16="http://schemas.microsoft.com/office/drawing/2014/main" id="{3DDE6E70-9137-4F29-8A2E-F87B6AD97C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32055" y="3455941"/>
              <a:ext cx="183620" cy="180683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3 Estrella de 5 puntas">
              <a:extLst>
                <a:ext uri="{FF2B5EF4-FFF2-40B4-BE49-F238E27FC236}">
                  <a16:creationId xmlns:a16="http://schemas.microsoft.com/office/drawing/2014/main" id="{DB64FCFC-AEDB-4104-95BA-D661C52550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74854" y="3431879"/>
              <a:ext cx="183620" cy="180683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10414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112E3-3B3C-4EEB-90AA-A7478DB7A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CTM </a:t>
            </a:r>
            <a:r>
              <a:rPr lang="fr-FR" dirty="0" err="1"/>
              <a:t>involved</a:t>
            </a:r>
            <a:r>
              <a:rPr lang="fr-FR" dirty="0"/>
              <a:t> in the </a:t>
            </a:r>
            <a:r>
              <a:rPr lang="fr-FR" dirty="0" err="1"/>
              <a:t>analysis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1CEE1E-79AB-4803-A43D-308B1707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5" y="1753334"/>
            <a:ext cx="10711142" cy="4888098"/>
          </a:xfrm>
        </p:spPr>
        <p:txBody>
          <a:bodyPr>
            <a:normAutofit/>
          </a:bodyPr>
          <a:lstStyle/>
          <a:p>
            <a:r>
              <a:rPr lang="fr-FR" sz="2400" dirty="0"/>
              <a:t>High </a:t>
            </a:r>
            <a:r>
              <a:rPr lang="fr-FR" sz="2400" dirty="0" err="1"/>
              <a:t>resolution</a:t>
            </a:r>
            <a:r>
              <a:rPr lang="fr-FR" sz="2400" dirty="0"/>
              <a:t> CTM over the </a:t>
            </a:r>
            <a:r>
              <a:rPr lang="fr-FR" sz="2400" dirty="0" err="1"/>
              <a:t>whole</a:t>
            </a:r>
            <a:r>
              <a:rPr lang="fr-FR" sz="2400" dirty="0"/>
              <a:t> Europe</a:t>
            </a:r>
          </a:p>
          <a:p>
            <a:pPr lvl="1"/>
            <a:r>
              <a:rPr lang="fr-FR" sz="2000" dirty="0"/>
              <a:t>Chimere </a:t>
            </a:r>
          </a:p>
          <a:p>
            <a:pPr lvl="2"/>
            <a:r>
              <a:rPr lang="fr-FR" sz="2000" dirty="0"/>
              <a:t>Simulation (</a:t>
            </a:r>
            <a:r>
              <a:rPr lang="fr-FR" sz="2000" dirty="0" err="1"/>
              <a:t>underlying</a:t>
            </a:r>
            <a:r>
              <a:rPr lang="fr-FR" sz="2000" dirty="0"/>
              <a:t> Sherpa): 7km for 2009 </a:t>
            </a:r>
            <a:r>
              <a:rPr lang="fr-FR" sz="2000" dirty="0" err="1"/>
              <a:t>with</a:t>
            </a:r>
            <a:r>
              <a:rPr lang="fr-FR" sz="2000" dirty="0"/>
              <a:t> </a:t>
            </a:r>
            <a:r>
              <a:rPr lang="fr-FR" sz="2000" dirty="0" err="1"/>
              <a:t>either</a:t>
            </a:r>
            <a:r>
              <a:rPr lang="fr-FR" sz="2000" dirty="0"/>
              <a:t> INERIS or JRC </a:t>
            </a:r>
            <a:r>
              <a:rPr lang="fr-FR" sz="2000" dirty="0" err="1"/>
              <a:t>inventory</a:t>
            </a:r>
            <a:endParaRPr lang="fr-FR" sz="2000" dirty="0"/>
          </a:p>
          <a:p>
            <a:pPr lvl="1"/>
            <a:r>
              <a:rPr lang="fr-FR" sz="2000" dirty="0"/>
              <a:t>EMEP</a:t>
            </a:r>
          </a:p>
          <a:p>
            <a:pPr lvl="2"/>
            <a:r>
              <a:rPr lang="fr-FR" sz="2000" dirty="0" err="1"/>
              <a:t>Emep</a:t>
            </a:r>
            <a:r>
              <a:rPr lang="fr-FR" sz="2000" dirty="0"/>
              <a:t> MSCW 2017 Report (0.1x0.1 </a:t>
            </a:r>
            <a:r>
              <a:rPr lang="fr-FR" sz="2000" dirty="0" err="1"/>
              <a:t>deg</a:t>
            </a:r>
            <a:r>
              <a:rPr lang="fr-FR" sz="2000" dirty="0"/>
              <a:t>, 37 </a:t>
            </a:r>
            <a:r>
              <a:rPr lang="fr-FR" sz="2000" dirty="0" err="1"/>
              <a:t>layers</a:t>
            </a:r>
            <a:r>
              <a:rPr lang="fr-FR" sz="2000" dirty="0"/>
              <a:t> for 2015 </a:t>
            </a:r>
            <a:r>
              <a:rPr lang="fr-FR" sz="2000" dirty="0" err="1"/>
              <a:t>with</a:t>
            </a:r>
            <a:r>
              <a:rPr lang="fr-FR" sz="2000" dirty="0"/>
              <a:t> 2015 EMEP 0.1 </a:t>
            </a:r>
            <a:r>
              <a:rPr lang="fr-FR" sz="2000" dirty="0" err="1"/>
              <a:t>emissions</a:t>
            </a:r>
            <a:r>
              <a:rPr lang="fr-FR" sz="2000" dirty="0"/>
              <a:t>)</a:t>
            </a:r>
          </a:p>
          <a:p>
            <a:pPr lvl="2"/>
            <a:r>
              <a:rPr lang="fr-FR" sz="2000" dirty="0" err="1"/>
              <a:t>Emep</a:t>
            </a:r>
            <a:r>
              <a:rPr lang="fr-FR" sz="2000" dirty="0"/>
              <a:t> </a:t>
            </a:r>
            <a:r>
              <a:rPr lang="fr-FR" sz="2000" dirty="0" err="1"/>
              <a:t>underlying</a:t>
            </a:r>
            <a:r>
              <a:rPr lang="fr-FR" sz="2000" dirty="0"/>
              <a:t> Sherpa, (0.1x0.1 </a:t>
            </a:r>
            <a:r>
              <a:rPr lang="fr-FR" sz="2000" dirty="0" err="1"/>
              <a:t>deg</a:t>
            </a:r>
            <a:r>
              <a:rPr lang="fr-FR" sz="2000" dirty="0"/>
              <a:t> 20 </a:t>
            </a:r>
            <a:r>
              <a:rPr lang="fr-FR" sz="2000" dirty="0" err="1"/>
              <a:t>layers</a:t>
            </a:r>
            <a:r>
              <a:rPr lang="fr-FR" sz="2000" dirty="0"/>
              <a:t>) for 2014 </a:t>
            </a:r>
            <a:r>
              <a:rPr lang="fr-FR" sz="2000" dirty="0" err="1"/>
              <a:t>with</a:t>
            </a:r>
            <a:r>
              <a:rPr lang="fr-FR" sz="2000" dirty="0"/>
              <a:t> 2014 </a:t>
            </a:r>
            <a:r>
              <a:rPr lang="fr-FR" sz="2000" dirty="0" err="1"/>
              <a:t>emissions</a:t>
            </a:r>
            <a:r>
              <a:rPr lang="fr-FR" sz="2000" dirty="0"/>
              <a:t> (JRC)</a:t>
            </a:r>
          </a:p>
          <a:p>
            <a:r>
              <a:rPr lang="fr-FR" sz="2400" dirty="0"/>
              <a:t>Chemical </a:t>
            </a:r>
            <a:r>
              <a:rPr lang="fr-FR" sz="2400" dirty="0" err="1"/>
              <a:t>comparison</a:t>
            </a:r>
            <a:endParaRPr lang="fr-FR" sz="2400" dirty="0"/>
          </a:p>
          <a:p>
            <a:pPr lvl="1"/>
            <a:r>
              <a:rPr lang="fr-FR" sz="2000" dirty="0"/>
              <a:t>Observations: SO</a:t>
            </a:r>
            <a:r>
              <a:rPr lang="fr-FR" sz="2000" baseline="-25000" dirty="0"/>
              <a:t>4</a:t>
            </a:r>
            <a:r>
              <a:rPr lang="fr-FR" sz="2000" baseline="30000" dirty="0"/>
              <a:t>2-</a:t>
            </a:r>
            <a:r>
              <a:rPr lang="fr-FR" sz="2000" dirty="0"/>
              <a:t>, NO</a:t>
            </a:r>
            <a:r>
              <a:rPr lang="fr-FR" sz="2000" baseline="-25000" dirty="0"/>
              <a:t>3</a:t>
            </a:r>
            <a:r>
              <a:rPr lang="fr-FR" sz="2000" baseline="30000" dirty="0"/>
              <a:t>-</a:t>
            </a:r>
            <a:r>
              <a:rPr lang="fr-FR" sz="2000" dirty="0"/>
              <a:t>, NH</a:t>
            </a:r>
            <a:r>
              <a:rPr lang="fr-FR" sz="2000" baseline="-25000" dirty="0"/>
              <a:t>4</a:t>
            </a:r>
            <a:r>
              <a:rPr lang="fr-FR" sz="2000" baseline="30000" dirty="0"/>
              <a:t>+</a:t>
            </a:r>
            <a:r>
              <a:rPr lang="fr-FR" sz="2000" dirty="0"/>
              <a:t>, </a:t>
            </a:r>
            <a:r>
              <a:rPr lang="fr-FR" sz="2000" dirty="0" err="1"/>
              <a:t>Dust</a:t>
            </a:r>
            <a:r>
              <a:rPr lang="fr-FR" sz="2000" dirty="0"/>
              <a:t>, </a:t>
            </a:r>
            <a:r>
              <a:rPr lang="fr-FR" sz="2000" dirty="0" err="1"/>
              <a:t>Sea</a:t>
            </a:r>
            <a:r>
              <a:rPr lang="fr-FR" sz="2000" dirty="0"/>
              <a:t> Salt, OM, EC</a:t>
            </a:r>
          </a:p>
          <a:p>
            <a:pPr lvl="1"/>
            <a:r>
              <a:rPr lang="fr-FR" sz="2000" dirty="0"/>
              <a:t>Chimere has SOA + PPM (</a:t>
            </a:r>
            <a:r>
              <a:rPr lang="fr-FR" sz="2000" dirty="0" err="1"/>
              <a:t>roughly</a:t>
            </a:r>
            <a:r>
              <a:rPr lang="fr-FR" sz="2000" dirty="0"/>
              <a:t> 30/70%), to </a:t>
            </a:r>
            <a:r>
              <a:rPr lang="fr-FR" sz="2000" dirty="0" err="1"/>
              <a:t>be</a:t>
            </a:r>
            <a:r>
              <a:rPr lang="fr-FR" sz="2000" dirty="0"/>
              <a:t> </a:t>
            </a:r>
            <a:r>
              <a:rPr lang="fr-FR" sz="2000" dirty="0" err="1"/>
              <a:t>compared</a:t>
            </a:r>
            <a:r>
              <a:rPr lang="fr-FR" sz="2000" dirty="0"/>
              <a:t> to OM+EC</a:t>
            </a:r>
          </a:p>
          <a:p>
            <a:pPr lvl="1"/>
            <a:r>
              <a:rPr lang="fr-FR" sz="2000" dirty="0" err="1"/>
              <a:t>Emep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lacking</a:t>
            </a:r>
            <a:r>
              <a:rPr lang="fr-FR" sz="2000" dirty="0"/>
              <a:t> </a:t>
            </a:r>
            <a:r>
              <a:rPr lang="fr-FR" sz="2000" dirty="0" err="1"/>
              <a:t>Dust</a:t>
            </a:r>
            <a:r>
              <a:rPr lang="fr-FR" sz="2000" dirty="0"/>
              <a:t> and </a:t>
            </a:r>
            <a:r>
              <a:rPr lang="fr-FR" sz="2000" dirty="0" err="1"/>
              <a:t>Sea</a:t>
            </a:r>
            <a:r>
              <a:rPr lang="fr-FR" sz="2000" dirty="0"/>
              <a:t> Salt in </a:t>
            </a:r>
            <a:r>
              <a:rPr lang="fr-FR" sz="2000" dirty="0" err="1"/>
              <a:t>some</a:t>
            </a:r>
            <a:r>
              <a:rPr lang="fr-FR" sz="2000" dirty="0"/>
              <a:t> outputs</a:t>
            </a:r>
          </a:p>
        </p:txBody>
      </p:sp>
    </p:spTree>
    <p:extLst>
      <p:ext uri="{BB962C8B-B14F-4D97-AF65-F5344CB8AC3E}">
        <p14:creationId xmlns:p14="http://schemas.microsoft.com/office/powerpoint/2010/main" val="70740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CE7A02-A5D6-48A4-A496-A9E314EB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20109"/>
            <a:ext cx="7729728" cy="961577"/>
          </a:xfrm>
        </p:spPr>
        <p:txBody>
          <a:bodyPr>
            <a:normAutofit/>
          </a:bodyPr>
          <a:lstStyle/>
          <a:p>
            <a:r>
              <a:rPr lang="fr-FR" dirty="0"/>
              <a:t>PM</a:t>
            </a:r>
            <a:r>
              <a:rPr lang="fr-FR" baseline="-25000" dirty="0"/>
              <a:t>10</a:t>
            </a:r>
            <a:r>
              <a:rPr lang="fr-FR" dirty="0"/>
              <a:t> and PM</a:t>
            </a:r>
            <a:r>
              <a:rPr lang="fr-FR" baseline="-25000" dirty="0"/>
              <a:t>2.5</a:t>
            </a:r>
            <a:r>
              <a:rPr lang="fr-FR" dirty="0"/>
              <a:t> </a:t>
            </a:r>
            <a:r>
              <a:rPr lang="fr-FR" dirty="0" err="1"/>
              <a:t>scatterplots</a:t>
            </a: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DAA09FC-B52C-46AA-8135-5F41418B3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993" y="1430142"/>
            <a:ext cx="4302499" cy="268344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60EE1D2-2781-4792-8AA7-C099623CB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451" y="1430142"/>
            <a:ext cx="4170549" cy="264061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F424167-E382-453E-B49B-CA2A9AAEB5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4993" y="4183473"/>
            <a:ext cx="4302499" cy="265345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134515B-109C-44D9-887E-33113E4CB8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1451" y="4162159"/>
            <a:ext cx="4170549" cy="2647264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F16C7A90-2C2C-4DDA-B2CA-89B05AE25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5" y="1682994"/>
            <a:ext cx="3028699" cy="4888098"/>
          </a:xfrm>
        </p:spPr>
        <p:txBody>
          <a:bodyPr>
            <a:normAutofit lnSpcReduction="10000"/>
          </a:bodyPr>
          <a:lstStyle/>
          <a:p>
            <a:r>
              <a:rPr lang="fr-FR" sz="2400" dirty="0" err="1"/>
              <a:t>Models</a:t>
            </a:r>
            <a:r>
              <a:rPr lang="fr-FR" sz="2400" dirty="0"/>
              <a:t> </a:t>
            </a:r>
            <a:r>
              <a:rPr lang="fr-FR" sz="2400" dirty="0" err="1"/>
              <a:t>included</a:t>
            </a:r>
            <a:r>
              <a:rPr lang="fr-FR" sz="2400" dirty="0"/>
              <a:t>:</a:t>
            </a:r>
          </a:p>
          <a:p>
            <a:pPr lvl="1"/>
            <a:r>
              <a:rPr lang="fr-FR" sz="2000" dirty="0" err="1"/>
              <a:t>EMEPr</a:t>
            </a:r>
            <a:r>
              <a:rPr lang="fr-FR" sz="2000" dirty="0"/>
              <a:t>: MSCW Report</a:t>
            </a:r>
          </a:p>
          <a:p>
            <a:pPr lvl="1"/>
            <a:r>
              <a:rPr lang="fr-FR" sz="2000" dirty="0" err="1"/>
              <a:t>EMEPs</a:t>
            </a:r>
            <a:r>
              <a:rPr lang="fr-FR" sz="2000" dirty="0"/>
              <a:t>: Sherpa </a:t>
            </a:r>
            <a:r>
              <a:rPr lang="fr-FR" sz="2000" dirty="0" err="1"/>
              <a:t>basecase</a:t>
            </a:r>
            <a:endParaRPr lang="fr-FR" sz="2000" dirty="0"/>
          </a:p>
          <a:p>
            <a:pPr lvl="1"/>
            <a:r>
              <a:rPr lang="fr-FR" sz="2000" dirty="0"/>
              <a:t>CHIMERE: Sherpa </a:t>
            </a:r>
            <a:r>
              <a:rPr lang="fr-FR" sz="2000" dirty="0" err="1"/>
              <a:t>basecase</a:t>
            </a:r>
            <a:endParaRPr lang="fr-FR" sz="2000" dirty="0"/>
          </a:p>
          <a:p>
            <a:pPr lvl="1"/>
            <a:r>
              <a:rPr lang="fr-FR" sz="2000" dirty="0"/>
              <a:t>CHIMERE-JRC: Sherpa </a:t>
            </a:r>
            <a:r>
              <a:rPr lang="fr-FR" sz="2000" dirty="0" err="1"/>
              <a:t>basecase</a:t>
            </a:r>
            <a:r>
              <a:rPr lang="fr-FR" sz="2000" dirty="0"/>
              <a:t>, </a:t>
            </a:r>
            <a:r>
              <a:rPr lang="fr-FR" sz="2000" dirty="0" err="1"/>
              <a:t>with</a:t>
            </a:r>
            <a:r>
              <a:rPr lang="fr-FR" sz="2000" dirty="0"/>
              <a:t> JRC </a:t>
            </a:r>
            <a:r>
              <a:rPr lang="fr-FR" sz="2000" dirty="0" err="1"/>
              <a:t>inventory</a:t>
            </a:r>
            <a:endParaRPr lang="fr-FR" sz="2000" dirty="0"/>
          </a:p>
          <a:p>
            <a:pPr lvl="1"/>
            <a:endParaRPr lang="fr-FR" sz="2000" dirty="0"/>
          </a:p>
          <a:p>
            <a:r>
              <a:rPr lang="fr-FR" sz="2400" dirty="0" err="1"/>
              <a:t>Similar</a:t>
            </a:r>
            <a:r>
              <a:rPr lang="fr-FR" sz="2400" dirty="0"/>
              <a:t> performances at </a:t>
            </a:r>
            <a:r>
              <a:rPr lang="fr-FR" sz="2400" dirty="0" err="1"/>
              <a:t>most</a:t>
            </a:r>
            <a:r>
              <a:rPr lang="fr-FR" sz="2400" dirty="0"/>
              <a:t> stations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0201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CE7A02-A5D6-48A4-A496-A9E314EBE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SIA </a:t>
            </a:r>
            <a:r>
              <a:rPr lang="fr-FR" dirty="0" err="1"/>
              <a:t>scatterplots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2FF36E8-1C64-49D7-B597-BAD23A5A1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11518"/>
            <a:ext cx="3767529" cy="233823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B20994D-0BBE-461A-BA3D-B5198A4A8D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038" y="1511518"/>
            <a:ext cx="3762880" cy="236580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65F5775B-8C1F-43C8-874E-4EC362944C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928687"/>
            <a:ext cx="3771732" cy="2384581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D0CD0786-018F-4FA3-890E-119B8B193A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85648" y="3928687"/>
            <a:ext cx="3729687" cy="233917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55858A9-ABD4-4574-934D-4FFF180DEF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18380" y="3928687"/>
            <a:ext cx="3722272" cy="2384581"/>
          </a:xfrm>
          <a:prstGeom prst="rect">
            <a:avLst/>
          </a:prstGeom>
        </p:spPr>
      </p:pic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483B486F-8A0C-4484-BA4A-E9D1B68CE2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411648"/>
              </p:ext>
            </p:extLst>
          </p:nvPr>
        </p:nvGraphicFramePr>
        <p:xfrm>
          <a:off x="4206398" y="1511518"/>
          <a:ext cx="3640229" cy="2341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Image bitmap" r:id="rId9" imgW="5419800" imgH="3486240" progId="Paint.Picture">
                  <p:embed/>
                </p:oleObj>
              </mc:Choice>
              <mc:Fallback>
                <p:oleObj name="Image bitmap" r:id="rId9" imgW="5419800" imgH="348624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06398" y="1511518"/>
                        <a:ext cx="3640229" cy="2341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C2522AE2-39CD-4F72-AF1A-3A2A46548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44" y="6343514"/>
            <a:ext cx="10218773" cy="567837"/>
          </a:xfrm>
        </p:spPr>
        <p:txBody>
          <a:bodyPr>
            <a:normAutofit/>
          </a:bodyPr>
          <a:lstStyle/>
          <a:p>
            <a:r>
              <a:rPr lang="fr-FR" sz="2400" dirty="0"/>
              <a:t>The main </a:t>
            </a:r>
            <a:r>
              <a:rPr lang="fr-FR" sz="2400" dirty="0" err="1"/>
              <a:t>difference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for </a:t>
            </a:r>
            <a:r>
              <a:rPr lang="fr-FR" sz="2400" dirty="0" err="1"/>
              <a:t>sulphates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9990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56A069-4F90-446A-9E92-99C2B194E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Increment</a:t>
            </a:r>
            <a:r>
              <a:rPr lang="fr-FR" dirty="0"/>
              <a:t>: </a:t>
            </a:r>
            <a:r>
              <a:rPr lang="fr-FR" dirty="0" err="1"/>
              <a:t>Switzerland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5AF663F-BFED-4CA9-8D9C-CEF73DCD103C}"/>
              </a:ext>
            </a:extLst>
          </p:cNvPr>
          <p:cNvSpPr txBox="1"/>
          <p:nvPr/>
        </p:nvSpPr>
        <p:spPr>
          <a:xfrm>
            <a:off x="7608863" y="2573450"/>
            <a:ext cx="395302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Large </a:t>
            </a:r>
            <a:r>
              <a:rPr lang="fr-FR" sz="2000" dirty="0" err="1"/>
              <a:t>overestimation</a:t>
            </a:r>
            <a:r>
              <a:rPr lang="fr-FR" sz="2000" dirty="0"/>
              <a:t> of PM</a:t>
            </a:r>
            <a:r>
              <a:rPr lang="fr-FR" sz="2000" baseline="-25000" dirty="0"/>
              <a:t>10</a:t>
            </a:r>
            <a:r>
              <a:rPr lang="fr-FR" sz="2000" dirty="0"/>
              <a:t> </a:t>
            </a:r>
            <a:r>
              <a:rPr lang="fr-FR" sz="2000" dirty="0" err="1"/>
              <a:t>increment</a:t>
            </a:r>
            <a:r>
              <a:rPr lang="fr-FR" sz="2000" dirty="0"/>
              <a:t> due to « </a:t>
            </a:r>
            <a:r>
              <a:rPr lang="fr-FR" sz="2000" dirty="0" err="1"/>
              <a:t>other</a:t>
            </a:r>
            <a:r>
              <a:rPr lang="fr-FR" sz="2000" dirty="0"/>
              <a:t> » (=EC+OM), </a:t>
            </a:r>
            <a:r>
              <a:rPr lang="fr-FR" sz="2000" dirty="0" err="1"/>
              <a:t>except</a:t>
            </a:r>
            <a:r>
              <a:rPr lang="fr-FR" sz="2000" dirty="0"/>
              <a:t> for EMEP-Sherpa</a:t>
            </a:r>
          </a:p>
          <a:p>
            <a:endParaRPr lang="fr-FR" sz="2000" dirty="0"/>
          </a:p>
          <a:p>
            <a:r>
              <a:rPr lang="fr-FR" sz="2000" dirty="0"/>
              <a:t>SO4 gradient </a:t>
            </a:r>
            <a:r>
              <a:rPr lang="fr-FR" sz="2000" dirty="0" err="1"/>
              <a:t>well</a:t>
            </a:r>
            <a:r>
              <a:rPr lang="fr-FR" sz="2000" dirty="0"/>
              <a:t> </a:t>
            </a:r>
            <a:r>
              <a:rPr lang="fr-FR" sz="2000" dirty="0" err="1"/>
              <a:t>captured</a:t>
            </a:r>
            <a:r>
              <a:rPr lang="fr-FR" sz="2000" dirty="0"/>
              <a:t> by all </a:t>
            </a:r>
            <a:r>
              <a:rPr lang="fr-FR" sz="2000" dirty="0" err="1"/>
              <a:t>models</a:t>
            </a:r>
            <a:endParaRPr lang="fr-FR" sz="2000" dirty="0"/>
          </a:p>
          <a:p>
            <a:endParaRPr lang="fr-FR" sz="2000" dirty="0"/>
          </a:p>
          <a:p>
            <a:r>
              <a:rPr lang="fr-FR" sz="2000" dirty="0"/>
              <a:t>All </a:t>
            </a:r>
            <a:r>
              <a:rPr lang="fr-FR" sz="2000" dirty="0" err="1"/>
              <a:t>models</a:t>
            </a:r>
            <a:r>
              <a:rPr lang="fr-FR" sz="2000" dirty="0"/>
              <a:t> </a:t>
            </a:r>
            <a:r>
              <a:rPr lang="fr-FR" sz="2000" dirty="0" err="1"/>
              <a:t>except</a:t>
            </a:r>
            <a:r>
              <a:rPr lang="fr-FR" sz="2000" dirty="0"/>
              <a:t> EMEP-Sherpa have an </a:t>
            </a:r>
            <a:r>
              <a:rPr lang="fr-FR" sz="2000" dirty="0" err="1"/>
              <a:t>increase</a:t>
            </a:r>
            <a:r>
              <a:rPr lang="fr-FR" sz="2000" dirty="0"/>
              <a:t> of NO3&amp;NH4 in </a:t>
            </a:r>
            <a:r>
              <a:rPr lang="fr-FR" sz="2000" dirty="0" err="1"/>
              <a:t>urban</a:t>
            </a:r>
            <a:r>
              <a:rPr lang="fr-FR" sz="2000" dirty="0"/>
              <a:t> area </a:t>
            </a:r>
            <a:r>
              <a:rPr lang="fr-FR" sz="2000" dirty="0" err="1"/>
              <a:t>which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not in the </a:t>
            </a:r>
            <a:r>
              <a:rPr lang="fr-FR" sz="2000" dirty="0" err="1"/>
              <a:t>measurements</a:t>
            </a:r>
            <a:endParaRPr lang="fr-FR" sz="2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10CBD40-D27E-4F0D-818C-9AA42C144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120" y="2573450"/>
            <a:ext cx="7243482" cy="272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71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321999-0637-4F64-AAF0-F122A11B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Increment</a:t>
            </a:r>
            <a:r>
              <a:rPr lang="fr-FR" dirty="0"/>
              <a:t>: The </a:t>
            </a:r>
            <a:r>
              <a:rPr lang="fr-FR" dirty="0" err="1"/>
              <a:t>Netherlands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8263F3A-674F-4269-97A1-41452B29E3FF}"/>
              </a:ext>
            </a:extLst>
          </p:cNvPr>
          <p:cNvSpPr txBox="1"/>
          <p:nvPr/>
        </p:nvSpPr>
        <p:spPr>
          <a:xfrm>
            <a:off x="7469945" y="2600764"/>
            <a:ext cx="47220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/>
              <a:t>Fairly</a:t>
            </a:r>
            <a:r>
              <a:rPr lang="fr-FR" sz="2400" dirty="0"/>
              <a:t> good agreement for PM</a:t>
            </a:r>
            <a:r>
              <a:rPr lang="fr-FR" sz="2400" baseline="-25000" dirty="0"/>
              <a:t>10</a:t>
            </a:r>
            <a:r>
              <a:rPr lang="fr-FR" sz="2400" dirty="0"/>
              <a:t> </a:t>
            </a:r>
            <a:r>
              <a:rPr lang="fr-FR" sz="2400" dirty="0" err="1"/>
              <a:t>increment</a:t>
            </a:r>
            <a:r>
              <a:rPr lang="fr-FR" sz="2400" dirty="0"/>
              <a:t>, </a:t>
            </a:r>
            <a:r>
              <a:rPr lang="fr-FR" sz="2400" dirty="0" err="1"/>
              <a:t>except</a:t>
            </a:r>
            <a:r>
              <a:rPr lang="fr-FR" sz="2400" dirty="0"/>
              <a:t> for EMEP-Sherpa </a:t>
            </a:r>
            <a:r>
              <a:rPr lang="fr-FR" sz="2400" dirty="0" err="1"/>
              <a:t>that</a:t>
            </a:r>
            <a:r>
              <a:rPr lang="fr-FR" sz="2400" dirty="0"/>
              <a:t> has a </a:t>
            </a:r>
            <a:r>
              <a:rPr lang="fr-FR" sz="2400" dirty="0" err="1"/>
              <a:t>lower</a:t>
            </a:r>
            <a:r>
              <a:rPr lang="fr-FR" sz="2400" dirty="0"/>
              <a:t> « </a:t>
            </a:r>
            <a:r>
              <a:rPr lang="fr-FR" sz="2400" dirty="0" err="1"/>
              <a:t>other</a:t>
            </a:r>
            <a:r>
              <a:rPr lang="fr-FR" sz="2400" dirty="0"/>
              <a:t> » </a:t>
            </a:r>
            <a:r>
              <a:rPr lang="fr-FR" sz="2400" dirty="0" err="1"/>
              <a:t>increment</a:t>
            </a:r>
            <a:r>
              <a:rPr lang="fr-FR" sz="2400" dirty="0"/>
              <a:t>, </a:t>
            </a:r>
            <a:r>
              <a:rPr lang="fr-FR" sz="2400" dirty="0" err="1"/>
              <a:t>therefore</a:t>
            </a:r>
            <a:r>
              <a:rPr lang="fr-FR" sz="2400" dirty="0"/>
              <a:t> a net </a:t>
            </a:r>
            <a:r>
              <a:rPr lang="fr-FR" sz="2400" dirty="0" err="1"/>
              <a:t>decrement</a:t>
            </a:r>
            <a:r>
              <a:rPr lang="fr-FR" sz="2400" dirty="0"/>
              <a:t> in PM</a:t>
            </a:r>
            <a:r>
              <a:rPr lang="fr-FR" sz="2400" baseline="-25000" dirty="0"/>
              <a:t>10</a:t>
            </a:r>
          </a:p>
          <a:p>
            <a:endParaRPr lang="fr-FR" sz="2400" dirty="0"/>
          </a:p>
          <a:p>
            <a:r>
              <a:rPr lang="fr-FR" sz="2400" dirty="0" err="1"/>
              <a:t>Decrement</a:t>
            </a:r>
            <a:r>
              <a:rPr lang="fr-FR" sz="2400" dirty="0"/>
              <a:t> of NH</a:t>
            </a:r>
            <a:r>
              <a:rPr lang="fr-FR" sz="2400" baseline="-25000" dirty="0"/>
              <a:t>4</a:t>
            </a:r>
            <a:r>
              <a:rPr lang="fr-FR" sz="2400" dirty="0"/>
              <a:t>NO</a:t>
            </a:r>
            <a:r>
              <a:rPr lang="fr-FR" sz="2400" baseline="-25000" dirty="0"/>
              <a:t>3</a:t>
            </a:r>
            <a:r>
              <a:rPr lang="fr-FR" sz="2400" dirty="0"/>
              <a:t> in </a:t>
            </a:r>
            <a:r>
              <a:rPr lang="fr-FR" sz="2400" dirty="0" err="1"/>
              <a:t>urban</a:t>
            </a:r>
            <a:r>
              <a:rPr lang="fr-FR" sz="2400" dirty="0"/>
              <a:t> area, </a:t>
            </a:r>
            <a:r>
              <a:rPr lang="fr-FR" sz="2400" dirty="0" err="1"/>
              <a:t>well</a:t>
            </a:r>
            <a:r>
              <a:rPr lang="fr-FR" sz="2400" dirty="0"/>
              <a:t> </a:t>
            </a:r>
            <a:r>
              <a:rPr lang="fr-FR" sz="2400" dirty="0" err="1"/>
              <a:t>captured</a:t>
            </a:r>
            <a:r>
              <a:rPr lang="fr-FR" sz="2400" dirty="0"/>
              <a:t> by all </a:t>
            </a:r>
            <a:r>
              <a:rPr lang="fr-FR" sz="2400" dirty="0" err="1"/>
              <a:t>models</a:t>
            </a:r>
            <a:endParaRPr lang="fr-FR" sz="24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E376540-9EA1-4AB0-9E0F-2A68FF13F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21469"/>
            <a:ext cx="7158868" cy="233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3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09C0E0-F114-42D5-9870-F1026FACE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Increment</a:t>
            </a:r>
            <a:r>
              <a:rPr lang="fr-FR" dirty="0"/>
              <a:t>: </a:t>
            </a:r>
            <a:r>
              <a:rPr lang="fr-FR" dirty="0" err="1"/>
              <a:t>FRance</a:t>
            </a: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A66C759-50D4-4488-9F35-0C8E27FF0180}"/>
              </a:ext>
            </a:extLst>
          </p:cNvPr>
          <p:cNvSpPr txBox="1">
            <a:spLocks/>
          </p:cNvSpPr>
          <p:nvPr/>
        </p:nvSpPr>
        <p:spPr>
          <a:xfrm>
            <a:off x="6921500" y="2027547"/>
            <a:ext cx="4907541" cy="386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/>
              <a:t>Strong </a:t>
            </a:r>
            <a:r>
              <a:rPr lang="fr-FR" sz="2400" dirty="0" err="1"/>
              <a:t>overestimation</a:t>
            </a:r>
            <a:r>
              <a:rPr lang="fr-FR" sz="2400" dirty="0"/>
              <a:t> of EC+OM </a:t>
            </a:r>
            <a:r>
              <a:rPr lang="fr-FR" sz="2400" dirty="0" err="1"/>
              <a:t>increment</a:t>
            </a:r>
            <a:r>
              <a:rPr lang="fr-FR" sz="2400" dirty="0"/>
              <a:t> for all </a:t>
            </a:r>
            <a:r>
              <a:rPr lang="fr-FR" sz="2400" dirty="0" err="1"/>
              <a:t>models</a:t>
            </a:r>
            <a:endParaRPr lang="fr-FR" sz="24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/>
              <a:t>Good agreement for </a:t>
            </a:r>
            <a:r>
              <a:rPr lang="fr-FR" sz="2400" dirty="0" err="1"/>
              <a:t>inorganics</a:t>
            </a:r>
            <a:r>
              <a:rPr lang="fr-FR" sz="2400" dirty="0"/>
              <a:t> (</a:t>
            </a:r>
            <a:r>
              <a:rPr lang="fr-FR" sz="2400" dirty="0" err="1"/>
              <a:t>especially</a:t>
            </a:r>
            <a:r>
              <a:rPr lang="fr-FR" sz="2400" dirty="0"/>
              <a:t> for CHIMERE)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5F8E5AE-A442-4E79-87CA-974FD4272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75" y="2224770"/>
            <a:ext cx="6593260" cy="265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23275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5976</TotalTime>
  <Words>658</Words>
  <Application>Microsoft Office PowerPoint</Application>
  <PresentationFormat>Grand écran</PresentationFormat>
  <Paragraphs>119</Paragraphs>
  <Slides>13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Colis</vt:lpstr>
      <vt:lpstr>Image bitmap</vt:lpstr>
      <vt:lpstr>TFMM “Twin Site”  Modelling the contribution of long range pollution to urban air</vt:lpstr>
      <vt:lpstr>Urban and Long range air pollution</vt:lpstr>
      <vt:lpstr>Observations</vt:lpstr>
      <vt:lpstr>CTM involved in the analysis</vt:lpstr>
      <vt:lpstr>PM10 and PM2.5 scatterplots</vt:lpstr>
      <vt:lpstr>SIA scatterplots</vt:lpstr>
      <vt:lpstr>Increment: Switzerland</vt:lpstr>
      <vt:lpstr>Increment: The Netherlands</vt:lpstr>
      <vt:lpstr>Increment: FRance</vt:lpstr>
      <vt:lpstr>Increment: Spain</vt:lpstr>
      <vt:lpstr>EC+OM increments</vt:lpstr>
      <vt:lpstr>PM10 Urban increment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156</cp:revision>
  <dcterms:created xsi:type="dcterms:W3CDTF">2017-04-30T09:18:31Z</dcterms:created>
  <dcterms:modified xsi:type="dcterms:W3CDTF">2018-05-03T06:28:14Z</dcterms:modified>
</cp:coreProperties>
</file>