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9" r:id="rId1"/>
    <p:sldMasterId id="2147484216" r:id="rId2"/>
  </p:sldMasterIdLst>
  <p:notesMasterIdLst>
    <p:notesMasterId r:id="rId9"/>
  </p:notesMasterIdLst>
  <p:handoutMasterIdLst>
    <p:handoutMasterId r:id="rId10"/>
  </p:handoutMasterIdLst>
  <p:sldIdLst>
    <p:sldId id="277" r:id="rId3"/>
    <p:sldId id="584" r:id="rId4"/>
    <p:sldId id="587" r:id="rId5"/>
    <p:sldId id="589" r:id="rId6"/>
    <p:sldId id="590" r:id="rId7"/>
    <p:sldId id="554" r:id="rId8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3E6FD2"/>
    <a:srgbClr val="2D5EC1"/>
    <a:srgbClr val="FFFFFF"/>
    <a:srgbClr val="00FFFF"/>
    <a:srgbClr val="00CC00"/>
    <a:srgbClr val="CC3300"/>
    <a:srgbClr val="0000FF"/>
    <a:srgbClr val="004494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437" autoAdjust="0"/>
  </p:normalViewPr>
  <p:slideViewPr>
    <p:cSldViewPr snapToGrid="0"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58"/>
    </p:cViewPr>
  </p:outlineViewPr>
  <p:notesTextViewPr>
    <p:cViewPr>
      <p:scale>
        <a:sx n="3" d="2"/>
        <a:sy n="3" d="2"/>
      </p:scale>
      <p:origin x="0" y="-114"/>
    </p:cViewPr>
  </p:notesTextViewPr>
  <p:notesViewPr>
    <p:cSldViewPr snapToGrid="0">
      <p:cViewPr varScale="1">
        <p:scale>
          <a:sx n="109" d="100"/>
          <a:sy n="109" d="100"/>
        </p:scale>
        <p:origin x="-744" y="-78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292" cy="3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1815" y="0"/>
            <a:ext cx="4035789" cy="3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70441"/>
            <a:ext cx="4034292" cy="3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1815" y="6670441"/>
            <a:ext cx="4035789" cy="3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D61AE14-AA88-4F30-95AB-0D396302354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1509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292" cy="3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1815" y="0"/>
            <a:ext cx="4035789" cy="3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8775" y="525463"/>
            <a:ext cx="3513138" cy="2636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266" y="3336056"/>
            <a:ext cx="7450571" cy="316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70441"/>
            <a:ext cx="4034292" cy="3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1815" y="6670441"/>
            <a:ext cx="4035789" cy="35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3" tIns="46037" rIns="92073" bIns="4603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1F77E7F-7244-4DC3-9CD2-BD75C8929F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357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8775" y="525463"/>
            <a:ext cx="3513138" cy="2636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77E7F-7244-4DC3-9CD2-BD75C8929F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4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Missing</a:t>
            </a:r>
            <a:r>
              <a:rPr lang="fr-FR" dirty="0"/>
              <a:t> bar: </a:t>
            </a:r>
            <a:r>
              <a:rPr lang="fr-FR" dirty="0" err="1"/>
              <a:t>using</a:t>
            </a:r>
            <a:r>
              <a:rPr lang="fr-FR" dirty="0"/>
              <a:t> a </a:t>
            </a:r>
            <a:r>
              <a:rPr lang="fr-FR" dirty="0" err="1"/>
              <a:t>threshold</a:t>
            </a:r>
            <a:r>
              <a:rPr lang="fr-FR" dirty="0"/>
              <a:t> on ratio in PPM </a:t>
            </a:r>
            <a:r>
              <a:rPr lang="fr-FR" dirty="0" err="1"/>
              <a:t>emissions</a:t>
            </a:r>
            <a:r>
              <a:rPr lang="fr-FR" dirty="0"/>
              <a:t> </a:t>
            </a:r>
            <a:r>
              <a:rPr lang="fr-FR" dirty="0" err="1"/>
              <a:t>compared</a:t>
            </a:r>
            <a:r>
              <a:rPr lang="fr-FR" dirty="0"/>
              <a:t> to </a:t>
            </a:r>
            <a:r>
              <a:rPr lang="fr-FR" dirty="0" err="1"/>
              <a:t>urban</a:t>
            </a:r>
            <a:r>
              <a:rPr lang="fr-FR" dirty="0"/>
              <a:t> </a:t>
            </a:r>
            <a:r>
              <a:rPr lang="fr-FR" dirty="0" err="1"/>
              <a:t>emissions</a:t>
            </a:r>
            <a:r>
              <a:rPr lang="fr-FR" dirty="0"/>
              <a:t> (to </a:t>
            </a:r>
            <a:r>
              <a:rPr lang="fr-FR" dirty="0" err="1"/>
              <a:t>filter</a:t>
            </a:r>
            <a:r>
              <a:rPr lang="fr-FR" dirty="0"/>
              <a:t> out </a:t>
            </a:r>
            <a:r>
              <a:rPr lang="fr-FR" dirty="0" err="1"/>
              <a:t>non-rural</a:t>
            </a:r>
            <a:r>
              <a:rPr lang="fr-FR"/>
              <a:t> areas)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F77E7F-7244-4DC3-9CD2-BD75C8929F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6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76801" y="959224"/>
            <a:ext cx="4267200" cy="58987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69864" y="1195924"/>
            <a:ext cx="4525962" cy="8928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z="2600" dirty="0"/>
              <a:t>Title</a:t>
            </a:r>
            <a:br>
              <a:rPr lang="en-GB" sz="2600" dirty="0"/>
            </a:br>
            <a:r>
              <a:rPr lang="en-GB" sz="2600" dirty="0" err="1"/>
              <a:t>Title</a:t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8438" y="2303933"/>
            <a:ext cx="4455742" cy="3944470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24"/>
            <a:ext cx="7772400" cy="307777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ECBB0-2908-48B3-8B32-6F536746D88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3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8"/>
            <a:ext cx="7869600" cy="430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8"/>
            <a:ext cx="3819600" cy="153375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5B14D-4367-4E51-AB29-638876F7F92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2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88936-0C01-4780-8BB1-51E8E0B9F9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0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21A4-6E8C-4C64-9EF8-77F7ADE3625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8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7"/>
            <a:ext cx="2520000" cy="1846659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 baseline="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4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8"/>
            <a:ext cx="5040000" cy="1538883"/>
          </a:xfrm>
        </p:spPr>
        <p:txBody>
          <a:bodyPr/>
          <a:lstStyle>
            <a:lvl1pPr>
              <a:defRPr sz="1800"/>
            </a:lvl1pPr>
            <a:lvl2pPr marL="228600" indent="-228600">
              <a:buFont typeface="Verdana"/>
              <a:buChar char="•"/>
              <a:defRPr sz="1800"/>
            </a:lvl2pPr>
            <a:lvl3pPr marL="457200" indent="-228600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B8FC-3414-4D84-AA00-CB8475FFABE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59562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077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230832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5D3F9-E764-446F-972A-872A86647E5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7430" y="2416175"/>
            <a:ext cx="2769989" cy="1824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0ED70-FAB7-4F09-8034-9A274C3BD0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4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027" y="1339850"/>
            <a:ext cx="861774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3836" y="1339850"/>
            <a:ext cx="1538883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AC64-509F-467A-A717-8F48D96088A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69864" y="1195924"/>
            <a:ext cx="4525962" cy="5073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z="2600" dirty="0"/>
              <a:t>Title</a:t>
            </a:r>
            <a:br>
              <a:rPr lang="en-GB" sz="2600" dirty="0"/>
            </a:br>
            <a:endParaRPr lang="en-GB" sz="26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876801" y="959224"/>
            <a:ext cx="4267200" cy="58987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8438" y="1909473"/>
            <a:ext cx="4455742" cy="3944470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" y="18394"/>
            <a:ext cx="9143245" cy="6839147"/>
          </a:xfrm>
          <a:prstGeom prst="rect">
            <a:avLst/>
          </a:prstGeom>
        </p:spPr>
      </p:pic>
      <p:pic>
        <p:nvPicPr>
          <p:cNvPr id="4" name="Picture 10" descr="JRC_Slides_Foo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19" y="6461128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0" y="3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6" name="Picture 10" descr="JRC_Slides_Logo_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1925" y="258766"/>
            <a:ext cx="1435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58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07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9" y="6461128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6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8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6"/>
            <a:ext cx="7869600" cy="307777"/>
          </a:xfrm>
        </p:spPr>
        <p:txBody>
          <a:bodyPr/>
          <a:lstStyle>
            <a:lvl1pPr algn="r">
              <a:defRPr/>
            </a:lvl1pPr>
            <a:lvl2pPr marL="228600" indent="-228600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9495-070C-4B02-B611-076D9D798A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6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600" indent="-228600">
              <a:buFont typeface="Verdana"/>
              <a:buChar char="•"/>
              <a:defRPr sz="1800" b="0" i="0" baseline="0">
                <a:latin typeface="Verdana"/>
              </a:defRPr>
            </a:lvl2pPr>
            <a:lvl3pPr marL="457200" indent="-228600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8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400" indent="-228600">
              <a:lnSpc>
                <a:spcPts val="2400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7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3655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4102" name="Picture 5" descr="JRC_Slides_Footer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65619" y="6461128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" descr="JRC_Slides_Logo_EN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71925" y="258766"/>
            <a:ext cx="1435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78" r:id="rId2"/>
    <p:sldLayoutId id="2147483992" r:id="rId3"/>
    <p:sldLayoutId id="2147483994" r:id="rId4"/>
    <p:sldLayoutId id="2147483996" r:id="rId5"/>
    <p:sldLayoutId id="2147484166" r:id="rId6"/>
    <p:sldLayoutId id="2147484215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Courier New" panose="02070309020205020404" pitchFamily="49" charset="0"/>
        <a:buChar char="o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panose="020B0604020202020204" pitchFamily="34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94" y="1612903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94" y="2416177"/>
            <a:ext cx="787082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cs typeface="+mn-cs"/>
              </a:defRPr>
            </a:lvl1pPr>
          </a:lstStyle>
          <a:p>
            <a:pPr>
              <a:defRPr/>
            </a:pPr>
            <a:fld id="{9351B9FC-A61C-4F2A-9BD4-8E887082F93C}" type="slidenum">
              <a:rPr lang="en-US">
                <a:latin typeface="Arial" charset="0"/>
                <a:ea typeface="ＭＳ Ｐゴシック"/>
              </a:rPr>
              <a:pPr>
                <a:defRPr/>
              </a:pPr>
              <a:t>‹N°›</a:t>
            </a:fld>
            <a:endParaRPr lang="en-US">
              <a:latin typeface="Arial" charset="0"/>
              <a:ea typeface="ＭＳ Ｐゴシック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9" y="6461128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6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cs typeface="+mn-cs"/>
              </a:defRPr>
            </a:lvl1pPr>
          </a:lstStyle>
          <a:p>
            <a:pPr>
              <a:defRPr/>
            </a:pPr>
            <a:fld id="{CF0A169A-3D10-43AA-A2CB-C7CC513EF5BB}" type="datetime3">
              <a:rPr lang="en-US">
                <a:latin typeface="Arial" charset="0"/>
                <a:ea typeface="ＭＳ Ｐゴシック"/>
              </a:rPr>
              <a:pPr>
                <a:defRPr/>
              </a:pPr>
              <a:t>30 April 2018</a:t>
            </a:fld>
            <a:endParaRPr lang="en-US"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7062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fontAlgn="base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>
          <a:xfrm>
            <a:off x="0" y="959224"/>
            <a:ext cx="4267200" cy="589877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0722" y="2232730"/>
            <a:ext cx="5201265" cy="13462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>
                <a:solidFill>
                  <a:srgbClr val="007E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On the validity of the incremental approach to calculate the impact of cities on air quality</a:t>
            </a:r>
            <a:br>
              <a:rPr lang="en-GB" sz="2000" dirty="0">
                <a:solidFill>
                  <a:srgbClr val="007E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2000" dirty="0">
                <a:solidFill>
                  <a:srgbClr val="007E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sz="2000" dirty="0">
                <a:solidFill>
                  <a:srgbClr val="007E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800" b="0" dirty="0">
                <a:cs typeface="Verdana" panose="020B0604030504040204" pitchFamily="34" charset="0"/>
              </a:rPr>
              <a:t>Philippe Thunis</a:t>
            </a:r>
            <a:br>
              <a:rPr lang="en-GB" sz="1800" b="0" dirty="0">
                <a:cs typeface="Verdana" panose="020B0604030504040204" pitchFamily="34" charset="0"/>
              </a:rPr>
            </a:br>
            <a:r>
              <a:rPr lang="en-GB" sz="1800" b="0" dirty="0">
                <a:cs typeface="Verdana" panose="020B0604030504040204" pitchFamily="34" charset="0"/>
              </a:rPr>
              <a:t>JRC- C5</a:t>
            </a:r>
            <a:br>
              <a:rPr lang="en-GB" sz="1800" b="0" dirty="0">
                <a:ea typeface="ＭＳ Ｐゴシック"/>
                <a:cs typeface="Arial" charset="0"/>
              </a:rPr>
            </a:br>
            <a:br>
              <a:rPr lang="en-GB" sz="2000" dirty="0">
                <a:ea typeface="ＭＳ Ｐゴシック"/>
                <a:cs typeface="Arial" charset="0"/>
              </a:rPr>
            </a:br>
            <a:r>
              <a:rPr lang="en-GB" sz="2000" b="0" dirty="0">
                <a:cs typeface="Arial" charset="0"/>
              </a:rPr>
              <a:t>TFMM</a:t>
            </a:r>
            <a:r>
              <a:rPr lang="en-GB" sz="2000" dirty="0">
                <a:ea typeface="ＭＳ Ｐゴシック"/>
                <a:cs typeface="Arial" charset="0"/>
              </a:rPr>
              <a:t> - </a:t>
            </a:r>
            <a:r>
              <a:rPr lang="en-GB" sz="2000" b="0" dirty="0">
                <a:cs typeface="Arial" charset="0"/>
              </a:rPr>
              <a:t>Geneva</a:t>
            </a:r>
            <a:br>
              <a:rPr lang="en-GB" sz="2000" b="0" dirty="0">
                <a:ea typeface="ＭＳ Ｐゴシック"/>
                <a:cs typeface="Arial" charset="0"/>
              </a:rPr>
            </a:br>
            <a:r>
              <a:rPr lang="en-GB" sz="1800" b="0" dirty="0">
                <a:cs typeface="Verdana" panose="020B0604030504040204" pitchFamily="34" charset="0"/>
              </a:rPr>
              <a:t> May 2018</a:t>
            </a:r>
            <a:br>
              <a:rPr lang="en-GB" sz="2000" dirty="0">
                <a:solidFill>
                  <a:srgbClr val="007E39"/>
                </a:solidFill>
                <a:ea typeface="ＭＳ Ｐゴシック"/>
                <a:cs typeface="Arial" charset="0"/>
              </a:rPr>
            </a:br>
            <a:endParaRPr lang="en-GB" sz="2000" dirty="0">
              <a:solidFill>
                <a:srgbClr val="007E39"/>
              </a:solidFill>
              <a:latin typeface="Arial" charset="0"/>
              <a:ea typeface="+mj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281071" y="1306568"/>
            <a:ext cx="8626954" cy="7877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Courier New" panose="02070309020205020404" pitchFamily="49" charset="0"/>
              <a:buChar char="o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Clr>
                <a:srgbClr val="004494"/>
              </a:buClr>
            </a:pPr>
            <a:r>
              <a:rPr lang="en-US" sz="1800" u="sng" kern="0" dirty="0"/>
              <a:t>Motivation</a:t>
            </a:r>
            <a:r>
              <a:rPr lang="en-US" sz="1800" b="0" kern="0" dirty="0"/>
              <a:t>: Compare available methods to quantify the impact of city emissions on its own air pollution? What is the urban / regional split?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671199" y="2849634"/>
            <a:ext cx="7846697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fontAlgn="base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fontAlgn="base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04494"/>
              </a:buClr>
              <a:buFont typeface="Wingdings" panose="05000000000000000000" pitchFamily="2" charset="2"/>
              <a:buChar char="Ø"/>
            </a:pPr>
            <a:r>
              <a:rPr lang="en-US" sz="1800" b="0" kern="0" dirty="0"/>
              <a:t>Incremental approach (mod or </a:t>
            </a:r>
            <a:r>
              <a:rPr lang="en-US" sz="1800" b="0" kern="0" dirty="0" err="1"/>
              <a:t>obs</a:t>
            </a:r>
            <a:r>
              <a:rPr lang="en-US" sz="1800" b="0" kern="0" dirty="0"/>
              <a:t>) </a:t>
            </a:r>
            <a:r>
              <a:rPr lang="en-US" sz="1800" b="0" kern="0" dirty="0">
                <a:sym typeface="Wingdings" panose="05000000000000000000" pitchFamily="2" charset="2"/>
              </a:rPr>
              <a:t> </a:t>
            </a:r>
            <a:r>
              <a:rPr lang="en-US" sz="1800" kern="0" dirty="0">
                <a:solidFill>
                  <a:srgbClr val="007E39"/>
                </a:solidFill>
                <a:sym typeface="Wingdings" panose="05000000000000000000" pitchFamily="2" charset="2"/>
              </a:rPr>
              <a:t>Urban increment</a:t>
            </a:r>
            <a:endParaRPr lang="en-US" sz="1800" kern="0" dirty="0">
              <a:solidFill>
                <a:srgbClr val="007E39"/>
              </a:solidFill>
            </a:endParaRPr>
          </a:p>
          <a:p>
            <a:pPr marL="0" indent="0">
              <a:buClr>
                <a:srgbClr val="004494"/>
              </a:buClr>
            </a:pPr>
            <a:endParaRPr lang="en-US" sz="1800" b="0" kern="0" dirty="0"/>
          </a:p>
          <a:p>
            <a:pPr marL="0" indent="0">
              <a:buClr>
                <a:srgbClr val="004494"/>
              </a:buClr>
            </a:pPr>
            <a:r>
              <a:rPr lang="en-US" sz="1800" b="0" kern="0" dirty="0"/>
              <a:t>	</a:t>
            </a:r>
            <a:r>
              <a:rPr lang="en-US" sz="1400" b="0" kern="0" dirty="0"/>
              <a:t>The urban increment is fixed by the spatial concentration gradient 	between observed/modelled pairs of stations  </a:t>
            </a:r>
            <a:endParaRPr lang="en-US" sz="1800" b="0" kern="0" dirty="0"/>
          </a:p>
          <a:p>
            <a:pPr>
              <a:buClr>
                <a:srgbClr val="004494"/>
              </a:buClr>
              <a:buFont typeface="Wingdings" panose="05000000000000000000" pitchFamily="2" charset="2"/>
              <a:buChar char="Ø"/>
            </a:pPr>
            <a:endParaRPr lang="en-US" sz="1800" b="0" kern="0" dirty="0"/>
          </a:p>
          <a:p>
            <a:pPr>
              <a:buClr>
                <a:srgbClr val="004494"/>
              </a:buClr>
              <a:buFont typeface="Wingdings" panose="05000000000000000000" pitchFamily="2" charset="2"/>
              <a:buChar char="Ø"/>
            </a:pPr>
            <a:r>
              <a:rPr lang="en-US" sz="1800" b="0" kern="0" dirty="0"/>
              <a:t>Scenario based (mod only) </a:t>
            </a:r>
            <a:r>
              <a:rPr lang="en-US" sz="1800" b="0" kern="0" dirty="0">
                <a:sym typeface="Wingdings" panose="05000000000000000000" pitchFamily="2" charset="2"/>
              </a:rPr>
              <a:t> </a:t>
            </a:r>
            <a:r>
              <a:rPr lang="en-US" sz="1800" kern="0" dirty="0">
                <a:solidFill>
                  <a:srgbClr val="007E39"/>
                </a:solidFill>
                <a:sym typeface="Wingdings" panose="05000000000000000000" pitchFamily="2" charset="2"/>
              </a:rPr>
              <a:t>Urban impact</a:t>
            </a:r>
            <a:endParaRPr lang="en-US" sz="1800" kern="0" dirty="0">
              <a:solidFill>
                <a:srgbClr val="007E39"/>
              </a:solidFill>
            </a:endParaRPr>
          </a:p>
          <a:p>
            <a:pPr>
              <a:buClr>
                <a:srgbClr val="004494"/>
              </a:buClr>
              <a:buFont typeface="Wingdings" panose="05000000000000000000" pitchFamily="2" charset="2"/>
              <a:buChar char="Ø"/>
            </a:pPr>
            <a:endParaRPr lang="en-US" sz="1800" b="0" kern="0" dirty="0"/>
          </a:p>
          <a:p>
            <a:pPr marL="0" indent="0">
              <a:buClr>
                <a:srgbClr val="004494"/>
              </a:buClr>
            </a:pPr>
            <a:r>
              <a:rPr lang="en-US" sz="1800" b="0" kern="0" dirty="0"/>
              <a:t>	</a:t>
            </a:r>
            <a:r>
              <a:rPr lang="en-US" sz="1400" b="0" kern="0" dirty="0"/>
              <a:t>The urban impact is determined by switching off emissions over a given 	urban area with an air quality model (CTM)</a:t>
            </a:r>
          </a:p>
          <a:p>
            <a:pPr marL="0" indent="0">
              <a:buClr>
                <a:srgbClr val="004494"/>
              </a:buClr>
            </a:pPr>
            <a:endParaRPr lang="en-US" sz="1400" b="0" kern="0" dirty="0"/>
          </a:p>
          <a:p>
            <a:pPr marL="0" indent="0">
              <a:lnSpc>
                <a:spcPct val="100000"/>
              </a:lnSpc>
              <a:buClr>
                <a:srgbClr val="004494"/>
              </a:buClr>
            </a:pPr>
            <a:r>
              <a:rPr lang="en-US" sz="1200" b="0" kern="0" dirty="0"/>
              <a:t>More details in Thunis (2018): </a:t>
            </a:r>
            <a:r>
              <a:rPr lang="en-US" sz="1200" b="0" i="1" kern="0" dirty="0"/>
              <a:t>On the validity of the incremental approach to estimate the impact of cities on air quality, Atmospheric Environment, 173, 210-222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281070" y="2241755"/>
            <a:ext cx="8626954" cy="14464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Courier New" panose="02070309020205020404" pitchFamily="49" charset="0"/>
              <a:buChar char="o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Clr>
                <a:srgbClr val="004494"/>
              </a:buClr>
            </a:pPr>
            <a:r>
              <a:rPr lang="en-US" sz="1800" u="sng" kern="0" dirty="0"/>
              <a:t>Two main methods are compared</a:t>
            </a:r>
            <a:r>
              <a:rPr lang="en-US" sz="1800" b="0" kern="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753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0331"/>
            <a:ext cx="4712682" cy="3747488"/>
          </a:xfrm>
          <a:prstGeom prst="rect">
            <a:avLst/>
          </a:prstGeom>
        </p:spPr>
      </p:pic>
      <p:sp>
        <p:nvSpPr>
          <p:cNvPr id="20" name="Content Placeholder 5"/>
          <p:cNvSpPr txBox="1">
            <a:spLocks/>
          </p:cNvSpPr>
          <p:nvPr/>
        </p:nvSpPr>
        <p:spPr>
          <a:xfrm>
            <a:off x="275302" y="1237742"/>
            <a:ext cx="8764606" cy="19925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Courier New" panose="02070309020205020404" pitchFamily="49" charset="0"/>
              <a:buChar char="o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Clr>
                <a:srgbClr val="004494"/>
              </a:buClr>
            </a:pPr>
            <a:r>
              <a:rPr lang="en-US" sz="1800" b="0" kern="0" dirty="0"/>
              <a:t>By construction, the </a:t>
            </a:r>
            <a:r>
              <a:rPr lang="en-US" sz="1800" b="0" kern="0" dirty="0">
                <a:solidFill>
                  <a:srgbClr val="C00000"/>
                </a:solidFill>
              </a:rPr>
              <a:t>urban impact </a:t>
            </a:r>
            <a:r>
              <a:rPr lang="en-US" sz="1800" b="0" kern="0" dirty="0"/>
              <a:t>is equal to the </a:t>
            </a:r>
            <a:r>
              <a:rPr lang="en-US" sz="1800" b="0" kern="0" dirty="0">
                <a:solidFill>
                  <a:srgbClr val="C00000"/>
                </a:solidFill>
              </a:rPr>
              <a:t>urban increment </a:t>
            </a:r>
            <a:r>
              <a:rPr lang="en-US" sz="1800" b="0" kern="0" dirty="0"/>
              <a:t>when two conditions are met (“</a:t>
            </a:r>
            <a:r>
              <a:rPr lang="en-US" sz="1800" b="0" kern="0" dirty="0" err="1"/>
              <a:t>Lenschow</a:t>
            </a:r>
            <a:r>
              <a:rPr lang="en-US" sz="1800" b="0" kern="0" dirty="0"/>
              <a:t> assumptions”):</a:t>
            </a:r>
          </a:p>
          <a:p>
            <a:pPr marL="0" indent="0">
              <a:buClr>
                <a:srgbClr val="004494"/>
              </a:buClr>
            </a:pPr>
            <a:endParaRPr lang="en-US" sz="1800" b="0" kern="0" dirty="0"/>
          </a:p>
          <a:p>
            <a:pPr>
              <a:buClr>
                <a:srgbClr val="004494"/>
              </a:buClr>
              <a:buFont typeface="+mj-lt"/>
              <a:buAutoNum type="arabicPeriod"/>
            </a:pPr>
            <a:r>
              <a:rPr lang="en-US" sz="1600" b="0" kern="0" dirty="0"/>
              <a:t>City emissions do not influence the rural location (</a:t>
            </a:r>
            <a:r>
              <a:rPr lang="en-US" sz="1800" b="0" kern="0" dirty="0">
                <a:solidFill>
                  <a:srgbClr val="C00000"/>
                </a:solidFill>
              </a:rPr>
              <a:t>city spread = 0</a:t>
            </a:r>
            <a:r>
              <a:rPr lang="en-US" sz="1600" b="0" kern="0" dirty="0"/>
              <a:t>)</a:t>
            </a:r>
          </a:p>
          <a:p>
            <a:pPr>
              <a:buClr>
                <a:srgbClr val="004494"/>
              </a:buClr>
              <a:buFont typeface="+mj-lt"/>
              <a:buAutoNum type="arabicPeriod"/>
            </a:pPr>
            <a:r>
              <a:rPr lang="en-US" sz="1600" b="0" kern="0" dirty="0"/>
              <a:t>Background concentrations (obtained when city emissions are switched off) are equal at the city and rural locations  (</a:t>
            </a:r>
            <a:r>
              <a:rPr lang="en-US" sz="1800" b="0" kern="0" dirty="0">
                <a:solidFill>
                  <a:srgbClr val="C00000"/>
                </a:solidFill>
              </a:rPr>
              <a:t>background deviation = 0</a:t>
            </a:r>
            <a:r>
              <a:rPr lang="en-US" sz="1600" b="0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6284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CE21A4-6E8C-4C64-9EF8-77F7ADE362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0903" y="185509"/>
            <a:ext cx="7265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SHERPA assessment in 4 cities</a:t>
            </a:r>
            <a:endParaRPr lang="en-GB" sz="3200" dirty="0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03" y="2005781"/>
            <a:ext cx="4926012" cy="4343653"/>
          </a:xfrm>
          <a:prstGeom prst="rect">
            <a:avLst/>
          </a:prstGeom>
        </p:spPr>
      </p:pic>
      <p:sp>
        <p:nvSpPr>
          <p:cNvPr id="14" name="Content Placeholder 5"/>
          <p:cNvSpPr txBox="1">
            <a:spLocks/>
          </p:cNvSpPr>
          <p:nvPr/>
        </p:nvSpPr>
        <p:spPr>
          <a:xfrm>
            <a:off x="275302" y="1237743"/>
            <a:ext cx="8764606" cy="9044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Courier New" panose="02070309020205020404" pitchFamily="49" charset="0"/>
              <a:buChar char="o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buClr>
                <a:srgbClr val="004494"/>
              </a:buClr>
            </a:pPr>
            <a:r>
              <a:rPr lang="en-US" sz="1800" b="0" kern="0" dirty="0"/>
              <a:t>SHERPA-CHIMERE has been used to assess how these two components (</a:t>
            </a:r>
            <a:r>
              <a:rPr lang="en-US" sz="1800" b="0" kern="0" dirty="0">
                <a:solidFill>
                  <a:srgbClr val="C00000"/>
                </a:solidFill>
              </a:rPr>
              <a:t>city spread </a:t>
            </a:r>
            <a:r>
              <a:rPr lang="en-US" sz="1800" b="0" kern="0" dirty="0"/>
              <a:t>and</a:t>
            </a:r>
            <a:r>
              <a:rPr lang="en-US" sz="1800" kern="0" dirty="0">
                <a:solidFill>
                  <a:srgbClr val="007E39"/>
                </a:solidFill>
              </a:rPr>
              <a:t> </a:t>
            </a:r>
            <a:r>
              <a:rPr lang="en-US" sz="1800" b="0" kern="0" dirty="0">
                <a:solidFill>
                  <a:srgbClr val="C00000"/>
                </a:solidFill>
              </a:rPr>
              <a:t>background deviation</a:t>
            </a:r>
            <a:r>
              <a:rPr lang="en-US" sz="1800" b="0" kern="0" dirty="0"/>
              <a:t>)</a:t>
            </a:r>
            <a:r>
              <a:rPr lang="en-US" sz="1800" b="0" kern="0" dirty="0">
                <a:solidFill>
                  <a:srgbClr val="C00000"/>
                </a:solidFill>
              </a:rPr>
              <a:t> </a:t>
            </a:r>
            <a:r>
              <a:rPr lang="en-US" sz="1800" b="0" kern="0" dirty="0"/>
              <a:t>vary with:</a:t>
            </a:r>
          </a:p>
          <a:p>
            <a:pPr marL="0" lvl="1" indent="0">
              <a:buClr>
                <a:srgbClr val="004494"/>
              </a:buClr>
              <a:buNone/>
            </a:pPr>
            <a:r>
              <a:rPr lang="en-US" sz="1800" kern="0" dirty="0">
                <a:solidFill>
                  <a:srgbClr val="007E39"/>
                </a:solidFill>
              </a:rPr>
              <a:t> </a:t>
            </a:r>
            <a:endParaRPr lang="en-US" sz="1600" b="0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739" y="3204119"/>
            <a:ext cx="1111059" cy="1140731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>
          <a:xfrm>
            <a:off x="5232516" y="2328567"/>
            <a:ext cx="3637303" cy="29311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Courier New" panose="02070309020205020404" pitchFamily="49" charset="0"/>
              <a:buChar char="o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buClr>
                <a:srgbClr val="004494"/>
              </a:buClr>
              <a:buAutoNum type="alphaLcParenBoth"/>
            </a:pPr>
            <a:r>
              <a:rPr lang="en-US" sz="1600" b="0" kern="0" dirty="0"/>
              <a:t>distance between the stations pair</a:t>
            </a:r>
          </a:p>
          <a:p>
            <a:pPr>
              <a:buClr>
                <a:srgbClr val="004494"/>
              </a:buClr>
              <a:buAutoNum type="alphaLcParenBoth"/>
            </a:pPr>
            <a:endParaRPr lang="en-US" sz="1600" b="0" kern="0" dirty="0"/>
          </a:p>
          <a:p>
            <a:pPr>
              <a:buClr>
                <a:srgbClr val="004494"/>
              </a:buClr>
              <a:buAutoNum type="alphaLcParenBoth"/>
            </a:pPr>
            <a:endParaRPr lang="en-US" sz="1600" b="0" kern="0" dirty="0"/>
          </a:p>
          <a:p>
            <a:pPr>
              <a:buClr>
                <a:srgbClr val="004494"/>
              </a:buClr>
              <a:buAutoNum type="alphaLcParenBoth"/>
            </a:pPr>
            <a:r>
              <a:rPr lang="en-US" sz="1600" b="0" kern="0" dirty="0"/>
              <a:t>size of the city </a:t>
            </a:r>
          </a:p>
          <a:p>
            <a:pPr>
              <a:buClr>
                <a:srgbClr val="004494"/>
              </a:buClr>
              <a:buAutoNum type="alphaLcParenBoth"/>
            </a:pPr>
            <a:endParaRPr lang="en-US" sz="1600" b="0" kern="0" dirty="0"/>
          </a:p>
          <a:p>
            <a:pPr>
              <a:buClr>
                <a:srgbClr val="004494"/>
              </a:buClr>
              <a:buAutoNum type="alphaLcParenBoth"/>
            </a:pPr>
            <a:endParaRPr lang="en-US" sz="1600" b="0" kern="0" dirty="0"/>
          </a:p>
          <a:p>
            <a:pPr>
              <a:buClr>
                <a:srgbClr val="004494"/>
              </a:buClr>
              <a:buAutoNum type="alphaLcParenBoth"/>
            </a:pPr>
            <a:r>
              <a:rPr lang="en-US" sz="1600" b="0" kern="0" dirty="0"/>
              <a:t>city</a:t>
            </a:r>
          </a:p>
          <a:p>
            <a:pPr>
              <a:buClr>
                <a:srgbClr val="004494"/>
              </a:buClr>
              <a:buAutoNum type="alphaLcParenBoth"/>
            </a:pPr>
            <a:endParaRPr lang="en-US" sz="1600" b="0" kern="0" dirty="0"/>
          </a:p>
          <a:p>
            <a:pPr>
              <a:buClr>
                <a:srgbClr val="004494"/>
              </a:buClr>
              <a:buAutoNum type="alphaLcParenBoth"/>
            </a:pPr>
            <a:endParaRPr lang="en-US" sz="1600" b="0" kern="0" dirty="0"/>
          </a:p>
          <a:p>
            <a:pPr>
              <a:buClr>
                <a:srgbClr val="004494"/>
              </a:buClr>
              <a:buAutoNum type="alphaLcParenBoth"/>
            </a:pPr>
            <a:r>
              <a:rPr lang="en-US" sz="1600" b="0" kern="0" dirty="0"/>
              <a:t>pollutant (NO</a:t>
            </a:r>
            <a:r>
              <a:rPr lang="en-US" sz="1600" b="0" kern="0" baseline="-25000" dirty="0"/>
              <a:t>2</a:t>
            </a:r>
            <a:r>
              <a:rPr lang="en-US" sz="1600" b="0" kern="0" dirty="0"/>
              <a:t> and PM</a:t>
            </a:r>
            <a:r>
              <a:rPr lang="en-US" sz="1600" b="0" kern="0" baseline="-25000" dirty="0"/>
              <a:t>2.5</a:t>
            </a:r>
            <a:r>
              <a:rPr lang="en-US" sz="1600" b="0" kern="0" dirty="0"/>
              <a:t>)</a:t>
            </a:r>
          </a:p>
          <a:p>
            <a:pPr marL="0" lvl="1" indent="0">
              <a:buClr>
                <a:srgbClr val="004494"/>
              </a:buClr>
              <a:buNone/>
            </a:pPr>
            <a:r>
              <a:rPr lang="en-US" sz="1600" kern="0" dirty="0">
                <a:solidFill>
                  <a:srgbClr val="007E39"/>
                </a:solidFill>
              </a:rPr>
              <a:t> </a:t>
            </a:r>
            <a:endParaRPr lang="en-US" sz="1600" b="0" kern="0" dirty="0"/>
          </a:p>
        </p:txBody>
      </p:sp>
      <p:sp>
        <p:nvSpPr>
          <p:cNvPr id="17" name="Left Brace 16"/>
          <p:cNvSpPr/>
          <p:nvPr/>
        </p:nvSpPr>
        <p:spPr bwMode="auto">
          <a:xfrm>
            <a:off x="7275871" y="3313470"/>
            <a:ext cx="155448" cy="914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7556" y="4325186"/>
            <a:ext cx="934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</a:rPr>
              <a:t>Brussels</a:t>
            </a:r>
            <a:endParaRPr lang="en-GB" sz="1400" b="0" i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83195" y="2261610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</a:rPr>
              <a:t>Paris</a:t>
            </a:r>
            <a:endParaRPr lang="en-GB" sz="1400" b="0" i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9279" y="4325186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</a:rPr>
              <a:t>Berlin</a:t>
            </a:r>
            <a:endParaRPr lang="en-GB" sz="1400" b="0" i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0831" y="2261609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chemeClr val="tx1"/>
                </a:solidFill>
              </a:rPr>
              <a:t>London</a:t>
            </a:r>
            <a:endParaRPr lang="en-GB" sz="14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2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1" y="1277603"/>
            <a:ext cx="439793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76" y="1277603"/>
            <a:ext cx="4370814" cy="237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1" y="4047848"/>
            <a:ext cx="4389120" cy="232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66708" y="172629"/>
            <a:ext cx="8697281" cy="735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000" dirty="0">
                <a:solidFill>
                  <a:srgbClr val="FFFF00"/>
                </a:solidFill>
              </a:rPr>
              <a:t>Comparison of the urban increment and urban impact for large city sizes (FUA)</a:t>
            </a:r>
            <a:endParaRPr lang="en-GB" sz="20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4088" y="1762608"/>
            <a:ext cx="1872208" cy="1744876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4" y="1762608"/>
            <a:ext cx="1728192" cy="17258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6630" y="4517962"/>
            <a:ext cx="2286000" cy="1696293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8228" y="4362268"/>
            <a:ext cx="654449" cy="22285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5936" y="4693688"/>
            <a:ext cx="654449" cy="222852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1891" y="4321559"/>
            <a:ext cx="1772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ea typeface="+mn-ea"/>
              </a:rPr>
              <a:t>Background deviation</a:t>
            </a:r>
            <a:endParaRPr lang="en-GB" sz="14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1891" y="4647689"/>
            <a:ext cx="1426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ea typeface="+mn-ea"/>
              </a:rPr>
              <a:t>Urban increment</a:t>
            </a:r>
            <a:endParaRPr lang="en-GB" sz="14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7584" y="4968989"/>
            <a:ext cx="100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ea typeface="+mn-ea"/>
              </a:rPr>
              <a:t>City spread</a:t>
            </a:r>
            <a:endParaRPr lang="en-GB" sz="14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73375" y="5011452"/>
            <a:ext cx="654449" cy="2228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69903" y="4052449"/>
            <a:ext cx="654449" cy="222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3566" y="3996218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ea typeface="+mn-ea"/>
              </a:rPr>
              <a:t>Urban impact</a:t>
            </a:r>
            <a:endParaRPr lang="en-GB" sz="14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8228" y="5329216"/>
            <a:ext cx="654449" cy="21747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7584" y="5284905"/>
            <a:ext cx="3727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black"/>
                </a:solidFill>
                <a:latin typeface="Calibri"/>
                <a:ea typeface="+mn-ea"/>
              </a:rPr>
              <a:t>City extension (where emission are switched off)</a:t>
            </a:r>
            <a:endParaRPr lang="en-GB" sz="14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185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5" y="1398062"/>
            <a:ext cx="8877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3E6FD2"/>
                </a:solidFill>
              </a:rPr>
              <a:t>For PM</a:t>
            </a:r>
            <a:r>
              <a:rPr lang="en-US" sz="1800" b="0" baseline="-25000" dirty="0">
                <a:solidFill>
                  <a:srgbClr val="3E6FD2"/>
                </a:solidFill>
              </a:rPr>
              <a:t>2.5</a:t>
            </a:r>
            <a:r>
              <a:rPr lang="en-US" sz="1800" b="0" dirty="0">
                <a:solidFill>
                  <a:srgbClr val="3E6FD2"/>
                </a:solidFill>
              </a:rPr>
              <a:t>, given their long residence time in the atmosphere, the SHERPA-CHIMERE results indicate that for large and medium size cities, no pair of locations can be found that fulfill both criteria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b="0" dirty="0">
              <a:solidFill>
                <a:srgbClr val="3E6FD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3E6FD2"/>
                </a:solidFill>
                <a:sym typeface="Wingdings" panose="05000000000000000000" pitchFamily="2" charset="2"/>
              </a:rPr>
              <a:t> The incremental approach leads to an underestimation of the city impact by 30 to 50% in some cities.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b="0" dirty="0">
              <a:solidFill>
                <a:srgbClr val="3E6FD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3E6FD2"/>
                </a:solidFill>
                <a:sym typeface="Wingdings" panose="05000000000000000000" pitchFamily="2" charset="2"/>
              </a:rPr>
              <a:t>Given that the urban impact is very sensitive to city size and location, it does not look as a good proxy for estimating the urban impact.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b="0" dirty="0">
              <a:solidFill>
                <a:srgbClr val="3E6FD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0" dirty="0">
                <a:solidFill>
                  <a:srgbClr val="3E6FD2"/>
                </a:solidFill>
                <a:sym typeface="Wingdings" panose="05000000000000000000" pitchFamily="2" charset="2"/>
              </a:rPr>
              <a:t>But the urban increment can be a useful approach to evaluate CTMs and in particular assess how they reproduce the urban/regional spatial gradients.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b="0" dirty="0">
              <a:solidFill>
                <a:srgbClr val="3E6FD2"/>
              </a:solidFill>
              <a:sym typeface="Wingdings" panose="05000000000000000000" pitchFamily="2" charset="2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393290" y="258917"/>
            <a:ext cx="7777316" cy="49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ＭＳ Ｐゴシック"/>
                <a:cs typeface="+mj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499923354"/>
      </p:ext>
    </p:extLst>
  </p:cSld>
  <p:clrMapOvr>
    <a:masterClrMapping/>
  </p:clrMapOvr>
</p:sld>
</file>

<file path=ppt/theme/theme1.xml><?xml version="1.0" encoding="utf-8"?>
<a:theme xmlns:a="http://schemas.openxmlformats.org/drawingml/2006/main" name="2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4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6158</TotalTime>
  <Words>317</Words>
  <Application>Microsoft Office PowerPoint</Application>
  <PresentationFormat>Affichage à l'écran (4:3)</PresentationFormat>
  <Paragraphs>52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Courier New</vt:lpstr>
      <vt:lpstr>Verdana</vt:lpstr>
      <vt:lpstr>Wingdings</vt:lpstr>
      <vt:lpstr>2_JRC_Slide_Template_EN</vt:lpstr>
      <vt:lpstr>1_JRC_Slide_Template_EN</vt:lpstr>
      <vt:lpstr>  On the validity of the incremental approach to calculate the impact of cities on air quality   Philippe Thunis JRC- C5  TFMM - Geneva  May 2018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Research Centre</dc:title>
  <dc:creator>Grainne Mulhern</dc:creator>
  <cp:lastModifiedBy>COLETTE Augustin</cp:lastModifiedBy>
  <cp:revision>441</cp:revision>
  <cp:lastPrinted>2017-08-09T13:50:13Z</cp:lastPrinted>
  <dcterms:created xsi:type="dcterms:W3CDTF">2012-03-21T15:19:35Z</dcterms:created>
  <dcterms:modified xsi:type="dcterms:W3CDTF">2018-04-30T13:56:50Z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</vt:lpwstr>
  </property>
  <property fmtid="{D5CDD505-2E9C-101B-9397-08002B2CF9AE}" pid="3" name="Offisync_ProviderInitializationData">
    <vt:lpwstr>https://connected.cnect.cec.eu.int</vt:lpwstr>
  </property>
  <property fmtid="{D5CDD505-2E9C-101B-9397-08002B2CF9AE}" pid="4" name="Jive_LatestUserAccountName">
    <vt:lpwstr>vignael</vt:lpwstr>
  </property>
  <property fmtid="{D5CDD505-2E9C-101B-9397-08002B2CF9AE}" pid="5" name="Offisync_ServerID">
    <vt:lpwstr>0d3b22a6-6203-4efc-8e8e-b5279256493b</vt:lpwstr>
  </property>
  <property fmtid="{D5CDD505-2E9C-101B-9397-08002B2CF9AE}" pid="6" name="Jive_VersionGuid">
    <vt:lpwstr>c2214a90-2ac6-4350-a735-c1f4a4f94f89</vt:lpwstr>
  </property>
  <property fmtid="{D5CDD505-2E9C-101B-9397-08002B2CF9AE}" pid="7" name="Offisync_UniqueId">
    <vt:lpwstr>44390</vt:lpwstr>
  </property>
</Properties>
</file>