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65" r:id="rId2"/>
  </p:sldMasterIdLst>
  <p:notesMasterIdLst>
    <p:notesMasterId r:id="rId21"/>
  </p:notesMasterIdLst>
  <p:sldIdLst>
    <p:sldId id="258" r:id="rId3"/>
    <p:sldId id="280" r:id="rId4"/>
    <p:sldId id="288" r:id="rId5"/>
    <p:sldId id="282" r:id="rId6"/>
    <p:sldId id="268" r:id="rId7"/>
    <p:sldId id="274" r:id="rId8"/>
    <p:sldId id="286" r:id="rId9"/>
    <p:sldId id="275" r:id="rId10"/>
    <p:sldId id="299" r:id="rId11"/>
    <p:sldId id="289" r:id="rId12"/>
    <p:sldId id="293" r:id="rId13"/>
    <p:sldId id="294" r:id="rId14"/>
    <p:sldId id="295" r:id="rId15"/>
    <p:sldId id="262" r:id="rId16"/>
    <p:sldId id="298" r:id="rId17"/>
    <p:sldId id="276" r:id="rId18"/>
    <p:sldId id="300" r:id="rId19"/>
    <p:sldId id="263" r:id="rId20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8" autoAdjust="0"/>
    <p:restoredTop sz="94697" autoAdjust="0"/>
  </p:normalViewPr>
  <p:slideViewPr>
    <p:cSldViewPr>
      <p:cViewPr varScale="1">
        <p:scale>
          <a:sx n="83" d="100"/>
          <a:sy n="83" d="100"/>
        </p:scale>
        <p:origin x="67" y="39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21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NL00418: Rotterdam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'plots Rotterdam'!$I$3</c:f>
              <c:strCache>
                <c:ptCount val="1"/>
                <c:pt idx="0">
                  <c:v>natural EMEP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val>
            <c:numRef>
              <c:f>'plots Rotterdam'!$J$3:$L$3</c:f>
              <c:numCache>
                <c:formatCode>General</c:formatCode>
                <c:ptCount val="3"/>
                <c:pt idx="0">
                  <c:v>0.53139999999999998</c:v>
                </c:pt>
                <c:pt idx="1">
                  <c:v>0.53139999999999998</c:v>
                </c:pt>
                <c:pt idx="2">
                  <c:v>0.53139999999999998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7B-44A0-8466-CA39FBC31150}"/>
            </c:ext>
          </c:extLst>
        </c:ser>
        <c:ser>
          <c:idx val="1"/>
          <c:order val="1"/>
          <c:tx>
            <c:strRef>
              <c:f>'plots Rotterdam'!$I$4</c:f>
              <c:strCache>
                <c:ptCount val="1"/>
                <c:pt idx="0">
                  <c:v>transbound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val>
            <c:numRef>
              <c:f>'plots Rotterdam'!$J$4:$L$4</c:f>
              <c:numCache>
                <c:formatCode>General</c:formatCode>
                <c:ptCount val="3"/>
                <c:pt idx="0">
                  <c:v>10.209232073341006</c:v>
                </c:pt>
                <c:pt idx="1">
                  <c:v>10.209232073341006</c:v>
                </c:pt>
                <c:pt idx="2">
                  <c:v>10.209232073341006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C7B-44A0-8466-CA39FBC31150}"/>
            </c:ext>
          </c:extLst>
        </c:ser>
        <c:ser>
          <c:idx val="2"/>
          <c:order val="2"/>
          <c:tx>
            <c:strRef>
              <c:f>'plots Rotterdam'!$I$5</c:f>
              <c:strCache>
                <c:ptCount val="1"/>
                <c:pt idx="0">
                  <c:v>national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val>
            <c:numRef>
              <c:f>'plots Rotterdam'!$J$5:$L$5</c:f>
              <c:numCache>
                <c:formatCode>General</c:formatCode>
                <c:ptCount val="3"/>
                <c:pt idx="0">
                  <c:v>1.974817698440146</c:v>
                </c:pt>
                <c:pt idx="1">
                  <c:v>1.974817698440146</c:v>
                </c:pt>
                <c:pt idx="2">
                  <c:v>1.974817698440146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C7B-44A0-8466-CA39FBC31150}"/>
            </c:ext>
          </c:extLst>
        </c:ser>
        <c:ser>
          <c:idx val="3"/>
          <c:order val="3"/>
          <c:tx>
            <c:strRef>
              <c:f>'plots Rotterdam'!$I$6</c:f>
              <c:strCache>
                <c:ptCount val="1"/>
                <c:pt idx="0">
                  <c:v>urban incr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val>
            <c:numRef>
              <c:f>'plots Rotterdam'!$J$6:$L$6</c:f>
              <c:numCache>
                <c:formatCode>General</c:formatCode>
                <c:ptCount val="3"/>
                <c:pt idx="0">
                  <c:v>0.99416134149871604</c:v>
                </c:pt>
                <c:pt idx="1">
                  <c:v>0.99416134149871604</c:v>
                </c:pt>
                <c:pt idx="2">
                  <c:v>0.99416134149871604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C7B-44A0-8466-CA39FBC31150}"/>
            </c:ext>
          </c:extLst>
        </c:ser>
        <c:ser>
          <c:idx val="4"/>
          <c:order val="4"/>
          <c:tx>
            <c:strRef>
              <c:f>'plots Rotterdam'!$I$7</c:f>
              <c:strCache>
                <c:ptCount val="1"/>
                <c:pt idx="0">
                  <c:v>residual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val>
            <c:numRef>
              <c:f>'plots Rotterdam'!$J$7:$L$7</c:f>
              <c:numCache>
                <c:formatCode>General</c:formatCode>
                <c:ptCount val="3"/>
                <c:pt idx="0">
                  <c:v>3.1856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C7B-44A0-8466-CA39FBC31150}"/>
            </c:ext>
          </c:extLst>
        </c:ser>
        <c:ser>
          <c:idx val="5"/>
          <c:order val="5"/>
          <c:tx>
            <c:strRef>
              <c:f>'plots Rotterdam'!$I$8</c:f>
              <c:strCache>
                <c:ptCount val="1"/>
                <c:pt idx="0">
                  <c:v>residual: regional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'plots Rotterdam'!$J$8:$L$8</c:f>
              <c:numCache>
                <c:formatCode>General</c:formatCode>
                <c:ptCount val="3"/>
                <c:pt idx="1">
                  <c:v>3.1213000000000002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C7B-44A0-8466-CA39FBC31150}"/>
            </c:ext>
          </c:extLst>
        </c:ser>
        <c:ser>
          <c:idx val="6"/>
          <c:order val="6"/>
          <c:tx>
            <c:strRef>
              <c:f>'plots Rotterdam'!$I$10</c:f>
              <c:strCache>
                <c:ptCount val="1"/>
                <c:pt idx="0">
                  <c:v>residual: reg. natural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val>
            <c:numRef>
              <c:f>'plots Rotterdam'!$J$10:$L$10</c:f>
              <c:numCache>
                <c:formatCode>General</c:formatCode>
                <c:ptCount val="3"/>
                <c:pt idx="2">
                  <c:v>1.0580000000000001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C7B-44A0-8466-CA39FBC31150}"/>
            </c:ext>
          </c:extLst>
        </c:ser>
        <c:ser>
          <c:idx val="7"/>
          <c:order val="7"/>
          <c:tx>
            <c:strRef>
              <c:f>'plots Rotterdam'!$I$11</c:f>
              <c:strCache>
                <c:ptCount val="1"/>
                <c:pt idx="0">
                  <c:v>residual: reg. anthrop.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val>
            <c:numRef>
              <c:f>'plots Rotterdam'!$J$11:$L$11</c:f>
              <c:numCache>
                <c:formatCode>General</c:formatCode>
                <c:ptCount val="3"/>
                <c:pt idx="2">
                  <c:v>2.0632999999999999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C7B-44A0-8466-CA39FBC31150}"/>
            </c:ext>
          </c:extLst>
        </c:ser>
        <c:ser>
          <c:idx val="8"/>
          <c:order val="8"/>
          <c:tx>
            <c:strRef>
              <c:f>'plots Rotterdam'!$I$9</c:f>
              <c:strCache>
                <c:ptCount val="1"/>
                <c:pt idx="0">
                  <c:v>residual: local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val>
            <c:numRef>
              <c:f>'plots Rotterdam'!$J$9:$L$9</c:f>
              <c:numCache>
                <c:formatCode>General</c:formatCode>
                <c:ptCount val="3"/>
                <c:pt idx="1">
                  <c:v>6.4299999999999996E-2</c:v>
                </c:pt>
                <c:pt idx="2">
                  <c:v>6.4299999999999996E-2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C7B-44A0-8466-CA39FBC311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20120872"/>
        <c:axId val="520118576"/>
      </c:barChart>
      <c:catAx>
        <c:axId val="520120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0118576"/>
        <c:crosses val="autoZero"/>
        <c:auto val="1"/>
        <c:lblAlgn val="ctr"/>
        <c:lblOffset val="100"/>
        <c:noMultiLvlLbl val="0"/>
      </c:catAx>
      <c:valAx>
        <c:axId val="520118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0120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FR28010: Lens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'plots Lens'!$I$3</c:f>
              <c:strCache>
                <c:ptCount val="1"/>
                <c:pt idx="0">
                  <c:v>natural EMEP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val>
            <c:numRef>
              <c:f>'plots Lens'!$J$3:$L$3</c:f>
              <c:numCache>
                <c:formatCode>General</c:formatCode>
                <c:ptCount val="3"/>
                <c:pt idx="0">
                  <c:v>0.52010000000000001</c:v>
                </c:pt>
                <c:pt idx="1">
                  <c:v>0.52010000000000001</c:v>
                </c:pt>
                <c:pt idx="2">
                  <c:v>0.52010000000000001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DA-4196-807D-EFFE802252F7}"/>
            </c:ext>
          </c:extLst>
        </c:ser>
        <c:ser>
          <c:idx val="1"/>
          <c:order val="1"/>
          <c:tx>
            <c:strRef>
              <c:f>'plots Lens'!$I$4</c:f>
              <c:strCache>
                <c:ptCount val="1"/>
                <c:pt idx="0">
                  <c:v>transbound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val>
            <c:numRef>
              <c:f>'plots Lens'!$J$4:$L$4</c:f>
              <c:numCache>
                <c:formatCode>General</c:formatCode>
                <c:ptCount val="3"/>
                <c:pt idx="0">
                  <c:v>10.209232073341006</c:v>
                </c:pt>
                <c:pt idx="1">
                  <c:v>10.209232073341006</c:v>
                </c:pt>
                <c:pt idx="2">
                  <c:v>10.209232073341006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DDA-4196-807D-EFFE802252F7}"/>
            </c:ext>
          </c:extLst>
        </c:ser>
        <c:ser>
          <c:idx val="2"/>
          <c:order val="2"/>
          <c:tx>
            <c:strRef>
              <c:f>'plots Lens'!$I$5</c:f>
              <c:strCache>
                <c:ptCount val="1"/>
                <c:pt idx="0">
                  <c:v>national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val>
            <c:numRef>
              <c:f>'plots Lens'!$J$5:$L$5</c:f>
              <c:numCache>
                <c:formatCode>General</c:formatCode>
                <c:ptCount val="3"/>
                <c:pt idx="0">
                  <c:v>1.974817698440146</c:v>
                </c:pt>
                <c:pt idx="1">
                  <c:v>1.974817698440146</c:v>
                </c:pt>
                <c:pt idx="2">
                  <c:v>1.974817698440146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DDA-4196-807D-EFFE802252F7}"/>
            </c:ext>
          </c:extLst>
        </c:ser>
        <c:ser>
          <c:idx val="3"/>
          <c:order val="3"/>
          <c:tx>
            <c:strRef>
              <c:f>'plots Lens'!$I$6</c:f>
              <c:strCache>
                <c:ptCount val="1"/>
                <c:pt idx="0">
                  <c:v>urban incr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val>
            <c:numRef>
              <c:f>'plots Lens'!$J$6:$L$6</c:f>
              <c:numCache>
                <c:formatCode>General</c:formatCode>
                <c:ptCount val="3"/>
                <c:pt idx="0">
                  <c:v>0.99416134149871604</c:v>
                </c:pt>
                <c:pt idx="1">
                  <c:v>0.99416134149871604</c:v>
                </c:pt>
                <c:pt idx="2">
                  <c:v>0.99416134149871604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DDA-4196-807D-EFFE802252F7}"/>
            </c:ext>
          </c:extLst>
        </c:ser>
        <c:ser>
          <c:idx val="4"/>
          <c:order val="4"/>
          <c:tx>
            <c:strRef>
              <c:f>'plots Lens'!$I$7</c:f>
              <c:strCache>
                <c:ptCount val="1"/>
                <c:pt idx="0">
                  <c:v>residual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val>
            <c:numRef>
              <c:f>'plots Lens'!$J$7:$L$7</c:f>
              <c:numCache>
                <c:formatCode>General</c:formatCode>
                <c:ptCount val="3"/>
                <c:pt idx="0">
                  <c:v>6.8631000000000002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DDA-4196-807D-EFFE802252F7}"/>
            </c:ext>
          </c:extLst>
        </c:ser>
        <c:ser>
          <c:idx val="5"/>
          <c:order val="5"/>
          <c:tx>
            <c:strRef>
              <c:f>'plots Lens'!$I$8</c:f>
              <c:strCache>
                <c:ptCount val="1"/>
                <c:pt idx="0">
                  <c:v>residual: regional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'plots Lens'!$J$8:$L$8</c:f>
              <c:numCache>
                <c:formatCode>General</c:formatCode>
                <c:ptCount val="3"/>
                <c:pt idx="1">
                  <c:v>5.6060999999999996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DDA-4196-807D-EFFE802252F7}"/>
            </c:ext>
          </c:extLst>
        </c:ser>
        <c:ser>
          <c:idx val="6"/>
          <c:order val="6"/>
          <c:tx>
            <c:strRef>
              <c:f>'plots Lens'!$I$10</c:f>
              <c:strCache>
                <c:ptCount val="1"/>
                <c:pt idx="0">
                  <c:v>residual: reg. natural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val>
            <c:numRef>
              <c:f>'plots Lens'!$J$10:$L$10</c:f>
              <c:numCache>
                <c:formatCode>General</c:formatCode>
                <c:ptCount val="3"/>
                <c:pt idx="2">
                  <c:v>1.1171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DDA-4196-807D-EFFE802252F7}"/>
            </c:ext>
          </c:extLst>
        </c:ser>
        <c:ser>
          <c:idx val="7"/>
          <c:order val="7"/>
          <c:tx>
            <c:strRef>
              <c:f>'plots Lens'!$I$11</c:f>
              <c:strCache>
                <c:ptCount val="1"/>
                <c:pt idx="0">
                  <c:v>residual: reg. anthrop.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val>
            <c:numRef>
              <c:f>'plots Lens'!$J$11:$L$11</c:f>
              <c:numCache>
                <c:formatCode>General</c:formatCode>
                <c:ptCount val="3"/>
                <c:pt idx="2">
                  <c:v>4.4889999999999999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DDA-4196-807D-EFFE802252F7}"/>
            </c:ext>
          </c:extLst>
        </c:ser>
        <c:ser>
          <c:idx val="8"/>
          <c:order val="8"/>
          <c:tx>
            <c:strRef>
              <c:f>'plots Lens'!$I$9</c:f>
              <c:strCache>
                <c:ptCount val="1"/>
                <c:pt idx="0">
                  <c:v>residual: local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val>
            <c:numRef>
              <c:f>'plots Lens'!$J$9:$L$9</c:f>
              <c:numCache>
                <c:formatCode>General</c:formatCode>
                <c:ptCount val="3"/>
                <c:pt idx="1">
                  <c:v>1.2569999999999999</c:v>
                </c:pt>
                <c:pt idx="2">
                  <c:v>1.2569999999999999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DDA-4196-807D-EFFE802252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20120872"/>
        <c:axId val="520118576"/>
      </c:barChart>
      <c:catAx>
        <c:axId val="520120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0118576"/>
        <c:crosses val="autoZero"/>
        <c:auto val="1"/>
        <c:lblAlgn val="ctr"/>
        <c:lblOffset val="100"/>
        <c:noMultiLvlLbl val="0"/>
      </c:catAx>
      <c:valAx>
        <c:axId val="520118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0120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CH0010A: Zurich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'plots Zurich'!$I$3</c:f>
              <c:strCache>
                <c:ptCount val="1"/>
                <c:pt idx="0">
                  <c:v>natural EMEP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val>
            <c:numRef>
              <c:f>'plots Zurich'!$J$3:$L$3</c:f>
              <c:numCache>
                <c:formatCode>General</c:formatCode>
                <c:ptCount val="3"/>
                <c:pt idx="0">
                  <c:v>0.38740000000000002</c:v>
                </c:pt>
                <c:pt idx="1">
                  <c:v>0.38740000000000002</c:v>
                </c:pt>
                <c:pt idx="2">
                  <c:v>0.38740000000000002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ED-4B8F-9EE6-FF141E4541A2}"/>
            </c:ext>
          </c:extLst>
        </c:ser>
        <c:ser>
          <c:idx val="1"/>
          <c:order val="1"/>
          <c:tx>
            <c:strRef>
              <c:f>'plots Zurich'!$I$4</c:f>
              <c:strCache>
                <c:ptCount val="1"/>
                <c:pt idx="0">
                  <c:v>transbound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val>
            <c:numRef>
              <c:f>'plots Zurich'!$J$4:$L$4</c:f>
              <c:numCache>
                <c:formatCode>General</c:formatCode>
                <c:ptCount val="3"/>
                <c:pt idx="0">
                  <c:v>5.0599338803442535</c:v>
                </c:pt>
                <c:pt idx="1">
                  <c:v>5.0599338803442535</c:v>
                </c:pt>
                <c:pt idx="2">
                  <c:v>5.0599338803442535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9ED-4B8F-9EE6-FF141E4541A2}"/>
            </c:ext>
          </c:extLst>
        </c:ser>
        <c:ser>
          <c:idx val="2"/>
          <c:order val="2"/>
          <c:tx>
            <c:strRef>
              <c:f>'plots Zurich'!$I$5</c:f>
              <c:strCache>
                <c:ptCount val="1"/>
                <c:pt idx="0">
                  <c:v>national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val>
            <c:numRef>
              <c:f>'plots Zurich'!$J$5:$L$5</c:f>
              <c:numCache>
                <c:formatCode>General</c:formatCode>
                <c:ptCount val="3"/>
                <c:pt idx="0">
                  <c:v>4.0645561650771667</c:v>
                </c:pt>
                <c:pt idx="1">
                  <c:v>4.0645561650771667</c:v>
                </c:pt>
                <c:pt idx="2">
                  <c:v>4.0645561650771667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9ED-4B8F-9EE6-FF141E4541A2}"/>
            </c:ext>
          </c:extLst>
        </c:ser>
        <c:ser>
          <c:idx val="3"/>
          <c:order val="3"/>
          <c:tx>
            <c:strRef>
              <c:f>'plots Zurich'!$I$6</c:f>
              <c:strCache>
                <c:ptCount val="1"/>
                <c:pt idx="0">
                  <c:v>urban incr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val>
            <c:numRef>
              <c:f>'plots Zurich'!$J$6:$L$6</c:f>
              <c:numCache>
                <c:formatCode>General</c:formatCode>
                <c:ptCount val="3"/>
                <c:pt idx="0">
                  <c:v>4.1416650731501914</c:v>
                </c:pt>
                <c:pt idx="1">
                  <c:v>4.1416650731501914</c:v>
                </c:pt>
                <c:pt idx="2">
                  <c:v>4.1416650731501914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9ED-4B8F-9EE6-FF141E4541A2}"/>
            </c:ext>
          </c:extLst>
        </c:ser>
        <c:ser>
          <c:idx val="4"/>
          <c:order val="4"/>
          <c:tx>
            <c:strRef>
              <c:f>'plots Zurich'!$I$7</c:f>
              <c:strCache>
                <c:ptCount val="1"/>
                <c:pt idx="0">
                  <c:v>residual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val>
            <c:numRef>
              <c:f>'plots Zurich'!$J$7:$L$7</c:f>
              <c:numCache>
                <c:formatCode>General</c:formatCode>
                <c:ptCount val="3"/>
                <c:pt idx="0">
                  <c:v>1.2882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9ED-4B8F-9EE6-FF141E4541A2}"/>
            </c:ext>
          </c:extLst>
        </c:ser>
        <c:ser>
          <c:idx val="5"/>
          <c:order val="5"/>
          <c:tx>
            <c:strRef>
              <c:f>'plots Zurich'!$I$8</c:f>
              <c:strCache>
                <c:ptCount val="1"/>
                <c:pt idx="0">
                  <c:v>residual: regional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'plots Zurich'!$J$8:$L$8</c:f>
              <c:numCache>
                <c:formatCode>General</c:formatCode>
                <c:ptCount val="3"/>
                <c:pt idx="1">
                  <c:v>1.2882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9ED-4B8F-9EE6-FF141E4541A2}"/>
            </c:ext>
          </c:extLst>
        </c:ser>
        <c:ser>
          <c:idx val="6"/>
          <c:order val="6"/>
          <c:tx>
            <c:strRef>
              <c:f>'plots Zurich'!$I$10</c:f>
              <c:strCache>
                <c:ptCount val="1"/>
                <c:pt idx="0">
                  <c:v>residual: reg. natural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val>
            <c:numRef>
              <c:f>'plots Zurich'!$J$10:$L$10</c:f>
              <c:numCache>
                <c:formatCode>General</c:formatCode>
                <c:ptCount val="3"/>
                <c:pt idx="2">
                  <c:v>1.2882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9ED-4B8F-9EE6-FF141E4541A2}"/>
            </c:ext>
          </c:extLst>
        </c:ser>
        <c:ser>
          <c:idx val="7"/>
          <c:order val="7"/>
          <c:tx>
            <c:strRef>
              <c:f>'plots Zurich'!$I$11</c:f>
              <c:strCache>
                <c:ptCount val="1"/>
                <c:pt idx="0">
                  <c:v>residual: reg. anthrop.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val>
            <c:numRef>
              <c:f>'plots Zurich'!$J$11:$L$11</c:f>
              <c:numCache>
                <c:formatCode>General</c:formatCode>
                <c:ptCount val="3"/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9ED-4B8F-9EE6-FF141E4541A2}"/>
            </c:ext>
          </c:extLst>
        </c:ser>
        <c:ser>
          <c:idx val="8"/>
          <c:order val="8"/>
          <c:tx>
            <c:strRef>
              <c:f>'plots Zurich'!$I$9</c:f>
              <c:strCache>
                <c:ptCount val="1"/>
                <c:pt idx="0">
                  <c:v>residual: local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val>
            <c:numRef>
              <c:f>'plots Zurich'!$J$9:$L$9</c:f>
              <c:numCache>
                <c:formatCode>General</c:formatCode>
                <c:ptCount val="3"/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9ED-4B8F-9EE6-FF141E4541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20120872"/>
        <c:axId val="520118576"/>
      </c:barChart>
      <c:catAx>
        <c:axId val="520120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0118576"/>
        <c:crosses val="autoZero"/>
        <c:auto val="1"/>
        <c:lblAlgn val="ctr"/>
        <c:lblOffset val="100"/>
        <c:noMultiLvlLbl val="0"/>
      </c:catAx>
      <c:valAx>
        <c:axId val="520118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0120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5D3C7F-C1AA-4146-80F3-A6998DE99CBB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308051-4684-4C8C-AB2B-BAC5BF27D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773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entry-slide-title-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12192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2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3350685" y="1919289"/>
            <a:ext cx="8841316" cy="1470025"/>
          </a:xfrm>
        </p:spPr>
        <p:txBody>
          <a:bodyPr lIns="457200" rIns="457200" anchor="ctr"/>
          <a:lstStyle>
            <a:lvl1pPr>
              <a:defRPr>
                <a:solidFill>
                  <a:srgbClr val="00339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203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3350684" y="3886200"/>
            <a:ext cx="8837083" cy="1752600"/>
          </a:xfrm>
        </p:spPr>
        <p:txBody>
          <a:bodyPr lIns="457200" rIns="457200"/>
          <a:lstStyle>
            <a:lvl1pPr marL="0" indent="0">
              <a:buFontTx/>
              <a:buNone/>
              <a:defRPr>
                <a:solidFill>
                  <a:srgbClr val="003399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457267" y="6516689"/>
            <a:ext cx="2110317" cy="320675"/>
          </a:xfrm>
        </p:spPr>
        <p:txBody>
          <a:bodyPr/>
          <a:lstStyle>
            <a:lvl1pPr>
              <a:defRPr>
                <a:solidFill>
                  <a:srgbClr val="003399"/>
                </a:solidFill>
              </a:defRPr>
            </a:lvl1pPr>
          </a:lstStyle>
          <a:p>
            <a:pPr>
              <a:defRPr/>
            </a:pPr>
            <a:fld id="{1E4312B2-5599-4BAB-9629-F8FF3E2D26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11167" y="455613"/>
            <a:ext cx="2664884" cy="56705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2284" y="455613"/>
            <a:ext cx="7795683" cy="56705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56F685-8D31-4F3D-8A52-5F9F92A1AC1B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entry-slide-title-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12192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505" name="Rectangle 9"/>
          <p:cNvSpPr>
            <a:spLocks noGrp="1" noChangeArrowheads="1"/>
          </p:cNvSpPr>
          <p:nvPr>
            <p:ph type="ctrTitle"/>
          </p:nvPr>
        </p:nvSpPr>
        <p:spPr>
          <a:xfrm>
            <a:off x="3350685" y="1919289"/>
            <a:ext cx="8841316" cy="1470025"/>
          </a:xfrm>
        </p:spPr>
        <p:txBody>
          <a:bodyPr lIns="457200" rIns="457200" anchor="ctr"/>
          <a:lstStyle>
            <a:lvl1pPr>
              <a:defRPr sz="4500"/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06506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3350684" y="3886200"/>
            <a:ext cx="8837083" cy="1752600"/>
          </a:xfrm>
        </p:spPr>
        <p:txBody>
          <a:bodyPr lIns="457200" rIns="457200"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457267" y="6516689"/>
            <a:ext cx="2110317" cy="320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6694AA-2A09-4281-A0AC-055865A5D5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284" y="188640"/>
            <a:ext cx="10663767" cy="11430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14CD66-9604-4305-B5A8-78B29733E3FB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284" y="1600201"/>
            <a:ext cx="523028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5767" y="1600201"/>
            <a:ext cx="52302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642101-ADE3-4411-8509-CE09211AA481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857529-EAD9-48B3-91A9-187C3E17D5BF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B575DE-90EA-43E8-99E7-C79D7B8D1FF9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785DD-37C5-4445-A386-69E4688B873F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2A11DA-FCFA-40A2-8A7C-551411CC873A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39C79-261A-4A22-ACC0-31F52339D5E6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2F412E-6CE6-4894-9AD8-4FECDCDD323A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CA046-3722-4950-924C-5359C54C5ADE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11167" y="455613"/>
            <a:ext cx="2664884" cy="56705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2284" y="455613"/>
            <a:ext cx="7795683" cy="56705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5EA59-A23C-4E7E-9995-208EA4FE05B4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284" y="1600201"/>
            <a:ext cx="523028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5767" y="1600201"/>
            <a:ext cx="52302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2711BC-CB1F-4E99-8CB3-0C61FE49B3B7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5BF2D6-F2CE-4825-AA43-5FCA2B174C18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93024A-A1CF-4A6E-8F6A-5095CE996DF9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2A010B-BAF6-40A5-B717-FF159C823536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9224A6-702E-4A01-99F0-96056F73EC9A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84531-87E1-44F5-B3D0-04F68C17036F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A0DC2-634B-4A4B-A9CE-6B1EFB94E78A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34E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1" descr="entry-slide-content-dark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-9525"/>
            <a:ext cx="12192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912284" y="455613"/>
            <a:ext cx="1066376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316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284" y="1600201"/>
            <a:ext cx="1066376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184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44484" y="6516689"/>
            <a:ext cx="38608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85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8918" y="6516689"/>
            <a:ext cx="2889249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1584800-6692-4F7A-844A-C16EE7CAB8D0}" type="slidenum">
              <a:rPr lang="en-US" smtClean="0"/>
              <a:pPr>
                <a:defRPr/>
              </a:pPr>
              <a:t>‹#›</a:t>
            </a:fld>
            <a:r>
              <a:rPr lang="en-US" dirty="0"/>
              <a:t>, date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694" r:id="rId2"/>
    <p:sldLayoutId id="2147483692" r:id="rId3"/>
    <p:sldLayoutId id="2147483691" r:id="rId4"/>
    <p:sldLayoutId id="2147483690" r:id="rId5"/>
    <p:sldLayoutId id="2147483689" r:id="rId6"/>
    <p:sldLayoutId id="2147483688" r:id="rId7"/>
    <p:sldLayoutId id="2147483687" r:id="rId8"/>
    <p:sldLayoutId id="2147483686" r:id="rId9"/>
    <p:sldLayoutId id="2147483685" r:id="rId10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Arial" pitchFamily="34" charset="0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Arial" pitchFamily="34" charset="0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34E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8" descr="entry-slide-content-light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0"/>
            <a:ext cx="12192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48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44484" y="6516689"/>
            <a:ext cx="38608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548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8918" y="6516689"/>
            <a:ext cx="2889249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CCA0B88-0A52-4D2E-93D1-C5B7E15B7FE4}" type="slidenum">
              <a:rPr lang="en-US" smtClean="0"/>
              <a:pPr>
                <a:defRPr/>
              </a:pPr>
              <a:t>‹#›</a:t>
            </a:fld>
            <a:r>
              <a:rPr lang="en-US" dirty="0"/>
              <a:t>, date</a:t>
            </a:r>
          </a:p>
        </p:txBody>
      </p:sp>
      <p:sp>
        <p:nvSpPr>
          <p:cNvPr id="37893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912284" y="455613"/>
            <a:ext cx="1066376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7894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284" y="1600201"/>
            <a:ext cx="1066376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14" r:id="rId2"/>
    <p:sldLayoutId id="2147483712" r:id="rId3"/>
    <p:sldLayoutId id="2147483711" r:id="rId4"/>
    <p:sldLayoutId id="2147483710" r:id="rId5"/>
    <p:sldLayoutId id="2147483709" r:id="rId6"/>
    <p:sldLayoutId id="2147483708" r:id="rId7"/>
    <p:sldLayoutId id="2147483707" r:id="rId8"/>
    <p:sldLayoutId id="2147483706" r:id="rId9"/>
    <p:sldLayoutId id="2147483705" r:id="rId1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3399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rgbClr val="003399"/>
          </a:solidFill>
          <a:latin typeface="Arial" pitchFamily="34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3399"/>
          </a:solidFill>
          <a:latin typeface="Arial" pitchFamily="34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rgbClr val="003399"/>
          </a:solidFill>
          <a:latin typeface="Arial" pitchFamily="34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3200">
          <a:solidFill>
            <a:srgbClr val="003399"/>
          </a:solidFill>
          <a:latin typeface="Arial" pitchFamily="34" charset="0"/>
          <a:cs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3200">
          <a:solidFill>
            <a:srgbClr val="00339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3200">
          <a:solidFill>
            <a:srgbClr val="00339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3200">
          <a:solidFill>
            <a:srgbClr val="00339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3200">
          <a:solidFill>
            <a:srgbClr val="00339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3200" dirty="0"/>
              <a:t>Evaluation of the contribution of long-range air pollution to urban </a:t>
            </a:r>
            <a:r>
              <a:rPr lang="en-US" sz="3200"/>
              <a:t>areas with </a:t>
            </a:r>
            <a:r>
              <a:rPr lang="en-US" sz="3200" dirty="0"/>
              <a:t>GAINS</a:t>
            </a:r>
          </a:p>
        </p:txBody>
      </p:sp>
      <p:sp>
        <p:nvSpPr>
          <p:cNvPr id="62466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z="2000" dirty="0"/>
              <a:t>Gregor Kiesewetter</a:t>
            </a:r>
          </a:p>
          <a:p>
            <a:pPr eaLnBrk="1" hangingPunct="1"/>
            <a:r>
              <a:rPr lang="en-US" sz="2000" dirty="0"/>
              <a:t>Air Quality and Greenhouse Gases Program</a:t>
            </a:r>
          </a:p>
          <a:p>
            <a:pPr eaLnBrk="1" hangingPunct="1"/>
            <a:r>
              <a:rPr lang="en-US" sz="2000" dirty="0"/>
              <a:t>IIASA</a:t>
            </a:r>
          </a:p>
          <a:p>
            <a:pPr eaLnBrk="1" hangingPunct="1"/>
            <a:r>
              <a:rPr lang="en-US" sz="2000" dirty="0" err="1"/>
              <a:t>Laxenburg</a:t>
            </a:r>
            <a:r>
              <a:rPr lang="en-US" sz="2000" dirty="0"/>
              <a:t>, Austria</a:t>
            </a:r>
          </a:p>
          <a:p>
            <a:pPr eaLnBrk="1" hangingPunct="1"/>
            <a:endParaRPr lang="en-US" sz="2000" dirty="0"/>
          </a:p>
          <a:p>
            <a:pPr eaLnBrk="1" hangingPunct="1"/>
            <a:r>
              <a:rPr lang="en-US" sz="1800" dirty="0"/>
              <a:t>TFMM Meeting, Geneva, 3 May 2018</a:t>
            </a:r>
            <a:endParaRPr lang="en-US" sz="1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B5E10A70-D8A4-47F4-BA6A-B30745CEC0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0" r="8475" b="10280"/>
          <a:stretch/>
        </p:blipFill>
        <p:spPr>
          <a:xfrm>
            <a:off x="-3446591" y="2346688"/>
            <a:ext cx="8822511" cy="4034639"/>
          </a:xfrm>
          <a:prstGeom prst="rect">
            <a:avLst/>
          </a:prstGeom>
        </p:spPr>
      </p:pic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/>
              <a:t>PM source apportionment: Rotterdam, 2009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991545" y="1340769"/>
            <a:ext cx="79978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339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3399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3399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3399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3399"/>
                </a:solidFill>
                <a:latin typeface="+mn-lt"/>
              </a:defRPr>
            </a:lvl9pPr>
          </a:lstStyle>
          <a:p>
            <a:pPr eaLnBrk="1" hangingPunct="1"/>
            <a:r>
              <a:rPr lang="en-US" sz="1800" kern="0" dirty="0"/>
              <a:t>stations:</a:t>
            </a:r>
          </a:p>
          <a:p>
            <a:pPr lvl="1" eaLnBrk="1" hangingPunct="1"/>
            <a:r>
              <a:rPr lang="en-US" sz="1800" kern="0" dirty="0"/>
              <a:t>NL00418 Rotterdam-</a:t>
            </a:r>
            <a:r>
              <a:rPr lang="en-US" sz="1800" kern="0" dirty="0" err="1"/>
              <a:t>Schiedamsevaart</a:t>
            </a:r>
            <a:endParaRPr lang="en-US" sz="1800" kern="0" dirty="0">
              <a:solidFill>
                <a:schemeClr val="bg1">
                  <a:lumMod val="65000"/>
                </a:schemeClr>
              </a:solidFill>
            </a:endParaRP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F6B8A710-49A2-4F42-B7F3-938F230D3D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0665535"/>
              </p:ext>
            </p:extLst>
          </p:nvPr>
        </p:nvGraphicFramePr>
        <p:xfrm>
          <a:off x="6168008" y="2060848"/>
          <a:ext cx="4787265" cy="4305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D5D3598-9E33-4290-9C4C-61AC249BFA31}"/>
              </a:ext>
            </a:extLst>
          </p:cNvPr>
          <p:cNvSpPr txBox="1"/>
          <p:nvPr/>
        </p:nvSpPr>
        <p:spPr>
          <a:xfrm>
            <a:off x="7104112" y="6366147"/>
            <a:ext cx="4281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Regional background = rural </a:t>
            </a:r>
            <a:r>
              <a:rPr lang="en-US" dirty="0" err="1"/>
              <a:t>backgound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7F0B1E-9A40-4EE8-8CC3-188F77E21048}"/>
              </a:ext>
            </a:extLst>
          </p:cNvPr>
          <p:cNvSpPr/>
          <p:nvPr/>
        </p:nvSpPr>
        <p:spPr>
          <a:xfrm>
            <a:off x="8184232" y="2564904"/>
            <a:ext cx="1058973" cy="2232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12B0FF0-E265-41B4-8F4E-CD28E0413A3A}"/>
              </a:ext>
            </a:extLst>
          </p:cNvPr>
          <p:cNvSpPr/>
          <p:nvPr/>
        </p:nvSpPr>
        <p:spPr>
          <a:xfrm>
            <a:off x="9696400" y="2471419"/>
            <a:ext cx="1605323" cy="2232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8BC06F3-E67F-458B-9744-9F936F95FC2A}"/>
              </a:ext>
            </a:extLst>
          </p:cNvPr>
          <p:cNvSpPr/>
          <p:nvPr/>
        </p:nvSpPr>
        <p:spPr>
          <a:xfrm>
            <a:off x="6744072" y="5733257"/>
            <a:ext cx="1728192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2996788-7BDF-4893-8975-EFFBD3B255A9}"/>
              </a:ext>
            </a:extLst>
          </p:cNvPr>
          <p:cNvSpPr/>
          <p:nvPr/>
        </p:nvSpPr>
        <p:spPr>
          <a:xfrm>
            <a:off x="8561640" y="5685925"/>
            <a:ext cx="185484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EB0040F-E8E5-4A5F-A900-216969134BCB}"/>
              </a:ext>
            </a:extLst>
          </p:cNvPr>
          <p:cNvSpPr/>
          <p:nvPr/>
        </p:nvSpPr>
        <p:spPr>
          <a:xfrm>
            <a:off x="8528621" y="5444711"/>
            <a:ext cx="1728192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26BA169-C245-413D-B57D-333AA9E5568F}"/>
              </a:ext>
            </a:extLst>
          </p:cNvPr>
          <p:cNvSpPr/>
          <p:nvPr/>
        </p:nvSpPr>
        <p:spPr>
          <a:xfrm>
            <a:off x="6654696" y="5978621"/>
            <a:ext cx="1728192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4574135D-A400-4037-A17E-10C4550EA752}"/>
              </a:ext>
            </a:extLst>
          </p:cNvPr>
          <p:cNvSpPr/>
          <p:nvPr/>
        </p:nvSpPr>
        <p:spPr>
          <a:xfrm>
            <a:off x="10056673" y="2971800"/>
            <a:ext cx="914400" cy="1537320"/>
          </a:xfrm>
          <a:prstGeom prst="arc">
            <a:avLst>
              <a:gd name="adj1" fmla="val 16200000"/>
              <a:gd name="adj2" fmla="val 5557740"/>
            </a:avLst>
          </a:prstGeom>
          <a:ln w="38100">
            <a:solidFill>
              <a:srgbClr val="92D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C6A78760-6F0E-4D39-A601-01395D60604D}"/>
              </a:ext>
            </a:extLst>
          </p:cNvPr>
          <p:cNvSpPr/>
          <p:nvPr/>
        </p:nvSpPr>
        <p:spPr>
          <a:xfrm>
            <a:off x="10111059" y="2780850"/>
            <a:ext cx="737469" cy="468263"/>
          </a:xfrm>
          <a:prstGeom prst="arc">
            <a:avLst>
              <a:gd name="adj1" fmla="val 16200000"/>
              <a:gd name="adj2" fmla="val 5557740"/>
            </a:avLst>
          </a:prstGeom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A9A30FA-D237-4FCB-A232-CB47D16078A7}"/>
              </a:ext>
            </a:extLst>
          </p:cNvPr>
          <p:cNvSpPr txBox="1"/>
          <p:nvPr/>
        </p:nvSpPr>
        <p:spPr>
          <a:xfrm>
            <a:off x="5639173" y="2506681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obs.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90AD779-30F9-4C1C-A15E-B47230403957}"/>
              </a:ext>
            </a:extLst>
          </p:cNvPr>
          <p:cNvCxnSpPr>
            <a:cxnSpLocks/>
          </p:cNvCxnSpPr>
          <p:nvPr/>
        </p:nvCxnSpPr>
        <p:spPr>
          <a:xfrm>
            <a:off x="6233772" y="2662878"/>
            <a:ext cx="628232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013BB2B6-A5DA-4F83-9E3C-D5D66B58CE62}"/>
              </a:ext>
            </a:extLst>
          </p:cNvPr>
          <p:cNvSpPr txBox="1"/>
          <p:nvPr/>
        </p:nvSpPr>
        <p:spPr>
          <a:xfrm>
            <a:off x="5614397" y="2780928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mod.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BE894C4-3BE2-4613-AA4B-72ADB3CBF73E}"/>
              </a:ext>
            </a:extLst>
          </p:cNvPr>
          <p:cNvCxnSpPr>
            <a:cxnSpLocks/>
          </p:cNvCxnSpPr>
          <p:nvPr/>
        </p:nvCxnSpPr>
        <p:spPr>
          <a:xfrm>
            <a:off x="6259856" y="3003064"/>
            <a:ext cx="628232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Content Placeholder 4">
            <a:extLst>
              <a:ext uri="{FF2B5EF4-FFF2-40B4-BE49-F238E27FC236}">
                <a16:creationId xmlns:a16="http://schemas.microsoft.com/office/drawing/2014/main" id="{F524AA1C-EB74-4446-BA99-687253B8E3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82"/>
          <a:stretch/>
        </p:blipFill>
        <p:spPr>
          <a:xfrm>
            <a:off x="-744760" y="2346688"/>
            <a:ext cx="6476014" cy="4168113"/>
          </a:xfr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E5C33CCB-5D0C-4C10-A76B-38E7D5C61B70}"/>
              </a:ext>
            </a:extLst>
          </p:cNvPr>
          <p:cNvSpPr txBox="1"/>
          <p:nvPr/>
        </p:nvSpPr>
        <p:spPr>
          <a:xfrm>
            <a:off x="1090717" y="4830223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Lens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10289E9-B064-4969-8A39-0BE36CA5DFDA}"/>
              </a:ext>
            </a:extLst>
          </p:cNvPr>
          <p:cNvSpPr txBox="1"/>
          <p:nvPr/>
        </p:nvSpPr>
        <p:spPr>
          <a:xfrm>
            <a:off x="2207568" y="3140968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Rotterdam</a:t>
            </a:r>
          </a:p>
        </p:txBody>
      </p:sp>
    </p:spTree>
    <p:extLst>
      <p:ext uri="{BB962C8B-B14F-4D97-AF65-F5344CB8AC3E}">
        <p14:creationId xmlns:p14="http://schemas.microsoft.com/office/powerpoint/2010/main" val="3879438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2" grpId="0" animBg="1"/>
      <p:bldP spid="19" grpId="0" animBg="1"/>
      <p:bldP spid="29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/>
              <a:t>PM source apportionment: Rotterdam, 2009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991545" y="1340769"/>
            <a:ext cx="79978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339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3399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3399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3399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3399"/>
                </a:solidFill>
                <a:latin typeface="+mn-lt"/>
              </a:defRPr>
            </a:lvl9pPr>
          </a:lstStyle>
          <a:p>
            <a:pPr eaLnBrk="1" hangingPunct="1"/>
            <a:r>
              <a:rPr lang="en-US" sz="1800" kern="0" dirty="0"/>
              <a:t>stations:</a:t>
            </a:r>
          </a:p>
          <a:p>
            <a:pPr lvl="1" eaLnBrk="1" hangingPunct="1"/>
            <a:r>
              <a:rPr lang="en-US" sz="1800" kern="0" dirty="0"/>
              <a:t>NL00418 Rotterdam-</a:t>
            </a:r>
            <a:r>
              <a:rPr lang="en-US" sz="1800" kern="0" dirty="0" err="1"/>
              <a:t>Schiedamsevaart</a:t>
            </a:r>
            <a:endParaRPr lang="en-US" sz="1800" kern="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44077" r="31744" b="15644"/>
          <a:stretch/>
        </p:blipFill>
        <p:spPr>
          <a:xfrm>
            <a:off x="6312024" y="3842724"/>
            <a:ext cx="2548291" cy="23173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0" r="8475" b="10280"/>
          <a:stretch/>
        </p:blipFill>
        <p:spPr>
          <a:xfrm>
            <a:off x="-3230567" y="2346688"/>
            <a:ext cx="8822511" cy="40346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871724" y="1340768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NL00418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96EC259-33B9-496D-9DB9-D46E96FBD5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2304" y="1700808"/>
            <a:ext cx="3167832" cy="4886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8737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/>
              <a:t>PM source apportionment: Lens, 2009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991545" y="1340769"/>
            <a:ext cx="79978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339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3399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3399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3399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3399"/>
                </a:solidFill>
                <a:latin typeface="+mn-lt"/>
              </a:defRPr>
            </a:lvl9pPr>
          </a:lstStyle>
          <a:p>
            <a:pPr eaLnBrk="1" hangingPunct="1"/>
            <a:r>
              <a:rPr lang="en-US" sz="1800" kern="0" dirty="0"/>
              <a:t>stations:</a:t>
            </a:r>
          </a:p>
          <a:p>
            <a:pPr lvl="1" eaLnBrk="1" hangingPunct="1"/>
            <a:r>
              <a:rPr lang="en-US" sz="1800" kern="0" dirty="0"/>
              <a:t>FR28010</a:t>
            </a:r>
          </a:p>
          <a:p>
            <a:pPr lvl="1" eaLnBrk="1" hangingPunct="1"/>
            <a:r>
              <a:rPr lang="en-US" sz="1800" kern="0" dirty="0"/>
              <a:t>FR28002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7" r="9035"/>
          <a:stretch/>
        </p:blipFill>
        <p:spPr>
          <a:xfrm>
            <a:off x="-2473515" y="2379475"/>
            <a:ext cx="8209475" cy="4217877"/>
          </a:xfrm>
          <a:prstGeom prst="rect">
            <a:avLst/>
          </a:prstGeom>
        </p:spPr>
      </p:pic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1251DA2D-4E50-4E0B-91A7-39DA9EC957A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6124916"/>
              </p:ext>
            </p:extLst>
          </p:nvPr>
        </p:nvGraphicFramePr>
        <p:xfrm>
          <a:off x="6232154" y="1554846"/>
          <a:ext cx="4787265" cy="4305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8AA3D727-D472-49F4-9867-0D18A6CF502B}"/>
              </a:ext>
            </a:extLst>
          </p:cNvPr>
          <p:cNvSpPr/>
          <p:nvPr/>
        </p:nvSpPr>
        <p:spPr>
          <a:xfrm>
            <a:off x="8239785" y="2060848"/>
            <a:ext cx="1058973" cy="2232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19A36A2-77C6-46D9-A57C-16D59C6F1097}"/>
              </a:ext>
            </a:extLst>
          </p:cNvPr>
          <p:cNvSpPr/>
          <p:nvPr/>
        </p:nvSpPr>
        <p:spPr>
          <a:xfrm>
            <a:off x="9696400" y="2132856"/>
            <a:ext cx="1743091" cy="2232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A7557E-C7FF-4851-9CC6-FA5BBF55C6FE}"/>
              </a:ext>
            </a:extLst>
          </p:cNvPr>
          <p:cNvSpPr txBox="1"/>
          <p:nvPr/>
        </p:nvSpPr>
        <p:spPr>
          <a:xfrm>
            <a:off x="7104112" y="6366147"/>
            <a:ext cx="4281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Regional background &lt; rural </a:t>
            </a:r>
            <a:r>
              <a:rPr lang="en-US" dirty="0" err="1"/>
              <a:t>backgound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593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/>
              <a:t>PM source apportionment: Lens, 2009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991545" y="1340769"/>
            <a:ext cx="79978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339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3399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3399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3399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3399"/>
                </a:solidFill>
                <a:latin typeface="+mn-lt"/>
              </a:defRPr>
            </a:lvl9pPr>
          </a:lstStyle>
          <a:p>
            <a:pPr eaLnBrk="1" hangingPunct="1"/>
            <a:r>
              <a:rPr lang="en-US" sz="1800" kern="0" dirty="0"/>
              <a:t>stations:</a:t>
            </a:r>
          </a:p>
          <a:p>
            <a:pPr lvl="1" eaLnBrk="1" hangingPunct="1"/>
            <a:r>
              <a:rPr lang="en-US" sz="1800" kern="0" dirty="0"/>
              <a:t>FR28010</a:t>
            </a:r>
          </a:p>
          <a:p>
            <a:pPr lvl="1" eaLnBrk="1" hangingPunct="1"/>
            <a:r>
              <a:rPr lang="en-US" sz="1800" kern="0" dirty="0"/>
              <a:t>FR28002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44077" r="31744" b="15644"/>
          <a:stretch/>
        </p:blipFill>
        <p:spPr>
          <a:xfrm>
            <a:off x="6312025" y="4077072"/>
            <a:ext cx="2290584" cy="20829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47FD672-7725-4605-95BA-1A3117C86D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4272" y="1484784"/>
            <a:ext cx="3167832" cy="48868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78CBDDF-D3F5-4EDE-8939-3C1B5E3AFEC1}"/>
              </a:ext>
            </a:extLst>
          </p:cNvPr>
          <p:cNvSpPr txBox="1"/>
          <p:nvPr/>
        </p:nvSpPr>
        <p:spPr>
          <a:xfrm>
            <a:off x="9480376" y="1268760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Lens average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784A7FD-78ED-4A9D-9991-EF874CC7756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7" r="9035"/>
          <a:stretch/>
        </p:blipFill>
        <p:spPr>
          <a:xfrm>
            <a:off x="-2473515" y="2379475"/>
            <a:ext cx="8209475" cy="4217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5094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/>
              <a:t>PM source apportionment: Zurich, 2009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991545" y="1340769"/>
            <a:ext cx="79978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339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3399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3399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3399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3399"/>
                </a:solidFill>
                <a:latin typeface="+mn-lt"/>
              </a:defRPr>
            </a:lvl9pPr>
          </a:lstStyle>
          <a:p>
            <a:pPr eaLnBrk="1" hangingPunct="1"/>
            <a:r>
              <a:rPr lang="en-US" sz="1800" kern="0" dirty="0"/>
              <a:t>stations:</a:t>
            </a:r>
          </a:p>
          <a:p>
            <a:pPr lvl="1" eaLnBrk="1" hangingPunct="1"/>
            <a:r>
              <a:rPr lang="en-US" sz="1800" kern="0" dirty="0"/>
              <a:t>CH0010A (</a:t>
            </a:r>
            <a:r>
              <a:rPr lang="en-US" sz="1800" dirty="0"/>
              <a:t>Zürich-</a:t>
            </a:r>
            <a:r>
              <a:rPr lang="en-US" sz="1800" dirty="0" err="1"/>
              <a:t>Kaserne</a:t>
            </a:r>
            <a:r>
              <a:rPr lang="en-US" sz="1800" dirty="0"/>
              <a:t>, </a:t>
            </a:r>
            <a:r>
              <a:rPr lang="en-US" sz="1800" dirty="0" err="1"/>
              <a:t>uB</a:t>
            </a:r>
            <a:r>
              <a:rPr lang="en-US" sz="1800" dirty="0"/>
              <a:t>)</a:t>
            </a:r>
            <a:endParaRPr lang="en-US" sz="1800" kern="0" dirty="0"/>
          </a:p>
          <a:p>
            <a:pPr lvl="1" eaLnBrk="1" hangingPunct="1"/>
            <a:r>
              <a:rPr lang="en-US" sz="1800" kern="0" dirty="0"/>
              <a:t>CH0013A (</a:t>
            </a:r>
            <a:r>
              <a:rPr lang="en-US" sz="1800" kern="0" dirty="0" err="1"/>
              <a:t>Zuerich-Stampfenbergstr</a:t>
            </a:r>
            <a:r>
              <a:rPr lang="en-US" sz="1800" kern="0" dirty="0"/>
              <a:t>)</a:t>
            </a:r>
          </a:p>
          <a:p>
            <a:pPr lvl="1" eaLnBrk="1" hangingPunct="1"/>
            <a:r>
              <a:rPr lang="en-US" sz="1800" kern="0" dirty="0">
                <a:solidFill>
                  <a:schemeClr val="bg1">
                    <a:lumMod val="65000"/>
                  </a:schemeClr>
                </a:solidFill>
              </a:rPr>
              <a:t>CH0005A (</a:t>
            </a:r>
            <a:r>
              <a:rPr lang="en-US" sz="1800" dirty="0" err="1">
                <a:solidFill>
                  <a:schemeClr val="bg1">
                    <a:lumMod val="65000"/>
                  </a:schemeClr>
                </a:solidFill>
              </a:rPr>
              <a:t>Dübendorf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-EMPA, </a:t>
            </a:r>
            <a:r>
              <a:rPr lang="en-US" sz="1800" dirty="0" err="1">
                <a:solidFill>
                  <a:schemeClr val="bg1">
                    <a:lumMod val="65000"/>
                  </a:schemeClr>
                </a:solidFill>
              </a:rPr>
              <a:t>sB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)</a:t>
            </a:r>
            <a:endParaRPr lang="en-US" sz="1800" kern="0" dirty="0">
              <a:solidFill>
                <a:schemeClr val="bg1">
                  <a:lumMod val="65000"/>
                </a:schemeClr>
              </a:solidFill>
            </a:endParaRPr>
          </a:p>
          <a:p>
            <a:pPr lvl="1" eaLnBrk="1" hangingPunct="1"/>
            <a:r>
              <a:rPr lang="en-US" sz="1800" kern="0" dirty="0">
                <a:solidFill>
                  <a:schemeClr val="bg1">
                    <a:lumMod val="65000"/>
                  </a:schemeClr>
                </a:solidFill>
              </a:rPr>
              <a:t>CH0044A (</a:t>
            </a:r>
            <a:r>
              <a:rPr lang="en-US" sz="1800" dirty="0" err="1">
                <a:solidFill>
                  <a:schemeClr val="bg1">
                    <a:lumMod val="65000"/>
                  </a:schemeClr>
                </a:solidFill>
              </a:rPr>
              <a:t>Opfikon-Balsberg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1800" dirty="0" err="1">
                <a:solidFill>
                  <a:schemeClr val="bg1">
                    <a:lumMod val="65000"/>
                  </a:schemeClr>
                </a:solidFill>
              </a:rPr>
              <a:t>sT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)</a:t>
            </a:r>
            <a:endParaRPr lang="en-US" sz="1800" kern="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66" y="3068960"/>
            <a:ext cx="4466389" cy="3349792"/>
          </a:xfrm>
          <a:prstGeom prst="rect">
            <a:avLst/>
          </a:prstGeom>
        </p:spPr>
      </p:pic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B37DDCF2-30C7-46D7-AE0D-37DE07A039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8612370"/>
              </p:ext>
            </p:extLst>
          </p:nvPr>
        </p:nvGraphicFramePr>
        <p:xfrm>
          <a:off x="6457934" y="1561433"/>
          <a:ext cx="4787265" cy="4305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ECF70B3C-0586-4AEB-8A99-52545CF1525C}"/>
              </a:ext>
            </a:extLst>
          </p:cNvPr>
          <p:cNvSpPr/>
          <p:nvPr/>
        </p:nvSpPr>
        <p:spPr>
          <a:xfrm>
            <a:off x="8334496" y="1988841"/>
            <a:ext cx="1058973" cy="2304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DD1A364-41D4-48F8-B8B6-4537F4DDD9A7}"/>
              </a:ext>
            </a:extLst>
          </p:cNvPr>
          <p:cNvSpPr/>
          <p:nvPr/>
        </p:nvSpPr>
        <p:spPr>
          <a:xfrm>
            <a:off x="9393469" y="1968787"/>
            <a:ext cx="1743091" cy="2304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7B035F-DAEC-4BFD-A281-98A96C725C81}"/>
              </a:ext>
            </a:extLst>
          </p:cNvPr>
          <p:cNvSpPr txBox="1"/>
          <p:nvPr/>
        </p:nvSpPr>
        <p:spPr>
          <a:xfrm>
            <a:off x="7104112" y="6366147"/>
            <a:ext cx="4281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Regional background &lt; rural </a:t>
            </a:r>
            <a:r>
              <a:rPr lang="en-US" dirty="0" err="1"/>
              <a:t>backgound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819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/>
              <a:t>PM source apportionment: Zurich, 2009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991545" y="1340769"/>
            <a:ext cx="79978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339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3399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3399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3399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3399"/>
                </a:solidFill>
                <a:latin typeface="+mn-lt"/>
              </a:defRPr>
            </a:lvl9pPr>
          </a:lstStyle>
          <a:p>
            <a:pPr eaLnBrk="1" hangingPunct="1"/>
            <a:r>
              <a:rPr lang="en-US" sz="1800" kern="0" dirty="0"/>
              <a:t>stations:</a:t>
            </a:r>
          </a:p>
          <a:p>
            <a:pPr lvl="1" eaLnBrk="1" hangingPunct="1"/>
            <a:r>
              <a:rPr lang="en-US" sz="1800" kern="0" dirty="0"/>
              <a:t>CH0010A (</a:t>
            </a:r>
            <a:r>
              <a:rPr lang="en-US" sz="1800" dirty="0"/>
              <a:t>Zürich-</a:t>
            </a:r>
            <a:r>
              <a:rPr lang="en-US" sz="1800" dirty="0" err="1"/>
              <a:t>Kaserne</a:t>
            </a:r>
            <a:r>
              <a:rPr lang="en-US" sz="1800" dirty="0"/>
              <a:t>, </a:t>
            </a:r>
            <a:r>
              <a:rPr lang="en-US" sz="1800" dirty="0" err="1"/>
              <a:t>uB</a:t>
            </a:r>
            <a:r>
              <a:rPr lang="en-US" sz="1800" dirty="0"/>
              <a:t>)</a:t>
            </a:r>
            <a:endParaRPr lang="en-US" sz="1800" kern="0" dirty="0"/>
          </a:p>
          <a:p>
            <a:pPr lvl="1" eaLnBrk="1" hangingPunct="1"/>
            <a:r>
              <a:rPr lang="en-US" sz="1800" kern="0" dirty="0"/>
              <a:t>CH0013A (</a:t>
            </a:r>
            <a:r>
              <a:rPr lang="en-US" sz="1800" kern="0" dirty="0" err="1"/>
              <a:t>Zuerich-Stampfenbergstr</a:t>
            </a:r>
            <a:r>
              <a:rPr lang="en-US" sz="1800" kern="0" dirty="0"/>
              <a:t>)</a:t>
            </a:r>
          </a:p>
          <a:p>
            <a:pPr lvl="1" eaLnBrk="1" hangingPunct="1"/>
            <a:r>
              <a:rPr lang="en-US" sz="1800" kern="0" dirty="0">
                <a:solidFill>
                  <a:schemeClr val="bg1">
                    <a:lumMod val="65000"/>
                  </a:schemeClr>
                </a:solidFill>
              </a:rPr>
              <a:t>CH0005A (</a:t>
            </a:r>
            <a:r>
              <a:rPr lang="en-US" sz="1800" dirty="0" err="1">
                <a:solidFill>
                  <a:schemeClr val="bg1">
                    <a:lumMod val="65000"/>
                  </a:schemeClr>
                </a:solidFill>
              </a:rPr>
              <a:t>Dübendorf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-EMPA, </a:t>
            </a:r>
            <a:r>
              <a:rPr lang="en-US" sz="1800" dirty="0" err="1">
                <a:solidFill>
                  <a:schemeClr val="bg1">
                    <a:lumMod val="65000"/>
                  </a:schemeClr>
                </a:solidFill>
              </a:rPr>
              <a:t>sB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)</a:t>
            </a:r>
            <a:endParaRPr lang="en-US" sz="1800" kern="0" dirty="0">
              <a:solidFill>
                <a:schemeClr val="bg1">
                  <a:lumMod val="65000"/>
                </a:schemeClr>
              </a:solidFill>
            </a:endParaRPr>
          </a:p>
          <a:p>
            <a:pPr lvl="1" eaLnBrk="1" hangingPunct="1"/>
            <a:r>
              <a:rPr lang="en-US" sz="1800" kern="0" dirty="0">
                <a:solidFill>
                  <a:schemeClr val="bg1">
                    <a:lumMod val="65000"/>
                  </a:schemeClr>
                </a:solidFill>
              </a:rPr>
              <a:t>CH0044A (</a:t>
            </a:r>
            <a:r>
              <a:rPr lang="en-US" sz="1800" dirty="0" err="1">
                <a:solidFill>
                  <a:schemeClr val="bg1">
                    <a:lumMod val="65000"/>
                  </a:schemeClr>
                </a:solidFill>
              </a:rPr>
              <a:t>Opfikon-Balsberg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1800" dirty="0" err="1">
                <a:solidFill>
                  <a:schemeClr val="bg1">
                    <a:lumMod val="65000"/>
                  </a:schemeClr>
                </a:solidFill>
              </a:rPr>
              <a:t>sT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)</a:t>
            </a:r>
            <a:endParaRPr lang="en-US" sz="1800" kern="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44077" r="31744" b="15644"/>
          <a:stretch/>
        </p:blipFill>
        <p:spPr>
          <a:xfrm>
            <a:off x="5059877" y="3789040"/>
            <a:ext cx="2548291" cy="23173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66" y="3068960"/>
            <a:ext cx="4466389" cy="33497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472264" y="1196752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CH0013A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4830" y="1575213"/>
            <a:ext cx="3319808" cy="5121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2585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 &amp; limitations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Sectoral – spatial source apportionment of PM at monitoring sites, identifying contributions from transboundary, national and local origin, different source sectors and pollutants</a:t>
            </a:r>
          </a:p>
          <a:p>
            <a:r>
              <a:rPr lang="en-US" dirty="0"/>
              <a:t>Coverage of GAINS approach: ~1900 </a:t>
            </a:r>
            <a:r>
              <a:rPr lang="en-US" dirty="0" err="1"/>
              <a:t>AirBase</a:t>
            </a:r>
            <a:r>
              <a:rPr lang="en-US" dirty="0"/>
              <a:t> stations in the EU and Switzerland</a:t>
            </a:r>
          </a:p>
          <a:p>
            <a:r>
              <a:rPr lang="en-US" dirty="0"/>
              <a:t>Method relies on distribution and quality of observations in the base year (2009). This influences also the definition of urban increment vs regional background.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>
                <a:sym typeface="Symbol" panose="05050102010706020507" pitchFamily="18" charset="2"/>
              </a:rPr>
              <a:t> </a:t>
            </a:r>
            <a:r>
              <a:rPr lang="en-US" dirty="0"/>
              <a:t>Results for individual stations need to be scrutinized carefully</a:t>
            </a:r>
          </a:p>
          <a:p>
            <a:r>
              <a:rPr lang="en-US" dirty="0"/>
              <a:t>Meteorology corresponds to annual mean of 2009, changes over time only with emissions. Challenging when compared to observations over a different time period.</a:t>
            </a:r>
          </a:p>
          <a:p>
            <a:r>
              <a:rPr lang="en-US" dirty="0"/>
              <a:t>GAINS emphasizes the local low-level PPM sources in the urban increment, while SIA is attributed to regional origin</a:t>
            </a:r>
          </a:p>
          <a:p>
            <a:r>
              <a:rPr lang="en-US" dirty="0"/>
              <a:t>Definition of the urban area matters.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3553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5F9F9-CE90-4310-8061-55E5E2456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 slides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F42A30-A8DF-41ED-A089-930A249924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555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>
          <a:xfrm>
            <a:off x="1847529" y="260648"/>
            <a:ext cx="8459787" cy="1143000"/>
          </a:xfrm>
        </p:spPr>
        <p:txBody>
          <a:bodyPr/>
          <a:lstStyle/>
          <a:p>
            <a:pPr eaLnBrk="1" hangingPunct="1"/>
            <a:r>
              <a:rPr lang="en-US" sz="3200" dirty="0"/>
              <a:t>PM source apportionment: Roubaix/Lille, 2009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991545" y="1340769"/>
            <a:ext cx="79978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339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3399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3399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3399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3399"/>
                </a:solidFill>
                <a:latin typeface="+mn-lt"/>
              </a:defRPr>
            </a:lvl9pPr>
          </a:lstStyle>
          <a:p>
            <a:pPr eaLnBrk="1" hangingPunct="1"/>
            <a:r>
              <a:rPr lang="en-US" sz="1800" kern="0" dirty="0"/>
              <a:t>stations:</a:t>
            </a:r>
          </a:p>
          <a:p>
            <a:pPr lvl="1" eaLnBrk="1" hangingPunct="1"/>
            <a:r>
              <a:rPr lang="en-US" sz="1800" kern="0" dirty="0"/>
              <a:t>FR11016 (</a:t>
            </a:r>
            <a:r>
              <a:rPr lang="en-US" sz="1800" dirty="0" err="1"/>
              <a:t>Marcq</a:t>
            </a:r>
            <a:r>
              <a:rPr lang="en-US" sz="1800" dirty="0"/>
              <a:t> CTM, </a:t>
            </a:r>
            <a:r>
              <a:rPr lang="en-US" sz="1800" dirty="0" err="1"/>
              <a:t>sB</a:t>
            </a:r>
            <a:r>
              <a:rPr lang="en-US" sz="1800" dirty="0"/>
              <a:t>)</a:t>
            </a:r>
            <a:endParaRPr lang="en-US" sz="1800" kern="0" dirty="0"/>
          </a:p>
          <a:p>
            <a:pPr lvl="1" eaLnBrk="1" hangingPunct="1"/>
            <a:r>
              <a:rPr lang="en-US" sz="1800" kern="0" dirty="0"/>
              <a:t>FR11027 (</a:t>
            </a:r>
            <a:r>
              <a:rPr lang="en-US" sz="1800" dirty="0"/>
              <a:t>Tourcoing Centre, </a:t>
            </a:r>
            <a:r>
              <a:rPr lang="en-US" sz="1800" dirty="0" err="1"/>
              <a:t>uB</a:t>
            </a:r>
            <a:r>
              <a:rPr lang="en-US" sz="1800" dirty="0"/>
              <a:t>)</a:t>
            </a:r>
            <a:endParaRPr lang="en-US" sz="1800" kern="0" dirty="0"/>
          </a:p>
          <a:p>
            <a:pPr lvl="1" eaLnBrk="1" hangingPunct="1"/>
            <a:r>
              <a:rPr lang="en-US" sz="1800" kern="0" dirty="0"/>
              <a:t>FR11025 (</a:t>
            </a:r>
            <a:r>
              <a:rPr lang="en-US" sz="1800" dirty="0"/>
              <a:t>Lille Fives, </a:t>
            </a:r>
            <a:r>
              <a:rPr lang="en-US" sz="1800" dirty="0" err="1"/>
              <a:t>uB</a:t>
            </a:r>
            <a:r>
              <a:rPr lang="en-US" sz="1800" dirty="0"/>
              <a:t>)</a:t>
            </a:r>
            <a:endParaRPr lang="en-US" sz="1800" kern="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221" y="2924945"/>
            <a:ext cx="4449696" cy="33372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2145" y="1306917"/>
            <a:ext cx="3319809" cy="51212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t="44077" r="31744" b="15644"/>
          <a:stretch/>
        </p:blipFill>
        <p:spPr>
          <a:xfrm>
            <a:off x="5594688" y="3873500"/>
            <a:ext cx="2260665" cy="2055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390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PM station calculations in GAINS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284" y="1052736"/>
            <a:ext cx="10663767" cy="4741987"/>
          </a:xfrm>
        </p:spPr>
        <p:txBody>
          <a:bodyPr/>
          <a:lstStyle/>
          <a:p>
            <a:r>
              <a:rPr lang="en-US" dirty="0"/>
              <a:t>purpose: estimate station compliance under different policy scenarios in the context of the revision of the EU Air pollution strategy / NEC directive</a:t>
            </a:r>
          </a:p>
          <a:p>
            <a:r>
              <a:rPr lang="en-US" dirty="0"/>
              <a:t>Allows for PM source apportionment</a:t>
            </a:r>
          </a:p>
          <a:p>
            <a:r>
              <a:rPr lang="en-US" dirty="0"/>
              <a:t>Approach: combination of modelling and observations. Model itself is not representative of local conditions.</a:t>
            </a:r>
          </a:p>
        </p:txBody>
      </p:sp>
      <p:sp>
        <p:nvSpPr>
          <p:cNvPr id="8" name="Oval 7"/>
          <p:cNvSpPr/>
          <p:nvPr/>
        </p:nvSpPr>
        <p:spPr>
          <a:xfrm>
            <a:off x="7385582" y="3687458"/>
            <a:ext cx="301957" cy="181538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523609" y="3394384"/>
            <a:ext cx="383622" cy="245116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835816" y="3872642"/>
            <a:ext cx="301957" cy="181538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449980" y="3750522"/>
            <a:ext cx="301957" cy="181538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369533" y="3970042"/>
            <a:ext cx="301957" cy="181538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889861" y="4024601"/>
            <a:ext cx="301957" cy="181538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913166" y="3555539"/>
            <a:ext cx="301957" cy="181538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>
            <a:cxnSpLocks/>
          </p:cNvCxnSpPr>
          <p:nvPr/>
        </p:nvCxnSpPr>
        <p:spPr>
          <a:xfrm>
            <a:off x="1390314" y="6353506"/>
            <a:ext cx="8522110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6" name="Straight Connector 15"/>
          <p:cNvCxnSpPr>
            <a:cxnSpLocks/>
          </p:cNvCxnSpPr>
          <p:nvPr/>
        </p:nvCxnSpPr>
        <p:spPr>
          <a:xfrm flipV="1">
            <a:off x="1390316" y="2852936"/>
            <a:ext cx="0" cy="3534059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med" len="med"/>
            <a:tailEnd type="arrow" w="med" len="med"/>
          </a:ln>
          <a:effectLst/>
        </p:spPr>
      </p:cxnSp>
      <p:sp>
        <p:nvSpPr>
          <p:cNvPr id="17" name="Rectangle: Rounded Corners 16"/>
          <p:cNvSpPr/>
          <p:nvPr/>
        </p:nvSpPr>
        <p:spPr>
          <a:xfrm>
            <a:off x="3071664" y="4398715"/>
            <a:ext cx="5472608" cy="1237337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Urban increment</a:t>
            </a:r>
          </a:p>
        </p:txBody>
      </p:sp>
      <p:sp>
        <p:nvSpPr>
          <p:cNvPr id="18" name="Plaque 17"/>
          <p:cNvSpPr/>
          <p:nvPr/>
        </p:nvSpPr>
        <p:spPr>
          <a:xfrm>
            <a:off x="2458967" y="4985577"/>
            <a:ext cx="1543343" cy="1227633"/>
          </a:xfrm>
          <a:prstGeom prst="plaque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laque 18"/>
          <p:cNvSpPr/>
          <p:nvPr/>
        </p:nvSpPr>
        <p:spPr>
          <a:xfrm>
            <a:off x="7630789" y="4985577"/>
            <a:ext cx="1543343" cy="1227633"/>
          </a:xfrm>
          <a:prstGeom prst="plaque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390315" y="5599394"/>
            <a:ext cx="8119326" cy="75411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 background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074391" y="3062736"/>
            <a:ext cx="1790152" cy="299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Traffic hotspots</a:t>
            </a:r>
          </a:p>
        </p:txBody>
      </p:sp>
      <p:sp>
        <p:nvSpPr>
          <p:cNvPr id="22" name="TextBox 21"/>
          <p:cNvSpPr txBox="1"/>
          <p:nvPr/>
        </p:nvSpPr>
        <p:spPr>
          <a:xfrm rot="16200000">
            <a:off x="939917" y="4280192"/>
            <a:ext cx="556630" cy="3441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PM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2.5</a:t>
            </a:r>
          </a:p>
        </p:txBody>
      </p:sp>
      <p:cxnSp>
        <p:nvCxnSpPr>
          <p:cNvPr id="23" name="Straight Connector 22"/>
          <p:cNvCxnSpPr>
            <a:cxnSpLocks/>
          </p:cNvCxnSpPr>
          <p:nvPr/>
        </p:nvCxnSpPr>
        <p:spPr>
          <a:xfrm>
            <a:off x="9576743" y="5599394"/>
            <a:ext cx="738120" cy="0"/>
          </a:xfrm>
          <a:prstGeom prst="line">
            <a:avLst/>
          </a:prstGeom>
          <a:ln w="28575">
            <a:solidFill>
              <a:schemeClr val="bg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cxnSpLocks/>
            <a:endCxn id="25" idx="1"/>
          </p:cNvCxnSpPr>
          <p:nvPr/>
        </p:nvCxnSpPr>
        <p:spPr>
          <a:xfrm flipV="1">
            <a:off x="7832095" y="4386276"/>
            <a:ext cx="2560224" cy="12438"/>
          </a:xfrm>
          <a:prstGeom prst="line">
            <a:avLst/>
          </a:prstGeom>
          <a:ln w="28575">
            <a:solidFill>
              <a:schemeClr val="bg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0392319" y="4167557"/>
            <a:ext cx="384201" cy="43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2"/>
                </a:solidFill>
              </a:rPr>
              <a:t>?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392319" y="5372421"/>
            <a:ext cx="384201" cy="43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2"/>
                </a:solidFill>
              </a:rPr>
              <a:t>?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198951" y="6525344"/>
            <a:ext cx="2454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Lenschow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et al (2001)</a:t>
            </a:r>
          </a:p>
        </p:txBody>
      </p:sp>
    </p:spTree>
    <p:extLst>
      <p:ext uri="{BB962C8B-B14F-4D97-AF65-F5344CB8AC3E}">
        <p14:creationId xmlns:p14="http://schemas.microsoft.com/office/powerpoint/2010/main" val="2308929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284" y="341784"/>
            <a:ext cx="10663767" cy="1143000"/>
          </a:xfrm>
        </p:spPr>
        <p:txBody>
          <a:bodyPr/>
          <a:lstStyle/>
          <a:p>
            <a:r>
              <a:rPr lang="en-US" dirty="0"/>
              <a:t>Modelling the (urban) 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284" y="1207293"/>
            <a:ext cx="10663767" cy="4525963"/>
          </a:xfrm>
        </p:spPr>
        <p:txBody>
          <a:bodyPr/>
          <a:lstStyle/>
          <a:p>
            <a:r>
              <a:rPr lang="en-US" sz="2000" dirty="0"/>
              <a:t>“28 x 28 km” linear transfer coefficients from EMEP model: country to grid</a:t>
            </a:r>
          </a:p>
          <a:p>
            <a:r>
              <a:rPr lang="en-US" sz="2000" dirty="0"/>
              <a:t>“7 x 7 km” run from CHIMERE model: use </a:t>
            </a:r>
            <a:r>
              <a:rPr lang="en-US" sz="2000" dirty="0" err="1"/>
              <a:t>subgrid</a:t>
            </a:r>
            <a:r>
              <a:rPr lang="en-US" sz="2000" dirty="0"/>
              <a:t> pattern for downscaling</a:t>
            </a:r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defRPr/>
            </a:pPr>
            <a:fld id="{7197F332-8881-48E2-9D46-1E15C05EBD6B}" type="slidenum">
              <a:rPr lang="en-US" smtClean="0"/>
              <a:pPr algn="r">
                <a:defRPr/>
              </a:pPr>
              <a:t>3</a:t>
            </a:fld>
            <a:endParaRPr lang="en-US" dirty="0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068960"/>
            <a:ext cx="4572000" cy="34289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40016" y="6525344"/>
            <a:ext cx="50957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Kiesewetter</a:t>
            </a:r>
            <a:r>
              <a:rPr lang="en-US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et al. (ACP 2015, </a:t>
            </a:r>
            <a:r>
              <a:rPr lang="en-US" sz="16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Env</a:t>
            </a:r>
            <a:r>
              <a:rPr lang="en-US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Modell </a:t>
            </a:r>
            <a:r>
              <a:rPr lang="en-US" sz="16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Softw</a:t>
            </a:r>
            <a:r>
              <a:rPr lang="en-US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2015)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068960"/>
            <a:ext cx="4572000" cy="342899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068960"/>
            <a:ext cx="4571998" cy="342899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C23B3F9-B7E0-4B56-A190-D974DFEC33F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4" y="2911284"/>
            <a:ext cx="5260285" cy="394671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C0E65F2-4FF6-4262-A4ED-6CC6923234E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84" y="2924944"/>
            <a:ext cx="5260284" cy="39467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3D292CE-1737-4C45-9477-AC2255A78940}"/>
              </a:ext>
            </a:extLst>
          </p:cNvPr>
          <p:cNvSpPr txBox="1"/>
          <p:nvPr/>
        </p:nvSpPr>
        <p:spPr>
          <a:xfrm>
            <a:off x="4223792" y="2348880"/>
            <a:ext cx="3591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“28km” resolution (transfer </a:t>
            </a:r>
            <a:r>
              <a:rPr lang="en-US" dirty="0" err="1"/>
              <a:t>coeff</a:t>
            </a:r>
            <a:r>
              <a:rPr lang="en-US" dirty="0"/>
              <a:t>.)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9BA8368-E240-4BE7-9F97-63745AC98EE5}"/>
              </a:ext>
            </a:extLst>
          </p:cNvPr>
          <p:cNvSpPr txBox="1"/>
          <p:nvPr/>
        </p:nvSpPr>
        <p:spPr>
          <a:xfrm>
            <a:off x="4223792" y="2348880"/>
            <a:ext cx="3768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“7km” resolution (+urban polygons)</a:t>
            </a:r>
          </a:p>
        </p:txBody>
      </p:sp>
    </p:spTree>
    <p:extLst>
      <p:ext uri="{BB962C8B-B14F-4D97-AF65-F5344CB8AC3E}">
        <p14:creationId xmlns:p14="http://schemas.microsoft.com/office/powerpoint/2010/main" val="2642109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Towards source apportionment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284" y="980729"/>
            <a:ext cx="10663767" cy="5145436"/>
          </a:xfrm>
        </p:spPr>
        <p:txBody>
          <a:bodyPr/>
          <a:lstStyle/>
          <a:p>
            <a:r>
              <a:rPr lang="en-US" dirty="0"/>
              <a:t>Regional background</a:t>
            </a:r>
          </a:p>
          <a:p>
            <a:r>
              <a:rPr lang="en-US" dirty="0"/>
              <a:t>How much of the residual is natural, regional, and local?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30" y="2071900"/>
            <a:ext cx="5642494" cy="423186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32" y="2077451"/>
            <a:ext cx="5642492" cy="423186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145" y="2072068"/>
            <a:ext cx="5642492" cy="423186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150" y="2077452"/>
            <a:ext cx="5642490" cy="423186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150" y="2060848"/>
            <a:ext cx="5642490" cy="423186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38823" y="6137217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Interpolated </a:t>
            </a:r>
            <a:r>
              <a:rPr lang="en-US" dirty="0">
                <a:solidFill>
                  <a:srgbClr val="003399"/>
                </a:solidFill>
              </a:rPr>
              <a:t>rural</a:t>
            </a:r>
            <a:r>
              <a:rPr lang="en-US" dirty="0">
                <a:solidFill>
                  <a:schemeClr val="accent6"/>
                </a:solidFill>
              </a:rPr>
              <a:t> background is a first good proxy (+extra rules)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615805" y="6126165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Interpolate residual at rural background stations to split residual into regional and local component</a:t>
            </a:r>
          </a:p>
        </p:txBody>
      </p:sp>
    </p:spTree>
    <p:extLst>
      <p:ext uri="{BB962C8B-B14F-4D97-AF65-F5344CB8AC3E}">
        <p14:creationId xmlns:p14="http://schemas.microsoft.com/office/powerpoint/2010/main" val="1313378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Split residual into regional and local </a:t>
            </a:r>
          </a:p>
        </p:txBody>
      </p:sp>
      <p:cxnSp>
        <p:nvCxnSpPr>
          <p:cNvPr id="62" name="Straight Connector 61"/>
          <p:cNvCxnSpPr/>
          <p:nvPr/>
        </p:nvCxnSpPr>
        <p:spPr>
          <a:xfrm>
            <a:off x="1371601" y="2556356"/>
            <a:ext cx="7117317" cy="4873"/>
          </a:xfrm>
          <a:prstGeom prst="line">
            <a:avLst/>
          </a:prstGeom>
          <a:noFill/>
          <a:ln w="19050" cap="flat" cmpd="sng" algn="ctr">
            <a:solidFill>
              <a:srgbClr val="4F81BD">
                <a:shade val="95000"/>
                <a:satMod val="105000"/>
              </a:srgbClr>
            </a:solidFill>
            <a:prstDash val="dash"/>
          </a:ln>
          <a:effectLst/>
        </p:spPr>
      </p:cxnSp>
      <p:sp>
        <p:nvSpPr>
          <p:cNvPr id="63" name="Rectangle 62"/>
          <p:cNvSpPr/>
          <p:nvPr/>
        </p:nvSpPr>
        <p:spPr>
          <a:xfrm>
            <a:off x="2468271" y="1922877"/>
            <a:ext cx="452930" cy="612312"/>
          </a:xfrm>
          <a:prstGeom prst="rect">
            <a:avLst/>
          </a:prstGeom>
          <a:solidFill>
            <a:srgbClr val="C0504D">
              <a:lumMod val="75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524001" y="4817202"/>
            <a:ext cx="7880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28km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478043" y="2671561"/>
            <a:ext cx="10089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residual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2468271" y="2535190"/>
            <a:ext cx="452931" cy="708245"/>
          </a:xfrm>
          <a:prstGeom prst="rect">
            <a:avLst/>
          </a:prstGeom>
          <a:solidFill>
            <a:sysClr val="windowText" lastClr="000000">
              <a:lumMod val="50000"/>
              <a:lumOff val="50000"/>
            </a:sys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2468269" y="3252748"/>
            <a:ext cx="452931" cy="717567"/>
          </a:xfrm>
          <a:prstGeom prst="rect">
            <a:avLst/>
          </a:prstGeom>
          <a:solidFill>
            <a:srgbClr val="1F497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2468271" y="3970315"/>
            <a:ext cx="452931" cy="2113691"/>
          </a:xfrm>
          <a:prstGeom prst="rect">
            <a:avLst/>
          </a:prstGeom>
          <a:solidFill>
            <a:srgbClr val="00B05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2468272" y="6084004"/>
            <a:ext cx="452931" cy="313264"/>
          </a:xfrm>
          <a:prstGeom prst="rect">
            <a:avLst/>
          </a:prstGeom>
          <a:solidFill>
            <a:srgbClr val="9BBB59">
              <a:lumMod val="5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" name="Left Brace 69"/>
          <p:cNvSpPr/>
          <p:nvPr/>
        </p:nvSpPr>
        <p:spPr>
          <a:xfrm>
            <a:off x="2210807" y="3970314"/>
            <a:ext cx="257464" cy="2122156"/>
          </a:xfrm>
          <a:prstGeom prst="leftBrace">
            <a:avLst/>
          </a:prstGeom>
          <a:noFill/>
          <a:ln w="19050" cap="flat" cmpd="sng" algn="ctr">
            <a:solidFill>
              <a:srgbClr val="1F497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25" name="Group 124"/>
          <p:cNvGrpSpPr/>
          <p:nvPr/>
        </p:nvGrpSpPr>
        <p:grpSpPr>
          <a:xfrm>
            <a:off x="3205085" y="2667430"/>
            <a:ext cx="1489678" cy="923330"/>
            <a:chOff x="3205085" y="2667430"/>
            <a:chExt cx="1489678" cy="923330"/>
          </a:xfrm>
        </p:grpSpPr>
        <p:sp>
          <p:nvSpPr>
            <p:cNvPr id="79" name="Rectangle 78"/>
            <p:cNvSpPr/>
            <p:nvPr/>
          </p:nvSpPr>
          <p:spPr>
            <a:xfrm>
              <a:off x="3205087" y="2749580"/>
              <a:ext cx="385689" cy="310374"/>
            </a:xfrm>
            <a:prstGeom prst="rect">
              <a:avLst/>
            </a:prstGeom>
            <a:solidFill>
              <a:sysClr val="windowText" lastClr="000000">
                <a:lumMod val="50000"/>
                <a:lumOff val="50000"/>
              </a:sys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3205086" y="3054380"/>
              <a:ext cx="385689" cy="228601"/>
            </a:xfrm>
            <a:prstGeom prst="rect">
              <a:avLst/>
            </a:prstGeom>
            <a:solidFill>
              <a:sysClr val="windowText" lastClr="000000">
                <a:lumMod val="50000"/>
                <a:lumOff val="50000"/>
              </a:sys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3205085" y="3282981"/>
              <a:ext cx="385689" cy="153386"/>
            </a:xfrm>
            <a:prstGeom prst="rect">
              <a:avLst/>
            </a:prstGeom>
            <a:solidFill>
              <a:sysClr val="windowText" lastClr="000000">
                <a:lumMod val="50000"/>
                <a:lumOff val="50000"/>
              </a:sys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3704620" y="2667430"/>
              <a:ext cx="990143" cy="92333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>
                  <a:solidFill>
                    <a:prstClr val="black"/>
                  </a:solidFill>
                  <a:latin typeface="Calibri"/>
                </a:rPr>
                <a:t>Local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>
                  <a:solidFill>
                    <a:prstClr val="black"/>
                  </a:solidFill>
                  <a:latin typeface="Calibri"/>
                </a:rPr>
                <a:t>Regional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>
                  <a:solidFill>
                    <a:prstClr val="black"/>
                  </a:solidFill>
                  <a:latin typeface="Calibri"/>
                </a:rPr>
                <a:t>Natural</a:t>
              </a:r>
            </a:p>
          </p:txBody>
        </p:sp>
      </p:grpSp>
      <p:sp>
        <p:nvSpPr>
          <p:cNvPr id="83" name="Rectangle 82"/>
          <p:cNvSpPr/>
          <p:nvPr/>
        </p:nvSpPr>
        <p:spPr>
          <a:xfrm>
            <a:off x="2468270" y="5567534"/>
            <a:ext cx="452931" cy="516470"/>
          </a:xfrm>
          <a:prstGeom prst="rect">
            <a:avLst/>
          </a:prstGeom>
          <a:solidFill>
            <a:srgbClr val="9BBB59">
              <a:lumMod val="75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4" name="Left Brace 83"/>
          <p:cNvSpPr/>
          <p:nvPr/>
        </p:nvSpPr>
        <p:spPr>
          <a:xfrm>
            <a:off x="2210808" y="3264932"/>
            <a:ext cx="257463" cy="705383"/>
          </a:xfrm>
          <a:prstGeom prst="leftBrace">
            <a:avLst/>
          </a:prstGeom>
          <a:noFill/>
          <a:ln w="19050" cap="flat" cmpd="sng" algn="ctr">
            <a:solidFill>
              <a:srgbClr val="1F497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695400" y="3255948"/>
            <a:ext cx="156536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7km /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urban polygon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2389387" y="4982760"/>
            <a:ext cx="624529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SIA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SOA</a:t>
            </a:r>
          </a:p>
        </p:txBody>
      </p:sp>
      <p:cxnSp>
        <p:nvCxnSpPr>
          <p:cNvPr id="90" name="Straight Connector 89"/>
          <p:cNvCxnSpPr/>
          <p:nvPr/>
        </p:nvCxnSpPr>
        <p:spPr>
          <a:xfrm>
            <a:off x="2514600" y="4881734"/>
            <a:ext cx="609600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91" name="TextBox 90"/>
          <p:cNvSpPr txBox="1"/>
          <p:nvPr/>
        </p:nvSpPr>
        <p:spPr>
          <a:xfrm>
            <a:off x="2392070" y="4390780"/>
            <a:ext cx="670538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PPM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1325270" y="2028978"/>
            <a:ext cx="1142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roadside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1066800" y="1224134"/>
            <a:ext cx="9097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Modelled PM2.5   </a:t>
            </a:r>
            <a:r>
              <a:rPr lang="en-US" sz="2000" dirty="0">
                <a:solidFill>
                  <a:prstClr val="black"/>
                </a:solidFill>
                <a:latin typeface="Calibri"/>
                <a:sym typeface="Symbol"/>
              </a:rPr>
              <a:t> 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Re-attribution </a:t>
            </a:r>
            <a:r>
              <a:rPr lang="en-US" sz="2000" dirty="0">
                <a:solidFill>
                  <a:prstClr val="black"/>
                </a:solidFill>
                <a:latin typeface="Calibri"/>
                <a:sym typeface="Symbol"/>
              </a:rPr>
              <a:t>   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Source attribution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1219201" y="6084004"/>
            <a:ext cx="1185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EMEP dust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2996649" y="5636295"/>
            <a:ext cx="1564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9BBB59">
                    <a:lumMod val="75000"/>
                  </a:srgbClr>
                </a:solidFill>
                <a:latin typeface="Calibri"/>
              </a:rPr>
              <a:t>transboundary</a:t>
            </a:r>
          </a:p>
        </p:txBody>
      </p:sp>
      <p:sp>
        <p:nvSpPr>
          <p:cNvPr id="119" name="TextBox 118"/>
          <p:cNvSpPr txBox="1"/>
          <p:nvPr/>
        </p:nvSpPr>
        <p:spPr>
          <a:xfrm rot="16200000">
            <a:off x="2629871" y="4697068"/>
            <a:ext cx="951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B050"/>
                </a:solidFill>
                <a:latin typeface="Calibri"/>
              </a:rPr>
              <a:t>national</a:t>
            </a:r>
          </a:p>
        </p:txBody>
      </p:sp>
      <p:pic>
        <p:nvPicPr>
          <p:cNvPr id="121" name="Picture 1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344" y="1556793"/>
            <a:ext cx="3744416" cy="2808311"/>
          </a:xfrm>
          <a:prstGeom prst="rect">
            <a:avLst/>
          </a:prstGeom>
        </p:spPr>
      </p:pic>
      <p:pic>
        <p:nvPicPr>
          <p:cNvPr id="122" name="Picture 1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968" y="4149080"/>
            <a:ext cx="3744416" cy="2808312"/>
          </a:xfrm>
          <a:prstGeom prst="rect">
            <a:avLst/>
          </a:prstGeom>
        </p:spPr>
      </p:pic>
      <p:sp>
        <p:nvSpPr>
          <p:cNvPr id="123" name="TextBox 122"/>
          <p:cNvSpPr txBox="1"/>
          <p:nvPr/>
        </p:nvSpPr>
        <p:spPr>
          <a:xfrm>
            <a:off x="4786187" y="2679199"/>
            <a:ext cx="54302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Sectoral attribution proportional to local PPM emissions</a:t>
            </a:r>
          </a:p>
          <a:p>
            <a:endParaRPr lang="en-US" dirty="0"/>
          </a:p>
        </p:txBody>
      </p:sp>
      <p:sp>
        <p:nvSpPr>
          <p:cNvPr id="124" name="TextBox 123"/>
          <p:cNvSpPr txBox="1"/>
          <p:nvPr/>
        </p:nvSpPr>
        <p:spPr>
          <a:xfrm>
            <a:off x="4786187" y="2944429"/>
            <a:ext cx="6990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Sectoral attribution proportional to modelled concentrations @28km res</a:t>
            </a:r>
          </a:p>
        </p:txBody>
      </p:sp>
    </p:spTree>
    <p:extLst>
      <p:ext uri="{BB962C8B-B14F-4D97-AF65-F5344CB8AC3E}">
        <p14:creationId xmlns:p14="http://schemas.microsoft.com/office/powerpoint/2010/main" val="2658503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/>
      <p:bldP spid="1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Determine regional background level</a:t>
            </a:r>
          </a:p>
        </p:txBody>
      </p:sp>
      <p:cxnSp>
        <p:nvCxnSpPr>
          <p:cNvPr id="62" name="Straight Connector 61"/>
          <p:cNvCxnSpPr/>
          <p:nvPr/>
        </p:nvCxnSpPr>
        <p:spPr>
          <a:xfrm>
            <a:off x="1371601" y="2556356"/>
            <a:ext cx="7117317" cy="4873"/>
          </a:xfrm>
          <a:prstGeom prst="line">
            <a:avLst/>
          </a:prstGeom>
          <a:noFill/>
          <a:ln w="19050" cap="flat" cmpd="sng" algn="ctr">
            <a:solidFill>
              <a:srgbClr val="4F81BD">
                <a:shade val="95000"/>
                <a:satMod val="105000"/>
              </a:srgbClr>
            </a:solidFill>
            <a:prstDash val="dash"/>
          </a:ln>
          <a:effectLst/>
        </p:spPr>
      </p:cxnSp>
      <p:sp>
        <p:nvSpPr>
          <p:cNvPr id="63" name="Rectangle 62"/>
          <p:cNvSpPr/>
          <p:nvPr/>
        </p:nvSpPr>
        <p:spPr>
          <a:xfrm>
            <a:off x="2468271" y="1922877"/>
            <a:ext cx="452930" cy="612312"/>
          </a:xfrm>
          <a:prstGeom prst="rect">
            <a:avLst/>
          </a:prstGeom>
          <a:solidFill>
            <a:srgbClr val="C0504D">
              <a:lumMod val="75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524001" y="4817202"/>
            <a:ext cx="7880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28km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478043" y="2671561"/>
            <a:ext cx="10089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residual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2468271" y="2535190"/>
            <a:ext cx="452931" cy="708245"/>
          </a:xfrm>
          <a:prstGeom prst="rect">
            <a:avLst/>
          </a:prstGeom>
          <a:solidFill>
            <a:sysClr val="windowText" lastClr="000000">
              <a:lumMod val="50000"/>
              <a:lumOff val="50000"/>
            </a:sys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2468269" y="3252748"/>
            <a:ext cx="452931" cy="717567"/>
          </a:xfrm>
          <a:prstGeom prst="rect">
            <a:avLst/>
          </a:prstGeom>
          <a:solidFill>
            <a:srgbClr val="1F497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2468271" y="3970315"/>
            <a:ext cx="452931" cy="2113691"/>
          </a:xfrm>
          <a:prstGeom prst="rect">
            <a:avLst/>
          </a:prstGeom>
          <a:solidFill>
            <a:srgbClr val="00B05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2468272" y="6084004"/>
            <a:ext cx="452931" cy="313264"/>
          </a:xfrm>
          <a:prstGeom prst="rect">
            <a:avLst/>
          </a:prstGeom>
          <a:solidFill>
            <a:srgbClr val="9BBB59">
              <a:lumMod val="5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" name="Left Brace 69"/>
          <p:cNvSpPr/>
          <p:nvPr/>
        </p:nvSpPr>
        <p:spPr>
          <a:xfrm>
            <a:off x="2210807" y="3970314"/>
            <a:ext cx="257464" cy="2122156"/>
          </a:xfrm>
          <a:prstGeom prst="leftBrace">
            <a:avLst/>
          </a:prstGeom>
          <a:noFill/>
          <a:ln w="19050" cap="flat" cmpd="sng" algn="ctr">
            <a:solidFill>
              <a:srgbClr val="1F497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3205087" y="2749580"/>
            <a:ext cx="385689" cy="310374"/>
          </a:xfrm>
          <a:prstGeom prst="rect">
            <a:avLst/>
          </a:prstGeom>
          <a:solidFill>
            <a:sysClr val="windowText" lastClr="000000">
              <a:lumMod val="50000"/>
              <a:lumOff val="50000"/>
            </a:sys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3205086" y="3054380"/>
            <a:ext cx="385689" cy="228601"/>
          </a:xfrm>
          <a:prstGeom prst="rect">
            <a:avLst/>
          </a:prstGeom>
          <a:solidFill>
            <a:sysClr val="windowText" lastClr="000000">
              <a:lumMod val="50000"/>
              <a:lumOff val="50000"/>
            </a:sys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3205085" y="3282981"/>
            <a:ext cx="385689" cy="153386"/>
          </a:xfrm>
          <a:prstGeom prst="rect">
            <a:avLst/>
          </a:prstGeom>
          <a:solidFill>
            <a:sysClr val="windowText" lastClr="000000">
              <a:lumMod val="50000"/>
              <a:lumOff val="50000"/>
            </a:sys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3704620" y="2667430"/>
            <a:ext cx="990143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Local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Regional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Natural</a:t>
            </a:r>
          </a:p>
        </p:txBody>
      </p:sp>
      <p:sp>
        <p:nvSpPr>
          <p:cNvPr id="83" name="Rectangle 82"/>
          <p:cNvSpPr/>
          <p:nvPr/>
        </p:nvSpPr>
        <p:spPr>
          <a:xfrm>
            <a:off x="2468270" y="5567534"/>
            <a:ext cx="452931" cy="516470"/>
          </a:xfrm>
          <a:prstGeom prst="rect">
            <a:avLst/>
          </a:prstGeom>
          <a:solidFill>
            <a:srgbClr val="9BBB59">
              <a:lumMod val="75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4" name="Left Brace 83"/>
          <p:cNvSpPr/>
          <p:nvPr/>
        </p:nvSpPr>
        <p:spPr>
          <a:xfrm>
            <a:off x="2210808" y="3264932"/>
            <a:ext cx="257463" cy="705383"/>
          </a:xfrm>
          <a:prstGeom prst="leftBrace">
            <a:avLst/>
          </a:prstGeom>
          <a:noFill/>
          <a:ln w="19050" cap="flat" cmpd="sng" algn="ctr">
            <a:solidFill>
              <a:srgbClr val="1F497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1616725" y="3399308"/>
            <a:ext cx="7880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7km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88" name="Straight Connector 87"/>
          <p:cNvCxnSpPr>
            <a:cxnSpLocks/>
          </p:cNvCxnSpPr>
          <p:nvPr/>
        </p:nvCxnSpPr>
        <p:spPr>
          <a:xfrm>
            <a:off x="3359696" y="4188126"/>
            <a:ext cx="5098504" cy="0"/>
          </a:xfrm>
          <a:prstGeom prst="line">
            <a:avLst/>
          </a:prstGeom>
          <a:noFill/>
          <a:ln w="19050" cap="flat" cmpd="sng" algn="ctr">
            <a:solidFill>
              <a:srgbClr val="4F81BD">
                <a:shade val="95000"/>
                <a:satMod val="105000"/>
              </a:srgbClr>
            </a:solidFill>
            <a:prstDash val="dash"/>
          </a:ln>
          <a:effectLst/>
        </p:spPr>
      </p:cxnSp>
      <p:sp>
        <p:nvSpPr>
          <p:cNvPr id="89" name="TextBox 88"/>
          <p:cNvSpPr txBox="1"/>
          <p:nvPr/>
        </p:nvSpPr>
        <p:spPr>
          <a:xfrm>
            <a:off x="2389387" y="4982760"/>
            <a:ext cx="624529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SIA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SOA</a:t>
            </a:r>
          </a:p>
        </p:txBody>
      </p:sp>
      <p:cxnSp>
        <p:nvCxnSpPr>
          <p:cNvPr id="90" name="Straight Connector 89"/>
          <p:cNvCxnSpPr/>
          <p:nvPr/>
        </p:nvCxnSpPr>
        <p:spPr>
          <a:xfrm>
            <a:off x="2514600" y="4881734"/>
            <a:ext cx="609600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91" name="TextBox 90"/>
          <p:cNvSpPr txBox="1"/>
          <p:nvPr/>
        </p:nvSpPr>
        <p:spPr>
          <a:xfrm>
            <a:off x="2392070" y="4390780"/>
            <a:ext cx="670538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PPM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1325270" y="2028978"/>
            <a:ext cx="1142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roadside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8610601" y="2325522"/>
            <a:ext cx="1937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Urban background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8610600" y="4022697"/>
            <a:ext cx="3246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Regional background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=min(obs. rural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bg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, mod. 28km)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1066800" y="1224134"/>
            <a:ext cx="9097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Modelled PM2.5   </a:t>
            </a:r>
            <a:r>
              <a:rPr lang="en-US" sz="2000" dirty="0">
                <a:solidFill>
                  <a:prstClr val="black"/>
                </a:solidFill>
                <a:latin typeface="Calibri"/>
                <a:sym typeface="Symbol"/>
              </a:rPr>
              <a:t> 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Re-attribution </a:t>
            </a:r>
            <a:r>
              <a:rPr lang="en-US" sz="2000" dirty="0">
                <a:solidFill>
                  <a:prstClr val="black"/>
                </a:solidFill>
                <a:latin typeface="Calibri"/>
                <a:sym typeface="Symbol"/>
              </a:rPr>
              <a:t>   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Source attribution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7848601" y="6052789"/>
            <a:ext cx="879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Natural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1219201" y="6084004"/>
            <a:ext cx="1185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EMEP dust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7680176" y="5556455"/>
            <a:ext cx="1585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err="1">
                <a:solidFill>
                  <a:prstClr val="black"/>
                </a:solidFill>
                <a:latin typeface="Calibri"/>
              </a:rPr>
              <a:t>Transboundary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7637038" y="4659714"/>
            <a:ext cx="979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National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7358980" y="3110061"/>
            <a:ext cx="76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Urban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7304491" y="2044367"/>
            <a:ext cx="751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Street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5982210" y="3129095"/>
            <a:ext cx="570990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white"/>
                </a:solidFill>
                <a:latin typeface="Calibri"/>
              </a:rPr>
              <a:t>PPM</a:t>
            </a:r>
          </a:p>
        </p:txBody>
      </p:sp>
      <p:sp>
        <p:nvSpPr>
          <p:cNvPr id="118" name="TextBox 117"/>
          <p:cNvSpPr txBox="1"/>
          <p:nvPr/>
        </p:nvSpPr>
        <p:spPr>
          <a:xfrm rot="16200000">
            <a:off x="2787559" y="5623559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err="1">
                <a:solidFill>
                  <a:srgbClr val="9BBB59">
                    <a:lumMod val="75000"/>
                  </a:srgbClr>
                </a:solidFill>
                <a:latin typeface="Calibri"/>
              </a:rPr>
              <a:t>trbd</a:t>
            </a:r>
            <a:endParaRPr lang="en-US" dirty="0">
              <a:solidFill>
                <a:srgbClr val="9BBB59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119" name="TextBox 118"/>
          <p:cNvSpPr txBox="1"/>
          <p:nvPr/>
        </p:nvSpPr>
        <p:spPr>
          <a:xfrm rot="16200000">
            <a:off x="2629871" y="4697068"/>
            <a:ext cx="951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B050"/>
                </a:solidFill>
                <a:latin typeface="Calibri"/>
              </a:rPr>
              <a:t>national</a:t>
            </a:r>
          </a:p>
        </p:txBody>
      </p:sp>
    </p:spTree>
    <p:extLst>
      <p:ext uri="{BB962C8B-B14F-4D97-AF65-F5344CB8AC3E}">
        <p14:creationId xmlns:p14="http://schemas.microsoft.com/office/powerpoint/2010/main" val="3737803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284" y="188640"/>
            <a:ext cx="11088372" cy="1143000"/>
          </a:xfrm>
        </p:spPr>
        <p:txBody>
          <a:bodyPr/>
          <a:lstStyle/>
          <a:p>
            <a:r>
              <a:rPr lang="en-US" dirty="0"/>
              <a:t>3. Split PPM into regional and local (SIA &amp; SOA def. regional)</a:t>
            </a:r>
          </a:p>
        </p:txBody>
      </p:sp>
      <p:cxnSp>
        <p:nvCxnSpPr>
          <p:cNvPr id="62" name="Straight Connector 61"/>
          <p:cNvCxnSpPr/>
          <p:nvPr/>
        </p:nvCxnSpPr>
        <p:spPr>
          <a:xfrm>
            <a:off x="1371601" y="2556356"/>
            <a:ext cx="7117317" cy="4873"/>
          </a:xfrm>
          <a:prstGeom prst="line">
            <a:avLst/>
          </a:prstGeom>
          <a:noFill/>
          <a:ln w="19050" cap="flat" cmpd="sng" algn="ctr">
            <a:solidFill>
              <a:srgbClr val="4F81BD">
                <a:shade val="95000"/>
                <a:satMod val="105000"/>
              </a:srgbClr>
            </a:solidFill>
            <a:prstDash val="dash"/>
          </a:ln>
          <a:effectLst/>
        </p:spPr>
      </p:cxnSp>
      <p:sp>
        <p:nvSpPr>
          <p:cNvPr id="63" name="Rectangle 62"/>
          <p:cNvSpPr/>
          <p:nvPr/>
        </p:nvSpPr>
        <p:spPr>
          <a:xfrm>
            <a:off x="2468271" y="1922877"/>
            <a:ext cx="452930" cy="612312"/>
          </a:xfrm>
          <a:prstGeom prst="rect">
            <a:avLst/>
          </a:prstGeom>
          <a:solidFill>
            <a:srgbClr val="C0504D">
              <a:lumMod val="75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524001" y="4817202"/>
            <a:ext cx="7880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28km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478043" y="2671561"/>
            <a:ext cx="10089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residual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2468271" y="2535190"/>
            <a:ext cx="452931" cy="708245"/>
          </a:xfrm>
          <a:prstGeom prst="rect">
            <a:avLst/>
          </a:prstGeom>
          <a:solidFill>
            <a:sysClr val="windowText" lastClr="000000">
              <a:lumMod val="50000"/>
              <a:lumOff val="50000"/>
            </a:sys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2468269" y="3252748"/>
            <a:ext cx="452931" cy="717567"/>
          </a:xfrm>
          <a:prstGeom prst="rect">
            <a:avLst/>
          </a:prstGeom>
          <a:solidFill>
            <a:srgbClr val="1F497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2468271" y="3970315"/>
            <a:ext cx="452931" cy="2113691"/>
          </a:xfrm>
          <a:prstGeom prst="rect">
            <a:avLst/>
          </a:prstGeom>
          <a:solidFill>
            <a:srgbClr val="00B05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2468272" y="6084004"/>
            <a:ext cx="452931" cy="313264"/>
          </a:xfrm>
          <a:prstGeom prst="rect">
            <a:avLst/>
          </a:prstGeom>
          <a:solidFill>
            <a:srgbClr val="9BBB59">
              <a:lumMod val="5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" name="Left Brace 69"/>
          <p:cNvSpPr/>
          <p:nvPr/>
        </p:nvSpPr>
        <p:spPr>
          <a:xfrm>
            <a:off x="2210807" y="3970314"/>
            <a:ext cx="257464" cy="2122156"/>
          </a:xfrm>
          <a:prstGeom prst="leftBrace">
            <a:avLst/>
          </a:prstGeom>
          <a:noFill/>
          <a:ln w="19050" cap="flat" cmpd="sng" algn="ctr">
            <a:solidFill>
              <a:srgbClr val="1F497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Round Same Side Corner Rectangle 11"/>
          <p:cNvSpPr/>
          <p:nvPr/>
        </p:nvSpPr>
        <p:spPr>
          <a:xfrm>
            <a:off x="5941358" y="1922878"/>
            <a:ext cx="680383" cy="643223"/>
          </a:xfrm>
          <a:prstGeom prst="round2SameRect">
            <a:avLst/>
          </a:prstGeom>
          <a:solidFill>
            <a:srgbClr val="C0504D">
              <a:lumMod val="75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Round Same Side Corner Rectangle 12"/>
          <p:cNvSpPr/>
          <p:nvPr/>
        </p:nvSpPr>
        <p:spPr>
          <a:xfrm>
            <a:off x="5636557" y="2566102"/>
            <a:ext cx="1275230" cy="1622027"/>
          </a:xfrm>
          <a:prstGeom prst="round2SameRect">
            <a:avLst>
              <a:gd name="adj1" fmla="val 10417"/>
              <a:gd name="adj2" fmla="val 0"/>
            </a:avLst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" name="Round Same Side Corner Rectangle 13"/>
          <p:cNvSpPr/>
          <p:nvPr/>
        </p:nvSpPr>
        <p:spPr>
          <a:xfrm>
            <a:off x="5140168" y="4188128"/>
            <a:ext cx="2251232" cy="2149324"/>
          </a:xfrm>
          <a:prstGeom prst="round2SameRect">
            <a:avLst>
              <a:gd name="adj1" fmla="val 5833"/>
              <a:gd name="adj2" fmla="val 0"/>
            </a:avLst>
          </a:prstGeom>
          <a:solidFill>
            <a:srgbClr val="00B05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" name="Round Same Side Corner Rectangle 14"/>
          <p:cNvSpPr/>
          <p:nvPr/>
        </p:nvSpPr>
        <p:spPr>
          <a:xfrm>
            <a:off x="4943985" y="5443187"/>
            <a:ext cx="2673772" cy="970465"/>
          </a:xfrm>
          <a:prstGeom prst="round2SameRect">
            <a:avLst>
              <a:gd name="adj1" fmla="val 10417"/>
              <a:gd name="adj2" fmla="val 0"/>
            </a:avLst>
          </a:prstGeom>
          <a:solidFill>
            <a:srgbClr val="9BBB59">
              <a:lumMod val="75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" name="Round Same Side Corner Rectangle 15"/>
          <p:cNvSpPr/>
          <p:nvPr/>
        </p:nvSpPr>
        <p:spPr>
          <a:xfrm>
            <a:off x="4876800" y="5956452"/>
            <a:ext cx="2819400" cy="457200"/>
          </a:xfrm>
          <a:prstGeom prst="round2SameRect">
            <a:avLst/>
          </a:prstGeom>
          <a:solidFill>
            <a:srgbClr val="9BBB59">
              <a:lumMod val="5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" name="Round Same Side Corner Rectangle 20"/>
          <p:cNvSpPr/>
          <p:nvPr/>
        </p:nvSpPr>
        <p:spPr>
          <a:xfrm>
            <a:off x="5636557" y="2566101"/>
            <a:ext cx="1275230" cy="323210"/>
          </a:xfrm>
          <a:prstGeom prst="round2SameRect">
            <a:avLst>
              <a:gd name="adj1" fmla="val 36902"/>
              <a:gd name="adj2" fmla="val 0"/>
            </a:avLst>
          </a:prstGeom>
          <a:solidFill>
            <a:sysClr val="window" lastClr="FFFFFF">
              <a:lumMod val="50000"/>
            </a:sys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" name="Round Same Side Corner Rectangle 21"/>
          <p:cNvSpPr/>
          <p:nvPr/>
        </p:nvSpPr>
        <p:spPr>
          <a:xfrm>
            <a:off x="4876800" y="5956453"/>
            <a:ext cx="2819400" cy="127552"/>
          </a:xfrm>
          <a:prstGeom prst="round2SameRect">
            <a:avLst>
              <a:gd name="adj1" fmla="val 50000"/>
              <a:gd name="adj2" fmla="val 0"/>
            </a:avLst>
          </a:prstGeom>
          <a:solidFill>
            <a:sysClr val="window" lastClr="FFFFFF">
              <a:lumMod val="50000"/>
            </a:sys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" name="Round Same Side Corner Rectangle 22"/>
          <p:cNvSpPr/>
          <p:nvPr/>
        </p:nvSpPr>
        <p:spPr>
          <a:xfrm>
            <a:off x="5140169" y="4195935"/>
            <a:ext cx="2251232" cy="196095"/>
          </a:xfrm>
          <a:prstGeom prst="round2SameRect">
            <a:avLst>
              <a:gd name="adj1" fmla="val 50000"/>
              <a:gd name="adj2" fmla="val 0"/>
            </a:avLst>
          </a:prstGeom>
          <a:solidFill>
            <a:sysClr val="window" lastClr="FFFFFF">
              <a:lumMod val="50000"/>
            </a:sys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3205087" y="2749580"/>
            <a:ext cx="385689" cy="310374"/>
          </a:xfrm>
          <a:prstGeom prst="rect">
            <a:avLst/>
          </a:prstGeom>
          <a:solidFill>
            <a:sysClr val="windowText" lastClr="000000">
              <a:lumMod val="50000"/>
              <a:lumOff val="50000"/>
            </a:sys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3205086" y="3054380"/>
            <a:ext cx="385689" cy="228601"/>
          </a:xfrm>
          <a:prstGeom prst="rect">
            <a:avLst/>
          </a:prstGeom>
          <a:solidFill>
            <a:sysClr val="windowText" lastClr="000000">
              <a:lumMod val="50000"/>
              <a:lumOff val="50000"/>
            </a:sys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3205085" y="3282981"/>
            <a:ext cx="385689" cy="153386"/>
          </a:xfrm>
          <a:prstGeom prst="rect">
            <a:avLst/>
          </a:prstGeom>
          <a:solidFill>
            <a:sysClr val="windowText" lastClr="000000">
              <a:lumMod val="50000"/>
              <a:lumOff val="50000"/>
            </a:sys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3704620" y="2667430"/>
            <a:ext cx="990143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Local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Regional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Natural</a:t>
            </a:r>
          </a:p>
        </p:txBody>
      </p:sp>
      <p:sp>
        <p:nvSpPr>
          <p:cNvPr id="83" name="Rectangle 82"/>
          <p:cNvSpPr/>
          <p:nvPr/>
        </p:nvSpPr>
        <p:spPr>
          <a:xfrm>
            <a:off x="2468270" y="5567534"/>
            <a:ext cx="452931" cy="516470"/>
          </a:xfrm>
          <a:prstGeom prst="rect">
            <a:avLst/>
          </a:prstGeom>
          <a:solidFill>
            <a:srgbClr val="9BBB59">
              <a:lumMod val="75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4" name="Left Brace 83"/>
          <p:cNvSpPr/>
          <p:nvPr/>
        </p:nvSpPr>
        <p:spPr>
          <a:xfrm>
            <a:off x="2210808" y="3264932"/>
            <a:ext cx="257463" cy="705383"/>
          </a:xfrm>
          <a:prstGeom prst="leftBrace">
            <a:avLst/>
          </a:prstGeom>
          <a:noFill/>
          <a:ln w="19050" cap="flat" cmpd="sng" algn="ctr">
            <a:solidFill>
              <a:srgbClr val="1F497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1616725" y="3399308"/>
            <a:ext cx="7880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7km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5636557" y="3637930"/>
            <a:ext cx="1266842" cy="550197"/>
          </a:xfrm>
          <a:prstGeom prst="rect">
            <a:avLst/>
          </a:prstGeom>
          <a:solidFill>
            <a:srgbClr val="00B05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5636557" y="2889312"/>
            <a:ext cx="1275230" cy="748617"/>
          </a:xfrm>
          <a:prstGeom prst="rect">
            <a:avLst/>
          </a:prstGeom>
          <a:solidFill>
            <a:srgbClr val="1F497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88" name="Straight Connector 87"/>
          <p:cNvCxnSpPr/>
          <p:nvPr/>
        </p:nvCxnSpPr>
        <p:spPr>
          <a:xfrm flipV="1">
            <a:off x="7239000" y="4188126"/>
            <a:ext cx="1219200" cy="2"/>
          </a:xfrm>
          <a:prstGeom prst="line">
            <a:avLst/>
          </a:prstGeom>
          <a:noFill/>
          <a:ln w="19050" cap="flat" cmpd="sng" algn="ctr">
            <a:solidFill>
              <a:srgbClr val="4F81BD">
                <a:shade val="95000"/>
                <a:satMod val="105000"/>
              </a:srgbClr>
            </a:solidFill>
            <a:prstDash val="dash"/>
          </a:ln>
          <a:effectLst/>
        </p:spPr>
      </p:cxnSp>
      <p:sp>
        <p:nvSpPr>
          <p:cNvPr id="89" name="TextBox 88"/>
          <p:cNvSpPr txBox="1"/>
          <p:nvPr/>
        </p:nvSpPr>
        <p:spPr>
          <a:xfrm>
            <a:off x="2389387" y="4982760"/>
            <a:ext cx="624529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SIA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SOA</a:t>
            </a:r>
          </a:p>
        </p:txBody>
      </p:sp>
      <p:cxnSp>
        <p:nvCxnSpPr>
          <p:cNvPr id="90" name="Straight Connector 89"/>
          <p:cNvCxnSpPr/>
          <p:nvPr/>
        </p:nvCxnSpPr>
        <p:spPr>
          <a:xfrm>
            <a:off x="2514600" y="4881734"/>
            <a:ext cx="609600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91" name="TextBox 90"/>
          <p:cNvSpPr txBox="1"/>
          <p:nvPr/>
        </p:nvSpPr>
        <p:spPr>
          <a:xfrm>
            <a:off x="2392070" y="4390780"/>
            <a:ext cx="670538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PPM</a:t>
            </a:r>
          </a:p>
        </p:txBody>
      </p:sp>
      <p:cxnSp>
        <p:nvCxnSpPr>
          <p:cNvPr id="93" name="Straight Connector 92"/>
          <p:cNvCxnSpPr/>
          <p:nvPr/>
        </p:nvCxnSpPr>
        <p:spPr>
          <a:xfrm>
            <a:off x="5176912" y="4788601"/>
            <a:ext cx="2214489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94" name="TextBox 93"/>
          <p:cNvSpPr txBox="1"/>
          <p:nvPr/>
        </p:nvSpPr>
        <p:spPr>
          <a:xfrm>
            <a:off x="5650153" y="4924180"/>
            <a:ext cx="1248039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SIA, SOA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1325270" y="2028978"/>
            <a:ext cx="1142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roadside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8610601" y="2325522"/>
            <a:ext cx="1937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Urban background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8610600" y="4022697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Regional background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5982210" y="4400608"/>
            <a:ext cx="570990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PPM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5982210" y="3781180"/>
            <a:ext cx="570990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PPM</a:t>
            </a:r>
          </a:p>
        </p:txBody>
      </p:sp>
      <p:sp>
        <p:nvSpPr>
          <p:cNvPr id="100" name="Freeform 88"/>
          <p:cNvSpPr/>
          <p:nvPr/>
        </p:nvSpPr>
        <p:spPr>
          <a:xfrm>
            <a:off x="4348089" y="2753747"/>
            <a:ext cx="508000" cy="93133"/>
          </a:xfrm>
          <a:custGeom>
            <a:avLst/>
            <a:gdLst>
              <a:gd name="connsiteX0" fmla="*/ 0 w 508000"/>
              <a:gd name="connsiteY0" fmla="*/ 93133 h 93133"/>
              <a:gd name="connsiteX1" fmla="*/ 254000 w 508000"/>
              <a:gd name="connsiteY1" fmla="*/ 76200 h 93133"/>
              <a:gd name="connsiteX2" fmla="*/ 508000 w 508000"/>
              <a:gd name="connsiteY2" fmla="*/ 0 h 93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8000" h="93133">
                <a:moveTo>
                  <a:pt x="0" y="93133"/>
                </a:moveTo>
                <a:cubicBezTo>
                  <a:pt x="84666" y="92427"/>
                  <a:pt x="169333" y="91722"/>
                  <a:pt x="254000" y="76200"/>
                </a:cubicBezTo>
                <a:cubicBezTo>
                  <a:pt x="338667" y="60678"/>
                  <a:pt x="423333" y="30339"/>
                  <a:pt x="508000" y="0"/>
                </a:cubicBezTo>
              </a:path>
            </a:pathLst>
          </a:custGeom>
          <a:noFill/>
          <a:ln w="25400" cap="flat" cmpd="sng" algn="ctr">
            <a:solidFill>
              <a:sysClr val="window" lastClr="FFFFFF">
                <a:lumMod val="50000"/>
              </a:sysClr>
            </a:solidFill>
            <a:prstDash val="solid"/>
            <a:headEnd type="none" w="med" len="med"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1" name="Freeform 89"/>
          <p:cNvSpPr/>
          <p:nvPr/>
        </p:nvSpPr>
        <p:spPr>
          <a:xfrm flipV="1">
            <a:off x="4686296" y="3153087"/>
            <a:ext cx="419105" cy="283280"/>
          </a:xfrm>
          <a:custGeom>
            <a:avLst/>
            <a:gdLst>
              <a:gd name="connsiteX0" fmla="*/ 0 w 508000"/>
              <a:gd name="connsiteY0" fmla="*/ 93133 h 93133"/>
              <a:gd name="connsiteX1" fmla="*/ 254000 w 508000"/>
              <a:gd name="connsiteY1" fmla="*/ 76200 h 93133"/>
              <a:gd name="connsiteX2" fmla="*/ 508000 w 508000"/>
              <a:gd name="connsiteY2" fmla="*/ 0 h 93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8000" h="93133">
                <a:moveTo>
                  <a:pt x="0" y="93133"/>
                </a:moveTo>
                <a:cubicBezTo>
                  <a:pt x="84666" y="92427"/>
                  <a:pt x="169333" y="91722"/>
                  <a:pt x="254000" y="76200"/>
                </a:cubicBezTo>
                <a:cubicBezTo>
                  <a:pt x="338667" y="60678"/>
                  <a:pt x="423333" y="30339"/>
                  <a:pt x="508000" y="0"/>
                </a:cubicBezTo>
              </a:path>
            </a:pathLst>
          </a:custGeom>
          <a:noFill/>
          <a:ln w="25400" cap="flat" cmpd="sng" algn="ctr">
            <a:solidFill>
              <a:sysClr val="window" lastClr="FFFFFF">
                <a:lumMod val="50000"/>
              </a:sysClr>
            </a:solidFill>
            <a:prstDash val="solid"/>
            <a:headEnd type="none" w="med" len="med"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" name="Freeform 90"/>
          <p:cNvSpPr/>
          <p:nvPr/>
        </p:nvSpPr>
        <p:spPr>
          <a:xfrm flipV="1">
            <a:off x="4510061" y="3411684"/>
            <a:ext cx="209552" cy="305507"/>
          </a:xfrm>
          <a:custGeom>
            <a:avLst/>
            <a:gdLst>
              <a:gd name="connsiteX0" fmla="*/ 0 w 508000"/>
              <a:gd name="connsiteY0" fmla="*/ 93133 h 93133"/>
              <a:gd name="connsiteX1" fmla="*/ 254000 w 508000"/>
              <a:gd name="connsiteY1" fmla="*/ 76200 h 93133"/>
              <a:gd name="connsiteX2" fmla="*/ 508000 w 508000"/>
              <a:gd name="connsiteY2" fmla="*/ 0 h 93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8000" h="93133">
                <a:moveTo>
                  <a:pt x="0" y="93133"/>
                </a:moveTo>
                <a:cubicBezTo>
                  <a:pt x="84666" y="92427"/>
                  <a:pt x="169333" y="91722"/>
                  <a:pt x="254000" y="76200"/>
                </a:cubicBezTo>
                <a:cubicBezTo>
                  <a:pt x="338667" y="60678"/>
                  <a:pt x="423333" y="30339"/>
                  <a:pt x="508000" y="0"/>
                </a:cubicBezTo>
              </a:path>
            </a:pathLst>
          </a:custGeom>
          <a:noFill/>
          <a:ln w="25400" cap="flat" cmpd="sng" algn="ctr">
            <a:solidFill>
              <a:sysClr val="window" lastClr="FFFFFF">
                <a:lumMod val="50000"/>
              </a:sysClr>
            </a:solidFill>
            <a:prstDash val="solid"/>
            <a:headEnd type="none" w="med" len="med"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1066800" y="1224134"/>
            <a:ext cx="9097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Modelled PM2.5   </a:t>
            </a:r>
            <a:r>
              <a:rPr lang="en-US" sz="2000" dirty="0">
                <a:solidFill>
                  <a:prstClr val="black"/>
                </a:solidFill>
                <a:latin typeface="Calibri"/>
                <a:sym typeface="Symbol"/>
              </a:rPr>
              <a:t> 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Re-attribution </a:t>
            </a:r>
            <a:r>
              <a:rPr lang="en-US" sz="2000" dirty="0">
                <a:solidFill>
                  <a:prstClr val="black"/>
                </a:solidFill>
                <a:latin typeface="Calibri"/>
                <a:sym typeface="Symbol"/>
              </a:rPr>
              <a:t>   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Source attribution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7848601" y="6052789"/>
            <a:ext cx="879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Natural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1219201" y="6084004"/>
            <a:ext cx="1185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EMEP dust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7696200" y="5556455"/>
            <a:ext cx="1585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err="1">
                <a:solidFill>
                  <a:prstClr val="black"/>
                </a:solidFill>
                <a:latin typeface="Calibri"/>
              </a:rPr>
              <a:t>Transboundary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7617757" y="4659714"/>
            <a:ext cx="979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National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7358980" y="3110061"/>
            <a:ext cx="76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Urban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7304491" y="2044367"/>
            <a:ext cx="751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Street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5418169" y="5542709"/>
            <a:ext cx="1695231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PPM, SIA, SOA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5438885" y="6065284"/>
            <a:ext cx="1695231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Dust, sea salt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5982210" y="3129095"/>
            <a:ext cx="570990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white"/>
                </a:solidFill>
                <a:latin typeface="Calibri"/>
              </a:rPr>
              <a:t>PPM</a:t>
            </a:r>
          </a:p>
        </p:txBody>
      </p:sp>
      <p:sp>
        <p:nvSpPr>
          <p:cNvPr id="118" name="TextBox 117"/>
          <p:cNvSpPr txBox="1"/>
          <p:nvPr/>
        </p:nvSpPr>
        <p:spPr>
          <a:xfrm rot="16200000">
            <a:off x="2787559" y="5623559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err="1">
                <a:solidFill>
                  <a:srgbClr val="9BBB59">
                    <a:lumMod val="75000"/>
                  </a:srgbClr>
                </a:solidFill>
                <a:latin typeface="Calibri"/>
              </a:rPr>
              <a:t>trbd</a:t>
            </a:r>
            <a:endParaRPr lang="en-US" dirty="0">
              <a:solidFill>
                <a:srgbClr val="9BBB59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119" name="TextBox 118"/>
          <p:cNvSpPr txBox="1"/>
          <p:nvPr/>
        </p:nvSpPr>
        <p:spPr>
          <a:xfrm rot="16200000">
            <a:off x="2629871" y="4697068"/>
            <a:ext cx="951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B050"/>
                </a:solidFill>
                <a:latin typeface="Calibri"/>
              </a:rPr>
              <a:t>national</a:t>
            </a:r>
          </a:p>
        </p:txBody>
      </p:sp>
      <p:sp>
        <p:nvSpPr>
          <p:cNvPr id="55" name="Rectangle 54"/>
          <p:cNvSpPr/>
          <p:nvPr/>
        </p:nvSpPr>
        <p:spPr>
          <a:xfrm>
            <a:off x="3205087" y="3970314"/>
            <a:ext cx="385689" cy="911421"/>
          </a:xfrm>
          <a:prstGeom prst="rect">
            <a:avLst/>
          </a:prstGeom>
          <a:solidFill>
            <a:srgbClr val="00B05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3205087" y="3971789"/>
            <a:ext cx="385689" cy="530421"/>
          </a:xfrm>
          <a:prstGeom prst="rect">
            <a:avLst/>
          </a:prstGeom>
          <a:solidFill>
            <a:srgbClr val="00B05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611947" y="4005316"/>
            <a:ext cx="990143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Local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Regional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8" name="Freeform 94"/>
          <p:cNvSpPr/>
          <p:nvPr/>
        </p:nvSpPr>
        <p:spPr>
          <a:xfrm>
            <a:off x="4211613" y="4104180"/>
            <a:ext cx="508000" cy="93133"/>
          </a:xfrm>
          <a:custGeom>
            <a:avLst/>
            <a:gdLst>
              <a:gd name="connsiteX0" fmla="*/ 0 w 508000"/>
              <a:gd name="connsiteY0" fmla="*/ 93133 h 93133"/>
              <a:gd name="connsiteX1" fmla="*/ 254000 w 508000"/>
              <a:gd name="connsiteY1" fmla="*/ 76200 h 93133"/>
              <a:gd name="connsiteX2" fmla="*/ 508000 w 508000"/>
              <a:gd name="connsiteY2" fmla="*/ 0 h 93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8000" h="93133">
                <a:moveTo>
                  <a:pt x="0" y="93133"/>
                </a:moveTo>
                <a:cubicBezTo>
                  <a:pt x="84666" y="92427"/>
                  <a:pt x="169333" y="91722"/>
                  <a:pt x="254000" y="76200"/>
                </a:cubicBezTo>
                <a:cubicBezTo>
                  <a:pt x="338667" y="60678"/>
                  <a:pt x="423333" y="30339"/>
                  <a:pt x="508000" y="0"/>
                </a:cubicBezTo>
              </a:path>
            </a:pathLst>
          </a:custGeom>
          <a:noFill/>
          <a:ln w="25400" cap="flat" cmpd="sng" algn="ctr">
            <a:solidFill>
              <a:srgbClr val="00B050"/>
            </a:solidFill>
            <a:prstDash val="solid"/>
            <a:headEnd type="none" w="med" len="med"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Freeform 95"/>
          <p:cNvSpPr/>
          <p:nvPr/>
        </p:nvSpPr>
        <p:spPr>
          <a:xfrm>
            <a:off x="4524880" y="4646030"/>
            <a:ext cx="508000" cy="93133"/>
          </a:xfrm>
          <a:custGeom>
            <a:avLst/>
            <a:gdLst>
              <a:gd name="connsiteX0" fmla="*/ 0 w 508000"/>
              <a:gd name="connsiteY0" fmla="*/ 93133 h 93133"/>
              <a:gd name="connsiteX1" fmla="*/ 254000 w 508000"/>
              <a:gd name="connsiteY1" fmla="*/ 76200 h 93133"/>
              <a:gd name="connsiteX2" fmla="*/ 508000 w 508000"/>
              <a:gd name="connsiteY2" fmla="*/ 0 h 93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8000" h="93133">
                <a:moveTo>
                  <a:pt x="0" y="93133"/>
                </a:moveTo>
                <a:cubicBezTo>
                  <a:pt x="84666" y="92427"/>
                  <a:pt x="169333" y="91722"/>
                  <a:pt x="254000" y="76200"/>
                </a:cubicBezTo>
                <a:cubicBezTo>
                  <a:pt x="338667" y="60678"/>
                  <a:pt x="423333" y="30339"/>
                  <a:pt x="508000" y="0"/>
                </a:cubicBezTo>
              </a:path>
            </a:pathLst>
          </a:custGeom>
          <a:noFill/>
          <a:ln w="25400" cap="flat" cmpd="sng" algn="ctr">
            <a:solidFill>
              <a:srgbClr val="00B050"/>
            </a:solidFill>
            <a:prstDash val="solid"/>
            <a:headEnd type="none" w="med" len="med"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1029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Attribute residuals to (known) emissions</a:t>
            </a:r>
          </a:p>
        </p:txBody>
      </p:sp>
      <p:cxnSp>
        <p:nvCxnSpPr>
          <p:cNvPr id="62" name="Straight Connector 61"/>
          <p:cNvCxnSpPr>
            <a:cxnSpLocks/>
          </p:cNvCxnSpPr>
          <p:nvPr/>
        </p:nvCxnSpPr>
        <p:spPr>
          <a:xfrm>
            <a:off x="5941358" y="2561229"/>
            <a:ext cx="2547560" cy="0"/>
          </a:xfrm>
          <a:prstGeom prst="line">
            <a:avLst/>
          </a:prstGeom>
          <a:noFill/>
          <a:ln w="19050" cap="flat" cmpd="sng" algn="ctr">
            <a:solidFill>
              <a:srgbClr val="4F81BD">
                <a:shade val="95000"/>
                <a:satMod val="105000"/>
              </a:srgbClr>
            </a:solidFill>
            <a:prstDash val="dash"/>
          </a:ln>
          <a:effectLst/>
        </p:spPr>
      </p:cxnSp>
      <p:sp>
        <p:nvSpPr>
          <p:cNvPr id="71" name="Round Same Side Corner Rectangle 11"/>
          <p:cNvSpPr/>
          <p:nvPr/>
        </p:nvSpPr>
        <p:spPr>
          <a:xfrm>
            <a:off x="5941358" y="1922878"/>
            <a:ext cx="680383" cy="643223"/>
          </a:xfrm>
          <a:prstGeom prst="round2SameRect">
            <a:avLst/>
          </a:prstGeom>
          <a:solidFill>
            <a:srgbClr val="C0504D">
              <a:lumMod val="75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Round Same Side Corner Rectangle 12"/>
          <p:cNvSpPr/>
          <p:nvPr/>
        </p:nvSpPr>
        <p:spPr>
          <a:xfrm>
            <a:off x="5636557" y="2566102"/>
            <a:ext cx="1275230" cy="1622027"/>
          </a:xfrm>
          <a:prstGeom prst="round2SameRect">
            <a:avLst>
              <a:gd name="adj1" fmla="val 10417"/>
              <a:gd name="adj2" fmla="val 0"/>
            </a:avLst>
          </a:prstGeom>
          <a:solidFill>
            <a:srgbClr val="003399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" name="Round Same Side Corner Rectangle 13"/>
          <p:cNvSpPr/>
          <p:nvPr/>
        </p:nvSpPr>
        <p:spPr>
          <a:xfrm>
            <a:off x="5140168" y="4188128"/>
            <a:ext cx="2251232" cy="2149324"/>
          </a:xfrm>
          <a:prstGeom prst="round2SameRect">
            <a:avLst>
              <a:gd name="adj1" fmla="val 5833"/>
              <a:gd name="adj2" fmla="val 0"/>
            </a:avLst>
          </a:prstGeom>
          <a:solidFill>
            <a:srgbClr val="00B05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" name="Round Same Side Corner Rectangle 14"/>
          <p:cNvSpPr/>
          <p:nvPr/>
        </p:nvSpPr>
        <p:spPr>
          <a:xfrm>
            <a:off x="4943985" y="5443187"/>
            <a:ext cx="2673772" cy="970465"/>
          </a:xfrm>
          <a:prstGeom prst="round2SameRect">
            <a:avLst>
              <a:gd name="adj1" fmla="val 10417"/>
              <a:gd name="adj2" fmla="val 0"/>
            </a:avLst>
          </a:prstGeom>
          <a:solidFill>
            <a:srgbClr val="9BBB59">
              <a:lumMod val="75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" name="Round Same Side Corner Rectangle 15"/>
          <p:cNvSpPr/>
          <p:nvPr/>
        </p:nvSpPr>
        <p:spPr>
          <a:xfrm>
            <a:off x="4876800" y="5956452"/>
            <a:ext cx="2819400" cy="457200"/>
          </a:xfrm>
          <a:prstGeom prst="round2SameRect">
            <a:avLst/>
          </a:prstGeom>
          <a:solidFill>
            <a:srgbClr val="9BBB59">
              <a:lumMod val="5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5636557" y="3637930"/>
            <a:ext cx="1266842" cy="550197"/>
          </a:xfrm>
          <a:prstGeom prst="rect">
            <a:avLst/>
          </a:prstGeom>
          <a:solidFill>
            <a:srgbClr val="00B05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5636557" y="2889312"/>
            <a:ext cx="1275230" cy="748617"/>
          </a:xfrm>
          <a:prstGeom prst="rect">
            <a:avLst/>
          </a:prstGeom>
          <a:solidFill>
            <a:srgbClr val="1F497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88" name="Straight Connector 87"/>
          <p:cNvCxnSpPr/>
          <p:nvPr/>
        </p:nvCxnSpPr>
        <p:spPr>
          <a:xfrm flipV="1">
            <a:off x="7239000" y="4188126"/>
            <a:ext cx="1219200" cy="2"/>
          </a:xfrm>
          <a:prstGeom prst="line">
            <a:avLst/>
          </a:prstGeom>
          <a:noFill/>
          <a:ln w="19050" cap="flat" cmpd="sng" algn="ctr">
            <a:solidFill>
              <a:srgbClr val="4F81BD">
                <a:shade val="95000"/>
                <a:satMod val="105000"/>
              </a:srgbClr>
            </a:solidFill>
            <a:prstDash val="dash"/>
          </a:ln>
          <a:effectLst/>
        </p:spPr>
      </p:cxnSp>
      <p:cxnSp>
        <p:nvCxnSpPr>
          <p:cNvPr id="93" name="Straight Connector 92"/>
          <p:cNvCxnSpPr/>
          <p:nvPr/>
        </p:nvCxnSpPr>
        <p:spPr>
          <a:xfrm>
            <a:off x="5176912" y="4788601"/>
            <a:ext cx="2214489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94" name="TextBox 93"/>
          <p:cNvSpPr txBox="1"/>
          <p:nvPr/>
        </p:nvSpPr>
        <p:spPr>
          <a:xfrm>
            <a:off x="5650153" y="4924180"/>
            <a:ext cx="1248039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SIA, SOA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8610601" y="2325522"/>
            <a:ext cx="1937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Urban background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8610600" y="4022697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Regional background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5982210" y="4400608"/>
            <a:ext cx="570990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PPM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5982210" y="3781180"/>
            <a:ext cx="570990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PPM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1066800" y="1224134"/>
            <a:ext cx="9097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Modelled PM2.5   </a:t>
            </a:r>
            <a:r>
              <a:rPr lang="en-US" sz="2000" dirty="0">
                <a:solidFill>
                  <a:prstClr val="black"/>
                </a:solidFill>
                <a:latin typeface="Calibri"/>
                <a:sym typeface="Symbol"/>
              </a:rPr>
              <a:t> 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Re-attribution </a:t>
            </a:r>
            <a:r>
              <a:rPr lang="en-US" sz="2000" dirty="0">
                <a:solidFill>
                  <a:prstClr val="black"/>
                </a:solidFill>
                <a:latin typeface="Calibri"/>
                <a:sym typeface="Symbol"/>
              </a:rPr>
              <a:t>   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Source attribution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7848601" y="6052789"/>
            <a:ext cx="879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Natural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7696200" y="5556455"/>
            <a:ext cx="1585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err="1">
                <a:solidFill>
                  <a:prstClr val="black"/>
                </a:solidFill>
                <a:latin typeface="Calibri"/>
              </a:rPr>
              <a:t>Transboundary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7617757" y="4659714"/>
            <a:ext cx="979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National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7358980" y="3110061"/>
            <a:ext cx="76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Urban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7304491" y="2044367"/>
            <a:ext cx="751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Street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5418169" y="5542709"/>
            <a:ext cx="1695231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PPM, SIA, SOA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5438885" y="6065284"/>
            <a:ext cx="1695231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Dust, sea salt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5982210" y="3129095"/>
            <a:ext cx="570990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white"/>
                </a:solidFill>
                <a:latin typeface="Calibri"/>
              </a:rPr>
              <a:t>PPM</a:t>
            </a:r>
          </a:p>
        </p:txBody>
      </p:sp>
    </p:spTree>
    <p:extLst>
      <p:ext uri="{BB962C8B-B14F-4D97-AF65-F5344CB8AC3E}">
        <p14:creationId xmlns:p14="http://schemas.microsoft.com/office/powerpoint/2010/main" val="1859593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15880" y="1600201"/>
            <a:ext cx="6560171" cy="4525963"/>
          </a:xfrm>
        </p:spPr>
        <p:txBody>
          <a:bodyPr/>
          <a:lstStyle/>
          <a:p>
            <a:r>
              <a:rPr lang="en-US" dirty="0"/>
              <a:t>Source attribution covers ~1900 </a:t>
            </a:r>
            <a:r>
              <a:rPr lang="en-US" dirty="0" err="1"/>
              <a:t>AirBase</a:t>
            </a:r>
            <a:r>
              <a:rPr lang="en-US" dirty="0"/>
              <a:t> stations</a:t>
            </a:r>
          </a:p>
          <a:p>
            <a:r>
              <a:rPr lang="en-US" dirty="0"/>
              <a:t>So far used mainly for country average statements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5880" y="2726027"/>
            <a:ext cx="5624066" cy="37041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384" y="1196752"/>
            <a:ext cx="3750055" cy="53103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59241730"/>
      </p:ext>
    </p:extLst>
  </p:cSld>
  <p:clrMapOvr>
    <a:masterClrMapping/>
  </p:clrMapOvr>
</p:sld>
</file>

<file path=ppt/theme/theme1.xml><?xml version="1.0" encoding="utf-8"?>
<a:theme xmlns:a="http://schemas.openxmlformats.org/drawingml/2006/main" name="iiasa-pptx-template-dark-&amp;-light">
  <a:themeElements>
    <a:clrScheme name="iiasa-version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iasa-version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iasa-version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iasa-light-version">
  <a:themeElements>
    <a:clrScheme name="iiasa-version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iasa-version4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iasa-version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iiasa-pptx-template-dark-&amp;-light</Template>
  <TotalTime>0</TotalTime>
  <Words>670</Words>
  <Application>Microsoft Office PowerPoint</Application>
  <PresentationFormat>Widescreen</PresentationFormat>
  <Paragraphs>173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Arial Narrow</vt:lpstr>
      <vt:lpstr>Calibri</vt:lpstr>
      <vt:lpstr>Symbol</vt:lpstr>
      <vt:lpstr>iiasa-pptx-template-dark-&amp;-light</vt:lpstr>
      <vt:lpstr>iiasa-light-version</vt:lpstr>
      <vt:lpstr>Evaluation of the contribution of long-range air pollution to urban areas with GAINS</vt:lpstr>
      <vt:lpstr>PM station calculations in GAINS</vt:lpstr>
      <vt:lpstr>Modelling the (urban) background</vt:lpstr>
      <vt:lpstr>Towards source apportionment</vt:lpstr>
      <vt:lpstr>1. Split residual into regional and local </vt:lpstr>
      <vt:lpstr>2. Determine regional background level</vt:lpstr>
      <vt:lpstr>3. Split PPM into regional and local (SIA &amp; SOA def. regional)</vt:lpstr>
      <vt:lpstr>3. Attribute residuals to (known) emissions</vt:lpstr>
      <vt:lpstr>PowerPoint Presentation</vt:lpstr>
      <vt:lpstr>PM source apportionment: Rotterdam, 2009</vt:lpstr>
      <vt:lpstr>PM source apportionment: Rotterdam, 2009</vt:lpstr>
      <vt:lpstr>PM source apportionment: Lens, 2009</vt:lpstr>
      <vt:lpstr>PM source apportionment: Lens, 2009</vt:lpstr>
      <vt:lpstr>PM source apportionment: Zurich, 2009</vt:lpstr>
      <vt:lpstr>PM source apportionment: Zurich, 2009</vt:lpstr>
      <vt:lpstr>Conclusions &amp; limitations</vt:lpstr>
      <vt:lpstr>Backup slides</vt:lpstr>
      <vt:lpstr>PM source apportionment: Roubaix/Lille, 2009</vt:lpstr>
    </vt:vector>
  </TitlesOfParts>
  <Company>IIASA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teply</dc:creator>
  <cp:lastModifiedBy>KIESEWETTER Gregor</cp:lastModifiedBy>
  <cp:revision>108</cp:revision>
  <dcterms:created xsi:type="dcterms:W3CDTF">2012-04-11T12:26:19Z</dcterms:created>
  <dcterms:modified xsi:type="dcterms:W3CDTF">2018-05-03T08:44:06Z</dcterms:modified>
</cp:coreProperties>
</file>