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79" r:id="rId5"/>
    <p:sldId id="262" r:id="rId6"/>
    <p:sldId id="264" r:id="rId7"/>
    <p:sldId id="263" r:id="rId8"/>
    <p:sldId id="280" r:id="rId9"/>
    <p:sldId id="28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6" r:id="rId22"/>
    <p:sldId id="278" r:id="rId23"/>
    <p:sldId id="282" r:id="rId2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8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64DB-AB75-4718-AA48-1B22321CCFEC}" type="datetimeFigureOut">
              <a:rPr lang="es-ES" smtClean="0"/>
              <a:pPr/>
              <a:t>08/05/2018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CF9B-00C0-4882-9A11-E695EC47CFD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64DB-AB75-4718-AA48-1B22321CCFEC}" type="datetimeFigureOut">
              <a:rPr lang="es-ES" smtClean="0"/>
              <a:pPr/>
              <a:t>08/05/2018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CF9B-00C0-4882-9A11-E695EC47CFD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64DB-AB75-4718-AA48-1B22321CCFEC}" type="datetimeFigureOut">
              <a:rPr lang="es-ES" smtClean="0"/>
              <a:pPr/>
              <a:t>08/05/2018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CF9B-00C0-4882-9A11-E695EC47CFD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64DB-AB75-4718-AA48-1B22321CCFEC}" type="datetimeFigureOut">
              <a:rPr lang="es-ES" smtClean="0"/>
              <a:pPr/>
              <a:t>08/05/2018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CF9B-00C0-4882-9A11-E695EC47CFD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64DB-AB75-4718-AA48-1B22321CCFEC}" type="datetimeFigureOut">
              <a:rPr lang="es-ES" smtClean="0"/>
              <a:pPr/>
              <a:t>08/05/2018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CF9B-00C0-4882-9A11-E695EC47CFD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64DB-AB75-4718-AA48-1B22321CCFEC}" type="datetimeFigureOut">
              <a:rPr lang="es-ES" smtClean="0"/>
              <a:pPr/>
              <a:t>08/05/2018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CF9B-00C0-4882-9A11-E695EC47CFD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64DB-AB75-4718-AA48-1B22321CCFEC}" type="datetimeFigureOut">
              <a:rPr lang="es-ES" smtClean="0"/>
              <a:pPr/>
              <a:t>08/05/2018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CF9B-00C0-4882-9A11-E695EC47CFD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64DB-AB75-4718-AA48-1B22321CCFEC}" type="datetimeFigureOut">
              <a:rPr lang="es-ES" smtClean="0"/>
              <a:pPr/>
              <a:t>08/05/2018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CF9B-00C0-4882-9A11-E695EC47CFD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64DB-AB75-4718-AA48-1B22321CCFEC}" type="datetimeFigureOut">
              <a:rPr lang="es-ES" smtClean="0"/>
              <a:pPr/>
              <a:t>08/05/2018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CF9B-00C0-4882-9A11-E695EC47CFD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64DB-AB75-4718-AA48-1B22321CCFEC}" type="datetimeFigureOut">
              <a:rPr lang="es-ES" smtClean="0"/>
              <a:pPr/>
              <a:t>08/05/2018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CF9B-00C0-4882-9A11-E695EC47CFD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64DB-AB75-4718-AA48-1B22321CCFEC}" type="datetimeFigureOut">
              <a:rPr lang="es-ES" smtClean="0"/>
              <a:pPr/>
              <a:t>08/05/2018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CF9B-00C0-4882-9A11-E695EC47CFD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264DB-AB75-4718-AA48-1B22321CCFEC}" type="datetimeFigureOut">
              <a:rPr lang="es-ES" smtClean="0"/>
              <a:pPr/>
              <a:t>08/05/2018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CF9B-00C0-4882-9A11-E695EC47CFD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marco.pandolfi@idaea.csic.e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0" y="0"/>
            <a:ext cx="91440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 added value of Twin Sites</a:t>
            </a:r>
          </a:p>
          <a:p>
            <a:pPr algn="ctr"/>
            <a:r>
              <a:rPr lang="en-US" sz="2800" b="1" dirty="0" smtClean="0"/>
              <a:t>to regional/</a:t>
            </a:r>
            <a:r>
              <a:rPr lang="en-US" sz="2800" b="1" dirty="0" err="1" smtClean="0"/>
              <a:t>transboundary</a:t>
            </a:r>
            <a:r>
              <a:rPr lang="en-US" sz="2800" b="1" dirty="0" smtClean="0"/>
              <a:t> pollution to urban level</a:t>
            </a:r>
          </a:p>
          <a:p>
            <a:pPr algn="ctr"/>
            <a:endParaRPr lang="es-ES" dirty="0"/>
          </a:p>
          <a:p>
            <a:pPr algn="ctr"/>
            <a:r>
              <a:rPr lang="en-US" dirty="0"/>
              <a:t> </a:t>
            </a:r>
            <a:endParaRPr lang="es-ES" dirty="0"/>
          </a:p>
          <a:p>
            <a:pPr algn="ctr"/>
            <a:r>
              <a:rPr lang="en-US" i="1" dirty="0" smtClean="0"/>
              <a:t>Data-provider/Contact </a:t>
            </a:r>
            <a:r>
              <a:rPr lang="en-US" i="1" dirty="0"/>
              <a:t>person</a:t>
            </a:r>
            <a:r>
              <a:rPr lang="en-US" dirty="0" smtClean="0"/>
              <a:t>:</a:t>
            </a:r>
          </a:p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r>
              <a:rPr lang="en-US" u="sng" dirty="0"/>
              <a:t>Switzerland</a:t>
            </a:r>
            <a:r>
              <a:rPr lang="en-US" dirty="0"/>
              <a:t>: </a:t>
            </a:r>
            <a:r>
              <a:rPr lang="en-US" dirty="0" err="1"/>
              <a:t>Christoph</a:t>
            </a:r>
            <a:r>
              <a:rPr lang="en-US" dirty="0"/>
              <a:t> </a:t>
            </a:r>
            <a:r>
              <a:rPr lang="en-US" dirty="0" err="1"/>
              <a:t>Hueglin</a:t>
            </a:r>
            <a:r>
              <a:rPr lang="en-US" dirty="0"/>
              <a:t> (EMPA, Switzerland);</a:t>
            </a:r>
            <a:endParaRPr lang="es-ES" dirty="0"/>
          </a:p>
          <a:p>
            <a:pPr algn="ctr"/>
            <a:r>
              <a:rPr lang="en-US" u="sng" dirty="0"/>
              <a:t>France</a:t>
            </a:r>
            <a:r>
              <a:rPr lang="en-US" dirty="0"/>
              <a:t>: Esperanza </a:t>
            </a:r>
            <a:r>
              <a:rPr lang="en-US" dirty="0" err="1"/>
              <a:t>Perdrix</a:t>
            </a:r>
            <a:r>
              <a:rPr lang="en-US" dirty="0"/>
              <a:t>, </a:t>
            </a:r>
            <a:r>
              <a:rPr lang="en-US" dirty="0" err="1"/>
              <a:t>Véronique</a:t>
            </a:r>
            <a:r>
              <a:rPr lang="en-US" dirty="0"/>
              <a:t> </a:t>
            </a:r>
            <a:r>
              <a:rPr lang="en-US" dirty="0" err="1"/>
              <a:t>Riffault</a:t>
            </a:r>
            <a:r>
              <a:rPr lang="en-US" dirty="0"/>
              <a:t>, </a:t>
            </a:r>
            <a:r>
              <a:rPr lang="en-US" dirty="0" err="1"/>
              <a:t>Stéphane</a:t>
            </a:r>
            <a:r>
              <a:rPr lang="en-US" dirty="0"/>
              <a:t> </a:t>
            </a:r>
            <a:r>
              <a:rPr lang="en-US" dirty="0" err="1"/>
              <a:t>Sauvage</a:t>
            </a:r>
            <a:r>
              <a:rPr lang="en-US" dirty="0"/>
              <a:t> (IMT, </a:t>
            </a:r>
            <a:r>
              <a:rPr lang="en-US" dirty="0" err="1"/>
              <a:t>lille</a:t>
            </a:r>
            <a:r>
              <a:rPr lang="en-US" dirty="0"/>
              <a:t> Douai, France), Olivier </a:t>
            </a:r>
            <a:r>
              <a:rPr lang="en-US" dirty="0" err="1"/>
              <a:t>Favez</a:t>
            </a:r>
            <a:r>
              <a:rPr lang="en-US" dirty="0"/>
              <a:t> (INERIS, France);</a:t>
            </a:r>
            <a:endParaRPr lang="es-ES" dirty="0"/>
          </a:p>
          <a:p>
            <a:pPr algn="ctr"/>
            <a:r>
              <a:rPr lang="en-US" u="sng" dirty="0"/>
              <a:t>Germany</a:t>
            </a:r>
            <a:r>
              <a:rPr lang="en-US" dirty="0"/>
              <a:t>: </a:t>
            </a:r>
            <a:r>
              <a:rPr lang="en-US" dirty="0" err="1"/>
              <a:t>Dominik</a:t>
            </a:r>
            <a:r>
              <a:rPr lang="en-US" dirty="0"/>
              <a:t> van </a:t>
            </a:r>
            <a:r>
              <a:rPr lang="en-US" dirty="0" err="1"/>
              <a:t>Pinxteren</a:t>
            </a:r>
            <a:r>
              <a:rPr lang="en-US" dirty="0"/>
              <a:t> (TROPOS, Germany);</a:t>
            </a:r>
            <a:endParaRPr lang="es-ES" dirty="0"/>
          </a:p>
          <a:p>
            <a:pPr algn="ctr"/>
            <a:r>
              <a:rPr lang="en-US" u="sng" dirty="0"/>
              <a:t>The Netherlands</a:t>
            </a:r>
            <a:r>
              <a:rPr lang="en-US" dirty="0"/>
              <a:t>: Dennis </a:t>
            </a:r>
            <a:r>
              <a:rPr lang="en-US" dirty="0" err="1" smtClean="0"/>
              <a:t>Mooibroek</a:t>
            </a:r>
            <a:r>
              <a:rPr lang="en-US" dirty="0" smtClean="0"/>
              <a:t>, Eric van </a:t>
            </a:r>
            <a:r>
              <a:rPr lang="en-US" dirty="0" err="1" smtClean="0"/>
              <a:t>der</a:t>
            </a:r>
            <a:r>
              <a:rPr lang="en-US" dirty="0" smtClean="0"/>
              <a:t> </a:t>
            </a:r>
            <a:r>
              <a:rPr lang="en-US" dirty="0" err="1" smtClean="0"/>
              <a:t>Swaluw</a:t>
            </a:r>
            <a:r>
              <a:rPr lang="en-US" dirty="0" smtClean="0"/>
              <a:t> </a:t>
            </a:r>
            <a:r>
              <a:rPr lang="en-US" dirty="0"/>
              <a:t>(RIVM, National Institute of Public Health and the Environment, NL</a:t>
            </a:r>
            <a:r>
              <a:rPr lang="en-US" dirty="0" smtClean="0"/>
              <a:t>);</a:t>
            </a:r>
          </a:p>
          <a:p>
            <a:pPr algn="ctr"/>
            <a:r>
              <a:rPr lang="en-US" u="sng" dirty="0" smtClean="0"/>
              <a:t>Spain</a:t>
            </a:r>
            <a:r>
              <a:rPr lang="en-US" dirty="0" smtClean="0"/>
              <a:t>: Marco </a:t>
            </a:r>
            <a:r>
              <a:rPr lang="en-US" dirty="0" err="1" smtClean="0"/>
              <a:t>Pandolfi</a:t>
            </a:r>
            <a:r>
              <a:rPr lang="en-US" dirty="0" smtClean="0"/>
              <a:t>, Xavier </a:t>
            </a:r>
            <a:r>
              <a:rPr lang="en-US" dirty="0" err="1" smtClean="0"/>
              <a:t>Querol</a:t>
            </a:r>
            <a:r>
              <a:rPr lang="en-US" dirty="0" smtClean="0"/>
              <a:t>, Andrés </a:t>
            </a:r>
            <a:r>
              <a:rPr lang="en-US" dirty="0" err="1" smtClean="0"/>
              <a:t>Alastuey</a:t>
            </a:r>
            <a:r>
              <a:rPr lang="en-US" dirty="0" smtClean="0"/>
              <a:t> (IDAEA-CSIC </a:t>
            </a:r>
            <a:r>
              <a:rPr lang="en-US" dirty="0" err="1" smtClean="0"/>
              <a:t>Egar</a:t>
            </a:r>
            <a:r>
              <a:rPr lang="en-US" dirty="0" smtClean="0"/>
              <a:t> group).</a:t>
            </a:r>
            <a:endParaRPr lang="es-ES" dirty="0"/>
          </a:p>
          <a:p>
            <a:pPr algn="ctr"/>
            <a:endParaRPr lang="es-ES" dirty="0"/>
          </a:p>
        </p:txBody>
      </p:sp>
      <p:sp>
        <p:nvSpPr>
          <p:cNvPr id="3" name="2 Rectángulo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TFMM: Geneva Meeting 2-4 May </a:t>
            </a:r>
            <a:r>
              <a:rPr lang="en-US" dirty="0" smtClean="0"/>
              <a:t>2018</a:t>
            </a:r>
            <a:endParaRPr lang="es-ES" dirty="0"/>
          </a:p>
        </p:txBody>
      </p:sp>
      <p:pic>
        <p:nvPicPr>
          <p:cNvPr id="4" name="Picture 6" descr="Resultado de imagen de egar idaea cs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6424844"/>
            <a:ext cx="1224136" cy="433156"/>
          </a:xfrm>
          <a:prstGeom prst="rect">
            <a:avLst/>
          </a:prstGeom>
          <a:noFill/>
        </p:spPr>
      </p:pic>
      <p:pic>
        <p:nvPicPr>
          <p:cNvPr id="5" name="Picture 10" descr="Resultado de imagen de idaea cs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6496852"/>
            <a:ext cx="1656184" cy="302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564904"/>
            <a:ext cx="6336704" cy="36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" y="33265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B050"/>
                </a:solidFill>
              </a:rPr>
              <a:t>PMF+LENSCHOW</a:t>
            </a:r>
            <a:r>
              <a:rPr lang="es-ES" sz="2400" b="1" dirty="0" smtClean="0"/>
              <a:t> APPLIED TO PM</a:t>
            </a:r>
            <a:r>
              <a:rPr lang="es-ES" sz="2400" b="1" baseline="-25000" dirty="0" smtClean="0"/>
              <a:t>10</a:t>
            </a:r>
            <a:r>
              <a:rPr lang="es-ES" sz="2400" b="1" dirty="0" smtClean="0"/>
              <a:t> CHEMICAL SPECIATED DATA FROM THREE SITES IN NE </a:t>
            </a:r>
            <a:r>
              <a:rPr lang="es-ES" sz="2400" b="1" dirty="0" smtClean="0">
                <a:solidFill>
                  <a:srgbClr val="00B050"/>
                </a:solidFill>
              </a:rPr>
              <a:t>SPAIN</a:t>
            </a:r>
            <a:endParaRPr lang="es-ES" sz="2400" b="1" dirty="0">
              <a:solidFill>
                <a:srgbClr val="00B05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699792" y="1556792"/>
            <a:ext cx="3779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/>
              <a:t>Barcelona: 41°23’24.01’’ N, 02°6’58.06’’ E, 64 m a.s.l.</a:t>
            </a:r>
          </a:p>
          <a:p>
            <a:r>
              <a:rPr lang="pt-BR" sz="1200" dirty="0" smtClean="0"/>
              <a:t>Montseny: 41°46’45.63’’ N, 02°21’28.92’’ E, 720 m a.s.l.</a:t>
            </a:r>
          </a:p>
          <a:p>
            <a:r>
              <a:rPr lang="pt-BR" sz="1200" dirty="0" smtClean="0"/>
              <a:t>Montsec: 42°3’ N, 0°44’ E, 1570 m a.s.l.</a:t>
            </a:r>
          </a:p>
          <a:p>
            <a:r>
              <a:rPr lang="pt-BR" sz="1200" b="1" dirty="0" smtClean="0">
                <a:solidFill>
                  <a:srgbClr val="FF0000"/>
                </a:solidFill>
              </a:rPr>
              <a:t>Common period used for this analysis : 2010 – 2014</a:t>
            </a:r>
          </a:p>
          <a:p>
            <a:r>
              <a:rPr lang="pt-BR" sz="1200" i="1" dirty="0" smtClean="0">
                <a:solidFill>
                  <a:schemeClr val="accent3">
                    <a:lumMod val="75000"/>
                  </a:schemeClr>
                </a:solidFill>
              </a:rPr>
              <a:t>Data from EGAR Group (IDAEA-CSIC , Barcelona, Spain)</a:t>
            </a:r>
            <a:endParaRPr lang="es-ES" sz="1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TFMM: Geneva Meeting 2-4 May </a:t>
            </a:r>
            <a:r>
              <a:rPr lang="en-US" dirty="0" smtClean="0"/>
              <a:t>2018</a:t>
            </a:r>
            <a:endParaRPr lang="es-ES" dirty="0"/>
          </a:p>
        </p:txBody>
      </p:sp>
      <p:pic>
        <p:nvPicPr>
          <p:cNvPr id="8" name="Picture 6" descr="Resultado de imagen de egar idaea cs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6424844"/>
            <a:ext cx="1224136" cy="433156"/>
          </a:xfrm>
          <a:prstGeom prst="rect">
            <a:avLst/>
          </a:prstGeom>
          <a:noFill/>
        </p:spPr>
      </p:pic>
      <p:pic>
        <p:nvPicPr>
          <p:cNvPr id="9" name="Picture 10" descr="Resultado de imagen de idaea cs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6496852"/>
            <a:ext cx="1656184" cy="302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" y="33265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B050"/>
                </a:solidFill>
              </a:rPr>
              <a:t>PMF+LENSCHOW</a:t>
            </a:r>
            <a:r>
              <a:rPr lang="es-ES" sz="2400" b="1" dirty="0" smtClean="0"/>
              <a:t> APPLIED TO PM</a:t>
            </a:r>
            <a:r>
              <a:rPr lang="es-ES" sz="2400" b="1" baseline="-25000" dirty="0" smtClean="0"/>
              <a:t>10</a:t>
            </a:r>
            <a:r>
              <a:rPr lang="es-ES" sz="2400" b="1" dirty="0" smtClean="0"/>
              <a:t> CHEMICAL SPECIATED DATA FROM THREE SITES IN NE </a:t>
            </a:r>
            <a:r>
              <a:rPr lang="es-ES" sz="2400" b="1" dirty="0" smtClean="0">
                <a:solidFill>
                  <a:srgbClr val="00B050"/>
                </a:solidFill>
              </a:rPr>
              <a:t>SPAIN</a:t>
            </a:r>
            <a:endParaRPr lang="es-ES" sz="2400" b="1" dirty="0">
              <a:solidFill>
                <a:srgbClr val="00B050"/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4455131" cy="32865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4885" y="1340768"/>
            <a:ext cx="4457981" cy="32826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725144"/>
            <a:ext cx="330517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TFMM: Geneva Meeting 2-4 May </a:t>
            </a:r>
            <a:r>
              <a:rPr lang="en-US" dirty="0" smtClean="0"/>
              <a:t>2018</a:t>
            </a:r>
            <a:endParaRPr lang="es-ES" dirty="0"/>
          </a:p>
        </p:txBody>
      </p:sp>
      <p:pic>
        <p:nvPicPr>
          <p:cNvPr id="7" name="Picture 6" descr="Resultado de imagen de egar idaea cs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6424844"/>
            <a:ext cx="1224136" cy="433156"/>
          </a:xfrm>
          <a:prstGeom prst="rect">
            <a:avLst/>
          </a:prstGeom>
          <a:noFill/>
        </p:spPr>
      </p:pic>
      <p:pic>
        <p:nvPicPr>
          <p:cNvPr id="8" name="Picture 10" descr="Resultado de imagen de idaea csi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6496852"/>
            <a:ext cx="1656184" cy="302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" y="33265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B050"/>
                </a:solidFill>
              </a:rPr>
              <a:t>PMF+LENSCHOW</a:t>
            </a:r>
            <a:r>
              <a:rPr lang="es-ES" sz="2400" b="1" dirty="0" smtClean="0"/>
              <a:t> APPLIED TO PM</a:t>
            </a:r>
            <a:r>
              <a:rPr lang="es-ES" sz="2400" b="1" baseline="-25000" dirty="0" smtClean="0"/>
              <a:t>10</a:t>
            </a:r>
            <a:r>
              <a:rPr lang="es-ES" sz="2400" b="1" dirty="0" smtClean="0"/>
              <a:t> CHEMICAL SPECIATED DATA FROM THREE SITES IN </a:t>
            </a:r>
            <a:r>
              <a:rPr lang="es-ES" sz="2400" b="1" dirty="0" smtClean="0">
                <a:solidFill>
                  <a:srgbClr val="00B050"/>
                </a:solidFill>
              </a:rPr>
              <a:t>SWITZERLAND</a:t>
            </a:r>
            <a:endParaRPr lang="es-ES" sz="2400" b="1" dirty="0">
              <a:solidFill>
                <a:srgbClr val="00B050"/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284984"/>
            <a:ext cx="680085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Rectángulo"/>
          <p:cNvSpPr/>
          <p:nvPr/>
        </p:nvSpPr>
        <p:spPr>
          <a:xfrm>
            <a:off x="2195736" y="2060848"/>
            <a:ext cx="458266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 smtClean="0"/>
              <a:t>Zurich: 47°22’36.42’’ N, 8°31’44.70’’,E, 410 m a.s.l.</a:t>
            </a:r>
          </a:p>
          <a:p>
            <a:r>
              <a:rPr lang="pt-BR" sz="1400" dirty="0" smtClean="0"/>
              <a:t>Payerne: 46°49’12’’ N, 06°57’ E, 491 m a.s.l.</a:t>
            </a:r>
          </a:p>
          <a:p>
            <a:r>
              <a:rPr lang="pt-BR" sz="1400" b="1" dirty="0" smtClean="0">
                <a:solidFill>
                  <a:srgbClr val="FF0000"/>
                </a:solidFill>
              </a:rPr>
              <a:t>Common period used for this analysis : Aug 2008 – Jul 2009</a:t>
            </a:r>
          </a:p>
          <a:p>
            <a:r>
              <a:rPr lang="pt-BR" sz="1400" i="1" dirty="0" smtClean="0">
                <a:solidFill>
                  <a:schemeClr val="accent3">
                    <a:lumMod val="75000"/>
                  </a:schemeClr>
                </a:solidFill>
              </a:rPr>
              <a:t>Data from Christoph Hueglin (EMPA, Switzerland)</a:t>
            </a:r>
            <a:endParaRPr lang="es-ES" sz="1400" i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TFMM: Geneva Meeting 2-4 May </a:t>
            </a:r>
            <a:r>
              <a:rPr lang="en-US" dirty="0" smtClean="0"/>
              <a:t>2018</a:t>
            </a:r>
            <a:endParaRPr lang="es-ES" dirty="0"/>
          </a:p>
        </p:txBody>
      </p:sp>
      <p:pic>
        <p:nvPicPr>
          <p:cNvPr id="7" name="Picture 6" descr="Resultado de imagen de egar idaea cs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6424844"/>
            <a:ext cx="1224136" cy="433156"/>
          </a:xfrm>
          <a:prstGeom prst="rect">
            <a:avLst/>
          </a:prstGeom>
          <a:noFill/>
        </p:spPr>
      </p:pic>
      <p:pic>
        <p:nvPicPr>
          <p:cNvPr id="8" name="Picture 10" descr="Resultado de imagen de idaea cs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6496852"/>
            <a:ext cx="1656184" cy="302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" y="33265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B050"/>
                </a:solidFill>
              </a:rPr>
              <a:t>PMF+LENSCHOW</a:t>
            </a:r>
            <a:r>
              <a:rPr lang="es-ES" sz="2400" b="1" dirty="0" smtClean="0"/>
              <a:t> APPLIED TO PM</a:t>
            </a:r>
            <a:r>
              <a:rPr lang="es-ES" sz="2400" b="1" baseline="-25000" dirty="0" smtClean="0"/>
              <a:t>10</a:t>
            </a:r>
            <a:r>
              <a:rPr lang="es-ES" sz="2400" b="1" dirty="0" smtClean="0"/>
              <a:t> CHEMICAL SPECIATED DATA FROM THREE SITES IN </a:t>
            </a:r>
            <a:r>
              <a:rPr lang="es-ES" sz="2400" b="1" dirty="0" smtClean="0">
                <a:solidFill>
                  <a:srgbClr val="00B050"/>
                </a:solidFill>
              </a:rPr>
              <a:t>SWITZERLAND</a:t>
            </a:r>
            <a:endParaRPr lang="es-ES" sz="2400" b="1" dirty="0">
              <a:solidFill>
                <a:srgbClr val="00B05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724128" y="2924944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130 km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2430" y="1340769"/>
            <a:ext cx="3494066" cy="1992092"/>
          </a:xfrm>
          <a:prstGeom prst="rect">
            <a:avLst/>
          </a:prstGeom>
          <a:noFill/>
          <a:ln w="2222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16832"/>
            <a:ext cx="5455414" cy="382624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7 Rectángulo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TFMM: Geneva Meeting 2-4 May </a:t>
            </a:r>
            <a:r>
              <a:rPr lang="en-US" dirty="0" smtClean="0"/>
              <a:t>2018</a:t>
            </a:r>
            <a:endParaRPr lang="es-ES" dirty="0"/>
          </a:p>
        </p:txBody>
      </p:sp>
      <p:pic>
        <p:nvPicPr>
          <p:cNvPr id="9" name="Picture 6" descr="Resultado de imagen de egar idaea cs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6424844"/>
            <a:ext cx="1224136" cy="433156"/>
          </a:xfrm>
          <a:prstGeom prst="rect">
            <a:avLst/>
          </a:prstGeom>
          <a:noFill/>
        </p:spPr>
      </p:pic>
      <p:pic>
        <p:nvPicPr>
          <p:cNvPr id="10" name="Picture 10" descr="Resultado de imagen de idaea cs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6496852"/>
            <a:ext cx="1656184" cy="302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" y="33265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B050"/>
                </a:solidFill>
              </a:rPr>
              <a:t>PMF+LENSCHOW</a:t>
            </a:r>
            <a:r>
              <a:rPr lang="es-ES" sz="2400" b="1" dirty="0" smtClean="0"/>
              <a:t> APPLIED TO PM</a:t>
            </a:r>
            <a:r>
              <a:rPr lang="es-ES" sz="2400" b="1" baseline="-25000" dirty="0" smtClean="0"/>
              <a:t>10</a:t>
            </a:r>
            <a:r>
              <a:rPr lang="es-ES" sz="2400" b="1" dirty="0" smtClean="0"/>
              <a:t> CHEMICAL SPECIATED DATA FROM THREE SITES IN </a:t>
            </a:r>
            <a:r>
              <a:rPr lang="es-ES" sz="2400" b="1" dirty="0" smtClean="0">
                <a:solidFill>
                  <a:srgbClr val="00B050"/>
                </a:solidFill>
              </a:rPr>
              <a:t>SWITZERLAND</a:t>
            </a:r>
            <a:endParaRPr lang="es-ES" sz="2400" b="1" dirty="0">
              <a:solidFill>
                <a:srgbClr val="00B05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412776"/>
            <a:ext cx="49911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Rectángulo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TFMM: Geneva Meeting 2-4 May </a:t>
            </a:r>
            <a:r>
              <a:rPr lang="en-US" dirty="0" smtClean="0"/>
              <a:t>2018</a:t>
            </a:r>
            <a:endParaRPr lang="es-ES" dirty="0"/>
          </a:p>
        </p:txBody>
      </p:sp>
      <p:pic>
        <p:nvPicPr>
          <p:cNvPr id="6" name="Picture 6" descr="Resultado de imagen de egar idaea cs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6424844"/>
            <a:ext cx="1224136" cy="433156"/>
          </a:xfrm>
          <a:prstGeom prst="rect">
            <a:avLst/>
          </a:prstGeom>
          <a:noFill/>
        </p:spPr>
      </p:pic>
      <p:pic>
        <p:nvPicPr>
          <p:cNvPr id="7" name="Picture 10" descr="Resultado de imagen de idaea cs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6496852"/>
            <a:ext cx="1656184" cy="302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" y="33265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B050"/>
                </a:solidFill>
              </a:rPr>
              <a:t>PMF+LENSCHOW</a:t>
            </a:r>
            <a:r>
              <a:rPr lang="es-ES" sz="2400" b="1" dirty="0" smtClean="0"/>
              <a:t> APPLIED TO PM</a:t>
            </a:r>
            <a:r>
              <a:rPr lang="es-ES" sz="2400" b="1" baseline="-25000" dirty="0" smtClean="0"/>
              <a:t>2.5</a:t>
            </a:r>
            <a:r>
              <a:rPr lang="es-ES" sz="2400" b="1" dirty="0" smtClean="0"/>
              <a:t> CHEMICAL SPECIATED DATA FROM THREE SITES IN </a:t>
            </a:r>
            <a:r>
              <a:rPr lang="es-ES" sz="2400" b="1" dirty="0" smtClean="0">
                <a:solidFill>
                  <a:srgbClr val="00B050"/>
                </a:solidFill>
              </a:rPr>
              <a:t>THE NETHERLANDS</a:t>
            </a:r>
            <a:endParaRPr lang="es-ES" sz="2400" b="1" dirty="0">
              <a:solidFill>
                <a:srgbClr val="00B05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140968"/>
            <a:ext cx="6804620" cy="32619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251520" y="1556792"/>
            <a:ext cx="8640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Schiedam (UB): Urban background site. West of the Netherlands, Part of Rotterdam agglomeration. Rotterdam has approximately 600,000 inhabitants close to refineries and </a:t>
            </a:r>
            <a:r>
              <a:rPr lang="en-US" sz="1400" dirty="0" err="1" smtClean="0"/>
              <a:t>harbour</a:t>
            </a:r>
            <a:r>
              <a:rPr lang="en-US" sz="1400" dirty="0" smtClean="0"/>
              <a:t> related </a:t>
            </a:r>
            <a:r>
              <a:rPr lang="es-ES" sz="1400" dirty="0" err="1" smtClean="0"/>
              <a:t>activities</a:t>
            </a:r>
            <a:r>
              <a:rPr lang="es-ES" sz="1400" dirty="0" smtClean="0"/>
              <a:t> (Port of Rotterdam)</a:t>
            </a:r>
            <a:endParaRPr lang="en-US" sz="1400" dirty="0" smtClean="0"/>
          </a:p>
          <a:p>
            <a:r>
              <a:rPr lang="es-ES" sz="1400" dirty="0" err="1" smtClean="0"/>
              <a:t>Hellendoorn</a:t>
            </a:r>
            <a:r>
              <a:rPr lang="en-US" sz="1400" dirty="0" smtClean="0"/>
              <a:t> (RB): Rural site. East of the Netherlands, rural surrounding</a:t>
            </a:r>
          </a:p>
          <a:p>
            <a:r>
              <a:rPr lang="pt-BR" sz="1400" b="1" dirty="0" smtClean="0">
                <a:solidFill>
                  <a:srgbClr val="FF0000"/>
                </a:solidFill>
              </a:rPr>
              <a:t>Common period used for this analysis : Aug 2007 – Sep 2008</a:t>
            </a:r>
          </a:p>
          <a:p>
            <a:r>
              <a:rPr lang="pt-BR" sz="1400" i="1" dirty="0" smtClean="0">
                <a:solidFill>
                  <a:schemeClr val="accent3">
                    <a:lumMod val="75000"/>
                  </a:schemeClr>
                </a:solidFill>
              </a:rPr>
              <a:t>Data from Dennis Mooibroek, Eric van der Swaluw (RIVM, </a:t>
            </a:r>
            <a:r>
              <a:rPr lang="en-US" sz="1400" i="1" dirty="0" smtClean="0">
                <a:solidFill>
                  <a:schemeClr val="accent3">
                    <a:lumMod val="75000"/>
                  </a:schemeClr>
                </a:solidFill>
              </a:rPr>
              <a:t>National Institute of Public Health and the Environment,</a:t>
            </a:r>
            <a:r>
              <a:rPr lang="pt-BR" sz="1400" i="1" dirty="0" smtClean="0">
                <a:solidFill>
                  <a:schemeClr val="accent3">
                    <a:lumMod val="75000"/>
                  </a:schemeClr>
                </a:solidFill>
              </a:rPr>
              <a:t> NL)</a:t>
            </a:r>
            <a:endParaRPr lang="es-ES" sz="1400" i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 rot="19091914">
            <a:off x="5446324" y="4181593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150 km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TFMM: Geneva Meeting 2-4 May </a:t>
            </a:r>
            <a:r>
              <a:rPr lang="en-US" dirty="0" smtClean="0"/>
              <a:t>2018</a:t>
            </a:r>
            <a:endParaRPr lang="es-ES" dirty="0"/>
          </a:p>
        </p:txBody>
      </p:sp>
      <p:pic>
        <p:nvPicPr>
          <p:cNvPr id="9" name="Picture 6" descr="Resultado de imagen de egar idaea cs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6424844"/>
            <a:ext cx="1224136" cy="433156"/>
          </a:xfrm>
          <a:prstGeom prst="rect">
            <a:avLst/>
          </a:prstGeom>
          <a:noFill/>
        </p:spPr>
      </p:pic>
      <p:pic>
        <p:nvPicPr>
          <p:cNvPr id="10" name="Picture 10" descr="Resultado de imagen de idaea cs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6496852"/>
            <a:ext cx="1656184" cy="302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" y="33265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B050"/>
                </a:solidFill>
              </a:rPr>
              <a:t>PMF+LENSCHOW</a:t>
            </a:r>
            <a:r>
              <a:rPr lang="es-ES" sz="2400" b="1" dirty="0" smtClean="0"/>
              <a:t> APPLIED TO PM</a:t>
            </a:r>
            <a:r>
              <a:rPr lang="es-ES" sz="2400" b="1" baseline="-25000" dirty="0" smtClean="0"/>
              <a:t>2.5</a:t>
            </a:r>
            <a:r>
              <a:rPr lang="es-ES" sz="2400" b="1" dirty="0" smtClean="0"/>
              <a:t> CHEMICAL SPECIATED DATA FROM THREE SITES IN </a:t>
            </a:r>
            <a:r>
              <a:rPr lang="es-ES" sz="2400" b="1" dirty="0" smtClean="0">
                <a:solidFill>
                  <a:srgbClr val="00B050"/>
                </a:solidFill>
              </a:rPr>
              <a:t>THE NETHERLANDS</a:t>
            </a:r>
            <a:endParaRPr lang="es-ES" sz="2400" b="1" dirty="0">
              <a:solidFill>
                <a:srgbClr val="00B05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27" y="2276872"/>
            <a:ext cx="4439719" cy="3384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4916" y="2269248"/>
            <a:ext cx="4553449" cy="33880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7 Rectángulo"/>
          <p:cNvSpPr/>
          <p:nvPr/>
        </p:nvSpPr>
        <p:spPr>
          <a:xfrm>
            <a:off x="0" y="5877272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The </a:t>
            </a:r>
            <a:r>
              <a:rPr lang="en-US" sz="1600" i="1" dirty="0" smtClean="0"/>
              <a:t>multi-site PMF </a:t>
            </a:r>
            <a:r>
              <a:rPr lang="en-US" sz="1600" i="1" dirty="0"/>
              <a:t>source apportionment data used here were published by </a:t>
            </a:r>
            <a:r>
              <a:rPr lang="en-US" sz="1600" i="1" dirty="0" err="1"/>
              <a:t>Mooibroek</a:t>
            </a:r>
            <a:r>
              <a:rPr lang="en-US" sz="1600" i="1" dirty="0"/>
              <a:t> et al. (2011).</a:t>
            </a:r>
            <a:endParaRPr lang="es-ES" sz="1600" i="1" dirty="0"/>
          </a:p>
        </p:txBody>
      </p:sp>
      <p:sp>
        <p:nvSpPr>
          <p:cNvPr id="6" name="5 Rectángulo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TFMM: Geneva Meeting 2-4 May </a:t>
            </a:r>
            <a:r>
              <a:rPr lang="en-US" dirty="0" smtClean="0"/>
              <a:t>2018</a:t>
            </a:r>
            <a:endParaRPr lang="es-ES" dirty="0"/>
          </a:p>
        </p:txBody>
      </p:sp>
      <p:pic>
        <p:nvPicPr>
          <p:cNvPr id="7" name="Picture 6" descr="Resultado de imagen de egar idaea cs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6424844"/>
            <a:ext cx="1224136" cy="433156"/>
          </a:xfrm>
          <a:prstGeom prst="rect">
            <a:avLst/>
          </a:prstGeom>
          <a:noFill/>
        </p:spPr>
      </p:pic>
      <p:pic>
        <p:nvPicPr>
          <p:cNvPr id="9" name="Picture 10" descr="Resultado de imagen de idaea cs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6496852"/>
            <a:ext cx="1656184" cy="302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" y="33265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B050"/>
                </a:solidFill>
              </a:rPr>
              <a:t>PMF+LENSCHOW</a:t>
            </a:r>
            <a:r>
              <a:rPr lang="es-ES" sz="2400" b="1" dirty="0" smtClean="0"/>
              <a:t> APPLIED TO PM</a:t>
            </a:r>
            <a:r>
              <a:rPr lang="es-ES" sz="2400" b="1" baseline="-25000" dirty="0" smtClean="0"/>
              <a:t>10</a:t>
            </a:r>
            <a:r>
              <a:rPr lang="es-ES" sz="2400" b="1" dirty="0" smtClean="0"/>
              <a:t> CHEMICAL SPECIATED DATA FROM THREE SITES IN </a:t>
            </a:r>
            <a:r>
              <a:rPr lang="es-ES" sz="2400" b="1" dirty="0" smtClean="0">
                <a:solidFill>
                  <a:srgbClr val="00B050"/>
                </a:solidFill>
              </a:rPr>
              <a:t>GERMANY</a:t>
            </a:r>
            <a:endParaRPr lang="es-ES" sz="2400" b="1" dirty="0">
              <a:solidFill>
                <a:srgbClr val="00B05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 rot="19091914">
            <a:off x="5446324" y="4181593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150 km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8" name="7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356992"/>
            <a:ext cx="6444436" cy="28173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8 Rectángulo"/>
          <p:cNvSpPr/>
          <p:nvPr/>
        </p:nvSpPr>
        <p:spPr>
          <a:xfrm>
            <a:off x="2051720" y="1844824"/>
            <a:ext cx="4860626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LMI (traffic site):  51.344167°,  12.377139° (lat, </a:t>
            </a:r>
            <a:r>
              <a:rPr lang="en-US" sz="1400" dirty="0" err="1" smtClean="0"/>
              <a:t>lon</a:t>
            </a:r>
            <a:r>
              <a:rPr lang="en-US" sz="1400" dirty="0" smtClean="0"/>
              <a:t>)</a:t>
            </a:r>
          </a:p>
          <a:p>
            <a:r>
              <a:rPr lang="en-US" sz="1400" dirty="0" smtClean="0"/>
              <a:t>TRO (urban background):  51.352505°,  12.434721°</a:t>
            </a:r>
          </a:p>
          <a:p>
            <a:r>
              <a:rPr lang="en-US" sz="1400" dirty="0" smtClean="0"/>
              <a:t>MEL (regional background):  51.525462°,  12.927931°</a:t>
            </a:r>
          </a:p>
          <a:p>
            <a:r>
              <a:rPr lang="pt-BR" sz="1400" b="1" dirty="0" smtClean="0">
                <a:solidFill>
                  <a:srgbClr val="FF0000"/>
                </a:solidFill>
              </a:rPr>
              <a:t>Common period used for this analysis : Aug 2013 – March 2015</a:t>
            </a:r>
          </a:p>
          <a:p>
            <a:r>
              <a:rPr lang="pt-BR" sz="1400" i="1" dirty="0" smtClean="0">
                <a:solidFill>
                  <a:schemeClr val="accent3">
                    <a:lumMod val="75000"/>
                  </a:schemeClr>
                </a:solidFill>
              </a:rPr>
              <a:t>Data from Dominik van Pinxteren (TROPOS, Germany)</a:t>
            </a:r>
            <a:endParaRPr lang="es-ES" sz="1400" i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310290" y="5814797"/>
            <a:ext cx="185082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i="1" dirty="0"/>
              <a:t>Leipzig </a:t>
            </a:r>
            <a:r>
              <a:rPr lang="en-US" sz="1400" i="1" dirty="0" smtClean="0"/>
              <a:t>- </a:t>
            </a:r>
            <a:r>
              <a:rPr lang="en-US" sz="1400" i="1" dirty="0" err="1"/>
              <a:t>Melpitz</a:t>
            </a:r>
            <a:r>
              <a:rPr lang="en-US" sz="1400" i="1" dirty="0"/>
              <a:t> </a:t>
            </a:r>
            <a:r>
              <a:rPr lang="en-US" sz="1400" i="1" dirty="0" smtClean="0"/>
              <a:t>45 </a:t>
            </a:r>
            <a:r>
              <a:rPr lang="en-US" sz="1400" i="1" dirty="0"/>
              <a:t>km</a:t>
            </a:r>
            <a:endParaRPr lang="es-ES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" y="33265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B050"/>
                </a:solidFill>
              </a:rPr>
              <a:t>PMF+LENSCHOW</a:t>
            </a:r>
            <a:r>
              <a:rPr lang="es-ES" sz="2400" b="1" dirty="0" smtClean="0"/>
              <a:t> APPLIED TO PM</a:t>
            </a:r>
            <a:r>
              <a:rPr lang="es-ES" sz="2400" b="1" baseline="-25000" dirty="0" smtClean="0"/>
              <a:t>10</a:t>
            </a:r>
            <a:r>
              <a:rPr lang="es-ES" sz="2400" b="1" dirty="0" smtClean="0"/>
              <a:t> CHEMICAL SPECIATED DATA FROM THREE SITES IN </a:t>
            </a:r>
            <a:r>
              <a:rPr lang="es-ES" sz="2400" b="1" dirty="0" smtClean="0">
                <a:solidFill>
                  <a:srgbClr val="00B050"/>
                </a:solidFill>
              </a:rPr>
              <a:t>GERMANY</a:t>
            </a:r>
            <a:endParaRPr lang="es-ES" sz="2400" b="1" dirty="0">
              <a:solidFill>
                <a:srgbClr val="00B05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 rot="19091914">
            <a:off x="5446324" y="4181593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150 km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0" y="621166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A detailed analysis of the source apportionment of size-resolved aerosol particles aiming at studying the regional air quality in Leipzig was reported by van </a:t>
            </a:r>
            <a:r>
              <a:rPr lang="en-US" sz="1400" i="1" dirty="0" err="1"/>
              <a:t>Pinxteren</a:t>
            </a:r>
            <a:r>
              <a:rPr lang="en-US" sz="1400" i="1" dirty="0"/>
              <a:t> et al. (2016).</a:t>
            </a:r>
            <a:endParaRPr lang="es-ES" sz="1400" i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098480"/>
            <a:ext cx="4427984" cy="33029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789912"/>
            <a:ext cx="4644008" cy="38439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" y="33265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B050"/>
                </a:solidFill>
              </a:rPr>
              <a:t>PMF+LENSCHOW</a:t>
            </a:r>
            <a:r>
              <a:rPr lang="es-ES" sz="2400" b="1" dirty="0" smtClean="0"/>
              <a:t> APPLIED TO PM</a:t>
            </a:r>
            <a:r>
              <a:rPr lang="es-ES" sz="2400" b="1" baseline="-25000" dirty="0" smtClean="0"/>
              <a:t>10</a:t>
            </a:r>
            <a:r>
              <a:rPr lang="es-ES" sz="2400" b="1" dirty="0" smtClean="0"/>
              <a:t> CHEMICAL SPECIATED DATA FROM THREE SITES IN </a:t>
            </a:r>
            <a:r>
              <a:rPr lang="es-ES" sz="2400" b="1" dirty="0" smtClean="0">
                <a:solidFill>
                  <a:srgbClr val="00B050"/>
                </a:solidFill>
              </a:rPr>
              <a:t>FRANCE</a:t>
            </a:r>
            <a:endParaRPr lang="es-ES" sz="2400" b="1" dirty="0">
              <a:solidFill>
                <a:srgbClr val="00B05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 rot="19091914">
            <a:off x="5446324" y="4181593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150 km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1" name="10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636912"/>
            <a:ext cx="4861818" cy="35534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5148064" y="3835975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 smtClean="0">
                <a:solidFill>
                  <a:srgbClr val="00B0F0"/>
                </a:solidFill>
              </a:rPr>
              <a:t>140 km</a:t>
            </a:r>
            <a:endParaRPr lang="es-ES" b="1" i="1" dirty="0">
              <a:solidFill>
                <a:srgbClr val="00B0F0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331640" y="1412776"/>
            <a:ext cx="6925357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 smtClean="0"/>
              <a:t>Lens: 50°26'13''N, 2°49'37''E, 47 m a.s.l.</a:t>
            </a:r>
          </a:p>
          <a:p>
            <a:r>
              <a:rPr lang="pt-BR" sz="1400" dirty="0" smtClean="0"/>
              <a:t>Revin: 49°54'28.008''N, 4°37'48''E, 395 m a.s.l.</a:t>
            </a:r>
          </a:p>
          <a:p>
            <a:r>
              <a:rPr lang="pt-BR" sz="1400" b="1" dirty="0" smtClean="0">
                <a:solidFill>
                  <a:srgbClr val="FF0000"/>
                </a:solidFill>
              </a:rPr>
              <a:t>Common period used for this analysis : Jan 2013 – May 2014</a:t>
            </a:r>
          </a:p>
          <a:p>
            <a:r>
              <a:rPr lang="pt-BR" sz="1400" i="1" dirty="0" smtClean="0">
                <a:solidFill>
                  <a:schemeClr val="accent3">
                    <a:lumMod val="75000"/>
                  </a:schemeClr>
                </a:solidFill>
              </a:rPr>
              <a:t>Data from Esperanza Perdrix, Véronique Riffault, Stéphane Sauvage (IMT, lille Douai, France),</a:t>
            </a:r>
          </a:p>
          <a:p>
            <a:r>
              <a:rPr lang="pt-BR" sz="1400" i="1" dirty="0" smtClean="0">
                <a:solidFill>
                  <a:schemeClr val="accent3">
                    <a:lumMod val="75000"/>
                  </a:schemeClr>
                </a:solidFill>
              </a:rPr>
              <a:t>Olivier Favez (INERIS, France)</a:t>
            </a:r>
            <a:endParaRPr lang="es-ES" sz="1400" i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TFMM: Geneva Meeting 2-4 May </a:t>
            </a:r>
            <a:r>
              <a:rPr lang="en-US" dirty="0" smtClean="0"/>
              <a:t>2018</a:t>
            </a:r>
            <a:endParaRPr lang="es-ES" dirty="0"/>
          </a:p>
        </p:txBody>
      </p:sp>
      <p:pic>
        <p:nvPicPr>
          <p:cNvPr id="9" name="Picture 6" descr="Resultado de imagen de egar idaea cs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6424844"/>
            <a:ext cx="1224136" cy="433156"/>
          </a:xfrm>
          <a:prstGeom prst="rect">
            <a:avLst/>
          </a:prstGeom>
          <a:noFill/>
        </p:spPr>
      </p:pic>
      <p:pic>
        <p:nvPicPr>
          <p:cNvPr id="10" name="Picture 10" descr="Resultado de imagen de idaea cs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6496852"/>
            <a:ext cx="1656184" cy="302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 added value of Twin Sites</a:t>
            </a:r>
          </a:p>
          <a:p>
            <a:pPr algn="ctr"/>
            <a:r>
              <a:rPr lang="en-US" sz="2800" b="1" dirty="0" smtClean="0"/>
              <a:t>to regional/</a:t>
            </a:r>
            <a:r>
              <a:rPr lang="en-US" sz="2800" b="1" dirty="0" err="1" smtClean="0"/>
              <a:t>transboundary</a:t>
            </a:r>
            <a:r>
              <a:rPr lang="en-US" sz="2800" b="1" dirty="0" smtClean="0"/>
              <a:t> pollution to urban level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0" y="1268760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s-ES" dirty="0" smtClean="0"/>
              <a:t> </a:t>
            </a:r>
            <a:r>
              <a:rPr lang="es-ES" b="1" i="1" dirty="0" smtClean="0"/>
              <a:t>OBJECTIVE</a:t>
            </a:r>
          </a:p>
          <a:p>
            <a:pPr algn="just"/>
            <a:r>
              <a:rPr lang="es-ES" dirty="0"/>
              <a:t>	</a:t>
            </a:r>
            <a:endParaRPr lang="es-ES" dirty="0" smtClean="0"/>
          </a:p>
          <a:p>
            <a:pPr algn="just"/>
            <a:r>
              <a:rPr lang="es-ES" dirty="0"/>
              <a:t>	</a:t>
            </a:r>
            <a:r>
              <a:rPr lang="en-US" dirty="0" smtClean="0"/>
              <a:t>Evaluating the added value of twin urban &amp; regional/remote supersites in EU to</a:t>
            </a:r>
          </a:p>
          <a:p>
            <a:pPr algn="just"/>
            <a:r>
              <a:rPr lang="en-US" dirty="0"/>
              <a:t>	</a:t>
            </a:r>
            <a:r>
              <a:rPr lang="en-US" dirty="0" smtClean="0"/>
              <a:t>regional/</a:t>
            </a:r>
            <a:r>
              <a:rPr lang="en-US" dirty="0" err="1" smtClean="0"/>
              <a:t>transboundary</a:t>
            </a:r>
            <a:r>
              <a:rPr lang="en-US" dirty="0" smtClean="0"/>
              <a:t> pollution to urban level.</a:t>
            </a:r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>
              <a:buFont typeface="Wingdings" pitchFamily="2" charset="2"/>
              <a:buChar char="Ø"/>
            </a:pPr>
            <a:r>
              <a:rPr lang="en-US" b="1" i="1" dirty="0" smtClean="0"/>
              <a:t> METHODOLOGY</a:t>
            </a:r>
          </a:p>
          <a:p>
            <a:pPr algn="just">
              <a:buFont typeface="Wingdings" pitchFamily="2" charset="2"/>
              <a:buChar char="Ø"/>
            </a:pPr>
            <a:endParaRPr lang="en-US" dirty="0"/>
          </a:p>
          <a:p>
            <a:pPr algn="just"/>
            <a:r>
              <a:rPr lang="en-US" dirty="0" smtClean="0"/>
              <a:t>	a) Application of the Positive Matrix Factorization (EPA PMF v5.0) to the PM chemical 	    </a:t>
            </a:r>
            <a:r>
              <a:rPr lang="en-US" dirty="0" err="1" smtClean="0"/>
              <a:t>speciated</a:t>
            </a:r>
            <a:r>
              <a:rPr lang="en-US" dirty="0" smtClean="0"/>
              <a:t> data collected at urban/traffic and regional/remote supersites in order to 	    identify the main sources of pollutants at all available sites and to calculate their 	    contributions to the measured PM mass concentrations.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/>
              <a:t>	</a:t>
            </a:r>
            <a:r>
              <a:rPr lang="en-US" dirty="0" smtClean="0"/>
              <a:t>b) Application of the </a:t>
            </a:r>
            <a:r>
              <a:rPr lang="en-US" dirty="0" err="1" smtClean="0"/>
              <a:t>Lenschow</a:t>
            </a:r>
            <a:r>
              <a:rPr lang="en-US" dirty="0" smtClean="0"/>
              <a:t> approach to the source contributions from PMF 	    model.</a:t>
            </a:r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 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TFMM: Geneva Meeting 2-4 May </a:t>
            </a:r>
            <a:r>
              <a:rPr lang="en-US" dirty="0" smtClean="0"/>
              <a:t>2018</a:t>
            </a:r>
            <a:endParaRPr lang="es-ES" dirty="0"/>
          </a:p>
        </p:txBody>
      </p:sp>
      <p:pic>
        <p:nvPicPr>
          <p:cNvPr id="7" name="Picture 6" descr="Resultado de imagen de egar idaea cs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6424844"/>
            <a:ext cx="1224136" cy="433156"/>
          </a:xfrm>
          <a:prstGeom prst="rect">
            <a:avLst/>
          </a:prstGeom>
          <a:noFill/>
        </p:spPr>
      </p:pic>
      <p:pic>
        <p:nvPicPr>
          <p:cNvPr id="8" name="Picture 10" descr="Resultado de imagen de idaea cs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6496852"/>
            <a:ext cx="1656184" cy="302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" y="33265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B050"/>
                </a:solidFill>
              </a:rPr>
              <a:t>PMF+LENSCHOW</a:t>
            </a:r>
            <a:r>
              <a:rPr lang="es-ES" sz="2400" b="1" dirty="0" smtClean="0"/>
              <a:t> APPLIED TO PM</a:t>
            </a:r>
            <a:r>
              <a:rPr lang="es-ES" sz="2400" b="1" baseline="-25000" dirty="0" smtClean="0"/>
              <a:t>10</a:t>
            </a:r>
            <a:r>
              <a:rPr lang="es-ES" sz="2400" b="1" dirty="0" smtClean="0"/>
              <a:t> CHEMICAL SPECIATED DATA FROM THREE SITES IN </a:t>
            </a:r>
            <a:r>
              <a:rPr lang="es-ES" sz="2400" b="1" dirty="0" smtClean="0">
                <a:solidFill>
                  <a:srgbClr val="00B050"/>
                </a:solidFill>
              </a:rPr>
              <a:t>FRANCE</a:t>
            </a:r>
            <a:endParaRPr lang="es-ES" sz="2400" b="1" dirty="0">
              <a:solidFill>
                <a:srgbClr val="00B05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 rot="19091914">
            <a:off x="5446324" y="4181593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150 km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b="3411"/>
          <a:stretch>
            <a:fillRect/>
          </a:stretch>
        </p:blipFill>
        <p:spPr bwMode="auto">
          <a:xfrm>
            <a:off x="1979712" y="1196752"/>
            <a:ext cx="4938062" cy="47839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TFMM: Geneva Meeting 2-4 May </a:t>
            </a:r>
            <a:r>
              <a:rPr lang="en-US" dirty="0" smtClean="0"/>
              <a:t>2018</a:t>
            </a:r>
            <a:endParaRPr lang="es-ES" dirty="0"/>
          </a:p>
        </p:txBody>
      </p:sp>
      <p:pic>
        <p:nvPicPr>
          <p:cNvPr id="8" name="Picture 6" descr="Resultado de imagen de egar idaea cs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6424844"/>
            <a:ext cx="1224136" cy="433156"/>
          </a:xfrm>
          <a:prstGeom prst="rect">
            <a:avLst/>
          </a:prstGeom>
          <a:noFill/>
        </p:spPr>
      </p:pic>
      <p:pic>
        <p:nvPicPr>
          <p:cNvPr id="9" name="Picture 10" descr="Resultado de imagen de idaea cs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6496852"/>
            <a:ext cx="1656184" cy="302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" y="33265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B050"/>
                </a:solidFill>
              </a:rPr>
              <a:t>PMF+LENSCHOW</a:t>
            </a:r>
            <a:r>
              <a:rPr lang="es-ES" sz="2400" b="1" dirty="0" smtClean="0"/>
              <a:t> APPLIED TO PM</a:t>
            </a:r>
            <a:r>
              <a:rPr lang="es-ES" sz="2400" b="1" baseline="-25000" dirty="0" smtClean="0"/>
              <a:t>10</a:t>
            </a:r>
            <a:r>
              <a:rPr lang="es-ES" sz="2400" b="1" dirty="0" smtClean="0"/>
              <a:t> CHEMICAL SPECIATED DATA FROM THREE SITES IN </a:t>
            </a:r>
            <a:r>
              <a:rPr lang="es-ES" sz="2400" b="1" dirty="0" smtClean="0">
                <a:solidFill>
                  <a:srgbClr val="00B050"/>
                </a:solidFill>
              </a:rPr>
              <a:t>FRANCE</a:t>
            </a:r>
            <a:endParaRPr lang="es-ES" sz="2400" b="1" dirty="0">
              <a:solidFill>
                <a:srgbClr val="00B05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 rot="19091914">
            <a:off x="5446324" y="4181593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150 km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651534" y="5301208"/>
            <a:ext cx="5492466" cy="369332"/>
          </a:xfrm>
          <a:prstGeom prst="rect">
            <a:avLst/>
          </a:prstGeom>
          <a:ln w="22225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r>
              <a:rPr lang="es-ES" i="1" dirty="0" err="1" smtClean="0"/>
              <a:t>Waked</a:t>
            </a:r>
            <a:r>
              <a:rPr lang="es-ES" i="1" dirty="0" smtClean="0"/>
              <a:t> et al., </a:t>
            </a:r>
            <a:r>
              <a:rPr lang="es-ES" i="1" dirty="0" err="1" smtClean="0"/>
              <a:t>Atmos</a:t>
            </a:r>
            <a:r>
              <a:rPr lang="es-ES" i="1" dirty="0"/>
              <a:t>. </a:t>
            </a:r>
            <a:r>
              <a:rPr lang="es-ES" i="1" dirty="0" err="1"/>
              <a:t>Chem</a:t>
            </a:r>
            <a:r>
              <a:rPr lang="es-ES" i="1" dirty="0"/>
              <a:t>. </a:t>
            </a:r>
            <a:r>
              <a:rPr lang="es-ES" i="1" dirty="0" err="1"/>
              <a:t>Phys</a:t>
            </a:r>
            <a:r>
              <a:rPr lang="es-ES" i="1" dirty="0"/>
              <a:t>., 14, 3325–3346, 2014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12" y="1700808"/>
            <a:ext cx="4523438" cy="3312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5079" y="1810380"/>
            <a:ext cx="4543425" cy="3105150"/>
          </a:xfrm>
          <a:prstGeom prst="rect">
            <a:avLst/>
          </a:prstGeom>
          <a:noFill/>
          <a:ln w="222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8" name="7 Rectángulo"/>
          <p:cNvSpPr/>
          <p:nvPr/>
        </p:nvSpPr>
        <p:spPr>
          <a:xfrm>
            <a:off x="7234" y="6479336"/>
            <a:ext cx="9144000" cy="369332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TFMM: Geneva Meeting 2-4 May </a:t>
            </a:r>
            <a:r>
              <a:rPr lang="en-US" dirty="0" smtClean="0"/>
              <a:t>2018</a:t>
            </a:r>
            <a:endParaRPr lang="es-ES" dirty="0"/>
          </a:p>
        </p:txBody>
      </p:sp>
      <p:pic>
        <p:nvPicPr>
          <p:cNvPr id="9" name="Picture 6" descr="Resultado de imagen de egar idaea cs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1402" y="6415512"/>
            <a:ext cx="1224136" cy="433156"/>
          </a:xfrm>
          <a:prstGeom prst="rect">
            <a:avLst/>
          </a:prstGeom>
          <a:noFill/>
        </p:spPr>
      </p:pic>
      <p:pic>
        <p:nvPicPr>
          <p:cNvPr id="11" name="Picture 10" descr="Resultado de imagen de idaea cs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7546" y="6487520"/>
            <a:ext cx="1656184" cy="302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0" y="0"/>
            <a:ext cx="9144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 added value of Twin Sites</a:t>
            </a:r>
          </a:p>
          <a:p>
            <a:pPr algn="ctr"/>
            <a:r>
              <a:rPr lang="en-US" sz="2800" b="1" dirty="0" smtClean="0"/>
              <a:t>to regional/</a:t>
            </a:r>
            <a:r>
              <a:rPr lang="en-US" sz="2800" b="1" dirty="0" err="1" smtClean="0"/>
              <a:t>transboundary</a:t>
            </a:r>
            <a:r>
              <a:rPr lang="en-US" sz="2800" b="1" dirty="0" smtClean="0"/>
              <a:t> pollution to urban level</a:t>
            </a:r>
          </a:p>
          <a:p>
            <a:pPr algn="ctr"/>
            <a:endParaRPr lang="es-ES" dirty="0"/>
          </a:p>
          <a:p>
            <a:pPr algn="ctr"/>
            <a:r>
              <a:rPr lang="en-US" dirty="0"/>
              <a:t> </a:t>
            </a:r>
            <a:endParaRPr lang="es-ES" dirty="0"/>
          </a:p>
          <a:p>
            <a:pPr algn="ctr"/>
            <a:r>
              <a:rPr lang="es-ES" i="1" dirty="0" smtClean="0"/>
              <a:t>CONCLUSIONS</a:t>
            </a:r>
          </a:p>
          <a:p>
            <a:pPr algn="ctr"/>
            <a:endParaRPr lang="es-ES" i="1" dirty="0"/>
          </a:p>
          <a:p>
            <a:pPr algn="ctr"/>
            <a:endParaRPr lang="es-ES" i="1" dirty="0" smtClean="0"/>
          </a:p>
          <a:p>
            <a:pPr>
              <a:buFont typeface="Wingdings" pitchFamily="2" charset="2"/>
              <a:buChar char="§"/>
            </a:pPr>
            <a:r>
              <a:rPr lang="es-ES" dirty="0"/>
              <a:t> </a:t>
            </a:r>
            <a:r>
              <a:rPr lang="es-ES" dirty="0" smtClean="0"/>
              <a:t>PM</a:t>
            </a:r>
            <a:r>
              <a:rPr lang="es-ES" baseline="-25000" dirty="0" smtClean="0"/>
              <a:t>10</a:t>
            </a:r>
            <a:r>
              <a:rPr lang="es-ES" dirty="0" smtClean="0"/>
              <a:t> </a:t>
            </a:r>
            <a:r>
              <a:rPr lang="es-ES" dirty="0" err="1" smtClean="0"/>
              <a:t>or</a:t>
            </a:r>
            <a:r>
              <a:rPr lang="es-ES" dirty="0" smtClean="0"/>
              <a:t> PM</a:t>
            </a:r>
            <a:r>
              <a:rPr lang="es-ES" baseline="-25000" dirty="0" smtClean="0"/>
              <a:t>2.5</a:t>
            </a:r>
            <a:r>
              <a:rPr lang="es-ES" dirty="0" smtClean="0"/>
              <a:t> </a:t>
            </a:r>
            <a:r>
              <a:rPr lang="es-ES" dirty="0" err="1" smtClean="0"/>
              <a:t>chemical</a:t>
            </a:r>
            <a:r>
              <a:rPr lang="es-ES" dirty="0" smtClean="0"/>
              <a:t> </a:t>
            </a:r>
            <a:r>
              <a:rPr lang="es-ES" dirty="0" err="1" smtClean="0"/>
              <a:t>speciated</a:t>
            </a:r>
            <a:r>
              <a:rPr lang="es-ES" dirty="0" smtClean="0"/>
              <a:t> data </a:t>
            </a:r>
            <a:r>
              <a:rPr lang="es-ES" dirty="0" err="1" smtClean="0"/>
              <a:t>available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5 </a:t>
            </a:r>
            <a:r>
              <a:rPr lang="es-ES" dirty="0" err="1" smtClean="0"/>
              <a:t>European</a:t>
            </a:r>
            <a:r>
              <a:rPr lang="es-ES" dirty="0" smtClean="0"/>
              <a:t> </a:t>
            </a:r>
            <a:r>
              <a:rPr lang="es-ES" dirty="0" err="1" smtClean="0"/>
              <a:t>countries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allocate</a:t>
            </a:r>
            <a:r>
              <a:rPr lang="es-ES" dirty="0" smtClean="0"/>
              <a:t> </a:t>
            </a:r>
            <a:r>
              <a:rPr lang="es-ES" dirty="0" err="1" smtClean="0"/>
              <a:t>urban</a:t>
            </a:r>
            <a:r>
              <a:rPr lang="es-ES" dirty="0" smtClean="0"/>
              <a:t> </a:t>
            </a:r>
            <a:r>
              <a:rPr lang="es-ES" dirty="0" err="1" smtClean="0"/>
              <a:t>pollution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local/regional/</a:t>
            </a:r>
            <a:r>
              <a:rPr lang="es-ES" dirty="0" err="1" smtClean="0"/>
              <a:t>transboundary</a:t>
            </a:r>
            <a:r>
              <a:rPr lang="es-ES" dirty="0" smtClean="0"/>
              <a:t> </a:t>
            </a:r>
            <a:r>
              <a:rPr lang="es-ES" dirty="0" err="1" smtClean="0"/>
              <a:t>contributions</a:t>
            </a:r>
            <a:r>
              <a:rPr lang="es-ES" dirty="0" smtClean="0"/>
              <a:t>;</a:t>
            </a:r>
          </a:p>
          <a:p>
            <a:pPr>
              <a:buFont typeface="Wingdings" pitchFamily="2" charset="2"/>
              <a:buChar char="§"/>
            </a:pPr>
            <a:endParaRPr lang="es-ES" dirty="0" smtClean="0"/>
          </a:p>
          <a:p>
            <a:pPr>
              <a:buFont typeface="Wingdings" pitchFamily="2" charset="2"/>
              <a:buChar char="§"/>
            </a:pPr>
            <a:r>
              <a:rPr lang="es-ES" dirty="0" smtClean="0"/>
              <a:t> </a:t>
            </a:r>
            <a:r>
              <a:rPr lang="es-ES" dirty="0" err="1" smtClean="0"/>
              <a:t>Switzerland</a:t>
            </a:r>
            <a:r>
              <a:rPr lang="es-ES" dirty="0" smtClean="0"/>
              <a:t>,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Netherland</a:t>
            </a:r>
            <a:r>
              <a:rPr lang="es-ES" dirty="0" smtClean="0"/>
              <a:t>, </a:t>
            </a:r>
            <a:r>
              <a:rPr lang="es-ES" dirty="0" err="1" smtClean="0"/>
              <a:t>Germany</a:t>
            </a:r>
            <a:r>
              <a:rPr lang="es-ES" dirty="0" smtClean="0"/>
              <a:t> and France: PM regional </a:t>
            </a:r>
            <a:r>
              <a:rPr lang="es-ES" dirty="0" err="1" smtClean="0"/>
              <a:t>contribution</a:t>
            </a:r>
            <a:r>
              <a:rPr lang="es-ES" dirty="0" smtClean="0"/>
              <a:t> 70-80%;</a:t>
            </a:r>
          </a:p>
          <a:p>
            <a:pPr>
              <a:buFont typeface="Wingdings" pitchFamily="2" charset="2"/>
              <a:buChar char="§"/>
            </a:pPr>
            <a:r>
              <a:rPr lang="es-ES" dirty="0" smtClean="0"/>
              <a:t> </a:t>
            </a:r>
            <a:r>
              <a:rPr lang="es-ES" dirty="0" err="1" smtClean="0"/>
              <a:t>Spain</a:t>
            </a:r>
            <a:r>
              <a:rPr lang="es-ES" dirty="0" smtClean="0"/>
              <a:t>: Regional </a:t>
            </a:r>
            <a:r>
              <a:rPr lang="es-ES" dirty="0" err="1" smtClean="0"/>
              <a:t>contribution</a:t>
            </a:r>
            <a:r>
              <a:rPr lang="es-ES" dirty="0" smtClean="0"/>
              <a:t> 60%</a:t>
            </a:r>
          </a:p>
          <a:p>
            <a:pPr>
              <a:buFont typeface="Wingdings" pitchFamily="2" charset="2"/>
              <a:buChar char="§"/>
            </a:pPr>
            <a:endParaRPr lang="es-ES" dirty="0" smtClean="0"/>
          </a:p>
          <a:p>
            <a:pPr>
              <a:buFont typeface="Wingdings" pitchFamily="2" charset="2"/>
              <a:buChar char="§"/>
            </a:pPr>
            <a:r>
              <a:rPr lang="es-ES" dirty="0" smtClean="0"/>
              <a:t> </a:t>
            </a:r>
            <a:r>
              <a:rPr lang="es-ES" dirty="0" err="1" smtClean="0"/>
              <a:t>Allocation</a:t>
            </a:r>
            <a:r>
              <a:rPr lang="es-ES" dirty="0" smtClean="0"/>
              <a:t> </a:t>
            </a:r>
            <a:r>
              <a:rPr lang="es-ES" dirty="0" err="1" smtClean="0"/>
              <a:t>by</a:t>
            </a:r>
            <a:r>
              <a:rPr lang="es-ES" dirty="0" smtClean="0"/>
              <a:t> </a:t>
            </a:r>
            <a:r>
              <a:rPr lang="es-ES" dirty="0" err="1" smtClean="0"/>
              <a:t>sources</a:t>
            </a:r>
            <a:r>
              <a:rPr lang="es-ES" dirty="0" smtClean="0"/>
              <a:t>/</a:t>
            </a:r>
            <a:r>
              <a:rPr lang="es-ES" dirty="0" err="1" smtClean="0"/>
              <a:t>activity</a:t>
            </a:r>
            <a:r>
              <a:rPr lang="es-ES" dirty="0" smtClean="0"/>
              <a:t> sector</a:t>
            </a:r>
          </a:p>
          <a:p>
            <a:pPr>
              <a:buFont typeface="Wingdings" pitchFamily="2" charset="2"/>
              <a:buChar char="§"/>
            </a:pPr>
            <a:endParaRPr lang="es-ES" dirty="0" smtClean="0"/>
          </a:p>
          <a:p>
            <a:pPr>
              <a:buFont typeface="Wingdings" pitchFamily="2" charset="2"/>
              <a:buChar char="§"/>
            </a:pPr>
            <a:r>
              <a:rPr lang="es-ES" dirty="0" smtClean="0"/>
              <a:t> </a:t>
            </a:r>
            <a:r>
              <a:rPr lang="es-ES" dirty="0" err="1" smtClean="0"/>
              <a:t>Robust</a:t>
            </a:r>
            <a:r>
              <a:rPr lang="es-ES" dirty="0" smtClean="0"/>
              <a:t> </a:t>
            </a:r>
            <a:r>
              <a:rPr lang="es-ES" dirty="0" err="1" smtClean="0"/>
              <a:t>multi-site</a:t>
            </a:r>
            <a:r>
              <a:rPr lang="es-ES" dirty="0" smtClean="0"/>
              <a:t> PMF </a:t>
            </a:r>
            <a:r>
              <a:rPr lang="es-ES" dirty="0" err="1" smtClean="0"/>
              <a:t>analysis</a:t>
            </a:r>
            <a:r>
              <a:rPr lang="es-ES" dirty="0" smtClean="0"/>
              <a:t>;</a:t>
            </a:r>
          </a:p>
          <a:p>
            <a:pPr>
              <a:buFont typeface="Wingdings" pitchFamily="2" charset="2"/>
              <a:buChar char="§"/>
            </a:pPr>
            <a:endParaRPr lang="es-ES" dirty="0" smtClean="0"/>
          </a:p>
          <a:p>
            <a:pPr>
              <a:buFont typeface="Wingdings" pitchFamily="2" charset="2"/>
              <a:buChar char="§"/>
            </a:pPr>
            <a:r>
              <a:rPr lang="es-ES" dirty="0" smtClean="0"/>
              <a:t> </a:t>
            </a:r>
            <a:r>
              <a:rPr lang="es-ES" dirty="0" err="1" smtClean="0"/>
              <a:t>Using</a:t>
            </a:r>
            <a:r>
              <a:rPr lang="es-ES" dirty="0" smtClean="0"/>
              <a:t> </a:t>
            </a:r>
            <a:r>
              <a:rPr lang="es-ES" dirty="0" err="1" smtClean="0"/>
              <a:t>site-specific</a:t>
            </a:r>
            <a:r>
              <a:rPr lang="es-ES" dirty="0" smtClean="0"/>
              <a:t> </a:t>
            </a:r>
            <a:r>
              <a:rPr lang="es-ES" dirty="0" err="1" smtClean="0"/>
              <a:t>season</a:t>
            </a:r>
            <a:r>
              <a:rPr lang="es-ES" dirty="0" smtClean="0"/>
              <a:t>/</a:t>
            </a:r>
            <a:r>
              <a:rPr lang="es-ES" dirty="0" err="1" smtClean="0"/>
              <a:t>inflow</a:t>
            </a:r>
            <a:r>
              <a:rPr lang="es-ES" dirty="0" smtClean="0"/>
              <a:t> </a:t>
            </a:r>
            <a:r>
              <a:rPr lang="es-ES" dirty="0" err="1" smtClean="0"/>
              <a:t>could</a:t>
            </a:r>
            <a:r>
              <a:rPr lang="es-ES" dirty="0" smtClean="0"/>
              <a:t> reduce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uncertainties</a:t>
            </a:r>
            <a:r>
              <a:rPr lang="es-ES" dirty="0" smtClean="0"/>
              <a:t> </a:t>
            </a:r>
            <a:r>
              <a:rPr lang="es-ES" dirty="0" err="1" smtClean="0"/>
              <a:t>related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Lenschow</a:t>
            </a:r>
            <a:r>
              <a:rPr lang="es-ES" dirty="0" smtClean="0"/>
              <a:t> </a:t>
            </a:r>
            <a:r>
              <a:rPr lang="es-ES" dirty="0" err="1" smtClean="0"/>
              <a:t>approach</a:t>
            </a:r>
            <a:r>
              <a:rPr lang="es-ES" dirty="0" smtClean="0"/>
              <a:t>.</a:t>
            </a:r>
          </a:p>
          <a:p>
            <a:pPr algn="ctr"/>
            <a:endParaRPr lang="es-ES" i="1" dirty="0"/>
          </a:p>
          <a:p>
            <a:pPr algn="ctr"/>
            <a:endParaRPr lang="es-ES" dirty="0"/>
          </a:p>
          <a:p>
            <a:pPr algn="ctr"/>
            <a:endParaRPr lang="es-ES" dirty="0"/>
          </a:p>
        </p:txBody>
      </p:sp>
      <p:sp>
        <p:nvSpPr>
          <p:cNvPr id="3" name="2 Rectángulo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TFMM: Geneva Meeting 2-4 May </a:t>
            </a:r>
            <a:r>
              <a:rPr lang="en-US" dirty="0" smtClean="0"/>
              <a:t>2018</a:t>
            </a:r>
            <a:endParaRPr lang="es-ES" dirty="0"/>
          </a:p>
        </p:txBody>
      </p:sp>
      <p:pic>
        <p:nvPicPr>
          <p:cNvPr id="4" name="Picture 6" descr="Resultado de imagen de egar idaea cs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6424844"/>
            <a:ext cx="1224136" cy="433156"/>
          </a:xfrm>
          <a:prstGeom prst="rect">
            <a:avLst/>
          </a:prstGeom>
          <a:noFill/>
        </p:spPr>
      </p:pic>
      <p:pic>
        <p:nvPicPr>
          <p:cNvPr id="5" name="Picture 10" descr="Resultado de imagen de idaea cs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6496852"/>
            <a:ext cx="1656184" cy="302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0" y="0"/>
            <a:ext cx="91440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 added value of Twin Sites</a:t>
            </a:r>
          </a:p>
          <a:p>
            <a:pPr algn="ctr"/>
            <a:r>
              <a:rPr lang="en-US" sz="2800" b="1" dirty="0" smtClean="0"/>
              <a:t>to regional/</a:t>
            </a:r>
            <a:r>
              <a:rPr lang="en-US" sz="2800" b="1" dirty="0" err="1" smtClean="0"/>
              <a:t>transboundary</a:t>
            </a:r>
            <a:r>
              <a:rPr lang="en-US" sz="2800" b="1" dirty="0" smtClean="0"/>
              <a:t> pollution to urban level</a:t>
            </a:r>
          </a:p>
          <a:p>
            <a:pPr algn="ctr"/>
            <a:endParaRPr lang="es-ES" dirty="0"/>
          </a:p>
          <a:p>
            <a:pPr algn="ctr"/>
            <a:r>
              <a:rPr lang="en-US" dirty="0"/>
              <a:t> 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s-ES" dirty="0"/>
          </a:p>
          <a:p>
            <a:pPr algn="ctr"/>
            <a:r>
              <a:rPr lang="es-ES" sz="2800" i="1" dirty="0" smtClean="0"/>
              <a:t>THANKS FOR YOUR ATTENTION</a:t>
            </a:r>
          </a:p>
          <a:p>
            <a:pPr algn="ctr"/>
            <a:endParaRPr lang="es-ES" sz="2800" i="1" dirty="0" smtClean="0"/>
          </a:p>
          <a:p>
            <a:pPr algn="ctr"/>
            <a:r>
              <a:rPr lang="es-ES" sz="2800" i="1" dirty="0" smtClean="0"/>
              <a:t>(</a:t>
            </a:r>
            <a:r>
              <a:rPr lang="es-ES" sz="2800" i="1" dirty="0" smtClean="0">
                <a:hlinkClick r:id="rId2"/>
              </a:rPr>
              <a:t>marco.pandolfi@idaea.csic.es</a:t>
            </a:r>
            <a:r>
              <a:rPr lang="es-ES" sz="2800" i="1" dirty="0" smtClean="0"/>
              <a:t>)</a:t>
            </a:r>
          </a:p>
          <a:p>
            <a:pPr algn="ctr"/>
            <a:endParaRPr lang="es-ES" sz="2800" i="1" dirty="0" smtClean="0"/>
          </a:p>
          <a:p>
            <a:pPr algn="ctr"/>
            <a:endParaRPr lang="es-ES" sz="2800" i="1" dirty="0" smtClean="0"/>
          </a:p>
          <a:p>
            <a:pPr algn="ctr"/>
            <a:endParaRPr lang="es-ES" sz="2800" i="1" smtClean="0"/>
          </a:p>
          <a:p>
            <a:pPr algn="ctr"/>
            <a:endParaRPr lang="es-ES" sz="2800" i="1" dirty="0" smtClean="0"/>
          </a:p>
          <a:p>
            <a:pPr algn="ctr"/>
            <a:r>
              <a:rPr lang="es-ES" sz="1200" b="1" i="1" dirty="0" err="1" smtClean="0"/>
              <a:t>Aknowledgments</a:t>
            </a:r>
            <a:r>
              <a:rPr lang="es-ES" sz="1200" b="1" i="1" dirty="0" smtClean="0"/>
              <a:t>:</a:t>
            </a:r>
          </a:p>
          <a:p>
            <a:pPr algn="ctr"/>
            <a:r>
              <a:rPr lang="en-US" sz="1200" dirty="0" smtClean="0"/>
              <a:t>The present work was </a:t>
            </a:r>
            <a:r>
              <a:rPr lang="en-US" sz="1200" dirty="0" smtClean="0"/>
              <a:t>partly supported </a:t>
            </a:r>
            <a:r>
              <a:rPr lang="en-US" sz="1200" dirty="0" smtClean="0"/>
              <a:t>by the Spanish Ministry of Economy, Industry and Competitiveness and FEDER funds under the project HOUSE (CGL2016-78594-R), and by the </a:t>
            </a:r>
            <a:r>
              <a:rPr lang="en-US" sz="1200" dirty="0" err="1" smtClean="0"/>
              <a:t>Generalitat</a:t>
            </a:r>
            <a:r>
              <a:rPr lang="en-US" sz="1200" dirty="0" smtClean="0"/>
              <a:t> de </a:t>
            </a:r>
            <a:r>
              <a:rPr lang="en-US" sz="1200" dirty="0" err="1" smtClean="0"/>
              <a:t>Catalunya</a:t>
            </a:r>
            <a:r>
              <a:rPr lang="en-US" sz="1200" dirty="0" smtClean="0"/>
              <a:t> (AGAUR 2017 SGR41).</a:t>
            </a:r>
            <a:endParaRPr lang="es-ES" sz="1200" dirty="0" smtClean="0"/>
          </a:p>
          <a:p>
            <a:pPr algn="ctr"/>
            <a:endParaRPr lang="es-ES" i="1" dirty="0"/>
          </a:p>
          <a:p>
            <a:pPr algn="ctr"/>
            <a:endParaRPr lang="es-ES" dirty="0"/>
          </a:p>
          <a:p>
            <a:pPr algn="ctr"/>
            <a:endParaRPr lang="es-ES" dirty="0"/>
          </a:p>
        </p:txBody>
      </p:sp>
      <p:sp>
        <p:nvSpPr>
          <p:cNvPr id="3" name="2 Rectángulo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TFMM: Geneva Meeting 2-4 May </a:t>
            </a:r>
            <a:r>
              <a:rPr lang="en-US" dirty="0" smtClean="0"/>
              <a:t>2018</a:t>
            </a:r>
            <a:endParaRPr lang="es-ES" dirty="0"/>
          </a:p>
        </p:txBody>
      </p:sp>
      <p:pic>
        <p:nvPicPr>
          <p:cNvPr id="4" name="Picture 6" descr="Resultado de imagen de egar idaea cs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6424844"/>
            <a:ext cx="1224136" cy="433156"/>
          </a:xfrm>
          <a:prstGeom prst="rect">
            <a:avLst/>
          </a:prstGeom>
          <a:noFill/>
        </p:spPr>
      </p:pic>
      <p:pic>
        <p:nvPicPr>
          <p:cNvPr id="5" name="Picture 10" descr="Resultado de imagen de idaea cs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6496852"/>
            <a:ext cx="1656184" cy="302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b="1" i="1" dirty="0" smtClean="0"/>
              <a:t>METHODOLOGY</a:t>
            </a:r>
          </a:p>
          <a:p>
            <a:pPr algn="just">
              <a:buFont typeface="Wingdings" pitchFamily="2" charset="2"/>
              <a:buChar char="Ø"/>
            </a:pPr>
            <a:endParaRPr lang="en-US" dirty="0"/>
          </a:p>
          <a:p>
            <a:pPr algn="just"/>
            <a:r>
              <a:rPr lang="en-US" dirty="0" smtClean="0"/>
              <a:t>	a) Application of the Positive Matrix Factorization (EPA PMF v5.0) to the PM chemical 	    </a:t>
            </a:r>
            <a:r>
              <a:rPr lang="en-US" dirty="0" err="1" smtClean="0"/>
              <a:t>speciated</a:t>
            </a:r>
            <a:r>
              <a:rPr lang="en-US" dirty="0" smtClean="0"/>
              <a:t> data collected at urban/traffic and regional/remote supersites in order to 	    identify the main sources of pollutants at all available sites and to calculate their 	    contributions to the measured PM mass concentrations.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844824"/>
            <a:ext cx="6728672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Rectángulo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TFMM: Geneva Meeting 2-4 May </a:t>
            </a:r>
            <a:r>
              <a:rPr lang="en-US" dirty="0" smtClean="0"/>
              <a:t>2018</a:t>
            </a:r>
            <a:endParaRPr lang="es-ES" dirty="0"/>
          </a:p>
        </p:txBody>
      </p:sp>
      <p:pic>
        <p:nvPicPr>
          <p:cNvPr id="5" name="Picture 6" descr="Resultado de imagen de egar idaea cs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6424844"/>
            <a:ext cx="1224136" cy="433156"/>
          </a:xfrm>
          <a:prstGeom prst="rect">
            <a:avLst/>
          </a:prstGeom>
          <a:noFill/>
        </p:spPr>
      </p:pic>
      <p:pic>
        <p:nvPicPr>
          <p:cNvPr id="7" name="Picture 10" descr="Resultado de imagen de idaea cs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6496852"/>
            <a:ext cx="1656184" cy="302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0" y="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b="1" i="1" dirty="0" smtClean="0"/>
              <a:t>METHODOLOGY</a:t>
            </a:r>
          </a:p>
          <a:p>
            <a:pPr algn="just">
              <a:buFont typeface="Wingdings" pitchFamily="2" charset="2"/>
              <a:buChar char="Ø"/>
            </a:pPr>
            <a:endParaRPr lang="en-US" dirty="0"/>
          </a:p>
          <a:p>
            <a:pPr algn="just"/>
            <a:r>
              <a:rPr lang="en-US" dirty="0" smtClean="0"/>
              <a:t>	a) Application of the Positive Matrix Factorization (EPA PMF v5.0) to the PM chemical 	    </a:t>
            </a:r>
            <a:r>
              <a:rPr lang="en-US" dirty="0" err="1" smtClean="0"/>
              <a:t>speciated</a:t>
            </a:r>
            <a:r>
              <a:rPr lang="en-US" dirty="0" smtClean="0"/>
              <a:t> data collected at urban/traffic and regional/remote supersites in order to 	    identify the main sources of pollutants at all available sites and to calculate their 	    contributions to the measured PM mass concentrations.</a:t>
            </a:r>
          </a:p>
          <a:p>
            <a:pPr algn="just"/>
            <a:endParaRPr lang="en-US" dirty="0" smtClean="0"/>
          </a:p>
          <a:p>
            <a:pPr algn="just"/>
            <a:endParaRPr lang="en-US" dirty="0" smtClean="0"/>
          </a:p>
          <a:p>
            <a:pPr algn="ctr"/>
            <a:r>
              <a:rPr lang="en-US" b="1" u="sng" dirty="0" smtClean="0">
                <a:solidFill>
                  <a:srgbClr val="FF0000"/>
                </a:solidFill>
              </a:rPr>
              <a:t>MULTI-SITE PMF</a:t>
            </a: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924944"/>
            <a:ext cx="83534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24 CuadroTexto"/>
          <p:cNvSpPr txBox="1"/>
          <p:nvPr/>
        </p:nvSpPr>
        <p:spPr>
          <a:xfrm>
            <a:off x="7020272" y="5229200"/>
            <a:ext cx="1719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i="1" dirty="0" err="1" smtClean="0"/>
              <a:t>Sofowote</a:t>
            </a:r>
            <a:r>
              <a:rPr lang="es-ES" sz="1400" i="1" dirty="0" smtClean="0"/>
              <a:t> et al., 2015</a:t>
            </a:r>
            <a:endParaRPr lang="es-ES" sz="1400" i="1" dirty="0"/>
          </a:p>
        </p:txBody>
      </p:sp>
      <p:sp>
        <p:nvSpPr>
          <p:cNvPr id="5" name="4 Rectángulo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TFMM: Geneva Meeting 2-4 May </a:t>
            </a:r>
            <a:r>
              <a:rPr lang="en-US" dirty="0" smtClean="0"/>
              <a:t>2018</a:t>
            </a:r>
            <a:endParaRPr lang="es-ES" dirty="0"/>
          </a:p>
        </p:txBody>
      </p:sp>
      <p:pic>
        <p:nvPicPr>
          <p:cNvPr id="7" name="Picture 6" descr="Resultado de imagen de egar idaea cs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6424844"/>
            <a:ext cx="1224136" cy="433156"/>
          </a:xfrm>
          <a:prstGeom prst="rect">
            <a:avLst/>
          </a:prstGeom>
          <a:noFill/>
        </p:spPr>
      </p:pic>
      <p:pic>
        <p:nvPicPr>
          <p:cNvPr id="8" name="Picture 10" descr="Resultado de imagen de idaea cs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6496852"/>
            <a:ext cx="1656184" cy="302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0" y="0"/>
            <a:ext cx="91440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b="1" i="1" dirty="0" smtClean="0"/>
              <a:t> METHODOLOGY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/>
              <a:t>	</a:t>
            </a:r>
            <a:r>
              <a:rPr lang="en-US" dirty="0" smtClean="0"/>
              <a:t>b) Application of the </a:t>
            </a:r>
            <a:r>
              <a:rPr lang="en-US" dirty="0" err="1" smtClean="0"/>
              <a:t>Lenschow</a:t>
            </a:r>
            <a:r>
              <a:rPr lang="en-US" dirty="0" smtClean="0"/>
              <a:t> approach to the source contributions from PMF 	    model.</a:t>
            </a:r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r>
              <a:rPr lang="en-US" b="1" dirty="0" smtClean="0"/>
              <a:t>		</a:t>
            </a:r>
            <a:r>
              <a:rPr lang="en-US" b="1" i="1" dirty="0" smtClean="0">
                <a:solidFill>
                  <a:srgbClr val="00B050"/>
                </a:solidFill>
              </a:rPr>
              <a:t>Determination of the urban increments by activity sector</a:t>
            </a:r>
            <a:endParaRPr lang="en-US" i="1" dirty="0" smtClean="0">
              <a:solidFill>
                <a:srgbClr val="00B050"/>
              </a:solidFill>
            </a:endParaRPr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 </a:t>
            </a:r>
            <a:endParaRPr lang="es-ES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1477963"/>
            <a:ext cx="9153526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Rectángulo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TFMM: Geneva Meeting 2-4 May </a:t>
            </a:r>
            <a:r>
              <a:rPr lang="en-US" dirty="0" smtClean="0"/>
              <a:t>2018</a:t>
            </a:r>
            <a:endParaRPr lang="es-ES" dirty="0"/>
          </a:p>
        </p:txBody>
      </p:sp>
      <p:pic>
        <p:nvPicPr>
          <p:cNvPr id="5" name="Picture 6" descr="Resultado de imagen de egar idaea cs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6424844"/>
            <a:ext cx="1224136" cy="433156"/>
          </a:xfrm>
          <a:prstGeom prst="rect">
            <a:avLst/>
          </a:prstGeom>
          <a:noFill/>
        </p:spPr>
      </p:pic>
      <p:pic>
        <p:nvPicPr>
          <p:cNvPr id="7" name="Picture 10" descr="Resultado de imagen de idaea cs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6496852"/>
            <a:ext cx="1656184" cy="302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0" y="0"/>
            <a:ext cx="91440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 added value of Twin Sites</a:t>
            </a:r>
          </a:p>
          <a:p>
            <a:pPr algn="ctr"/>
            <a:r>
              <a:rPr lang="en-US" sz="2800" b="1" dirty="0" smtClean="0"/>
              <a:t>to regional/</a:t>
            </a:r>
            <a:r>
              <a:rPr lang="en-US" sz="2800" b="1" dirty="0" err="1" smtClean="0"/>
              <a:t>transboundary</a:t>
            </a:r>
            <a:r>
              <a:rPr lang="en-US" sz="2800" b="1" dirty="0" smtClean="0"/>
              <a:t> pollution to urban level</a:t>
            </a:r>
          </a:p>
          <a:p>
            <a:pPr algn="ctr"/>
            <a:endParaRPr lang="es-ES" dirty="0"/>
          </a:p>
          <a:p>
            <a:pPr algn="ctr"/>
            <a:r>
              <a:rPr lang="en-US" dirty="0"/>
              <a:t> </a:t>
            </a:r>
            <a:endParaRPr lang="es-ES" dirty="0"/>
          </a:p>
          <a:p>
            <a:r>
              <a:rPr lang="en-US" dirty="0" smtClean="0"/>
              <a:t>Thus, the proposed approach </a:t>
            </a:r>
            <a:r>
              <a:rPr lang="en-US" b="1" dirty="0" err="1" smtClean="0">
                <a:solidFill>
                  <a:srgbClr val="00B050"/>
                </a:solidFill>
              </a:rPr>
              <a:t>PMF+Lenshow</a:t>
            </a:r>
            <a:r>
              <a:rPr lang="en-US" dirty="0" smtClean="0"/>
              <a:t> aims at answering the following questions:</a:t>
            </a:r>
          </a:p>
          <a:p>
            <a:endParaRPr lang="en-US" dirty="0" smtClean="0"/>
          </a:p>
          <a:p>
            <a:pPr marL="342900" indent="-342900">
              <a:buAutoNum type="alphaLcParenR"/>
            </a:pPr>
            <a:r>
              <a:rPr lang="en-US" dirty="0" smtClean="0"/>
              <a:t>What are the major sources (industry, vehicles, secondary aerosols, domestic, etc.) of pollutants at the selected twin sites?</a:t>
            </a:r>
          </a:p>
          <a:p>
            <a:pPr marL="342900" indent="-342900"/>
            <a:endParaRPr lang="en-US" dirty="0" smtClean="0"/>
          </a:p>
          <a:p>
            <a:r>
              <a:rPr lang="en-US" dirty="0" smtClean="0"/>
              <a:t>b) How much the sources contribute to the PM pollution at the twin sites?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c) Which sources contributing to the PM mass at urban level are local or of regional or global origin?</a:t>
            </a:r>
          </a:p>
          <a:p>
            <a:endParaRPr lang="en-US" dirty="0" smtClean="0"/>
          </a:p>
          <a:p>
            <a:r>
              <a:rPr lang="en-US" dirty="0" smtClean="0"/>
              <a:t>Moreover, with this approach we can allocate urban pollution to the different sources by activity sector because the PMF model groups together species emitted from specific sources.</a:t>
            </a:r>
          </a:p>
          <a:p>
            <a:endParaRPr lang="es-ES" dirty="0"/>
          </a:p>
        </p:txBody>
      </p:sp>
      <p:sp>
        <p:nvSpPr>
          <p:cNvPr id="3" name="2 Rectángulo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TFMM: Geneva Meeting 2-4 May </a:t>
            </a:r>
            <a:r>
              <a:rPr lang="en-US" dirty="0" smtClean="0"/>
              <a:t>2018</a:t>
            </a:r>
            <a:endParaRPr lang="es-ES" dirty="0"/>
          </a:p>
        </p:txBody>
      </p:sp>
      <p:pic>
        <p:nvPicPr>
          <p:cNvPr id="4" name="Picture 6" descr="Resultado de imagen de egar idaea cs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6424844"/>
            <a:ext cx="1224136" cy="433156"/>
          </a:xfrm>
          <a:prstGeom prst="rect">
            <a:avLst/>
          </a:prstGeom>
          <a:noFill/>
        </p:spPr>
      </p:pic>
      <p:pic>
        <p:nvPicPr>
          <p:cNvPr id="5" name="Picture 10" descr="Resultado de imagen de idaea cs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6496852"/>
            <a:ext cx="1656184" cy="302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700808"/>
            <a:ext cx="6791325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0" y="0"/>
            <a:ext cx="9144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 added value of Twin Sites</a:t>
            </a:r>
          </a:p>
          <a:p>
            <a:pPr algn="ctr"/>
            <a:r>
              <a:rPr lang="en-US" sz="2800" b="1" dirty="0" smtClean="0"/>
              <a:t>to regional/</a:t>
            </a:r>
            <a:r>
              <a:rPr lang="en-US" sz="2800" b="1" dirty="0" err="1" smtClean="0"/>
              <a:t>transboundary</a:t>
            </a:r>
            <a:r>
              <a:rPr lang="en-US" sz="2800" b="1" dirty="0" smtClean="0"/>
              <a:t> pollution to urban level</a:t>
            </a:r>
          </a:p>
          <a:p>
            <a:pPr algn="ctr"/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TFMM: Geneva Meeting 2-4 May </a:t>
            </a:r>
            <a:r>
              <a:rPr lang="en-US" dirty="0" smtClean="0"/>
              <a:t>2018</a:t>
            </a:r>
            <a:endParaRPr lang="es-ES" dirty="0"/>
          </a:p>
        </p:txBody>
      </p:sp>
      <p:pic>
        <p:nvPicPr>
          <p:cNvPr id="6" name="Picture 6" descr="Resultado de imagen de egar idaea cs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6424844"/>
            <a:ext cx="1224136" cy="433156"/>
          </a:xfrm>
          <a:prstGeom prst="rect">
            <a:avLst/>
          </a:prstGeom>
          <a:noFill/>
        </p:spPr>
      </p:pic>
      <p:pic>
        <p:nvPicPr>
          <p:cNvPr id="7" name="Picture 10" descr="Resultado de imagen de idaea cs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6496852"/>
            <a:ext cx="1656184" cy="302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-19050"/>
            <a:ext cx="91821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-19050"/>
            <a:ext cx="9067800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4452</TotalTime>
  <Words>690</Words>
  <Application>Microsoft Office PowerPoint</Application>
  <PresentationFormat>Presentación en pantalla (4:3)</PresentationFormat>
  <Paragraphs>181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</vt:vector>
  </TitlesOfParts>
  <Company>CSIC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</dc:creator>
  <cp:lastModifiedBy>Usuari</cp:lastModifiedBy>
  <cp:revision>99</cp:revision>
  <dcterms:created xsi:type="dcterms:W3CDTF">2018-04-25T08:45:13Z</dcterms:created>
  <dcterms:modified xsi:type="dcterms:W3CDTF">2018-05-08T10:20:41Z</dcterms:modified>
</cp:coreProperties>
</file>