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0" r:id="rId3"/>
    <p:sldMasterId id="2147483688" r:id="rId4"/>
    <p:sldMasterId id="2147483714" r:id="rId5"/>
    <p:sldMasterId id="2147483722" r:id="rId6"/>
    <p:sldMasterId id="2147483734" r:id="rId7"/>
  </p:sldMasterIdLst>
  <p:notesMasterIdLst>
    <p:notesMasterId r:id="rId29"/>
  </p:notesMasterIdLst>
  <p:sldIdLst>
    <p:sldId id="25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93" r:id="rId20"/>
    <p:sldId id="282" r:id="rId21"/>
    <p:sldId id="294" r:id="rId22"/>
    <p:sldId id="285" r:id="rId23"/>
    <p:sldId id="288" r:id="rId24"/>
    <p:sldId id="289" r:id="rId25"/>
    <p:sldId id="290" r:id="rId26"/>
    <p:sldId id="291" r:id="rId27"/>
    <p:sldId id="26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34120" autoAdjust="0"/>
  </p:normalViewPr>
  <p:slideViewPr>
    <p:cSldViewPr snapToGrid="0">
      <p:cViewPr varScale="1">
        <p:scale>
          <a:sx n="22" d="100"/>
          <a:sy n="22" d="100"/>
        </p:scale>
        <p:origin x="24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auvegarde\MERA\Articles\Pol_Atmo\MERA_1990-2015_ns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Sauvegarde\MERA\Articles\Pol_Atmo\MERA_1990-2015_n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uvegarde\MERA\Articles\Pol_Atmo\MERA_1990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14517805275302E-2"/>
          <c:y val="6.3048222061880418E-2"/>
          <c:w val="0.81189475611627859"/>
          <c:h val="0.80463853398900076"/>
        </c:manualLayout>
      </c:layout>
      <c:lineChart>
        <c:grouping val="standard"/>
        <c:varyColors val="0"/>
        <c:ser>
          <c:idx val="1"/>
          <c:order val="1"/>
          <c:tx>
            <c:v>MERA</c:v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'Moyenne par an'!$C$4:$C$29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'Moyenne par an'!$M$7:$M$29</c:f>
              <c:numCache>
                <c:formatCode>0.00</c:formatCode>
                <c:ptCount val="23"/>
                <c:pt idx="0">
                  <c:v>0.57956741167256043</c:v>
                </c:pt>
                <c:pt idx="1">
                  <c:v>0.54086776863912833</c:v>
                </c:pt>
                <c:pt idx="2">
                  <c:v>0.52164439007994878</c:v>
                </c:pt>
                <c:pt idx="3">
                  <c:v>0.53256601651469704</c:v>
                </c:pt>
                <c:pt idx="4">
                  <c:v>0.40922692161789209</c:v>
                </c:pt>
                <c:pt idx="5">
                  <c:v>0.45606702189871168</c:v>
                </c:pt>
                <c:pt idx="6">
                  <c:v>0.40172418398066406</c:v>
                </c:pt>
                <c:pt idx="7">
                  <c:v>0.40449080760691319</c:v>
                </c:pt>
                <c:pt idx="8">
                  <c:v>0.38397992216471033</c:v>
                </c:pt>
                <c:pt idx="9">
                  <c:v>0.39337459635729888</c:v>
                </c:pt>
                <c:pt idx="10">
                  <c:v>0.3775938843067167</c:v>
                </c:pt>
                <c:pt idx="11">
                  <c:v>0.3927618591074763</c:v>
                </c:pt>
                <c:pt idx="12">
                  <c:v>0.39630570411002819</c:v>
                </c:pt>
                <c:pt idx="13">
                  <c:v>0.34636447380349122</c:v>
                </c:pt>
                <c:pt idx="14">
                  <c:v>0.35484671359223713</c:v>
                </c:pt>
                <c:pt idx="15">
                  <c:v>0.24977677710247376</c:v>
                </c:pt>
                <c:pt idx="16">
                  <c:v>0.22237719190595384</c:v>
                </c:pt>
                <c:pt idx="17">
                  <c:v>0.22546494189285862</c:v>
                </c:pt>
                <c:pt idx="18">
                  <c:v>0.2128204546898376</c:v>
                </c:pt>
                <c:pt idx="19">
                  <c:v>0.21485736636400235</c:v>
                </c:pt>
                <c:pt idx="20">
                  <c:v>0.21642209030554591</c:v>
                </c:pt>
                <c:pt idx="21">
                  <c:v>0.21348803099146274</c:v>
                </c:pt>
                <c:pt idx="22">
                  <c:v>0.17874702644165688</c:v>
                </c:pt>
              </c:numCache>
            </c:numRef>
          </c:val>
          <c:smooth val="0"/>
        </c:ser>
        <c:ser>
          <c:idx val="0"/>
          <c:order val="0"/>
          <c:tx>
            <c:v>CATAENAT</c:v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'Moyenne par an'!$C$4:$C$29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'[3]Moyenne par an'!$O$4:$O$29</c:f>
              <c:numCache>
                <c:formatCode>General</c:formatCode>
                <c:ptCount val="26"/>
                <c:pt idx="3" formatCode="0.00">
                  <c:v>0.57385285063390035</c:v>
                </c:pt>
                <c:pt idx="4" formatCode="0.00">
                  <c:v>0.4369053666641835</c:v>
                </c:pt>
                <c:pt idx="5" formatCode="0.00">
                  <c:v>0.44094348520664417</c:v>
                </c:pt>
                <c:pt idx="6" formatCode="0.00">
                  <c:v>0.43507873477177716</c:v>
                </c:pt>
                <c:pt idx="7" formatCode="0.00">
                  <c:v>0.37246354120431091</c:v>
                </c:pt>
                <c:pt idx="8" formatCode="0.00">
                  <c:v>0.37223498656208515</c:v>
                </c:pt>
                <c:pt idx="9" formatCode="0.00">
                  <c:v>0.32827598837773697</c:v>
                </c:pt>
                <c:pt idx="10" formatCode="0.00">
                  <c:v>0.33863788537996631</c:v>
                </c:pt>
                <c:pt idx="11" formatCode="0.00">
                  <c:v>0.33410759873360441</c:v>
                </c:pt>
                <c:pt idx="12" formatCode="0.00">
                  <c:v>0.33095497822270004</c:v>
                </c:pt>
                <c:pt idx="13" formatCode="0.00">
                  <c:v>0.33079062857934671</c:v>
                </c:pt>
                <c:pt idx="14" formatCode="0.00">
                  <c:v>0.32113971904393324</c:v>
                </c:pt>
                <c:pt idx="15" formatCode="0.00">
                  <c:v>0.36306331403625175</c:v>
                </c:pt>
                <c:pt idx="16" formatCode="0.00">
                  <c:v>0.30696955055115482</c:v>
                </c:pt>
                <c:pt idx="17" formatCode="0.00">
                  <c:v>0.28106669928802863</c:v>
                </c:pt>
                <c:pt idx="18" formatCode="0.00">
                  <c:v>0.20506133575484017</c:v>
                </c:pt>
                <c:pt idx="19" formatCode="0.00">
                  <c:v>0.19189900537048299</c:v>
                </c:pt>
                <c:pt idx="20" formatCode="0.00">
                  <c:v>0.1950153065228929</c:v>
                </c:pt>
                <c:pt idx="21" formatCode="0.00">
                  <c:v>0.14880173101207628</c:v>
                </c:pt>
                <c:pt idx="22" formatCode="0.00">
                  <c:v>0.11490880161082012</c:v>
                </c:pt>
                <c:pt idx="23" formatCode="0.00">
                  <c:v>0.15465949957322847</c:v>
                </c:pt>
                <c:pt idx="24" formatCode="0.00">
                  <c:v>0.15101073419510849</c:v>
                </c:pt>
                <c:pt idx="25" formatCode="0.00">
                  <c:v>0.14270156614198184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137440"/>
        <c:axId val="291132000"/>
      </c:lineChart>
      <c:catAx>
        <c:axId val="2911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1132000"/>
        <c:crosses val="autoZero"/>
        <c:auto val="1"/>
        <c:lblAlgn val="ctr"/>
        <c:lblOffset val="100"/>
        <c:tickLblSkip val="2"/>
        <c:noMultiLvlLbl val="0"/>
      </c:catAx>
      <c:valAx>
        <c:axId val="2911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1137440"/>
        <c:crosses val="autoZero"/>
        <c:crossBetween val="between"/>
        <c:majorUnit val="0.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357694030339722"/>
          <c:y val="9.2724528395644532E-2"/>
          <c:w val="0.34686774369298734"/>
          <c:h val="0.266434265495997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45850585806686E-2"/>
          <c:y val="6.3048222061880418E-2"/>
          <c:w val="0.86779306654427035"/>
          <c:h val="0.70914557579652848"/>
        </c:manualLayout>
      </c:layout>
      <c:lineChart>
        <c:grouping val="standard"/>
        <c:varyColors val="0"/>
        <c:ser>
          <c:idx val="1"/>
          <c:order val="1"/>
          <c:tx>
            <c:v>MERA</c:v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'[MERA_1990-2015_nss.xlsx]Moyenne par an'!$C$4:$C$29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'[MERA_1990-2015_nss.xlsx]Moyenne par an'!$P$4:$P$29</c:f>
              <c:numCache>
                <c:formatCode>0.00</c:formatCode>
                <c:ptCount val="26"/>
                <c:pt idx="0">
                  <c:v>0.69973689398691641</c:v>
                </c:pt>
                <c:pt idx="1">
                  <c:v>0.84795174790743488</c:v>
                </c:pt>
                <c:pt idx="2">
                  <c:v>0.75656971214491886</c:v>
                </c:pt>
                <c:pt idx="3">
                  <c:v>0.81076208607068245</c:v>
                </c:pt>
                <c:pt idx="4">
                  <c:v>0.73661060782746846</c:v>
                </c:pt>
                <c:pt idx="5">
                  <c:v>0.62872466403292726</c:v>
                </c:pt>
                <c:pt idx="6">
                  <c:v>0.40258673034107989</c:v>
                </c:pt>
                <c:pt idx="7">
                  <c:v>0.30744294110208864</c:v>
                </c:pt>
                <c:pt idx="8">
                  <c:v>0.33379774111647464</c:v>
                </c:pt>
                <c:pt idx="9">
                  <c:v>0.34133336191063429</c:v>
                </c:pt>
                <c:pt idx="10">
                  <c:v>0.31682465497960688</c:v>
                </c:pt>
                <c:pt idx="11">
                  <c:v>0.35959146803571262</c:v>
                </c:pt>
                <c:pt idx="12">
                  <c:v>0.30511424661593284</c:v>
                </c:pt>
                <c:pt idx="13">
                  <c:v>0.3562016032194204</c:v>
                </c:pt>
                <c:pt idx="14">
                  <c:v>0.36396349983891568</c:v>
                </c:pt>
                <c:pt idx="15">
                  <c:v>0.41609956139848608</c:v>
                </c:pt>
                <c:pt idx="16">
                  <c:v>0.39058156368667662</c:v>
                </c:pt>
                <c:pt idx="17">
                  <c:v>0.37047774708289266</c:v>
                </c:pt>
                <c:pt idx="18">
                  <c:v>0.35434548632240243</c:v>
                </c:pt>
                <c:pt idx="19">
                  <c:v>0.30883151991441932</c:v>
                </c:pt>
                <c:pt idx="20">
                  <c:v>0.33642411940811295</c:v>
                </c:pt>
                <c:pt idx="21">
                  <c:v>0.3106724058251919</c:v>
                </c:pt>
                <c:pt idx="22">
                  <c:v>0.26714958784371967</c:v>
                </c:pt>
                <c:pt idx="23">
                  <c:v>0.28957711980137724</c:v>
                </c:pt>
                <c:pt idx="24">
                  <c:v>0.21670273027718853</c:v>
                </c:pt>
                <c:pt idx="25">
                  <c:v>0.26210798664380469</c:v>
                </c:pt>
              </c:numCache>
            </c:numRef>
          </c:val>
          <c:smooth val="0"/>
        </c:ser>
        <c:ser>
          <c:idx val="0"/>
          <c:order val="0"/>
          <c:tx>
            <c:v>CATAENAT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'[MERA_1990-2015_nss.xlsx]Moyenne par an'!$C$4:$C$29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'C:\Sauvegarde\MERA\Articles\Pol_Atmo\[CATDEPAN 1992-2015.xlsx]Moyenne par an'!$N$4:$N$29</c:f>
              <c:numCache>
                <c:formatCode>General</c:formatCode>
                <c:ptCount val="26"/>
                <c:pt idx="3">
                  <c:v>0.57607661889109485</c:v>
                </c:pt>
                <c:pt idx="4">
                  <c:v>0.38184612895396819</c:v>
                </c:pt>
                <c:pt idx="5">
                  <c:v>0.43745498615959988</c:v>
                </c:pt>
                <c:pt idx="6">
                  <c:v>0.41668024283360278</c:v>
                </c:pt>
                <c:pt idx="7">
                  <c:v>0.35439921481210385</c:v>
                </c:pt>
                <c:pt idx="8">
                  <c:v>0.39587724251826273</c:v>
                </c:pt>
                <c:pt idx="9">
                  <c:v>0.36614156075169024</c:v>
                </c:pt>
                <c:pt idx="10">
                  <c:v>0.35555465337532494</c:v>
                </c:pt>
                <c:pt idx="11">
                  <c:v>0.3868090951560833</c:v>
                </c:pt>
                <c:pt idx="12">
                  <c:v>0.37722459478889431</c:v>
                </c:pt>
                <c:pt idx="13">
                  <c:v>0.34947544576230172</c:v>
                </c:pt>
                <c:pt idx="14">
                  <c:v>0.37376965255772227</c:v>
                </c:pt>
                <c:pt idx="15">
                  <c:v>0.42593484387604374</c:v>
                </c:pt>
                <c:pt idx="16">
                  <c:v>0.34079288678406988</c:v>
                </c:pt>
                <c:pt idx="17">
                  <c:v>0.34635967375720778</c:v>
                </c:pt>
                <c:pt idx="18">
                  <c:v>0.30197554825225209</c:v>
                </c:pt>
                <c:pt idx="19">
                  <c:v>0.29239287397672736</c:v>
                </c:pt>
                <c:pt idx="20">
                  <c:v>0.37086726623060845</c:v>
                </c:pt>
                <c:pt idx="21">
                  <c:v>0.29301201843289515</c:v>
                </c:pt>
                <c:pt idx="22">
                  <c:v>0.22232204303341899</c:v>
                </c:pt>
                <c:pt idx="23">
                  <c:v>0.27709152738513892</c:v>
                </c:pt>
                <c:pt idx="24">
                  <c:v>0.2394890579053662</c:v>
                </c:pt>
                <c:pt idx="25">
                  <c:v>0.30552971199582768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134176"/>
        <c:axId val="291141792"/>
      </c:lineChart>
      <c:catAx>
        <c:axId val="2911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1141792"/>
        <c:crosses val="autoZero"/>
        <c:auto val="1"/>
        <c:lblAlgn val="ctr"/>
        <c:lblOffset val="100"/>
        <c:tickLblSkip val="2"/>
        <c:noMultiLvlLbl val="0"/>
      </c:catAx>
      <c:valAx>
        <c:axId val="2911417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91134176"/>
        <c:crosses val="autoZero"/>
        <c:crossBetween val="between"/>
        <c:majorUnit val="0.2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28694968416391048"/>
          <c:y val="6.2974297346043498E-2"/>
          <c:w val="0.47701775935085788"/>
          <c:h val="0.29134545568669712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'bar plot_depot'!$A$12</c:f>
              <c:strCache>
                <c:ptCount val="1"/>
                <c:pt idx="0">
                  <c:v>CATAENAT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'bar plot_depot'!$B$12:$B$16</c:f>
              <c:strCache>
                <c:ptCount val="5"/>
                <c:pt idx="0">
                  <c:v>H_g/ha</c:v>
                </c:pt>
                <c:pt idx="1">
                  <c:v>S-SO4_kg/ha</c:v>
                </c:pt>
                <c:pt idx="2">
                  <c:v>N-NO3_kg/ha</c:v>
                </c:pt>
                <c:pt idx="3">
                  <c:v>N-NH4_kg/ha</c:v>
                </c:pt>
                <c:pt idx="4">
                  <c:v>Ca_kg/ha</c:v>
                </c:pt>
              </c:strCache>
            </c:strRef>
          </c:cat>
          <c:val>
            <c:numRef>
              <c:f>'bar plot_depot'!$G$12:$G$16</c:f>
              <c:numCache>
                <c:formatCode>General</c:formatCode>
                <c:ptCount val="5"/>
                <c:pt idx="0">
                  <c:v>-70.430976972141536</c:v>
                </c:pt>
                <c:pt idx="1">
                  <c:v>-69.934385841419783</c:v>
                </c:pt>
                <c:pt idx="2">
                  <c:v>-30.984590490884155</c:v>
                </c:pt>
                <c:pt idx="3">
                  <c:v>-48.362636832120074</c:v>
                </c:pt>
                <c:pt idx="4">
                  <c:v>-24.941350838189717</c:v>
                </c:pt>
              </c:numCache>
            </c:numRef>
          </c:val>
        </c:ser>
        <c:ser>
          <c:idx val="1"/>
          <c:order val="1"/>
          <c:tx>
            <c:strRef>
              <c:f>'bar plot_depot'!$A$2</c:f>
              <c:strCache>
                <c:ptCount val="1"/>
                <c:pt idx="0">
                  <c:v>MERA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'bar plot_depot'!$B$12:$B$16</c:f>
              <c:strCache>
                <c:ptCount val="5"/>
                <c:pt idx="0">
                  <c:v>H_g/ha</c:v>
                </c:pt>
                <c:pt idx="1">
                  <c:v>S-SO4_kg/ha</c:v>
                </c:pt>
                <c:pt idx="2">
                  <c:v>N-NO3_kg/ha</c:v>
                </c:pt>
                <c:pt idx="3">
                  <c:v>N-NH4_kg/ha</c:v>
                </c:pt>
                <c:pt idx="4">
                  <c:v>Ca_kg/ha</c:v>
                </c:pt>
              </c:strCache>
            </c:strRef>
          </c:cat>
          <c:val>
            <c:numRef>
              <c:f>'bar plot_depot'!$G$2:$G$6</c:f>
              <c:numCache>
                <c:formatCode>General</c:formatCode>
                <c:ptCount val="5"/>
                <c:pt idx="0">
                  <c:v>-79.655751462759355</c:v>
                </c:pt>
                <c:pt idx="1">
                  <c:v>-73.288823454565843</c:v>
                </c:pt>
                <c:pt idx="2">
                  <c:v>-38.037713714926966</c:v>
                </c:pt>
                <c:pt idx="3">
                  <c:v>-48.100066188815887</c:v>
                </c:pt>
                <c:pt idx="4">
                  <c:v>-41.23770635656377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133632"/>
        <c:axId val="291138528"/>
      </c:barChart>
      <c:catAx>
        <c:axId val="2911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138528"/>
        <c:crosses val="autoZero"/>
        <c:auto val="1"/>
        <c:lblAlgn val="ctr"/>
        <c:lblOffset val="100"/>
        <c:noMultiLvlLbl val="0"/>
      </c:catAx>
      <c:valAx>
        <c:axId val="2911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133632"/>
        <c:crossesAt val="1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596968813131313"/>
          <c:y val="0.73269355227068245"/>
          <c:w val="0.35447133838383837"/>
          <c:h val="7.6167361111111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0.38075</cdr:x>
      <cdr:y>0.08757</cdr:y>
    </cdr:from>
    <cdr:to>
      <cdr:x>0.94851</cdr:x>
      <cdr:y>0.18454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696801" y="267856"/>
          <a:ext cx="2530194" cy="296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b="1" dirty="0" smtClean="0">
              <a:solidFill>
                <a:schemeClr val="accent3">
                  <a:lumMod val="75000"/>
                  <a:lumOff val="25000"/>
                </a:schemeClr>
              </a:solidFill>
            </a:rPr>
            <a:t>-72%</a:t>
          </a:r>
          <a:endParaRPr lang="fr-FR" sz="1800" b="1" dirty="0">
            <a:solidFill>
              <a:schemeClr val="accent3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0.4709</cdr:x>
      <cdr:y>0.23207</cdr:y>
    </cdr:from>
    <cdr:to>
      <cdr:x>1</cdr:x>
      <cdr:y>0.3412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098570" y="709878"/>
          <a:ext cx="2357898" cy="333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 smtClean="0">
              <a:solidFill>
                <a:schemeClr val="accent1"/>
              </a:solidFill>
            </a:rPr>
            <a:t>-63%</a:t>
          </a:r>
          <a:endParaRPr lang="fr-FR" sz="18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0.57997</cdr:x>
      <cdr:y>0.07467</cdr:y>
    </cdr:from>
    <cdr:to>
      <cdr:x>0.90003</cdr:x>
      <cdr:y>0.16681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661174" y="228410"/>
          <a:ext cx="1468581" cy="281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 smtClean="0">
              <a:solidFill>
                <a:srgbClr val="002060"/>
              </a:solidFill>
            </a:rPr>
            <a:t>-</a:t>
          </a:r>
          <a:r>
            <a:rPr lang="fr-FR" sz="1800" b="1" dirty="0">
              <a:solidFill>
                <a:srgbClr val="002060"/>
              </a:solidFill>
            </a:rPr>
            <a:t>4</a:t>
          </a:r>
          <a:r>
            <a:rPr lang="fr-FR" sz="1800" b="1" dirty="0" smtClean="0">
              <a:solidFill>
                <a:srgbClr val="002060"/>
              </a:solidFill>
            </a:rPr>
            <a:t>5%</a:t>
          </a:r>
          <a:endParaRPr lang="fr-FR" sz="18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0.67633</cdr:x>
      <cdr:y>0.21166</cdr:y>
    </cdr:from>
    <cdr:to>
      <cdr:x>0.99639</cdr:x>
      <cdr:y>0.30379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103309" y="647450"/>
          <a:ext cx="1468581" cy="28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 smtClean="0">
              <a:solidFill>
                <a:schemeClr val="accent1"/>
              </a:solidFill>
            </a:rPr>
            <a:t>-43%</a:t>
          </a:r>
          <a:endParaRPr lang="fr-FR" sz="1800" b="1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6AAD-73AB-4981-B6DE-40F79EE38AA2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C67E-6057-4D91-9E25-01F3D9BE9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72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C67E-6057-4D91-9E25-01F3D9BE9C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8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0A5-13EC-4E51-B3AB-EF23DBF7F014}" type="slidenum">
              <a:rPr lang="fr-FR" altLang="en-US" u="none" smtClean="0"/>
              <a:pPr eaLnBrk="1" hangingPunct="1"/>
              <a:t>10</a:t>
            </a:fld>
            <a:endParaRPr lang="fr-FR" altLang="en-US" u="non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E560E9-1A55-43FB-BFE6-093DA09F8B51}" type="slidenum">
              <a:rPr lang="fr-FR" altLang="en-US" sz="1200" u="none"/>
              <a:pPr algn="r" eaLnBrk="1" hangingPunct="1"/>
              <a:t>10</a:t>
            </a:fld>
            <a:endParaRPr lang="fr-FR" altLang="en-US" sz="1200" u="none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en-US" altLang="en-US" sz="1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7384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0A5-13EC-4E51-B3AB-EF23DBF7F014}" type="slidenum">
              <a:rPr lang="fr-FR" altLang="en-US" u="none" smtClean="0"/>
              <a:pPr eaLnBrk="1" hangingPunct="1"/>
              <a:t>11</a:t>
            </a:fld>
            <a:endParaRPr lang="fr-FR" altLang="en-US" u="non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E560E9-1A55-43FB-BFE6-093DA09F8B51}" type="slidenum">
              <a:rPr lang="fr-FR" altLang="en-US" sz="1200" u="none"/>
              <a:pPr algn="r" eaLnBrk="1" hangingPunct="1"/>
              <a:t>11</a:t>
            </a:fld>
            <a:endParaRPr lang="fr-FR" altLang="en-US" sz="1200" u="none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en-US" altLang="en-US" sz="1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6322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8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894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C67E-6057-4D91-9E25-01F3D9BE9C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313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C67E-6057-4D91-9E25-01F3D9BE9C0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71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15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26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41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7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1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57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4C67E-6057-4D91-9E25-01F3D9BE9C0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0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8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1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72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291F5-F50F-488F-A6CB-C340E74FCB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7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0A5-13EC-4E51-B3AB-EF23DBF7F014}" type="slidenum">
              <a:rPr lang="fr-FR" altLang="en-US" u="none" smtClean="0"/>
              <a:pPr eaLnBrk="1" hangingPunct="1"/>
              <a:t>7</a:t>
            </a:fld>
            <a:endParaRPr lang="fr-FR" altLang="en-US" u="non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E560E9-1A55-43FB-BFE6-093DA09F8B51}" type="slidenum">
              <a:rPr lang="fr-FR" altLang="en-US" sz="1200" u="none"/>
              <a:pPr algn="r" eaLnBrk="1" hangingPunct="1"/>
              <a:t>7</a:t>
            </a:fld>
            <a:endParaRPr lang="fr-FR" altLang="en-US" sz="1200" u="none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en-US" altLang="en-US" sz="1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182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0A5-13EC-4E51-B3AB-EF23DBF7F014}" type="slidenum">
              <a:rPr lang="fr-FR" altLang="en-US" u="none" smtClean="0"/>
              <a:pPr eaLnBrk="1" hangingPunct="1"/>
              <a:t>8</a:t>
            </a:fld>
            <a:endParaRPr lang="fr-FR" altLang="en-US" u="non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E560E9-1A55-43FB-BFE6-093DA09F8B51}" type="slidenum">
              <a:rPr lang="fr-FR" altLang="en-US" sz="1200" u="none"/>
              <a:pPr algn="r" eaLnBrk="1" hangingPunct="1"/>
              <a:t>8</a:t>
            </a:fld>
            <a:endParaRPr lang="fr-FR" altLang="en-US" sz="1200" u="none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116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E60A5-13EC-4E51-B3AB-EF23DBF7F014}" type="slidenum">
              <a:rPr lang="fr-FR" altLang="en-US" u="none" smtClean="0"/>
              <a:pPr eaLnBrk="1" hangingPunct="1"/>
              <a:t>9</a:t>
            </a:fld>
            <a:endParaRPr lang="fr-FR" altLang="en-US" u="none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E560E9-1A55-43FB-BFE6-093DA09F8B51}" type="slidenum">
              <a:rPr lang="fr-FR" altLang="en-US" sz="1200" u="none"/>
              <a:pPr algn="r" eaLnBrk="1" hangingPunct="1"/>
              <a:t>9</a:t>
            </a:fld>
            <a:endParaRPr lang="fr-FR" altLang="en-US" sz="1200" u="none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en-US" altLang="en-US" sz="1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3793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3218336" y="920750"/>
            <a:ext cx="5935191" cy="5937250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D5D17BD-E980-4A7A-B924-0846DDD17E08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917575"/>
            <a:ext cx="5313363" cy="3852000"/>
          </a:xfrm>
        </p:spPr>
        <p:txBody>
          <a:bodyPr anchor="ctr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TITRE</a:t>
            </a:r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12002"/>
            <a:ext cx="2350800" cy="1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log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1589" y="3203577"/>
            <a:ext cx="4575175" cy="2289175"/>
          </a:xfrm>
          <a:custGeom>
            <a:avLst/>
            <a:gdLst>
              <a:gd name="T0" fmla="*/ 0 w 4798"/>
              <a:gd name="T1" fmla="*/ 2399 h 2399"/>
              <a:gd name="T2" fmla="*/ 0 w 4798"/>
              <a:gd name="T3" fmla="*/ 2399 h 2399"/>
              <a:gd name="T4" fmla="*/ 4798 w 4798"/>
              <a:gd name="T5" fmla="*/ 2399 h 2399"/>
              <a:gd name="T6" fmla="*/ 2399 w 4798"/>
              <a:gd name="T7" fmla="*/ 0 h 2399"/>
              <a:gd name="T8" fmla="*/ 0 w 4798"/>
              <a:gd name="T9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8" h="2399">
                <a:moveTo>
                  <a:pt x="0" y="2399"/>
                </a:moveTo>
                <a:lnTo>
                  <a:pt x="0" y="2399"/>
                </a:lnTo>
                <a:lnTo>
                  <a:pt x="4798" y="2399"/>
                </a:lnTo>
                <a:lnTo>
                  <a:pt x="2399" y="0"/>
                </a:lnTo>
                <a:lnTo>
                  <a:pt x="0" y="2399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>
            <a:off x="4579938" y="920752"/>
            <a:ext cx="4573588" cy="4575175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1" y="5491165"/>
            <a:ext cx="9153525" cy="1376363"/>
          </a:xfrm>
          <a:custGeom>
            <a:avLst/>
            <a:gdLst>
              <a:gd name="T0" fmla="*/ 0 w 9599"/>
              <a:gd name="T1" fmla="*/ 1442 h 1442"/>
              <a:gd name="T2" fmla="*/ 0 w 9599"/>
              <a:gd name="T3" fmla="*/ 1442 h 1442"/>
              <a:gd name="T4" fmla="*/ 9599 w 9599"/>
              <a:gd name="T5" fmla="*/ 1442 h 1442"/>
              <a:gd name="T6" fmla="*/ 9599 w 9599"/>
              <a:gd name="T7" fmla="*/ 0 h 1442"/>
              <a:gd name="T8" fmla="*/ 0 w 9599"/>
              <a:gd name="T9" fmla="*/ 0 h 1442"/>
              <a:gd name="T10" fmla="*/ 0 w 9599"/>
              <a:gd name="T11" fmla="*/ 144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9" h="1442">
                <a:moveTo>
                  <a:pt x="0" y="1442"/>
                </a:moveTo>
                <a:lnTo>
                  <a:pt x="0" y="1442"/>
                </a:lnTo>
                <a:lnTo>
                  <a:pt x="9599" y="1442"/>
                </a:lnTo>
                <a:lnTo>
                  <a:pt x="9599" y="0"/>
                </a:lnTo>
                <a:lnTo>
                  <a:pt x="0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03634079-2DFE-4491-AA6D-61C52E2D1DB3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532816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24" name="Image 2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 bwMode="gray">
          <a:xfrm>
            <a:off x="570651" y="5609822"/>
            <a:ext cx="7995760" cy="1198055"/>
            <a:chOff x="565889" y="5609820"/>
            <a:chExt cx="7995760" cy="11980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65889" y="5609820"/>
              <a:ext cx="749237" cy="119805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360874" y="5622007"/>
              <a:ext cx="729520" cy="1166527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101116" y="5937651"/>
              <a:ext cx="889089" cy="47800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90638" y="5937655"/>
              <a:ext cx="770502" cy="47060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935088" y="5670000"/>
              <a:ext cx="630000" cy="100739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314810" y="5670000"/>
              <a:ext cx="630000" cy="100739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628124" y="5670000"/>
              <a:ext cx="630000" cy="100739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43833" y="5740589"/>
              <a:ext cx="545409" cy="87212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72856" y="5768181"/>
              <a:ext cx="492919" cy="788194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14267" y="5760334"/>
              <a:ext cx="503784" cy="80556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341938" y="5763190"/>
              <a:ext cx="498026" cy="79636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88142" y="5715884"/>
              <a:ext cx="573507" cy="917057"/>
            </a:xfrm>
            <a:prstGeom prst="rect">
              <a:avLst/>
            </a:prstGeom>
          </p:spPr>
        </p:pic>
      </p:grp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7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1F43A3F-3AC6-4E4B-95BD-450D214BA80B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1264568"/>
            <a:ext cx="4325938" cy="4896544"/>
          </a:xfrm>
        </p:spPr>
        <p:txBody>
          <a:bodyPr anchor="t" anchorCtr="0"/>
          <a:lstStyle>
            <a:lvl1pPr marL="257175" indent="-257175" algn="l">
              <a:spcBef>
                <a:spcPts val="750"/>
              </a:spcBef>
              <a:spcAft>
                <a:spcPts val="75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350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00000"/>
              </a:lnSpc>
              <a:spcAft>
                <a:spcPts val="450"/>
              </a:spcAft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1FA28F0-FF33-45C6-8397-35FC979E1FB6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4000" y="2840400"/>
            <a:ext cx="5313600" cy="2966400"/>
          </a:xfrm>
        </p:spPr>
        <p:txBody>
          <a:bodyPr anchor="t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endParaRPr lang="fr-FR" dirty="0" smtClean="0"/>
          </a:p>
        </p:txBody>
      </p:sp>
      <p:pic>
        <p:nvPicPr>
          <p:cNvPr id="17" name="Image 16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81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0F29A3-E1D0-45E1-A01C-E97C4F961376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08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3F4F6D3-8252-402F-BA27-063F62718FA9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55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CA43DA2-0104-41C4-BF33-DC9AF9347F6C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787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374B6CE-20FF-46DF-959B-DF195E36C825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97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EBBD300-8DEF-4FB1-80C7-080A08A025C8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8" y="1512888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8" y="225215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602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A026B49-9A28-469E-AADA-20F1138FCA2A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6" y="1512889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6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4669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459B-45F2-4994-AFB0-211DD86544C4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50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66B88BE-F9E1-4774-8731-B7631E2F7EC4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r>
              <a:rPr lang="fr-FR" dirty="0" smtClean="0"/>
              <a:t>Chapitre</a:t>
            </a:r>
          </a:p>
        </p:txBody>
      </p:sp>
      <p:pic>
        <p:nvPicPr>
          <p:cNvPr id="17" name="Image 16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6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DAC5A324-30D0-4FFD-B18E-FF8663219BC6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805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9519-2268-4CFD-A5B3-F0D3D0D076F8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972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3B61-525F-426D-80A4-0A2BDEB5FC46}" type="datetime1">
              <a:rPr lang="fr-FR" smtClean="0"/>
              <a:t>04/05/2018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555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A212-34A6-4D7F-B230-40E8FDBC751F}" type="datetime1">
              <a:rPr lang="fr-FR" smtClean="0"/>
              <a:t>04/05/2018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73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3218336" y="920750"/>
            <a:ext cx="5935191" cy="5937250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C1AD6CC-7772-4FFA-8DC2-CB95703DE7EF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917575"/>
            <a:ext cx="5313363" cy="3852000"/>
          </a:xfrm>
        </p:spPr>
        <p:txBody>
          <a:bodyPr anchor="ctr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TITRE</a:t>
            </a:r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12002"/>
            <a:ext cx="2350800" cy="1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88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94297A9-F678-43DC-83E0-104CB1A8775D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r>
              <a:rPr lang="fr-FR" dirty="0" smtClean="0"/>
              <a:t>Chapitre</a:t>
            </a:r>
          </a:p>
        </p:txBody>
      </p:sp>
      <p:pic>
        <p:nvPicPr>
          <p:cNvPr id="17" name="Image 16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9984E09-C7EA-495A-9ACF-BAAD80907C1F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257175" indent="-257175" algn="l">
              <a:spcBef>
                <a:spcPts val="1800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238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30000"/>
              </a:lnSpc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08B429F-07D8-4EF0-A2D1-1A5B07222565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512888"/>
            <a:ext cx="78994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45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A47032-F768-4427-81F4-64A9DB6181CE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2001" y="1512889"/>
            <a:ext cx="4872813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15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4F1D05B-8C27-4C04-8B79-ADEFFD370CDD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1999" y="1512889"/>
            <a:ext cx="48744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241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73AEEB5-0C5E-483C-A383-36E4B25CBBE0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257175" indent="-257175" algn="l">
              <a:spcBef>
                <a:spcPts val="1800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238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30000"/>
              </a:lnSpc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6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F712-A6DB-49F9-ADE1-211A16EFC483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856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98D243C8-3112-4B93-994C-8D67C5D08E74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8880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4110833" y="-2654"/>
            <a:ext cx="5032375" cy="6867525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F38CA2C-BA6B-457C-B72C-9CBB008FE550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690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log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1589" y="3203577"/>
            <a:ext cx="4575175" cy="2289175"/>
          </a:xfrm>
          <a:custGeom>
            <a:avLst/>
            <a:gdLst>
              <a:gd name="T0" fmla="*/ 0 w 4798"/>
              <a:gd name="T1" fmla="*/ 2399 h 2399"/>
              <a:gd name="T2" fmla="*/ 0 w 4798"/>
              <a:gd name="T3" fmla="*/ 2399 h 2399"/>
              <a:gd name="T4" fmla="*/ 4798 w 4798"/>
              <a:gd name="T5" fmla="*/ 2399 h 2399"/>
              <a:gd name="T6" fmla="*/ 2399 w 4798"/>
              <a:gd name="T7" fmla="*/ 0 h 2399"/>
              <a:gd name="T8" fmla="*/ 0 w 4798"/>
              <a:gd name="T9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8" h="2399">
                <a:moveTo>
                  <a:pt x="0" y="2399"/>
                </a:moveTo>
                <a:lnTo>
                  <a:pt x="0" y="2399"/>
                </a:lnTo>
                <a:lnTo>
                  <a:pt x="4798" y="2399"/>
                </a:lnTo>
                <a:lnTo>
                  <a:pt x="2399" y="0"/>
                </a:lnTo>
                <a:lnTo>
                  <a:pt x="0" y="2399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>
            <a:off x="4579938" y="920752"/>
            <a:ext cx="4573588" cy="4575175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1" y="5491165"/>
            <a:ext cx="9153525" cy="1376363"/>
          </a:xfrm>
          <a:custGeom>
            <a:avLst/>
            <a:gdLst>
              <a:gd name="T0" fmla="*/ 0 w 9599"/>
              <a:gd name="T1" fmla="*/ 1442 h 1442"/>
              <a:gd name="T2" fmla="*/ 0 w 9599"/>
              <a:gd name="T3" fmla="*/ 1442 h 1442"/>
              <a:gd name="T4" fmla="*/ 9599 w 9599"/>
              <a:gd name="T5" fmla="*/ 1442 h 1442"/>
              <a:gd name="T6" fmla="*/ 9599 w 9599"/>
              <a:gd name="T7" fmla="*/ 0 h 1442"/>
              <a:gd name="T8" fmla="*/ 0 w 9599"/>
              <a:gd name="T9" fmla="*/ 0 h 1442"/>
              <a:gd name="T10" fmla="*/ 0 w 9599"/>
              <a:gd name="T11" fmla="*/ 144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9" h="1442">
                <a:moveTo>
                  <a:pt x="0" y="1442"/>
                </a:moveTo>
                <a:lnTo>
                  <a:pt x="0" y="1442"/>
                </a:lnTo>
                <a:lnTo>
                  <a:pt x="9599" y="1442"/>
                </a:lnTo>
                <a:lnTo>
                  <a:pt x="9599" y="0"/>
                </a:lnTo>
                <a:lnTo>
                  <a:pt x="0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8B73BAF-408D-48B6-A083-6FBE18FDF8F8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532816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24" name="Image 2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 bwMode="gray">
          <a:xfrm>
            <a:off x="570651" y="5609822"/>
            <a:ext cx="7995760" cy="1198055"/>
            <a:chOff x="565889" y="5609820"/>
            <a:chExt cx="7995760" cy="11980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65889" y="5609820"/>
              <a:ext cx="749237" cy="119805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360874" y="5622007"/>
              <a:ext cx="729520" cy="1166527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101116" y="5937651"/>
              <a:ext cx="889089" cy="47800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90638" y="5937655"/>
              <a:ext cx="770502" cy="47060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935088" y="5670000"/>
              <a:ext cx="630000" cy="100739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314810" y="5670000"/>
              <a:ext cx="630000" cy="100739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628124" y="5670000"/>
              <a:ext cx="630000" cy="100739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43833" y="5740589"/>
              <a:ext cx="545409" cy="87212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72856" y="5768181"/>
              <a:ext cx="492919" cy="788194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14267" y="5760334"/>
              <a:ext cx="503784" cy="80556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341938" y="5763190"/>
              <a:ext cx="498026" cy="79636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88142" y="5715884"/>
              <a:ext cx="573507" cy="917057"/>
            </a:xfrm>
            <a:prstGeom prst="rect">
              <a:avLst/>
            </a:prstGeom>
          </p:spPr>
        </p:pic>
      </p:grp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432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5784D22-5840-42D0-AAAF-EAD986A131D5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1264568"/>
            <a:ext cx="4325938" cy="4896544"/>
          </a:xfrm>
        </p:spPr>
        <p:txBody>
          <a:bodyPr anchor="t" anchorCtr="0"/>
          <a:lstStyle>
            <a:lvl1pPr marL="257175" indent="-257175" algn="l">
              <a:spcBef>
                <a:spcPts val="750"/>
              </a:spcBef>
              <a:spcAft>
                <a:spcPts val="75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350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00000"/>
              </a:lnSpc>
              <a:spcAft>
                <a:spcPts val="450"/>
              </a:spcAft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31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F174EB8-2981-4F48-948E-DD590D730464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4000" y="2840400"/>
            <a:ext cx="5313600" cy="2966400"/>
          </a:xfrm>
        </p:spPr>
        <p:txBody>
          <a:bodyPr anchor="t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endParaRPr lang="fr-FR" dirty="0" smtClean="0"/>
          </a:p>
        </p:txBody>
      </p:sp>
      <p:pic>
        <p:nvPicPr>
          <p:cNvPr id="17" name="Image 16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410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10FF780-E127-476B-AAB1-937E3EC0CCC2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904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99D14A2-89D1-45D6-B9D9-D846E4BEA327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231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CF3BD02-8B34-4AA8-A838-4964F824BB29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556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60ADE4-4988-4099-8ADF-26DCD3B522C3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54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14CAB9-9948-4B74-9703-B3B742E79402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512888"/>
            <a:ext cx="78994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4874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2ACA30E-B073-4188-883E-86B0CE052077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8" y="1512888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8" y="225215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8733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D9D08D-229A-473D-A463-7573BC409541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6" y="1512889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6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44859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F35B-49F5-4F04-84A3-1BF563BFDD9B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61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3218336" y="920750"/>
            <a:ext cx="5935191" cy="5937250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D3FB7D62-EDEF-458C-93EE-D531C8BF0BA8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917575"/>
            <a:ext cx="5313363" cy="3852000"/>
          </a:xfrm>
        </p:spPr>
        <p:txBody>
          <a:bodyPr anchor="ctr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TITRE</a:t>
            </a:r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12002"/>
            <a:ext cx="2350800" cy="1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7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CA030CC-583F-458C-BF18-BFD359A80AEF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r>
              <a:rPr lang="fr-FR" dirty="0" smtClean="0"/>
              <a:t>Chapitre</a:t>
            </a:r>
          </a:p>
        </p:txBody>
      </p:sp>
      <p:pic>
        <p:nvPicPr>
          <p:cNvPr id="17" name="Image 16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9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AA5B1F-17FC-4AD8-B34A-B741516498D5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257175" indent="-257175" algn="l">
              <a:spcBef>
                <a:spcPts val="1800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238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30000"/>
              </a:lnSpc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71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F39E5BE-A946-43BB-B35B-75E643897A4D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512888"/>
            <a:ext cx="78994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05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8B623E-3F00-4C84-8958-4AE0C3429C6A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2001" y="1512889"/>
            <a:ext cx="4872813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78843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BB1E66C-A61C-4043-8B1E-12B0F003F028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1999" y="1512889"/>
            <a:ext cx="48744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0484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57A2969-26DB-4945-9E3A-19B326D37E3F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7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8D57A67-989B-4B49-BE72-086A3FBF12B8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2001" y="1512889"/>
            <a:ext cx="4872813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0115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4110833" y="-2654"/>
            <a:ext cx="5032375" cy="6867525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919D0384-EEF5-48A2-ADB3-9D3947E9B259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688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 log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1589" y="3203577"/>
            <a:ext cx="4575175" cy="2289175"/>
          </a:xfrm>
          <a:custGeom>
            <a:avLst/>
            <a:gdLst>
              <a:gd name="T0" fmla="*/ 0 w 4798"/>
              <a:gd name="T1" fmla="*/ 2399 h 2399"/>
              <a:gd name="T2" fmla="*/ 0 w 4798"/>
              <a:gd name="T3" fmla="*/ 2399 h 2399"/>
              <a:gd name="T4" fmla="*/ 4798 w 4798"/>
              <a:gd name="T5" fmla="*/ 2399 h 2399"/>
              <a:gd name="T6" fmla="*/ 2399 w 4798"/>
              <a:gd name="T7" fmla="*/ 0 h 2399"/>
              <a:gd name="T8" fmla="*/ 0 w 4798"/>
              <a:gd name="T9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8" h="2399">
                <a:moveTo>
                  <a:pt x="0" y="2399"/>
                </a:moveTo>
                <a:lnTo>
                  <a:pt x="0" y="2399"/>
                </a:lnTo>
                <a:lnTo>
                  <a:pt x="4798" y="2399"/>
                </a:lnTo>
                <a:lnTo>
                  <a:pt x="2399" y="0"/>
                </a:lnTo>
                <a:lnTo>
                  <a:pt x="0" y="2399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>
            <a:off x="4579938" y="920752"/>
            <a:ext cx="4573588" cy="4575175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>
            <a:off x="1" y="5491165"/>
            <a:ext cx="9153525" cy="1376363"/>
          </a:xfrm>
          <a:custGeom>
            <a:avLst/>
            <a:gdLst>
              <a:gd name="T0" fmla="*/ 0 w 9599"/>
              <a:gd name="T1" fmla="*/ 1442 h 1442"/>
              <a:gd name="T2" fmla="*/ 0 w 9599"/>
              <a:gd name="T3" fmla="*/ 1442 h 1442"/>
              <a:gd name="T4" fmla="*/ 9599 w 9599"/>
              <a:gd name="T5" fmla="*/ 1442 h 1442"/>
              <a:gd name="T6" fmla="*/ 9599 w 9599"/>
              <a:gd name="T7" fmla="*/ 0 h 1442"/>
              <a:gd name="T8" fmla="*/ 0 w 9599"/>
              <a:gd name="T9" fmla="*/ 0 h 1442"/>
              <a:gd name="T10" fmla="*/ 0 w 9599"/>
              <a:gd name="T11" fmla="*/ 144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9" h="1442">
                <a:moveTo>
                  <a:pt x="0" y="1442"/>
                </a:moveTo>
                <a:lnTo>
                  <a:pt x="0" y="1442"/>
                </a:lnTo>
                <a:lnTo>
                  <a:pt x="9599" y="1442"/>
                </a:lnTo>
                <a:lnTo>
                  <a:pt x="9599" y="0"/>
                </a:lnTo>
                <a:lnTo>
                  <a:pt x="0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8915CB83-7510-48A1-AA0B-7F3E018824BE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532816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24" name="Image 2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 bwMode="gray">
          <a:xfrm>
            <a:off x="570651" y="5609822"/>
            <a:ext cx="7995760" cy="1198055"/>
            <a:chOff x="565889" y="5609820"/>
            <a:chExt cx="7995760" cy="119805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65889" y="5609820"/>
              <a:ext cx="749237" cy="1198055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360874" y="5622007"/>
              <a:ext cx="729520" cy="1166527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101116" y="5937651"/>
              <a:ext cx="889089" cy="47800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890638" y="5937655"/>
              <a:ext cx="770502" cy="470607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935088" y="5670000"/>
              <a:ext cx="630000" cy="100739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314810" y="5670000"/>
              <a:ext cx="630000" cy="100739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628124" y="5670000"/>
              <a:ext cx="630000" cy="100739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43833" y="5740589"/>
              <a:ext cx="545409" cy="87212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272856" y="5768181"/>
              <a:ext cx="492919" cy="788194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14267" y="5760334"/>
              <a:ext cx="503784" cy="805566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341938" y="5763190"/>
              <a:ext cx="498026" cy="796360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988142" y="5715884"/>
              <a:ext cx="573507" cy="917057"/>
            </a:xfrm>
            <a:prstGeom prst="rect">
              <a:avLst/>
            </a:prstGeom>
          </p:spPr>
        </p:pic>
      </p:grp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18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4221AED-BFBC-4F4D-B1C5-EC5DEB7F9CF2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1264568"/>
            <a:ext cx="4325938" cy="4896544"/>
          </a:xfrm>
        </p:spPr>
        <p:txBody>
          <a:bodyPr anchor="t" anchorCtr="0"/>
          <a:lstStyle>
            <a:lvl1pPr marL="257175" indent="-257175" algn="l">
              <a:spcBef>
                <a:spcPts val="750"/>
              </a:spcBef>
              <a:spcAft>
                <a:spcPts val="75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350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00000"/>
              </a:lnSpc>
              <a:spcAft>
                <a:spcPts val="450"/>
              </a:spcAft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4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ACB151F-66FE-444F-BE2E-293FE2CBC675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4000" y="2840400"/>
            <a:ext cx="5313600" cy="2966400"/>
          </a:xfrm>
        </p:spPr>
        <p:txBody>
          <a:bodyPr anchor="t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endParaRPr lang="fr-FR" dirty="0" smtClean="0"/>
          </a:p>
        </p:txBody>
      </p:sp>
      <p:pic>
        <p:nvPicPr>
          <p:cNvPr id="17" name="Image 16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5778000"/>
            <a:ext cx="1198800" cy="4665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5990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80C3C0-95E3-4ED9-9737-B7CF44E5CCA7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266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E85BC5-3665-40F4-9ED4-8D81D96F3C9B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619200" y="1512888"/>
            <a:ext cx="8208000" cy="4292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Texte de niveau 2</a:t>
            </a:r>
          </a:p>
          <a:p>
            <a:pPr lvl="2"/>
            <a:r>
              <a:rPr lang="fr-FR" dirty="0" smtClean="0"/>
              <a:t>Texte de niveau 3</a:t>
            </a:r>
          </a:p>
          <a:p>
            <a:pPr lvl="3"/>
            <a:r>
              <a:rPr lang="fr-FR" dirty="0" smtClean="0"/>
              <a:t>Texte de niveau 4</a:t>
            </a:r>
          </a:p>
          <a:p>
            <a:pPr lvl="4"/>
            <a:r>
              <a:rPr lang="fr-FR" dirty="0" smtClean="0"/>
              <a:t>Texte de niveau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621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E9F910B-088A-43DB-93B7-A4CAA32102C0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540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75CA004-575C-43DA-AD33-491054D241BB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260648"/>
            <a:ext cx="652890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512888"/>
            <a:ext cx="37800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07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7D0BF1B-C8F0-4AF9-8DAD-81D2BC7A1321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8" y="1512888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8" y="225215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5955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766FFA-B585-41B7-B7C3-27708BF1BA18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6" y="1512889"/>
            <a:ext cx="35640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6" y="225216"/>
            <a:ext cx="7020000" cy="682834"/>
          </a:xfrm>
        </p:spPr>
        <p:txBody>
          <a:bodyPr/>
          <a:lstStyle>
            <a:lvl1pPr>
              <a:spcAft>
                <a:spcPts val="150"/>
              </a:spcAft>
              <a:defRPr sz="105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Chapitre 0 : titre</a:t>
            </a:r>
          </a:p>
          <a:p>
            <a:pPr lvl="1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512889"/>
            <a:ext cx="425520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779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CB9543-AFC6-4546-BB69-02FF4A7CA97A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1999" y="1512889"/>
            <a:ext cx="48744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6660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6A63F8F-90E1-448F-B647-A228D81CCA83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769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>
            <a:off x="3218336" y="920750"/>
            <a:ext cx="5935191" cy="5937250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C427CEA-1EB4-43B0-84B0-174A0EBA5E2E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917575"/>
            <a:ext cx="5313363" cy="3852000"/>
          </a:xfrm>
        </p:spPr>
        <p:txBody>
          <a:bodyPr anchor="ctr" anchorCtr="0"/>
          <a:lstStyle>
            <a:lvl1pPr algn="r">
              <a:defRPr sz="2550" b="1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TITRE</a:t>
            </a:r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12002"/>
            <a:ext cx="2350800" cy="13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1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reeform 6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5"/>
          <p:cNvSpPr>
            <a:spLocks/>
          </p:cNvSpPr>
          <p:nvPr/>
        </p:nvSpPr>
        <p:spPr bwMode="gray">
          <a:xfrm>
            <a:off x="1" y="1828800"/>
            <a:ext cx="5038725" cy="5037138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182ADEF-45CD-4B45-88B2-7ABC0051B136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3189" y="917575"/>
            <a:ext cx="7143750" cy="3852000"/>
          </a:xfrm>
        </p:spPr>
        <p:txBody>
          <a:bodyPr anchor="ctr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Chapitre</a:t>
            </a:r>
          </a:p>
          <a:p>
            <a:pPr lvl="1"/>
            <a:r>
              <a:rPr lang="fr-FR" dirty="0" smtClean="0"/>
              <a:t>Chapitre</a:t>
            </a:r>
          </a:p>
        </p:txBody>
      </p:sp>
      <p:pic>
        <p:nvPicPr>
          <p:cNvPr id="17" name="Image 16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4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73189" y="2"/>
            <a:ext cx="7781925" cy="6867525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" name="Freeform 6"/>
          <p:cNvSpPr>
            <a:spLocks/>
          </p:cNvSpPr>
          <p:nvPr/>
        </p:nvSpPr>
        <p:spPr bwMode="gray">
          <a:xfrm>
            <a:off x="1" y="3201988"/>
            <a:ext cx="5038725" cy="3663950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03F58FE2-312E-4ADD-8AB0-24821CD03EA2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6288" y="1264568"/>
            <a:ext cx="3041650" cy="4896544"/>
          </a:xfrm>
        </p:spPr>
        <p:txBody>
          <a:bodyPr anchor="t" anchorCtr="0"/>
          <a:lstStyle>
            <a:lvl1pPr marL="257175" indent="-257175" algn="l">
              <a:spcBef>
                <a:spcPts val="1800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238" b="1" cap="all">
                <a:solidFill>
                  <a:schemeClr val="bg2"/>
                </a:solidFill>
              </a:defRPr>
            </a:lvl1pPr>
            <a:lvl2pPr marL="256500" indent="0" algn="l">
              <a:lnSpc>
                <a:spcPct val="130000"/>
              </a:lnSpc>
              <a:defRPr sz="9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Texte de niveau 1</a:t>
            </a:r>
          </a:p>
          <a:p>
            <a:pPr lvl="1"/>
            <a:r>
              <a:rPr lang="fr-FR" dirty="0" smtClean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843734"/>
            <a:ext cx="2658318" cy="453603"/>
          </a:xfrm>
        </p:spPr>
        <p:txBody>
          <a:bodyPr/>
          <a:lstStyle>
            <a:lvl1pPr>
              <a:defRPr sz="1875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14" name="Image 13" descr="logo_couv_l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5540400"/>
            <a:ext cx="1198800" cy="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9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B14A3F-3163-41AE-A056-BEFB0B69D3AF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 bwMode="gray">
          <a:xfrm>
            <a:off x="617538" y="1512888"/>
            <a:ext cx="7899400" cy="429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9152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92A9708-8749-40E8-9371-29E3254659C5}" type="datetime1">
              <a:rPr lang="fr-FR" smtClean="0"/>
              <a:t>04/05/2018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4" y="260648"/>
            <a:ext cx="848595" cy="404812"/>
          </a:xfrm>
        </p:spPr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1999" y="1512889"/>
            <a:ext cx="4874400" cy="3976686"/>
          </a:xfrm>
        </p:spPr>
        <p:txBody>
          <a:bodyPr tIns="90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6061075"/>
            <a:ext cx="709200" cy="385200"/>
          </a:xfrm>
        </p:spPr>
        <p:txBody>
          <a:bodyPr tIns="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750">
                <a:solidFill>
                  <a:schemeClr val="tx1"/>
                </a:solidFill>
              </a:defRPr>
            </a:lvl1pPr>
          </a:lstStyle>
          <a:p>
            <a:r>
              <a:rPr lang="fr-FR" noProof="0" dirty="0" smtClean="0"/>
              <a:t>Logotype</a:t>
            </a:r>
            <a:br>
              <a:rPr lang="fr-FR" noProof="0" dirty="0" smtClean="0"/>
            </a:br>
            <a:r>
              <a:rPr lang="fr-FR" noProof="0" dirty="0" smtClean="0"/>
              <a:t>partenaire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 smtClean="0"/>
              <a:t>Chapitre 0 : Titre</a:t>
            </a:r>
            <a:endParaRPr lang="fr-FR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9200" y="464400"/>
            <a:ext cx="7020000" cy="453600"/>
          </a:xfrm>
        </p:spPr>
        <p:txBody>
          <a:bodyPr/>
          <a:lstStyle>
            <a:lvl1pPr>
              <a:defRPr sz="9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0.0 Titre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5856288" y="1512888"/>
            <a:ext cx="2660650" cy="42926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7866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356A78A8-7FD0-4599-9A3B-BE2AA6AC2E44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28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481A-70A6-4D8B-9B06-29C27B1DFC62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09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1AB9923-A631-4278-9B9E-6BABA469450E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857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4110833" y="-2654"/>
            <a:ext cx="5032375" cy="6867525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-11906" y="2743723"/>
            <a:ext cx="6865938" cy="4119563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Freeform 6"/>
          <p:cNvSpPr>
            <a:spLocks/>
          </p:cNvSpPr>
          <p:nvPr/>
        </p:nvSpPr>
        <p:spPr bwMode="gray">
          <a:xfrm>
            <a:off x="0" y="0"/>
            <a:ext cx="5494338" cy="5492750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6669360"/>
            <a:ext cx="265114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2B78769-E955-4544-8B72-A91B47FF01CB}" type="datetime1">
              <a:rPr lang="fr-FR" smtClean="0"/>
              <a:t>04/05/2018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6669360"/>
            <a:ext cx="266400" cy="180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840400"/>
            <a:ext cx="5313363" cy="2966400"/>
          </a:xfrm>
        </p:spPr>
        <p:txBody>
          <a:bodyPr anchor="t" anchorCtr="0"/>
          <a:lstStyle>
            <a:lvl1pPr algn="r">
              <a:defRPr sz="2550" b="0" cap="all">
                <a:solidFill>
                  <a:schemeClr val="bg1"/>
                </a:solidFill>
              </a:defRPr>
            </a:lvl1pPr>
            <a:lvl2pPr algn="r">
              <a:defRPr sz="255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</a:t>
            </a:r>
          </a:p>
        </p:txBody>
      </p:sp>
      <p:pic>
        <p:nvPicPr>
          <p:cNvPr id="14" name="Image 13" descr="logo_couv_par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12002"/>
            <a:ext cx="2350800" cy="914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1213200"/>
            <a:ext cx="5313600" cy="1627200"/>
          </a:xfrm>
        </p:spPr>
        <p:txBody>
          <a:bodyPr/>
          <a:lstStyle>
            <a:lvl1pPr algn="r">
              <a:defRPr sz="255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83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78994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669360"/>
            <a:ext cx="265114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A56ED1DA-0D86-4ABB-ADC8-C7EE3B5B56FC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78001" y="6061075"/>
            <a:ext cx="558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763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lill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2402"/>
            <a:ext cx="856800" cy="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00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9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125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75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►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71463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82080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chemeClr val="accent5"/>
                </a:solidFill>
              </a:defRPr>
            </a:lvl1pPr>
          </a:lstStyle>
          <a:p>
            <a:fld id="{604CABB8-CF42-4770-B263-6495F03955D3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6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800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paris.pd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062402"/>
            <a:ext cx="856800" cy="3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01" r:id="rId12"/>
    <p:sldLayoutId id="2147483754" r:id="rId13"/>
    <p:sldLayoutId id="2147483755" r:id="rId14"/>
    <p:sldLayoutId id="2147483756" r:id="rId15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5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050" b="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72654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405000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●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78994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669360"/>
            <a:ext cx="265114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FA53ADD-3BF4-41E2-A6CB-D93AC1BC668C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78001" y="6061075"/>
            <a:ext cx="558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763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lille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2402"/>
            <a:ext cx="856800" cy="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9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02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9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125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75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►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71463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82080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chemeClr val="accent5"/>
                </a:solidFill>
              </a:defRPr>
            </a:lvl1pPr>
          </a:lstStyle>
          <a:p>
            <a:fld id="{40EBD94B-5F1C-418B-9CD4-986455441EB0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6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800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paris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062402"/>
            <a:ext cx="856800" cy="3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2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5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050" b="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72654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405000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●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78994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669360"/>
            <a:ext cx="265114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36AC5E79-521D-4B5C-A010-99047D73E2D9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78001" y="6061075"/>
            <a:ext cx="558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763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lille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2402"/>
            <a:ext cx="856800" cy="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9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125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75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►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71463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82080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>
                <a:solidFill>
                  <a:schemeClr val="accent5"/>
                </a:solidFill>
              </a:defRPr>
            </a:lvl1pPr>
          </a:lstStyle>
          <a:p>
            <a:fld id="{C9C88DC8-FBA2-4D5E-A092-AA4CC69C3353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6000" y="6060019"/>
            <a:ext cx="2376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800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paris.pd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6062402"/>
            <a:ext cx="856800" cy="3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5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050" b="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272654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405000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●"/>
        <a:defRPr sz="10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2"/>
            <a:ext cx="9144000" cy="917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439200"/>
          </a:xfrm>
          <a:prstGeom prst="rect">
            <a:avLst/>
          </a:prstGeom>
        </p:spPr>
        <p:txBody>
          <a:bodyPr vert="horz" lIns="0" tIns="0" rIns="144000" bIns="0" rtlCol="0" anchor="b" anchorCtr="0">
            <a:noAutofit/>
          </a:bodyPr>
          <a:lstStyle/>
          <a:p>
            <a:r>
              <a:rPr lang="fr-FR" noProof="0" dirty="0" smtClean="0"/>
              <a:t>Chapitre 0 :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512890"/>
            <a:ext cx="7899400" cy="3976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669360"/>
            <a:ext cx="265114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DF1CBC36-E683-4EBE-BAD2-6AC7826668CE}" type="datetime1">
              <a:rPr lang="fr-FR" smtClean="0"/>
              <a:t>04/05/2018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78001" y="6061075"/>
            <a:ext cx="5588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600" cap="all" baseline="0"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260648"/>
            <a:ext cx="652890" cy="4048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763" b="0" cap="all" baseline="0">
                <a:solidFill>
                  <a:schemeClr val="bg2"/>
                </a:solidFill>
              </a:defRPr>
            </a:lvl1pPr>
          </a:lstStyle>
          <a:p>
            <a:fld id="{69033FE6-CA18-40FD-9C4B-F0EF381AA7A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logo_couv_lille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2402"/>
            <a:ext cx="856800" cy="5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40" r:id="rId5"/>
    <p:sldLayoutId id="2147483741" r:id="rId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9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125" b="0" kern="1200" cap="none" baseline="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275" b="1" kern="1200" cap="none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1285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►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271463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-"/>
        <a:defRPr sz="75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-1" y="3084217"/>
            <a:ext cx="9143998" cy="631257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sz="1400" u="sng" cap="none" dirty="0" smtClean="0">
                <a:solidFill>
                  <a:schemeClr val="tx1"/>
                </a:solidFill>
              </a:rPr>
              <a:t>Aude Bourin</a:t>
            </a:r>
            <a:r>
              <a:rPr lang="fr-FR" sz="1400" u="sng" cap="none" baseline="30000" dirty="0" smtClean="0">
                <a:solidFill>
                  <a:schemeClr val="tx1"/>
                </a:solidFill>
              </a:rPr>
              <a:t>1</a:t>
            </a:r>
            <a:r>
              <a:rPr lang="fr-FR" sz="1400" cap="none" dirty="0" smtClean="0">
                <a:solidFill>
                  <a:schemeClr val="tx1"/>
                </a:solidFill>
              </a:rPr>
              <a:t>, Stéphane Sauvage</a:t>
            </a:r>
            <a:r>
              <a:rPr lang="fr-FR" sz="1400" cap="none" baseline="30000" dirty="0" smtClean="0">
                <a:solidFill>
                  <a:schemeClr val="tx1"/>
                </a:solidFill>
              </a:rPr>
              <a:t>1</a:t>
            </a:r>
            <a:r>
              <a:rPr lang="fr-FR" sz="1400" cap="none" dirty="0" smtClean="0">
                <a:solidFill>
                  <a:schemeClr val="tx1"/>
                </a:solidFill>
              </a:rPr>
              <a:t>, Patrice Coddeville</a:t>
            </a:r>
            <a:r>
              <a:rPr lang="fr-FR" sz="1400" cap="none" baseline="30000" dirty="0" smtClean="0">
                <a:solidFill>
                  <a:schemeClr val="tx1"/>
                </a:solidFill>
              </a:rPr>
              <a:t>1</a:t>
            </a:r>
            <a:r>
              <a:rPr lang="fr-FR" sz="1400" cap="none" dirty="0" smtClean="0">
                <a:solidFill>
                  <a:schemeClr val="tx1"/>
                </a:solidFill>
              </a:rPr>
              <a:t>, Manuel Nicolas</a:t>
            </a:r>
            <a:r>
              <a:rPr lang="fr-FR" sz="1400" cap="none" baseline="30000" dirty="0" smtClean="0">
                <a:solidFill>
                  <a:schemeClr val="tx1"/>
                </a:solidFill>
              </a:rPr>
              <a:t>2</a:t>
            </a:r>
            <a:r>
              <a:rPr lang="fr-FR" sz="1400" cap="none" dirty="0" smtClean="0">
                <a:solidFill>
                  <a:schemeClr val="tx1"/>
                </a:solidFill>
              </a:rPr>
              <a:t>, Simon Rizzetto</a:t>
            </a:r>
            <a:r>
              <a:rPr lang="fr-FR" sz="1400" cap="none" baseline="30000" dirty="0" smtClean="0">
                <a:solidFill>
                  <a:schemeClr val="tx1"/>
                </a:solidFill>
              </a:rPr>
              <a:t>3</a:t>
            </a:r>
            <a:r>
              <a:rPr lang="fr-FR" sz="1400" cap="none" dirty="0" smtClean="0">
                <a:solidFill>
                  <a:schemeClr val="tx1"/>
                </a:solidFill>
              </a:rPr>
              <a:t>, Anne Probst</a:t>
            </a:r>
            <a:r>
              <a:rPr lang="fr-FR" sz="1400" cap="none" baseline="30000" dirty="0" smtClean="0">
                <a:solidFill>
                  <a:schemeClr val="tx1"/>
                </a:solidFill>
              </a:rPr>
              <a:t>3</a:t>
            </a:r>
            <a:endParaRPr lang="fr-FR" sz="1400" cap="none" baseline="300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95550"/>
            <a:ext cx="9143997" cy="118866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cap="none" dirty="0">
                <a:solidFill>
                  <a:schemeClr val="tx1"/>
                </a:solidFill>
              </a:rPr>
              <a:t>Atmospheric deposition </a:t>
            </a:r>
            <a:r>
              <a:rPr lang="en-US" sz="2800" cap="none" dirty="0" smtClean="0">
                <a:solidFill>
                  <a:schemeClr val="tx1"/>
                </a:solidFill>
              </a:rPr>
              <a:t>measurements </a:t>
            </a:r>
            <a:r>
              <a:rPr lang="en-US" sz="2800" cap="none" dirty="0">
                <a:solidFill>
                  <a:schemeClr val="tx1"/>
                </a:solidFill>
              </a:rPr>
              <a:t>in France </a:t>
            </a:r>
            <a:br>
              <a:rPr lang="en-US" sz="28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from EMEP and ICP Forest programs 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A</a:t>
            </a:r>
            <a:r>
              <a:rPr lang="en-US" sz="1800" cap="none" dirty="0" smtClean="0">
                <a:solidFill>
                  <a:schemeClr val="tx1"/>
                </a:solidFill>
              </a:rPr>
              <a:t>ssessment </a:t>
            </a:r>
            <a:r>
              <a:rPr lang="en-US" sz="1800" cap="none" dirty="0">
                <a:solidFill>
                  <a:schemeClr val="tx1"/>
                </a:solidFill>
              </a:rPr>
              <a:t>of trends </a:t>
            </a:r>
            <a:r>
              <a:rPr lang="en-US" sz="1800" cap="none" dirty="0" smtClean="0">
                <a:solidFill>
                  <a:schemeClr val="tx1"/>
                </a:solidFill>
              </a:rPr>
              <a:t>and ecosystem impacts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5"/>
          <p:cNvSpPr txBox="1">
            <a:spLocks/>
          </p:cNvSpPr>
          <p:nvPr/>
        </p:nvSpPr>
        <p:spPr bwMode="gray">
          <a:xfrm>
            <a:off x="0" y="6682675"/>
            <a:ext cx="9143999" cy="175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55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550" b="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654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50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cap="none" dirty="0">
                <a:solidFill>
                  <a:schemeClr val="tx1"/>
                </a:solidFill>
              </a:rPr>
              <a:t>19th Annual Meeting of Task Force on Measurements and </a:t>
            </a:r>
            <a:r>
              <a:rPr lang="en-US" sz="1050" cap="none" dirty="0" smtClean="0">
                <a:solidFill>
                  <a:schemeClr val="tx1"/>
                </a:solidFill>
              </a:rPr>
              <a:t>Modelling  2 </a:t>
            </a:r>
            <a:r>
              <a:rPr lang="en-US" sz="1050" cap="none" dirty="0">
                <a:solidFill>
                  <a:schemeClr val="tx1"/>
                </a:solidFill>
              </a:rPr>
              <a:t>- 4 May </a:t>
            </a:r>
            <a:r>
              <a:rPr lang="en-US" sz="1050" cap="none" dirty="0" smtClean="0">
                <a:solidFill>
                  <a:schemeClr val="tx1"/>
                </a:solidFill>
              </a:rPr>
              <a:t>2018, Geneva</a:t>
            </a:r>
            <a:endParaRPr lang="en-US" sz="1050" cap="non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715474"/>
            <a:ext cx="914399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200" baseline="30000" dirty="0" smtClean="0"/>
              <a:t>1</a:t>
            </a:r>
            <a:r>
              <a:rPr lang="fr-FR" sz="1200" dirty="0" smtClean="0"/>
              <a:t> IMT Lille </a:t>
            </a:r>
            <a:r>
              <a:rPr lang="fr-FR" sz="1200" dirty="0"/>
              <a:t>Douai, </a:t>
            </a:r>
            <a:r>
              <a:rPr lang="fr-FR" sz="1200" dirty="0" err="1"/>
              <a:t>Univ</a:t>
            </a:r>
            <a:r>
              <a:rPr lang="fr-FR" sz="1200" dirty="0"/>
              <a:t>. Lille, SAGE - Département Sciences de l'Atmosphère et Génie de l'Environnement, 59000 Lille, France </a:t>
            </a:r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baseline="30000" dirty="0" smtClean="0"/>
              <a:t>2</a:t>
            </a:r>
            <a:r>
              <a:rPr lang="fr-FR" sz="1200" dirty="0" smtClean="0"/>
              <a:t> </a:t>
            </a:r>
            <a:r>
              <a:rPr lang="fr-FR" sz="1200" dirty="0"/>
              <a:t>Office National des Forêts, Direction Forêts et Risques Naturels, Département R&amp;D, Boulevard de Constance, F-77300 Fontainebleau, </a:t>
            </a:r>
            <a:r>
              <a:rPr lang="fr-FR" sz="1200" dirty="0" smtClean="0"/>
              <a:t>France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baseline="30000" dirty="0" smtClean="0"/>
              <a:t>3 </a:t>
            </a:r>
            <a:r>
              <a:rPr lang="fr-FR" sz="1200" dirty="0"/>
              <a:t>Toulouse </a:t>
            </a:r>
            <a:r>
              <a:rPr lang="fr-FR" sz="1200" dirty="0" err="1"/>
              <a:t>University</a:t>
            </a:r>
            <a:r>
              <a:rPr lang="fr-FR" sz="1200" dirty="0"/>
              <a:t>; INP, UPS; </a:t>
            </a:r>
            <a:r>
              <a:rPr lang="fr-FR" sz="1200" dirty="0" err="1"/>
              <a:t>EcoLab</a:t>
            </a:r>
            <a:r>
              <a:rPr lang="fr-FR" sz="1200" dirty="0"/>
              <a:t> (Laboratoire écologie fonctionnelle et environnement</a:t>
            </a:r>
            <a:r>
              <a:rPr lang="fr-FR" sz="1200" dirty="0" smtClean="0"/>
              <a:t>), ENSAT</a:t>
            </a:r>
            <a:r>
              <a:rPr lang="fr-FR" sz="1200" dirty="0"/>
              <a:t>, Avenue de l’</a:t>
            </a:r>
            <a:r>
              <a:rPr lang="fr-FR" sz="1200" dirty="0" err="1"/>
              <a:t>Agrobiopole</a:t>
            </a:r>
            <a:r>
              <a:rPr lang="fr-FR" sz="1200" dirty="0"/>
              <a:t> F-31326 </a:t>
            </a:r>
            <a:r>
              <a:rPr lang="fr-FR" sz="1200" dirty="0" err="1"/>
              <a:t>Castanet</a:t>
            </a:r>
            <a:r>
              <a:rPr lang="fr-FR" sz="1200" dirty="0"/>
              <a:t> </a:t>
            </a:r>
            <a:r>
              <a:rPr lang="fr-FR" sz="1200" dirty="0" err="1"/>
              <a:t>Tolosan</a:t>
            </a:r>
            <a:r>
              <a:rPr lang="fr-FR" sz="1200" dirty="0"/>
              <a:t>, France</a:t>
            </a:r>
          </a:p>
        </p:txBody>
      </p:sp>
    </p:spTree>
    <p:extLst>
      <p:ext uri="{BB962C8B-B14F-4D97-AF65-F5344CB8AC3E}">
        <p14:creationId xmlns:p14="http://schemas.microsoft.com/office/powerpoint/2010/main" val="16341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 b="20475"/>
          <a:stretch/>
        </p:blipFill>
        <p:spPr bwMode="auto">
          <a:xfrm>
            <a:off x="785288" y="942280"/>
            <a:ext cx="5133624" cy="49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2" t="82371" r="13999" b="362"/>
          <a:stretch/>
        </p:blipFill>
        <p:spPr bwMode="auto">
          <a:xfrm>
            <a:off x="5866457" y="3377141"/>
            <a:ext cx="1699890" cy="17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75755" y="2977031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/>
              <a:t>Altitude (m)</a:t>
            </a:r>
            <a:endParaRPr lang="en-US" sz="2000" u="sng" dirty="0"/>
          </a:p>
        </p:txBody>
      </p:sp>
      <p:sp>
        <p:nvSpPr>
          <p:cNvPr id="128" name="ZoneTexte 127"/>
          <p:cNvSpPr txBox="1"/>
          <p:nvPr/>
        </p:nvSpPr>
        <p:spPr>
          <a:xfrm>
            <a:off x="5775755" y="1046456"/>
            <a:ext cx="118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/>
              <a:t>Networks</a:t>
            </a:r>
            <a:endParaRPr lang="en-US" sz="2000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548568" y="6001429"/>
            <a:ext cx="8454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Data investigated jointly at the country scale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Well distributed, various climatic influences encountered</a:t>
            </a:r>
            <a:endParaRPr lang="en-US" sz="2000" dirty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866457" y="1446566"/>
            <a:ext cx="3461762" cy="1517268"/>
            <a:chOff x="6930281" y="1647286"/>
            <a:chExt cx="3461762" cy="1517268"/>
          </a:xfrm>
        </p:grpSpPr>
        <p:grpSp>
          <p:nvGrpSpPr>
            <p:cNvPr id="6" name="Groupe 5"/>
            <p:cNvGrpSpPr/>
            <p:nvPr/>
          </p:nvGrpSpPr>
          <p:grpSpPr>
            <a:xfrm>
              <a:off x="6930281" y="1647286"/>
              <a:ext cx="3461762" cy="1517268"/>
              <a:chOff x="-4084877" y="1964233"/>
              <a:chExt cx="3461762" cy="1517268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-4066877" y="2485589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-4066877" y="2816039"/>
                <a:ext cx="180000" cy="1800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-3871120" y="2705984"/>
                <a:ext cx="3248005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altLang="en-US" sz="2000" b="1" i="1" dirty="0" smtClean="0"/>
                  <a:t>RENECOFOR </a:t>
                </a:r>
                <a:r>
                  <a:rPr lang="fr-FR" altLang="en-US" sz="2000" b="1" i="1" dirty="0" err="1" smtClean="0"/>
                  <a:t>wet</a:t>
                </a:r>
                <a:r>
                  <a:rPr lang="fr-FR" altLang="en-US" sz="2000" b="1" i="1" dirty="0" smtClean="0"/>
                  <a:t> &amp; </a:t>
                </a:r>
                <a:r>
                  <a:rPr lang="fr-FR" altLang="en-US" sz="2000" b="1" i="1" dirty="0" err="1" smtClean="0"/>
                  <a:t>bulk</a:t>
                </a:r>
                <a:r>
                  <a:rPr lang="fr-FR" altLang="en-US" sz="2000" b="1" i="1" dirty="0" smtClean="0"/>
                  <a:t> </a:t>
                </a:r>
                <a:endParaRPr lang="en-US" sz="2000" b="1" dirty="0"/>
              </a:p>
            </p:txBody>
          </p:sp>
          <p:sp>
            <p:nvSpPr>
              <p:cNvPr id="4" name="Triangle isocèle 3"/>
              <p:cNvSpPr/>
              <p:nvPr/>
            </p:nvSpPr>
            <p:spPr>
              <a:xfrm>
                <a:off x="-4084877" y="2056288"/>
                <a:ext cx="216000" cy="216000"/>
              </a:xfrm>
              <a:prstGeom prst="triangl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-3871120" y="1964233"/>
                <a:ext cx="94128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FR" altLang="en-US" sz="2000" b="1" i="1" dirty="0" smtClean="0"/>
                  <a:t>MERA</a:t>
                </a:r>
                <a:endParaRPr lang="en-US" sz="2000" b="1" dirty="0"/>
              </a:p>
            </p:txBody>
          </p:sp>
          <p:sp>
            <p:nvSpPr>
              <p:cNvPr id="5" name="Losange 4"/>
              <p:cNvSpPr/>
              <p:nvPr/>
            </p:nvSpPr>
            <p:spPr>
              <a:xfrm>
                <a:off x="-4084877" y="3173446"/>
                <a:ext cx="216000" cy="216000"/>
              </a:xfrm>
              <a:prstGeom prst="diamond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-3871120" y="3081391"/>
                <a:ext cx="1326004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fr-FR" altLang="en-US" sz="2000" b="1" i="1" dirty="0" smtClean="0"/>
                  <a:t>BAPMON</a:t>
                </a:r>
                <a:endParaRPr lang="en-US" sz="20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144038" y="2058587"/>
              <a:ext cx="24945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en-US" sz="2000" b="1" i="1" dirty="0" smtClean="0"/>
                <a:t>RENECOFOR </a:t>
              </a:r>
              <a:r>
                <a:rPr lang="fr-FR" altLang="en-US" sz="2000" b="1" i="1" dirty="0" err="1" smtClean="0"/>
                <a:t>bulk</a:t>
              </a:r>
              <a:r>
                <a:rPr lang="fr-FR" altLang="en-US" sz="2000" b="1" i="1" dirty="0" smtClean="0"/>
                <a:t> </a:t>
              </a:r>
              <a:endParaRPr lang="fr-FR" sz="2000" dirty="0"/>
            </a:p>
          </p:txBody>
        </p:sp>
      </p:grpSp>
      <p:sp>
        <p:nvSpPr>
          <p:cNvPr id="19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Background monitoring stations</a:t>
            </a:r>
          </a:p>
        </p:txBody>
      </p:sp>
    </p:spTree>
    <p:extLst>
      <p:ext uri="{BB962C8B-B14F-4D97-AF65-F5344CB8AC3E}">
        <p14:creationId xmlns:p14="http://schemas.microsoft.com/office/powerpoint/2010/main" val="9413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3"/>
          <p:cNvSpPr txBox="1">
            <a:spLocks noChangeArrowheads="1"/>
          </p:cNvSpPr>
          <p:nvPr/>
        </p:nvSpPr>
        <p:spPr bwMode="auto">
          <a:xfrm>
            <a:off x="628650" y="1368425"/>
            <a:ext cx="4478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000" b="1" u="none" dirty="0" smtClean="0"/>
              <a:t>Data comparability ?</a:t>
            </a:r>
            <a:endParaRPr lang="en-US" altLang="fr-FR" sz="2000" b="1" dirty="0"/>
          </a:p>
        </p:txBody>
      </p:sp>
      <p:sp>
        <p:nvSpPr>
          <p:cNvPr id="18" name="Text Box 114"/>
          <p:cNvSpPr txBox="1">
            <a:spLocks noChangeArrowheads="1"/>
          </p:cNvSpPr>
          <p:nvPr/>
        </p:nvSpPr>
        <p:spPr bwMode="auto">
          <a:xfrm>
            <a:off x="628650" y="1898650"/>
            <a:ext cx="851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fr-FR" dirty="0" smtClean="0"/>
              <a:t>Data check:</a:t>
            </a:r>
            <a:r>
              <a:rPr lang="en-US" altLang="fr-FR" u="none" dirty="0" smtClean="0"/>
              <a:t> suspected values flagging, harmonization of censured values (&lt;DL)</a:t>
            </a:r>
            <a:endParaRPr lang="en-US" altLang="fr-FR" dirty="0"/>
          </a:p>
        </p:txBody>
      </p:sp>
      <p:grpSp>
        <p:nvGrpSpPr>
          <p:cNvPr id="19" name="Group 135"/>
          <p:cNvGrpSpPr>
            <a:grpSpLocks/>
          </p:cNvGrpSpPr>
          <p:nvPr/>
        </p:nvGrpSpPr>
        <p:grpSpPr bwMode="auto">
          <a:xfrm>
            <a:off x="628650" y="2457451"/>
            <a:ext cx="8480426" cy="4386263"/>
            <a:chOff x="364" y="1540"/>
            <a:chExt cx="5342" cy="2763"/>
          </a:xfrm>
        </p:grpSpPr>
        <p:sp>
          <p:nvSpPr>
            <p:cNvPr id="20" name="Text Box 115"/>
            <p:cNvSpPr txBox="1">
              <a:spLocks noChangeArrowheads="1"/>
            </p:cNvSpPr>
            <p:nvPr/>
          </p:nvSpPr>
          <p:spPr bwMode="auto">
            <a:xfrm>
              <a:off x="364" y="1540"/>
              <a:ext cx="5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fr-FR" u="none" dirty="0" smtClean="0"/>
                <a:t>2) </a:t>
              </a:r>
              <a:r>
                <a:rPr lang="en-US" altLang="fr-FR" dirty="0" smtClean="0"/>
                <a:t>Uncertainty estimate:</a:t>
              </a:r>
              <a:r>
                <a:rPr lang="en-US" altLang="fr-FR" u="none" dirty="0" smtClean="0"/>
                <a:t> ISO GUM approach</a:t>
              </a:r>
              <a:endParaRPr lang="en-US" altLang="fr-FR" dirty="0"/>
            </a:p>
          </p:txBody>
        </p:sp>
        <p:grpSp>
          <p:nvGrpSpPr>
            <p:cNvPr id="21" name="Group 134"/>
            <p:cNvGrpSpPr>
              <a:grpSpLocks/>
            </p:cNvGrpSpPr>
            <p:nvPr/>
          </p:nvGrpSpPr>
          <p:grpSpPr bwMode="auto">
            <a:xfrm>
              <a:off x="449" y="1852"/>
              <a:ext cx="4549" cy="1790"/>
              <a:chOff x="449" y="1752"/>
              <a:chExt cx="4549" cy="1790"/>
            </a:xfrm>
          </p:grpSpPr>
          <p:sp>
            <p:nvSpPr>
              <p:cNvPr id="23" name="Line 118"/>
              <p:cNvSpPr>
                <a:spLocks noChangeShapeType="1"/>
              </p:cNvSpPr>
              <p:nvPr/>
            </p:nvSpPr>
            <p:spPr bwMode="auto">
              <a:xfrm>
                <a:off x="1233" y="2726"/>
                <a:ext cx="27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 Box 120"/>
              <p:cNvSpPr txBox="1">
                <a:spLocks noChangeArrowheads="1"/>
              </p:cNvSpPr>
              <p:nvPr/>
            </p:nvSpPr>
            <p:spPr bwMode="auto">
              <a:xfrm>
                <a:off x="1005" y="1823"/>
                <a:ext cx="830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Sampler</a:t>
                </a:r>
                <a:endParaRPr lang="en-US" altLang="fr-FR" b="1" u="none" dirty="0"/>
              </a:p>
            </p:txBody>
          </p:sp>
          <p:sp>
            <p:nvSpPr>
              <p:cNvPr id="25" name="Line 121"/>
              <p:cNvSpPr>
                <a:spLocks noChangeShapeType="1"/>
              </p:cNvSpPr>
              <p:nvPr/>
            </p:nvSpPr>
            <p:spPr bwMode="auto">
              <a:xfrm>
                <a:off x="1755" y="2029"/>
                <a:ext cx="496" cy="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Text Box 122"/>
              <p:cNvSpPr txBox="1">
                <a:spLocks noChangeArrowheads="1"/>
              </p:cNvSpPr>
              <p:nvPr/>
            </p:nvSpPr>
            <p:spPr bwMode="auto">
              <a:xfrm>
                <a:off x="449" y="2171"/>
                <a:ext cx="1348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contamination</a:t>
                </a:r>
                <a:endParaRPr lang="en-US" altLang="fr-FR" sz="1400" b="1" u="none" dirty="0"/>
              </a:p>
            </p:txBody>
          </p:sp>
          <p:sp>
            <p:nvSpPr>
              <p:cNvPr id="29" name="Text Box 123"/>
              <p:cNvSpPr txBox="1">
                <a:spLocks noChangeArrowheads="1"/>
              </p:cNvSpPr>
              <p:nvPr/>
            </p:nvSpPr>
            <p:spPr bwMode="auto">
              <a:xfrm>
                <a:off x="1978" y="1752"/>
                <a:ext cx="1246" cy="4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Sampling efficiency </a:t>
                </a:r>
                <a:r>
                  <a:rPr lang="en-US" altLang="fr-FR" sz="1600" b="1" u="none" dirty="0" smtClean="0"/>
                  <a:t>(Wet)</a:t>
                </a:r>
                <a:endParaRPr lang="en-US" altLang="fr-FR" sz="1600" b="1" u="none" dirty="0"/>
              </a:p>
            </p:txBody>
          </p:sp>
          <p:sp>
            <p:nvSpPr>
              <p:cNvPr id="30" name="Text Box 124"/>
              <p:cNvSpPr txBox="1">
                <a:spLocks noChangeArrowheads="1"/>
              </p:cNvSpPr>
              <p:nvPr/>
            </p:nvSpPr>
            <p:spPr bwMode="auto">
              <a:xfrm>
                <a:off x="1005" y="3135"/>
                <a:ext cx="1208" cy="4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Sample Conservation</a:t>
                </a:r>
                <a:endParaRPr lang="en-US" altLang="fr-FR" b="1" u="none" dirty="0"/>
              </a:p>
            </p:txBody>
          </p:sp>
          <p:sp>
            <p:nvSpPr>
              <p:cNvPr id="31" name="Text Box 125"/>
              <p:cNvSpPr txBox="1">
                <a:spLocks noChangeArrowheads="1"/>
              </p:cNvSpPr>
              <p:nvPr/>
            </p:nvSpPr>
            <p:spPr bwMode="auto">
              <a:xfrm>
                <a:off x="2410" y="3264"/>
                <a:ext cx="723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analysis</a:t>
                </a:r>
                <a:endParaRPr lang="en-US" altLang="fr-FR" b="1" u="none" dirty="0"/>
              </a:p>
            </p:txBody>
          </p:sp>
          <p:sp>
            <p:nvSpPr>
              <p:cNvPr id="32" name="Text Box 126"/>
              <p:cNvSpPr txBox="1">
                <a:spLocks noChangeArrowheads="1"/>
              </p:cNvSpPr>
              <p:nvPr/>
            </p:nvSpPr>
            <p:spPr bwMode="auto">
              <a:xfrm>
                <a:off x="3269" y="2082"/>
                <a:ext cx="723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Rainfall</a:t>
                </a:r>
                <a:endParaRPr lang="en-US" altLang="fr-FR" b="1" u="none" dirty="0"/>
              </a:p>
            </p:txBody>
          </p:sp>
          <p:sp>
            <p:nvSpPr>
              <p:cNvPr id="33" name="Text Box 127"/>
              <p:cNvSpPr txBox="1">
                <a:spLocks noChangeArrowheads="1"/>
              </p:cNvSpPr>
              <p:nvPr/>
            </p:nvSpPr>
            <p:spPr bwMode="auto">
              <a:xfrm>
                <a:off x="4072" y="2636"/>
                <a:ext cx="926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fr-FR" b="1" u="none" dirty="0" smtClean="0"/>
                  <a:t>Deposition</a:t>
                </a:r>
                <a:endParaRPr lang="en-US" altLang="fr-FR" b="1" u="none" dirty="0"/>
              </a:p>
            </p:txBody>
          </p:sp>
          <p:sp>
            <p:nvSpPr>
              <p:cNvPr id="34" name="Line 128"/>
              <p:cNvSpPr>
                <a:spLocks noChangeShapeType="1"/>
              </p:cNvSpPr>
              <p:nvPr/>
            </p:nvSpPr>
            <p:spPr bwMode="auto">
              <a:xfrm flipV="1">
                <a:off x="1922" y="2732"/>
                <a:ext cx="469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Line 129"/>
              <p:cNvSpPr>
                <a:spLocks noChangeShapeType="1"/>
              </p:cNvSpPr>
              <p:nvPr/>
            </p:nvSpPr>
            <p:spPr bwMode="auto">
              <a:xfrm flipV="1">
                <a:off x="2755" y="2734"/>
                <a:ext cx="616" cy="5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Line 130"/>
              <p:cNvSpPr>
                <a:spLocks noChangeShapeType="1"/>
              </p:cNvSpPr>
              <p:nvPr/>
            </p:nvSpPr>
            <p:spPr bwMode="auto">
              <a:xfrm flipH="1">
                <a:off x="2030" y="2138"/>
                <a:ext cx="289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131"/>
              <p:cNvSpPr>
                <a:spLocks noChangeShapeType="1"/>
              </p:cNvSpPr>
              <p:nvPr/>
            </p:nvSpPr>
            <p:spPr bwMode="auto">
              <a:xfrm>
                <a:off x="3292" y="2286"/>
                <a:ext cx="315" cy="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132"/>
              <p:cNvSpPr>
                <a:spLocks noChangeShapeType="1"/>
              </p:cNvSpPr>
              <p:nvPr/>
            </p:nvSpPr>
            <p:spPr bwMode="auto">
              <a:xfrm>
                <a:off x="1490" y="2361"/>
                <a:ext cx="636" cy="2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" name="Text Box 133"/>
            <p:cNvSpPr txBox="1">
              <a:spLocks noChangeArrowheads="1"/>
            </p:cNvSpPr>
            <p:nvPr/>
          </p:nvSpPr>
          <p:spPr bwMode="auto">
            <a:xfrm>
              <a:off x="832" y="3857"/>
              <a:ext cx="487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fr-FR" sz="2000" u="none" dirty="0" smtClean="0">
                  <a:sym typeface="Wingdings" pitchFamily="2" charset="2"/>
                </a:rPr>
                <a:t> </a:t>
              </a:r>
              <a:r>
                <a:rPr lang="en-US" altLang="fr-FR" sz="2000" u="none" dirty="0" smtClean="0"/>
                <a:t>co-located measurements, specific studies, Lab intercomparison results</a:t>
              </a:r>
              <a:endParaRPr lang="en-US" altLang="fr-FR" sz="2000" dirty="0"/>
            </a:p>
          </p:txBody>
        </p:sp>
      </p:grpSp>
      <p:sp>
        <p:nvSpPr>
          <p:cNvPr id="39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11</a:t>
            </a:fld>
            <a:endParaRPr lang="en-US" dirty="0"/>
          </a:p>
        </p:txBody>
      </p:sp>
      <p:sp>
        <p:nvSpPr>
          <p:cNvPr id="40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Data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7955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2863" y="1455428"/>
            <a:ext cx="8297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000" i="1" dirty="0" smtClean="0"/>
              <a:t>Relative uncertainty</a:t>
            </a:r>
            <a:r>
              <a:rPr lang="en-US" altLang="fr-FR" sz="2000" i="1" u="none" dirty="0" smtClean="0"/>
              <a:t> in species concentration measurement</a:t>
            </a:r>
            <a:endParaRPr lang="en-US" altLang="fr-FR" sz="2000" i="1" u="non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5" y="1829830"/>
            <a:ext cx="7340920" cy="41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Data quality control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95208" y="2281355"/>
            <a:ext cx="1453311" cy="26161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fr-FR" sz="1400" dirty="0" smtClean="0"/>
              <a:t>MERA/EMEP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55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30057" y="1318564"/>
            <a:ext cx="8913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000" i="1" u="sng">
                <a:latin typeface="Arial" charset="0"/>
              </a:defRPr>
            </a:lvl1pPr>
            <a:lvl2pPr marL="742950" indent="-285750" eaLnBrk="0" hangingPunct="0">
              <a:defRPr u="sng">
                <a:latin typeface="Arial" charset="0"/>
              </a:defRPr>
            </a:lvl2pPr>
            <a:lvl3pPr marL="1143000" indent="-228600" eaLnBrk="0" hangingPunct="0">
              <a:defRPr u="sng">
                <a:latin typeface="Arial" charset="0"/>
              </a:defRPr>
            </a:lvl3pPr>
            <a:lvl4pPr marL="1600200" indent="-228600" eaLnBrk="0" hangingPunct="0">
              <a:defRPr u="sng">
                <a:latin typeface="Arial" charset="0"/>
              </a:defRPr>
            </a:lvl4pPr>
            <a:lvl5pPr marL="2057400" indent="-228600" eaLnBrk="0" hangingPunct="0">
              <a:defRPr u="sng"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9pPr>
          </a:lstStyle>
          <a:p>
            <a:r>
              <a:rPr lang="en-US" altLang="fr-FR" dirty="0"/>
              <a:t>Relative part </a:t>
            </a:r>
            <a:r>
              <a:rPr lang="en-US" altLang="fr-FR" u="none" dirty="0"/>
              <a:t>of uncertainty components (Wet </a:t>
            </a:r>
            <a:r>
              <a:rPr lang="en-US" altLang="fr-FR" u="none" dirty="0" smtClean="0"/>
              <a:t>only AD in 1990-1997 on a MERA/EMEP site)</a:t>
            </a:r>
            <a:endParaRPr lang="en-US" altLang="fr-FR" u="none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9" y="1945939"/>
            <a:ext cx="8630832" cy="397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Data quality control</a:t>
            </a:r>
          </a:p>
        </p:txBody>
      </p:sp>
    </p:spTree>
    <p:extLst>
      <p:ext uri="{BB962C8B-B14F-4D97-AF65-F5344CB8AC3E}">
        <p14:creationId xmlns:p14="http://schemas.microsoft.com/office/powerpoint/2010/main" val="2977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14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9584" y="950591"/>
            <a:ext cx="8259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Theoretical </a:t>
            </a:r>
            <a:r>
              <a:rPr lang="en-US" dirty="0"/>
              <a:t>basis of </a:t>
            </a:r>
            <a:r>
              <a:rPr lang="en-US" dirty="0" smtClean="0"/>
              <a:t>Mann-Kendall test for trend detection and Sen slope estimator for change rate estimate can be  </a:t>
            </a:r>
            <a:r>
              <a:rPr lang="en-US" dirty="0"/>
              <a:t>found in the literature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Mann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u="sng" dirty="0" err="1">
                <a:solidFill>
                  <a:schemeClr val="bg1">
                    <a:lumMod val="65000"/>
                  </a:schemeClr>
                </a:solidFill>
              </a:rPr>
              <a:t>Econometrica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 (13), 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1945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u="sng" dirty="0" err="1" smtClean="0">
                <a:solidFill>
                  <a:schemeClr val="bg1">
                    <a:lumMod val="65000"/>
                  </a:schemeClr>
                </a:solidFill>
              </a:rPr>
              <a:t>Marchetto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sz="1600" u="sng" dirty="0" err="1">
                <a:solidFill>
                  <a:schemeClr val="bg1">
                    <a:lumMod val="65000"/>
                  </a:schemeClr>
                </a:solidFill>
              </a:rPr>
              <a:t>Atm.Env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. (64), 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6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Long term </a:t>
            </a:r>
            <a:r>
              <a:rPr lang="en-US" dirty="0" smtClean="0"/>
              <a:t>trends on the 1993-2015 period</a:t>
            </a:r>
            <a:endParaRPr lang="en-US" dirty="0"/>
          </a:p>
        </p:txBody>
      </p:sp>
      <p:graphicFrame>
        <p:nvGraphicFramePr>
          <p:cNvPr id="38" name="Graphique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863657"/>
              </p:ext>
            </p:extLst>
          </p:nvPr>
        </p:nvGraphicFramePr>
        <p:xfrm>
          <a:off x="70737" y="2418696"/>
          <a:ext cx="4456468" cy="305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0" y="2069064"/>
            <a:ext cx="4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sscSO</a:t>
            </a:r>
            <a:r>
              <a:rPr lang="fr-FR" b="1" baseline="-25000" dirty="0" smtClean="0"/>
              <a:t>4</a:t>
            </a:r>
            <a:r>
              <a:rPr lang="fr-FR" b="1" baseline="30000" dirty="0" smtClean="0"/>
              <a:t>2-</a:t>
            </a:r>
            <a:r>
              <a:rPr lang="fr-FR" b="1" dirty="0" smtClean="0"/>
              <a:t> concentrations, </a:t>
            </a:r>
            <a:r>
              <a:rPr lang="fr-FR" b="1" dirty="0" err="1" smtClean="0"/>
              <a:t>mgS</a:t>
            </a:r>
            <a:r>
              <a:rPr lang="fr-FR" b="1" dirty="0" smtClean="0"/>
              <a:t>/L</a:t>
            </a:r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1639019" y="6022338"/>
            <a:ext cx="7504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Decrease</a:t>
            </a:r>
            <a:r>
              <a:rPr lang="fr-FR" sz="2000" dirty="0" smtClean="0"/>
              <a:t> of </a:t>
            </a:r>
            <a:r>
              <a:rPr lang="fr-FR" sz="2000" dirty="0" err="1" smtClean="0"/>
              <a:t>sulfur</a:t>
            </a:r>
            <a:r>
              <a:rPr lang="fr-FR" sz="2000" dirty="0"/>
              <a:t> </a:t>
            </a:r>
            <a:r>
              <a:rPr lang="fr-FR" sz="2000" dirty="0" smtClean="0"/>
              <a:t>and </a:t>
            </a:r>
            <a:r>
              <a:rPr lang="fr-FR" sz="2000" dirty="0" err="1" smtClean="0"/>
              <a:t>nitrogen</a:t>
            </a:r>
            <a:r>
              <a:rPr lang="fr-FR" sz="2000" dirty="0" smtClean="0"/>
              <a:t> (NO</a:t>
            </a:r>
            <a:r>
              <a:rPr lang="fr-FR" sz="2000" baseline="-25000" dirty="0" smtClean="0"/>
              <a:t>3</a:t>
            </a:r>
            <a:r>
              <a:rPr lang="fr-FR" sz="2000" baseline="30000" dirty="0" smtClean="0"/>
              <a:t>-</a:t>
            </a:r>
            <a:r>
              <a:rPr lang="fr-FR" sz="2000" dirty="0" smtClean="0"/>
              <a:t> not </a:t>
            </a:r>
            <a:r>
              <a:rPr lang="fr-FR" sz="2000" dirty="0" err="1" smtClean="0"/>
              <a:t>shown</a:t>
            </a:r>
            <a:r>
              <a:rPr lang="fr-FR" sz="2000" dirty="0" smtClean="0"/>
              <a:t>) concentrations in </a:t>
            </a:r>
            <a:r>
              <a:rPr lang="fr-FR" sz="2000" dirty="0" err="1" smtClean="0"/>
              <a:t>precipitation</a:t>
            </a:r>
            <a:endParaRPr lang="fr-FR" sz="2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9398" y="5477564"/>
            <a:ext cx="345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err="1"/>
              <a:t>F</a:t>
            </a:r>
            <a:r>
              <a:rPr lang="fr-FR" sz="1000" i="1" dirty="0" err="1" smtClean="0"/>
              <a:t>rom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Coddeville</a:t>
            </a:r>
            <a:r>
              <a:rPr lang="fr-FR" sz="1000" i="1" dirty="0" smtClean="0"/>
              <a:t> et al., 2017 Pollution Atmosphérique + Malherbe, Bourin, et al., 2016 rapport d’étude LCSQA</a:t>
            </a:r>
            <a:endParaRPr lang="fr-FR" sz="1000" i="1" dirty="0"/>
          </a:p>
        </p:txBody>
      </p:sp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016004"/>
              </p:ext>
            </p:extLst>
          </p:nvPr>
        </p:nvGraphicFramePr>
        <p:xfrm>
          <a:off x="4679339" y="2418695"/>
          <a:ext cx="4464661" cy="315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4512173" y="2054259"/>
            <a:ext cx="34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NH</a:t>
            </a:r>
            <a:r>
              <a:rPr lang="fr-FR" b="1" baseline="-25000" dirty="0" smtClean="0"/>
              <a:t>4</a:t>
            </a:r>
            <a:r>
              <a:rPr lang="fr-FR" b="1" baseline="30000" dirty="0" smtClean="0"/>
              <a:t>+</a:t>
            </a:r>
            <a:r>
              <a:rPr lang="fr-FR" b="1" dirty="0" smtClean="0"/>
              <a:t> concentrations, </a:t>
            </a:r>
            <a:r>
              <a:rPr lang="fr-FR" b="1" dirty="0" err="1" smtClean="0"/>
              <a:t>mgN</a:t>
            </a:r>
            <a:r>
              <a:rPr lang="fr-FR" b="1" dirty="0" smtClean="0"/>
              <a:t>/L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414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15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49584" y="950591"/>
            <a:ext cx="8259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Theoretical </a:t>
            </a:r>
            <a:r>
              <a:rPr lang="en-US" dirty="0"/>
              <a:t>basis of </a:t>
            </a:r>
            <a:r>
              <a:rPr lang="en-US" dirty="0" smtClean="0"/>
              <a:t>Mann-Kendall test for trend detection and Sen slope estimator for change rate estimate can be  </a:t>
            </a:r>
            <a:r>
              <a:rPr lang="en-US" dirty="0"/>
              <a:t>found in the literature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Mann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u="sng" dirty="0" err="1">
                <a:solidFill>
                  <a:schemeClr val="bg1">
                    <a:lumMod val="65000"/>
                  </a:schemeClr>
                </a:solidFill>
              </a:rPr>
              <a:t>Econometrica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 (13), 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1945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u="sng" dirty="0" err="1" smtClean="0">
                <a:solidFill>
                  <a:schemeClr val="bg1">
                    <a:lumMod val="65000"/>
                  </a:schemeClr>
                </a:solidFill>
              </a:rPr>
              <a:t>Marchetto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US" sz="1600" u="sng" dirty="0" err="1">
                <a:solidFill>
                  <a:schemeClr val="bg1">
                    <a:lumMod val="65000"/>
                  </a:schemeClr>
                </a:solidFill>
              </a:rPr>
              <a:t>Atm.Env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. (64), </a:t>
            </a:r>
            <a:r>
              <a:rPr lang="en-US" sz="1600" u="sng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6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Long term </a:t>
            </a:r>
            <a:r>
              <a:rPr lang="en-US" dirty="0" smtClean="0"/>
              <a:t>trends on the 1993-2015 period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39019" y="6022338"/>
            <a:ext cx="7504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err="1" smtClean="0"/>
              <a:t>Decrease</a:t>
            </a:r>
            <a:r>
              <a:rPr lang="fr-FR" sz="2000" dirty="0" smtClean="0"/>
              <a:t> of </a:t>
            </a:r>
            <a:r>
              <a:rPr lang="fr-FR" sz="2000" dirty="0" err="1" smtClean="0"/>
              <a:t>deposition</a:t>
            </a:r>
            <a:r>
              <a:rPr lang="fr-FR" sz="2000" dirty="0" smtClean="0"/>
              <a:t> fluxes for all ions, </a:t>
            </a:r>
            <a:r>
              <a:rPr lang="fr-FR" sz="2000" dirty="0" err="1" smtClean="0"/>
              <a:t>even</a:t>
            </a:r>
            <a:r>
              <a:rPr lang="fr-FR" sz="2000" dirty="0" smtClean="0"/>
              <a:t> for calcium</a:t>
            </a:r>
            <a:endParaRPr lang="fr-FR" sz="20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122777"/>
              </p:ext>
            </p:extLst>
          </p:nvPr>
        </p:nvGraphicFramePr>
        <p:xfrm>
          <a:off x="277483" y="1873921"/>
          <a:ext cx="7920000" cy="299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11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820738" y="1125538"/>
            <a:ext cx="647700" cy="17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1400" b="1" u="none" dirty="0"/>
          </a:p>
        </p:txBody>
      </p:sp>
      <p:sp>
        <p:nvSpPr>
          <p:cNvPr id="17417" name="Rectangle 168"/>
          <p:cNvSpPr>
            <a:spLocks noChangeArrowheads="1"/>
          </p:cNvSpPr>
          <p:nvPr/>
        </p:nvSpPr>
        <p:spPr bwMode="auto">
          <a:xfrm>
            <a:off x="90865" y="1112260"/>
            <a:ext cx="903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Geostatistical approach</a:t>
            </a:r>
            <a:r>
              <a:rPr lang="en-US" altLang="en-US" sz="2400" u="none" dirty="0" smtClean="0"/>
              <a:t>: Ordinary Kriging of AD with external drift</a:t>
            </a:r>
          </a:p>
        </p:txBody>
      </p:sp>
      <p:sp>
        <p:nvSpPr>
          <p:cNvPr id="12" name="Rectangle 300"/>
          <p:cNvSpPr>
            <a:spLocks noChangeArrowheads="1"/>
          </p:cNvSpPr>
          <p:nvPr/>
        </p:nvSpPr>
        <p:spPr bwMode="auto">
          <a:xfrm>
            <a:off x="4572000" y="2116703"/>
            <a:ext cx="4556759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smtClean="0"/>
              <a:t>External drift :</a:t>
            </a:r>
          </a:p>
          <a:p>
            <a:pPr marL="342900" indent="-342900" algn="ctr" eaLnBrk="1" hangingPunct="1">
              <a:buFont typeface="Wingdings" panose="05000000000000000000" pitchFamily="2" charset="2"/>
              <a:buChar char="Ø"/>
            </a:pPr>
            <a:r>
              <a:rPr lang="en-US" altLang="en-US" sz="2000" u="none" dirty="0" smtClean="0"/>
              <a:t> Rainfall measurements</a:t>
            </a:r>
          </a:p>
          <a:p>
            <a:pPr eaLnBrk="1" hangingPunct="1"/>
            <a:r>
              <a:rPr lang="en-US" altLang="en-US" sz="2000" i="1" u="none" dirty="0" smtClean="0"/>
              <a:t>provided by </a:t>
            </a:r>
            <a:r>
              <a:rPr lang="en-US" altLang="en-US" sz="2000" i="1" u="none" dirty="0" err="1" smtClean="0"/>
              <a:t>Météo</a:t>
            </a:r>
            <a:r>
              <a:rPr lang="en-US" altLang="en-US" sz="2000" i="1" u="none" dirty="0" smtClean="0"/>
              <a:t> France, ~3200 weather sites</a:t>
            </a:r>
            <a:endParaRPr lang="en-US" altLang="en-US" sz="2000" i="1" u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292" descr="Cartographie des sites Météo France pour dérive exter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1" b="37819"/>
          <a:stretch/>
        </p:blipFill>
        <p:spPr bwMode="auto">
          <a:xfrm>
            <a:off x="90865" y="1974655"/>
            <a:ext cx="4608512" cy="42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2" descr="Cartographie des sites Météo France pour dérive extern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6" t="65676" r="15848" b="10947"/>
          <a:stretch/>
        </p:blipFill>
        <p:spPr bwMode="auto">
          <a:xfrm>
            <a:off x="3684481" y="3682331"/>
            <a:ext cx="1713054" cy="1342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5" name="Rectangle 300"/>
          <p:cNvSpPr>
            <a:spLocks noChangeArrowheads="1"/>
          </p:cNvSpPr>
          <p:nvPr/>
        </p:nvSpPr>
        <p:spPr bwMode="auto">
          <a:xfrm>
            <a:off x="4699377" y="5168344"/>
            <a:ext cx="4054414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u="none" dirty="0" smtClean="0">
                <a:solidFill>
                  <a:srgbClr val="002060"/>
                </a:solidFill>
              </a:rPr>
              <a:t>Estimation of predictive models  </a:t>
            </a:r>
            <a:r>
              <a:rPr lang="en-US" altLang="en-US" sz="2000" u="none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/>
            <a:r>
              <a:rPr lang="en-US" altLang="en-US" sz="2000" u="none" dirty="0" smtClean="0">
                <a:solidFill>
                  <a:srgbClr val="002060"/>
                </a:solidFill>
              </a:rPr>
              <a:t> 3 periods from 1993 to 2008</a:t>
            </a:r>
          </a:p>
          <a:p>
            <a:pPr eaLnBrk="1" hangingPunct="1"/>
            <a:r>
              <a:rPr lang="en-US" altLang="en-US" sz="2000" u="none" dirty="0" smtClean="0">
                <a:solidFill>
                  <a:srgbClr val="002060"/>
                </a:solidFill>
              </a:rPr>
              <a:t>performances verified by cross validation</a:t>
            </a:r>
            <a:endParaRPr lang="en-US" altLang="en-US" sz="2000" i="1" u="none" dirty="0">
              <a:solidFill>
                <a:srgbClr val="002060"/>
              </a:solidFill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Estimate AD spatial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796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 descr="nssbc_0508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986" t="22129" r="10658" b="9866"/>
          <a:stretch/>
        </p:blipFill>
        <p:spPr>
          <a:xfrm rot="16200000">
            <a:off x="6784848" y="140207"/>
            <a:ext cx="682752" cy="3779520"/>
          </a:xfrm>
          <a:prstGeom prst="rect">
            <a:avLst/>
          </a:prstGeom>
        </p:spPr>
      </p:pic>
      <p:sp>
        <p:nvSpPr>
          <p:cNvPr id="18439" name="ZoneTexte 19"/>
          <p:cNvSpPr txBox="1">
            <a:spLocks noChangeArrowheads="1"/>
          </p:cNvSpPr>
          <p:nvPr/>
        </p:nvSpPr>
        <p:spPr bwMode="auto">
          <a:xfrm>
            <a:off x="1176184" y="1002323"/>
            <a:ext cx="4681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u="none" dirty="0" smtClean="0"/>
              <a:t>non sea salt </a:t>
            </a:r>
            <a:r>
              <a:rPr lang="en-US" altLang="en-US" sz="3600" b="1" u="none" dirty="0"/>
              <a:t>B</a:t>
            </a:r>
            <a:r>
              <a:rPr lang="en-US" altLang="en-US" sz="3600" b="1" u="none" dirty="0" smtClean="0"/>
              <a:t>C </a:t>
            </a:r>
            <a:r>
              <a:rPr lang="fr-FR" altLang="en-US" sz="3600" b="1" u="none" baseline="30000" dirty="0" err="1" smtClean="0"/>
              <a:t>eq</a:t>
            </a:r>
            <a:r>
              <a:rPr lang="fr-FR" altLang="en-US" sz="3600" b="1" u="none" baseline="30000" dirty="0" smtClean="0"/>
              <a:t>/ha/</a:t>
            </a:r>
            <a:r>
              <a:rPr lang="fr-FR" altLang="en-US" sz="3600" b="1" u="none" baseline="30000" dirty="0" err="1" smtClean="0"/>
              <a:t>yr</a:t>
            </a:r>
            <a:endParaRPr lang="en-US" altLang="en-US" sz="3600" b="1" u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8249" y="5412714"/>
            <a:ext cx="7729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Mountain &amp; Southern France (Ca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dep.)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Not homogenous trends across France, western part decreases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Linked to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en-US" sz="2000" dirty="0"/>
              <a:t>from resuspension / Saharan </a:t>
            </a:r>
            <a:r>
              <a:rPr lang="en-US" sz="2000" dirty="0" smtClean="0"/>
              <a:t>dusts and to decrease of SO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emissions</a:t>
            </a:r>
            <a:endParaRPr lang="en-US" sz="2000" dirty="0"/>
          </a:p>
        </p:txBody>
      </p:sp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1358801" y="4829213"/>
            <a:ext cx="1584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none" dirty="0" smtClean="0"/>
              <a:t>1993-1998</a:t>
            </a:r>
            <a:endParaRPr lang="en-US" altLang="en-US" sz="2000" b="1" u="none" dirty="0"/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4273424" y="4829213"/>
            <a:ext cx="1584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none" dirty="0" smtClean="0"/>
              <a:t>1999-2004</a:t>
            </a:r>
            <a:endParaRPr lang="en-US" altLang="en-US" sz="2000" b="1" u="none" dirty="0"/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6983928" y="4829213"/>
            <a:ext cx="1584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none" dirty="0" smtClean="0"/>
              <a:t>2005-2008</a:t>
            </a:r>
            <a:endParaRPr lang="en-US" altLang="en-US" sz="2000" b="1" u="none" dirty="0"/>
          </a:p>
        </p:txBody>
      </p:sp>
      <p:grpSp>
        <p:nvGrpSpPr>
          <p:cNvPr id="7" name="Groupe 6"/>
          <p:cNvGrpSpPr/>
          <p:nvPr/>
        </p:nvGrpSpPr>
        <p:grpSpPr>
          <a:xfrm>
            <a:off x="5053832" y="1341502"/>
            <a:ext cx="3918109" cy="826718"/>
            <a:chOff x="3265209" y="1205723"/>
            <a:chExt cx="3918109" cy="826718"/>
          </a:xfrm>
        </p:grpSpPr>
        <p:sp>
          <p:nvSpPr>
            <p:cNvPr id="4" name="ZoneTexte 3"/>
            <p:cNvSpPr txBox="1"/>
            <p:nvPr/>
          </p:nvSpPr>
          <p:spPr>
            <a:xfrm>
              <a:off x="6489898" y="1205723"/>
              <a:ext cx="693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100</a:t>
              </a:r>
              <a:endParaRPr lang="en-US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127950" y="1205723"/>
              <a:ext cx="693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4</a:t>
              </a:r>
              <a:r>
                <a:rPr lang="fr-FR" dirty="0" smtClean="0"/>
                <a:t>00</a:t>
              </a:r>
              <a:endParaRPr lang="en-US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996748" y="1205723"/>
              <a:ext cx="693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700</a:t>
              </a:r>
              <a:endParaRPr lang="en-US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65209" y="1205723"/>
              <a:ext cx="693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900</a:t>
              </a:r>
              <a:endParaRPr lang="en-US" dirty="0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4341426" y="1483669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470596" y="1492441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836608" y="1483926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603791" y="1480249"/>
              <a:ext cx="0" cy="5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 descr="nssbc_9398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5" t="11017" r="34599" b="4575"/>
          <a:stretch/>
        </p:blipFill>
        <p:spPr>
          <a:xfrm>
            <a:off x="910652" y="2274727"/>
            <a:ext cx="2864487" cy="2700000"/>
          </a:xfrm>
          <a:prstGeom prst="rect">
            <a:avLst/>
          </a:prstGeom>
        </p:spPr>
      </p:pic>
      <p:pic>
        <p:nvPicPr>
          <p:cNvPr id="28" name="Image 27" descr="nssbc_9904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7" t="11017" r="32619" b="4574"/>
          <a:stretch/>
        </p:blipFill>
        <p:spPr>
          <a:xfrm>
            <a:off x="3535223" y="2168018"/>
            <a:ext cx="3092289" cy="2808000"/>
          </a:xfrm>
          <a:prstGeom prst="rect">
            <a:avLst/>
          </a:prstGeom>
        </p:spPr>
      </p:pic>
      <p:pic>
        <p:nvPicPr>
          <p:cNvPr id="29" name="Image 28" descr="nssbc_0508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4" t="13662" r="32925"/>
          <a:stretch/>
        </p:blipFill>
        <p:spPr>
          <a:xfrm>
            <a:off x="6214262" y="2182652"/>
            <a:ext cx="2850993" cy="2736000"/>
          </a:xfrm>
          <a:prstGeom prst="rect">
            <a:avLst/>
          </a:prstGeom>
        </p:spPr>
      </p:pic>
      <p:sp>
        <p:nvSpPr>
          <p:cNvPr id="23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Estimate AD spatial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6939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68738" y="1413703"/>
            <a:ext cx="250545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en-US" sz="2400" b="1" u="none" dirty="0"/>
              <a:t>2005-2008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530044" y="2064366"/>
            <a:ext cx="3038527" cy="2859151"/>
            <a:chOff x="127583" y="1999017"/>
            <a:chExt cx="3038527" cy="2859151"/>
          </a:xfrm>
        </p:grpSpPr>
        <p:grpSp>
          <p:nvGrpSpPr>
            <p:cNvPr id="30" name="Groupe 29"/>
            <p:cNvGrpSpPr/>
            <p:nvPr/>
          </p:nvGrpSpPr>
          <p:grpSpPr>
            <a:xfrm>
              <a:off x="127583" y="2183684"/>
              <a:ext cx="3038527" cy="2674484"/>
              <a:chOff x="127583" y="2183684"/>
              <a:chExt cx="3038527" cy="2674484"/>
            </a:xfrm>
          </p:grpSpPr>
          <p:pic>
            <p:nvPicPr>
              <p:cNvPr id="1026" name="Picture 2" descr="C:\Sauvegarde\SESAME\E3G\isatis\isatis_depots_ttx_corr\Cartes SO4\delta_deptot_coso4_corr_drift_0508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26" t="5276" r="16921" b="1997"/>
              <a:stretch/>
            </p:blipFill>
            <p:spPr bwMode="auto">
              <a:xfrm>
                <a:off x="127583" y="2286818"/>
                <a:ext cx="2700000" cy="257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897380" y="2183684"/>
                <a:ext cx="1268730" cy="2877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130419" y="1999017"/>
              <a:ext cx="265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SO</a:t>
              </a:r>
              <a:r>
                <a:rPr lang="fr-FR" sz="2400" b="1" baseline="-25000" dirty="0" smtClean="0"/>
                <a:t>4</a:t>
              </a:r>
              <a:r>
                <a:rPr lang="fr-FR" sz="2400" b="1" baseline="30000" dirty="0" smtClean="0"/>
                <a:t>2-</a:t>
              </a:r>
              <a:endParaRPr lang="en-US" sz="2400" b="1" dirty="0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442211" y="2272077"/>
              <a:ext cx="627379" cy="2145030"/>
              <a:chOff x="2564131" y="2265981"/>
              <a:chExt cx="627379" cy="2145030"/>
            </a:xfrm>
          </p:grpSpPr>
          <p:pic>
            <p:nvPicPr>
              <p:cNvPr id="15" name="Picture 2" descr="C:\Sauvegarde\SESAME\E3G\isatis\isatis_depots_ttx_corr\Cartes SO4\delta_deptot_coso4_corr_drift_0508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440" t="17385" r="4573" b="10251"/>
              <a:stretch/>
            </p:blipFill>
            <p:spPr bwMode="auto">
              <a:xfrm>
                <a:off x="2564131" y="2326941"/>
                <a:ext cx="243840" cy="2084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e 17"/>
              <p:cNvGrpSpPr/>
              <p:nvPr/>
            </p:nvGrpSpPr>
            <p:grpSpPr>
              <a:xfrm>
                <a:off x="2620876" y="2265981"/>
                <a:ext cx="570634" cy="2058369"/>
                <a:chOff x="2620876" y="2265981"/>
                <a:chExt cx="570634" cy="2058369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697481" y="2286817"/>
                  <a:ext cx="220142" cy="2037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2620876" y="2265981"/>
                  <a:ext cx="5706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 0.8</a:t>
                  </a:r>
                  <a:endParaRPr lang="en-US" sz="1400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2620876" y="2452389"/>
                  <a:ext cx="5122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 0.6</a:t>
                  </a:r>
                  <a:endParaRPr lang="en-US" sz="1400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2620876" y="2638797"/>
                  <a:ext cx="5122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 0.4</a:t>
                  </a:r>
                  <a:endParaRPr lang="en-US" sz="1400" dirty="0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2620876" y="2825205"/>
                  <a:ext cx="537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 0.2</a:t>
                  </a:r>
                  <a:endParaRPr lang="en-US" sz="1400" dirty="0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620876" y="3011613"/>
                  <a:ext cx="537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 0.0</a:t>
                  </a:r>
                  <a:endParaRPr lang="en-US" sz="1400" dirty="0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2620876" y="3198021"/>
                  <a:ext cx="537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-0.2</a:t>
                  </a:r>
                  <a:endParaRPr lang="en-US" sz="1400" dirty="0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2620876" y="3384429"/>
                  <a:ext cx="537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-0.4</a:t>
                  </a:r>
                  <a:endParaRPr lang="en-US" sz="1400" dirty="0"/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2620876" y="3570837"/>
                  <a:ext cx="5706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-0.6</a:t>
                  </a:r>
                  <a:endParaRPr lang="en-US" sz="1400" dirty="0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2620876" y="3757245"/>
                  <a:ext cx="53761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-0.8</a:t>
                  </a:r>
                  <a:endParaRPr lang="en-US" sz="1400" dirty="0"/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2620876" y="3943651"/>
                  <a:ext cx="5706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-1.0</a:t>
                  </a:r>
                  <a:endParaRPr lang="en-US" sz="1400" dirty="0"/>
                </a:p>
              </p:txBody>
            </p:sp>
          </p:grpSp>
        </p:grpSp>
      </p:grpSp>
      <p:pic>
        <p:nvPicPr>
          <p:cNvPr id="1027" name="Picture 3" descr="C:\Sauvegarde\SESAME\E3G\isatis\isatis_depots_ttx_corr\cartes NO3\delta_deptot_no3corr_drif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7595" r="16455" b="1997"/>
          <a:stretch/>
        </p:blipFill>
        <p:spPr bwMode="auto">
          <a:xfrm>
            <a:off x="3323000" y="2361810"/>
            <a:ext cx="2629511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18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413631" y="2064366"/>
            <a:ext cx="205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NO</a:t>
            </a:r>
            <a:r>
              <a:rPr lang="fr-FR" sz="2400" b="1" baseline="-25000" dirty="0" smtClean="0"/>
              <a:t>3</a:t>
            </a:r>
            <a:r>
              <a:rPr lang="fr-FR" sz="2400" b="1" baseline="30000" dirty="0" smtClean="0"/>
              <a:t>-</a:t>
            </a:r>
            <a:endParaRPr lang="en-US" sz="2400" b="1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2575763" y="1438597"/>
            <a:ext cx="608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(</a:t>
            </a:r>
            <a:r>
              <a:rPr lang="fr-FR" sz="2400" dirty="0" err="1" smtClean="0"/>
              <a:t>modelled</a:t>
            </a:r>
            <a:r>
              <a:rPr lang="fr-FR" sz="2400" dirty="0" smtClean="0"/>
              <a:t> EMEP- </a:t>
            </a:r>
            <a:r>
              <a:rPr lang="fr-FR" sz="2400" dirty="0" err="1" smtClean="0"/>
              <a:t>observed</a:t>
            </a:r>
            <a:r>
              <a:rPr lang="fr-FR" sz="2400" dirty="0" smtClean="0"/>
              <a:t> ) / </a:t>
            </a:r>
            <a:r>
              <a:rPr lang="fr-FR" sz="2400" dirty="0" err="1" smtClean="0"/>
              <a:t>modelled</a:t>
            </a:r>
            <a:r>
              <a:rPr lang="fr-FR" sz="2400" dirty="0" smtClean="0"/>
              <a:t> EMEP</a:t>
            </a:r>
            <a:endParaRPr lang="en-US" sz="24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5480430" y="2623275"/>
            <a:ext cx="608734" cy="1730459"/>
            <a:chOff x="5414011" y="2557926"/>
            <a:chExt cx="608734" cy="1730459"/>
          </a:xfrm>
        </p:grpSpPr>
        <p:pic>
          <p:nvPicPr>
            <p:cNvPr id="13" name="Picture 3" descr="C:\Sauvegarde\SESAME\E3G\isatis\isatis_depots_ttx_corr\cartes NO3\delta_deptot_no3corr_drift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69" t="20692" r="9428" b="20968"/>
            <a:stretch/>
          </p:blipFill>
          <p:spPr bwMode="auto">
            <a:xfrm>
              <a:off x="5414011" y="2565066"/>
              <a:ext cx="236220" cy="168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551171" y="2565066"/>
              <a:ext cx="205307" cy="168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5452111" y="2557926"/>
              <a:ext cx="570634" cy="1730459"/>
              <a:chOff x="5532121" y="2569356"/>
              <a:chExt cx="570634" cy="1730459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5532121" y="2569356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0.6</a:t>
                </a:r>
                <a:endParaRPr lang="en-US" sz="14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5532121" y="2746239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0.4</a:t>
                </a:r>
                <a:endParaRPr lang="en-US" sz="1400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5532121" y="2923122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0.2</a:t>
                </a:r>
                <a:endParaRPr lang="en-US" sz="1400" dirty="0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5532121" y="3103815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0.0</a:t>
                </a:r>
                <a:endParaRPr lang="en-US" sz="1400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532121" y="3282603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-0.2</a:t>
                </a:r>
                <a:endParaRPr lang="en-US" sz="1400" dirty="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5532121" y="3457581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-0.4</a:t>
                </a:r>
                <a:endParaRPr lang="en-US" sz="1400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5532121" y="3636369"/>
                <a:ext cx="57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-0.6</a:t>
                </a:r>
                <a:endParaRPr lang="en-US" sz="14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5532121" y="3813252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-0.8</a:t>
                </a:r>
                <a:endParaRPr lang="en-US" sz="14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5532121" y="3992038"/>
                <a:ext cx="57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-1.0</a:t>
                </a:r>
                <a:endParaRPr lang="en-US" sz="1400" dirty="0"/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5885907" y="2193748"/>
            <a:ext cx="2835121" cy="2712521"/>
            <a:chOff x="5943119" y="2128821"/>
            <a:chExt cx="2835121" cy="2712521"/>
          </a:xfrm>
        </p:grpSpPr>
        <p:pic>
          <p:nvPicPr>
            <p:cNvPr id="1028" name="Picture 4" descr="C:\Sauvegarde\SESAME\E3G\isatis\isatis_depots_ttx_corr\cartes nH4\delta_conh4_corr_drift_050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3" t="1695" r="16705" b="1997"/>
            <a:stretch/>
          </p:blipFill>
          <p:spPr bwMode="auto">
            <a:xfrm>
              <a:off x="5943119" y="2164634"/>
              <a:ext cx="2736000" cy="267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34300" y="2128821"/>
              <a:ext cx="1043940" cy="2705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030744" y="2064367"/>
            <a:ext cx="251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NH</a:t>
            </a:r>
            <a:r>
              <a:rPr lang="fr-FR" sz="2400" b="1" baseline="-25000" dirty="0" smtClean="0"/>
              <a:t>4</a:t>
            </a:r>
            <a:r>
              <a:rPr lang="fr-FR" sz="2400" b="1" baseline="30000" dirty="0" smtClean="0"/>
              <a:t>+</a:t>
            </a:r>
            <a:endParaRPr lang="en-US" sz="2400" b="1" baseline="30000" dirty="0"/>
          </a:p>
        </p:txBody>
      </p:sp>
      <p:grpSp>
        <p:nvGrpSpPr>
          <p:cNvPr id="60" name="Groupe 59"/>
          <p:cNvGrpSpPr/>
          <p:nvPr/>
        </p:nvGrpSpPr>
        <p:grpSpPr>
          <a:xfrm>
            <a:off x="8214484" y="2401788"/>
            <a:ext cx="604923" cy="2074572"/>
            <a:chOff x="8412479" y="2336439"/>
            <a:chExt cx="604923" cy="2074572"/>
          </a:xfrm>
        </p:grpSpPr>
        <p:pic>
          <p:nvPicPr>
            <p:cNvPr id="8" name="Picture 4" descr="C:\Sauvegarde\SESAME\E3G\isatis\isatis_depots_ttx_corr\cartes nH4\delta_conh4_corr_drift_0508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2" t="19634" r="5012" b="10517"/>
            <a:stretch/>
          </p:blipFill>
          <p:spPr bwMode="auto">
            <a:xfrm>
              <a:off x="8412479" y="2399331"/>
              <a:ext cx="232411" cy="201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8549640" y="2399331"/>
              <a:ext cx="331470" cy="1907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8444864" y="2336439"/>
              <a:ext cx="572538" cy="1939727"/>
              <a:chOff x="8528684" y="2336439"/>
              <a:chExt cx="572538" cy="1939727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8528684" y="2336439"/>
                <a:ext cx="57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0.9</a:t>
                </a:r>
                <a:endParaRPr lang="en-US" sz="1400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8528684" y="2485491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0.8</a:t>
                </a:r>
                <a:endParaRPr lang="en-US" sz="1400" dirty="0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8528684" y="2634543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0.7</a:t>
                </a:r>
                <a:endParaRPr lang="en-US" sz="1400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8528684" y="2932647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0.5</a:t>
                </a:r>
                <a:endParaRPr lang="en-US" sz="1400" dirty="0"/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8528684" y="3230751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0.3</a:t>
                </a:r>
                <a:endParaRPr lang="en-US" sz="1400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8528684" y="3379803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 </a:t>
                </a:r>
                <a:r>
                  <a:rPr lang="fr-FR" sz="1400" dirty="0" smtClean="0"/>
                  <a:t>0.2</a:t>
                </a:r>
                <a:endParaRPr lang="en-US" sz="1400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8528684" y="3528855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 </a:t>
                </a:r>
                <a:r>
                  <a:rPr lang="fr-FR" sz="1400" dirty="0" smtClean="0"/>
                  <a:t>0.1</a:t>
                </a:r>
                <a:endParaRPr lang="en-US" sz="1400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8528684" y="3677907"/>
                <a:ext cx="57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0.0</a:t>
                </a:r>
                <a:endParaRPr lang="en-US" sz="1400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8528684" y="3819339"/>
                <a:ext cx="537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-0.1</a:t>
                </a:r>
                <a:endParaRPr lang="en-US" sz="1400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8530588" y="3968389"/>
                <a:ext cx="5706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-0.2</a:t>
                </a:r>
                <a:endParaRPr lang="en-US" sz="1400" dirty="0"/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8528684" y="3081699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0.4</a:t>
                </a:r>
                <a:endParaRPr lang="en-US" sz="1400" dirty="0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8528684" y="2783595"/>
                <a:ext cx="5122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 0.6</a:t>
                </a:r>
                <a:endParaRPr lang="en-US" sz="1400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534245" y="5227933"/>
            <a:ext cx="7609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Local differences (either positive or negative)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Overestimation for </a:t>
            </a:r>
            <a:r>
              <a:rPr lang="en-US" sz="2400" dirty="0"/>
              <a:t>atmospheric </a:t>
            </a:r>
            <a:r>
              <a:rPr lang="en-US" sz="2400" dirty="0" smtClean="0"/>
              <a:t>deposition (NH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western France)</a:t>
            </a:r>
            <a:endParaRPr lang="en-US" sz="2400" dirty="0"/>
          </a:p>
        </p:txBody>
      </p:sp>
      <p:sp>
        <p:nvSpPr>
          <p:cNvPr id="65" name="Espace réservé du texte 5"/>
          <p:cNvSpPr txBox="1">
            <a:spLocks/>
          </p:cNvSpPr>
          <p:nvPr/>
        </p:nvSpPr>
        <p:spPr>
          <a:xfrm>
            <a:off x="619200" y="-39667"/>
            <a:ext cx="7057888" cy="94771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Comparison of AD maps</a:t>
            </a:r>
            <a:br>
              <a:rPr lang="en-US" dirty="0"/>
            </a:br>
            <a:r>
              <a:rPr lang="en-US" dirty="0"/>
              <a:t>obs. vs mod. by EMEP MSC-W</a:t>
            </a:r>
          </a:p>
        </p:txBody>
      </p:sp>
    </p:spTree>
    <p:extLst>
      <p:ext uri="{BB962C8B-B14F-4D97-AF65-F5344CB8AC3E}">
        <p14:creationId xmlns:p14="http://schemas.microsoft.com/office/powerpoint/2010/main" val="33558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5543" y="1074692"/>
            <a:ext cx="681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Exceedance of acidity (</a:t>
            </a:r>
            <a:r>
              <a:rPr lang="en-US" sz="2400" dirty="0" err="1" smtClean="0"/>
              <a:t>eq</a:t>
            </a:r>
            <a:r>
              <a:rPr lang="en-US" sz="2400" dirty="0" smtClean="0"/>
              <a:t>/ha/</a:t>
            </a:r>
            <a:r>
              <a:rPr lang="en-US" sz="2400" dirty="0" err="1" smtClean="0"/>
              <a:t>yr</a:t>
            </a:r>
            <a:r>
              <a:rPr lang="en-US" sz="2400" dirty="0" smtClean="0"/>
              <a:t>) = </a:t>
            </a:r>
            <a:r>
              <a:rPr lang="en-US" sz="2400" dirty="0" err="1" smtClean="0"/>
              <a:t>AD</a:t>
            </a:r>
            <a:r>
              <a:rPr lang="en-US" sz="2000" dirty="0" err="1" smtClean="0"/>
              <a:t>obs</a:t>
            </a:r>
            <a:r>
              <a:rPr lang="en-US" sz="2400" dirty="0" smtClean="0"/>
              <a:t> – </a:t>
            </a:r>
            <a:r>
              <a:rPr lang="en-US" sz="2400" dirty="0" err="1" smtClean="0"/>
              <a:t>CL</a:t>
            </a:r>
            <a:r>
              <a:rPr lang="en-US" sz="2400" baseline="-25000" dirty="0" err="1" smtClean="0"/>
              <a:t>aci</a:t>
            </a:r>
            <a:endParaRPr lang="en-US" sz="2400" baseline="-25000" dirty="0" smtClean="0"/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619200" y="23428"/>
            <a:ext cx="7020000" cy="8846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Exceedance of CL of </a:t>
            </a:r>
            <a:r>
              <a:rPr lang="en-US" dirty="0" smtClean="0"/>
              <a:t>acidity</a:t>
            </a:r>
            <a:endParaRPr lang="en-US" dirty="0"/>
          </a:p>
          <a:p>
            <a:r>
              <a:rPr lang="en-US" dirty="0"/>
              <a:t> influence of AD trends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249" t="32003" r="56092" b="39994"/>
          <a:stretch/>
        </p:blipFill>
        <p:spPr bwMode="auto">
          <a:xfrm>
            <a:off x="181712" y="2232567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3908" t="4000" r="16433" b="67997"/>
          <a:stretch/>
        </p:blipFill>
        <p:spPr bwMode="auto">
          <a:xfrm>
            <a:off x="2892653" y="2232567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249" t="4000" r="56092" b="67997"/>
          <a:stretch/>
        </p:blipFill>
        <p:spPr bwMode="auto">
          <a:xfrm>
            <a:off x="5630141" y="2232567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 bwMode="auto">
          <a:xfrm>
            <a:off x="7519173" y="1032482"/>
            <a:ext cx="1125977" cy="12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466491" y="4958964"/>
            <a:ext cx="7641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French forests are sensitive to acidifying deposition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Spatio</a:t>
            </a:r>
            <a:r>
              <a:rPr lang="en-US" sz="2000" dirty="0" smtClean="0"/>
              <a:t>-temporal trend of area sensible to AD : decrease period 1 to period 2 then increase to period 3 (↘S / N but ↘ BC)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dk1"/>
                </a:solidFill>
              </a:rPr>
              <a:t>Corrective </a:t>
            </a:r>
            <a:r>
              <a:rPr lang="en-US" sz="2000" dirty="0">
                <a:solidFill>
                  <a:schemeClr val="dk1"/>
                </a:solidFill>
              </a:rPr>
              <a:t>factor </a:t>
            </a:r>
            <a:r>
              <a:rPr lang="en-US" sz="2000" dirty="0" smtClean="0">
                <a:solidFill>
                  <a:schemeClr val="dk1"/>
                </a:solidFill>
              </a:rPr>
              <a:t>(forest canopy) involved important changes </a:t>
            </a:r>
            <a:r>
              <a:rPr lang="en-US" sz="2000" dirty="0">
                <a:solidFill>
                  <a:schemeClr val="dk1"/>
                </a:solidFill>
              </a:rPr>
              <a:t>in potential ecosystem sensitivity to S and N </a:t>
            </a:r>
            <a:r>
              <a:rPr lang="en-US" sz="2000" dirty="0" smtClean="0">
                <a:solidFill>
                  <a:schemeClr val="dk1"/>
                </a:solidFill>
              </a:rPr>
              <a:t>deposition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762292" y="1035575"/>
            <a:ext cx="1157422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excess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6" y="1475333"/>
            <a:ext cx="6434573" cy="433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97499"/>
            <a:ext cx="568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removal process of pollutant in air</a:t>
            </a:r>
            <a:endParaRPr lang="en-US" sz="2400" b="1" dirty="0"/>
          </a:p>
        </p:txBody>
      </p:sp>
      <p:sp>
        <p:nvSpPr>
          <p:cNvPr id="5" name="Flèche droite 4"/>
          <p:cNvSpPr/>
          <p:nvPr/>
        </p:nvSpPr>
        <p:spPr>
          <a:xfrm>
            <a:off x="1980856" y="6058805"/>
            <a:ext cx="347241" cy="300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28097" y="6021287"/>
            <a:ext cx="618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Nitrogen and sulfate species participating in acidification &amp; eutrophication </a:t>
            </a:r>
            <a:endParaRPr lang="en-US" sz="2000" b="1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5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654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50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Atmospheric deposition</a:t>
            </a:r>
          </a:p>
        </p:txBody>
      </p:sp>
    </p:spTree>
    <p:extLst>
      <p:ext uri="{BB962C8B-B14F-4D97-AF65-F5344CB8AC3E}">
        <p14:creationId xmlns:p14="http://schemas.microsoft.com/office/powerpoint/2010/main" val="4247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20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2800" y="908050"/>
            <a:ext cx="8831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Consistent data </a:t>
            </a:r>
            <a:r>
              <a:rPr lang="en-US" sz="2400" dirty="0" smtClean="0"/>
              <a:t>from long-term </a:t>
            </a:r>
            <a:r>
              <a:rPr lang="en-US" sz="2400" dirty="0"/>
              <a:t>monitoring </a:t>
            </a:r>
            <a:r>
              <a:rPr lang="en-US" sz="2400" dirty="0" smtClean="0"/>
              <a:t>networks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omplementarity of the 2 networks :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provide AD maps </a:t>
            </a:r>
            <a:r>
              <a:rPr lang="en-US" sz="2400" dirty="0" smtClean="0"/>
              <a:t>as assessment tools </a:t>
            </a:r>
            <a:r>
              <a:rPr lang="en-US" sz="2400" dirty="0"/>
              <a:t>for modelled AD and </a:t>
            </a:r>
            <a:r>
              <a:rPr lang="en-US" sz="2400" dirty="0" smtClean="0"/>
              <a:t>for ecosystem impact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Spatial and temporal trends of bulk and wet-only AD in France for the last two decades </a:t>
            </a:r>
            <a:r>
              <a:rPr lang="en-US" sz="2400" dirty="0" smtClean="0"/>
              <a:t>reflects the </a:t>
            </a:r>
            <a:r>
              <a:rPr lang="en-US" sz="2400" b="1" dirty="0" smtClean="0">
                <a:solidFill>
                  <a:schemeClr val="bg2"/>
                </a:solidFill>
              </a:rPr>
              <a:t>success of clean air policies for 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 of </a:t>
            </a:r>
            <a:r>
              <a:rPr lang="en-US" sz="2400" b="1" dirty="0" smtClean="0">
                <a:solidFill>
                  <a:schemeClr val="bg2"/>
                </a:solidFill>
              </a:rPr>
              <a:t>nitrogen is still problematic </a:t>
            </a:r>
            <a:r>
              <a:rPr lang="en-US" sz="2400" dirty="0" smtClean="0"/>
              <a:t>and pollutant emissions still need to be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Although AD has decreased for the last </a:t>
            </a:r>
            <a:r>
              <a:rPr lang="en-US" sz="2400" dirty="0"/>
              <a:t>3</a:t>
            </a:r>
            <a:r>
              <a:rPr lang="en-US" sz="2400" dirty="0" smtClean="0"/>
              <a:t>0 years, </a:t>
            </a:r>
            <a:r>
              <a:rPr lang="en-US" sz="2400" b="1" dirty="0" smtClean="0">
                <a:solidFill>
                  <a:schemeClr val="bg2"/>
                </a:solidFill>
              </a:rPr>
              <a:t>exceedances of critical loads of eutrophication (not shown) and acidity </a:t>
            </a:r>
            <a:r>
              <a:rPr lang="en-US" sz="2400" dirty="0" smtClean="0"/>
              <a:t>were reported in a growing number of ecosystems due to a concomitant decrease in the base cation deposition as a whole</a:t>
            </a: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fr-FR" dirty="0"/>
              <a:t>Main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-1" y="3084217"/>
            <a:ext cx="9143998" cy="631257"/>
          </a:xfrm>
          <a:solidFill>
            <a:schemeClr val="bg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sz="1400" u="sng" cap="none" dirty="0" smtClean="0">
                <a:solidFill>
                  <a:schemeClr val="bg1">
                    <a:lumMod val="65000"/>
                  </a:schemeClr>
                </a:solidFill>
              </a:rPr>
              <a:t>Aude Bourin</a:t>
            </a:r>
            <a:r>
              <a:rPr lang="fr-FR" sz="1400" u="sng" cap="none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fr-FR" sz="1400" cap="none" dirty="0" smtClean="0">
                <a:solidFill>
                  <a:schemeClr val="bg1">
                    <a:lumMod val="65000"/>
                  </a:schemeClr>
                </a:solidFill>
              </a:rPr>
              <a:t>, Stéphane Sauvage</a:t>
            </a:r>
            <a:r>
              <a:rPr lang="fr-FR" sz="1400" cap="none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fr-FR" sz="1400" cap="none" dirty="0" smtClean="0">
                <a:solidFill>
                  <a:schemeClr val="bg1">
                    <a:lumMod val="65000"/>
                  </a:schemeClr>
                </a:solidFill>
              </a:rPr>
              <a:t>, Patrice Coddeville</a:t>
            </a:r>
            <a:r>
              <a:rPr lang="fr-FR" sz="1400" cap="none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fr-FR" sz="1400" cap="none" dirty="0" smtClean="0">
                <a:solidFill>
                  <a:schemeClr val="bg1">
                    <a:lumMod val="65000"/>
                  </a:schemeClr>
                </a:solidFill>
              </a:rPr>
              <a:t>, Manuel Nicolas</a:t>
            </a:r>
            <a:r>
              <a:rPr lang="fr-FR" sz="1400" cap="none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fr-FR" sz="1400" cap="none" dirty="0" smtClean="0">
                <a:solidFill>
                  <a:schemeClr val="bg1">
                    <a:lumMod val="65000"/>
                  </a:schemeClr>
                </a:solidFill>
              </a:rPr>
              <a:t>, Simon Rizzetto</a:t>
            </a:r>
            <a:r>
              <a:rPr lang="fr-FR" sz="1400" cap="none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fr-FR" sz="1400" cap="none" dirty="0" smtClean="0">
                <a:solidFill>
                  <a:schemeClr val="bg1">
                    <a:lumMod val="65000"/>
                  </a:schemeClr>
                </a:solidFill>
              </a:rPr>
              <a:t>, Anne Probst</a:t>
            </a:r>
            <a:r>
              <a:rPr lang="fr-FR" sz="1400" cap="none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fr-FR" sz="1400" cap="none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95550"/>
            <a:ext cx="9143997" cy="118866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cap="none" dirty="0">
                <a:solidFill>
                  <a:schemeClr val="bg1">
                    <a:lumMod val="65000"/>
                  </a:schemeClr>
                </a:solidFill>
              </a:rPr>
              <a:t>Atmospheric deposition </a:t>
            </a:r>
            <a:r>
              <a:rPr lang="en-US" sz="2800" cap="none" dirty="0" smtClean="0">
                <a:solidFill>
                  <a:schemeClr val="bg1">
                    <a:lumMod val="65000"/>
                  </a:schemeClr>
                </a:solidFill>
              </a:rPr>
              <a:t>measurements </a:t>
            </a:r>
            <a:r>
              <a:rPr lang="en-US" sz="2800" cap="none" dirty="0">
                <a:solidFill>
                  <a:schemeClr val="bg1">
                    <a:lumMod val="65000"/>
                  </a:schemeClr>
                </a:solidFill>
              </a:rPr>
              <a:t>in France </a:t>
            </a:r>
            <a:br>
              <a:rPr lang="en-US" sz="2800" cap="non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cap="none" dirty="0">
                <a:solidFill>
                  <a:schemeClr val="bg1">
                    <a:lumMod val="65000"/>
                  </a:schemeClr>
                </a:solidFill>
              </a:rPr>
              <a:t>from EMEP and ICP Forest programs </a:t>
            </a:r>
            <a:br>
              <a:rPr lang="en-US" sz="2000" cap="non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cap="none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1800" cap="none" dirty="0" smtClean="0">
                <a:solidFill>
                  <a:schemeClr val="bg1">
                    <a:lumMod val="65000"/>
                  </a:schemeClr>
                </a:solidFill>
              </a:rPr>
              <a:t>ssessment </a:t>
            </a:r>
            <a:r>
              <a:rPr lang="en-US" sz="1800" cap="none" dirty="0">
                <a:solidFill>
                  <a:schemeClr val="bg1">
                    <a:lumMod val="65000"/>
                  </a:schemeClr>
                </a:solidFill>
              </a:rPr>
              <a:t>of trends </a:t>
            </a:r>
            <a:r>
              <a:rPr lang="en-US" sz="1800" cap="none" dirty="0" smtClean="0">
                <a:solidFill>
                  <a:schemeClr val="bg1">
                    <a:lumMod val="65000"/>
                  </a:schemeClr>
                </a:solidFill>
              </a:rPr>
              <a:t>and ecosystem impacts</a:t>
            </a:r>
            <a:endParaRPr lang="fr-FR" sz="2800" cap="non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texte 5"/>
          <p:cNvSpPr txBox="1">
            <a:spLocks/>
          </p:cNvSpPr>
          <p:nvPr/>
        </p:nvSpPr>
        <p:spPr bwMode="gray">
          <a:xfrm>
            <a:off x="0" y="6682675"/>
            <a:ext cx="9143999" cy="175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550" b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550" b="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8588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654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5000" indent="-1285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cap="none" dirty="0">
                <a:solidFill>
                  <a:schemeClr val="tx1"/>
                </a:solidFill>
              </a:rPr>
              <a:t>19th Annual Meeting of Task Force on Measurements and </a:t>
            </a:r>
            <a:r>
              <a:rPr lang="en-US" sz="1050" cap="none" dirty="0" smtClean="0">
                <a:solidFill>
                  <a:schemeClr val="tx1"/>
                </a:solidFill>
              </a:rPr>
              <a:t>Modelling  2 </a:t>
            </a:r>
            <a:r>
              <a:rPr lang="en-US" sz="1050" cap="none" dirty="0">
                <a:solidFill>
                  <a:schemeClr val="tx1"/>
                </a:solidFill>
              </a:rPr>
              <a:t>- 4 May </a:t>
            </a:r>
            <a:r>
              <a:rPr lang="en-US" sz="1050" cap="none" dirty="0" smtClean="0">
                <a:solidFill>
                  <a:schemeClr val="tx1"/>
                </a:solidFill>
              </a:rPr>
              <a:t>2018, Geneva</a:t>
            </a:r>
            <a:endParaRPr lang="en-US" sz="1050" cap="none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715474"/>
            <a:ext cx="914399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120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 IMT Lille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Douai,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Univ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. Lille, SAGE - Département Sciences de l'Atmosphère et Génie de l'Environnement, 59000 Lille, France </a:t>
            </a:r>
            <a:endParaRPr lang="fr-F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fr-FR" sz="12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Office National des Forêts, Direction Forêts et Risques Naturels, Département R&amp;D, Boulevard de Constance, F-77300 Fontainebleau, </a:t>
            </a:r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France</a:t>
            </a:r>
          </a:p>
          <a:p>
            <a:pPr algn="just"/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fr-FR" sz="1200" baseline="30000" dirty="0" smtClean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Toulouse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University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; INP, UPS;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EcoLab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 (Laboratoire écologie fonctionnelle et environnement) </a:t>
            </a:r>
            <a:endParaRPr lang="fr-F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   ENSAT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, Avenue de l’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Agrobiopole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 F-31326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Castanet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65000"/>
                  </a:schemeClr>
                </a:solidFill>
              </a:rPr>
              <a:t>Tolosan</a:t>
            </a:r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, France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61786" y="1046327"/>
            <a:ext cx="653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Thank</a:t>
            </a:r>
            <a:r>
              <a:rPr lang="fr-FR" sz="2800" b="1" dirty="0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 </a:t>
            </a:r>
            <a:r>
              <a:rPr lang="fr-FR" sz="2800" b="1" dirty="0" err="1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you</a:t>
            </a:r>
            <a:r>
              <a:rPr lang="fr-FR" sz="2800" b="1" dirty="0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 for </a:t>
            </a:r>
            <a:r>
              <a:rPr lang="fr-FR" sz="2800" b="1" dirty="0" err="1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your</a:t>
            </a:r>
            <a:r>
              <a:rPr lang="fr-FR" sz="2800" b="1" dirty="0" smtClean="0">
                <a:latin typeface="MS Reference Sans Serif" panose="020B0604030504040204" pitchFamily="34" charset="0"/>
                <a:cs typeface="MV Boli" panose="02000500030200090000" pitchFamily="2" charset="0"/>
              </a:rPr>
              <a:t> attention</a:t>
            </a:r>
            <a:endParaRPr lang="fr-FR" sz="2800" b="1" dirty="0">
              <a:latin typeface="MS Reference Sans Serif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95952" y="5291407"/>
            <a:ext cx="484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aude.bourin@imt-lille-douai.fr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633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fr-FR" smtClean="0"/>
              <a:t>3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16604" y="1024172"/>
            <a:ext cx="8510698" cy="4095175"/>
            <a:chOff x="2298834" y="3859339"/>
            <a:chExt cx="7033498" cy="3158926"/>
          </a:xfrm>
        </p:grpSpPr>
        <p:sp>
          <p:nvSpPr>
            <p:cNvPr id="6" name="ZoneTexte 5"/>
            <p:cNvSpPr txBox="1"/>
            <p:nvPr/>
          </p:nvSpPr>
          <p:spPr>
            <a:xfrm>
              <a:off x="2298834" y="3859339"/>
              <a:ext cx="6134258" cy="3086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Percentage from 2000 baseline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1484" y="6757112"/>
              <a:ext cx="3090848" cy="2611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EMEP Status Report 2017</a:t>
              </a:r>
              <a:endParaRPr lang="fr-FR" sz="16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64007" y="5119346"/>
            <a:ext cx="7479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libri" pitchFamily="34" charset="0"/>
              </a:rPr>
              <a:t>large </a:t>
            </a:r>
            <a:r>
              <a:rPr lang="en-GB" sz="2400" b="1" dirty="0" smtClean="0">
                <a:latin typeface="Calibri" pitchFamily="34" charset="0"/>
              </a:rPr>
              <a:t>efforts to reduce pollutant emissions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8 protocols ratified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Calibri" pitchFamily="34" charset="0"/>
              </a:rPr>
              <a:t>Strong decrease of sulphur dioxide, decrease in nitrogen oxides but ammonia remain stable</a:t>
            </a:r>
          </a:p>
          <a:p>
            <a:endParaRPr lang="en-US" sz="2400" b="1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Emission in the EMEP Area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2642" t="29948" r="29244" b="13001"/>
          <a:stretch/>
        </p:blipFill>
        <p:spPr>
          <a:xfrm>
            <a:off x="0" y="1424281"/>
            <a:ext cx="7271210" cy="3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r="1129"/>
          <a:stretch/>
        </p:blipFill>
        <p:spPr bwMode="auto">
          <a:xfrm>
            <a:off x="126001" y="3421909"/>
            <a:ext cx="5561357" cy="332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4" y="665460"/>
            <a:ext cx="3427029" cy="430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2" descr="http://upload.wikimedia.org/wikipedia/fr/thumb/1/14/IGN_logo_2012.png/110px-IGN_logo_20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93" y="2633162"/>
            <a:ext cx="627626" cy="6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450040" y="227556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~</a:t>
            </a:r>
            <a:r>
              <a:rPr lang="en-US" sz="2000" b="1" dirty="0" smtClean="0"/>
              <a:t>30% of the soil occupation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180557" y="4966454"/>
            <a:ext cx="2846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constant growing since the last century</a:t>
            </a:r>
            <a:endParaRPr lang="en-US" sz="2000" b="1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Forest ecosystems in France</a:t>
            </a:r>
          </a:p>
        </p:txBody>
      </p:sp>
    </p:spTree>
    <p:extLst>
      <p:ext uri="{BB962C8B-B14F-4D97-AF65-F5344CB8AC3E}">
        <p14:creationId xmlns:p14="http://schemas.microsoft.com/office/powerpoint/2010/main" val="32164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0" name="Groupe 21"/>
          <p:cNvGrpSpPr/>
          <p:nvPr/>
        </p:nvGrpSpPr>
        <p:grpSpPr>
          <a:xfrm>
            <a:off x="30326" y="1990805"/>
            <a:ext cx="9018976" cy="3890886"/>
            <a:chOff x="3297625" y="1198226"/>
            <a:chExt cx="5097070" cy="3386231"/>
          </a:xfrm>
        </p:grpSpPr>
        <p:sp>
          <p:nvSpPr>
            <p:cNvPr id="13" name="ZoneTexte 12"/>
            <p:cNvSpPr txBox="1"/>
            <p:nvPr/>
          </p:nvSpPr>
          <p:spPr>
            <a:xfrm>
              <a:off x="4870593" y="1239310"/>
              <a:ext cx="1814511" cy="4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eutrophication</a:t>
              </a:r>
              <a:endParaRPr lang="en-US" sz="28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97625" y="1198226"/>
              <a:ext cx="857050" cy="47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acidity</a:t>
              </a:r>
              <a:endParaRPr lang="en-US" sz="28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96929" y="4263028"/>
              <a:ext cx="3197766" cy="321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CCE Status Report 2017</a:t>
              </a:r>
              <a:endParaRPr lang="en-US" dirty="0"/>
            </a:p>
          </p:txBody>
        </p:sp>
      </p:grpSp>
      <p:sp>
        <p:nvSpPr>
          <p:cNvPr id="19" name="Titr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932702" y="996168"/>
            <a:ext cx="6026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Critical load (CL) approach and their exceedances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Steady State Mass Balance 0-20cm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ase cation deposition to calculate CL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1479024" y="5832751"/>
            <a:ext cx="75702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Yearly call for data from CCE to national focal point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Exceedances based on modelled deposition data</a:t>
            </a:r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Sensitivity of forest to AD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3" y="2501299"/>
            <a:ext cx="3053188" cy="30685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81" y="2501298"/>
            <a:ext cx="3023240" cy="30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403" y="2501298"/>
            <a:ext cx="2969597" cy="3060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654244" y="2000035"/>
            <a:ext cx="321067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biodiversity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11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6</a:t>
            </a:fld>
            <a:endParaRPr lang="en-US" dirty="0"/>
          </a:p>
        </p:txBody>
      </p:sp>
      <p:sp>
        <p:nvSpPr>
          <p:cNvPr id="19" name="Titre 3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49568" y="6478349"/>
            <a:ext cx="84364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Joint MSC-W &amp; CCC Report, Supplementary material to EMEP Status Report 1/2014 </a:t>
            </a:r>
            <a:endParaRPr lang="en-US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27"/>
          <a:stretch/>
        </p:blipFill>
        <p:spPr bwMode="auto">
          <a:xfrm rot="16200000">
            <a:off x="3171427" y="4265253"/>
            <a:ext cx="381620" cy="419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838555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4726141" y="5869054"/>
            <a:ext cx="165339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/>
              <a:t>50 µ</a:t>
            </a:r>
            <a:r>
              <a:rPr lang="en-US" dirty="0" err="1" smtClean="0"/>
              <a:t>gN</a:t>
            </a:r>
            <a:r>
              <a:rPr lang="en-US" dirty="0" smtClean="0"/>
              <a:t>/m²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0089" y="975193"/>
            <a:ext cx="624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EMEP MSC-W </a:t>
            </a:r>
            <a:r>
              <a:rPr lang="en-US" sz="2400" dirty="0" smtClean="0"/>
              <a:t>mod. </a:t>
            </a:r>
            <a:r>
              <a:rPr lang="en-US" sz="2400" dirty="0"/>
              <a:t>vs </a:t>
            </a:r>
            <a:r>
              <a:rPr lang="en-US" sz="2400" dirty="0" smtClean="0"/>
              <a:t>obs.</a:t>
            </a:r>
          </a:p>
          <a:p>
            <a:pPr algn="ctr"/>
            <a:r>
              <a:rPr lang="en-US" sz="2400" dirty="0"/>
              <a:t>NH</a:t>
            </a:r>
            <a:r>
              <a:rPr lang="en-US" sz="2400" baseline="-25000" dirty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yearly wet deposition (2012 for ex.)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994439"/>
            <a:ext cx="4084079" cy="3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289631" y="2172086"/>
            <a:ext cx="3854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Important differences  in spatial distribution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Located nearby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emission sources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Key role in evaluating the potential sensitivity to acidification and eutrophication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3304361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2759012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350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2236531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1702475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700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1171973" y="5869054"/>
            <a:ext cx="952361" cy="369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AD modelled vs observations</a:t>
            </a:r>
          </a:p>
        </p:txBody>
      </p:sp>
    </p:spTree>
    <p:extLst>
      <p:ext uri="{BB962C8B-B14F-4D97-AF65-F5344CB8AC3E}">
        <p14:creationId xmlns:p14="http://schemas.microsoft.com/office/powerpoint/2010/main" val="42572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5" descr="vue_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39" y="1167845"/>
            <a:ext cx="6865758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 Box 42"/>
          <p:cNvSpPr txBox="1">
            <a:spLocks noChangeArrowheads="1"/>
          </p:cNvSpPr>
          <p:nvPr/>
        </p:nvSpPr>
        <p:spPr bwMode="auto">
          <a:xfrm>
            <a:off x="1497162" y="5531622"/>
            <a:ext cx="5739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MERA</a:t>
            </a:r>
            <a:r>
              <a:rPr lang="en-US" altLang="en-US" sz="2400" b="1" u="none" dirty="0" smtClean="0"/>
              <a:t> network </a:t>
            </a:r>
            <a:r>
              <a:rPr lang="en-US" altLang="en-US" sz="2400" u="none" dirty="0" smtClean="0">
                <a:sym typeface="Wingdings" pitchFamily="2" charset="2"/>
              </a:rPr>
              <a:t>E</a:t>
            </a:r>
            <a:r>
              <a:rPr lang="en-US" altLang="en-US" sz="2400" u="none" dirty="0" smtClean="0"/>
              <a:t>MEP program</a:t>
            </a:r>
          </a:p>
          <a:p>
            <a:pPr eaLnBrk="1" hangingPunct="1"/>
            <a:r>
              <a:rPr lang="en-US" altLang="en-US" sz="2400" u="none" dirty="0" smtClean="0"/>
              <a:t>[1989, …)  </a:t>
            </a:r>
            <a:r>
              <a:rPr lang="en-US" altLang="en-US" sz="2400" i="1" u="none" dirty="0" err="1" smtClean="0"/>
              <a:t>Coord</a:t>
            </a:r>
            <a:r>
              <a:rPr lang="en-US" altLang="en-US" sz="2400" i="1" u="none" dirty="0" smtClean="0"/>
              <a:t>. : IMT Lille Douai</a:t>
            </a:r>
          </a:p>
          <a:p>
            <a:pPr eaLnBrk="1" hangingPunct="1"/>
            <a:r>
              <a:rPr lang="en-US" altLang="en-US" sz="2400" u="none" dirty="0" smtClean="0"/>
              <a:t> </a:t>
            </a:r>
            <a:r>
              <a:rPr lang="en-US" altLang="en-US" sz="2400" b="1" u="none" dirty="0" smtClean="0"/>
              <a:t>9</a:t>
            </a:r>
            <a:r>
              <a:rPr lang="en-US" altLang="en-US" sz="2400" u="none" dirty="0" smtClean="0"/>
              <a:t> stations with daily wet-only collectors</a:t>
            </a:r>
            <a:endParaRPr lang="en-US" altLang="en-US" sz="2400" u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7</a:t>
            </a:fld>
            <a:endParaRPr lang="en-US" dirty="0"/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1558239" y="5018903"/>
            <a:ext cx="5538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Peyrusse-Vielle </a:t>
            </a:r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(Gers – South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West </a:t>
            </a:r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of France)</a:t>
            </a:r>
            <a:endParaRPr lang="en-US" sz="20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Background monitoring stations</a:t>
            </a:r>
          </a:p>
        </p:txBody>
      </p:sp>
    </p:spTree>
    <p:extLst>
      <p:ext uri="{BB962C8B-B14F-4D97-AF65-F5344CB8AC3E}">
        <p14:creationId xmlns:p14="http://schemas.microsoft.com/office/powerpoint/2010/main" val="32469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http://gaw.empa.ch/gawsis/images/sites/46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>
            <a:fillRect/>
          </a:stretch>
        </p:blipFill>
        <p:spPr bwMode="auto">
          <a:xfrm>
            <a:off x="1566011" y="1142999"/>
            <a:ext cx="6952184" cy="41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 Box 44"/>
          <p:cNvSpPr txBox="1">
            <a:spLocks noChangeArrowheads="1"/>
          </p:cNvSpPr>
          <p:nvPr/>
        </p:nvSpPr>
        <p:spPr bwMode="auto">
          <a:xfrm>
            <a:off x="1494946" y="5283362"/>
            <a:ext cx="5786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BAPMON</a:t>
            </a:r>
            <a:r>
              <a:rPr lang="en-US" altLang="en-US" sz="2400" u="none" dirty="0" smtClean="0"/>
              <a:t> </a:t>
            </a:r>
            <a:r>
              <a:rPr lang="en-US" altLang="en-US" sz="2400" b="1" u="none" dirty="0" smtClean="0"/>
              <a:t>network</a:t>
            </a:r>
            <a:r>
              <a:rPr lang="en-US" altLang="en-US" sz="2400" u="none" dirty="0" smtClean="0"/>
              <a:t> </a:t>
            </a:r>
            <a:r>
              <a:rPr lang="en-US" altLang="en-US" sz="2400" u="none" dirty="0" smtClean="0">
                <a:sym typeface="Wingdings" pitchFamily="2" charset="2"/>
              </a:rPr>
              <a:t>GAW program</a:t>
            </a:r>
          </a:p>
          <a:p>
            <a:pPr eaLnBrk="1" hangingPunct="1"/>
            <a:r>
              <a:rPr lang="en-US" altLang="en-US" sz="2400" u="none" dirty="0" smtClean="0"/>
              <a:t>[1978-2007] </a:t>
            </a:r>
            <a:r>
              <a:rPr lang="en-US" altLang="en-US" sz="2400" i="1" u="none" dirty="0" err="1" smtClean="0"/>
              <a:t>Coord</a:t>
            </a:r>
            <a:r>
              <a:rPr lang="en-US" altLang="en-US" sz="2400" i="1" u="none" dirty="0" smtClean="0"/>
              <a:t>. : </a:t>
            </a:r>
            <a:r>
              <a:rPr lang="en-US" altLang="en-US" sz="2400" i="1" u="none" dirty="0" err="1" smtClean="0"/>
              <a:t>Météo</a:t>
            </a:r>
            <a:r>
              <a:rPr lang="en-US" altLang="en-US" sz="2400" i="1" u="none" dirty="0" smtClean="0"/>
              <a:t> France</a:t>
            </a:r>
            <a:r>
              <a:rPr lang="en-US" altLang="en-US" sz="2400" dirty="0" smtClean="0"/>
              <a:t> </a:t>
            </a:r>
          </a:p>
          <a:p>
            <a:pPr eaLnBrk="1" hangingPunct="1"/>
            <a:r>
              <a:rPr lang="en-US" altLang="en-US" sz="2400" b="1" u="none" dirty="0" smtClean="0"/>
              <a:t>3 </a:t>
            </a:r>
            <a:r>
              <a:rPr lang="en-US" altLang="en-US" sz="2400" u="none" dirty="0" smtClean="0"/>
              <a:t>stations with weekly wet-only collectors</a:t>
            </a:r>
            <a:endParaRPr lang="en-US" altLang="en-US" sz="2400" i="1" u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1604111" y="4915950"/>
            <a:ext cx="4916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u="none" dirty="0" smtClean="0">
                <a:solidFill>
                  <a:schemeClr val="bg1"/>
                </a:solidFill>
                <a:latin typeface="+mj-lt"/>
              </a:rPr>
              <a:t>Abbeville  (Somme – North West of France)</a:t>
            </a:r>
            <a:endParaRPr lang="en-US" sz="20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Background monitoring stations</a:t>
            </a:r>
          </a:p>
        </p:txBody>
      </p:sp>
    </p:spTree>
    <p:extLst>
      <p:ext uri="{BB962C8B-B14F-4D97-AF65-F5344CB8AC3E}">
        <p14:creationId xmlns:p14="http://schemas.microsoft.com/office/powerpoint/2010/main" val="38594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32" descr="20030145LC-e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83" y="1143000"/>
            <a:ext cx="6865112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 Box 43"/>
          <p:cNvSpPr txBox="1">
            <a:spLocks noChangeArrowheads="1"/>
          </p:cNvSpPr>
          <p:nvPr/>
        </p:nvSpPr>
        <p:spPr bwMode="auto">
          <a:xfrm>
            <a:off x="1447997" y="5240212"/>
            <a:ext cx="770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CATANEAT subnetwork of RENECOFOR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network</a:t>
            </a:r>
            <a:r>
              <a:rPr lang="en-US" altLang="en-US" sz="2400" dirty="0" smtClean="0"/>
              <a:t> </a:t>
            </a:r>
            <a:r>
              <a:rPr lang="en-US" altLang="en-US" sz="2400" u="none" dirty="0" smtClean="0"/>
              <a:t>ICP Forests Program</a:t>
            </a:r>
          </a:p>
          <a:p>
            <a:pPr eaLnBrk="1" hangingPunct="1"/>
            <a:r>
              <a:rPr lang="en-US" altLang="en-US" sz="2400" u="none" dirty="0" smtClean="0"/>
              <a:t>[1993, …) </a:t>
            </a:r>
            <a:r>
              <a:rPr lang="en-US" altLang="en-US" sz="2400" i="1" u="none" dirty="0" err="1" smtClean="0"/>
              <a:t>Coord</a:t>
            </a:r>
            <a:r>
              <a:rPr lang="en-US" altLang="en-US" sz="2400" i="1" u="none" dirty="0" smtClean="0"/>
              <a:t>. : Office National des </a:t>
            </a:r>
            <a:r>
              <a:rPr lang="en-US" altLang="en-US" sz="2400" i="1" u="none" dirty="0" err="1" smtClean="0"/>
              <a:t>Forêts</a:t>
            </a:r>
            <a:endParaRPr lang="en-US" altLang="en-US" sz="2400" i="1" u="none" dirty="0" smtClean="0"/>
          </a:p>
          <a:p>
            <a:pPr eaLnBrk="1" hangingPunct="1"/>
            <a:r>
              <a:rPr lang="en-US" altLang="en-US" sz="2400" b="1" u="none" dirty="0" smtClean="0"/>
              <a:t>27 </a:t>
            </a:r>
            <a:r>
              <a:rPr lang="en-US" altLang="en-US" sz="2400" u="none" dirty="0" smtClean="0"/>
              <a:t>stations with monthly bulk collectors</a:t>
            </a:r>
            <a:endParaRPr lang="en-US" altLang="en-US" sz="2400" u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64B-0673-4EBD-BF0D-7B8D79FE9A7C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34"/>
          <p:cNvSpPr txBox="1">
            <a:spLocks noChangeArrowheads="1"/>
          </p:cNvSpPr>
          <p:nvPr/>
        </p:nvSpPr>
        <p:spPr bwMode="auto">
          <a:xfrm>
            <a:off x="1604111" y="4915950"/>
            <a:ext cx="4642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SP38HCT (Isère – South-East of France)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619200" y="225216"/>
            <a:ext cx="7020000" cy="68283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400" b="1" cap="none" baseline="0">
                <a:solidFill>
                  <a:schemeClr val="bg2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050" b="0" cap="none"/>
            </a:lvl2pPr>
            <a:lvl3pPr marL="128588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050" cap="none"/>
            </a:lvl3pPr>
            <a:lvl4pPr marL="272654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050" cap="none"/>
            </a:lvl4pPr>
            <a:lvl5pPr marL="405000" indent="-128588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050" cap="none"/>
            </a:lvl5pPr>
            <a:lvl6pPr marL="18859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US" dirty="0"/>
              <a:t>Background monitoring stations</a:t>
            </a:r>
          </a:p>
        </p:txBody>
      </p:sp>
    </p:spTree>
    <p:extLst>
      <p:ext uri="{BB962C8B-B14F-4D97-AF65-F5344CB8AC3E}">
        <p14:creationId xmlns:p14="http://schemas.microsoft.com/office/powerpoint/2010/main" val="24471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TLD">
  <a:themeElements>
    <a:clrScheme name="PPT IMT LILLE">
      <a:dk1>
        <a:sysClr val="windowText" lastClr="000000"/>
      </a:dk1>
      <a:lt1>
        <a:sysClr val="window" lastClr="FFFFFF"/>
      </a:lt1>
      <a:dk2>
        <a:srgbClr val="D9E1E2"/>
      </a:dk2>
      <a:lt2>
        <a:srgbClr val="F2A900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" id="{5F420DFD-1064-4CBB-A2E9-4ABCC8A11977}" vid="{C38C18D8-482C-4932-9427-87F228450B0B}"/>
    </a:ext>
  </a:extLst>
</a:theme>
</file>

<file path=ppt/theme/theme2.xml><?xml version="1.0" encoding="utf-8"?>
<a:theme xmlns:a="http://schemas.openxmlformats.org/drawingml/2006/main" name="IMTLD_2">
  <a:themeElements>
    <a:clrScheme name="PPT IMT PARIS">
      <a:dk1>
        <a:sysClr val="windowText" lastClr="000000"/>
      </a:dk1>
      <a:lt1>
        <a:sysClr val="window" lastClr="FFFFFF"/>
      </a:lt1>
      <a:dk2>
        <a:srgbClr val="D9E1E2"/>
      </a:dk2>
      <a:lt2>
        <a:srgbClr val="00B8DE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_2" id="{9FB0E049-9D40-4F3A-A6B5-C870726213E3}" vid="{15A8D6CF-1564-4E00-B187-9D7E0DF6D714}"/>
    </a:ext>
  </a:extLst>
</a:theme>
</file>

<file path=ppt/theme/theme3.xml><?xml version="1.0" encoding="utf-8"?>
<a:theme xmlns:a="http://schemas.openxmlformats.org/drawingml/2006/main" name="1_IMTLD">
  <a:themeElements>
    <a:clrScheme name="PPT IMT LILLE">
      <a:dk1>
        <a:sysClr val="windowText" lastClr="000000"/>
      </a:dk1>
      <a:lt1>
        <a:sysClr val="window" lastClr="FFFFFF"/>
      </a:lt1>
      <a:dk2>
        <a:srgbClr val="D9E1E2"/>
      </a:dk2>
      <a:lt2>
        <a:srgbClr val="F2A900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" id="{5F420DFD-1064-4CBB-A2E9-4ABCC8A11977}" vid="{C38C18D8-482C-4932-9427-87F228450B0B}"/>
    </a:ext>
  </a:extLst>
</a:theme>
</file>

<file path=ppt/theme/theme4.xml><?xml version="1.0" encoding="utf-8"?>
<a:theme xmlns:a="http://schemas.openxmlformats.org/drawingml/2006/main" name="1_IMTLD_2">
  <a:themeElements>
    <a:clrScheme name="PPT IMT PARIS">
      <a:dk1>
        <a:sysClr val="windowText" lastClr="000000"/>
      </a:dk1>
      <a:lt1>
        <a:sysClr val="window" lastClr="FFFFFF"/>
      </a:lt1>
      <a:dk2>
        <a:srgbClr val="D9E1E2"/>
      </a:dk2>
      <a:lt2>
        <a:srgbClr val="00B8DE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_2" id="{9FB0E049-9D40-4F3A-A6B5-C870726213E3}" vid="{15A8D6CF-1564-4E00-B187-9D7E0DF6D714}"/>
    </a:ext>
  </a:extLst>
</a:theme>
</file>

<file path=ppt/theme/theme5.xml><?xml version="1.0" encoding="utf-8"?>
<a:theme xmlns:a="http://schemas.openxmlformats.org/drawingml/2006/main" name="2_IMTLD">
  <a:themeElements>
    <a:clrScheme name="PPT IMT LILLE">
      <a:dk1>
        <a:sysClr val="windowText" lastClr="000000"/>
      </a:dk1>
      <a:lt1>
        <a:sysClr val="window" lastClr="FFFFFF"/>
      </a:lt1>
      <a:dk2>
        <a:srgbClr val="D9E1E2"/>
      </a:dk2>
      <a:lt2>
        <a:srgbClr val="F2A900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" id="{5F420DFD-1064-4CBB-A2E9-4ABCC8A11977}" vid="{C38C18D8-482C-4932-9427-87F228450B0B}"/>
    </a:ext>
  </a:extLst>
</a:theme>
</file>

<file path=ppt/theme/theme6.xml><?xml version="1.0" encoding="utf-8"?>
<a:theme xmlns:a="http://schemas.openxmlformats.org/drawingml/2006/main" name="2_IMTLD_2">
  <a:themeElements>
    <a:clrScheme name="PPT IMT PARIS">
      <a:dk1>
        <a:sysClr val="windowText" lastClr="000000"/>
      </a:dk1>
      <a:lt1>
        <a:sysClr val="window" lastClr="FFFFFF"/>
      </a:lt1>
      <a:dk2>
        <a:srgbClr val="D9E1E2"/>
      </a:dk2>
      <a:lt2>
        <a:srgbClr val="00B8DE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_2" id="{9FB0E049-9D40-4F3A-A6B5-C870726213E3}" vid="{15A8D6CF-1564-4E00-B187-9D7E0DF6D714}"/>
    </a:ext>
  </a:extLst>
</a:theme>
</file>

<file path=ppt/theme/theme7.xml><?xml version="1.0" encoding="utf-8"?>
<a:theme xmlns:a="http://schemas.openxmlformats.org/drawingml/2006/main" name="3_IMTLD">
  <a:themeElements>
    <a:clrScheme name="PPT IMT LILLE">
      <a:dk1>
        <a:sysClr val="windowText" lastClr="000000"/>
      </a:dk1>
      <a:lt1>
        <a:sysClr val="window" lastClr="FFFFFF"/>
      </a:lt1>
      <a:dk2>
        <a:srgbClr val="D9E1E2"/>
      </a:dk2>
      <a:lt2>
        <a:srgbClr val="F2A900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TLD" id="{5F420DFD-1064-4CBB-A2E9-4ABCC8A11977}" vid="{C38C18D8-482C-4932-9427-87F228450B0B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IMTLD</Template>
  <TotalTime>1383</TotalTime>
  <Words>1206</Words>
  <Application>Microsoft Office PowerPoint</Application>
  <PresentationFormat>Affichage à l'écran (4:3)</PresentationFormat>
  <Paragraphs>227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Arial</vt:lpstr>
      <vt:lpstr>Calibri</vt:lpstr>
      <vt:lpstr>MS Reference Sans Serif</vt:lpstr>
      <vt:lpstr>MV Boli</vt:lpstr>
      <vt:lpstr>Wingdings</vt:lpstr>
      <vt:lpstr>IMTLD</vt:lpstr>
      <vt:lpstr>IMTLD_2</vt:lpstr>
      <vt:lpstr>1_IMTLD</vt:lpstr>
      <vt:lpstr>1_IMTLD_2</vt:lpstr>
      <vt:lpstr>2_IMTLD</vt:lpstr>
      <vt:lpstr>2_IMTLD_2</vt:lpstr>
      <vt:lpstr>3_IMTLD</vt:lpstr>
      <vt:lpstr>Atmospheric deposition measurements in France  from EMEP and ICP Forest programs  Assessment of trends and ecosystem impacts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Atmospheric deposition measurements in France  from EMEP and ICP Forest programs  Assessment of trends and ecosystem impacts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BOURIN</dc:creator>
  <cp:lastModifiedBy>Aude BOURIN</cp:lastModifiedBy>
  <cp:revision>65</cp:revision>
  <dcterms:created xsi:type="dcterms:W3CDTF">2018-04-04T05:51:30Z</dcterms:created>
  <dcterms:modified xsi:type="dcterms:W3CDTF">2018-05-04T08:27:08Z</dcterms:modified>
</cp:coreProperties>
</file>