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5" r:id="rId2"/>
    <p:sldId id="270" r:id="rId3"/>
    <p:sldId id="271" r:id="rId4"/>
    <p:sldId id="266" r:id="rId5"/>
    <p:sldId id="267" r:id="rId6"/>
    <p:sldId id="276" r:id="rId7"/>
    <p:sldId id="278" r:id="rId8"/>
    <p:sldId id="277" r:id="rId9"/>
    <p:sldId id="279" r:id="rId10"/>
    <p:sldId id="258" r:id="rId11"/>
    <p:sldId id="281" r:id="rId12"/>
    <p:sldId id="259" r:id="rId13"/>
    <p:sldId id="261" r:id="rId14"/>
    <p:sldId id="262" r:id="rId15"/>
    <p:sldId id="269" r:id="rId16"/>
    <p:sldId id="256" r:id="rId17"/>
    <p:sldId id="263" r:id="rId18"/>
    <p:sldId id="282" r:id="rId19"/>
    <p:sldId id="283" r:id="rId20"/>
    <p:sldId id="284" r:id="rId21"/>
    <p:sldId id="285" r:id="rId22"/>
    <p:sldId id="280" r:id="rId23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116"/>
    <a:srgbClr val="E4EE86"/>
    <a:srgbClr val="EF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56" autoAdjust="0"/>
  </p:normalViewPr>
  <p:slideViewPr>
    <p:cSldViewPr>
      <p:cViewPr>
        <p:scale>
          <a:sx n="86" d="100"/>
          <a:sy n="86" d="100"/>
        </p:scale>
        <p:origin x="-906" y="8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B14EE-B384-40A1-AB64-8267DD0433F3}" type="datetimeFigureOut">
              <a:rPr lang="es-ES" smtClean="0"/>
              <a:t>02/05/2018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C1FCF-B10C-412E-B5E7-AEEBC7808A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7967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C1FCF-B10C-412E-B5E7-AEEBC7808AB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310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C1FCF-B10C-412E-B5E7-AEEBC7808ABE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8922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C1FCF-B10C-412E-B5E7-AEEBC7808AB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977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10-year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Sen’s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slope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divided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emissions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start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10-year </a:t>
            </a:r>
            <a:r>
              <a:rPr lang="es-ES" baseline="0" dirty="0" err="1" smtClean="0"/>
              <a:t>period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Same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estimate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relative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deposition</a:t>
            </a:r>
            <a:r>
              <a:rPr lang="es-ES" baseline="0" dirty="0" smtClean="0"/>
              <a:t> (MK).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C1FCF-B10C-412E-B5E7-AEEBC7808AB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178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C1FCF-B10C-412E-B5E7-AEEBC7808AB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2327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This</a:t>
            </a:r>
            <a:r>
              <a:rPr lang="es-ES" dirty="0" smtClean="0"/>
              <a:t> to be </a:t>
            </a:r>
            <a:r>
              <a:rPr lang="es-ES" dirty="0" err="1" smtClean="0"/>
              <a:t>combined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slide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spatial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variability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4A30F-D68B-4F4F-95DD-EC731CACF20C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2799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Note: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inferential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called</a:t>
            </a:r>
            <a:r>
              <a:rPr lang="es-ES" baseline="0" dirty="0" smtClean="0"/>
              <a:t> EMEP-03 </a:t>
            </a:r>
            <a:r>
              <a:rPr lang="es-ES" baseline="0" dirty="0" err="1" smtClean="0"/>
              <a:t>because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deposition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parameterisation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EMEP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 (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version rv3.1)</a:t>
            </a:r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4A30F-D68B-4F4F-95DD-EC731CACF20C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547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Scatter</a:t>
            </a:r>
            <a:r>
              <a:rPr lang="es-ES" dirty="0" smtClean="0"/>
              <a:t> </a:t>
            </a:r>
            <a:r>
              <a:rPr lang="es-ES" dirty="0" err="1" smtClean="0"/>
              <a:t>plots</a:t>
            </a:r>
            <a:r>
              <a:rPr lang="es-ES" dirty="0" smtClean="0"/>
              <a:t> show </a:t>
            </a:r>
            <a:r>
              <a:rPr lang="es-ES" dirty="0" err="1" smtClean="0"/>
              <a:t>the</a:t>
            </a:r>
            <a:r>
              <a:rPr lang="es-ES" dirty="0" smtClean="0"/>
              <a:t> CTM </a:t>
            </a:r>
            <a:r>
              <a:rPr lang="es-ES" dirty="0" err="1" smtClean="0"/>
              <a:t>dry</a:t>
            </a:r>
            <a:r>
              <a:rPr lang="es-ES" dirty="0" smtClean="0"/>
              <a:t> </a:t>
            </a:r>
            <a:r>
              <a:rPr lang="es-ES" dirty="0" err="1" smtClean="0"/>
              <a:t>deposition</a:t>
            </a:r>
            <a:r>
              <a:rPr lang="es-ES" dirty="0" smtClean="0"/>
              <a:t> </a:t>
            </a:r>
            <a:r>
              <a:rPr lang="es-ES" dirty="0" err="1" smtClean="0"/>
              <a:t>estimate</a:t>
            </a:r>
            <a:r>
              <a:rPr lang="es-ES" dirty="0" smtClean="0"/>
              <a:t> versus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inferential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estimates</a:t>
            </a:r>
            <a:r>
              <a:rPr lang="es-ES" baseline="0" dirty="0" smtClean="0"/>
              <a:t> (min, mean and </a:t>
            </a:r>
            <a:r>
              <a:rPr lang="es-ES" baseline="0" dirty="0" err="1" smtClean="0"/>
              <a:t>max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site</a:t>
            </a:r>
            <a:r>
              <a:rPr lang="es-ES" baseline="0" dirty="0" smtClean="0"/>
              <a:t>)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Smile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plots</a:t>
            </a:r>
            <a:r>
              <a:rPr lang="es-ES" baseline="0" dirty="0" smtClean="0"/>
              <a:t> show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: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DNOx</a:t>
            </a:r>
            <a:r>
              <a:rPr lang="es-ES" baseline="0" dirty="0" smtClean="0"/>
              <a:t>: CTMS </a:t>
            </a:r>
            <a:r>
              <a:rPr lang="es-ES" baseline="0" dirty="0" err="1" smtClean="0"/>
              <a:t>estimate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lower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deposition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estimates</a:t>
            </a:r>
            <a:r>
              <a:rPr lang="es-ES" baseline="0" dirty="0" smtClean="0"/>
              <a:t> (</a:t>
            </a:r>
            <a:r>
              <a:rPr lang="es-ES" baseline="0" dirty="0" err="1" smtClean="0"/>
              <a:t>except</a:t>
            </a:r>
            <a:r>
              <a:rPr lang="es-ES" baseline="0" dirty="0" smtClean="0"/>
              <a:t> POLR), </a:t>
            </a:r>
            <a:r>
              <a:rPr lang="es-ES" baseline="0" dirty="0" err="1" smtClean="0"/>
              <a:t>mainly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result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lower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values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forest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sites</a:t>
            </a:r>
            <a:r>
              <a:rPr lang="es-ES" baseline="0" dirty="0" smtClean="0"/>
              <a:t> (</a:t>
            </a:r>
            <a:r>
              <a:rPr lang="es-ES" baseline="0" dirty="0" err="1" smtClean="0"/>
              <a:t>could</a:t>
            </a:r>
            <a:r>
              <a:rPr lang="es-ES" baseline="0" dirty="0" smtClean="0"/>
              <a:t> be </a:t>
            </a:r>
            <a:r>
              <a:rPr lang="es-ES" baseline="0" dirty="0" err="1" smtClean="0"/>
              <a:t>due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fact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CTM </a:t>
            </a:r>
            <a:r>
              <a:rPr lang="es-ES" baseline="0" dirty="0" err="1" smtClean="0"/>
              <a:t>estimates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entire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grid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square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forest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sites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higher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deposition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velocity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grid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square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average</a:t>
            </a:r>
            <a:r>
              <a:rPr lang="es-ES" baseline="0" dirty="0" smtClean="0"/>
              <a:t>)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DNHx</a:t>
            </a:r>
            <a:r>
              <a:rPr lang="es-ES" baseline="0" dirty="0" smtClean="0"/>
              <a:t>: CTMS </a:t>
            </a:r>
            <a:r>
              <a:rPr lang="es-ES" baseline="0" dirty="0" err="1" smtClean="0"/>
              <a:t>estimate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lower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deposition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rates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inferential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models</a:t>
            </a:r>
            <a:r>
              <a:rPr lang="es-ES" baseline="0" dirty="0" smtClean="0"/>
              <a:t> and similar (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higher</a:t>
            </a:r>
            <a:r>
              <a:rPr lang="es-ES" baseline="0" dirty="0" smtClean="0"/>
              <a:t>) </a:t>
            </a:r>
            <a:r>
              <a:rPr lang="es-ES" baseline="0" dirty="0" err="1" smtClean="0"/>
              <a:t>rates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two</a:t>
            </a:r>
            <a:endParaRPr lang="es-ES" baseline="0" dirty="0" smtClean="0"/>
          </a:p>
          <a:p>
            <a:endParaRPr lang="es-ES" baseline="0" dirty="0" smtClean="0"/>
          </a:p>
          <a:p>
            <a:r>
              <a:rPr lang="es-ES" baseline="0" dirty="0" smtClean="0"/>
              <a:t>More </a:t>
            </a:r>
            <a:r>
              <a:rPr lang="es-ES" baseline="0" dirty="0" err="1" smtClean="0"/>
              <a:t>analysis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needed</a:t>
            </a:r>
            <a:r>
              <a:rPr lang="es-ES" baseline="0" dirty="0" smtClean="0"/>
              <a:t> (</a:t>
            </a:r>
            <a:r>
              <a:rPr lang="es-ES" baseline="0" dirty="0" err="1" smtClean="0"/>
              <a:t>e.g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comparisons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mod</a:t>
            </a:r>
            <a:r>
              <a:rPr lang="es-ES" baseline="0" dirty="0" smtClean="0"/>
              <a:t> vs meas </a:t>
            </a:r>
            <a:r>
              <a:rPr lang="es-ES" baseline="0" dirty="0" err="1" smtClean="0"/>
              <a:t>meteorology</a:t>
            </a:r>
            <a:r>
              <a:rPr lang="es-ES" baseline="0" dirty="0" smtClean="0"/>
              <a:t>/</a:t>
            </a:r>
            <a:r>
              <a:rPr lang="es-ES" baseline="0" dirty="0" err="1" smtClean="0"/>
              <a:t>concentrations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analysis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land-cover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specific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estimates</a:t>
            </a:r>
            <a:r>
              <a:rPr lang="es-ES" baseline="0" dirty="0" smtClean="0"/>
              <a:t>, etc.) to </a:t>
            </a:r>
            <a:r>
              <a:rPr lang="es-ES" baseline="0" dirty="0" err="1" smtClean="0"/>
              <a:t>understand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why</a:t>
            </a:r>
            <a:endParaRPr lang="es-ES" baseline="0" dirty="0" smtClean="0"/>
          </a:p>
          <a:p>
            <a:endParaRPr lang="es-ES" baseline="0" dirty="0" smtClean="0"/>
          </a:p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4A30F-D68B-4F4F-95DD-EC731CACF20C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958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82EFD-8E89-4F57-AEAE-8CBA9D4BC585}" type="datetimeFigureOut">
              <a:rPr lang="es-ES" smtClean="0"/>
              <a:t>02/05/2018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289-429E-4A67-A66E-0E9B12C804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09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82EFD-8E89-4F57-AEAE-8CBA9D4BC585}" type="datetimeFigureOut">
              <a:rPr lang="es-ES" smtClean="0"/>
              <a:t>02/05/2018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289-429E-4A67-A66E-0E9B12C804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999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82EFD-8E89-4F57-AEAE-8CBA9D4BC585}" type="datetimeFigureOut">
              <a:rPr lang="es-ES" smtClean="0"/>
              <a:t>02/05/2018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289-429E-4A67-A66E-0E9B12C804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532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82EFD-8E89-4F57-AEAE-8CBA9D4BC585}" type="datetimeFigureOut">
              <a:rPr lang="es-ES" smtClean="0"/>
              <a:t>02/05/2018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289-429E-4A67-A66E-0E9B12C804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851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82EFD-8E89-4F57-AEAE-8CBA9D4BC585}" type="datetimeFigureOut">
              <a:rPr lang="es-ES" smtClean="0"/>
              <a:t>02/05/2018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289-429E-4A67-A66E-0E9B12C804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5317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82EFD-8E89-4F57-AEAE-8CBA9D4BC585}" type="datetimeFigureOut">
              <a:rPr lang="es-ES" smtClean="0"/>
              <a:t>02/05/2018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289-429E-4A67-A66E-0E9B12C804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075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82EFD-8E89-4F57-AEAE-8CBA9D4BC585}" type="datetimeFigureOut">
              <a:rPr lang="es-ES" smtClean="0"/>
              <a:t>02/05/2018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289-429E-4A67-A66E-0E9B12C804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20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82EFD-8E89-4F57-AEAE-8CBA9D4BC585}" type="datetimeFigureOut">
              <a:rPr lang="es-ES" smtClean="0"/>
              <a:t>02/05/2018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289-429E-4A67-A66E-0E9B12C804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3847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82EFD-8E89-4F57-AEAE-8CBA9D4BC585}" type="datetimeFigureOut">
              <a:rPr lang="es-ES" smtClean="0"/>
              <a:t>02/05/2018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289-429E-4A67-A66E-0E9B12C804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431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82EFD-8E89-4F57-AEAE-8CBA9D4BC585}" type="datetimeFigureOut">
              <a:rPr lang="es-ES" smtClean="0"/>
              <a:t>02/05/2018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289-429E-4A67-A66E-0E9B12C804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822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82EFD-8E89-4F57-AEAE-8CBA9D4BC585}" type="datetimeFigureOut">
              <a:rPr lang="es-ES" smtClean="0"/>
              <a:t>02/05/2018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1289-429E-4A67-A66E-0E9B12C804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19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82EFD-8E89-4F57-AEAE-8CBA9D4BC585}" type="datetimeFigureOut">
              <a:rPr lang="es-ES" smtClean="0"/>
              <a:t>02/05/2018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1289-429E-4A67-A66E-0E9B12C804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439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0638" y="2420889"/>
            <a:ext cx="8730716" cy="108011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Marta </a:t>
            </a:r>
            <a:r>
              <a:rPr lang="es-ES" sz="2000" i="1" dirty="0">
                <a:latin typeface="AngsanaUPC" panose="02020603050405020304" pitchFamily="18" charset="-34"/>
                <a:cs typeface="AngsanaUPC" panose="02020603050405020304" pitchFamily="18" charset="-34"/>
              </a:rPr>
              <a:t>García Vivanco </a:t>
            </a:r>
            <a:r>
              <a:rPr lang="es-ES" sz="2000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, </a:t>
            </a:r>
            <a:r>
              <a:rPr lang="en-US" sz="2000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Mark. R. Theobald, </a:t>
            </a:r>
            <a:r>
              <a:rPr lang="en-US" sz="2000" i="1" dirty="0" err="1" smtClean="0">
                <a:latin typeface="AngsanaUPC" panose="02020603050405020304" pitchFamily="18" charset="-34"/>
                <a:cs typeface="AngsanaUPC" panose="02020603050405020304" pitchFamily="18" charset="-34"/>
              </a:rPr>
              <a:t>Héctor</a:t>
            </a:r>
            <a:r>
              <a:rPr lang="en-US" sz="2000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García-Gómez, Juan Luis </a:t>
            </a:r>
            <a:r>
              <a:rPr lang="en-US" sz="2000" i="1" dirty="0" err="1" smtClean="0">
                <a:latin typeface="AngsanaUPC" panose="02020603050405020304" pitchFamily="18" charset="-34"/>
                <a:cs typeface="AngsanaUPC" panose="02020603050405020304" pitchFamily="18" charset="-34"/>
              </a:rPr>
              <a:t>Garrido</a:t>
            </a:r>
            <a:endParaRPr lang="en-US" sz="2000" i="1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0" indent="0" algn="just">
              <a:buNone/>
            </a:pPr>
            <a:r>
              <a:rPr lang="es-ES" sz="2000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			</a:t>
            </a:r>
            <a:r>
              <a:rPr lang="es-ES" sz="20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CIEMAT – </a:t>
            </a:r>
            <a:r>
              <a:rPr lang="es-ES" sz="2000" b="1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SPAIN</a:t>
            </a:r>
            <a:endParaRPr lang="es-ES" sz="2000" b="1" i="1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-22944" y="5605145"/>
            <a:ext cx="7043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i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s-ES" sz="1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s-ES" sz="1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CONVENTION ON LONG-RANGE </a:t>
            </a:r>
            <a:r>
              <a:rPr lang="es-ES" sz="1200" b="1" i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- TRANSBOUNDARY </a:t>
            </a:r>
            <a:r>
              <a:rPr lang="es-ES" sz="1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AIR POLLUTION </a:t>
            </a:r>
            <a:endParaRPr lang="es-ES" sz="1200" i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1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19th Task Force on Measurement and Modelling Meeting </a:t>
            </a:r>
            <a:endParaRPr lang="en-US" sz="1200" i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1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Geneva (Switzerland), 2-4 May 2018 </a:t>
            </a:r>
            <a:endParaRPr lang="en-US" sz="1200" i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5495" y="59022"/>
            <a:ext cx="9073009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70000"/>
              </a:lnSpc>
              <a:spcBef>
                <a:spcPct val="20000"/>
              </a:spcBef>
            </a:pPr>
            <a:r>
              <a:rPr lang="es-ES" sz="2800" b="1" dirty="0" err="1">
                <a:solidFill>
                  <a:prstClr val="black"/>
                </a:solidFill>
              </a:rPr>
              <a:t>Modelled</a:t>
            </a:r>
            <a:r>
              <a:rPr lang="es-ES" sz="2800" b="1" dirty="0">
                <a:solidFill>
                  <a:prstClr val="black"/>
                </a:solidFill>
              </a:rPr>
              <a:t> </a:t>
            </a:r>
            <a:r>
              <a:rPr lang="es-ES" sz="2800" b="1" dirty="0" err="1">
                <a:solidFill>
                  <a:prstClr val="black"/>
                </a:solidFill>
              </a:rPr>
              <a:t>deposition</a:t>
            </a:r>
            <a:r>
              <a:rPr lang="es-ES" sz="2800" b="1" dirty="0">
                <a:solidFill>
                  <a:prstClr val="black"/>
                </a:solidFill>
              </a:rPr>
              <a:t> of </a:t>
            </a:r>
            <a:r>
              <a:rPr lang="es-ES" sz="2800" b="1" dirty="0" smtClean="0">
                <a:solidFill>
                  <a:prstClr val="black"/>
                </a:solidFill>
              </a:rPr>
              <a:t>N </a:t>
            </a:r>
            <a:r>
              <a:rPr lang="es-ES" sz="2800" b="1" dirty="0">
                <a:solidFill>
                  <a:prstClr val="black"/>
                </a:solidFill>
              </a:rPr>
              <a:t>and </a:t>
            </a:r>
            <a:r>
              <a:rPr lang="es-ES" sz="2800" b="1" dirty="0" smtClean="0">
                <a:solidFill>
                  <a:prstClr val="black"/>
                </a:solidFill>
              </a:rPr>
              <a:t>S </a:t>
            </a:r>
            <a:r>
              <a:rPr lang="es-ES" sz="2800" b="1" dirty="0">
                <a:solidFill>
                  <a:prstClr val="black"/>
                </a:solidFill>
              </a:rPr>
              <a:t>in </a:t>
            </a:r>
            <a:r>
              <a:rPr lang="es-ES" sz="2800" b="1" dirty="0" err="1">
                <a:solidFill>
                  <a:prstClr val="black"/>
                </a:solidFill>
              </a:rPr>
              <a:t>Europe</a:t>
            </a:r>
            <a:r>
              <a:rPr lang="es-ES" sz="2800" b="1" dirty="0">
                <a:solidFill>
                  <a:prstClr val="black"/>
                </a:solidFill>
              </a:rPr>
              <a:t>: </a:t>
            </a:r>
            <a:r>
              <a:rPr lang="es-ES" sz="2800" b="1" dirty="0" err="1">
                <a:solidFill>
                  <a:prstClr val="black"/>
                </a:solidFill>
              </a:rPr>
              <a:t>Evaluation</a:t>
            </a:r>
            <a:r>
              <a:rPr lang="es-ES" sz="2800" b="1" dirty="0">
                <a:solidFill>
                  <a:prstClr val="black"/>
                </a:solidFill>
              </a:rPr>
              <a:t>, </a:t>
            </a:r>
            <a:r>
              <a:rPr lang="es-ES" sz="2800" b="1" dirty="0" err="1">
                <a:solidFill>
                  <a:prstClr val="black"/>
                </a:solidFill>
              </a:rPr>
              <a:t>effects</a:t>
            </a:r>
            <a:r>
              <a:rPr lang="es-ES" sz="2800" b="1" dirty="0">
                <a:solidFill>
                  <a:prstClr val="black"/>
                </a:solidFill>
              </a:rPr>
              <a:t> of </a:t>
            </a:r>
            <a:r>
              <a:rPr lang="es-ES" sz="2800" b="1" dirty="0" err="1">
                <a:solidFill>
                  <a:prstClr val="black"/>
                </a:solidFill>
              </a:rPr>
              <a:t>changes</a:t>
            </a:r>
            <a:r>
              <a:rPr lang="es-ES" sz="2800" b="1" dirty="0">
                <a:solidFill>
                  <a:prstClr val="black"/>
                </a:solidFill>
              </a:rPr>
              <a:t> in </a:t>
            </a:r>
            <a:r>
              <a:rPr lang="es-ES" sz="2800" b="1" dirty="0" err="1">
                <a:solidFill>
                  <a:prstClr val="black"/>
                </a:solidFill>
              </a:rPr>
              <a:t>emissions</a:t>
            </a:r>
            <a:r>
              <a:rPr lang="es-ES" sz="2800" b="1" dirty="0">
                <a:solidFill>
                  <a:prstClr val="black"/>
                </a:solidFill>
              </a:rPr>
              <a:t> and </a:t>
            </a:r>
            <a:r>
              <a:rPr lang="es-ES" sz="2800" b="1" dirty="0" err="1">
                <a:solidFill>
                  <a:prstClr val="black"/>
                </a:solidFill>
              </a:rPr>
              <a:t>implications</a:t>
            </a:r>
            <a:r>
              <a:rPr lang="es-ES" sz="2800" b="1" dirty="0">
                <a:solidFill>
                  <a:prstClr val="black"/>
                </a:solidFill>
              </a:rPr>
              <a:t> </a:t>
            </a:r>
            <a:r>
              <a:rPr lang="es-ES" sz="2800" b="1" dirty="0" err="1">
                <a:solidFill>
                  <a:prstClr val="black"/>
                </a:solidFill>
              </a:rPr>
              <a:t>for</a:t>
            </a:r>
            <a:r>
              <a:rPr lang="es-ES" sz="2800" b="1" dirty="0">
                <a:solidFill>
                  <a:prstClr val="black"/>
                </a:solidFill>
              </a:rPr>
              <a:t> </a:t>
            </a:r>
            <a:r>
              <a:rPr lang="es-ES" sz="2800" b="1" dirty="0" err="1">
                <a:solidFill>
                  <a:prstClr val="black"/>
                </a:solidFill>
              </a:rPr>
              <a:t>habitat</a:t>
            </a:r>
            <a:r>
              <a:rPr lang="es-ES" sz="2800" b="1" dirty="0">
                <a:solidFill>
                  <a:prstClr val="black"/>
                </a:solidFill>
              </a:rPr>
              <a:t> </a:t>
            </a:r>
            <a:r>
              <a:rPr lang="es-ES" sz="2800" b="1" dirty="0" err="1">
                <a:solidFill>
                  <a:prstClr val="black"/>
                </a:solidFill>
              </a:rPr>
              <a:t>protection</a:t>
            </a:r>
            <a:r>
              <a:rPr lang="es-ES" sz="2800" b="1" dirty="0">
                <a:solidFill>
                  <a:prstClr val="black"/>
                </a:solidFill>
              </a:rPr>
              <a:t>. </a:t>
            </a:r>
            <a:r>
              <a:rPr lang="es-ES" sz="2800" b="1" dirty="0" smtClean="0">
                <a:solidFill>
                  <a:prstClr val="black"/>
                </a:solidFill>
              </a:rPr>
              <a:t>  </a:t>
            </a:r>
            <a:r>
              <a:rPr lang="es-ES" sz="2800" b="1" u="sng" dirty="0" smtClean="0">
                <a:solidFill>
                  <a:prstClr val="black"/>
                </a:solidFill>
              </a:rPr>
              <a:t>Links </a:t>
            </a:r>
            <a:r>
              <a:rPr lang="es-ES" sz="2800" b="1" u="sng" dirty="0" err="1">
                <a:solidFill>
                  <a:prstClr val="black"/>
                </a:solidFill>
              </a:rPr>
              <a:t>with</a:t>
            </a:r>
            <a:r>
              <a:rPr lang="es-ES" sz="2800" b="1" u="sng" dirty="0">
                <a:solidFill>
                  <a:prstClr val="black"/>
                </a:solidFill>
              </a:rPr>
              <a:t> TF-HTAP and WGE</a:t>
            </a:r>
          </a:p>
        </p:txBody>
      </p:sp>
      <p:pic>
        <p:nvPicPr>
          <p:cNvPr id="9218" name="Picture 2" descr="Logo CIEM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205309"/>
            <a:ext cx="2733625" cy="50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6 Conector recto"/>
          <p:cNvCxnSpPr/>
          <p:nvPr/>
        </p:nvCxnSpPr>
        <p:spPr>
          <a:xfrm flipV="1">
            <a:off x="808856" y="5754558"/>
            <a:ext cx="8134225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251519" y="3573016"/>
            <a:ext cx="87102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Marje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 Prank,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Wenche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Aas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Mario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Adani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Ummugulsum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Alyuz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Camilla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Andersson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 Roberto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Bellasio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Bertrand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Bessagnet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Roberto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Bianconi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Johannes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Bieser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Jørgen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 Brandt, Gino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Briganti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Andrea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Cappelletti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Gabriele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Curci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Jesper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 H. Christensen,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Augustin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 Colette, Florian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Couvidat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Kees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Cuvelier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Massimo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D'Isidoro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Johannes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Flemming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Andrea Fraser, Camilla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Geels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Kaj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 M. Hansen, Christian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Hogrefe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Ulas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Im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</a:t>
            </a:r>
            <a:r>
              <a:rPr lang="en-GB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Oriol</a:t>
            </a:r>
            <a:r>
              <a:rPr lang="en-GB" i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GB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Jorba</a:t>
            </a:r>
            <a:r>
              <a:rPr lang="en-GB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Astrid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Manders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Mihaela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Mircea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Noelia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 Otero, Maria-Teresa Pay, Luca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Pozzoli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Efisio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Solazzo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Svetlana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Tsyro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Alper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Unal</a:t>
            </a:r>
            <a:r>
              <a:rPr lang="en-US" i="1" dirty="0">
                <a:latin typeface="AngsanaUPC" panose="02020603050405020304" pitchFamily="18" charset="-34"/>
                <a:cs typeface="AngsanaUPC" panose="02020603050405020304" pitchFamily="18" charset="-34"/>
              </a:rPr>
              <a:t>, Peter Wind and Stefano </a:t>
            </a:r>
            <a:r>
              <a:rPr lang="en-US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Galmarini</a:t>
            </a:r>
            <a:r>
              <a:rPr lang="es-ES" i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endParaRPr lang="es-ES" i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6174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Imagen 2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2900819"/>
            <a:ext cx="24003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agen 2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09" y="729119"/>
            <a:ext cx="239236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Imagen 2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67" y="2911564"/>
            <a:ext cx="24003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n 2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35" y="696848"/>
            <a:ext cx="239236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en 2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472" y="2886452"/>
            <a:ext cx="24003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n 23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696" y="764664"/>
            <a:ext cx="2370138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468560" y="50060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468560" y="312950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i="0" u="none" strike="noStrike" cap="none" normalizeH="0" baseline="0" smtClean="0">
                <a:ln>
                  <a:noFill/>
                </a:ln>
                <a:solidFill>
                  <a:srgbClr val="540202"/>
                </a:solidFill>
                <a:effectLst/>
                <a:latin typeface="Helvetica" pitchFamily="34" charset="0"/>
                <a:ea typeface="MS Mincho" pitchFamily="49" charset="-128"/>
                <a:cs typeface="Arial" pitchFamily="34" charset="0"/>
              </a:rPr>
              <a:t> </a:t>
            </a:r>
            <a:endParaRPr kumimoji="0" lang="en-US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68560" y="530120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6972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i="0" u="none" strike="noStrike" cap="none" normalizeH="0" baseline="0" smtClean="0">
                <a:ln>
                  <a:noFill/>
                </a:ln>
                <a:solidFill>
                  <a:srgbClr val="540202"/>
                </a:solidFill>
                <a:effectLst/>
                <a:latin typeface="Helvetica" pitchFamily="34" charset="0"/>
                <a:ea typeface="MS Mincho" pitchFamily="49" charset="-128"/>
                <a:cs typeface="Arial" pitchFamily="34" charset="0"/>
              </a:rPr>
              <a:t> </a:t>
            </a:r>
            <a:endParaRPr kumimoji="0" lang="en-US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960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11772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0" y="1394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51520" y="5027692"/>
            <a:ext cx="8280919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2400" dirty="0" smtClean="0"/>
              <a:t>A </a:t>
            </a:r>
            <a:r>
              <a:rPr lang="en-US" sz="2400" b="1" dirty="0" smtClean="0"/>
              <a:t>fairly linear relationship </a:t>
            </a:r>
            <a:r>
              <a:rPr lang="en-US" sz="2400" dirty="0" smtClean="0"/>
              <a:t>between reductions in emissions and changes in deposition rates of N and S (approximately 20% reduction in N and S deposition in Europe found when emissions at a global scale are reduced by 20%)</a:t>
            </a:r>
            <a:endParaRPr lang="es-ES" sz="2400" dirty="0"/>
          </a:p>
        </p:txBody>
      </p:sp>
      <p:sp>
        <p:nvSpPr>
          <p:cNvPr id="11" name="10 Rectángulo"/>
          <p:cNvSpPr/>
          <p:nvPr/>
        </p:nvSpPr>
        <p:spPr>
          <a:xfrm>
            <a:off x="32048" y="-35114"/>
            <a:ext cx="5260032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s-ES" sz="2400" b="1" dirty="0" err="1" smtClean="0"/>
              <a:t>Influences</a:t>
            </a:r>
            <a:r>
              <a:rPr lang="es-ES" sz="2400" b="1" dirty="0" smtClean="0"/>
              <a:t> of </a:t>
            </a:r>
            <a:r>
              <a:rPr lang="es-ES" sz="2400" b="1" dirty="0" err="1" smtClean="0"/>
              <a:t>hemispheric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transport</a:t>
            </a:r>
            <a:r>
              <a:rPr lang="es-ES" sz="2400" b="1" dirty="0" smtClean="0"/>
              <a:t> 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5796136" y="50517"/>
            <a:ext cx="334786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FI1-MACC ONE AQMEII/HTAP MODEL MEETING THE SCORES</a:t>
            </a:r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827584" y="1118097"/>
            <a:ext cx="404489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GLO</a:t>
            </a:r>
            <a:endParaRPr lang="es-ES" sz="2400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3275856" y="1118097"/>
            <a:ext cx="404489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EU</a:t>
            </a:r>
            <a:endParaRPr lang="es-ES" sz="2400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5831564" y="1149037"/>
            <a:ext cx="404489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NAM</a:t>
            </a:r>
            <a:endParaRPr lang="es-ES" sz="2400" b="1" dirty="0"/>
          </a:p>
        </p:txBody>
      </p:sp>
      <p:sp>
        <p:nvSpPr>
          <p:cNvPr id="20" name="19 Rectángulo"/>
          <p:cNvSpPr/>
          <p:nvPr/>
        </p:nvSpPr>
        <p:spPr>
          <a:xfrm>
            <a:off x="125760" y="606167"/>
            <a:ext cx="8892480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European emissions </a:t>
            </a:r>
            <a:r>
              <a:rPr lang="en-US" sz="2000" dirty="0" smtClean="0"/>
              <a:t>are by far the </a:t>
            </a:r>
            <a:r>
              <a:rPr lang="en-US" sz="2000" b="1" dirty="0" smtClean="0"/>
              <a:t>main contributor to deposition in Europe.</a:t>
            </a:r>
            <a:endParaRPr lang="es-ES" sz="20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Eastern area emissions out of Europe: visible in the Eastern part of Europe (we do not see a 20% of reduction of N deposition when reducing 20% for EU, but we see it for GLO).</a:t>
            </a:r>
            <a:endParaRPr lang="es-E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 decrease of emissions in </a:t>
            </a:r>
            <a:r>
              <a:rPr lang="en-US" sz="2000" b="1" dirty="0" smtClean="0"/>
              <a:t>North America: very small decreas</a:t>
            </a:r>
            <a:r>
              <a:rPr lang="en-US" sz="2000" dirty="0" smtClean="0"/>
              <a:t>e and confined to the western part of the domain (a bit more impact on S deposition). </a:t>
            </a:r>
            <a:endParaRPr lang="es-ES" sz="2000" dirty="0" smtClean="0"/>
          </a:p>
        </p:txBody>
      </p:sp>
    </p:spTree>
    <p:extLst>
      <p:ext uri="{BB962C8B-B14F-4D97-AF65-F5344CB8AC3E}">
        <p14:creationId xmlns:p14="http://schemas.microsoft.com/office/powerpoint/2010/main" val="306104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 rotWithShape="1">
          <a:blip r:embed="rId3"/>
          <a:srcRect r="27195"/>
          <a:stretch/>
        </p:blipFill>
        <p:spPr bwMode="auto">
          <a:xfrm>
            <a:off x="854328" y="403920"/>
            <a:ext cx="4176464" cy="3744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4"/>
          <a:srcRect r="22811"/>
          <a:stretch/>
        </p:blipFill>
        <p:spPr bwMode="auto">
          <a:xfrm>
            <a:off x="899592" y="3476306"/>
            <a:ext cx="4131200" cy="3131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3 Imagen"/>
          <p:cNvPicPr/>
          <p:nvPr/>
        </p:nvPicPr>
        <p:blipFill rotWithShape="1">
          <a:blip r:embed="rId5"/>
          <a:srcRect l="73959" t="48446" b="42723"/>
          <a:stretch/>
        </p:blipFill>
        <p:spPr>
          <a:xfrm>
            <a:off x="5724127" y="2159512"/>
            <a:ext cx="2448271" cy="828765"/>
          </a:xfrm>
          <a:prstGeom prst="rect">
            <a:avLst/>
          </a:prstGeom>
        </p:spPr>
      </p:pic>
      <p:pic>
        <p:nvPicPr>
          <p:cNvPr id="7" name="6 Imagen"/>
          <p:cNvPicPr/>
          <p:nvPr/>
        </p:nvPicPr>
        <p:blipFill rotWithShape="1">
          <a:blip r:embed="rId6"/>
          <a:srcRect l="76714" t="48519" b="42223"/>
          <a:stretch/>
        </p:blipFill>
        <p:spPr>
          <a:xfrm>
            <a:off x="5724128" y="4509120"/>
            <a:ext cx="2520279" cy="708506"/>
          </a:xfrm>
          <a:prstGeom prst="rect">
            <a:avLst/>
          </a:prstGeom>
        </p:spPr>
      </p:pic>
      <p:cxnSp>
        <p:nvCxnSpPr>
          <p:cNvPr id="3" name="2 Conector recto"/>
          <p:cNvCxnSpPr/>
          <p:nvPr/>
        </p:nvCxnSpPr>
        <p:spPr>
          <a:xfrm>
            <a:off x="1547664" y="2564904"/>
            <a:ext cx="348312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1547664" y="2573895"/>
            <a:ext cx="3483128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5030792" y="1484784"/>
            <a:ext cx="184546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Boxes: </a:t>
            </a:r>
            <a:r>
              <a:rPr lang="es-ES" dirty="0" err="1" smtClean="0"/>
              <a:t>deposition</a:t>
            </a:r>
            <a:endParaRPr lang="es-ES" dirty="0"/>
          </a:p>
        </p:txBody>
      </p:sp>
      <p:cxnSp>
        <p:nvCxnSpPr>
          <p:cNvPr id="12" name="11 Conector recto"/>
          <p:cNvCxnSpPr/>
          <p:nvPr/>
        </p:nvCxnSpPr>
        <p:spPr>
          <a:xfrm flipV="1">
            <a:off x="4572000" y="1854116"/>
            <a:ext cx="648072" cy="42201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5940152" y="2816250"/>
            <a:ext cx="187220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err="1" smtClean="0"/>
              <a:t>Lines:emissions</a:t>
            </a:r>
            <a:endParaRPr lang="es-ES" dirty="0"/>
          </a:p>
        </p:txBody>
      </p:sp>
      <p:cxnSp>
        <p:nvCxnSpPr>
          <p:cNvPr id="14" name="13 Conector recto"/>
          <p:cNvCxnSpPr/>
          <p:nvPr/>
        </p:nvCxnSpPr>
        <p:spPr>
          <a:xfrm>
            <a:off x="5046588" y="2593591"/>
            <a:ext cx="893564" cy="39468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67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Imagen 2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4" y="3243614"/>
            <a:ext cx="239236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2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94734"/>
            <a:ext cx="239236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2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65" y="3214290"/>
            <a:ext cx="239236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n 2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74744"/>
            <a:ext cx="239236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n 23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39" y="3253526"/>
            <a:ext cx="239236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24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39" y="1007536"/>
            <a:ext cx="2370138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-36004" y="100753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11315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smtClean="0">
                <a:ln>
                  <a:noFill/>
                </a:ln>
                <a:solidFill>
                  <a:srgbClr val="540202"/>
                </a:solidFill>
                <a:effectLst/>
                <a:latin typeface="Helvetica" pitchFamily="34" charset="0"/>
                <a:ea typeface="MS Mincho" pitchFamily="49" charset="-128"/>
                <a:cs typeface="Arial" pitchFamily="34" charset="0"/>
              </a:rPr>
              <a:t> </a:t>
            </a:r>
            <a:endParaRPr kumimoji="0" lang="en-US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13487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36004" y="86050"/>
            <a:ext cx="856895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Effect of the reduction of 20% of emissions at global scale (GLO), in Europe (EUR) and in North America (NAM), according to AQ_FI1_MACC (%, left, </a:t>
            </a:r>
            <a:r>
              <a:rPr lang="en-US" dirty="0" err="1" smtClean="0"/>
              <a:t>mgN</a:t>
            </a:r>
            <a:r>
              <a:rPr lang="en-US" dirty="0" smtClean="0"/>
              <a:t>/m2, right)on </a:t>
            </a:r>
            <a:r>
              <a:rPr lang="en-US" dirty="0"/>
              <a:t>the </a:t>
            </a:r>
            <a:r>
              <a:rPr lang="en-US" b="1" dirty="0"/>
              <a:t>S deposition i</a:t>
            </a:r>
            <a:r>
              <a:rPr lang="en-US" dirty="0"/>
              <a:t>n </a:t>
            </a:r>
            <a:r>
              <a:rPr lang="en-US" dirty="0" smtClean="0"/>
              <a:t>Europe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395460" y="5587926"/>
            <a:ext cx="82465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(all the) </a:t>
            </a:r>
            <a:r>
              <a:rPr lang="en-US" dirty="0" smtClean="0"/>
              <a:t>Models </a:t>
            </a:r>
            <a:r>
              <a:rPr lang="en-US" dirty="0"/>
              <a:t>do not include all the natural </a:t>
            </a:r>
            <a:r>
              <a:rPr lang="en-US" dirty="0" smtClean="0"/>
              <a:t>processes; </a:t>
            </a:r>
            <a:r>
              <a:rPr lang="en-US" dirty="0"/>
              <a:t>for </a:t>
            </a:r>
            <a:r>
              <a:rPr lang="en-US" dirty="0" smtClean="0"/>
              <a:t>example, sulfate </a:t>
            </a:r>
            <a:r>
              <a:rPr lang="en-US" dirty="0"/>
              <a:t>are not always considered in sea salt emissions. The impact of this on the interaction ammonium-sulfates-nitrates is not characterized.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06175" y="1069438"/>
            <a:ext cx="404489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GLO</a:t>
            </a:r>
            <a:endParaRPr lang="es-ES" sz="24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059832" y="1145178"/>
            <a:ext cx="404489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EU</a:t>
            </a:r>
            <a:endParaRPr lang="es-ES" sz="24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796136" y="1149037"/>
            <a:ext cx="404489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NAM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91957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66172" y="5660110"/>
            <a:ext cx="8877828" cy="120032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Reductions in </a:t>
            </a:r>
            <a:r>
              <a:rPr lang="en-US" b="1" dirty="0"/>
              <a:t>European </a:t>
            </a:r>
            <a:r>
              <a:rPr lang="en-US" b="1" dirty="0" smtClean="0"/>
              <a:t>emissions</a:t>
            </a:r>
            <a:r>
              <a:rPr lang="en-US" dirty="0" smtClean="0"/>
              <a:t>: -&gt; substantial </a:t>
            </a:r>
            <a:r>
              <a:rPr lang="en-US" dirty="0"/>
              <a:t>decreases in the protected habitat areas with critical load exceedances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en-US" dirty="0" smtClean="0"/>
              <a:t>o </a:t>
            </a:r>
            <a:r>
              <a:rPr lang="en-US" dirty="0"/>
              <a:t>change was found, on average, when reducing North American emissions, in terms of average values per habitat</a:t>
            </a:r>
            <a:endParaRPr lang="es-ES" dirty="0"/>
          </a:p>
        </p:txBody>
      </p:sp>
      <p:pic>
        <p:nvPicPr>
          <p:cNvPr id="3" name="2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352928" cy="4118706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258572" y="620688"/>
            <a:ext cx="8885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Proportion of habitat area for which the critical load is exceeded for major terrestrial habitat classes within the Natura 2000 network </a:t>
            </a:r>
            <a:r>
              <a:rPr lang="en-US" dirty="0" smtClean="0"/>
              <a:t>for </a:t>
            </a:r>
            <a:r>
              <a:rPr lang="en-US" dirty="0"/>
              <a:t>the base case 2010 (ensemble and AQ_FI1_MACC) and for the EUR, GLO and NAM cases (AQ_FI1_MACC) 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107504" y="78411"/>
            <a:ext cx="409740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s-ES" sz="2400" dirty="0" err="1" smtClean="0"/>
              <a:t>Deposition</a:t>
            </a:r>
            <a:r>
              <a:rPr lang="es-ES" sz="2400" dirty="0" smtClean="0"/>
              <a:t> and </a:t>
            </a:r>
            <a:r>
              <a:rPr lang="es-ES" sz="2400" dirty="0" err="1" smtClean="0"/>
              <a:t>ecosystems</a:t>
            </a:r>
            <a:endParaRPr lang="es-ES" sz="2400" dirty="0" smtClean="0"/>
          </a:p>
        </p:txBody>
      </p:sp>
      <p:sp>
        <p:nvSpPr>
          <p:cNvPr id="7" name="6 Rectángulo"/>
          <p:cNvSpPr/>
          <p:nvPr/>
        </p:nvSpPr>
        <p:spPr>
          <a:xfrm>
            <a:off x="4186220" y="1544018"/>
            <a:ext cx="4346220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Critical Loads from the most recent revision of the convention, published by </a:t>
            </a:r>
            <a:r>
              <a:rPr lang="en-US" dirty="0" err="1"/>
              <a:t>Bobbink</a:t>
            </a:r>
            <a:r>
              <a:rPr lang="en-US" dirty="0"/>
              <a:t> and </a:t>
            </a:r>
            <a:r>
              <a:rPr lang="en-US" dirty="0" err="1"/>
              <a:t>Hetteling</a:t>
            </a:r>
            <a:r>
              <a:rPr lang="en-US" dirty="0"/>
              <a:t> in 2011. Every habitat type was linked with a Critical Load, no variation was performed in these CL regarding geographical, climatic or soil variables.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987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983427"/>
              </p:ext>
            </p:extLst>
          </p:nvPr>
        </p:nvGraphicFramePr>
        <p:xfrm>
          <a:off x="395536" y="18331"/>
          <a:ext cx="8280920" cy="68262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0120"/>
                <a:gridCol w="792088"/>
                <a:gridCol w="3816424"/>
                <a:gridCol w="1368152"/>
                <a:gridCol w="1224136"/>
              </a:tblGrid>
              <a:tr h="383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Habitat group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EUNIS code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Habitat class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Natura 2000</a:t>
                      </a:r>
                      <a:r>
                        <a:rPr lang="en-GB" sz="1200" baseline="30000"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Receptors</a:t>
                      </a:r>
                      <a:r>
                        <a:rPr lang="en-GB" sz="1200" baseline="30000">
                          <a:effectLst/>
                        </a:rPr>
                        <a:t> b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3368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Peatlands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D1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Raised and blanket bogs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1.9%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2.9%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FFFF0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D2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EFF3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Valley mires, poor fens and transition mires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EFF3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0.2%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EFF3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0.1%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EFF3B7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D3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Aapa</a:t>
                      </a:r>
                      <a:r>
                        <a:rPr lang="en-GB" sz="1200" dirty="0">
                          <a:effectLst/>
                        </a:rPr>
                        <a:t>, </a:t>
                      </a:r>
                      <a:r>
                        <a:rPr lang="en-GB" sz="1200" dirty="0" err="1">
                          <a:effectLst/>
                        </a:rPr>
                        <a:t>palsa</a:t>
                      </a:r>
                      <a:r>
                        <a:rPr lang="en-GB" sz="1200" dirty="0">
                          <a:effectLst/>
                        </a:rPr>
                        <a:t> and polygon mires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2.1%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300417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D4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Base-rich fens and calcareous spring mires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191625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D5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Sedge and reedbeds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0.5%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0.3%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312431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D6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Inland saline and brackish marshes and reedbeds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&lt; 0.1%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&lt; 0.1%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191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Grasslands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E1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Dry grasslands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0.5%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191625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E2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Mesic grasslands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14.1%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9.8%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258039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E3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Seasonally wet and wet grasslands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1.8%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0.8%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218843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E4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Alpine and subalpine grasslands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1.3%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1.3%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FFFF00"/>
                    </a:solidFill>
                  </a:tcPr>
                </a:tc>
              </a:tr>
              <a:tr h="191625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E6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Inland salt steppes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0.5%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222551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E7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Sparsely wooded grasslands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1.3%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0.4%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380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Shrublands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F2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E4EE8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Arctic, alpine and subalpine scrub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E4EE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2.7%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E4EE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3.9%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E4EE86"/>
                    </a:solidFill>
                  </a:tcPr>
                </a:tc>
              </a:tr>
              <a:tr h="166485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F3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Temperate and Mediterranean-montane scrub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3.6%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380731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F4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Temperate shrub heathland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&lt; 0.1%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&lt; 0.1%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299377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F5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Arborescent  and thermo-Mediterranean brushes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2.7%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2.4%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191625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F6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Garrigue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0.6%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168415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F7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Spiny Mediterranean heaths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380731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F8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Thermo-Atlantic xerophytic scrub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0.3%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0.0%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176338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F9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Riverine and fen scrubs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&lt; 0.1%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&lt; 0.1%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191625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FB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Shrub plantations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0.8%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0.3%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2646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Woodlands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G1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Broadleaved deciduous woodland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25.1%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23.4%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213341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G2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Broadleaved evergreen woodland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1.2%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0.4%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  <a:tr h="191625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G3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Coniferous woodland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20.7%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25.6%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FFFF00"/>
                    </a:solidFill>
                  </a:tcPr>
                </a:tc>
              </a:tr>
              <a:tr h="62697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G4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Mixed deciduous and coniferous woodland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9.4%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14.2%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>
                    <a:solidFill>
                      <a:srgbClr val="FFFF00"/>
                    </a:solidFill>
                  </a:tcPr>
                </a:tc>
              </a:tr>
              <a:tr h="271049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G5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Early-stage woodland and  semi-natural stands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7.6%</a:t>
                      </a:r>
                      <a:endParaRPr lang="es-ES" sz="120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7.5%</a:t>
                      </a:r>
                      <a:endParaRPr lang="es-ES" sz="1200" dirty="0">
                        <a:solidFill>
                          <a:srgbClr val="540202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52424" marR="52424" marT="0" marB="0" anchor="ctr"/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5436096" y="1124744"/>
            <a:ext cx="3419872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EUNIS classification of the most-likely habitat from the </a:t>
            </a:r>
            <a:r>
              <a:rPr lang="en-US" dirty="0" smtClean="0"/>
              <a:t>European </a:t>
            </a:r>
            <a:r>
              <a:rPr lang="en-US" dirty="0"/>
              <a:t>Environmental Agency, presented in a grid of 100 meters resolution.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817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102" y="412115"/>
            <a:ext cx="6372225" cy="6445885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78967" y="988426"/>
            <a:ext cx="251329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 smtClean="0">
                <a:solidFill>
                  <a:srgbClr val="FF0000"/>
                </a:solidFill>
              </a:rPr>
              <a:t>a</a:t>
            </a:r>
            <a:r>
              <a:rPr lang="en-GB" sz="2000" b="1" dirty="0">
                <a:solidFill>
                  <a:srgbClr val="FF0000"/>
                </a:solidFill>
              </a:rPr>
              <a:t>: </a:t>
            </a:r>
            <a:r>
              <a:rPr lang="en-GB" sz="2000" dirty="0"/>
              <a:t>D1 “raised and blanket bogs” and D2 “valley mires, poor fens and transition mires</a:t>
            </a:r>
            <a:r>
              <a:rPr lang="en-GB" sz="2000" dirty="0" smtClean="0"/>
              <a:t>”</a:t>
            </a:r>
          </a:p>
          <a:p>
            <a:pPr algn="just"/>
            <a:r>
              <a:rPr lang="en-GB" sz="2000" b="1" dirty="0" smtClean="0">
                <a:solidFill>
                  <a:srgbClr val="FF0000"/>
                </a:solidFill>
              </a:rPr>
              <a:t>b</a:t>
            </a:r>
            <a:r>
              <a:rPr lang="en-GB" sz="2000" b="1" dirty="0">
                <a:solidFill>
                  <a:srgbClr val="FF0000"/>
                </a:solidFill>
              </a:rPr>
              <a:t>: </a:t>
            </a:r>
            <a:r>
              <a:rPr lang="en-GB" sz="2000" dirty="0"/>
              <a:t>E4 “alpine and subalpine grasslands</a:t>
            </a:r>
            <a:r>
              <a:rPr lang="en-GB" sz="2000" dirty="0" smtClean="0"/>
              <a:t>”</a:t>
            </a:r>
          </a:p>
          <a:p>
            <a:pPr algn="just"/>
            <a:endParaRPr lang="en-GB" sz="2000" dirty="0" smtClean="0"/>
          </a:p>
          <a:p>
            <a:pPr algn="just"/>
            <a:endParaRPr lang="en-GB" sz="2000" dirty="0"/>
          </a:p>
          <a:p>
            <a:pPr algn="just"/>
            <a:endParaRPr lang="en-GB" sz="2000" dirty="0" smtClean="0"/>
          </a:p>
          <a:p>
            <a:pPr algn="just"/>
            <a:endParaRPr lang="en-GB" sz="2000" dirty="0" smtClean="0"/>
          </a:p>
          <a:p>
            <a:pPr algn="just"/>
            <a:r>
              <a:rPr lang="en-GB" sz="2000" dirty="0" smtClean="0"/>
              <a:t> </a:t>
            </a:r>
            <a:r>
              <a:rPr lang="en-GB" sz="2000" b="1" dirty="0">
                <a:solidFill>
                  <a:srgbClr val="FF0000"/>
                </a:solidFill>
              </a:rPr>
              <a:t>c: </a:t>
            </a:r>
            <a:r>
              <a:rPr lang="en-GB" sz="2000" dirty="0"/>
              <a:t>F2 “artic, alpine and subalpine scrub</a:t>
            </a:r>
            <a:r>
              <a:rPr lang="en-GB" sz="2000" dirty="0" smtClean="0"/>
              <a:t>”</a:t>
            </a:r>
          </a:p>
          <a:p>
            <a:pPr algn="just"/>
            <a:endParaRPr lang="en-GB" sz="2000" dirty="0" smtClean="0"/>
          </a:p>
          <a:p>
            <a:pPr algn="just"/>
            <a:r>
              <a:rPr lang="en-GB" sz="2000" dirty="0" smtClean="0"/>
              <a:t> </a:t>
            </a:r>
            <a:r>
              <a:rPr lang="en-GB" sz="2000" b="1" dirty="0">
                <a:solidFill>
                  <a:srgbClr val="FF0000"/>
                </a:solidFill>
              </a:rPr>
              <a:t>d: </a:t>
            </a:r>
            <a:r>
              <a:rPr lang="en-GB" sz="2000" dirty="0"/>
              <a:t>G3 “coniferous woodlands” and G4 “mixed deciduous and coniferous woodlands”). </a:t>
            </a:r>
            <a:endParaRPr lang="es-ES" sz="2000" dirty="0"/>
          </a:p>
        </p:txBody>
      </p:sp>
      <p:sp>
        <p:nvSpPr>
          <p:cNvPr id="4" name="3 Rectángulo"/>
          <p:cNvSpPr/>
          <p:nvPr/>
        </p:nvSpPr>
        <p:spPr>
          <a:xfrm>
            <a:off x="78967" y="-11401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800" b="1" dirty="0">
                <a:solidFill>
                  <a:prstClr val="black"/>
                </a:solidFill>
              </a:rPr>
              <a:t>Habitat distribution and location of </a:t>
            </a:r>
            <a:r>
              <a:rPr lang="en-GB" sz="2800" b="1" dirty="0" err="1">
                <a:solidFill>
                  <a:prstClr val="black"/>
                </a:solidFill>
              </a:rPr>
              <a:t>CL</a:t>
            </a:r>
            <a:r>
              <a:rPr lang="en-GB" sz="2800" b="1" baseline="-25000" dirty="0" err="1">
                <a:solidFill>
                  <a:prstClr val="black"/>
                </a:solidFill>
              </a:rPr>
              <a:t>exc</a:t>
            </a:r>
            <a:r>
              <a:rPr lang="en-GB" sz="2800" b="1" dirty="0">
                <a:solidFill>
                  <a:prstClr val="black"/>
                </a:solidFill>
              </a:rPr>
              <a:t> for the most threatened habitat </a:t>
            </a:r>
            <a:r>
              <a:rPr lang="en-GB" sz="2800" b="1" dirty="0" smtClean="0">
                <a:solidFill>
                  <a:prstClr val="black"/>
                </a:solidFill>
              </a:rPr>
              <a:t>classes</a:t>
            </a:r>
            <a:r>
              <a:rPr lang="en-GB" sz="28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8783" y="3248441"/>
            <a:ext cx="904936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sz="2400" dirty="0" smtClean="0"/>
              <a:t>The surface areas showing a </a:t>
            </a:r>
            <a:r>
              <a:rPr lang="en-GB" sz="2400" dirty="0" err="1" smtClean="0"/>
              <a:t>CL</a:t>
            </a:r>
            <a:r>
              <a:rPr lang="en-GB" sz="2400" baseline="-25000" dirty="0" err="1" smtClean="0"/>
              <a:t>exc</a:t>
            </a:r>
            <a:r>
              <a:rPr lang="en-GB" sz="2400" dirty="0" smtClean="0"/>
              <a:t> are represented in </a:t>
            </a:r>
            <a:r>
              <a:rPr lang="en-GB" sz="2400" b="1" dirty="0" smtClean="0">
                <a:solidFill>
                  <a:srgbClr val="FF0000"/>
                </a:solidFill>
              </a:rPr>
              <a:t>red;</a:t>
            </a:r>
            <a:r>
              <a:rPr lang="en-GB" sz="2400" dirty="0" smtClean="0"/>
              <a:t>  areas with no </a:t>
            </a:r>
            <a:r>
              <a:rPr lang="en-GB" sz="2400" dirty="0" err="1" smtClean="0"/>
              <a:t>CL</a:t>
            </a:r>
            <a:r>
              <a:rPr lang="en-GB" sz="2400" baseline="-25000" dirty="0" err="1" smtClean="0"/>
              <a:t>exc</a:t>
            </a:r>
            <a:r>
              <a:rPr lang="en-GB" sz="2400" dirty="0" smtClean="0"/>
              <a:t> are represented in </a:t>
            </a:r>
            <a:r>
              <a:rPr lang="en-GB" sz="2400" b="1" dirty="0" smtClean="0">
                <a:solidFill>
                  <a:srgbClr val="00B050"/>
                </a:solidFill>
              </a:rPr>
              <a:t>green</a:t>
            </a:r>
            <a:r>
              <a:rPr lang="en-GB" sz="2400" dirty="0" smtClean="0"/>
              <a:t>.</a:t>
            </a:r>
            <a:endParaRPr lang="es-ES" sz="2400" dirty="0"/>
          </a:p>
        </p:txBody>
      </p:sp>
      <p:sp>
        <p:nvSpPr>
          <p:cNvPr id="6" name="5 Rectángulo"/>
          <p:cNvSpPr/>
          <p:nvPr/>
        </p:nvSpPr>
        <p:spPr>
          <a:xfrm>
            <a:off x="4364251" y="541108"/>
            <a:ext cx="479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a </a:t>
            </a:r>
            <a:endParaRPr lang="es-ES" sz="3200" dirty="0"/>
          </a:p>
        </p:txBody>
      </p:sp>
      <p:sp>
        <p:nvSpPr>
          <p:cNvPr id="7" name="6 Rectángulo"/>
          <p:cNvSpPr/>
          <p:nvPr/>
        </p:nvSpPr>
        <p:spPr>
          <a:xfrm>
            <a:off x="7164288" y="479015"/>
            <a:ext cx="497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b </a:t>
            </a:r>
            <a:endParaRPr lang="es-ES" sz="3200" dirty="0"/>
          </a:p>
        </p:txBody>
      </p:sp>
      <p:sp>
        <p:nvSpPr>
          <p:cNvPr id="8" name="7 Rectángulo"/>
          <p:cNvSpPr/>
          <p:nvPr/>
        </p:nvSpPr>
        <p:spPr>
          <a:xfrm>
            <a:off x="4154898" y="3763875"/>
            <a:ext cx="449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c </a:t>
            </a:r>
            <a:endParaRPr lang="es-ES" sz="3200" dirty="0"/>
          </a:p>
        </p:txBody>
      </p:sp>
      <p:sp>
        <p:nvSpPr>
          <p:cNvPr id="9" name="8 Rectángulo"/>
          <p:cNvSpPr/>
          <p:nvPr/>
        </p:nvSpPr>
        <p:spPr>
          <a:xfrm>
            <a:off x="7198742" y="3763875"/>
            <a:ext cx="497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d 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68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29736"/>
            <a:ext cx="7772400" cy="1470025"/>
          </a:xfrm>
        </p:spPr>
        <p:txBody>
          <a:bodyPr/>
          <a:lstStyle/>
          <a:p>
            <a:r>
              <a:rPr lang="es-ES" dirty="0" err="1" smtClean="0"/>
              <a:t>Results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HTAP  </a:t>
            </a:r>
            <a:r>
              <a:rPr lang="es-ES" dirty="0" err="1" smtClean="0"/>
              <a:t>model</a:t>
            </a:r>
            <a:r>
              <a:rPr lang="es-ES" dirty="0" smtClean="0"/>
              <a:t> </a:t>
            </a:r>
            <a:r>
              <a:rPr lang="es-ES" dirty="0" err="1" smtClean="0"/>
              <a:t>exercise</a:t>
            </a:r>
            <a:r>
              <a:rPr lang="es-ES" dirty="0" smtClean="0"/>
              <a:t> (AQMEII-3)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15616" y="1844824"/>
            <a:ext cx="6872808" cy="4581128"/>
          </a:xfrm>
        </p:spPr>
        <p:txBody>
          <a:bodyPr>
            <a:noAutofit/>
          </a:bodyPr>
          <a:lstStyle/>
          <a:p>
            <a:r>
              <a:rPr lang="en-GB" sz="1800" b="1" dirty="0">
                <a:solidFill>
                  <a:schemeClr val="tx2">
                    <a:lumMod val="75000"/>
                  </a:schemeClr>
                </a:solidFill>
              </a:rPr>
              <a:t>Title: Modelled deposition of nitrogen and </a:t>
            </a:r>
            <a:r>
              <a:rPr lang="en-GB" sz="1800" b="1" dirty="0" err="1">
                <a:solidFill>
                  <a:schemeClr val="tx2">
                    <a:lumMod val="75000"/>
                  </a:schemeClr>
                </a:solidFill>
              </a:rPr>
              <a:t>sulfur</a:t>
            </a:r>
            <a:r>
              <a:rPr lang="en-GB" sz="1800" b="1" dirty="0">
                <a:solidFill>
                  <a:schemeClr val="tx2">
                    <a:lumMod val="75000"/>
                  </a:schemeClr>
                </a:solidFill>
              </a:rPr>
              <a:t> in Europe estimated by 14 air quality model-systems: Evaluation, effects of changes in emissions and implications for habitat protection</a:t>
            </a:r>
            <a:endParaRPr lang="es-ES" sz="1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1800" b="1" dirty="0">
                <a:solidFill>
                  <a:schemeClr val="tx2">
                    <a:lumMod val="75000"/>
                  </a:schemeClr>
                </a:solidFill>
              </a:rPr>
              <a:t> </a:t>
            </a:r>
            <a:endParaRPr lang="es-ES" sz="1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1800" b="1" dirty="0">
                <a:solidFill>
                  <a:schemeClr val="tx2">
                    <a:lumMod val="75000"/>
                  </a:schemeClr>
                </a:solidFill>
              </a:rPr>
              <a:t>Authors: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Marta G. Vivanco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1,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Mark. R. Theobald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</a:rPr>
              <a:t>Héctor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García-Gómez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Juan Luis Garrido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, Marje Prank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2,3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Wenche Aas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Mario Adani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</a:rPr>
              <a:t>Ummugulsum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Alyuz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6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Camilla Andersson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7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 Roberto Bellasio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Bertrand Bessagnet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9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Roberto Bianconi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Johannes Bieser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10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Jørgen Brandt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11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Gino Briganti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Andrea Cappelletti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Gabriele Curci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12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</a:rPr>
              <a:t>Jesper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H. Christensen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11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Augustin Colette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9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Florian Couvidat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9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</a:rPr>
              <a:t>Kees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Cuvelier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13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Massimo D'Isidoro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Johannes Flemming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14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Andrea Fraser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15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Camilla Geels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11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</a:rPr>
              <a:t>Kaj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M. Hansen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11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Christian Hogrefe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16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Ulas Im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11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</a:rPr>
              <a:t>Oriol Jorba</a:t>
            </a:r>
            <a:r>
              <a:rPr lang="en-GB" sz="1800" baseline="30000" dirty="0">
                <a:solidFill>
                  <a:schemeClr val="tx2">
                    <a:lumMod val="75000"/>
                  </a:schemeClr>
                </a:solidFill>
              </a:rPr>
              <a:t>17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Astrid Manders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18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Mihaela Mircea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Noelia Otero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19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Maria-Teresa Pay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17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Luca Pozzoli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6,20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 Efisio Solazzo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20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Svetlana Tsyro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21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Alper Unal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6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Peter Wind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21,22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and Stefano Galmarini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</a:rPr>
              <a:t>20</a:t>
            </a:r>
            <a:endParaRPr lang="es-ES" sz="1800" dirty="0">
              <a:solidFill>
                <a:schemeClr val="tx2">
                  <a:lumMod val="75000"/>
                </a:schemeClr>
              </a:solidFill>
            </a:endParaRPr>
          </a:p>
          <a:p>
            <a:endParaRPr lang="es-ES" sz="1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Imagen 31876" descr="mg_Base_AQ_FRES1_HTAP_bas_acc_annual_DNO3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476672"/>
            <a:ext cx="2536825" cy="227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Imagen 31877" descr="mg_Base_AQ_FI1_MACC_bas_acc_annual_DNO3_N_su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48" y="476672"/>
            <a:ext cx="2536825" cy="227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Imagen 31878" descr="mg_Base_AQ_FI1_HTAP_bas_acc_annual_DNO3_N_su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33" y="491712"/>
            <a:ext cx="2536825" cy="227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Imagen 31879" descr="mg_Base_AQ_DK1_HTAP_bas_acc_annual_DNO3_N_su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565" y="493670"/>
            <a:ext cx="2536825" cy="227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Imagen 31880" descr="mg_Base_AQ_TR1_MACC_bas_acc_annual_DNO3_N_su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418114"/>
            <a:ext cx="2536825" cy="227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Imagen 31881" descr="mg_Base_ED_LOTO_bas_acc_annual_DNO3_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48" y="2506437"/>
            <a:ext cx="2536825" cy="227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-180527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4125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39" name="Imagen 31876" descr="mg_Base_AQ_FRES1_HTAP_bas_acc_annual_DNO3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476672"/>
            <a:ext cx="2536825" cy="227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Imagen 31882" descr="mg_Base_ED_MINNI_bas_acc_annual_DNO3_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09" y="2650453"/>
            <a:ext cx="2376449" cy="213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Imagen 31883" descr="mg_Base_ED_EMEP_bas_acc_annual_DNO3_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1" y="2650453"/>
            <a:ext cx="2536825" cy="227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Imagen 31884" descr="mg_Base_ED_MATCH_bas_acc_annual_DNO3_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3" y="4476896"/>
            <a:ext cx="2536825" cy="227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Imagen 31752" descr="mg_Base_ED_CHIM_bas_acc_annual_DNO3_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93" y="4473881"/>
            <a:ext cx="2536825" cy="227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Imagen 156" descr="mg_Base_ED_CMAQ_bas_acc_annual_DNO3_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3" y="4599409"/>
            <a:ext cx="2536825" cy="227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-180527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0" y="14125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259730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1" i="0" u="none" strike="noStrike" cap="none" normalizeH="0" baseline="0" smtClean="0">
                <a:ln>
                  <a:noFill/>
                </a:ln>
                <a:solidFill>
                  <a:srgbClr val="540202"/>
                </a:solidFill>
                <a:effectLst/>
                <a:latin typeface="Helvetica" pitchFamily="34" charset="0"/>
                <a:ea typeface="MS Mincho" pitchFamily="49" charset="-128"/>
                <a:cs typeface="Arial" pitchFamily="34" charset="0"/>
              </a:rPr>
              <a:t/>
            </a:r>
            <a:br>
              <a:rPr kumimoji="0" lang="en-US" altLang="ja-JP" sz="1600" b="1" i="0" u="none" strike="noStrike" cap="none" normalizeH="0" baseline="0" smtClean="0">
                <a:ln>
                  <a:noFill/>
                </a:ln>
                <a:solidFill>
                  <a:srgbClr val="540202"/>
                </a:solidFill>
                <a:effectLst/>
                <a:latin typeface="Helvetica" pitchFamily="34" charset="0"/>
                <a:ea typeface="MS Mincho" pitchFamily="49" charset="-128"/>
                <a:cs typeface="Arial" pitchFamily="34" charset="0"/>
              </a:rPr>
            </a:br>
            <a:endParaRPr kumimoji="0" lang="es-ES" altLang="ja-JP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229788" y="4515177"/>
            <a:ext cx="291421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 (Vivanco et al., </a:t>
            </a:r>
            <a:r>
              <a:rPr lang="en-US" dirty="0" smtClean="0"/>
              <a:t>2017, </a:t>
            </a:r>
            <a:r>
              <a:rPr lang="en-US" dirty="0" smtClean="0"/>
              <a:t>2018:  wide </a:t>
            </a:r>
            <a:r>
              <a:rPr lang="en-US" dirty="0"/>
              <a:t>variability between </a:t>
            </a:r>
            <a:r>
              <a:rPr lang="en-US" dirty="0" smtClean="0"/>
              <a:t>models; </a:t>
            </a:r>
            <a:r>
              <a:rPr lang="en-US" dirty="0" smtClean="0"/>
              <a:t>n</a:t>
            </a:r>
            <a:r>
              <a:rPr lang="en-US" dirty="0" smtClean="0"/>
              <a:t>o </a:t>
            </a:r>
            <a:r>
              <a:rPr lang="en-US" dirty="0" smtClean="0"/>
              <a:t>evaluation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high uncertainty in </a:t>
            </a:r>
            <a:r>
              <a:rPr lang="en-US" dirty="0" smtClean="0"/>
              <a:t>model </a:t>
            </a:r>
            <a:r>
              <a:rPr lang="en-US" dirty="0"/>
              <a:t>results. </a:t>
            </a:r>
            <a:r>
              <a:rPr lang="en-US" dirty="0" smtClean="0"/>
              <a:t>Efforts to evaluate </a:t>
            </a:r>
            <a:r>
              <a:rPr lang="en-US" dirty="0" smtClean="0"/>
              <a:t>DD </a:t>
            </a:r>
            <a:r>
              <a:rPr lang="en-US" dirty="0" smtClean="0"/>
              <a:t>(for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ecosystem impacts </a:t>
            </a:r>
            <a:r>
              <a:rPr lang="en-US" dirty="0"/>
              <a:t>the total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, wet + dry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is considered</a:t>
            </a:r>
            <a:r>
              <a:rPr lang="en-US" dirty="0" smtClean="0"/>
              <a:t>)</a:t>
            </a:r>
            <a:endParaRPr lang="es-ES" dirty="0"/>
          </a:p>
        </p:txBody>
      </p:sp>
      <p:sp>
        <p:nvSpPr>
          <p:cNvPr id="20" name="19 CuadroTexto"/>
          <p:cNvSpPr txBox="1"/>
          <p:nvPr/>
        </p:nvSpPr>
        <p:spPr>
          <a:xfrm>
            <a:off x="-35496" y="-27384"/>
            <a:ext cx="91440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4. </a:t>
            </a:r>
            <a:r>
              <a:rPr lang="es-ES" sz="2800" dirty="0" err="1" smtClean="0"/>
              <a:t>Dry</a:t>
            </a:r>
            <a:r>
              <a:rPr lang="es-ES" sz="2800" dirty="0" smtClean="0"/>
              <a:t> </a:t>
            </a:r>
            <a:r>
              <a:rPr lang="es-ES" sz="2800" dirty="0" err="1" smtClean="0"/>
              <a:t>deposition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96597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272737" y="1202141"/>
            <a:ext cx="3325677" cy="2213053"/>
            <a:chOff x="1609793" y="1084620"/>
            <a:chExt cx="3325677" cy="2213053"/>
          </a:xfrm>
        </p:grpSpPr>
        <p:pic>
          <p:nvPicPr>
            <p:cNvPr id="4" name="3 Imagen"/>
            <p:cNvPicPr>
              <a:picLocks noChangeAspect="1"/>
            </p:cNvPicPr>
            <p:nvPr/>
          </p:nvPicPr>
          <p:blipFill rotWithShape="1">
            <a:blip r:embed="rId3"/>
            <a:srcRect r="38918"/>
            <a:stretch/>
          </p:blipFill>
          <p:spPr>
            <a:xfrm>
              <a:off x="1609793" y="1253897"/>
              <a:ext cx="3255515" cy="2043776"/>
            </a:xfrm>
            <a:prstGeom prst="rect">
              <a:avLst/>
            </a:prstGeom>
          </p:spPr>
        </p:pic>
        <p:sp>
          <p:nvSpPr>
            <p:cNvPr id="9" name="2 CuadroTexto"/>
            <p:cNvSpPr txBox="1">
              <a:spLocks noChangeArrowheads="1"/>
            </p:cNvSpPr>
            <p:nvPr/>
          </p:nvSpPr>
          <p:spPr bwMode="auto">
            <a:xfrm>
              <a:off x="1773170" y="1084620"/>
              <a:ext cx="1577339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2400"/>
                </a:spcAft>
              </a:pPr>
              <a:r>
                <a:rPr lang="es-ES" sz="1600" b="1" i="1" dirty="0" err="1" smtClean="0">
                  <a:latin typeface="Calibri" pitchFamily="34" charset="0"/>
                </a:rPr>
                <a:t>Oxidised</a:t>
              </a:r>
              <a:r>
                <a:rPr lang="es-ES" sz="1600" b="1" i="1" dirty="0" smtClean="0">
                  <a:latin typeface="Calibri" pitchFamily="34" charset="0"/>
                </a:rPr>
                <a:t> N</a:t>
              </a:r>
              <a:endParaRPr lang="es-ES" sz="1600" b="1" i="1" dirty="0">
                <a:latin typeface="Calibri" pitchFamily="34" charset="0"/>
              </a:endParaRPr>
            </a:p>
          </p:txBody>
        </p:sp>
        <p:sp>
          <p:nvSpPr>
            <p:cNvPr id="10" name="2 CuadroTexto"/>
            <p:cNvSpPr txBox="1">
              <a:spLocks noChangeArrowheads="1"/>
            </p:cNvSpPr>
            <p:nvPr/>
          </p:nvSpPr>
          <p:spPr bwMode="auto">
            <a:xfrm>
              <a:off x="3350510" y="1084620"/>
              <a:ext cx="158496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2400"/>
                </a:spcAft>
              </a:pPr>
              <a:r>
                <a:rPr lang="es-ES" sz="1600" b="1" i="1" dirty="0" err="1" smtClean="0">
                  <a:latin typeface="Calibri" pitchFamily="34" charset="0"/>
                </a:rPr>
                <a:t>Reduced</a:t>
              </a:r>
              <a:r>
                <a:rPr lang="es-ES" sz="1600" b="1" i="1" dirty="0" smtClean="0">
                  <a:latin typeface="Calibri" pitchFamily="34" charset="0"/>
                </a:rPr>
                <a:t> N</a:t>
              </a:r>
              <a:endParaRPr lang="es-ES" sz="1600" b="1" i="1" dirty="0">
                <a:latin typeface="Calibri" pitchFamily="34" charset="0"/>
              </a:endParaRPr>
            </a:p>
          </p:txBody>
        </p:sp>
      </p:grpSp>
      <p:sp>
        <p:nvSpPr>
          <p:cNvPr id="17409" name="3 CuadroTexto"/>
          <p:cNvSpPr txBox="1">
            <a:spLocks noChangeArrowheads="1"/>
          </p:cNvSpPr>
          <p:nvPr/>
        </p:nvSpPr>
        <p:spPr bwMode="auto">
          <a:xfrm>
            <a:off x="260350" y="263468"/>
            <a:ext cx="37564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 b="1" i="1" dirty="0" err="1" smtClean="0">
                <a:latin typeface="Calibri" pitchFamily="34" charset="0"/>
              </a:rPr>
              <a:t>What</a:t>
            </a:r>
            <a:r>
              <a:rPr lang="es-ES" sz="2400" b="1" i="1" dirty="0" smtClean="0">
                <a:latin typeface="Calibri" pitchFamily="34" charset="0"/>
              </a:rPr>
              <a:t> </a:t>
            </a:r>
            <a:r>
              <a:rPr lang="es-ES" sz="2400" b="1" i="1" dirty="0" err="1" smtClean="0">
                <a:latin typeface="Calibri" pitchFamily="34" charset="0"/>
              </a:rPr>
              <a:t>about</a:t>
            </a:r>
            <a:r>
              <a:rPr lang="es-ES" sz="2400" b="1" i="1" dirty="0" smtClean="0">
                <a:latin typeface="Calibri" pitchFamily="34" charset="0"/>
              </a:rPr>
              <a:t> </a:t>
            </a:r>
            <a:r>
              <a:rPr lang="es-ES" sz="2400" b="1" i="1" dirty="0" err="1" smtClean="0">
                <a:latin typeface="Calibri" pitchFamily="34" charset="0"/>
              </a:rPr>
              <a:t>dry</a:t>
            </a:r>
            <a:r>
              <a:rPr lang="es-ES" sz="2400" b="1" i="1" dirty="0" smtClean="0">
                <a:latin typeface="Calibri" pitchFamily="34" charset="0"/>
              </a:rPr>
              <a:t> </a:t>
            </a:r>
            <a:r>
              <a:rPr lang="es-ES" sz="2400" b="1" i="1" dirty="0" err="1" smtClean="0">
                <a:latin typeface="Calibri" pitchFamily="34" charset="0"/>
              </a:rPr>
              <a:t>deposition</a:t>
            </a:r>
            <a:r>
              <a:rPr lang="es-ES" sz="2400" b="1" i="1" dirty="0" smtClean="0">
                <a:latin typeface="Calibri" pitchFamily="34" charset="0"/>
              </a:rPr>
              <a:t>?</a:t>
            </a:r>
            <a:endParaRPr lang="es-ES" sz="2400" b="1" i="1" dirty="0">
              <a:latin typeface="Calibri" pitchFamily="34" charset="0"/>
            </a:endParaRPr>
          </a:p>
        </p:txBody>
      </p:sp>
      <p:sp>
        <p:nvSpPr>
          <p:cNvPr id="7" name="2 CuadroTexto"/>
          <p:cNvSpPr txBox="1">
            <a:spLocks noChangeArrowheads="1"/>
          </p:cNvSpPr>
          <p:nvPr/>
        </p:nvSpPr>
        <p:spPr bwMode="auto">
          <a:xfrm>
            <a:off x="60137" y="906566"/>
            <a:ext cx="58717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Coefficient</a:t>
            </a: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 of 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variation</a:t>
            </a: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 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for</a:t>
            </a: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 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wet</a:t>
            </a: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 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deposition</a:t>
            </a:r>
            <a:endParaRPr lang="es-ES" sz="1600" b="1" i="1" dirty="0">
              <a:solidFill>
                <a:srgbClr val="00008A"/>
              </a:solidFill>
              <a:latin typeface="Calibri" pitchFamily="34" charset="0"/>
            </a:endParaRPr>
          </a:p>
        </p:txBody>
      </p:sp>
      <p:sp>
        <p:nvSpPr>
          <p:cNvPr id="8" name="2 CuadroTexto"/>
          <p:cNvSpPr txBox="1">
            <a:spLocks noChangeArrowheads="1"/>
          </p:cNvSpPr>
          <p:nvPr/>
        </p:nvSpPr>
        <p:spPr bwMode="auto">
          <a:xfrm>
            <a:off x="60137" y="3489487"/>
            <a:ext cx="57188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Coefficient</a:t>
            </a: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 of 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variation</a:t>
            </a: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 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for</a:t>
            </a: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 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dry</a:t>
            </a: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 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deposition</a:t>
            </a:r>
            <a:endParaRPr lang="es-ES" sz="1600" b="1" i="1" dirty="0">
              <a:solidFill>
                <a:srgbClr val="00008A"/>
              </a:solidFill>
              <a:latin typeface="Calibri" pitchFamily="34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272737" y="3806753"/>
            <a:ext cx="3325677" cy="2618816"/>
            <a:chOff x="1609793" y="3621299"/>
            <a:chExt cx="3325677" cy="2618816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 rotWithShape="1">
            <a:blip r:embed="rId4"/>
            <a:srcRect r="38918"/>
            <a:stretch/>
          </p:blipFill>
          <p:spPr>
            <a:xfrm>
              <a:off x="1609793" y="3790576"/>
              <a:ext cx="3255515" cy="2043776"/>
            </a:xfrm>
            <a:prstGeom prst="rect">
              <a:avLst/>
            </a:prstGeom>
          </p:spPr>
        </p:pic>
        <p:sp>
          <p:nvSpPr>
            <p:cNvPr id="12" name="2 CuadroTexto"/>
            <p:cNvSpPr txBox="1">
              <a:spLocks noChangeArrowheads="1"/>
            </p:cNvSpPr>
            <p:nvPr/>
          </p:nvSpPr>
          <p:spPr bwMode="auto">
            <a:xfrm>
              <a:off x="1773170" y="3621299"/>
              <a:ext cx="1577339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2400"/>
                </a:spcAft>
              </a:pPr>
              <a:r>
                <a:rPr lang="es-ES" sz="1600" b="1" i="1" dirty="0" err="1" smtClean="0">
                  <a:latin typeface="Calibri" pitchFamily="34" charset="0"/>
                </a:rPr>
                <a:t>Oxidised</a:t>
              </a:r>
              <a:r>
                <a:rPr lang="es-ES" sz="1600" b="1" i="1" dirty="0" smtClean="0">
                  <a:latin typeface="Calibri" pitchFamily="34" charset="0"/>
                </a:rPr>
                <a:t> N</a:t>
              </a:r>
              <a:endParaRPr lang="es-ES" sz="1600" b="1" i="1" dirty="0">
                <a:latin typeface="Calibri" pitchFamily="34" charset="0"/>
              </a:endParaRPr>
            </a:p>
          </p:txBody>
        </p:sp>
        <p:sp>
          <p:nvSpPr>
            <p:cNvPr id="13" name="2 CuadroTexto"/>
            <p:cNvSpPr txBox="1">
              <a:spLocks noChangeArrowheads="1"/>
            </p:cNvSpPr>
            <p:nvPr/>
          </p:nvSpPr>
          <p:spPr bwMode="auto">
            <a:xfrm>
              <a:off x="3350510" y="3621299"/>
              <a:ext cx="158496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2400"/>
                </a:spcAft>
              </a:pPr>
              <a:r>
                <a:rPr lang="es-ES" sz="1600" b="1" i="1" dirty="0" err="1" smtClean="0">
                  <a:latin typeface="Calibri" pitchFamily="34" charset="0"/>
                </a:rPr>
                <a:t>Reduced</a:t>
              </a:r>
              <a:r>
                <a:rPr lang="es-ES" sz="1600" b="1" i="1" dirty="0" smtClean="0">
                  <a:latin typeface="Calibri" pitchFamily="34" charset="0"/>
                </a:rPr>
                <a:t> N</a:t>
              </a:r>
              <a:endParaRPr lang="es-ES" sz="1600" b="1" i="1" dirty="0">
                <a:latin typeface="Calibri" pitchFamily="34" charset="0"/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773170" y="5824617"/>
              <a:ext cx="157734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50" b="1" dirty="0" smtClean="0"/>
                <a:t>4 Models: CHIM, EMEP, LOTO, MATCH</a:t>
              </a:r>
              <a:endParaRPr lang="en-GB" sz="1050" b="1" dirty="0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3415279" y="5824617"/>
              <a:ext cx="1512569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50" b="1" dirty="0" smtClean="0"/>
                <a:t>3 Models: EMEP, LOTO, MATCH</a:t>
              </a:r>
              <a:endParaRPr lang="en-GB" sz="1050" b="1" dirty="0"/>
            </a:p>
          </p:txBody>
        </p:sp>
      </p:grpSp>
      <p:sp>
        <p:nvSpPr>
          <p:cNvPr id="21" name="2 CuadroTexto"/>
          <p:cNvSpPr txBox="1">
            <a:spLocks noChangeArrowheads="1"/>
          </p:cNvSpPr>
          <p:nvPr/>
        </p:nvSpPr>
        <p:spPr bwMode="auto">
          <a:xfrm>
            <a:off x="7189106" y="891784"/>
            <a:ext cx="1693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Can 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evaluate</a:t>
            </a:r>
            <a:endParaRPr lang="es-ES" sz="1600" b="1" i="1" dirty="0">
              <a:solidFill>
                <a:srgbClr val="00008A"/>
              </a:solidFill>
              <a:latin typeface="Calibri" pitchFamily="34" charset="0"/>
            </a:endParaRPr>
          </a:p>
        </p:txBody>
      </p:sp>
      <p:sp>
        <p:nvSpPr>
          <p:cNvPr id="22" name="2 CuadroTexto"/>
          <p:cNvSpPr txBox="1">
            <a:spLocks noChangeArrowheads="1"/>
          </p:cNvSpPr>
          <p:nvPr/>
        </p:nvSpPr>
        <p:spPr bwMode="auto">
          <a:xfrm>
            <a:off x="7222260" y="4674752"/>
            <a:ext cx="16932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s-ES" sz="1800" b="1" i="1" u="sng" dirty="0" err="1" smtClean="0">
                <a:solidFill>
                  <a:srgbClr val="00008A"/>
                </a:solidFill>
                <a:latin typeface="Calibri" pitchFamily="34" charset="0"/>
              </a:rPr>
              <a:t>Not</a:t>
            </a:r>
            <a:r>
              <a:rPr lang="es-ES" sz="1800" b="1" i="1" u="sng" dirty="0" smtClean="0">
                <a:solidFill>
                  <a:srgbClr val="00008A"/>
                </a:solidFill>
                <a:latin typeface="Calibri" pitchFamily="34" charset="0"/>
              </a:rPr>
              <a:t> </a:t>
            </a:r>
            <a:r>
              <a:rPr lang="es-ES" sz="1800" b="1" i="1" u="sng" dirty="0" err="1" smtClean="0">
                <a:solidFill>
                  <a:srgbClr val="00008A"/>
                </a:solidFill>
                <a:latin typeface="Calibri" pitchFamily="34" charset="0"/>
              </a:rPr>
              <a:t>easy</a:t>
            </a:r>
            <a:r>
              <a:rPr lang="es-ES" sz="1800" b="1" i="1" u="sng" dirty="0" smtClean="0">
                <a:solidFill>
                  <a:srgbClr val="00008A"/>
                </a:solidFill>
                <a:latin typeface="Calibri" pitchFamily="34" charset="0"/>
              </a:rPr>
              <a:t> to </a:t>
            </a:r>
            <a:r>
              <a:rPr lang="es-ES" sz="1800" b="1" i="1" u="sng" dirty="0" err="1" smtClean="0">
                <a:solidFill>
                  <a:srgbClr val="00008A"/>
                </a:solidFill>
                <a:latin typeface="Calibri" pitchFamily="34" charset="0"/>
              </a:rPr>
              <a:t>evaluate</a:t>
            </a:r>
            <a:endParaRPr lang="es-ES" sz="1800" b="1" i="1" u="sng" dirty="0">
              <a:solidFill>
                <a:srgbClr val="00008A"/>
              </a:solidFill>
              <a:latin typeface="Calibri" pitchFamily="34" charset="0"/>
            </a:endParaRPr>
          </a:p>
        </p:txBody>
      </p:sp>
      <p:pic>
        <p:nvPicPr>
          <p:cNvPr id="24" name="23 Imagen"/>
          <p:cNvPicPr>
            <a:picLocks noChangeAspect="1"/>
          </p:cNvPicPr>
          <p:nvPr/>
        </p:nvPicPr>
        <p:blipFill rotWithShape="1">
          <a:blip r:embed="rId3"/>
          <a:srcRect l="91040" t="33435" r="-248" b="34476"/>
          <a:stretch/>
        </p:blipFill>
        <p:spPr>
          <a:xfrm>
            <a:off x="3623391" y="1807340"/>
            <a:ext cx="827851" cy="1106190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 rotWithShape="1">
          <a:blip r:embed="rId3"/>
          <a:srcRect l="91040" t="33435" r="-248" b="34476"/>
          <a:stretch/>
        </p:blipFill>
        <p:spPr>
          <a:xfrm>
            <a:off x="3623391" y="4444823"/>
            <a:ext cx="827851" cy="1106190"/>
          </a:xfrm>
          <a:prstGeom prst="rect">
            <a:avLst/>
          </a:prstGeom>
        </p:spPr>
      </p:pic>
      <p:pic>
        <p:nvPicPr>
          <p:cNvPr id="28" name="27 Imagen"/>
          <p:cNvPicPr/>
          <p:nvPr/>
        </p:nvPicPr>
        <p:blipFill>
          <a:blip r:embed="rId5"/>
          <a:stretch>
            <a:fillRect/>
          </a:stretch>
        </p:blipFill>
        <p:spPr>
          <a:xfrm>
            <a:off x="4390618" y="1587067"/>
            <a:ext cx="2643164" cy="1673713"/>
          </a:xfrm>
          <a:prstGeom prst="rect">
            <a:avLst/>
          </a:prstGeom>
        </p:spPr>
      </p:pic>
      <p:sp>
        <p:nvSpPr>
          <p:cNvPr id="29" name="2 CuadroTexto"/>
          <p:cNvSpPr txBox="1">
            <a:spLocks noChangeArrowheads="1"/>
          </p:cNvSpPr>
          <p:nvPr/>
        </p:nvSpPr>
        <p:spPr bwMode="auto">
          <a:xfrm>
            <a:off x="4381991" y="906566"/>
            <a:ext cx="27122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Time series (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wet</a:t>
            </a: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 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deposition</a:t>
            </a: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)</a:t>
            </a:r>
            <a:endParaRPr lang="es-ES" sz="1600" b="1" i="1" dirty="0">
              <a:solidFill>
                <a:srgbClr val="00008A"/>
              </a:solidFill>
              <a:latin typeface="Calibri" pitchFamily="34" charset="0"/>
            </a:endParaRPr>
          </a:p>
        </p:txBody>
      </p:sp>
      <p:sp>
        <p:nvSpPr>
          <p:cNvPr id="30" name="2 CuadroTexto"/>
          <p:cNvSpPr txBox="1">
            <a:spLocks noChangeArrowheads="1"/>
          </p:cNvSpPr>
          <p:nvPr/>
        </p:nvSpPr>
        <p:spPr bwMode="auto">
          <a:xfrm>
            <a:off x="4468252" y="1230338"/>
            <a:ext cx="157733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s-ES" sz="1600" b="1" i="1" dirty="0" err="1" smtClean="0">
                <a:latin typeface="Calibri" pitchFamily="34" charset="0"/>
              </a:rPr>
              <a:t>e.g</a:t>
            </a:r>
            <a:r>
              <a:rPr lang="es-ES" sz="1600" b="1" i="1" dirty="0" smtClean="0">
                <a:latin typeface="Calibri" pitchFamily="34" charset="0"/>
              </a:rPr>
              <a:t>. </a:t>
            </a:r>
            <a:r>
              <a:rPr lang="es-ES" sz="1600" b="1" i="1" dirty="0" err="1" smtClean="0">
                <a:latin typeface="Calibri" pitchFamily="34" charset="0"/>
              </a:rPr>
              <a:t>Oxidised</a:t>
            </a:r>
            <a:r>
              <a:rPr lang="es-ES" sz="1600" b="1" i="1" dirty="0" smtClean="0">
                <a:latin typeface="Calibri" pitchFamily="34" charset="0"/>
              </a:rPr>
              <a:t> N</a:t>
            </a:r>
            <a:endParaRPr lang="es-ES" sz="1600" b="1" i="1" dirty="0">
              <a:latin typeface="Calibri" pitchFamily="34" charset="0"/>
            </a:endParaRPr>
          </a:p>
        </p:txBody>
      </p:sp>
      <p:pic>
        <p:nvPicPr>
          <p:cNvPr id="33" name="32 Imagen"/>
          <p:cNvPicPr/>
          <p:nvPr/>
        </p:nvPicPr>
        <p:blipFill>
          <a:blip r:embed="rId6"/>
          <a:stretch>
            <a:fillRect/>
          </a:stretch>
        </p:blipFill>
        <p:spPr>
          <a:xfrm>
            <a:off x="7152752" y="1500808"/>
            <a:ext cx="1832245" cy="129938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04836" flipV="1">
            <a:off x="6167339" y="1580071"/>
            <a:ext cx="1363633" cy="85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82" y="4192294"/>
            <a:ext cx="2642400" cy="174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2 CuadroTexto"/>
          <p:cNvSpPr txBox="1">
            <a:spLocks noChangeArrowheads="1"/>
          </p:cNvSpPr>
          <p:nvPr/>
        </p:nvSpPr>
        <p:spPr bwMode="auto">
          <a:xfrm>
            <a:off x="4381991" y="3489487"/>
            <a:ext cx="27122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Time series (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dry</a:t>
            </a: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 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deposition</a:t>
            </a: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)</a:t>
            </a:r>
            <a:endParaRPr lang="es-ES" sz="1600" b="1" i="1" dirty="0">
              <a:solidFill>
                <a:srgbClr val="00008A"/>
              </a:solidFill>
              <a:latin typeface="Calibri" pitchFamily="34" charset="0"/>
            </a:endParaRPr>
          </a:p>
        </p:txBody>
      </p:sp>
      <p:sp>
        <p:nvSpPr>
          <p:cNvPr id="36" name="2 CuadroTexto"/>
          <p:cNvSpPr txBox="1">
            <a:spLocks noChangeArrowheads="1"/>
          </p:cNvSpPr>
          <p:nvPr/>
        </p:nvSpPr>
        <p:spPr bwMode="auto">
          <a:xfrm>
            <a:off x="4468252" y="3813259"/>
            <a:ext cx="157733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s-ES" sz="1600" b="1" i="1" dirty="0" err="1" smtClean="0">
                <a:latin typeface="Calibri" pitchFamily="34" charset="0"/>
              </a:rPr>
              <a:t>e.g</a:t>
            </a:r>
            <a:r>
              <a:rPr lang="es-ES" sz="1600" b="1" i="1" dirty="0" smtClean="0">
                <a:latin typeface="Calibri" pitchFamily="34" charset="0"/>
              </a:rPr>
              <a:t>. </a:t>
            </a:r>
            <a:r>
              <a:rPr lang="es-ES" sz="1600" b="1" i="1" dirty="0" err="1" smtClean="0">
                <a:latin typeface="Calibri" pitchFamily="34" charset="0"/>
              </a:rPr>
              <a:t>Oxidised</a:t>
            </a:r>
            <a:r>
              <a:rPr lang="es-ES" sz="1600" b="1" i="1" dirty="0" smtClean="0">
                <a:latin typeface="Calibri" pitchFamily="34" charset="0"/>
              </a:rPr>
              <a:t> N</a:t>
            </a:r>
            <a:endParaRPr lang="es-ES" sz="1600" b="1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07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5" y="2010893"/>
            <a:ext cx="3678237" cy="271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2 CuadroTexto"/>
          <p:cNvSpPr txBox="1">
            <a:spLocks noChangeArrowheads="1"/>
          </p:cNvSpPr>
          <p:nvPr/>
        </p:nvSpPr>
        <p:spPr bwMode="auto">
          <a:xfrm>
            <a:off x="2769873" y="4734960"/>
            <a:ext cx="1008497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s-ES" sz="1000" b="1" i="1" dirty="0" smtClean="0">
                <a:latin typeface="Calibri" pitchFamily="34" charset="0"/>
              </a:rPr>
              <a:t>(DO3SE </a:t>
            </a:r>
            <a:r>
              <a:rPr lang="es-ES" sz="1000" b="1" i="1" dirty="0" err="1" smtClean="0">
                <a:latin typeface="Calibri" pitchFamily="34" charset="0"/>
              </a:rPr>
              <a:t>model</a:t>
            </a:r>
            <a:r>
              <a:rPr lang="es-ES" sz="1000" b="1" i="1" dirty="0" smtClean="0">
                <a:latin typeface="Calibri" pitchFamily="34" charset="0"/>
              </a:rPr>
              <a:t>) </a:t>
            </a:r>
            <a:endParaRPr lang="es-ES" sz="1000" b="1" i="1" dirty="0">
              <a:latin typeface="Calibri" pitchFamily="34" charset="0"/>
            </a:endParaRPr>
          </a:p>
        </p:txBody>
      </p:sp>
      <p:sp>
        <p:nvSpPr>
          <p:cNvPr id="14" name="3 CuadroTexto"/>
          <p:cNvSpPr txBox="1">
            <a:spLocks noChangeArrowheads="1"/>
          </p:cNvSpPr>
          <p:nvPr/>
        </p:nvSpPr>
        <p:spPr bwMode="auto">
          <a:xfrm>
            <a:off x="260350" y="263468"/>
            <a:ext cx="8493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i="1" dirty="0">
                <a:latin typeface="Calibri" pitchFamily="34" charset="0"/>
              </a:rPr>
              <a:t>Compare with dry deposition estimated using inferential models?</a:t>
            </a:r>
          </a:p>
        </p:txBody>
      </p:sp>
      <p:sp>
        <p:nvSpPr>
          <p:cNvPr id="15" name="2 CuadroTexto"/>
          <p:cNvSpPr txBox="1">
            <a:spLocks noChangeArrowheads="1"/>
          </p:cNvSpPr>
          <p:nvPr/>
        </p:nvSpPr>
        <p:spPr bwMode="auto">
          <a:xfrm>
            <a:off x="163653" y="1465335"/>
            <a:ext cx="58717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Example</a:t>
            </a: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 of 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an</a:t>
            </a: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 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inferential</a:t>
            </a: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 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modelling</a:t>
            </a:r>
            <a:r>
              <a:rPr lang="es-ES" sz="1600" b="1" i="1" dirty="0" smtClean="0">
                <a:solidFill>
                  <a:srgbClr val="00008A"/>
                </a:solidFill>
                <a:latin typeface="Calibri" pitchFamily="34" charset="0"/>
              </a:rPr>
              <a:t> </a:t>
            </a:r>
            <a:r>
              <a:rPr lang="es-ES" sz="1600" b="1" i="1" dirty="0" err="1" smtClean="0">
                <a:solidFill>
                  <a:srgbClr val="00008A"/>
                </a:solidFill>
                <a:latin typeface="Calibri" pitchFamily="34" charset="0"/>
              </a:rPr>
              <a:t>scheme</a:t>
            </a:r>
            <a:endParaRPr lang="es-ES" sz="1600" b="1" i="1" dirty="0">
              <a:solidFill>
                <a:srgbClr val="00008A"/>
              </a:solidFill>
              <a:latin typeface="Calibri" pitchFamily="34" charset="0"/>
            </a:endParaRPr>
          </a:p>
        </p:txBody>
      </p:sp>
      <p:sp>
        <p:nvSpPr>
          <p:cNvPr id="16" name="3 CuadroTexto"/>
          <p:cNvSpPr txBox="1">
            <a:spLocks noChangeArrowheads="1"/>
          </p:cNvSpPr>
          <p:nvPr/>
        </p:nvSpPr>
        <p:spPr bwMode="auto">
          <a:xfrm>
            <a:off x="4493958" y="2419765"/>
            <a:ext cx="432223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b="1" i="1" dirty="0" smtClean="0">
                <a:latin typeface="Calibri" pitchFamily="34" charset="0"/>
              </a:rPr>
              <a:t>Similar </a:t>
            </a:r>
            <a:r>
              <a:rPr lang="es-ES" sz="2400" b="1" i="1" dirty="0" err="1" smtClean="0">
                <a:latin typeface="Calibri" pitchFamily="34" charset="0"/>
              </a:rPr>
              <a:t>or</a:t>
            </a:r>
            <a:r>
              <a:rPr lang="es-ES" sz="2400" b="1" i="1" dirty="0" smtClean="0">
                <a:latin typeface="Calibri" pitchFamily="34" charset="0"/>
              </a:rPr>
              <a:t> </a:t>
            </a:r>
            <a:r>
              <a:rPr lang="es-ES" sz="2400" b="1" i="1" dirty="0" err="1" smtClean="0">
                <a:latin typeface="Calibri" pitchFamily="34" charset="0"/>
              </a:rPr>
              <a:t>identical</a:t>
            </a:r>
            <a:r>
              <a:rPr lang="es-ES" sz="2400" b="1" i="1" dirty="0" smtClean="0">
                <a:latin typeface="Calibri" pitchFamily="34" charset="0"/>
              </a:rPr>
              <a:t> to </a:t>
            </a:r>
            <a:r>
              <a:rPr lang="es-ES" sz="2400" b="1" i="1" dirty="0" err="1" smtClean="0">
                <a:latin typeface="Calibri" pitchFamily="34" charset="0"/>
              </a:rPr>
              <a:t>schemes</a:t>
            </a:r>
            <a:r>
              <a:rPr lang="es-ES" sz="2400" b="1" i="1" dirty="0" smtClean="0">
                <a:latin typeface="Calibri" pitchFamily="34" charset="0"/>
              </a:rPr>
              <a:t> </a:t>
            </a:r>
            <a:r>
              <a:rPr lang="es-ES" sz="2400" b="1" i="1" dirty="0" err="1" smtClean="0">
                <a:latin typeface="Calibri" pitchFamily="34" charset="0"/>
              </a:rPr>
              <a:t>used</a:t>
            </a:r>
            <a:r>
              <a:rPr lang="es-ES" sz="2400" b="1" i="1" dirty="0" smtClean="0">
                <a:latin typeface="Calibri" pitchFamily="34" charset="0"/>
              </a:rPr>
              <a:t> in </a:t>
            </a:r>
            <a:r>
              <a:rPr lang="es-ES" sz="2400" b="1" i="1" dirty="0" err="1" smtClean="0">
                <a:latin typeface="Calibri" pitchFamily="34" charset="0"/>
              </a:rPr>
              <a:t>the</a:t>
            </a:r>
            <a:r>
              <a:rPr lang="es-ES" sz="2400" b="1" i="1" dirty="0" smtClean="0">
                <a:latin typeface="Calibri" pitchFamily="34" charset="0"/>
              </a:rPr>
              <a:t> </a:t>
            </a:r>
            <a:r>
              <a:rPr lang="es-ES" sz="2400" b="1" i="1" dirty="0" err="1" smtClean="0">
                <a:latin typeface="Calibri" pitchFamily="34" charset="0"/>
              </a:rPr>
              <a:t>CTMs</a:t>
            </a:r>
            <a:endParaRPr lang="es-ES" sz="2400" b="1" i="1" dirty="0" smtClean="0">
              <a:latin typeface="Calibri" pitchFamily="34" charset="0"/>
            </a:endParaRPr>
          </a:p>
          <a:p>
            <a:pPr>
              <a:spcAft>
                <a:spcPts val="1200"/>
              </a:spcAft>
            </a:pPr>
            <a:r>
              <a:rPr lang="es-ES" sz="2400" b="1" i="1" dirty="0" smtClean="0">
                <a:solidFill>
                  <a:srgbClr val="00008A"/>
                </a:solidFill>
                <a:latin typeface="Calibri" pitchFamily="34" charset="0"/>
              </a:rPr>
              <a:t>..</a:t>
            </a:r>
            <a:r>
              <a:rPr lang="es-ES" sz="2400" b="1" i="1" dirty="0" err="1" smtClean="0">
                <a:solidFill>
                  <a:srgbClr val="00008A"/>
                </a:solidFill>
                <a:latin typeface="Calibri" pitchFamily="34" charset="0"/>
              </a:rPr>
              <a:t>but</a:t>
            </a:r>
            <a:r>
              <a:rPr lang="es-ES" sz="2400" b="1" i="1" dirty="0" smtClean="0">
                <a:solidFill>
                  <a:srgbClr val="00008A"/>
                </a:solidFill>
                <a:latin typeface="Calibri" pitchFamily="34" charset="0"/>
              </a:rPr>
              <a:t> use </a:t>
            </a:r>
            <a:r>
              <a:rPr lang="es-ES" sz="2400" b="1" i="1" dirty="0" err="1" smtClean="0">
                <a:solidFill>
                  <a:srgbClr val="00008A"/>
                </a:solidFill>
                <a:latin typeface="Calibri" pitchFamily="34" charset="0"/>
              </a:rPr>
              <a:t>observed</a:t>
            </a:r>
            <a:r>
              <a:rPr lang="es-ES" sz="2400" b="1" i="1" dirty="0" smtClean="0">
                <a:solidFill>
                  <a:srgbClr val="00008A"/>
                </a:solidFill>
                <a:latin typeface="Calibri" pitchFamily="34" charset="0"/>
              </a:rPr>
              <a:t> </a:t>
            </a:r>
            <a:r>
              <a:rPr lang="es-ES" sz="2400" b="1" i="1" dirty="0" err="1" smtClean="0">
                <a:solidFill>
                  <a:srgbClr val="00008A"/>
                </a:solidFill>
                <a:latin typeface="Calibri" pitchFamily="34" charset="0"/>
              </a:rPr>
              <a:t>meteorology</a:t>
            </a:r>
            <a:r>
              <a:rPr lang="es-ES" sz="2400" b="1" i="1" dirty="0" smtClean="0">
                <a:solidFill>
                  <a:srgbClr val="00008A"/>
                </a:solidFill>
                <a:latin typeface="Calibri" pitchFamily="34" charset="0"/>
              </a:rPr>
              <a:t> and </a:t>
            </a:r>
            <a:r>
              <a:rPr lang="es-ES" sz="2400" b="1" i="1" dirty="0" err="1" smtClean="0">
                <a:solidFill>
                  <a:srgbClr val="00008A"/>
                </a:solidFill>
                <a:latin typeface="Calibri" pitchFamily="34" charset="0"/>
              </a:rPr>
              <a:t>atmospheric</a:t>
            </a:r>
            <a:r>
              <a:rPr lang="es-ES" sz="2400" b="1" i="1" dirty="0" smtClean="0">
                <a:solidFill>
                  <a:srgbClr val="00008A"/>
                </a:solidFill>
                <a:latin typeface="Calibri" pitchFamily="34" charset="0"/>
              </a:rPr>
              <a:t> </a:t>
            </a:r>
            <a:r>
              <a:rPr lang="es-ES" sz="2400" b="1" i="1" dirty="0" err="1" smtClean="0">
                <a:solidFill>
                  <a:srgbClr val="00008A"/>
                </a:solidFill>
                <a:latin typeface="Calibri" pitchFamily="34" charset="0"/>
              </a:rPr>
              <a:t>concentrations</a:t>
            </a:r>
            <a:endParaRPr lang="es-ES" sz="2400" b="1" i="1" dirty="0" smtClean="0">
              <a:solidFill>
                <a:srgbClr val="00008A"/>
              </a:solidFill>
              <a:latin typeface="Calibri" pitchFamily="34" charset="0"/>
            </a:endParaRPr>
          </a:p>
          <a:p>
            <a:pPr>
              <a:spcAft>
                <a:spcPts val="1200"/>
              </a:spcAft>
            </a:pPr>
            <a:endParaRPr lang="en-GB" sz="2400" b="1" i="1" dirty="0">
              <a:solidFill>
                <a:srgbClr val="00008A"/>
              </a:solidFill>
              <a:latin typeface="Calibri" pitchFamily="34" charset="0"/>
            </a:endParaRPr>
          </a:p>
        </p:txBody>
      </p:sp>
      <p:sp>
        <p:nvSpPr>
          <p:cNvPr id="17" name="3 CuadroTexto"/>
          <p:cNvSpPr txBox="1">
            <a:spLocks noChangeArrowheads="1"/>
          </p:cNvSpPr>
          <p:nvPr/>
        </p:nvSpPr>
        <p:spPr bwMode="auto">
          <a:xfrm>
            <a:off x="260350" y="828645"/>
            <a:ext cx="86883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i="1" dirty="0" smtClean="0">
                <a:solidFill>
                  <a:srgbClr val="820000"/>
                </a:solidFill>
                <a:latin typeface="Calibri" pitchFamily="34" charset="0"/>
              </a:rPr>
              <a:t>“Despite </a:t>
            </a:r>
            <a:r>
              <a:rPr lang="en-GB" sz="1600" b="1" i="1" dirty="0">
                <a:solidFill>
                  <a:srgbClr val="820000"/>
                </a:solidFill>
                <a:latin typeface="Calibri" pitchFamily="34" charset="0"/>
              </a:rPr>
              <a:t>the presence of large </a:t>
            </a:r>
            <a:r>
              <a:rPr lang="en-GB" sz="1600" b="1" i="1" dirty="0" smtClean="0">
                <a:solidFill>
                  <a:srgbClr val="820000"/>
                </a:solidFill>
                <a:latin typeface="Calibri" pitchFamily="34" charset="0"/>
              </a:rPr>
              <a:t>uncertainties, inferential </a:t>
            </a:r>
            <a:r>
              <a:rPr lang="en-GB" sz="1600" b="1" i="1" dirty="0">
                <a:solidFill>
                  <a:srgbClr val="820000"/>
                </a:solidFill>
                <a:latin typeface="Calibri" pitchFamily="34" charset="0"/>
              </a:rPr>
              <a:t>dry deposition estimates remain the best available for assessing long term dry deposition on global </a:t>
            </a:r>
            <a:r>
              <a:rPr lang="en-GB" sz="1600" b="1" i="1" dirty="0" smtClean="0">
                <a:solidFill>
                  <a:srgbClr val="820000"/>
                </a:solidFill>
                <a:latin typeface="Calibri" pitchFamily="34" charset="0"/>
              </a:rPr>
              <a:t>and regional scales”  </a:t>
            </a:r>
            <a:r>
              <a:rPr lang="en-GB" sz="1600" i="1" dirty="0" smtClean="0">
                <a:solidFill>
                  <a:srgbClr val="820000"/>
                </a:solidFill>
                <a:latin typeface="Calibri" pitchFamily="34" charset="0"/>
              </a:rPr>
              <a:t>(Vet et al., 2014)</a:t>
            </a:r>
            <a:endParaRPr lang="en-GB" sz="1600" i="1" dirty="0">
              <a:solidFill>
                <a:srgbClr val="820000"/>
              </a:solidFill>
              <a:latin typeface="Calibri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06973" y="5078652"/>
            <a:ext cx="81950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b="1" i="1" dirty="0" err="1">
                <a:latin typeface="Calibri" pitchFamily="34" charset="0"/>
              </a:rPr>
              <a:t>Comparison</a:t>
            </a:r>
            <a:r>
              <a:rPr lang="es-ES" sz="2400" b="1" i="1" dirty="0">
                <a:latin typeface="Calibri" pitchFamily="34" charset="0"/>
              </a:rPr>
              <a:t> </a:t>
            </a:r>
            <a:r>
              <a:rPr lang="es-ES" sz="2400" b="1" i="1" dirty="0" err="1">
                <a:latin typeface="Calibri" pitchFamily="34" charset="0"/>
              </a:rPr>
              <a:t>with</a:t>
            </a:r>
            <a:r>
              <a:rPr lang="es-ES" sz="2400" b="1" i="1" dirty="0">
                <a:latin typeface="Calibri" pitchFamily="34" charset="0"/>
              </a:rPr>
              <a:t> CTM </a:t>
            </a:r>
            <a:r>
              <a:rPr lang="es-ES" sz="2400" b="1" i="1" dirty="0" err="1">
                <a:latin typeface="Calibri" pitchFamily="34" charset="0"/>
              </a:rPr>
              <a:t>estimates</a:t>
            </a:r>
            <a:r>
              <a:rPr lang="es-ES" sz="2400" b="1" i="1" dirty="0">
                <a:latin typeface="Calibri" pitchFamily="34" charset="0"/>
              </a:rPr>
              <a:t>, </a:t>
            </a:r>
            <a:r>
              <a:rPr lang="es-ES" sz="2400" b="1" i="1" dirty="0" err="1">
                <a:latin typeface="Calibri" pitchFamily="34" charset="0"/>
              </a:rPr>
              <a:t>therefore</a:t>
            </a:r>
            <a:r>
              <a:rPr lang="es-ES" sz="2400" b="1" i="1" dirty="0">
                <a:latin typeface="Calibri" pitchFamily="34" charset="0"/>
              </a:rPr>
              <a:t>, </a:t>
            </a:r>
            <a:r>
              <a:rPr lang="es-ES" sz="2400" b="1" i="1" dirty="0" err="1">
                <a:latin typeface="Calibri" pitchFamily="34" charset="0"/>
              </a:rPr>
              <a:t>allows</a:t>
            </a:r>
            <a:r>
              <a:rPr lang="es-ES" sz="2400" b="1" i="1" dirty="0">
                <a:latin typeface="Calibri" pitchFamily="34" charset="0"/>
              </a:rPr>
              <a:t> </a:t>
            </a:r>
            <a:r>
              <a:rPr lang="es-ES" sz="2400" b="1" i="1" dirty="0" err="1">
                <a:latin typeface="Calibri" pitchFamily="34" charset="0"/>
              </a:rPr>
              <a:t>us</a:t>
            </a:r>
            <a:r>
              <a:rPr lang="es-ES" sz="2400" b="1" i="1" dirty="0">
                <a:latin typeface="Calibri" pitchFamily="34" charset="0"/>
              </a:rPr>
              <a:t> to </a:t>
            </a:r>
            <a:r>
              <a:rPr lang="es-ES" sz="2400" b="1" i="1" dirty="0" err="1">
                <a:latin typeface="Calibri" pitchFamily="34" charset="0"/>
              </a:rPr>
              <a:t>assess</a:t>
            </a:r>
            <a:r>
              <a:rPr lang="es-ES" sz="2400" b="1" i="1" dirty="0">
                <a:latin typeface="Calibri" pitchFamily="34" charset="0"/>
              </a:rPr>
              <a:t> </a:t>
            </a:r>
            <a:r>
              <a:rPr lang="es-ES" sz="2400" b="1" i="1" dirty="0" err="1">
                <a:latin typeface="Calibri" pitchFamily="34" charset="0"/>
              </a:rPr>
              <a:t>whether</a:t>
            </a:r>
            <a:r>
              <a:rPr lang="es-ES" sz="2400" b="1" i="1" dirty="0">
                <a:latin typeface="Calibri" pitchFamily="34" charset="0"/>
              </a:rPr>
              <a:t> </a:t>
            </a:r>
            <a:r>
              <a:rPr lang="es-ES" sz="2400" b="1" i="1" dirty="0" err="1">
                <a:latin typeface="Calibri" pitchFamily="34" charset="0"/>
              </a:rPr>
              <a:t>differences</a:t>
            </a:r>
            <a:r>
              <a:rPr lang="es-ES" sz="2400" b="1" i="1" dirty="0">
                <a:latin typeface="Calibri" pitchFamily="34" charset="0"/>
              </a:rPr>
              <a:t> are </a:t>
            </a:r>
            <a:r>
              <a:rPr lang="es-ES" sz="2400" b="1" i="1" dirty="0" err="1">
                <a:latin typeface="Calibri" pitchFamily="34" charset="0"/>
              </a:rPr>
              <a:t>due</a:t>
            </a:r>
            <a:r>
              <a:rPr lang="es-ES" sz="2400" b="1" i="1" dirty="0">
                <a:latin typeface="Calibri" pitchFamily="34" charset="0"/>
              </a:rPr>
              <a:t> to </a:t>
            </a:r>
            <a:r>
              <a:rPr lang="es-ES" sz="2400" b="1" i="1" dirty="0" err="1">
                <a:latin typeface="Calibri" pitchFamily="34" charset="0"/>
              </a:rPr>
              <a:t>the</a:t>
            </a:r>
            <a:r>
              <a:rPr lang="es-ES" sz="2400" b="1" i="1" dirty="0">
                <a:latin typeface="Calibri" pitchFamily="34" charset="0"/>
              </a:rPr>
              <a:t> </a:t>
            </a:r>
            <a:r>
              <a:rPr lang="es-ES" sz="2400" b="1" i="1" dirty="0" err="1">
                <a:latin typeface="Calibri" pitchFamily="34" charset="0"/>
              </a:rPr>
              <a:t>modelled</a:t>
            </a:r>
            <a:r>
              <a:rPr lang="es-ES" sz="2400" b="1" i="1" dirty="0">
                <a:latin typeface="Calibri" pitchFamily="34" charset="0"/>
              </a:rPr>
              <a:t> </a:t>
            </a:r>
            <a:r>
              <a:rPr lang="es-ES" sz="2400" b="1" i="1" dirty="0" err="1">
                <a:latin typeface="Calibri" pitchFamily="34" charset="0"/>
              </a:rPr>
              <a:t>meteorology</a:t>
            </a:r>
            <a:r>
              <a:rPr lang="es-ES" sz="2400" b="1" i="1" dirty="0">
                <a:latin typeface="Calibri" pitchFamily="34" charset="0"/>
              </a:rPr>
              <a:t>, </a:t>
            </a:r>
            <a:r>
              <a:rPr lang="es-ES" sz="2400" b="1" i="1" dirty="0" err="1">
                <a:latin typeface="Calibri" pitchFamily="34" charset="0"/>
              </a:rPr>
              <a:t>modelled</a:t>
            </a:r>
            <a:r>
              <a:rPr lang="es-ES" sz="2400" b="1" i="1" dirty="0">
                <a:latin typeface="Calibri" pitchFamily="34" charset="0"/>
              </a:rPr>
              <a:t> </a:t>
            </a:r>
            <a:r>
              <a:rPr lang="es-ES" sz="2400" b="1" i="1" dirty="0" err="1">
                <a:latin typeface="Calibri" pitchFamily="34" charset="0"/>
              </a:rPr>
              <a:t>concentrations</a:t>
            </a:r>
            <a:r>
              <a:rPr lang="es-ES" sz="2400" b="1" i="1" dirty="0">
                <a:latin typeface="Calibri" pitchFamily="34" charset="0"/>
              </a:rPr>
              <a:t>, </a:t>
            </a:r>
            <a:r>
              <a:rPr lang="es-ES" sz="2400" b="1" i="1" dirty="0" err="1">
                <a:latin typeface="Calibri" pitchFamily="34" charset="0"/>
              </a:rPr>
              <a:t>deposition</a:t>
            </a:r>
            <a:r>
              <a:rPr lang="es-ES" sz="2400" b="1" i="1" dirty="0">
                <a:latin typeface="Calibri" pitchFamily="34" charset="0"/>
              </a:rPr>
              <a:t> </a:t>
            </a:r>
            <a:r>
              <a:rPr lang="es-ES" sz="2400" b="1" i="1" dirty="0" err="1">
                <a:latin typeface="Calibri" pitchFamily="34" charset="0"/>
              </a:rPr>
              <a:t>parameterisations</a:t>
            </a:r>
            <a:r>
              <a:rPr lang="es-ES" sz="2400" b="1" i="1" dirty="0">
                <a:latin typeface="Calibri" pitchFamily="34" charset="0"/>
              </a:rPr>
              <a:t> </a:t>
            </a:r>
            <a:r>
              <a:rPr lang="es-ES" sz="2400" b="1" i="1" dirty="0" err="1">
                <a:latin typeface="Calibri" pitchFamily="34" charset="0"/>
              </a:rPr>
              <a:t>or</a:t>
            </a:r>
            <a:r>
              <a:rPr lang="es-ES" sz="2400" b="1" i="1" dirty="0">
                <a:latin typeface="Calibri" pitchFamily="34" charset="0"/>
              </a:rPr>
              <a:t> </a:t>
            </a:r>
            <a:r>
              <a:rPr lang="es-ES" sz="2400" b="1" i="1" dirty="0" err="1">
                <a:latin typeface="Calibri" pitchFamily="34" charset="0"/>
              </a:rPr>
              <a:t>other</a:t>
            </a:r>
            <a:r>
              <a:rPr lang="es-ES" sz="2400" b="1" i="1" dirty="0">
                <a:latin typeface="Calibri" pitchFamily="34" charset="0"/>
              </a:rPr>
              <a:t> </a:t>
            </a:r>
            <a:r>
              <a:rPr lang="es-ES" sz="2400" b="1" i="1" dirty="0" err="1">
                <a:latin typeface="Calibri" pitchFamily="34" charset="0"/>
              </a:rPr>
              <a:t>factors</a:t>
            </a:r>
            <a:endParaRPr lang="es-ES" sz="2400" b="1" i="1" dirty="0">
              <a:latin typeface="Calibri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504392" y="1480723"/>
            <a:ext cx="344058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err="1" smtClean="0"/>
              <a:t>On-going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r>
              <a:rPr lang="es-ES" dirty="0" smtClean="0"/>
              <a:t>, </a:t>
            </a:r>
            <a:r>
              <a:rPr lang="es-ES" dirty="0" err="1" smtClean="0"/>
              <a:t>by</a:t>
            </a:r>
            <a:r>
              <a:rPr lang="es-ES" dirty="0" smtClean="0"/>
              <a:t> Mark </a:t>
            </a:r>
            <a:r>
              <a:rPr lang="es-ES" dirty="0" err="1" smtClean="0"/>
              <a:t>Theobald</a:t>
            </a:r>
            <a:r>
              <a:rPr lang="es-ES" dirty="0" smtClean="0"/>
              <a:t>, CIEMAT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957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866" y="-171400"/>
            <a:ext cx="8229600" cy="1143000"/>
          </a:xfrm>
        </p:spPr>
        <p:txBody>
          <a:bodyPr/>
          <a:lstStyle/>
          <a:p>
            <a:r>
              <a:rPr lang="es-ES" b="1" dirty="0" err="1" smtClean="0"/>
              <a:t>Outlines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5340" y="808668"/>
            <a:ext cx="8681156" cy="551064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dirty="0" err="1" smtClean="0"/>
              <a:t>Evaluation</a:t>
            </a:r>
            <a:r>
              <a:rPr lang="es-ES" dirty="0" smtClean="0"/>
              <a:t> of </a:t>
            </a:r>
            <a:r>
              <a:rPr lang="es-ES" dirty="0" err="1" smtClean="0"/>
              <a:t>wet</a:t>
            </a:r>
            <a:r>
              <a:rPr lang="es-ES" dirty="0" smtClean="0"/>
              <a:t> </a:t>
            </a:r>
            <a:r>
              <a:rPr lang="es-ES" dirty="0" err="1" smtClean="0"/>
              <a:t>deposition</a:t>
            </a:r>
            <a:r>
              <a:rPr lang="es-ES" dirty="0" smtClean="0"/>
              <a:t>  (14 </a:t>
            </a:r>
            <a:r>
              <a:rPr lang="es-ES" dirty="0" err="1" smtClean="0"/>
              <a:t>model</a:t>
            </a:r>
            <a:r>
              <a:rPr lang="es-ES" dirty="0" smtClean="0"/>
              <a:t> </a:t>
            </a:r>
            <a:r>
              <a:rPr lang="es-ES" dirty="0" err="1" smtClean="0"/>
              <a:t>systems</a:t>
            </a:r>
            <a:r>
              <a:rPr lang="es-E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es-ES" dirty="0" err="1" smtClean="0"/>
              <a:t>Influences</a:t>
            </a:r>
            <a:r>
              <a:rPr lang="es-ES" dirty="0" smtClean="0"/>
              <a:t> of </a:t>
            </a:r>
            <a:r>
              <a:rPr lang="es-ES" dirty="0" err="1" smtClean="0"/>
              <a:t>hemispheric</a:t>
            </a:r>
            <a:r>
              <a:rPr lang="es-ES" dirty="0" smtClean="0"/>
              <a:t> </a:t>
            </a:r>
            <a:r>
              <a:rPr lang="es-ES" dirty="0" err="1" smtClean="0"/>
              <a:t>transport</a:t>
            </a:r>
            <a:r>
              <a:rPr lang="es-ES" dirty="0" smtClean="0"/>
              <a:t> (</a:t>
            </a:r>
            <a:r>
              <a:rPr lang="es-ES" dirty="0" err="1" smtClean="0"/>
              <a:t>reductions</a:t>
            </a:r>
            <a:r>
              <a:rPr lang="es-ES" dirty="0" smtClean="0"/>
              <a:t> in </a:t>
            </a:r>
            <a:r>
              <a:rPr lang="es-ES" dirty="0" err="1" smtClean="0"/>
              <a:t>emissions</a:t>
            </a:r>
            <a:r>
              <a:rPr lang="es-ES" dirty="0" smtClean="0"/>
              <a:t>) </a:t>
            </a:r>
            <a:endParaRPr lang="es-ES" dirty="0" smtClean="0"/>
          </a:p>
          <a:p>
            <a:pPr marL="514350" indent="-514350">
              <a:buFont typeface="+mj-lt"/>
              <a:buAutoNum type="arabicPeriod" startAt="2"/>
            </a:pPr>
            <a:endParaRPr lang="es-ES" dirty="0"/>
          </a:p>
          <a:p>
            <a:pPr marL="514350" indent="-514350">
              <a:buFont typeface="+mj-lt"/>
              <a:buAutoNum type="arabicPeriod" startAt="3"/>
            </a:pPr>
            <a:r>
              <a:rPr lang="es-ES" dirty="0" err="1" smtClean="0"/>
              <a:t>Deposition</a:t>
            </a:r>
            <a:r>
              <a:rPr lang="es-ES" dirty="0" smtClean="0"/>
              <a:t> </a:t>
            </a:r>
            <a:r>
              <a:rPr lang="es-ES" dirty="0" smtClean="0"/>
              <a:t>and </a:t>
            </a:r>
            <a:r>
              <a:rPr lang="es-ES" dirty="0" err="1" smtClean="0"/>
              <a:t>ecosystems</a:t>
            </a:r>
            <a:endParaRPr lang="es-ES" dirty="0" smtClean="0"/>
          </a:p>
          <a:p>
            <a:pPr marL="514350" indent="-514350">
              <a:buFont typeface="+mj-lt"/>
              <a:buAutoNum type="arabicPeriod" startAt="3"/>
            </a:pPr>
            <a:endParaRPr lang="es-ES" dirty="0"/>
          </a:p>
          <a:p>
            <a:pPr marL="514350" indent="-514350">
              <a:buFont typeface="+mj-lt"/>
              <a:buAutoNum type="arabicPeriod" startAt="3"/>
            </a:pPr>
            <a:endParaRPr lang="es-ES" dirty="0" smtClean="0"/>
          </a:p>
          <a:p>
            <a:pPr marL="514350" indent="-514350">
              <a:buFont typeface="+mj-lt"/>
              <a:buAutoNum type="arabicPeriod" startAt="3"/>
            </a:pPr>
            <a:endParaRPr lang="es-ES" dirty="0" smtClean="0"/>
          </a:p>
          <a:p>
            <a:pPr marL="514350" indent="-514350">
              <a:buFont typeface="+mj-lt"/>
              <a:buAutoNum type="arabicPeriod" startAt="3"/>
            </a:pPr>
            <a:endParaRPr lang="es-ES" dirty="0"/>
          </a:p>
          <a:p>
            <a:pPr marL="514350" indent="-514350">
              <a:buFont typeface="+mj-lt"/>
              <a:buAutoNum type="arabicPeriod" startAt="3"/>
            </a:pPr>
            <a:endParaRPr lang="es-ES" dirty="0" smtClean="0"/>
          </a:p>
          <a:p>
            <a:pPr marL="514350" indent="-514350">
              <a:buFont typeface="+mj-lt"/>
              <a:buAutoNum type="arabicPeriod" startAt="3"/>
            </a:pPr>
            <a:endParaRPr lang="es-ES" dirty="0" smtClean="0"/>
          </a:p>
          <a:p>
            <a:pPr marL="514350" indent="-514350">
              <a:buFont typeface="+mj-lt"/>
              <a:buAutoNum type="arabicPeriod" startAt="3"/>
            </a:pPr>
            <a:endParaRPr lang="es-ES" dirty="0" smtClean="0"/>
          </a:p>
          <a:p>
            <a:pPr marL="514350" indent="-514350">
              <a:buFont typeface="+mj-lt"/>
              <a:buAutoNum type="arabicPeriod" startAt="3"/>
            </a:pPr>
            <a:endParaRPr lang="es-ES" dirty="0" smtClean="0"/>
          </a:p>
          <a:p>
            <a:pPr marL="514350" indent="-514350">
              <a:buFont typeface="+mj-lt"/>
              <a:buAutoNum type="arabicPeriod" startAt="3"/>
            </a:pPr>
            <a:endParaRPr lang="es-ES" dirty="0"/>
          </a:p>
          <a:p>
            <a:pPr marL="514350" indent="-514350">
              <a:buFont typeface="+mj-lt"/>
              <a:buAutoNum type="arabicPeriod" startAt="3"/>
            </a:pPr>
            <a:endParaRPr lang="es-ES" dirty="0" smtClean="0"/>
          </a:p>
          <a:p>
            <a:pPr marL="514350" indent="-514350">
              <a:buFont typeface="+mj-lt"/>
              <a:buAutoNum type="arabicPeriod" startAt="3"/>
            </a:pPr>
            <a:endParaRPr lang="es-ES" dirty="0"/>
          </a:p>
          <a:p>
            <a:pPr marL="514350" indent="-514350">
              <a:buFont typeface="+mj-lt"/>
              <a:buAutoNum type="arabicPeriod" startAt="3"/>
            </a:pPr>
            <a:endParaRPr lang="es-ES" dirty="0" smtClean="0"/>
          </a:p>
          <a:p>
            <a:pPr marL="514350" indent="-514350">
              <a:buFont typeface="+mj-lt"/>
              <a:buAutoNum type="arabicPeriod" startAt="3"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endParaRPr lang="es-ES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2812936" y="4059137"/>
            <a:ext cx="3123964" cy="461665"/>
          </a:xfrm>
          <a:prstGeom prst="rect">
            <a:avLst/>
          </a:prstGeom>
          <a:solidFill>
            <a:srgbClr val="EFF3B7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AQMEII3/HTAP</a:t>
            </a:r>
            <a:endParaRPr lang="es-ES" sz="24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611560" y="6063679"/>
            <a:ext cx="2232248" cy="461665"/>
          </a:xfrm>
          <a:prstGeom prst="rect">
            <a:avLst/>
          </a:prstGeom>
          <a:solidFill>
            <a:srgbClr val="EFF3B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AQMEII3/HTAP</a:t>
            </a:r>
            <a:endParaRPr lang="es-ES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1907704" y="2315737"/>
            <a:ext cx="2376264" cy="461665"/>
          </a:xfrm>
          <a:prstGeom prst="rect">
            <a:avLst/>
          </a:prstGeom>
          <a:solidFill>
            <a:srgbClr val="EFF3B7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AQMEII3/HTAP</a:t>
            </a:r>
            <a:endParaRPr lang="es-ES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4347592" y="2315736"/>
            <a:ext cx="309634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EURODELTA/TFMM</a:t>
            </a:r>
            <a:endParaRPr lang="es-ES" sz="2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3095836" y="6063679"/>
            <a:ext cx="277230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EURODELTA/TFMM</a:t>
            </a:r>
            <a:endParaRPr lang="es-ES" sz="2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6228184" y="6063678"/>
            <a:ext cx="121575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WGE</a:t>
            </a:r>
            <a:endParaRPr lang="es-ES" sz="2400" b="1" dirty="0"/>
          </a:p>
        </p:txBody>
      </p:sp>
      <p:grpSp>
        <p:nvGrpSpPr>
          <p:cNvPr id="16" name="15 Grupo"/>
          <p:cNvGrpSpPr/>
          <p:nvPr/>
        </p:nvGrpSpPr>
        <p:grpSpPr>
          <a:xfrm>
            <a:off x="3955740" y="1844824"/>
            <a:ext cx="832284" cy="504056"/>
            <a:chOff x="3955740" y="1619868"/>
            <a:chExt cx="832284" cy="504056"/>
          </a:xfrm>
        </p:grpSpPr>
        <p:cxnSp>
          <p:nvCxnSpPr>
            <p:cNvPr id="11" name="10 Conector recto"/>
            <p:cNvCxnSpPr/>
            <p:nvPr/>
          </p:nvCxnSpPr>
          <p:spPr>
            <a:xfrm flipV="1">
              <a:off x="3955740" y="1628800"/>
              <a:ext cx="391852" cy="495124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 flipH="1" flipV="1">
              <a:off x="4347592" y="1619868"/>
              <a:ext cx="440432" cy="504056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24 Grupo"/>
          <p:cNvGrpSpPr/>
          <p:nvPr/>
        </p:nvGrpSpPr>
        <p:grpSpPr>
          <a:xfrm>
            <a:off x="2812936" y="5559622"/>
            <a:ext cx="3991312" cy="504057"/>
            <a:chOff x="2812936" y="5405153"/>
            <a:chExt cx="3991312" cy="504057"/>
          </a:xfrm>
        </p:grpSpPr>
        <p:cxnSp>
          <p:nvCxnSpPr>
            <p:cNvPr id="18" name="17 Conector recto"/>
            <p:cNvCxnSpPr/>
            <p:nvPr/>
          </p:nvCxnSpPr>
          <p:spPr>
            <a:xfrm flipV="1">
              <a:off x="2812936" y="5414085"/>
              <a:ext cx="1534656" cy="495125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18 Conector recto"/>
            <p:cNvCxnSpPr/>
            <p:nvPr/>
          </p:nvCxnSpPr>
          <p:spPr>
            <a:xfrm flipH="1" flipV="1">
              <a:off x="4347592" y="5405153"/>
              <a:ext cx="27326" cy="504056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 flipH="1" flipV="1">
              <a:off x="4374918" y="5414085"/>
              <a:ext cx="2429330" cy="495124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25 CuadroTexto"/>
          <p:cNvSpPr txBox="1"/>
          <p:nvPr/>
        </p:nvSpPr>
        <p:spPr>
          <a:xfrm>
            <a:off x="395119" y="5568554"/>
            <a:ext cx="834537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4. </a:t>
            </a:r>
            <a:r>
              <a:rPr lang="es-ES" sz="3200" dirty="0" err="1" smtClean="0"/>
              <a:t>Dry</a:t>
            </a:r>
            <a:r>
              <a:rPr lang="es-ES" sz="3200" dirty="0" smtClean="0"/>
              <a:t> </a:t>
            </a:r>
            <a:r>
              <a:rPr lang="es-ES" sz="3200" dirty="0" err="1" smtClean="0"/>
              <a:t>deposition</a:t>
            </a:r>
            <a:endParaRPr lang="es-ES" sz="3200" dirty="0" smtClean="0"/>
          </a:p>
          <a:p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407229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3 CuadroTexto"/>
          <p:cNvSpPr txBox="1">
            <a:spLocks noChangeArrowheads="1"/>
          </p:cNvSpPr>
          <p:nvPr/>
        </p:nvSpPr>
        <p:spPr bwMode="auto">
          <a:xfrm>
            <a:off x="260350" y="263468"/>
            <a:ext cx="43279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i="1" dirty="0">
                <a:latin typeface="Calibri" pitchFamily="34" charset="0"/>
              </a:rPr>
              <a:t>NitroEurope inferential network </a:t>
            </a:r>
          </a:p>
        </p:txBody>
      </p:sp>
      <p:sp>
        <p:nvSpPr>
          <p:cNvPr id="2" name="AutoShape 2" descr="DO3SE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DO3SE illustr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6" descr="DO3SE illustra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752199"/>
            <a:ext cx="3342684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3741433" y="96504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/>
              <a:t>55 </a:t>
            </a:r>
            <a:r>
              <a:rPr lang="es-ES" sz="1400" b="1" dirty="0" err="1" smtClean="0"/>
              <a:t>sites</a:t>
            </a:r>
            <a:endParaRPr lang="en-GB" sz="1400" b="1" dirty="0"/>
          </a:p>
        </p:txBody>
      </p:sp>
      <p:sp>
        <p:nvSpPr>
          <p:cNvPr id="21" name="20 Elipse"/>
          <p:cNvSpPr/>
          <p:nvPr/>
        </p:nvSpPr>
        <p:spPr>
          <a:xfrm>
            <a:off x="3744716" y="1355567"/>
            <a:ext cx="111918" cy="111918"/>
          </a:xfrm>
          <a:prstGeom prst="ellipse">
            <a:avLst/>
          </a:prstGeom>
          <a:solidFill>
            <a:srgbClr val="00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21 CuadroTexto"/>
          <p:cNvSpPr txBox="1"/>
          <p:nvPr/>
        </p:nvSpPr>
        <p:spPr>
          <a:xfrm>
            <a:off x="3854254" y="1233647"/>
            <a:ext cx="115288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050" dirty="0" err="1" smtClean="0"/>
              <a:t>Forest</a:t>
            </a:r>
            <a:r>
              <a:rPr lang="es-ES" sz="1050" dirty="0" smtClean="0"/>
              <a:t> (29)</a:t>
            </a:r>
          </a:p>
          <a:p>
            <a:pPr>
              <a:lnSpc>
                <a:spcPct val="150000"/>
              </a:lnSpc>
            </a:pPr>
            <a:r>
              <a:rPr lang="es-ES" sz="1050" dirty="0" err="1" smtClean="0"/>
              <a:t>Grassland</a:t>
            </a:r>
            <a:r>
              <a:rPr lang="es-ES" sz="1050" dirty="0" smtClean="0"/>
              <a:t> (8)</a:t>
            </a:r>
          </a:p>
          <a:p>
            <a:pPr>
              <a:lnSpc>
                <a:spcPct val="150000"/>
              </a:lnSpc>
            </a:pPr>
            <a:r>
              <a:rPr lang="es-ES" sz="1050" dirty="0" err="1" smtClean="0"/>
              <a:t>Semi</a:t>
            </a:r>
            <a:r>
              <a:rPr lang="es-ES" sz="1050" dirty="0" smtClean="0"/>
              <a:t>-natural (9)</a:t>
            </a:r>
          </a:p>
          <a:p>
            <a:pPr>
              <a:lnSpc>
                <a:spcPct val="150000"/>
              </a:lnSpc>
            </a:pPr>
            <a:r>
              <a:rPr lang="es-ES" sz="1050" dirty="0" err="1" smtClean="0"/>
              <a:t>Crops</a:t>
            </a:r>
            <a:r>
              <a:rPr lang="es-ES" sz="1050" dirty="0" smtClean="0"/>
              <a:t> (9)</a:t>
            </a:r>
            <a:endParaRPr lang="en-GB" sz="1050" dirty="0"/>
          </a:p>
        </p:txBody>
      </p:sp>
      <p:sp>
        <p:nvSpPr>
          <p:cNvPr id="23" name="22 Elipse"/>
          <p:cNvSpPr/>
          <p:nvPr/>
        </p:nvSpPr>
        <p:spPr>
          <a:xfrm>
            <a:off x="3744716" y="1603217"/>
            <a:ext cx="111918" cy="111918"/>
          </a:xfrm>
          <a:prstGeom prst="ellipse">
            <a:avLst/>
          </a:prstGeom>
          <a:solidFill>
            <a:srgbClr val="99FF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23 Elipse"/>
          <p:cNvSpPr/>
          <p:nvPr/>
        </p:nvSpPr>
        <p:spPr>
          <a:xfrm>
            <a:off x="3744716" y="1836579"/>
            <a:ext cx="111918" cy="111918"/>
          </a:xfrm>
          <a:prstGeom prst="ellipse">
            <a:avLst/>
          </a:prstGeom>
          <a:solidFill>
            <a:srgbClr val="A278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24 Elipse"/>
          <p:cNvSpPr/>
          <p:nvPr/>
        </p:nvSpPr>
        <p:spPr>
          <a:xfrm>
            <a:off x="3744716" y="2081848"/>
            <a:ext cx="111918" cy="11191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7 CuadroTexto"/>
          <p:cNvSpPr txBox="1"/>
          <p:nvPr/>
        </p:nvSpPr>
        <p:spPr>
          <a:xfrm>
            <a:off x="5149970" y="319768"/>
            <a:ext cx="391639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000" b="1" dirty="0" err="1" smtClean="0"/>
              <a:t>Measurements</a:t>
            </a:r>
            <a:r>
              <a:rPr lang="es-ES" sz="2000" b="1" dirty="0" smtClean="0"/>
              <a:t> of: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dirty="0" err="1" smtClean="0"/>
              <a:t>Micrometeorology</a:t>
            </a:r>
            <a:r>
              <a:rPr lang="es-ES" sz="1600" dirty="0" smtClean="0"/>
              <a:t> (30 min):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Wind </a:t>
            </a:r>
            <a:r>
              <a:rPr lang="es-ES" sz="1600" dirty="0" err="1" smtClean="0"/>
              <a:t>speed</a:t>
            </a:r>
            <a:r>
              <a:rPr lang="es-ES" sz="1600" dirty="0" smtClean="0"/>
              <a:t>, </a:t>
            </a:r>
            <a:r>
              <a:rPr lang="es-ES" sz="1600" dirty="0" err="1" smtClean="0"/>
              <a:t>turbulence</a:t>
            </a:r>
            <a:r>
              <a:rPr lang="es-ES" sz="1600" dirty="0" smtClean="0"/>
              <a:t>, </a:t>
            </a:r>
            <a:r>
              <a:rPr lang="es-ES" sz="1600" dirty="0" err="1" smtClean="0"/>
              <a:t>heat</a:t>
            </a:r>
            <a:r>
              <a:rPr lang="es-ES" sz="1600" dirty="0" smtClean="0"/>
              <a:t> </a:t>
            </a:r>
            <a:r>
              <a:rPr lang="es-ES" sz="1600" dirty="0" err="1" smtClean="0"/>
              <a:t>fluxes</a:t>
            </a:r>
            <a:r>
              <a:rPr lang="es-ES" sz="1600" dirty="0" smtClean="0"/>
              <a:t>, </a:t>
            </a:r>
            <a:r>
              <a:rPr lang="es-ES" sz="1600" dirty="0" err="1" smtClean="0"/>
              <a:t>humidity</a:t>
            </a:r>
            <a:r>
              <a:rPr lang="es-ES" sz="1600" dirty="0" smtClean="0"/>
              <a:t>, </a:t>
            </a:r>
            <a:r>
              <a:rPr lang="es-ES" sz="1600" dirty="0" err="1" smtClean="0"/>
              <a:t>temperature</a:t>
            </a:r>
            <a:r>
              <a:rPr lang="es-ES" sz="1600" dirty="0" smtClean="0"/>
              <a:t>, </a:t>
            </a:r>
            <a:r>
              <a:rPr lang="es-ES" sz="1600" dirty="0" err="1" smtClean="0"/>
              <a:t>precipitation</a:t>
            </a:r>
            <a:r>
              <a:rPr lang="es-ES" sz="1600" dirty="0" smtClean="0"/>
              <a:t>, etc.</a:t>
            </a:r>
            <a:endParaRPr lang="es-ES" sz="1600" dirty="0"/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dirty="0" err="1" smtClean="0"/>
              <a:t>Canopy</a:t>
            </a:r>
            <a:r>
              <a:rPr lang="es-ES" sz="1600" dirty="0" smtClean="0"/>
              <a:t> </a:t>
            </a:r>
            <a:r>
              <a:rPr lang="es-ES" sz="1600" dirty="0" err="1" smtClean="0"/>
              <a:t>height</a:t>
            </a:r>
            <a:r>
              <a:rPr lang="es-ES" sz="1600" dirty="0" smtClean="0"/>
              <a:t>, </a:t>
            </a:r>
            <a:r>
              <a:rPr lang="es-ES" sz="1600" dirty="0" err="1" smtClean="0"/>
              <a:t>leaf</a:t>
            </a:r>
            <a:r>
              <a:rPr lang="es-ES" sz="1600" dirty="0" smtClean="0"/>
              <a:t> </a:t>
            </a:r>
            <a:r>
              <a:rPr lang="es-ES" sz="1600" dirty="0" err="1" smtClean="0"/>
              <a:t>area</a:t>
            </a:r>
            <a:r>
              <a:rPr lang="es-ES" sz="1600" dirty="0" smtClean="0"/>
              <a:t> </a:t>
            </a:r>
            <a:r>
              <a:rPr lang="es-ES" sz="1600" dirty="0" err="1" smtClean="0"/>
              <a:t>index</a:t>
            </a:r>
            <a:endParaRPr lang="es-ES" sz="1600" dirty="0" smtClean="0"/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dirty="0" err="1" smtClean="0"/>
              <a:t>Atmopheric</a:t>
            </a:r>
            <a:r>
              <a:rPr lang="es-ES" sz="1600" dirty="0" smtClean="0"/>
              <a:t> </a:t>
            </a:r>
            <a:r>
              <a:rPr lang="es-ES" sz="1600" dirty="0" err="1" smtClean="0"/>
              <a:t>concentrations</a:t>
            </a:r>
            <a:r>
              <a:rPr lang="es-ES" sz="1600" dirty="0" smtClean="0"/>
              <a:t> (</a:t>
            </a:r>
            <a:r>
              <a:rPr lang="es-ES" sz="1600" dirty="0" err="1" smtClean="0"/>
              <a:t>monthly</a:t>
            </a:r>
            <a:r>
              <a:rPr lang="es-ES" sz="1600" dirty="0" smtClean="0"/>
              <a:t>):</a:t>
            </a:r>
          </a:p>
          <a:p>
            <a:pPr marL="8001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600" dirty="0" smtClean="0"/>
              <a:t>NH</a:t>
            </a:r>
            <a:r>
              <a:rPr lang="pt-BR" sz="1600" baseline="-25000" dirty="0" smtClean="0"/>
              <a:t>3</a:t>
            </a:r>
            <a:r>
              <a:rPr lang="pt-BR" sz="1600" dirty="0" smtClean="0"/>
              <a:t>, HNO</a:t>
            </a:r>
            <a:r>
              <a:rPr lang="pt-BR" sz="1600" baseline="-25000" dirty="0" smtClean="0"/>
              <a:t>3</a:t>
            </a:r>
            <a:r>
              <a:rPr lang="pt-BR" sz="1600" dirty="0" smtClean="0"/>
              <a:t>, NO</a:t>
            </a:r>
            <a:r>
              <a:rPr lang="pt-BR" sz="1600" baseline="-25000" dirty="0" smtClean="0"/>
              <a:t>2</a:t>
            </a:r>
            <a:r>
              <a:rPr lang="pt-BR" sz="1600" dirty="0" smtClean="0"/>
              <a:t>, NH</a:t>
            </a:r>
            <a:r>
              <a:rPr lang="pt-BR" sz="1600" baseline="-25000" dirty="0" smtClean="0"/>
              <a:t>4</a:t>
            </a:r>
            <a:r>
              <a:rPr lang="pt-BR" sz="1600" baseline="30000" dirty="0" smtClean="0"/>
              <a:t>+</a:t>
            </a:r>
            <a:r>
              <a:rPr lang="pt-BR" sz="1600" dirty="0" smtClean="0"/>
              <a:t>, NO</a:t>
            </a:r>
            <a:r>
              <a:rPr lang="pt-BR" sz="1600" baseline="-25000" dirty="0" smtClean="0"/>
              <a:t>3</a:t>
            </a:r>
            <a:r>
              <a:rPr lang="pt-BR" sz="1600" baseline="30000" dirty="0" smtClean="0"/>
              <a:t>-</a:t>
            </a:r>
            <a:endParaRPr lang="es-ES" sz="1600" baseline="30000" dirty="0" smtClean="0"/>
          </a:p>
          <a:p>
            <a:pPr marL="8001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sz="16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563" y="4829631"/>
            <a:ext cx="4680000" cy="159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633" y="3671299"/>
            <a:ext cx="208401" cy="240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3 CuadroTexto"/>
          <p:cNvSpPr txBox="1">
            <a:spLocks noChangeArrowheads="1"/>
          </p:cNvSpPr>
          <p:nvPr/>
        </p:nvSpPr>
        <p:spPr bwMode="auto">
          <a:xfrm>
            <a:off x="167659" y="3559161"/>
            <a:ext cx="131579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i="1" dirty="0" smtClean="0">
                <a:latin typeface="Calibri" pitchFamily="34" charset="0"/>
              </a:rPr>
              <a:t>Annual dry N deposition estimated by four different inferential models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29" name="3 CuadroTexto"/>
          <p:cNvSpPr txBox="1">
            <a:spLocks noChangeArrowheads="1"/>
          </p:cNvSpPr>
          <p:nvPr/>
        </p:nvSpPr>
        <p:spPr bwMode="auto">
          <a:xfrm>
            <a:off x="7263740" y="3705803"/>
            <a:ext cx="13157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i="1" dirty="0" smtClean="0">
                <a:latin typeface="Calibri" pitchFamily="34" charset="0"/>
              </a:rPr>
              <a:t>Forest sites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0" name="3 CuadroTexto"/>
          <p:cNvSpPr txBox="1">
            <a:spLocks noChangeArrowheads="1"/>
          </p:cNvSpPr>
          <p:nvPr/>
        </p:nvSpPr>
        <p:spPr bwMode="auto">
          <a:xfrm>
            <a:off x="7263740" y="5206800"/>
            <a:ext cx="13157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i="1" dirty="0" smtClean="0">
                <a:latin typeface="Calibri" pitchFamily="34" charset="0"/>
              </a:rPr>
              <a:t>Other land use types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0" y="643684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/>
              <a:t>Flechard, C. R., et al. "Dry deposition of reactive nitrogen to European ecosystems: a comparison of inferential models across the NitroEurope network." </a:t>
            </a:r>
            <a:r>
              <a:rPr lang="en-GB" sz="900" i="1" dirty="0"/>
              <a:t>Atmospheric Chemistry and Physics</a:t>
            </a:r>
            <a:r>
              <a:rPr lang="en-GB" sz="900" dirty="0"/>
              <a:t> 11.6 (2011): 2703-2728.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563" y="3338810"/>
            <a:ext cx="4680000" cy="151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3154144"/>
            <a:ext cx="858833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inferential model estimates </a:t>
            </a:r>
            <a:r>
              <a:rPr lang="en-US" dirty="0" smtClean="0"/>
              <a:t>from </a:t>
            </a:r>
            <a:r>
              <a:rPr lang="en-US" dirty="0"/>
              <a:t>measurement data for the period </a:t>
            </a:r>
            <a:r>
              <a:rPr lang="en-US" dirty="0" smtClean="0"/>
              <a:t>2007-2008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44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  <p:bldP spid="29" grpId="0"/>
      <p:bldP spid="30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33 Grupo"/>
          <p:cNvGrpSpPr/>
          <p:nvPr/>
        </p:nvGrpSpPr>
        <p:grpSpPr>
          <a:xfrm>
            <a:off x="5210356" y="3676114"/>
            <a:ext cx="2506356" cy="2859607"/>
            <a:chOff x="5210356" y="3676114"/>
            <a:chExt cx="2506356" cy="2859607"/>
          </a:xfrm>
        </p:grpSpPr>
        <p:pic>
          <p:nvPicPr>
            <p:cNvPr id="7" name="6 Imagen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210356" y="3676114"/>
              <a:ext cx="2506356" cy="2859607"/>
            </a:xfrm>
            <a:prstGeom prst="rect">
              <a:avLst/>
            </a:prstGeom>
          </p:spPr>
        </p:pic>
        <p:sp>
          <p:nvSpPr>
            <p:cNvPr id="28" name="27 CuadroTexto"/>
            <p:cNvSpPr txBox="1"/>
            <p:nvPr/>
          </p:nvSpPr>
          <p:spPr>
            <a:xfrm>
              <a:off x="6352100" y="5072955"/>
              <a:ext cx="383118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700" b="1" dirty="0" smtClean="0"/>
                <a:t>EMEP-03</a:t>
              </a:r>
              <a:endParaRPr lang="en-GB" sz="700" b="1" dirty="0"/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7167253" y="5072955"/>
              <a:ext cx="224421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700" b="1" dirty="0" smtClean="0"/>
                <a:t>IDEM</a:t>
              </a:r>
              <a:endParaRPr lang="en-GB" sz="700" b="1" dirty="0"/>
            </a:p>
          </p:txBody>
        </p:sp>
        <p:sp>
          <p:nvSpPr>
            <p:cNvPr id="32" name="31 CuadroTexto"/>
            <p:cNvSpPr txBox="1"/>
            <p:nvPr/>
          </p:nvSpPr>
          <p:spPr>
            <a:xfrm>
              <a:off x="6418483" y="3811249"/>
              <a:ext cx="251672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700" b="1" dirty="0" smtClean="0"/>
                <a:t>CBED</a:t>
              </a:r>
              <a:endParaRPr lang="en-GB" sz="700" b="1" dirty="0"/>
            </a:p>
          </p:txBody>
        </p:sp>
        <p:sp>
          <p:nvSpPr>
            <p:cNvPr id="33" name="32 CuadroTexto"/>
            <p:cNvSpPr txBox="1"/>
            <p:nvPr/>
          </p:nvSpPr>
          <p:spPr>
            <a:xfrm>
              <a:off x="7154288" y="3811249"/>
              <a:ext cx="251672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700" b="1" dirty="0" smtClean="0"/>
                <a:t>CDRY</a:t>
              </a:r>
              <a:endParaRPr lang="en-GB" sz="700" b="1" dirty="0"/>
            </a:p>
          </p:txBody>
        </p:sp>
      </p:grpSp>
      <p:sp>
        <p:nvSpPr>
          <p:cNvPr id="3" name="3 CuadroTexto"/>
          <p:cNvSpPr txBox="1">
            <a:spLocks noChangeArrowheads="1"/>
          </p:cNvSpPr>
          <p:nvPr/>
        </p:nvSpPr>
        <p:spPr bwMode="auto">
          <a:xfrm>
            <a:off x="260350" y="263468"/>
            <a:ext cx="82766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i="1" dirty="0" smtClean="0">
                <a:latin typeface="Calibri" pitchFamily="34" charset="0"/>
              </a:rPr>
              <a:t>Preliminary evaluation of EDT models (annual dry N deposition)</a:t>
            </a:r>
            <a:endParaRPr lang="en-GB" sz="2400" b="1" i="1" dirty="0">
              <a:latin typeface="Calibri" pitchFamily="34" charset="0"/>
            </a:endParaRPr>
          </a:p>
        </p:txBody>
      </p:sp>
      <p:grpSp>
        <p:nvGrpSpPr>
          <p:cNvPr id="20" name="19 Grupo"/>
          <p:cNvGrpSpPr/>
          <p:nvPr/>
        </p:nvGrpSpPr>
        <p:grpSpPr>
          <a:xfrm>
            <a:off x="564281" y="831639"/>
            <a:ext cx="3947074" cy="2746800"/>
            <a:chOff x="564281" y="831639"/>
            <a:chExt cx="3947074" cy="2746800"/>
          </a:xfrm>
        </p:grpSpPr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281" y="831639"/>
              <a:ext cx="3947074" cy="2746800"/>
            </a:xfrm>
            <a:prstGeom prst="rect">
              <a:avLst/>
            </a:prstGeom>
          </p:spPr>
        </p:pic>
        <p:sp>
          <p:nvSpPr>
            <p:cNvPr id="8" name="7 CuadroTexto"/>
            <p:cNvSpPr txBox="1"/>
            <p:nvPr/>
          </p:nvSpPr>
          <p:spPr>
            <a:xfrm>
              <a:off x="1210627" y="997744"/>
              <a:ext cx="261290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800" b="1" dirty="0" smtClean="0"/>
                <a:t>CHIM</a:t>
              </a:r>
              <a:endParaRPr lang="en-GB" sz="800" b="1" dirty="0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2234565" y="997744"/>
              <a:ext cx="291747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800" b="1" dirty="0" smtClean="0"/>
                <a:t>EMEP</a:t>
              </a:r>
              <a:endParaRPr lang="en-GB" sz="800" b="1" dirty="0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3237897" y="997744"/>
              <a:ext cx="285335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800" b="1" dirty="0" smtClean="0"/>
                <a:t>LOTO</a:t>
              </a:r>
              <a:endParaRPr lang="en-GB" sz="800" b="1" dirty="0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3237896" y="2165520"/>
              <a:ext cx="285335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800" b="1" dirty="0" smtClean="0"/>
                <a:t>POLR</a:t>
              </a:r>
              <a:endParaRPr lang="en-GB" sz="800" b="1" dirty="0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2232161" y="2165520"/>
              <a:ext cx="290144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800" b="1" dirty="0" smtClean="0"/>
                <a:t>MINNI</a:t>
              </a:r>
              <a:endParaRPr lang="en-GB" sz="800" b="1" dirty="0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1171354" y="2165520"/>
              <a:ext cx="368691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800" b="1" dirty="0" smtClean="0"/>
                <a:t>MATCH</a:t>
              </a:r>
              <a:endParaRPr lang="en-GB" sz="800" b="1" dirty="0"/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471944" y="3732518"/>
            <a:ext cx="4131748" cy="2746800"/>
            <a:chOff x="471944" y="3732518"/>
            <a:chExt cx="4131748" cy="2746800"/>
          </a:xfrm>
        </p:grpSpPr>
        <p:pic>
          <p:nvPicPr>
            <p:cNvPr id="5" name="4 Imagen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71944" y="3732518"/>
              <a:ext cx="4131748" cy="2746800"/>
            </a:xfrm>
            <a:prstGeom prst="rect">
              <a:avLst/>
            </a:prstGeom>
          </p:spPr>
        </p:pic>
        <p:sp>
          <p:nvSpPr>
            <p:cNvPr id="14" name="13 CuadroTexto"/>
            <p:cNvSpPr txBox="1"/>
            <p:nvPr/>
          </p:nvSpPr>
          <p:spPr>
            <a:xfrm>
              <a:off x="1210627" y="3907066"/>
              <a:ext cx="261290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800" b="1" dirty="0" smtClean="0"/>
                <a:t>CHIM</a:t>
              </a:r>
              <a:endParaRPr lang="en-GB" sz="800" b="1" dirty="0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2234565" y="3907066"/>
              <a:ext cx="291747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800" b="1" dirty="0" smtClean="0"/>
                <a:t>EMEP</a:t>
              </a:r>
              <a:endParaRPr lang="en-GB" sz="800" b="1" dirty="0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3237897" y="3907066"/>
              <a:ext cx="285335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800" b="1" dirty="0" smtClean="0"/>
                <a:t>LOTO</a:t>
              </a:r>
              <a:endParaRPr lang="en-GB" sz="800" b="1" dirty="0"/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3237896" y="5074842"/>
              <a:ext cx="285335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800" b="1" dirty="0" smtClean="0"/>
                <a:t>POLR</a:t>
              </a:r>
              <a:endParaRPr lang="en-GB" sz="800" b="1" dirty="0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2232161" y="5074842"/>
              <a:ext cx="290144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800" b="1" dirty="0" smtClean="0"/>
                <a:t>MINNI</a:t>
              </a:r>
              <a:endParaRPr lang="en-GB" sz="800" b="1" dirty="0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1171354" y="5074842"/>
              <a:ext cx="368691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800" b="1" dirty="0" smtClean="0"/>
                <a:t>MATCH</a:t>
              </a:r>
              <a:endParaRPr lang="en-GB" sz="800" b="1" dirty="0"/>
            </a:p>
          </p:txBody>
        </p:sp>
      </p:grpSp>
      <p:grpSp>
        <p:nvGrpSpPr>
          <p:cNvPr id="35" name="34 Grupo"/>
          <p:cNvGrpSpPr/>
          <p:nvPr/>
        </p:nvGrpSpPr>
        <p:grpSpPr>
          <a:xfrm>
            <a:off x="5308160" y="831639"/>
            <a:ext cx="2408551" cy="2748017"/>
            <a:chOff x="5308160" y="831639"/>
            <a:chExt cx="2408551" cy="2748017"/>
          </a:xfrm>
        </p:grpSpPr>
        <p:pic>
          <p:nvPicPr>
            <p:cNvPr id="6" name="5 Imagen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308160" y="831639"/>
              <a:ext cx="2408551" cy="2748017"/>
            </a:xfrm>
            <a:prstGeom prst="rect">
              <a:avLst/>
            </a:prstGeom>
          </p:spPr>
        </p:pic>
        <p:sp>
          <p:nvSpPr>
            <p:cNvPr id="22" name="21 CuadroTexto"/>
            <p:cNvSpPr txBox="1"/>
            <p:nvPr/>
          </p:nvSpPr>
          <p:spPr>
            <a:xfrm>
              <a:off x="6417822" y="959285"/>
              <a:ext cx="251672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700" b="1" dirty="0" smtClean="0"/>
                <a:t>CBED</a:t>
              </a:r>
              <a:endParaRPr lang="en-GB" sz="700" b="1" dirty="0"/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7153627" y="959285"/>
              <a:ext cx="251672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700" b="1" dirty="0" smtClean="0"/>
                <a:t>CDRY</a:t>
              </a:r>
              <a:endParaRPr lang="en-GB" sz="700" b="1" dirty="0"/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6352100" y="2170282"/>
              <a:ext cx="383118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700" b="1" dirty="0" smtClean="0"/>
                <a:t>EMEP-03</a:t>
              </a:r>
              <a:endParaRPr lang="en-GB" sz="700" b="1" dirty="0"/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7167253" y="2170282"/>
              <a:ext cx="224421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700" b="1" dirty="0" smtClean="0"/>
                <a:t>IDEM</a:t>
              </a:r>
              <a:endParaRPr lang="en-GB" sz="7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6308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4800" i="1" dirty="0" smtClean="0"/>
          </a:p>
          <a:p>
            <a:pPr marL="0" indent="0">
              <a:buNone/>
            </a:pPr>
            <a:endParaRPr lang="es-ES" sz="4800" i="1" dirty="0"/>
          </a:p>
          <a:p>
            <a:pPr marL="0" indent="0">
              <a:buNone/>
            </a:pPr>
            <a:r>
              <a:rPr lang="es-ES" sz="4800" i="1" dirty="0"/>
              <a:t>	</a:t>
            </a:r>
            <a:r>
              <a:rPr lang="es-ES" sz="4800" i="1" dirty="0" smtClean="0"/>
              <a:t>		</a:t>
            </a:r>
            <a:r>
              <a:rPr lang="es-ES" sz="4800" i="1" dirty="0" err="1" smtClean="0"/>
              <a:t>Thank</a:t>
            </a:r>
            <a:r>
              <a:rPr lang="es-ES" sz="4800" i="1" dirty="0" smtClean="0"/>
              <a:t> </a:t>
            </a:r>
            <a:r>
              <a:rPr lang="es-ES" sz="4800" i="1" dirty="0" err="1" smtClean="0"/>
              <a:t>you</a:t>
            </a:r>
            <a:r>
              <a:rPr lang="es-ES" sz="4800" i="1" dirty="0" smtClean="0"/>
              <a:t>!</a:t>
            </a:r>
            <a:endParaRPr lang="es-ES" sz="4800" i="1" dirty="0"/>
          </a:p>
        </p:txBody>
      </p:sp>
      <p:sp>
        <p:nvSpPr>
          <p:cNvPr id="4" name="3 Sol"/>
          <p:cNvSpPr/>
          <p:nvPr/>
        </p:nvSpPr>
        <p:spPr>
          <a:xfrm>
            <a:off x="6444208" y="2996952"/>
            <a:ext cx="1944216" cy="1944216"/>
          </a:xfrm>
          <a:prstGeom prst="sun">
            <a:avLst/>
          </a:prstGeom>
          <a:solidFill>
            <a:srgbClr val="F6D1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362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1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7947780"/>
                  </p:ext>
                </p:extLst>
              </p:nvPr>
            </p:nvGraphicFramePr>
            <p:xfrm>
              <a:off x="827584" y="692695"/>
              <a:ext cx="7632849" cy="493264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03761"/>
                    <a:gridCol w="4089026"/>
                    <a:gridCol w="1840062"/>
                  </a:tblGrid>
                  <a:tr h="83834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NMSE</a:t>
                          </a:r>
                          <a:endParaRPr lang="es-ES" sz="2400" dirty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es-ES" sz="240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 dirty="0" smtClean="0">
                              <a:effectLst/>
                            </a:rPr>
                            <a:t>&lt;= </a:t>
                          </a:r>
                          <a:r>
                            <a:rPr lang="en-US" sz="2400" kern="1200" dirty="0">
                              <a:effectLst/>
                            </a:rPr>
                            <a:t>1.5</a:t>
                          </a:r>
                          <a:endParaRPr lang="es-ES" sz="2400" dirty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122453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FB</a:t>
                          </a:r>
                          <a:endParaRPr lang="es-ES" sz="240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fontAlgn="base">
                            <a:spcAft>
                              <a:spcPts val="0"/>
                            </a:spcAft>
                          </a:pPr>
                          <a:r>
                            <a:rPr lang="en-US" sz="2400" kern="1200" dirty="0">
                              <a:effectLst/>
                            </a:rPr>
                            <a:t>|FB| &lt;= 0.3</a:t>
                          </a:r>
                          <a:endParaRPr lang="es-ES" sz="2400" dirty="0">
                            <a:effectLst/>
                          </a:endParaRPr>
                        </a:p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 </a:t>
                          </a:r>
                          <a:endParaRPr lang="es-ES" sz="2400" dirty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6975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FAC2</a:t>
                          </a:r>
                          <a:endParaRPr lang="es-ES" sz="2400" dirty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Fraction of model estimates within a factor of two of the observed values</a:t>
                          </a:r>
                          <a:endParaRPr lang="es-ES" sz="2400" dirty="0">
                            <a:effectLst/>
                          </a:endParaRPr>
                        </a:p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>
                                    <a:effectLst/>
                                    <a:latin typeface="Cambria Math"/>
                                  </a:rPr>
                                  <m:t>0.5≤ </m:t>
                                </m:r>
                                <m:f>
                                  <m:fPr>
                                    <m:ctrlPr>
                                      <a:rPr lang="es-ES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>
                                        <a:effectLst/>
                                        <a:latin typeface="Cambria Math"/>
                                      </a:rPr>
                                      <m:t>𝑀</m:t>
                                    </m:r>
                                  </m:num>
                                  <m:den>
                                    <m:r>
                                      <a:rPr lang="en-US" sz="2400">
                                        <a:effectLst/>
                                        <a:latin typeface="Cambria Math"/>
                                      </a:rPr>
                                      <m:t>𝑂</m:t>
                                    </m:r>
                                  </m:den>
                                </m:f>
                                <m:r>
                                  <a:rPr lang="en-US" sz="2400">
                                    <a:effectLst/>
                                    <a:latin typeface="Cambria Math"/>
                                  </a:rPr>
                                  <m:t>≤2.0 </m:t>
                                </m:r>
                              </m:oMath>
                            </m:oMathPara>
                          </a14:m>
                          <a:endParaRPr lang="es-ES" sz="2400" dirty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fontAlgn="base">
                            <a:spcAft>
                              <a:spcPts val="0"/>
                            </a:spcAft>
                          </a:pPr>
                          <a:r>
                            <a:rPr lang="en-US" sz="2400" kern="1200" dirty="0">
                              <a:effectLst/>
                            </a:rPr>
                            <a:t>FAC2 &gt;= 0.5</a:t>
                          </a:r>
                          <a:endParaRPr lang="es-ES" sz="2400" dirty="0">
                            <a:effectLst/>
                          </a:endParaRPr>
                        </a:p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 </a:t>
                          </a:r>
                          <a:endParaRPr lang="es-ES" sz="2400" dirty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2" name="1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7947780"/>
                  </p:ext>
                </p:extLst>
              </p:nvPr>
            </p:nvGraphicFramePr>
            <p:xfrm>
              <a:off x="827584" y="692695"/>
              <a:ext cx="7632849" cy="493264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03761"/>
                    <a:gridCol w="4089026"/>
                    <a:gridCol w="1840062"/>
                  </a:tblGrid>
                  <a:tr h="83834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NMSE</a:t>
                          </a:r>
                          <a:endParaRPr lang="es-ES" sz="2400" dirty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es-ES" sz="240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 dirty="0" smtClean="0">
                              <a:effectLst/>
                            </a:rPr>
                            <a:t>&lt;= </a:t>
                          </a:r>
                          <a:r>
                            <a:rPr lang="en-US" sz="2400" kern="1200" dirty="0">
                              <a:effectLst/>
                            </a:rPr>
                            <a:t>1.5</a:t>
                          </a:r>
                          <a:endParaRPr lang="es-ES" sz="2400" dirty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122453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FB</a:t>
                          </a:r>
                          <a:endParaRPr lang="es-ES" sz="240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fontAlgn="base">
                            <a:spcAft>
                              <a:spcPts val="0"/>
                            </a:spcAft>
                          </a:pPr>
                          <a:r>
                            <a:rPr lang="en-US" sz="2400" kern="1200" dirty="0">
                              <a:effectLst/>
                            </a:rPr>
                            <a:t>|FB| &lt;= 0.3</a:t>
                          </a:r>
                          <a:endParaRPr lang="es-ES" sz="2400" dirty="0">
                            <a:effectLst/>
                          </a:endParaRPr>
                        </a:p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 </a:t>
                          </a:r>
                          <a:endParaRPr lang="es-ES" sz="2400" dirty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6975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FAC2</a:t>
                          </a:r>
                          <a:endParaRPr lang="es-ES" sz="2400" dirty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l="-41729" t="-71975" r="-450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fontAlgn="base">
                            <a:spcAft>
                              <a:spcPts val="0"/>
                            </a:spcAft>
                          </a:pPr>
                          <a:r>
                            <a:rPr lang="en-US" sz="2400" kern="1200" dirty="0">
                              <a:effectLst/>
                            </a:rPr>
                            <a:t>FAC2 &gt;= 0.5</a:t>
                          </a:r>
                          <a:endParaRPr lang="es-ES" sz="2400" dirty="0">
                            <a:effectLst/>
                          </a:endParaRPr>
                        </a:p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 </a:t>
                          </a:r>
                          <a:endParaRPr lang="es-ES" sz="2400" dirty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4128816"/>
              </p:ext>
            </p:extLst>
          </p:nvPr>
        </p:nvGraphicFramePr>
        <p:xfrm>
          <a:off x="3203848" y="548680"/>
          <a:ext cx="2564133" cy="957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3" r:id="rId4" imgW="1206500" imgH="457200" progId="Equation.3">
                  <p:embed/>
                </p:oleObj>
              </mc:Choice>
              <mc:Fallback>
                <p:oleObj r:id="rId4" imgW="120650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548680"/>
                        <a:ext cx="2564133" cy="957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145419"/>
              </p:ext>
            </p:extLst>
          </p:nvPr>
        </p:nvGraphicFramePr>
        <p:xfrm>
          <a:off x="3203848" y="1916832"/>
          <a:ext cx="2326372" cy="733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4" r:id="rId6" imgW="1028700" imgH="419100" progId="Equation.3">
                  <p:embed/>
                </p:oleObj>
              </mc:Choice>
              <mc:Fallback>
                <p:oleObj r:id="rId6" imgW="1028700" imgH="4191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1916832"/>
                        <a:ext cx="2326372" cy="7331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/>
        </p:nvSpPr>
        <p:spPr>
          <a:xfrm>
            <a:off x="0" y="0"/>
            <a:ext cx="4470666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sz="2000" b="1" dirty="0" err="1" smtClean="0"/>
              <a:t>Evaluation</a:t>
            </a:r>
            <a:r>
              <a:rPr lang="es-ES" sz="2000" b="1" dirty="0" smtClean="0"/>
              <a:t> of </a:t>
            </a:r>
            <a:r>
              <a:rPr lang="es-ES" sz="2000" b="1" dirty="0" err="1" smtClean="0"/>
              <a:t>wet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deposition</a:t>
            </a:r>
            <a:endParaRPr lang="es-ES" sz="2000" b="1" dirty="0" smtClean="0"/>
          </a:p>
        </p:txBody>
      </p:sp>
      <p:sp>
        <p:nvSpPr>
          <p:cNvPr id="6" name="5 Rectángulo"/>
          <p:cNvSpPr/>
          <p:nvPr/>
        </p:nvSpPr>
        <p:spPr>
          <a:xfrm>
            <a:off x="6372200" y="200055"/>
            <a:ext cx="2502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Chang and Hanna (2004)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11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569042" y="489446"/>
            <a:ext cx="3323438" cy="92333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14 air quality models (7 models as part of AQMEII3, 7 models participating in EDT)</a:t>
            </a:r>
            <a:endParaRPr lang="es-ES" dirty="0"/>
          </a:p>
        </p:txBody>
      </p:sp>
      <p:pic>
        <p:nvPicPr>
          <p:cNvPr id="3" name="2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203246" y="555640"/>
            <a:ext cx="5059045" cy="6275705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5508104" y="1623872"/>
            <a:ext cx="33843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. FB</a:t>
            </a:r>
            <a:r>
              <a:rPr lang="en-US" dirty="0"/>
              <a:t>, NMSE and </a:t>
            </a:r>
            <a:r>
              <a:rPr lang="en-US" dirty="0" smtClean="0"/>
              <a:t>FAC2  from </a:t>
            </a:r>
            <a:r>
              <a:rPr lang="en-US" b="1" dirty="0"/>
              <a:t>annual values</a:t>
            </a:r>
            <a:r>
              <a:rPr lang="en-US" dirty="0"/>
              <a:t> of wet deposition, concentration and precipitation at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all available sites</a:t>
            </a:r>
            <a:r>
              <a:rPr lang="en-US" b="1" dirty="0" smtClean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.  </a:t>
            </a:r>
            <a:r>
              <a:rPr lang="en-US" dirty="0"/>
              <a:t>Shaded areas correspond to </a:t>
            </a:r>
            <a:r>
              <a:rPr lang="en-US" u="sng" dirty="0"/>
              <a:t>areas meeting the acceptance </a:t>
            </a:r>
            <a:r>
              <a:rPr lang="en-US" dirty="0"/>
              <a:t>criteria of Chang and Hanna (2004) (blue for NMSE, red for FB). Parabolic dashed lines indicate the theoretical minimum NMSE for a given value of FB. </a:t>
            </a:r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Better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model performance is indicated by points that fall within the blue and red shaded areas and with filled circles</a:t>
            </a:r>
            <a:r>
              <a:rPr lang="en-GB" b="1" dirty="0"/>
              <a:t>.</a:t>
            </a:r>
            <a:endParaRPr lang="es-ES" b="1" dirty="0"/>
          </a:p>
        </p:txBody>
      </p:sp>
      <p:sp>
        <p:nvSpPr>
          <p:cNvPr id="5" name="4 Rectángulo"/>
          <p:cNvSpPr/>
          <p:nvPr/>
        </p:nvSpPr>
        <p:spPr>
          <a:xfrm>
            <a:off x="0" y="0"/>
            <a:ext cx="4470666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sz="2000" b="1" dirty="0" err="1" smtClean="0"/>
              <a:t>Evaluation</a:t>
            </a:r>
            <a:r>
              <a:rPr lang="es-ES" sz="2000" b="1" dirty="0" smtClean="0"/>
              <a:t> of </a:t>
            </a:r>
            <a:r>
              <a:rPr lang="es-ES" sz="2000" b="1" dirty="0" err="1" smtClean="0"/>
              <a:t>wet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deposition</a:t>
            </a:r>
            <a:endParaRPr lang="es-ES" sz="2000" b="1" dirty="0" smtClean="0"/>
          </a:p>
        </p:txBody>
      </p:sp>
      <p:sp>
        <p:nvSpPr>
          <p:cNvPr id="6" name="5 Rectángulo"/>
          <p:cNvSpPr/>
          <p:nvPr/>
        </p:nvSpPr>
        <p:spPr>
          <a:xfrm>
            <a:off x="3916679" y="5961397"/>
            <a:ext cx="1381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en-US" dirty="0"/>
              <a:t>|FB| &lt;= </a:t>
            </a:r>
            <a:r>
              <a:rPr lang="en-US" dirty="0" smtClean="0"/>
              <a:t>0.3</a:t>
            </a:r>
            <a:endParaRPr lang="en-US" dirty="0" smtClean="0"/>
          </a:p>
        </p:txBody>
      </p:sp>
      <p:sp>
        <p:nvSpPr>
          <p:cNvPr id="8" name="7 CuadroTexto"/>
          <p:cNvSpPr txBox="1"/>
          <p:nvPr/>
        </p:nvSpPr>
        <p:spPr>
          <a:xfrm>
            <a:off x="102375" y="5517232"/>
            <a:ext cx="1805329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 smtClean="0"/>
              <a:t>Ensemble</a:t>
            </a:r>
            <a:r>
              <a:rPr lang="es-ES" dirty="0" smtClean="0"/>
              <a:t>: </a:t>
            </a:r>
            <a:r>
              <a:rPr lang="es-ES" dirty="0" err="1" smtClean="0"/>
              <a:t>average</a:t>
            </a:r>
            <a:r>
              <a:rPr lang="es-ES" dirty="0" smtClean="0"/>
              <a:t> of </a:t>
            </a:r>
            <a:r>
              <a:rPr lang="es-ES" dirty="0" err="1" smtClean="0"/>
              <a:t>models</a:t>
            </a:r>
            <a:r>
              <a:rPr lang="es-ES" dirty="0" smtClean="0"/>
              <a:t> </a:t>
            </a:r>
            <a:r>
              <a:rPr lang="es-ES" dirty="0" err="1" smtClean="0"/>
              <a:t>passing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scores</a:t>
            </a: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3880783" y="5618979"/>
            <a:ext cx="1381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en-US" dirty="0" smtClean="0"/>
              <a:t>NMSE </a:t>
            </a:r>
            <a:r>
              <a:rPr lang="en-US" dirty="0"/>
              <a:t>&lt;= </a:t>
            </a:r>
            <a:r>
              <a:rPr lang="en-US" dirty="0" smtClean="0"/>
              <a:t>1.5</a:t>
            </a:r>
            <a:endParaRPr lang="en-US" dirty="0" smtClean="0"/>
          </a:p>
        </p:txBody>
      </p:sp>
      <p:sp>
        <p:nvSpPr>
          <p:cNvPr id="10" name="9 CuadroTexto"/>
          <p:cNvSpPr txBox="1"/>
          <p:nvPr/>
        </p:nvSpPr>
        <p:spPr>
          <a:xfrm>
            <a:off x="1259632" y="908720"/>
            <a:ext cx="79208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/>
              <a:t>OX N</a:t>
            </a:r>
            <a:endParaRPr lang="es-ES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259632" y="2384624"/>
            <a:ext cx="79208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/>
              <a:t>RED N</a:t>
            </a:r>
            <a:endParaRPr lang="es-ES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457654" y="4024529"/>
            <a:ext cx="39604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S</a:t>
            </a:r>
          </a:p>
        </p:txBody>
      </p:sp>
      <p:cxnSp>
        <p:nvCxnSpPr>
          <p:cNvPr id="14" name="13 Conector recto"/>
          <p:cNvCxnSpPr/>
          <p:nvPr/>
        </p:nvCxnSpPr>
        <p:spPr>
          <a:xfrm>
            <a:off x="3131840" y="837903"/>
            <a:ext cx="0" cy="56010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3563888" y="5120060"/>
            <a:ext cx="1381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en-US" b="1" dirty="0" smtClean="0"/>
              <a:t>FB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58310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b="8501"/>
          <a:stretch/>
        </p:blipFill>
        <p:spPr bwMode="auto">
          <a:xfrm>
            <a:off x="179512" y="576740"/>
            <a:ext cx="5166360" cy="5728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694744" y="188640"/>
            <a:ext cx="320384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. Statistics from </a:t>
            </a:r>
            <a:r>
              <a:rPr lang="en-US" b="1" dirty="0"/>
              <a:t>annual </a:t>
            </a:r>
            <a:r>
              <a:rPr lang="en-US" b="1" dirty="0" smtClean="0"/>
              <a:t>value</a:t>
            </a:r>
            <a:r>
              <a:rPr lang="en-US" dirty="0" smtClean="0"/>
              <a:t>s</a:t>
            </a:r>
            <a:r>
              <a:rPr lang="en-US" dirty="0"/>
              <a:t>  (accumulated deposition or average means for air concentration) </a:t>
            </a:r>
            <a:endParaRPr lang="en-US" dirty="0" smtClean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. Sites </a:t>
            </a:r>
            <a:r>
              <a:rPr lang="en-US" dirty="0"/>
              <a:t>with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simultaneous measurements of the three related pollutants </a:t>
            </a:r>
            <a:r>
              <a:rPr lang="en-US" dirty="0"/>
              <a:t>(e.g. HNO3, PM_NO3 and WNO3) </a:t>
            </a:r>
            <a:endParaRPr lang="en-US" dirty="0" smtClean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. Shaded </a:t>
            </a:r>
            <a:r>
              <a:rPr lang="en-US" dirty="0"/>
              <a:t>areas correspond to </a:t>
            </a:r>
            <a:r>
              <a:rPr lang="en-US" u="sng" dirty="0"/>
              <a:t>areas meeting the acceptance </a:t>
            </a:r>
            <a:r>
              <a:rPr lang="en-US" dirty="0"/>
              <a:t>criteria of Chang and Hanna (2004) (blue for NMSE, red for FB). </a:t>
            </a:r>
            <a:r>
              <a:rPr lang="en-US" dirty="0" smtClean="0"/>
              <a:t>Parabolic </a:t>
            </a:r>
            <a:r>
              <a:rPr lang="en-US" dirty="0"/>
              <a:t>dashed lines indicate the theoretical minimum NMSE for a given value of FB</a:t>
            </a:r>
            <a:r>
              <a:rPr lang="en-US" dirty="0" smtClean="0"/>
              <a:t>.</a:t>
            </a:r>
          </a:p>
          <a:p>
            <a:pPr algn="just"/>
            <a:endParaRPr lang="en-US" dirty="0" smtClean="0"/>
          </a:p>
          <a:p>
            <a:pPr algn="just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Better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model performance is indicated by points that fall within the blue and red shaded areas and with filled circles.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" name="3 Conector recto"/>
          <p:cNvCxnSpPr/>
          <p:nvPr/>
        </p:nvCxnSpPr>
        <p:spPr>
          <a:xfrm>
            <a:off x="3099373" y="1196752"/>
            <a:ext cx="0" cy="48290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31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3851920" y="0"/>
            <a:ext cx="5256584" cy="2700536"/>
          </a:xfrm>
          <a:prstGeom prst="rect">
            <a:avLst/>
          </a:prstGeom>
        </p:spPr>
      </p:pic>
      <p:pic>
        <p:nvPicPr>
          <p:cNvPr id="3" name="2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4463480" y="4450224"/>
            <a:ext cx="4680520" cy="2407776"/>
          </a:xfrm>
          <a:prstGeom prst="rect">
            <a:avLst/>
          </a:prstGeom>
        </p:spPr>
      </p:pic>
      <p:pic>
        <p:nvPicPr>
          <p:cNvPr id="4" name="3 Imagen"/>
          <p:cNvPicPr/>
          <p:nvPr/>
        </p:nvPicPr>
        <p:blipFill>
          <a:blip r:embed="rId4"/>
          <a:stretch>
            <a:fillRect/>
          </a:stretch>
        </p:blipFill>
        <p:spPr>
          <a:xfrm>
            <a:off x="755576" y="2276872"/>
            <a:ext cx="5256584" cy="2689384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71500" y="4940382"/>
            <a:ext cx="4284476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A tendency to underestimate HNO3 (specially in winter with a tendency to overestimate nitrates: too high gas2particle conversion</a:t>
            </a:r>
            <a:r>
              <a:rPr lang="en-US" dirty="0"/>
              <a:t>?) Many factors involved</a:t>
            </a:r>
            <a:r>
              <a:rPr lang="en-US" dirty="0" smtClean="0"/>
              <a:t>. M</a:t>
            </a:r>
            <a:r>
              <a:rPr lang="en-US" dirty="0" smtClean="0"/>
              <a:t>odel performance must be explained for each model and situation.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574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Imagen 2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209"/>
            <a:ext cx="5394325" cy="23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Imagen 2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072"/>
            <a:ext cx="5394325" cy="237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Imagen 2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219" y="4365104"/>
            <a:ext cx="5394325" cy="23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2827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5197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7567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93870" y="5085750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Many</a:t>
            </a:r>
            <a:r>
              <a:rPr lang="es-ES" dirty="0" smtClean="0"/>
              <a:t> </a:t>
            </a:r>
            <a:r>
              <a:rPr lang="es-ES" dirty="0" err="1" smtClean="0"/>
              <a:t>models</a:t>
            </a:r>
            <a:r>
              <a:rPr lang="es-ES" dirty="0" smtClean="0"/>
              <a:t> </a:t>
            </a:r>
            <a:r>
              <a:rPr lang="es-ES" dirty="0" err="1" smtClean="0"/>
              <a:t>seem</a:t>
            </a:r>
            <a:r>
              <a:rPr lang="es-ES" dirty="0" smtClean="0"/>
              <a:t> to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underestimated</a:t>
            </a:r>
            <a:r>
              <a:rPr lang="es-ES" dirty="0" smtClean="0"/>
              <a:t> </a:t>
            </a:r>
            <a:r>
              <a:rPr lang="es-ES" dirty="0" err="1" smtClean="0"/>
              <a:t>wet</a:t>
            </a:r>
            <a:r>
              <a:rPr lang="es-ES" dirty="0" smtClean="0"/>
              <a:t> </a:t>
            </a:r>
            <a:r>
              <a:rPr lang="es-ES" dirty="0" err="1" smtClean="0"/>
              <a:t>removal</a:t>
            </a:r>
            <a:r>
              <a:rPr lang="es-ES" dirty="0" smtClean="0"/>
              <a:t> </a:t>
            </a:r>
            <a:r>
              <a:rPr lang="es-ES" dirty="0" err="1" smtClean="0"/>
              <a:t>efficiency</a:t>
            </a:r>
            <a:r>
              <a:rPr lang="es-ES" dirty="0" smtClean="0"/>
              <a:t> </a:t>
            </a:r>
            <a:r>
              <a:rPr lang="es-ES" dirty="0" smtClean="0"/>
              <a:t>(</a:t>
            </a:r>
            <a:r>
              <a:rPr lang="es-ES" dirty="0" err="1" smtClean="0"/>
              <a:t>especially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gas </a:t>
            </a:r>
            <a:r>
              <a:rPr lang="es-ES" dirty="0" err="1" smtClean="0"/>
              <a:t>phase</a:t>
            </a:r>
            <a:r>
              <a:rPr lang="es-ES" dirty="0" smtClean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690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Imagen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64688"/>
            <a:ext cx="5394325" cy="23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Imagen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29" y="19080"/>
            <a:ext cx="5394325" cy="237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Imagen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28" y="4155206"/>
            <a:ext cx="5394325" cy="23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2827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7567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3560848" y="454176"/>
            <a:ext cx="4117568" cy="4976522"/>
            <a:chOff x="3560848" y="454176"/>
            <a:chExt cx="4117568" cy="4976522"/>
          </a:xfrm>
        </p:grpSpPr>
        <p:sp>
          <p:nvSpPr>
            <p:cNvPr id="2" name="1 Elipse"/>
            <p:cNvSpPr/>
            <p:nvPr/>
          </p:nvSpPr>
          <p:spPr>
            <a:xfrm>
              <a:off x="7102352" y="454176"/>
              <a:ext cx="576064" cy="7799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Elipse"/>
            <p:cNvSpPr/>
            <p:nvPr/>
          </p:nvSpPr>
          <p:spPr>
            <a:xfrm>
              <a:off x="7080352" y="4650794"/>
              <a:ext cx="576064" cy="7799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Elipse"/>
            <p:cNvSpPr/>
            <p:nvPr/>
          </p:nvSpPr>
          <p:spPr>
            <a:xfrm>
              <a:off x="3560848" y="2669853"/>
              <a:ext cx="576064" cy="7799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10 Elipse"/>
          <p:cNvSpPr/>
          <p:nvPr/>
        </p:nvSpPr>
        <p:spPr>
          <a:xfrm>
            <a:off x="7809992" y="424244"/>
            <a:ext cx="576064" cy="77990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7676552" y="4560371"/>
            <a:ext cx="576064" cy="77990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4283968" y="2673089"/>
            <a:ext cx="576064" cy="77990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978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7416824" cy="40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4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18702</TotalTime>
  <Words>1726</Words>
  <Application>Microsoft Office PowerPoint</Application>
  <PresentationFormat>Presentación en pantalla (4:3)</PresentationFormat>
  <Paragraphs>322</Paragraphs>
  <Slides>22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Tema de Office</vt:lpstr>
      <vt:lpstr>Microsoft Editor de ecuaciones 3.0</vt:lpstr>
      <vt:lpstr>Presentación de PowerPoint</vt:lpstr>
      <vt:lpstr>Outlines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Results from HTAP  model exercise (AQMEII-3)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marta</dc:creator>
  <cp:lastModifiedBy>Hewlett-Packard Company</cp:lastModifiedBy>
  <cp:revision>61</cp:revision>
  <cp:lastPrinted>2018-04-30T13:54:36Z</cp:lastPrinted>
  <dcterms:created xsi:type="dcterms:W3CDTF">2018-04-19T11:57:31Z</dcterms:created>
  <dcterms:modified xsi:type="dcterms:W3CDTF">2018-05-04T05:36:48Z</dcterms:modified>
</cp:coreProperties>
</file>