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9"/>
  </p:notesMasterIdLst>
  <p:sldIdLst>
    <p:sldId id="257" r:id="rId2"/>
    <p:sldId id="470" r:id="rId3"/>
    <p:sldId id="475" r:id="rId4"/>
    <p:sldId id="609" r:id="rId5"/>
    <p:sldId id="437" r:id="rId6"/>
    <p:sldId id="476" r:id="rId7"/>
    <p:sldId id="413" r:id="rId8"/>
    <p:sldId id="416" r:id="rId9"/>
    <p:sldId id="421" r:id="rId10"/>
    <p:sldId id="611" r:id="rId11"/>
    <p:sldId id="608" r:id="rId12"/>
    <p:sldId id="612" r:id="rId13"/>
    <p:sldId id="614" r:id="rId14"/>
    <p:sldId id="613" r:id="rId15"/>
    <p:sldId id="615" r:id="rId16"/>
    <p:sldId id="616" r:id="rId17"/>
    <p:sldId id="468" r:id="rId1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03" autoAdjust="0"/>
  </p:normalViewPr>
  <p:slideViewPr>
    <p:cSldViewPr>
      <p:cViewPr varScale="1">
        <p:scale>
          <a:sx n="81" d="100"/>
          <a:sy n="81" d="100"/>
        </p:scale>
        <p:origin x="22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Klõpsake juhtslaidi teksti laadide redigeerimiseks</a:t>
            </a:r>
          </a:p>
          <a:p>
            <a:pPr lvl="1"/>
            <a:r>
              <a:rPr lang="en-US"/>
              <a:t>Teine tase</a:t>
            </a:r>
          </a:p>
          <a:p>
            <a:pPr lvl="2"/>
            <a:r>
              <a:rPr lang="en-US"/>
              <a:t>Kolmas tase</a:t>
            </a:r>
          </a:p>
          <a:p>
            <a:pPr lvl="3"/>
            <a:r>
              <a:rPr lang="en-US"/>
              <a:t>Neljas tase</a:t>
            </a:r>
          </a:p>
          <a:p>
            <a:pPr lvl="4"/>
            <a:r>
              <a:rPr lang="en-US"/>
              <a:t>Viies tase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4A6BFA86-FB29-471E-9685-D9F202581A56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BFA86-FB29-471E-9685-D9F202581A5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It is also an ACTRIS 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BFA86-FB29-471E-9685-D9F202581A5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8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6BFA86-FB29-471E-9685-D9F202581A5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88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6831F-EB35-47B8-ACFA-A55C5E11934F}" type="slidenum">
              <a:rPr lang="et-EE" altLang="et-EE" smtClean="0"/>
              <a:pPr/>
              <a:t>11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284744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t-EE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C6BC5-5C6B-4DA1-929D-AAC2F4C25C7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250825" y="188913"/>
            <a:ext cx="8713788" cy="6480175"/>
            <a:chOff x="158" y="119"/>
            <a:chExt cx="5489" cy="4082"/>
          </a:xfrm>
        </p:grpSpPr>
        <p:sp>
          <p:nvSpPr>
            <p:cNvPr id="8195" name="AutoShape 3"/>
            <p:cNvSpPr>
              <a:spLocks noChangeArrowheads="1"/>
            </p:cNvSpPr>
            <p:nvPr userDrawn="1"/>
          </p:nvSpPr>
          <p:spPr bwMode="auto">
            <a:xfrm>
              <a:off x="4105" y="119"/>
              <a:ext cx="1542" cy="4082"/>
            </a:xfrm>
            <a:prstGeom prst="roundRect">
              <a:avLst>
                <a:gd name="adj" fmla="val 16667"/>
              </a:avLst>
            </a:prstGeom>
            <a:solidFill>
              <a:srgbClr val="2FB457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t-EE"/>
            </a:p>
          </p:txBody>
        </p:sp>
        <p:sp>
          <p:nvSpPr>
            <p:cNvPr id="8196" name="Rectangle 4"/>
            <p:cNvSpPr>
              <a:spLocks noChangeArrowheads="1"/>
            </p:cNvSpPr>
            <p:nvPr userDrawn="1"/>
          </p:nvSpPr>
          <p:spPr bwMode="auto">
            <a:xfrm>
              <a:off x="158" y="119"/>
              <a:ext cx="4219" cy="4082"/>
            </a:xfrm>
            <a:prstGeom prst="rect">
              <a:avLst/>
            </a:prstGeom>
            <a:solidFill>
              <a:srgbClr val="2FB457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 sz="2400">
                <a:latin typeface="Times New Roman" pitchFamily="18" charset="0"/>
              </a:endParaRPr>
            </a:p>
          </p:txBody>
        </p:sp>
      </p:grpSp>
      <p:sp>
        <p:nvSpPr>
          <p:cNvPr id="819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844675"/>
            <a:ext cx="7772400" cy="1150938"/>
          </a:xfrm>
        </p:spPr>
        <p:txBody>
          <a:bodyPr/>
          <a:lstStyle>
            <a:lvl1pPr algn="l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Klõpsake tiitlilaadi muutmiseks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84213" y="2995613"/>
            <a:ext cx="6400800" cy="17526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Klõpsake juhtslaidi alamtiitli laadi redigeerimiseks</a:t>
            </a:r>
          </a:p>
        </p:txBody>
      </p:sp>
      <p:pic>
        <p:nvPicPr>
          <p:cNvPr id="8199" name="Picture 7" descr="klab_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688" y="4222750"/>
            <a:ext cx="2519362" cy="2519363"/>
          </a:xfrm>
          <a:prstGeom prst="rect">
            <a:avLst/>
          </a:prstGeom>
          <a:noFill/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684213" y="549275"/>
            <a:ext cx="73453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t-EE">
                <a:solidFill>
                  <a:schemeClr val="bg1"/>
                </a:solidFill>
              </a:rPr>
              <a:t>Estonian Environmental Research Centre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0E464-F2E6-4605-A9CB-614F684EE64F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04813"/>
            <a:ext cx="2057400" cy="5721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04813"/>
            <a:ext cx="6019800" cy="5721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DE826-7535-4B73-91A8-8A16954E83FD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6707188" cy="1012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37288"/>
            <a:ext cx="1905000" cy="360362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37288"/>
            <a:ext cx="2895600" cy="360362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>
            <a:lvl1pPr>
              <a:defRPr/>
            </a:lvl1pPr>
          </a:lstStyle>
          <a:p>
            <a:fld id="{D911C800-2394-41C0-89FA-08A92CBD7350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6707188" cy="1012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37288"/>
            <a:ext cx="1905000" cy="360362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37288"/>
            <a:ext cx="2895600" cy="360362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>
            <a:lvl1pPr>
              <a:defRPr/>
            </a:lvl1pPr>
          </a:lstStyle>
          <a:p>
            <a:fld id="{DD287404-7918-47B6-AED2-983A393A5961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6707188" cy="1012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37288"/>
            <a:ext cx="1905000" cy="360362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37288"/>
            <a:ext cx="2895600" cy="360362"/>
          </a:xfrm>
        </p:spPr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>
            <a:lvl1pPr>
              <a:defRPr/>
            </a:lvl1pPr>
          </a:lstStyle>
          <a:p>
            <a:fld id="{1C4BAAA3-BEE2-422D-B8B9-F379F81B60B9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85E6B-4981-4BBD-98F2-A73085F5D422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3A4EB-0A55-4EA3-8E96-4A822DC15FF5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E000A-6A35-475C-8060-4541EBD3DA2F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79F57-4E65-4A52-9D6D-BA6A6DE147D4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DE97B-B086-4392-A9CE-77D7B17E4EF7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8DD42-D853-44F4-9ED7-4F86FA7D5E6F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7D945-6947-46CA-A0C7-5415E192F34D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5C9F7-34AE-4597-9C51-343F7FD1B6CC}" type="slidenum">
              <a:rPr lang="et-EE"/>
              <a:pPr/>
              <a:t>‹#›</a:t>
            </a:fld>
            <a:endParaRPr lang="et-EE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lab_logo_yleval"/>
          <p:cNvPicPr>
            <a:picLocks noChangeAspect="1" noChangeArrowheads="1"/>
          </p:cNvPicPr>
          <p:nvPr/>
        </p:nvPicPr>
        <p:blipFill>
          <a:blip r:embed="rId16" cstate="print"/>
          <a:srcRect t="3635" r="2820"/>
          <a:stretch>
            <a:fillRect/>
          </a:stretch>
        </p:blipFill>
        <p:spPr bwMode="auto">
          <a:xfrm>
            <a:off x="7285038" y="260350"/>
            <a:ext cx="16192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50825" y="260350"/>
            <a:ext cx="8642350" cy="6337300"/>
          </a:xfrm>
          <a:prstGeom prst="rect">
            <a:avLst/>
          </a:prstGeom>
          <a:noFill/>
          <a:ln w="28575">
            <a:solidFill>
              <a:srgbClr val="2FB45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t-EE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250825" y="6237288"/>
            <a:ext cx="8642350" cy="360362"/>
          </a:xfrm>
          <a:prstGeom prst="rect">
            <a:avLst/>
          </a:prstGeom>
          <a:solidFill>
            <a:srgbClr val="2FB457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GB" sz="2400">
              <a:latin typeface="Times New Roman" pitchFamily="18" charset="0"/>
            </a:endParaRP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37288"/>
            <a:ext cx="1905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37288"/>
            <a:ext cx="28956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t-E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4025" y="6237288"/>
            <a:ext cx="1905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B181FFB0-1076-432E-8317-BFA3F1ADD60C}" type="slidenum">
              <a:rPr lang="et-EE"/>
              <a:pPr/>
              <a:t>‹#›</a:t>
            </a:fld>
            <a:endParaRPr lang="et-EE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04813"/>
            <a:ext cx="6707188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Klõpsake tiitlilaadi muutmiseks</a:t>
            </a:r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Klõpsake juhtslaidi teksti laadide redigeerimiseks</a:t>
            </a:r>
          </a:p>
          <a:p>
            <a:pPr lvl="1"/>
            <a:r>
              <a:rPr lang="en-US"/>
              <a:t>Teine tase</a:t>
            </a:r>
          </a:p>
          <a:p>
            <a:pPr lvl="2"/>
            <a:r>
              <a:rPr lang="en-US"/>
              <a:t>Kolmas tase</a:t>
            </a:r>
          </a:p>
          <a:p>
            <a:pPr lvl="3"/>
            <a:r>
              <a:rPr lang="en-US"/>
              <a:t>Neljas tase</a:t>
            </a:r>
          </a:p>
          <a:p>
            <a:pPr lvl="4"/>
            <a:r>
              <a:rPr lang="en-US"/>
              <a:t>Viies tase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2FB457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2FB457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2FB457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FB457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2FB457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2FB457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2FB457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2FB457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2FB457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2FB457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4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013" y="1505469"/>
            <a:ext cx="7772400" cy="1150938"/>
          </a:xfrm>
        </p:spPr>
        <p:txBody>
          <a:bodyPr/>
          <a:lstStyle/>
          <a:p>
            <a:r>
              <a:rPr lang="en-GB" sz="3600" dirty="0"/>
              <a:t>Black carbon measurement campaigns in Estonian residential heating areas</a:t>
            </a:r>
            <a:endParaRPr lang="en-US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6107" y="3017363"/>
            <a:ext cx="6776213" cy="863600"/>
          </a:xfrm>
        </p:spPr>
        <p:txBody>
          <a:bodyPr/>
          <a:lstStyle/>
          <a:p>
            <a:r>
              <a:rPr lang="en-GB" sz="2400" dirty="0"/>
              <a:t>E. Teinemaa</a:t>
            </a:r>
            <a:r>
              <a:rPr lang="en-GB" sz="2400" baseline="30000" dirty="0"/>
              <a:t>1</a:t>
            </a:r>
            <a:r>
              <a:rPr lang="en-GB" sz="2400" dirty="0"/>
              <a:t>, </a:t>
            </a:r>
            <a:r>
              <a:rPr lang="et-EE" sz="2400" dirty="0"/>
              <a:t>H. </a:t>
            </a:r>
            <a:r>
              <a:rPr lang="et-EE" sz="2400" dirty="0" err="1"/>
              <a:t>Keernik</a:t>
            </a:r>
            <a:r>
              <a:rPr lang="en-GB" sz="2400" baseline="30000" dirty="0"/>
              <a:t>1,</a:t>
            </a:r>
            <a:r>
              <a:rPr lang="et-EE" sz="2400" baseline="30000" dirty="0"/>
              <a:t>2</a:t>
            </a:r>
            <a:r>
              <a:rPr lang="en-GB" sz="2400" baseline="30000" dirty="0"/>
              <a:t>,4</a:t>
            </a:r>
            <a:r>
              <a:rPr lang="et-EE" sz="2400" dirty="0"/>
              <a:t>, </a:t>
            </a:r>
            <a:r>
              <a:rPr lang="en-GB" sz="2400" dirty="0"/>
              <a:t>M. Maasikmets</a:t>
            </a:r>
            <a:r>
              <a:rPr lang="en-GB" sz="2400" baseline="30000" dirty="0"/>
              <a:t>1,</a:t>
            </a:r>
            <a:r>
              <a:rPr lang="et-EE" sz="2400" baseline="30000" dirty="0"/>
              <a:t>3</a:t>
            </a:r>
            <a:r>
              <a:rPr lang="en-GB" sz="2400" dirty="0"/>
              <a:t>, </a:t>
            </a:r>
            <a:r>
              <a:rPr lang="et-EE" sz="2400" dirty="0"/>
              <a:t>H-L. Kupri</a:t>
            </a:r>
            <a:r>
              <a:rPr lang="et-EE" sz="2400" baseline="30000" dirty="0"/>
              <a:t>1,</a:t>
            </a:r>
            <a:r>
              <a:rPr lang="en-GB" sz="2400" baseline="30000" dirty="0"/>
              <a:t>2</a:t>
            </a:r>
            <a:endParaRPr lang="et-EE" sz="2400" baseline="30000" dirty="0"/>
          </a:p>
          <a:p>
            <a:endParaRPr lang="et-EE" sz="800" dirty="0"/>
          </a:p>
          <a:p>
            <a:r>
              <a:rPr lang="en-GB" sz="1600" baseline="30000" dirty="0"/>
              <a:t>1</a:t>
            </a:r>
            <a:r>
              <a:rPr lang="en-GB" sz="1600" dirty="0"/>
              <a:t>Estonian Environmental Research Centre; </a:t>
            </a:r>
            <a:r>
              <a:rPr lang="et-EE" sz="1600" baseline="30000" dirty="0"/>
              <a:t>2</a:t>
            </a:r>
            <a:r>
              <a:rPr lang="et-EE" sz="1600" dirty="0"/>
              <a:t>Tallinn </a:t>
            </a:r>
            <a:r>
              <a:rPr lang="et-EE" sz="1600" dirty="0" err="1"/>
              <a:t>University</a:t>
            </a:r>
            <a:r>
              <a:rPr lang="et-EE" sz="1600" dirty="0"/>
              <a:t> of </a:t>
            </a:r>
            <a:r>
              <a:rPr lang="et-EE" sz="1600" dirty="0" err="1"/>
              <a:t>Technology</a:t>
            </a:r>
            <a:r>
              <a:rPr lang="et-EE" sz="1600" dirty="0"/>
              <a:t>;</a:t>
            </a:r>
            <a:r>
              <a:rPr lang="en-GB" sz="1600" dirty="0"/>
              <a:t> </a:t>
            </a:r>
            <a:r>
              <a:rPr lang="et-EE" sz="1600" baseline="30000" dirty="0"/>
              <a:t>3</a:t>
            </a:r>
            <a:r>
              <a:rPr lang="en-GB" sz="1600" dirty="0"/>
              <a:t>Estonian University of Life Sciences; </a:t>
            </a:r>
            <a:r>
              <a:rPr lang="en-GB" sz="1600" baseline="30000" dirty="0"/>
              <a:t>4</a:t>
            </a:r>
            <a:r>
              <a:rPr lang="et-EE" sz="1600" dirty="0"/>
              <a:t>Tartu </a:t>
            </a:r>
            <a:r>
              <a:rPr lang="et-EE" sz="1600" dirty="0" err="1"/>
              <a:t>Observatory</a:t>
            </a:r>
            <a:endParaRPr lang="et-EE" sz="1600" dirty="0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297DAC79-62A3-4C19-B36E-BD10654FDE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7584" y="4547009"/>
            <a:ext cx="2448272" cy="1961045"/>
            <a:chOff x="-612574" y="2282975"/>
            <a:chExt cx="4320585" cy="33501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116DDF-BEC9-4C7F-9820-8B7C0768F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029973" y="2711347"/>
              <a:ext cx="3339189" cy="2504392"/>
            </a:xfrm>
            <a:prstGeom prst="round2DiagRect">
              <a:avLst>
                <a:gd name="adj1" fmla="val 16667"/>
                <a:gd name="adj2" fmla="val 0"/>
              </a:avLst>
            </a:prstGeom>
            <a:ln w="6032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D91DF-5654-4C62-90D1-335F6B505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747" y="2293948"/>
              <a:ext cx="2376264" cy="1782198"/>
            </a:xfrm>
            <a:prstGeom prst="round2DiagRect">
              <a:avLst>
                <a:gd name="adj1" fmla="val 16667"/>
                <a:gd name="adj2" fmla="val 0"/>
              </a:avLst>
            </a:prstGeom>
            <a:ln w="6032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BB06A-E2AD-45B3-A405-FD6FBEEEB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24" y="4149080"/>
              <a:ext cx="1978744" cy="1484058"/>
            </a:xfrm>
            <a:prstGeom prst="round2DiagRect">
              <a:avLst>
                <a:gd name="adj1" fmla="val 16667"/>
                <a:gd name="adj2" fmla="val 0"/>
              </a:avLst>
            </a:prstGeom>
            <a:ln w="6032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7410C0-29BD-4959-AC2F-4B466B2C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7809" y="2507121"/>
              <a:ext cx="1793172" cy="1344879"/>
            </a:xfrm>
            <a:prstGeom prst="round2DiagRect">
              <a:avLst>
                <a:gd name="adj1" fmla="val 16667"/>
                <a:gd name="adj2" fmla="val 0"/>
              </a:avLst>
            </a:prstGeom>
            <a:ln w="6032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DF337E1-DBD3-46DC-B9AA-908471A570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4392" y="3573017"/>
              <a:ext cx="1233619" cy="2060121"/>
            </a:xfrm>
            <a:prstGeom prst="round2DiagRect">
              <a:avLst>
                <a:gd name="adj1" fmla="val 16667"/>
                <a:gd name="adj2" fmla="val 0"/>
              </a:avLst>
            </a:prstGeom>
            <a:ln w="60325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E5079-950A-42A7-96DD-2DC2AEF16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Dispersion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03141-7051-48E5-87E8-79C991F44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r>
              <a:rPr lang="en-US" sz="2000" dirty="0"/>
              <a:t>Diurnal and monthly variation of the emissions was based on measured </a:t>
            </a:r>
            <a:r>
              <a:rPr lang="en-US" sz="2000" dirty="0" err="1"/>
              <a:t>BC</a:t>
            </a:r>
            <a:r>
              <a:rPr lang="en-US" sz="2000" baseline="-25000" dirty="0" err="1"/>
              <a:t>wb</a:t>
            </a:r>
            <a:r>
              <a:rPr lang="en-US" sz="2000" dirty="0"/>
              <a:t> results – both for PM2.5 and BaP emission databases</a:t>
            </a:r>
          </a:p>
          <a:p>
            <a:r>
              <a:rPr lang="en-US" sz="2000" dirty="0"/>
              <a:t>Dispersion modelling was used to calculate levels of PM2.5, BC and BaP using ensemble of two different dispersion models (SMHI Gauss, SMHI Grid). </a:t>
            </a:r>
          </a:p>
          <a:p>
            <a:r>
              <a:rPr lang="en-US" sz="2000" dirty="0"/>
              <a:t>The dispersion modelling results were compared against measurements</a:t>
            </a:r>
          </a:p>
          <a:p>
            <a:endParaRPr lang="en-GB" sz="2000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687DA6D-54C5-4CE6-85DA-8EC051F05C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3271769"/>
              </p:ext>
            </p:extLst>
          </p:nvPr>
        </p:nvGraphicFramePr>
        <p:xfrm>
          <a:off x="5148064" y="3573016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008BBE3-963A-4D8C-8732-3253BAC91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48064" y="3573016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BF70CDD2-9A26-4930-8716-E659725B61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542421"/>
              </p:ext>
            </p:extLst>
          </p:nvPr>
        </p:nvGraphicFramePr>
        <p:xfrm>
          <a:off x="5148064" y="1196752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70DE2BC-6C96-479B-ACB2-E258258FAD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48064" y="1196752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CEAC2BE-7013-493A-A1AC-3077A165FDBA}"/>
              </a:ext>
            </a:extLst>
          </p:cNvPr>
          <p:cNvSpPr txBox="1"/>
          <p:nvPr/>
        </p:nvSpPr>
        <p:spPr>
          <a:xfrm>
            <a:off x="6444208" y="4405600"/>
            <a:ext cx="171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Tartu station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A8C97-435B-4CEA-861F-610A9BF20C49}"/>
              </a:ext>
            </a:extLst>
          </p:cNvPr>
          <p:cNvSpPr txBox="1"/>
          <p:nvPr/>
        </p:nvSpPr>
        <p:spPr>
          <a:xfrm>
            <a:off x="6444208" y="2209577"/>
            <a:ext cx="17118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Tartu station</a:t>
            </a:r>
          </a:p>
          <a:p>
            <a:pPr algn="ctr"/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2016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22D25B2-C17B-41D5-8B6D-41B82661B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/>
          <a:p>
            <a:fld id="{EB1CE0EC-9557-47D7-9813-C0FA672F9595}" type="slidenum">
              <a:rPr lang="et-EE" altLang="et-EE" smtClean="0"/>
              <a:pPr/>
              <a:t>10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2776114441"/>
      </p:ext>
    </p:extLst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06F6C5-9CB9-421D-AB17-C83732594469}" type="datetime1">
              <a:rPr lang="et-EE" smtClean="0"/>
              <a:t>04.05.2018</a:t>
            </a:fld>
            <a:endParaRPr lang="et-E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3F7BA-B8F5-427E-BA1E-F26839FD1CCE}" type="slidenum">
              <a:rPr lang="et-EE" altLang="et-EE" smtClean="0"/>
              <a:pPr/>
              <a:t>11</a:t>
            </a:fld>
            <a:endParaRPr lang="et-EE" alt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t-EE">
                <a:solidFill>
                  <a:schemeClr val="bg1"/>
                </a:solidFill>
              </a:rPr>
              <a:t>EcoBalt 2016</a:t>
            </a:r>
            <a:endParaRPr lang="en-US" altLang="et-EE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C963D7F-A6BF-427F-A92D-52A856081A0B}"/>
              </a:ext>
            </a:extLst>
          </p:cNvPr>
          <p:cNvSpPr>
            <a:spLocks noChangeAspect="1"/>
          </p:cNvSpPr>
          <p:nvPr/>
        </p:nvSpPr>
        <p:spPr>
          <a:xfrm>
            <a:off x="4172998" y="3435868"/>
            <a:ext cx="798001" cy="25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Tartu </a:t>
            </a:r>
            <a:r>
              <a:rPr lang="en-GB" sz="800" b="1" dirty="0" err="1">
                <a:solidFill>
                  <a:schemeClr val="tx1"/>
                </a:solidFill>
              </a:rPr>
              <a:t>stn</a:t>
            </a:r>
            <a:endParaRPr lang="en-GB" sz="800" b="1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02E67C4-69CE-4A90-9D1A-B5C05CDD326B}"/>
              </a:ext>
            </a:extLst>
          </p:cNvPr>
          <p:cNvSpPr>
            <a:spLocks noChangeAspect="1"/>
          </p:cNvSpPr>
          <p:nvPr/>
        </p:nvSpPr>
        <p:spPr>
          <a:xfrm>
            <a:off x="3959930" y="1863765"/>
            <a:ext cx="798001" cy="25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Station 1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988BCBD-FC4E-4C65-BFBF-815759F30809}"/>
              </a:ext>
            </a:extLst>
          </p:cNvPr>
          <p:cNvSpPr>
            <a:spLocks noChangeAspect="1"/>
          </p:cNvSpPr>
          <p:nvPr/>
        </p:nvSpPr>
        <p:spPr>
          <a:xfrm>
            <a:off x="5335723" y="2794608"/>
            <a:ext cx="798001" cy="25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Station 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F85945-69A0-433C-BF07-83E2CE93D544}"/>
              </a:ext>
            </a:extLst>
          </p:cNvPr>
          <p:cNvSpPr>
            <a:spLocks noChangeAspect="1"/>
          </p:cNvSpPr>
          <p:nvPr/>
        </p:nvSpPr>
        <p:spPr>
          <a:xfrm>
            <a:off x="1547664" y="2492896"/>
            <a:ext cx="798001" cy="252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b="1" dirty="0">
                <a:solidFill>
                  <a:schemeClr val="tx1"/>
                </a:solidFill>
              </a:rPr>
              <a:t>Station 3</a:t>
            </a:r>
          </a:p>
        </p:txBody>
      </p:sp>
    </p:spTree>
    <p:extLst>
      <p:ext uri="{BB962C8B-B14F-4D97-AF65-F5344CB8AC3E}">
        <p14:creationId xmlns:p14="http://schemas.microsoft.com/office/powerpoint/2010/main" val="2327024065"/>
      </p:ext>
    </p:extLst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8DBBC-D511-42BC-84C0-03A20B9C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BC</a:t>
            </a:r>
            <a:r>
              <a:rPr lang="en-GB" baseline="-25000" dirty="0" err="1"/>
              <a:t>wb</a:t>
            </a:r>
            <a:r>
              <a:rPr lang="en-GB" dirty="0"/>
              <a:t> and BaP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2D4B403-7092-48B8-814A-7C0D1AACC8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751823"/>
              </p:ext>
            </p:extLst>
          </p:nvPr>
        </p:nvGraphicFramePr>
        <p:xfrm>
          <a:off x="-101452" y="1140762"/>
          <a:ext cx="6545660" cy="5008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Graph" r:id="rId3" imgW="3920760" imgH="3000960" progId="Origin50.Graph">
                  <p:embed/>
                </p:oleObj>
              </mc:Choice>
              <mc:Fallback>
                <p:oleObj name="Graph" r:id="rId3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01452" y="1140762"/>
                        <a:ext cx="6545660" cy="50086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477080B-154D-41A4-AEAE-D7307C1B2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851933"/>
              </p:ext>
            </p:extLst>
          </p:nvPr>
        </p:nvGraphicFramePr>
        <p:xfrm>
          <a:off x="6660232" y="1772816"/>
          <a:ext cx="1944216" cy="24157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7461">
                  <a:extLst>
                    <a:ext uri="{9D8B030D-6E8A-4147-A177-3AD203B41FA5}">
                      <a16:colId xmlns:a16="http://schemas.microsoft.com/office/drawing/2014/main" val="2428506352"/>
                    </a:ext>
                  </a:extLst>
                </a:gridCol>
                <a:gridCol w="1206755">
                  <a:extLst>
                    <a:ext uri="{9D8B030D-6E8A-4147-A177-3AD203B41FA5}">
                      <a16:colId xmlns:a16="http://schemas.microsoft.com/office/drawing/2014/main" val="1246587547"/>
                    </a:ext>
                  </a:extLst>
                </a:gridCol>
              </a:tblGrid>
              <a:tr h="312594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Correlation R</a:t>
                      </a:r>
                      <a:r>
                        <a:rPr lang="en-GB" sz="1100" u="none" strike="noStrike" baseline="30000" dirty="0">
                          <a:effectLst/>
                        </a:rPr>
                        <a:t>2</a:t>
                      </a:r>
                      <a:endParaRPr lang="en-GB" sz="11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92191585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January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0.93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62830529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February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0.90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51856355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March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0.94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69496496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April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0.75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1348096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May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0.75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9914620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June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0.73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06305431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July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0.56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22644037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August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0.81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23837348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September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0.80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8507330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October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0.99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44533484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November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0.98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57658893"/>
                  </a:ext>
                </a:extLst>
              </a:tr>
              <a:tr h="167311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December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0.88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000096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69C385B-2BAC-4D46-9215-7D8E1C28E414}"/>
              </a:ext>
            </a:extLst>
          </p:cNvPr>
          <p:cNvSpPr txBox="1"/>
          <p:nvPr/>
        </p:nvSpPr>
        <p:spPr>
          <a:xfrm>
            <a:off x="6372200" y="4653136"/>
            <a:ext cx="2304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Gas-phase BaP attributes approximately 7-9% of the total BaP</a:t>
            </a:r>
          </a:p>
        </p:txBody>
      </p:sp>
    </p:spTree>
    <p:extLst>
      <p:ext uri="{BB962C8B-B14F-4D97-AF65-F5344CB8AC3E}">
        <p14:creationId xmlns:p14="http://schemas.microsoft.com/office/powerpoint/2010/main" val="3881352339"/>
      </p:ext>
    </p:extLst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FC695-8811-45AE-B21E-9C5CC3239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BC</a:t>
            </a:r>
            <a:r>
              <a:rPr lang="en-GB" baseline="-25000" dirty="0" err="1"/>
              <a:t>wb</a:t>
            </a:r>
            <a:r>
              <a:rPr lang="en-GB" dirty="0"/>
              <a:t> and BaP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CB465-3603-433F-B56E-288C37E6A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944" y="1600201"/>
            <a:ext cx="4618856" cy="1074616"/>
          </a:xfrm>
        </p:spPr>
        <p:txBody>
          <a:bodyPr/>
          <a:lstStyle/>
          <a:p>
            <a:r>
              <a:rPr lang="en-GB" dirty="0" err="1"/>
              <a:t>Mobair</a:t>
            </a:r>
            <a:r>
              <a:rPr lang="en-GB" dirty="0"/>
              <a:t> – 0.83</a:t>
            </a:r>
          </a:p>
          <a:p>
            <a:r>
              <a:rPr lang="en-GB" dirty="0"/>
              <a:t>Tartu station – 0.88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ED3AE1-7330-46FF-9B93-EDE74EC03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677" y="2755266"/>
            <a:ext cx="4793929" cy="371703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2EE948D-2253-4FAF-BCAF-5D44E1F602D4}"/>
              </a:ext>
            </a:extLst>
          </p:cNvPr>
          <p:cNvSpPr/>
          <p:nvPr/>
        </p:nvSpPr>
        <p:spPr>
          <a:xfrm>
            <a:off x="6579115" y="4657357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FBBB217-F0AE-4393-9E7E-B029ECFD904F}"/>
              </a:ext>
            </a:extLst>
          </p:cNvPr>
          <p:cNvSpPr/>
          <p:nvPr/>
        </p:nvSpPr>
        <p:spPr>
          <a:xfrm>
            <a:off x="5796136" y="3645948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807FEA6-BB7D-4E9E-8132-FC3957730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856156"/>
              </p:ext>
            </p:extLst>
          </p:nvPr>
        </p:nvGraphicFramePr>
        <p:xfrm>
          <a:off x="259394" y="3552372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394" y="3552372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69C65933-901C-4EAF-BF2F-3552D0E18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952103"/>
              </p:ext>
            </p:extLst>
          </p:nvPr>
        </p:nvGraphicFramePr>
        <p:xfrm>
          <a:off x="264941" y="1052736"/>
          <a:ext cx="3921125" cy="300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4941" y="1052736"/>
                        <a:ext cx="3921125" cy="300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79EBBA3-BD16-40AA-86C0-179DCB3140D0}"/>
              </a:ext>
            </a:extLst>
          </p:cNvPr>
          <p:cNvCxnSpPr/>
          <p:nvPr/>
        </p:nvCxnSpPr>
        <p:spPr>
          <a:xfrm>
            <a:off x="3923928" y="2996952"/>
            <a:ext cx="1872208" cy="6489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CD91CA-C044-44B3-B29E-91A04F2E219F}"/>
              </a:ext>
            </a:extLst>
          </p:cNvPr>
          <p:cNvCxnSpPr/>
          <p:nvPr/>
        </p:nvCxnSpPr>
        <p:spPr>
          <a:xfrm flipV="1">
            <a:off x="3923928" y="4765369"/>
            <a:ext cx="2563713" cy="3918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0C99F3-7040-4C5C-AA29-CE8E4DA19D34}"/>
              </a:ext>
            </a:extLst>
          </p:cNvPr>
          <p:cNvSpPr txBox="1"/>
          <p:nvPr/>
        </p:nvSpPr>
        <p:spPr>
          <a:xfrm>
            <a:off x="5487385" y="3265597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Mobair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0DE2B3-61A6-4432-A4F4-17112AFF8ECD}"/>
              </a:ext>
            </a:extLst>
          </p:cNvPr>
          <p:cNvSpPr txBox="1"/>
          <p:nvPr/>
        </p:nvSpPr>
        <p:spPr>
          <a:xfrm>
            <a:off x="6338281" y="4267404"/>
            <a:ext cx="69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Tartu</a:t>
            </a:r>
          </a:p>
        </p:txBody>
      </p:sp>
    </p:spTree>
    <p:extLst>
      <p:ext uri="{BB962C8B-B14F-4D97-AF65-F5344CB8AC3E}">
        <p14:creationId xmlns:p14="http://schemas.microsoft.com/office/powerpoint/2010/main" val="4202244017"/>
      </p:ext>
    </p:extLst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8E8C13-EEE4-4F54-AF39-5EE73322C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60" y="0"/>
            <a:ext cx="88798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9C7251-D7B9-4957-9406-8AE91A10E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CD84F-DF23-4237-98D6-7EA66A80B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8D715-FD98-4D29-B2D4-312E3C788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61" y="0"/>
            <a:ext cx="88510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4186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0019-72FF-4B17-B9FB-752F25076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Ongoing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83BEA-9DC8-495F-965E-B3CCFC7DA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BC and EC/OC offline filter analysis</a:t>
            </a:r>
          </a:p>
          <a:p>
            <a:r>
              <a:rPr lang="en-GB" sz="2400" dirty="0"/>
              <a:t>PAH and HM filter analysis</a:t>
            </a:r>
          </a:p>
          <a:p>
            <a:r>
              <a:rPr lang="en-GB" sz="2400" dirty="0" err="1"/>
              <a:t>Levoglucosane</a:t>
            </a:r>
            <a:r>
              <a:rPr lang="en-GB" sz="2400" dirty="0"/>
              <a:t> and </a:t>
            </a:r>
            <a:r>
              <a:rPr lang="en-GB" sz="2400" dirty="0" err="1"/>
              <a:t>terephtalic</a:t>
            </a:r>
            <a:r>
              <a:rPr lang="en-GB" sz="2400" dirty="0"/>
              <a:t> acid analysis</a:t>
            </a:r>
          </a:p>
          <a:p>
            <a:r>
              <a:rPr lang="en-GB" sz="2400" dirty="0"/>
              <a:t>Time variation for the residential heating</a:t>
            </a:r>
          </a:p>
          <a:p>
            <a:pPr lvl="1"/>
            <a:r>
              <a:rPr lang="en-GB" sz="2000" dirty="0"/>
              <a:t>Temperature probes were installed to chimneys in Tartu to register actual heating times</a:t>
            </a:r>
          </a:p>
          <a:p>
            <a:r>
              <a:rPr lang="en-GB" sz="2400" dirty="0"/>
              <a:t>Traffic flows and BC emissions are not well described in current EDB</a:t>
            </a:r>
            <a:endParaRPr lang="en-GB" sz="2000" dirty="0"/>
          </a:p>
          <a:p>
            <a:r>
              <a:rPr lang="en-GB" sz="2400" dirty="0"/>
              <a:t>Regional pollution is assessed using nearby rural station but better approach is needed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27937098"/>
      </p:ext>
    </p:extLst>
  </p:cSld>
  <p:clrMapOvr>
    <a:masterClrMapping/>
  </p:clrMapOvr>
  <p:transition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7C14D4-FC43-4111-A66C-B7537E0FE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8BFD93-7184-4F29-8AF5-95F9E2E8D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Elevated levels of </a:t>
            </a:r>
            <a:r>
              <a:rPr lang="en-US" sz="2400" dirty="0" err="1"/>
              <a:t>PMx</a:t>
            </a:r>
            <a:r>
              <a:rPr lang="en-US" sz="2400" dirty="0"/>
              <a:t> and B(a)P are mainly related to the local emissions from the residential heating in Tartu</a:t>
            </a:r>
          </a:p>
          <a:p>
            <a:r>
              <a:rPr lang="en-GB" sz="2400" dirty="0"/>
              <a:t>A good correlation between terephthalic acids, heavy metals, PAH’s, PM2.5, PM10 and BC concentrations</a:t>
            </a:r>
          </a:p>
          <a:p>
            <a:r>
              <a:rPr lang="en-GB" sz="2400" dirty="0"/>
              <a:t>Packaging waste burning in household heaters and stoves might be an important issue in some RWC areas</a:t>
            </a:r>
          </a:p>
          <a:p>
            <a:r>
              <a:rPr lang="en-GB" sz="2400" dirty="0" err="1"/>
              <a:t>Ethalometer</a:t>
            </a:r>
            <a:r>
              <a:rPr lang="en-GB" sz="2400" dirty="0"/>
              <a:t> </a:t>
            </a:r>
            <a:r>
              <a:rPr lang="en-GB" sz="2400" dirty="0" err="1"/>
              <a:t>BC</a:t>
            </a:r>
            <a:r>
              <a:rPr lang="en-GB" sz="2400" baseline="-25000" dirty="0" err="1"/>
              <a:t>wb</a:t>
            </a:r>
            <a:r>
              <a:rPr lang="en-GB" sz="2400" dirty="0"/>
              <a:t> can be used to predict PAH concentration in residential areas</a:t>
            </a:r>
          </a:p>
          <a:p>
            <a:r>
              <a:rPr lang="en-GB" sz="2400" dirty="0"/>
              <a:t>BaP emission databases compiled for other cities and modelling is validated through </a:t>
            </a:r>
            <a:r>
              <a:rPr lang="en-GB" sz="2400" dirty="0" err="1"/>
              <a:t>BCwb</a:t>
            </a:r>
            <a:r>
              <a:rPr lang="en-GB" sz="2400" dirty="0"/>
              <a:t> measurements</a:t>
            </a:r>
            <a:endParaRPr lang="en-US" dirty="0"/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246949484"/>
      </p:ext>
    </p:extLst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4213" y="1989138"/>
            <a:ext cx="7772400" cy="1150937"/>
          </a:xfrm>
        </p:spPr>
        <p:txBody>
          <a:bodyPr/>
          <a:lstStyle/>
          <a:p>
            <a:pPr algn="ctr" eaLnBrk="1" hangingPunct="1"/>
            <a:r>
              <a:rPr lang="et-EE" sz="3200" b="1" dirty="0"/>
              <a:t>Thank you for your attention!</a:t>
            </a:r>
            <a:br>
              <a:rPr lang="et-EE" sz="3200" b="1" dirty="0"/>
            </a:br>
            <a:endParaRPr lang="en-US" sz="2800" b="1" dirty="0"/>
          </a:p>
        </p:txBody>
      </p:sp>
      <p:pic>
        <p:nvPicPr>
          <p:cNvPr id="21507" name="Picture 11" descr="EKUK_maj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716338"/>
            <a:ext cx="2867025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13" descr="viskosimeeter_mu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00338" y="3789363"/>
            <a:ext cx="2605087" cy="261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2753C-2AD1-4DE7-ACD2-EF676F98D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ABD1E-18B3-44BA-AFCC-D3FBF9E91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About 2/3 of total PM, POP and PAH emission in Estonia is attributed to residential wood combustion (RWC)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Wood logs and wood chips account &gt;90% of the fuel used for residential heating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Typical masonry heaters (hand made) are used in &gt;50% of Estonia’s residential households</a:t>
            </a:r>
          </a:p>
          <a:p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686B2-ACC4-4F48-A90B-9C77718FEE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47" y="1417638"/>
            <a:ext cx="4581105" cy="3404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9380BC-7F33-4C0C-AD31-2A005FEC3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73" y="4509120"/>
            <a:ext cx="4590379" cy="2160240"/>
          </a:xfrm>
          <a:prstGeom prst="rect">
            <a:avLst/>
          </a:prstGeom>
        </p:spPr>
      </p:pic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087585E0-2116-422D-946F-03AF5EE54C0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0222186"/>
              </p:ext>
            </p:extLst>
          </p:nvPr>
        </p:nvGraphicFramePr>
        <p:xfrm>
          <a:off x="4434674" y="3568733"/>
          <a:ext cx="4600575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Graph" r:id="rId5" imgW="4276954" imgH="3024835" progId="Origin50.Graph">
                  <p:embed/>
                </p:oleObj>
              </mc:Choice>
              <mc:Fallback>
                <p:oleObj name="Graph" r:id="rId5" imgW="4276954" imgH="3024835" progId="Origin50.Graph">
                  <p:embed/>
                  <p:pic>
                    <p:nvPicPr>
                      <p:cNvPr id="1741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4674" y="3568733"/>
                        <a:ext cx="4600575" cy="32527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02D35DD7-82C0-40CD-9CDA-28460A3604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579378"/>
              </p:ext>
            </p:extLst>
          </p:nvPr>
        </p:nvGraphicFramePr>
        <p:xfrm>
          <a:off x="4384667" y="385974"/>
          <a:ext cx="4700588" cy="3322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3" name="Graph" r:id="rId7" imgW="4276954" imgH="3024835" progId="Origin50.Graph">
                  <p:embed/>
                </p:oleObj>
              </mc:Choice>
              <mc:Fallback>
                <p:oleObj name="Graph" r:id="rId7" imgW="4276954" imgH="3024835" progId="Origin50.Graph">
                  <p:embed/>
                  <p:pic>
                    <p:nvPicPr>
                      <p:cNvPr id="174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4667" y="385974"/>
                        <a:ext cx="4700588" cy="33226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531002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C72F58-DF93-40B4-B969-CBACCF24F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D7190-1EB5-448A-B77A-84BD817CE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1170" y="1600200"/>
            <a:ext cx="3615630" cy="4525963"/>
          </a:xfrm>
        </p:spPr>
        <p:txBody>
          <a:bodyPr/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 Tartu (2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largest town in Estonia) the levels of PM2.5 have been high during cold season</a:t>
            </a:r>
            <a:r>
              <a:rPr lang="et-EE" sz="24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B(a)P is exceeding target value 1 ng/m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D325B-2B4D-456D-81DC-C8DBCD4B1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700808"/>
            <a:ext cx="4819650" cy="4972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A12D35-B80B-4050-8325-2E2DAABCC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4353173"/>
            <a:ext cx="3212104" cy="22555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0C5F5D-BE6A-4DAA-8B83-352CC8CB9759}"/>
              </a:ext>
            </a:extLst>
          </p:cNvPr>
          <p:cNvCxnSpPr/>
          <p:nvPr/>
        </p:nvCxnSpPr>
        <p:spPr>
          <a:xfrm>
            <a:off x="3635896" y="3429000"/>
            <a:ext cx="3096344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B358C89B-4DF9-4CF4-BE10-D8E1F3700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/>
          <a:p>
            <a:fld id="{EB1CE0EC-9557-47D7-9813-C0FA672F9595}" type="slidenum">
              <a:rPr lang="et-EE" altLang="et-EE" smtClean="0"/>
              <a:pPr/>
              <a:t>3</a:t>
            </a:fld>
            <a:endParaRPr lang="et-EE" altLang="et-EE" dirty="0"/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20D99D65-3F13-4145-B0EF-6444BD78B9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986005"/>
              </p:ext>
            </p:extLst>
          </p:nvPr>
        </p:nvGraphicFramePr>
        <p:xfrm>
          <a:off x="44470" y="3536813"/>
          <a:ext cx="4340387" cy="332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Graph" r:id="rId6" imgW="3920760" imgH="3000960" progId="Origin50.Graph">
                  <p:embed/>
                </p:oleObj>
              </mc:Choice>
              <mc:Fallback>
                <p:oleObj name="Graph" r:id="rId6" imgW="3920760" imgH="3000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470" y="3536813"/>
                        <a:ext cx="4340387" cy="332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72984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EA39C-61E6-4BF8-9A9F-CFA8613D8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Assessment of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652802-34D4-4B8D-B947-EE911E82F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036" y="1512885"/>
            <a:ext cx="3473959" cy="4525963"/>
          </a:xfrm>
        </p:spPr>
        <p:txBody>
          <a:bodyPr/>
          <a:lstStyle/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Data from construction register (heated area and heating system) and cadastral registry (coordinates) was used to compile emission database</a:t>
            </a:r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Typical energy consumption in Estonian residential houses is 200-300 kWh/m</a:t>
            </a:r>
            <a:r>
              <a:rPr lang="en-US" sz="1800" baseline="30000" dirty="0"/>
              <a:t>2</a:t>
            </a:r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t-EE" altLang="et-EE" sz="1800" dirty="0"/>
              <a:t>PM2.5, </a:t>
            </a:r>
            <a:r>
              <a:rPr lang="en-GB" altLang="et-EE" sz="1800" dirty="0"/>
              <a:t>BC and BaP emissions </a:t>
            </a:r>
            <a:r>
              <a:rPr lang="et-EE" altLang="et-EE" sz="1800" dirty="0"/>
              <a:t>(g/s) </a:t>
            </a:r>
            <a:r>
              <a:rPr lang="et-EE" altLang="et-EE" sz="1800" dirty="0" err="1"/>
              <a:t>were</a:t>
            </a:r>
            <a:r>
              <a:rPr lang="et-EE" altLang="et-EE" sz="1800" dirty="0"/>
              <a:t> </a:t>
            </a:r>
            <a:r>
              <a:rPr lang="et-EE" altLang="et-EE" sz="1800" dirty="0" err="1"/>
              <a:t>calculated</a:t>
            </a:r>
            <a:r>
              <a:rPr lang="et-EE" altLang="et-EE" sz="1800" dirty="0"/>
              <a:t> </a:t>
            </a:r>
            <a:r>
              <a:rPr lang="et-EE" altLang="et-EE" sz="1800" dirty="0" err="1"/>
              <a:t>for</a:t>
            </a:r>
            <a:r>
              <a:rPr lang="et-EE" altLang="et-EE" sz="1800" dirty="0"/>
              <a:t> </a:t>
            </a:r>
            <a:r>
              <a:rPr lang="et-EE" altLang="et-EE" sz="1800" dirty="0" err="1"/>
              <a:t>each</a:t>
            </a:r>
            <a:r>
              <a:rPr lang="et-EE" altLang="et-EE" sz="1800" dirty="0"/>
              <a:t> </a:t>
            </a:r>
            <a:r>
              <a:rPr lang="et-EE" altLang="et-EE" sz="1800" dirty="0" err="1"/>
              <a:t>household</a:t>
            </a:r>
            <a:endParaRPr lang="en-GB" altLang="et-EE" sz="1800" dirty="0"/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Emission factors from earlier laboratory studies were used (</a:t>
            </a:r>
            <a:r>
              <a:rPr lang="en-US" sz="1800" dirty="0" err="1"/>
              <a:t>Maasikmets</a:t>
            </a:r>
            <a:r>
              <a:rPr lang="en-US" sz="1800" dirty="0"/>
              <a:t> et al. 2016, Teinemaa et al. 2013)</a:t>
            </a:r>
            <a:endParaRPr lang="et-EE" altLang="et-EE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9DA1B-486E-49D9-B2AE-DDC11F89D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794" y="1512887"/>
            <a:ext cx="5051377" cy="4700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35E150-A1B7-42FF-8C5C-A177EF2C25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696" y="1512886"/>
            <a:ext cx="5125572" cy="4700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8A1F84-F124-47BD-9E74-8B22A2144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967" y="3429000"/>
            <a:ext cx="4181373" cy="313603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26DCF8DE-69EE-42D6-899C-DA994558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/>
          <a:p>
            <a:fld id="{EB1CE0EC-9557-47D7-9813-C0FA672F9595}" type="slidenum">
              <a:rPr lang="et-EE" altLang="et-EE" smtClean="0"/>
              <a:pPr/>
              <a:t>4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23280017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848872" cy="1012825"/>
          </a:xfrm>
        </p:spPr>
        <p:txBody>
          <a:bodyPr/>
          <a:lstStyle/>
          <a:p>
            <a:r>
              <a:rPr lang="en-US" sz="3800" dirty="0"/>
              <a:t>Measurement campaigns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/>
          <a:p>
            <a:fld id="{EB1CE0EC-9557-47D7-9813-C0FA672F9595}" type="slidenum">
              <a:rPr lang="et-EE" altLang="et-EE" smtClean="0"/>
              <a:pPr/>
              <a:t>5</a:t>
            </a:fld>
            <a:endParaRPr lang="et-EE" altLang="et-E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73" y="1065364"/>
            <a:ext cx="7071439" cy="54642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0152" y="2780928"/>
            <a:ext cx="28803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Four separate measurement campaigns are carried out since 2013 in Tartu</a:t>
            </a:r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2013/2014 – Station 1, Station 2 and Station 3</a:t>
            </a:r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2014/2015 – Station 4</a:t>
            </a:r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2016/2016 – Station 5</a:t>
            </a:r>
          </a:p>
          <a:p>
            <a:pPr marL="171450" indent="-171450">
              <a:buClr>
                <a:srgbClr val="00B05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2017/2018 – Station 6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3D4610-568E-4C41-8393-BB4F522E17A3}"/>
              </a:ext>
            </a:extLst>
          </p:cNvPr>
          <p:cNvSpPr>
            <a:spLocks noChangeAspect="1"/>
          </p:cNvSpPr>
          <p:nvPr/>
        </p:nvSpPr>
        <p:spPr>
          <a:xfrm>
            <a:off x="2627784" y="2620314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A4B9EAF-55CB-4070-907E-E1D3E81A4A5A}"/>
              </a:ext>
            </a:extLst>
          </p:cNvPr>
          <p:cNvSpPr/>
          <p:nvPr/>
        </p:nvSpPr>
        <p:spPr>
          <a:xfrm>
            <a:off x="3433874" y="3812827"/>
            <a:ext cx="612068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Tartu </a:t>
            </a:r>
            <a:r>
              <a:rPr lang="en-GB" sz="800" dirty="0" err="1">
                <a:solidFill>
                  <a:schemeClr val="tx1"/>
                </a:solidFill>
              </a:rPr>
              <a:t>stn</a:t>
            </a:r>
            <a:endParaRPr lang="en-GB" sz="800" dirty="0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081AA19-33FD-4AF6-9E1D-0B4551F1DFBF}"/>
              </a:ext>
            </a:extLst>
          </p:cNvPr>
          <p:cNvSpPr/>
          <p:nvPr/>
        </p:nvSpPr>
        <p:spPr>
          <a:xfrm>
            <a:off x="2627784" y="2336299"/>
            <a:ext cx="612068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Station 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2F8636E-8B8C-490D-94A5-EC01F4D9927A}"/>
              </a:ext>
            </a:extLst>
          </p:cNvPr>
          <p:cNvSpPr/>
          <p:nvPr/>
        </p:nvSpPr>
        <p:spPr>
          <a:xfrm>
            <a:off x="3347864" y="2552323"/>
            <a:ext cx="612068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Station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EA7A1E-B489-4363-A2D9-25C86110363C}"/>
              </a:ext>
            </a:extLst>
          </p:cNvPr>
          <p:cNvSpPr/>
          <p:nvPr/>
        </p:nvSpPr>
        <p:spPr>
          <a:xfrm>
            <a:off x="4433321" y="3257111"/>
            <a:ext cx="612068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Station 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05490F1-E5A3-4DF1-A223-B0F1BD518E45}"/>
              </a:ext>
            </a:extLst>
          </p:cNvPr>
          <p:cNvSpPr/>
          <p:nvPr/>
        </p:nvSpPr>
        <p:spPr>
          <a:xfrm>
            <a:off x="1358948" y="3049742"/>
            <a:ext cx="612068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Station 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1819E03-F4DD-4C5D-B2E8-8EB218C061A5}"/>
              </a:ext>
            </a:extLst>
          </p:cNvPr>
          <p:cNvSpPr>
            <a:spLocks noChangeAspect="1"/>
          </p:cNvSpPr>
          <p:nvPr/>
        </p:nvSpPr>
        <p:spPr>
          <a:xfrm>
            <a:off x="3253874" y="3538731"/>
            <a:ext cx="180000" cy="180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21016E0-A6BF-4CDA-B7D4-D77F39EE82E8}"/>
              </a:ext>
            </a:extLst>
          </p:cNvPr>
          <p:cNvSpPr>
            <a:spLocks noChangeAspect="1"/>
          </p:cNvSpPr>
          <p:nvPr/>
        </p:nvSpPr>
        <p:spPr>
          <a:xfrm>
            <a:off x="3148169" y="3419135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7B0AD1A-1B15-4052-BC2E-9B9E3283EA6B}"/>
              </a:ext>
            </a:extLst>
          </p:cNvPr>
          <p:cNvSpPr/>
          <p:nvPr/>
        </p:nvSpPr>
        <p:spPr>
          <a:xfrm>
            <a:off x="2523815" y="3237939"/>
            <a:ext cx="612068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Station 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2D82B26-0959-43D8-903B-93C8D31D2617}"/>
              </a:ext>
            </a:extLst>
          </p:cNvPr>
          <p:cNvSpPr>
            <a:spLocks noChangeAspect="1"/>
          </p:cNvSpPr>
          <p:nvPr/>
        </p:nvSpPr>
        <p:spPr>
          <a:xfrm>
            <a:off x="2457499" y="3758827"/>
            <a:ext cx="108000" cy="108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6CCC73E-1DE7-4213-8723-E2AC77F34F65}"/>
              </a:ext>
            </a:extLst>
          </p:cNvPr>
          <p:cNvSpPr/>
          <p:nvPr/>
        </p:nvSpPr>
        <p:spPr>
          <a:xfrm>
            <a:off x="1888718" y="3856136"/>
            <a:ext cx="612068" cy="216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" dirty="0">
                <a:solidFill>
                  <a:schemeClr val="tx1"/>
                </a:solidFill>
              </a:rPr>
              <a:t>Station 5</a:t>
            </a: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6E49384B-BDC3-41BD-A66D-5C7FF2DAE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60" y="3990151"/>
            <a:ext cx="2061128" cy="251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D3FBC31-2DC0-402A-A24D-1E735427C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78" y="4730272"/>
            <a:ext cx="2980710" cy="1935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862ED4E-50EF-47B2-AD45-8FC4AB216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970" y="4191119"/>
            <a:ext cx="2844252" cy="2515583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18CD4247-5579-4BC2-ABF3-95C9C855BDA7}"/>
              </a:ext>
            </a:extLst>
          </p:cNvPr>
          <p:cNvSpPr txBox="1">
            <a:spLocks/>
          </p:cNvSpPr>
          <p:nvPr/>
        </p:nvSpPr>
        <p:spPr bwMode="auto">
          <a:xfrm>
            <a:off x="6956425" y="6389688"/>
            <a:ext cx="190500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EB1CE0EC-9557-47D7-9813-C0FA672F9595}" type="slidenum">
              <a:rPr lang="et-EE" altLang="et-EE" smtClean="0"/>
              <a:pPr/>
              <a:t>5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19853059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0D520-0643-41F5-B6AD-7EE3CCD1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9E48D-B668-4FAF-A316-A70D1DC8E9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1600" dirty="0"/>
              <a:t>Filter analysis</a:t>
            </a:r>
          </a:p>
          <a:p>
            <a:pPr lvl="1"/>
            <a:r>
              <a:rPr lang="en-GB" sz="1400" dirty="0"/>
              <a:t>EC/OC (Sunset lab)</a:t>
            </a:r>
          </a:p>
          <a:p>
            <a:pPr lvl="1"/>
            <a:r>
              <a:rPr lang="en-GB" sz="1400" dirty="0"/>
              <a:t>BC (Magee </a:t>
            </a:r>
            <a:r>
              <a:rPr lang="en-GB" sz="1400" dirty="0" err="1"/>
              <a:t>SootScan</a:t>
            </a:r>
            <a:r>
              <a:rPr lang="en-GB" sz="1400" dirty="0"/>
              <a:t> OT21)</a:t>
            </a:r>
          </a:p>
          <a:p>
            <a:pPr lvl="1"/>
            <a:r>
              <a:rPr lang="en-GB" sz="1400" dirty="0"/>
              <a:t>Heavy metals - </a:t>
            </a:r>
            <a:r>
              <a:rPr lang="es-ES" sz="1400" dirty="0"/>
              <a:t>Al, As, Sb, Cd, Co, Cr, Mn, Mo, Ni, Pb,</a:t>
            </a:r>
          </a:p>
          <a:p>
            <a:pPr lvl="1"/>
            <a:r>
              <a:rPr lang="es-ES" sz="1400" dirty="0"/>
              <a:t>Se, V, Fe, Zn, Cu</a:t>
            </a:r>
            <a:r>
              <a:rPr lang="en-GB" sz="1400" dirty="0"/>
              <a:t> (ICP-MS)</a:t>
            </a:r>
          </a:p>
          <a:p>
            <a:pPr lvl="1"/>
            <a:r>
              <a:rPr lang="en-GB" sz="1400" dirty="0"/>
              <a:t>PAH - acenaphthene, acenaphthylene, anthracene, fluoranthene, fluorene, naphthalene, phenanthrene, pyrene, </a:t>
            </a:r>
            <a:r>
              <a:rPr lang="en-GB" sz="1400" dirty="0" err="1"/>
              <a:t>benz</a:t>
            </a:r>
            <a:r>
              <a:rPr lang="en-GB" sz="1400" dirty="0"/>
              <a:t>[</a:t>
            </a:r>
            <a:r>
              <a:rPr lang="en-GB" sz="1400" i="1" dirty="0"/>
              <a:t>a</a:t>
            </a:r>
            <a:r>
              <a:rPr lang="en-GB" sz="1400" dirty="0"/>
              <a:t>]anthracene, benzo[</a:t>
            </a:r>
            <a:r>
              <a:rPr lang="en-GB" sz="1400" i="1" dirty="0"/>
              <a:t>b</a:t>
            </a:r>
            <a:r>
              <a:rPr lang="en-GB" sz="1400" dirty="0"/>
              <a:t>]fluoranthene, benzo[</a:t>
            </a:r>
            <a:r>
              <a:rPr lang="en-GB" sz="1400" i="1" dirty="0"/>
              <a:t>k</a:t>
            </a:r>
            <a:r>
              <a:rPr lang="en-GB" sz="1400" dirty="0"/>
              <a:t>]fluoranthene, benzo[</a:t>
            </a:r>
            <a:r>
              <a:rPr lang="en-GB" sz="1400" i="1" dirty="0" err="1"/>
              <a:t>ghi</a:t>
            </a:r>
            <a:r>
              <a:rPr lang="en-GB" sz="1400" dirty="0"/>
              <a:t>]perylene, benzo[</a:t>
            </a:r>
            <a:r>
              <a:rPr lang="en-GB" sz="1400" i="1" dirty="0"/>
              <a:t>a</a:t>
            </a:r>
            <a:r>
              <a:rPr lang="en-GB" sz="1400" dirty="0"/>
              <a:t>]pyrene, chrysene, </a:t>
            </a:r>
            <a:r>
              <a:rPr lang="en-GB" sz="1400" dirty="0" err="1"/>
              <a:t>dibenz</a:t>
            </a:r>
            <a:r>
              <a:rPr lang="en-GB" sz="1400" dirty="0"/>
              <a:t>[</a:t>
            </a:r>
            <a:r>
              <a:rPr lang="en-GB" sz="1400" i="1" dirty="0" err="1"/>
              <a:t>a,h</a:t>
            </a:r>
            <a:r>
              <a:rPr lang="en-GB" sz="1400" dirty="0"/>
              <a:t>]anthracene, and </a:t>
            </a:r>
            <a:r>
              <a:rPr lang="en-GB" sz="1400" dirty="0" err="1"/>
              <a:t>indeno</a:t>
            </a:r>
            <a:r>
              <a:rPr lang="en-GB" sz="1400" dirty="0"/>
              <a:t>[1,2,3-</a:t>
            </a:r>
            <a:r>
              <a:rPr lang="en-GB" sz="1400" i="1" dirty="0"/>
              <a:t>cd</a:t>
            </a:r>
            <a:r>
              <a:rPr lang="en-GB" sz="1400" dirty="0"/>
              <a:t>]pyrene (GC-MS)</a:t>
            </a:r>
          </a:p>
          <a:p>
            <a:pPr lvl="1"/>
            <a:r>
              <a:rPr lang="en-GB" sz="1400" dirty="0" err="1"/>
              <a:t>Levoglucosan</a:t>
            </a:r>
            <a:r>
              <a:rPr lang="en-GB" sz="1400" dirty="0"/>
              <a:t> (GC-MS)</a:t>
            </a:r>
          </a:p>
          <a:p>
            <a:pPr lvl="1"/>
            <a:r>
              <a:rPr lang="en-GB" sz="1400" dirty="0" err="1"/>
              <a:t>Terephtalic</a:t>
            </a:r>
            <a:r>
              <a:rPr lang="en-GB" sz="1400" dirty="0"/>
              <a:t> acid</a:t>
            </a:r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pPr lvl="1"/>
            <a:endParaRPr lang="en-GB" sz="1400" dirty="0"/>
          </a:p>
          <a:p>
            <a:endParaRPr lang="en-GB" sz="1600" dirty="0"/>
          </a:p>
          <a:p>
            <a:pPr lvl="1"/>
            <a:endParaRPr lang="en-GB" sz="1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C14DD89-0EB6-44CC-8055-63E34E53BCB9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GB" sz="1800" dirty="0"/>
              <a:t>Stationary station</a:t>
            </a:r>
          </a:p>
          <a:p>
            <a:pPr lvl="1"/>
            <a:r>
              <a:rPr lang="en-GB" sz="1600" dirty="0"/>
              <a:t>BC (</a:t>
            </a:r>
            <a:r>
              <a:rPr lang="en-GB" sz="1600" dirty="0" err="1"/>
              <a:t>ethalometer</a:t>
            </a:r>
            <a:r>
              <a:rPr lang="en-GB" sz="1600" dirty="0"/>
              <a:t> AE33)</a:t>
            </a:r>
          </a:p>
          <a:p>
            <a:pPr lvl="1"/>
            <a:r>
              <a:rPr lang="en-GB" sz="1600" dirty="0"/>
              <a:t>ACSM (Aerodyne)</a:t>
            </a:r>
          </a:p>
          <a:p>
            <a:pPr lvl="1"/>
            <a:r>
              <a:rPr lang="en-GB" sz="1600" dirty="0"/>
              <a:t>EC/OC (Field Sunset)</a:t>
            </a:r>
          </a:p>
          <a:p>
            <a:pPr lvl="1"/>
            <a:r>
              <a:rPr lang="en-GB" sz="1600" dirty="0"/>
              <a:t>PM10 sampling </a:t>
            </a:r>
            <a:r>
              <a:rPr lang="en-GB" sz="1600" dirty="0" err="1"/>
              <a:t>Digitel</a:t>
            </a:r>
            <a:r>
              <a:rPr lang="en-GB" sz="1600" dirty="0"/>
              <a:t> DHA-90</a:t>
            </a:r>
          </a:p>
          <a:p>
            <a:pPr lvl="1"/>
            <a:r>
              <a:rPr lang="en-GB" sz="1600" dirty="0"/>
              <a:t>PM10/PM2.5 with BAM 1020</a:t>
            </a:r>
          </a:p>
          <a:p>
            <a:pPr lvl="1"/>
            <a:r>
              <a:rPr lang="en-GB" sz="1600" dirty="0"/>
              <a:t>CO, NOx, SO2, O3</a:t>
            </a:r>
          </a:p>
          <a:p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B0380E-415B-4782-A5E3-03AC7C617DF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r>
              <a:rPr lang="en-GB" sz="1800" dirty="0"/>
              <a:t>Ambient air measurements with mobile stations</a:t>
            </a:r>
          </a:p>
          <a:p>
            <a:pPr lvl="1"/>
            <a:r>
              <a:rPr lang="en-GB" sz="1600" dirty="0"/>
              <a:t>BC (</a:t>
            </a:r>
            <a:r>
              <a:rPr lang="en-GB" sz="1600" dirty="0" err="1"/>
              <a:t>ethalometer</a:t>
            </a:r>
            <a:r>
              <a:rPr lang="en-GB" sz="1600" dirty="0"/>
              <a:t> AE33)</a:t>
            </a:r>
          </a:p>
          <a:p>
            <a:pPr lvl="1"/>
            <a:r>
              <a:rPr lang="en-GB" sz="1600" dirty="0"/>
              <a:t>PM10 sampling </a:t>
            </a:r>
            <a:r>
              <a:rPr lang="en-GB" sz="1600" dirty="0" err="1"/>
              <a:t>Digitel</a:t>
            </a:r>
            <a:r>
              <a:rPr lang="en-GB" sz="1600" dirty="0"/>
              <a:t> DHA-90</a:t>
            </a:r>
          </a:p>
          <a:p>
            <a:pPr lvl="1"/>
            <a:r>
              <a:rPr lang="en-GB" sz="1600" dirty="0"/>
              <a:t>PM10/PM2.5 with BAM 1020</a:t>
            </a:r>
          </a:p>
          <a:p>
            <a:pPr lvl="1"/>
            <a:r>
              <a:rPr lang="en-GB" sz="1600" dirty="0"/>
              <a:t>CO, NOx, SO2, O3</a:t>
            </a:r>
          </a:p>
          <a:p>
            <a:pPr lvl="1"/>
            <a:endParaRPr lang="en-GB" sz="1600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84BC2-AAA0-4DEB-9CC0-38F9E0B2E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CE0EC-9557-47D7-9813-C0FA672F9595}" type="slidenum">
              <a:rPr lang="et-EE" altLang="et-EE" smtClean="0"/>
              <a:pPr/>
              <a:t>6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163160415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488832" cy="569403"/>
          </a:xfrm>
        </p:spPr>
        <p:txBody>
          <a:bodyPr>
            <a:noAutofit/>
          </a:bodyPr>
          <a:lstStyle/>
          <a:p>
            <a:r>
              <a:rPr lang="en-GB" sz="3200" dirty="0"/>
              <a:t>ACSM results for 2016 campaign</a:t>
            </a:r>
            <a:endParaRPr lang="et-EE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124744"/>
            <a:ext cx="830963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t-EE" sz="1800" dirty="0" err="1">
                <a:latin typeface="+mn-lt"/>
              </a:rPr>
              <a:t>BC</a:t>
            </a:r>
            <a:r>
              <a:rPr lang="et-EE" sz="1800" baseline="-25000" dirty="0" err="1">
                <a:latin typeface="+mn-lt"/>
              </a:rPr>
              <a:t>tr</a:t>
            </a:r>
            <a:r>
              <a:rPr lang="et-EE" sz="1800" baseline="-25000" dirty="0">
                <a:latin typeface="+mn-lt"/>
              </a:rPr>
              <a:t> </a:t>
            </a:r>
            <a:r>
              <a:rPr lang="et-EE" sz="1800" dirty="0">
                <a:latin typeface="+mn-lt"/>
              </a:rPr>
              <a:t>, </a:t>
            </a:r>
            <a:r>
              <a:rPr lang="et-EE" sz="1800" dirty="0" err="1">
                <a:latin typeface="+mn-lt"/>
              </a:rPr>
              <a:t>BC</a:t>
            </a:r>
            <a:r>
              <a:rPr lang="et-EE" sz="1800" baseline="-25000" dirty="0" err="1">
                <a:latin typeface="+mn-lt"/>
              </a:rPr>
              <a:t>wb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concentrations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increase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with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low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temperatures</a:t>
            </a:r>
            <a:r>
              <a:rPr lang="et-EE" sz="1800" dirty="0">
                <a:latin typeface="+mn-lt"/>
              </a:rPr>
              <a:t>. </a:t>
            </a:r>
            <a:r>
              <a:rPr lang="et-EE" sz="1800" dirty="0" err="1">
                <a:latin typeface="+mn-lt"/>
              </a:rPr>
              <a:t>Compared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to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springtime</a:t>
            </a:r>
            <a:r>
              <a:rPr lang="et-EE" sz="1800" dirty="0">
                <a:latin typeface="+mn-lt"/>
              </a:rPr>
              <a:t>, </a:t>
            </a:r>
            <a:r>
              <a:rPr lang="et-EE" sz="1800" dirty="0" err="1">
                <a:latin typeface="+mn-lt"/>
              </a:rPr>
              <a:t>BC</a:t>
            </a:r>
            <a:r>
              <a:rPr lang="et-EE" sz="1800" baseline="-25000" dirty="0" err="1">
                <a:latin typeface="+mn-lt"/>
              </a:rPr>
              <a:t>tr</a:t>
            </a:r>
            <a:r>
              <a:rPr lang="et-EE" sz="1800" baseline="-25000" dirty="0">
                <a:latin typeface="+mn-lt"/>
              </a:rPr>
              <a:t> </a:t>
            </a:r>
            <a:r>
              <a:rPr lang="et-EE" sz="1800" dirty="0">
                <a:latin typeface="+mn-lt"/>
              </a:rPr>
              <a:t>and </a:t>
            </a:r>
            <a:r>
              <a:rPr lang="et-EE" sz="1800" dirty="0" err="1">
                <a:latin typeface="+mn-lt"/>
              </a:rPr>
              <a:t>BC</a:t>
            </a:r>
            <a:r>
              <a:rPr lang="et-EE" sz="1800" baseline="-25000" dirty="0" err="1">
                <a:latin typeface="+mn-lt"/>
              </a:rPr>
              <a:t>wb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concentrations</a:t>
            </a:r>
            <a:r>
              <a:rPr lang="et-EE" sz="1800" dirty="0">
                <a:latin typeface="+mn-lt"/>
              </a:rPr>
              <a:t> in </a:t>
            </a:r>
            <a:r>
              <a:rPr lang="et-EE" sz="1800" dirty="0" err="1">
                <a:latin typeface="+mn-lt"/>
              </a:rPr>
              <a:t>winter</a:t>
            </a:r>
            <a:r>
              <a:rPr lang="et-EE" sz="1800" dirty="0">
                <a:latin typeface="+mn-lt"/>
              </a:rPr>
              <a:t> are 4 and 7 </a:t>
            </a:r>
            <a:r>
              <a:rPr lang="et-EE" sz="1800" dirty="0" err="1">
                <a:latin typeface="+mn-lt"/>
              </a:rPr>
              <a:t>times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higher</a:t>
            </a:r>
            <a:r>
              <a:rPr lang="et-EE" sz="1800" dirty="0">
                <a:latin typeface="+mn-lt"/>
              </a:rPr>
              <a:t>, </a:t>
            </a:r>
            <a:r>
              <a:rPr lang="et-EE" sz="1800" dirty="0" err="1">
                <a:latin typeface="+mn-lt"/>
              </a:rPr>
              <a:t>respectively</a:t>
            </a:r>
            <a:endParaRPr lang="et-EE" sz="1800" dirty="0">
              <a:latin typeface="+mn-lt"/>
            </a:endParaRP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t-EE" sz="1800" dirty="0">
                <a:latin typeface="+mn-lt"/>
              </a:rPr>
              <a:t>C</a:t>
            </a:r>
            <a:r>
              <a:rPr lang="en-US" sz="1800" dirty="0" err="1">
                <a:latin typeface="+mn-lt"/>
              </a:rPr>
              <a:t>hemical</a:t>
            </a:r>
            <a:r>
              <a:rPr lang="en-US" sz="1800" dirty="0">
                <a:latin typeface="+mn-lt"/>
              </a:rPr>
              <a:t> composition of </a:t>
            </a:r>
            <a:r>
              <a:rPr lang="et-EE" sz="1800" dirty="0">
                <a:latin typeface="+mn-lt"/>
              </a:rPr>
              <a:t>NR </a:t>
            </a:r>
            <a:r>
              <a:rPr lang="en-US" sz="1800" dirty="0">
                <a:latin typeface="+mn-lt"/>
              </a:rPr>
              <a:t>submicron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aerosols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is</a:t>
            </a:r>
            <a:r>
              <a:rPr lang="et-EE" sz="1800" dirty="0">
                <a:latin typeface="+mn-lt"/>
              </a:rPr>
              <a:t> </a:t>
            </a:r>
            <a:r>
              <a:rPr lang="en-US" sz="1800" dirty="0" err="1">
                <a:latin typeface="+mn-lt"/>
              </a:rPr>
              <a:t>domina</a:t>
            </a:r>
            <a:r>
              <a:rPr lang="et-EE" sz="1800" dirty="0" err="1">
                <a:latin typeface="+mn-lt"/>
              </a:rPr>
              <a:t>ted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by</a:t>
            </a:r>
            <a:r>
              <a:rPr lang="et-EE" sz="1800" dirty="0">
                <a:latin typeface="+mn-lt"/>
              </a:rPr>
              <a:t> OM (69 – 78% of </a:t>
            </a:r>
            <a:r>
              <a:rPr lang="et-EE" sz="1800" dirty="0" err="1">
                <a:latin typeface="+mn-lt"/>
              </a:rPr>
              <a:t>the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total</a:t>
            </a:r>
            <a:r>
              <a:rPr lang="et-EE" sz="1800" dirty="0">
                <a:latin typeface="+mn-lt"/>
              </a:rPr>
              <a:t> NR </a:t>
            </a:r>
            <a:r>
              <a:rPr lang="et-EE" sz="1800" dirty="0" err="1">
                <a:latin typeface="+mn-lt"/>
              </a:rPr>
              <a:t>aerosol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concentration</a:t>
            </a:r>
            <a:r>
              <a:rPr lang="et-EE" sz="1800" dirty="0">
                <a:latin typeface="+mn-lt"/>
              </a:rPr>
              <a:t>).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t-EE" sz="1800" dirty="0" err="1">
                <a:latin typeface="+mn-lt"/>
              </a:rPr>
              <a:t>BC</a:t>
            </a:r>
            <a:r>
              <a:rPr lang="et-EE" sz="1800" baseline="-25000" dirty="0" err="1">
                <a:latin typeface="+mn-lt"/>
              </a:rPr>
              <a:t>tr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increase</a:t>
            </a:r>
            <a:r>
              <a:rPr lang="et-EE" sz="1800" dirty="0">
                <a:latin typeface="+mn-lt"/>
              </a:rPr>
              <a:t> in </a:t>
            </a:r>
            <a:r>
              <a:rPr lang="et-EE" sz="1800" dirty="0" err="1">
                <a:latin typeface="+mn-lt"/>
              </a:rPr>
              <a:t>winter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due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to</a:t>
            </a:r>
            <a:r>
              <a:rPr lang="et-EE" sz="1800" dirty="0">
                <a:latin typeface="+mn-lt"/>
              </a:rPr>
              <a:t> </a:t>
            </a:r>
            <a:r>
              <a:rPr lang="et-EE" sz="1800" dirty="0" err="1">
                <a:latin typeface="+mn-lt"/>
              </a:rPr>
              <a:t>cold</a:t>
            </a:r>
            <a:r>
              <a:rPr lang="et-EE" sz="1800" dirty="0">
                <a:latin typeface="+mn-lt"/>
              </a:rPr>
              <a:t> start of </a:t>
            </a:r>
            <a:r>
              <a:rPr lang="et-EE" sz="1800" dirty="0" err="1">
                <a:latin typeface="+mn-lt"/>
              </a:rPr>
              <a:t>cars</a:t>
            </a:r>
            <a:endParaRPr lang="en-US" sz="1800" dirty="0"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1" y="2957738"/>
            <a:ext cx="7783585" cy="3779782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3B6D4179-C1DE-4F4B-97B3-52B2D3664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025" y="6237288"/>
            <a:ext cx="1905000" cy="360362"/>
          </a:xfrm>
        </p:spPr>
        <p:txBody>
          <a:bodyPr/>
          <a:lstStyle/>
          <a:p>
            <a:fld id="{EB1CE0EC-9557-47D7-9813-C0FA672F9595}" type="slidenum">
              <a:rPr lang="et-EE" altLang="et-EE" smtClean="0"/>
              <a:pPr/>
              <a:t>7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990943311"/>
      </p:ext>
    </p:extLst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48" y="490989"/>
            <a:ext cx="7886700" cy="569403"/>
          </a:xfrm>
        </p:spPr>
        <p:txBody>
          <a:bodyPr>
            <a:noAutofit/>
          </a:bodyPr>
          <a:lstStyle/>
          <a:p>
            <a:r>
              <a:rPr lang="et-EE" sz="3200" dirty="0" err="1"/>
              <a:t>Pre-winter</a:t>
            </a:r>
            <a:r>
              <a:rPr lang="en-GB" sz="3200" dirty="0"/>
              <a:t> and winter</a:t>
            </a:r>
            <a:endParaRPr lang="et-EE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42" y="4005064"/>
            <a:ext cx="4199736" cy="20767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7" y="1899778"/>
            <a:ext cx="4187031" cy="207051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0548" y="1124744"/>
            <a:ext cx="8033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>
                <a:latin typeface="+mn-lt"/>
              </a:rPr>
              <a:t>14 </a:t>
            </a:r>
            <a:r>
              <a:rPr lang="et-EE" dirty="0" err="1">
                <a:latin typeface="+mn-lt"/>
              </a:rPr>
              <a:t>days</a:t>
            </a:r>
            <a:r>
              <a:rPr lang="et-EE" dirty="0">
                <a:latin typeface="+mn-lt"/>
              </a:rPr>
              <a:t>, </a:t>
            </a:r>
            <a:r>
              <a:rPr lang="et-EE" dirty="0" err="1">
                <a:latin typeface="+mn-lt"/>
              </a:rPr>
              <a:t>very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high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BC</a:t>
            </a:r>
            <a:r>
              <a:rPr lang="et-EE" baseline="-25000" dirty="0" err="1">
                <a:latin typeface="+mn-lt"/>
              </a:rPr>
              <a:t>tr</a:t>
            </a:r>
            <a:r>
              <a:rPr lang="et-EE" dirty="0">
                <a:latin typeface="+mn-lt"/>
              </a:rPr>
              <a:t> and </a:t>
            </a:r>
            <a:r>
              <a:rPr lang="et-EE" dirty="0" err="1">
                <a:latin typeface="+mn-lt"/>
              </a:rPr>
              <a:t>BC</a:t>
            </a:r>
            <a:r>
              <a:rPr lang="et-EE" baseline="-25000" dirty="0" err="1">
                <a:latin typeface="+mn-lt"/>
              </a:rPr>
              <a:t>wb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concentrations</a:t>
            </a:r>
            <a:r>
              <a:rPr lang="et-EE" dirty="0">
                <a:latin typeface="+mn-lt"/>
              </a:rPr>
              <a:t> (</a:t>
            </a:r>
            <a:r>
              <a:rPr lang="et-EE" dirty="0" err="1">
                <a:latin typeface="+mn-lt"/>
              </a:rPr>
              <a:t>up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to</a:t>
            </a:r>
            <a:r>
              <a:rPr lang="et-EE" dirty="0">
                <a:latin typeface="+mn-lt"/>
              </a:rPr>
              <a:t> 20 </a:t>
            </a:r>
            <a:r>
              <a:rPr lang="el-GR" dirty="0">
                <a:latin typeface="+mn-lt"/>
              </a:rPr>
              <a:t>μ</a:t>
            </a:r>
            <a:r>
              <a:rPr lang="et-EE" dirty="0">
                <a:latin typeface="+mn-lt"/>
              </a:rPr>
              <a:t>g) on 12th and 13th of </a:t>
            </a:r>
            <a:r>
              <a:rPr lang="et-EE" dirty="0" err="1">
                <a:latin typeface="+mn-lt"/>
              </a:rPr>
              <a:t>January</a:t>
            </a:r>
            <a:r>
              <a:rPr lang="et-EE" dirty="0">
                <a:latin typeface="+mn-lt"/>
              </a:rPr>
              <a:t> – </a:t>
            </a:r>
            <a:r>
              <a:rPr lang="et-EE" dirty="0" err="1">
                <a:latin typeface="+mn-lt"/>
              </a:rPr>
              <a:t>great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impact</a:t>
            </a:r>
            <a:r>
              <a:rPr lang="et-EE" dirty="0">
                <a:latin typeface="+mn-lt"/>
              </a:rPr>
              <a:t> on </a:t>
            </a:r>
            <a:r>
              <a:rPr lang="et-EE" dirty="0" err="1">
                <a:latin typeface="+mn-lt"/>
              </a:rPr>
              <a:t>average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diurnal</a:t>
            </a:r>
            <a:r>
              <a:rPr lang="et-EE" dirty="0">
                <a:latin typeface="+mn-lt"/>
              </a:rPr>
              <a:t> </a:t>
            </a:r>
            <a:r>
              <a:rPr lang="et-EE" dirty="0" err="1">
                <a:latin typeface="+mn-lt"/>
              </a:rPr>
              <a:t>variation</a:t>
            </a:r>
            <a:endParaRPr lang="et-EE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699792" y="1932115"/>
            <a:ext cx="720080" cy="809142"/>
          </a:xfrm>
          <a:prstGeom prst="ellipse">
            <a:avLst/>
          </a:prstGeom>
          <a:noFill/>
          <a:ln w="31750" cap="flat" cmpd="sng" algn="ctr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t-E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5BEDB-C7F1-44F1-83C0-A9571EA636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24" y="4082311"/>
            <a:ext cx="4025838" cy="1990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99A38F-B07C-4313-B23E-5CEAF920E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824" y="1857536"/>
            <a:ext cx="4025838" cy="199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5815"/>
      </p:ext>
    </p:extLst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9877" y="398624"/>
            <a:ext cx="7886700" cy="569403"/>
          </a:xfrm>
        </p:spPr>
        <p:txBody>
          <a:bodyPr>
            <a:noAutofit/>
          </a:bodyPr>
          <a:lstStyle/>
          <a:p>
            <a:r>
              <a:rPr lang="et-EE" sz="3200" dirty="0" err="1"/>
              <a:t>Early</a:t>
            </a:r>
            <a:r>
              <a:rPr lang="et-EE" sz="3200" dirty="0"/>
              <a:t> </a:t>
            </a:r>
            <a:r>
              <a:rPr lang="et-EE" sz="3200" dirty="0" err="1"/>
              <a:t>spring</a:t>
            </a:r>
            <a:r>
              <a:rPr lang="en-GB" sz="3200" dirty="0"/>
              <a:t> and spring</a:t>
            </a:r>
            <a:endParaRPr lang="et-EE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0" y="4005064"/>
            <a:ext cx="4171454" cy="2062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0" y="1714263"/>
            <a:ext cx="4171454" cy="2062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999674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t-EE" dirty="0" err="1"/>
              <a:t>Strong</a:t>
            </a:r>
            <a:r>
              <a:rPr lang="et-EE" dirty="0"/>
              <a:t> and </a:t>
            </a:r>
            <a:r>
              <a:rPr lang="et-EE" dirty="0" err="1"/>
              <a:t>persistent</a:t>
            </a:r>
            <a:r>
              <a:rPr lang="et-EE" dirty="0"/>
              <a:t> </a:t>
            </a:r>
            <a:r>
              <a:rPr lang="et-EE" dirty="0" err="1"/>
              <a:t>inversions</a:t>
            </a:r>
            <a:r>
              <a:rPr lang="et-EE" dirty="0"/>
              <a:t> in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beginning</a:t>
            </a:r>
            <a:r>
              <a:rPr lang="et-EE" dirty="0"/>
              <a:t> of </a:t>
            </a:r>
            <a:r>
              <a:rPr lang="et-EE" dirty="0" err="1"/>
              <a:t>spring</a:t>
            </a:r>
            <a:r>
              <a:rPr lang="et-EE" dirty="0"/>
              <a:t> </a:t>
            </a:r>
            <a:r>
              <a:rPr lang="et-EE" dirty="0" err="1"/>
              <a:t>have</a:t>
            </a:r>
            <a:r>
              <a:rPr lang="et-EE" dirty="0"/>
              <a:t> </a:t>
            </a:r>
            <a:r>
              <a:rPr lang="et-EE" dirty="0" err="1"/>
              <a:t>produced</a:t>
            </a:r>
            <a:r>
              <a:rPr lang="et-EE" dirty="0"/>
              <a:t> </a:t>
            </a:r>
            <a:r>
              <a:rPr lang="et-EE" dirty="0" err="1"/>
              <a:t>unusual</a:t>
            </a:r>
            <a:r>
              <a:rPr lang="et-EE" dirty="0"/>
              <a:t> </a:t>
            </a:r>
            <a:r>
              <a:rPr lang="et-EE" dirty="0" err="1"/>
              <a:t>diurnal</a:t>
            </a:r>
            <a:r>
              <a:rPr lang="et-EE" dirty="0"/>
              <a:t> </a:t>
            </a:r>
            <a:r>
              <a:rPr lang="et-EE" dirty="0" err="1"/>
              <a:t>cycles</a:t>
            </a:r>
            <a:r>
              <a:rPr lang="et-EE" dirty="0"/>
              <a:t> of HOA and BBOA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A94FC5-FE51-433E-B008-BAA4CA0A0D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36" y="3969992"/>
            <a:ext cx="4171454" cy="20628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BA5AC8-0052-40C2-872B-A49DCEBDCB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36" y="1821432"/>
            <a:ext cx="4171454" cy="206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66918"/>
      </p:ext>
    </p:extLst>
  </p:cSld>
  <p:clrMapOvr>
    <a:masterClrMapping/>
  </p:clrMapOvr>
  <p:transition>
    <p:randomBar dir="vert"/>
  </p:transition>
</p:sld>
</file>

<file path=ppt/theme/theme1.xml><?xml version="1.0" encoding="utf-8"?>
<a:theme xmlns:a="http://schemas.openxmlformats.org/drawingml/2006/main" name="esitlus mall ekuk">
  <a:themeElements>
    <a:clrScheme name="esitlus mall ekuk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itlus mall eku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itlus mall ekuk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itlus mall ekuk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itlus mall ekuk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itlus mall ekuk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itlus mall eku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itlus mall eku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itlus mall eku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8906</TotalTime>
  <Words>869</Words>
  <Application>Microsoft Office PowerPoint</Application>
  <PresentationFormat>On-screen Show (4:3)</PresentationFormat>
  <Paragraphs>135</Paragraphs>
  <Slides>17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Times New Roman</vt:lpstr>
      <vt:lpstr>esitlus mall ekuk</vt:lpstr>
      <vt:lpstr>Origin Graph</vt:lpstr>
      <vt:lpstr>Graph</vt:lpstr>
      <vt:lpstr>Black carbon measurement campaigns in Estonian residential heating areas</vt:lpstr>
      <vt:lpstr>Introduction</vt:lpstr>
      <vt:lpstr>Introduction</vt:lpstr>
      <vt:lpstr>Assessment of emissions</vt:lpstr>
      <vt:lpstr>Measurement campaigns</vt:lpstr>
      <vt:lpstr>Measurements</vt:lpstr>
      <vt:lpstr>ACSM results for 2016 campaign</vt:lpstr>
      <vt:lpstr>Pre-winter and winter</vt:lpstr>
      <vt:lpstr>Early spring and spring</vt:lpstr>
      <vt:lpstr>Dispersion modelling</vt:lpstr>
      <vt:lpstr>PowerPoint Presentation</vt:lpstr>
      <vt:lpstr>BCwb and BaP</vt:lpstr>
      <vt:lpstr>BCwb and BaP</vt:lpstr>
      <vt:lpstr>PowerPoint Presentation</vt:lpstr>
      <vt:lpstr>Ongoing tasks</vt:lpstr>
      <vt:lpstr>Conclusions</vt:lpstr>
      <vt:lpstr>Thank you for your attention! </vt:lpstr>
    </vt:vector>
  </TitlesOfParts>
  <Company>EKUK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Keskkonnaseire</dc:title>
  <dc:creator>Erik Teinemaa</dc:creator>
  <cp:lastModifiedBy>Erik Teinemaa</cp:lastModifiedBy>
  <cp:revision>110</cp:revision>
  <dcterms:created xsi:type="dcterms:W3CDTF">2008-09-25T02:46:11Z</dcterms:created>
  <dcterms:modified xsi:type="dcterms:W3CDTF">2018-05-04T07:02:37Z</dcterms:modified>
</cp:coreProperties>
</file>