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2" r:id="rId1"/>
    <p:sldMasterId id="2147483674" r:id="rId2"/>
  </p:sldMasterIdLst>
  <p:notesMasterIdLst>
    <p:notesMasterId r:id="rId14"/>
  </p:notesMasterIdLst>
  <p:sldIdLst>
    <p:sldId id="439" r:id="rId3"/>
    <p:sldId id="453" r:id="rId4"/>
    <p:sldId id="449" r:id="rId5"/>
    <p:sldId id="440" r:id="rId6"/>
    <p:sldId id="443" r:id="rId7"/>
    <p:sldId id="447" r:id="rId8"/>
    <p:sldId id="448" r:id="rId9"/>
    <p:sldId id="444" r:id="rId10"/>
    <p:sldId id="451" r:id="rId11"/>
    <p:sldId id="452" r:id="rId12"/>
    <p:sldId id="436" r:id="rId13"/>
  </p:sldIdLst>
  <p:sldSz cx="9144000" cy="6858000" type="screen4x3"/>
  <p:notesSz cx="7315200" cy="9601200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Lucida Grande"/>
        <a:ea typeface="+mn-ea"/>
        <a:cs typeface="+mn-cs"/>
      </a:defRPr>
    </a:lvl1pPr>
    <a:lvl2pPr marL="742950" indent="-285750"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Lucida Grande"/>
        <a:ea typeface="+mn-ea"/>
        <a:cs typeface="+mn-cs"/>
      </a:defRPr>
    </a:lvl2pPr>
    <a:lvl3pPr marL="1143000" indent="-228600"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Lucida Grande"/>
        <a:ea typeface="+mn-ea"/>
        <a:cs typeface="+mn-cs"/>
      </a:defRPr>
    </a:lvl3pPr>
    <a:lvl4pPr marL="1600200" indent="-228600"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Lucida Grande"/>
        <a:ea typeface="+mn-ea"/>
        <a:cs typeface="+mn-cs"/>
      </a:defRPr>
    </a:lvl4pPr>
    <a:lvl5pPr marL="2057400" indent="-228600"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Lucida Grande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Lucida Grande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Lucida Grande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Lucida Grande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Lucida Grande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784">
          <p15:clr>
            <a:srgbClr val="A4A3A4"/>
          </p15:clr>
        </p15:guide>
        <p15:guide id="2" pos="232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FC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43" autoAdjust="0"/>
    <p:restoredTop sz="76525" autoAdjust="0"/>
  </p:normalViewPr>
  <p:slideViewPr>
    <p:cSldViewPr>
      <p:cViewPr varScale="1">
        <p:scale>
          <a:sx n="80" d="100"/>
          <a:sy n="80" d="100"/>
        </p:scale>
        <p:origin x="1584" y="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792" y="108"/>
      </p:cViewPr>
      <p:guideLst>
        <p:guide orient="horz" pos="2784"/>
        <p:guide pos="232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AutoShape 1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>
              <a:latin typeface="Lucida Grande" charset="0"/>
            </a:endParaRPr>
          </a:p>
        </p:txBody>
      </p:sp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0" y="0"/>
            <a:ext cx="3171825" cy="4810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>
              <a:latin typeface="Lucida Grande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1749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8888" y="719138"/>
            <a:ext cx="4797425" cy="35988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731838" y="4559300"/>
            <a:ext cx="5851525" cy="4319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0" y="9118600"/>
            <a:ext cx="3171825" cy="479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>
              <a:latin typeface="Lucida Grande" charset="0"/>
            </a:endParaRPr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143375" y="9118600"/>
            <a:ext cx="3170238" cy="4778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fld id="{DA5174AA-0B36-477F-8C1E-5521F8AE130E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822405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DA5174AA-0B36-477F-8C1E-5521F8AE130E}" type="slidenum">
              <a:rPr lang="nb-NO" smtClean="0"/>
              <a:pPr>
                <a:defRPr/>
              </a:pPr>
              <a:t>11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381214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9465E-36FA-47F4-8A7D-A6615BDA0DAB}" type="datetimeFigureOut">
              <a:rPr lang="en-US"/>
              <a:pPr>
                <a:defRPr/>
              </a:pPr>
              <a:t>5/3/2018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DCE8AF-B6EB-41AD-A6C2-FFA764538E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70F345-E309-400F-99F6-A114499857CF}" type="datetimeFigureOut">
              <a:rPr lang="en-US"/>
              <a:pPr>
                <a:defRPr/>
              </a:pPr>
              <a:t>5/3/2018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06F135-3E3B-4DAC-8EE6-46E8FB5CE2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485F3-89F2-4A48-BFEF-593ECF1936EE}" type="datetimeFigureOut">
              <a:rPr lang="en-US"/>
              <a:pPr>
                <a:defRPr/>
              </a:pPr>
              <a:t>5/3/2018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D73900-1777-4F6C-BD8B-3AF46D865F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457200" y="1295403"/>
            <a:ext cx="8001000" cy="1676399"/>
          </a:xfrm>
        </p:spPr>
        <p:txBody>
          <a:bodyPr anchor="t"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nn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457200" y="3048000"/>
            <a:ext cx="8001000" cy="2590800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n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0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1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nn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n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D62AC71-1975-46F5-92BC-93F613F49435}" type="slidenum">
              <a:rPr lang="nn-NO"/>
              <a:pPr>
                <a:defRPr/>
              </a:pPr>
              <a:t>‹#›</a:t>
            </a:fld>
            <a:endParaRPr lang="nn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n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n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nn-NO"/>
              <a:t>05.10.09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97580CE-9CF9-4A5D-957C-D3979E0E2F19}" type="slidenum">
              <a:rPr lang="nn-NO"/>
              <a:pPr>
                <a:defRPr/>
              </a:pPr>
              <a:t>‹#›</a:t>
            </a:fld>
            <a:endParaRPr lang="nn-NO"/>
          </a:p>
        </p:txBody>
      </p:sp>
    </p:spTree>
  </p:cSld>
  <p:clrMapOvr>
    <a:masterClrMapping/>
  </p:clrMapOvr>
  <p:hf sldNum="0" hdr="0" ft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n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n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n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nn-NO"/>
              <a:t>05.10.09</a:t>
            </a:r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1880BD2-E9AF-4869-855B-3267E815E7C0}" type="slidenum">
              <a:rPr lang="nn-NO"/>
              <a:pPr>
                <a:defRPr/>
              </a:pPr>
              <a:t>‹#›</a:t>
            </a:fld>
            <a:endParaRPr lang="nn-NO"/>
          </a:p>
        </p:txBody>
      </p:sp>
    </p:spTree>
  </p:cSld>
  <p:clrMapOvr>
    <a:masterClrMapping/>
  </p:clrMapOvr>
  <p:hf sldNum="0" hdr="0" ftr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n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41C43D87-3373-4295-9B88-BD4E37705666}" type="slidenum">
              <a:rPr lang="nn-NO"/>
              <a:pPr>
                <a:defRPr/>
              </a:pPr>
              <a:t>‹#›</a:t>
            </a:fld>
            <a:endParaRPr lang="nn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nn-NO"/>
              <a:t>05.10.09</a:t>
            </a:r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EB50CA9-E2D5-48E5-AB35-1334BC1C8CBC}" type="slidenum">
              <a:rPr lang="nn-NO"/>
              <a:pPr>
                <a:defRPr/>
              </a:pPr>
              <a:t>‹#›</a:t>
            </a:fld>
            <a:endParaRPr lang="nn-NO"/>
          </a:p>
        </p:txBody>
      </p:sp>
    </p:spTree>
  </p:cSld>
  <p:clrMapOvr>
    <a:masterClrMapping/>
  </p:clrMapOvr>
  <p:hf sldNum="0" hdr="0" ftr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n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nn-NO"/>
              <a:t>05.10.09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CD56CFDF-5E6A-45C1-9B8C-22BFC62D6030}" type="slidenum">
              <a:rPr lang="nn-NO"/>
              <a:pPr>
                <a:defRPr/>
              </a:pPr>
              <a:t>‹#›</a:t>
            </a:fld>
            <a:endParaRPr lang="nn-NO"/>
          </a:p>
        </p:txBody>
      </p:sp>
    </p:spTree>
  </p:cSld>
  <p:clrMapOvr>
    <a:masterClrMapping/>
  </p:clrMapOvr>
  <p:hf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1ACC89-0846-4F28-8600-C8338DC0A520}" type="datetimeFigureOut">
              <a:rPr lang="en-US"/>
              <a:pPr>
                <a:defRPr/>
              </a:pPr>
              <a:t>5/3/2018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76E24-A3D8-47BF-A1F1-0216AAC52D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n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nn-NO" noProof="0" smtClean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nn-NO"/>
              <a:t>05.10.09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3CAF82B5-D2D9-44D5-BB38-C380D244F431}" type="slidenum">
              <a:rPr lang="nn-NO"/>
              <a:pPr>
                <a:defRPr/>
              </a:pPr>
              <a:t>‹#›</a:t>
            </a:fld>
            <a:endParaRPr lang="nn-NO"/>
          </a:p>
        </p:txBody>
      </p:sp>
    </p:spTree>
  </p:cSld>
  <p:clrMapOvr>
    <a:masterClrMapping/>
  </p:clrMapOvr>
  <p:hf sldNum="0" hdr="0" ftr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n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n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nn-NO"/>
              <a:t>05.10.09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2560AF3-1D7A-43B1-87D6-FE392E9EE9D3}" type="slidenum">
              <a:rPr lang="nn-NO"/>
              <a:pPr>
                <a:defRPr/>
              </a:pPr>
              <a:t>‹#›</a:t>
            </a:fld>
            <a:endParaRPr lang="nn-NO"/>
          </a:p>
        </p:txBody>
      </p:sp>
    </p:spTree>
  </p:cSld>
  <p:clrMapOvr>
    <a:masterClrMapping/>
  </p:clrMapOvr>
  <p:hf sldNum="0" hdr="0" ftr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n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n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nn-NO"/>
              <a:t>05.10.09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495B061-5005-4196-BD0E-24B342283DD7}" type="slidenum">
              <a:rPr lang="nn-NO"/>
              <a:pPr>
                <a:defRPr/>
              </a:pPr>
              <a:t>‹#›</a:t>
            </a:fld>
            <a:endParaRPr lang="nn-NO"/>
          </a:p>
        </p:txBody>
      </p:sp>
    </p:spTree>
  </p:cSld>
  <p:clrMapOvr>
    <a:masterClrMapping/>
  </p:clrMapOvr>
  <p:hf sldNum="0" hdr="0" ftr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90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90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hf sldNum="0" hdr="0" ftr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82212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Content Placeholder 15"/>
          <p:cNvSpPr>
            <a:spLocks noGrp="1"/>
          </p:cNvSpPr>
          <p:nvPr>
            <p:ph sz="quarter" idx="13"/>
          </p:nvPr>
        </p:nvSpPr>
        <p:spPr>
          <a:xfrm>
            <a:off x="1160075" y="945931"/>
            <a:ext cx="7063357" cy="849586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508" b="1" i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1160074" y="1676748"/>
            <a:ext cx="7063357" cy="4438429"/>
          </a:xfrm>
          <a:prstGeom prst="rect">
            <a:avLst/>
          </a:prstGeom>
        </p:spPr>
        <p:txBody>
          <a:bodyPr vert="horz"/>
          <a:lstStyle>
            <a:lvl1pPr marL="316531" indent="-316531">
              <a:buFont typeface="Arial"/>
              <a:buChar char="•"/>
              <a:defRPr sz="3139">
                <a:solidFill>
                  <a:schemeClr val="accent2"/>
                </a:solidFill>
              </a:defRPr>
            </a:lvl1pPr>
            <a:lvl2pPr marL="685817" indent="-263776">
              <a:buFont typeface="Arial"/>
              <a:buChar char="•"/>
              <a:defRPr sz="3139">
                <a:solidFill>
                  <a:schemeClr val="accent2"/>
                </a:solidFill>
              </a:defRPr>
            </a:lvl2pPr>
            <a:lvl3pPr marL="1055103" indent="-211021">
              <a:buFont typeface="Arial"/>
              <a:buChar char="•"/>
              <a:defRPr sz="3139">
                <a:solidFill>
                  <a:schemeClr val="accent2"/>
                </a:solidFill>
              </a:defRPr>
            </a:lvl3pPr>
            <a:lvl4pPr marL="1477145" indent="-211021">
              <a:buFont typeface="Arial"/>
              <a:buChar char="•"/>
              <a:defRPr sz="3139">
                <a:solidFill>
                  <a:schemeClr val="accent2"/>
                </a:solidFill>
              </a:defRPr>
            </a:lvl4pPr>
            <a:lvl5pPr marL="1899186" indent="-211021">
              <a:buFont typeface="Arial"/>
              <a:buChar char="•"/>
              <a:defRPr sz="3139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>
          <a:xfrm>
            <a:off x="7729905" y="6343653"/>
            <a:ext cx="570034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108" b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94CA2BA-5EEF-4851-A54F-87BFAFA3E96F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77767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1A7D8A-0E03-42B0-A08F-E9D83F939F8F}" type="datetimeFigureOut">
              <a:rPr lang="en-US"/>
              <a:pPr>
                <a:defRPr/>
              </a:pPr>
              <a:t>5/3/2018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5FAB37-7AE6-479B-8CAE-8BA8261926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4B433-7B67-4924-8DB4-94A6DD231154}" type="datetimeFigureOut">
              <a:rPr lang="en-US"/>
              <a:pPr>
                <a:defRPr/>
              </a:pPr>
              <a:t>5/3/2018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22B766-101D-47B6-90A6-5FA80B237B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40D723-0E87-4225-B4E8-60A927157EFF}" type="datetimeFigureOut">
              <a:rPr lang="en-US"/>
              <a:pPr>
                <a:defRPr/>
              </a:pPr>
              <a:t>5/3/2018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9E2286-5865-4F36-8F32-BDDBF5EFB1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B3F75F-9CA5-4325-8A56-C448FA9C0E17}" type="datetimeFigureOut">
              <a:rPr lang="en-US"/>
              <a:pPr>
                <a:defRPr/>
              </a:pPr>
              <a:t>5/3/2018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B09E2E-CFF2-448E-B782-53F1236DC5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01261A-9492-4F7E-91FB-F640CE4D2E18}" type="datetimeFigureOut">
              <a:rPr lang="en-US"/>
              <a:pPr>
                <a:defRPr/>
              </a:pPr>
              <a:t>5/3/2018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C4A14-3831-4782-AF72-E871C72F08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C0ACC1-C437-4255-9E6B-3CB6C2B64D5B}" type="datetimeFigureOut">
              <a:rPr lang="en-US"/>
              <a:pPr>
                <a:defRPr/>
              </a:pPr>
              <a:t>5/3/2018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E99286-6DC5-41DF-B91B-99E9260FFD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3D614-00D6-4205-AD91-B2368AE01F61}" type="datetimeFigureOut">
              <a:rPr lang="en-US"/>
              <a:pPr>
                <a:defRPr/>
              </a:pPr>
              <a:t>5/3/2018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75D5D5-C84F-405D-8952-F2F9FE9938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D651BA7-78AD-4FED-A8A2-F3BD28DF6FDC}" type="datetimeFigureOut">
              <a:rPr lang="en-US"/>
              <a:pPr>
                <a:defRPr/>
              </a:pPr>
              <a:t>5/3/2018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A7A6F08-F4DA-4013-89BD-D7A1EBBA8D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9" r:id="rId1"/>
    <p:sldLayoutId id="2147484040" r:id="rId2"/>
    <p:sldLayoutId id="2147484041" r:id="rId3"/>
    <p:sldLayoutId id="2147484042" r:id="rId4"/>
    <p:sldLayoutId id="2147484043" r:id="rId5"/>
    <p:sldLayoutId id="2147484044" r:id="rId6"/>
    <p:sldLayoutId id="2147484045" r:id="rId7"/>
    <p:sldLayoutId id="2147484046" r:id="rId8"/>
    <p:sldLayoutId id="2147484047" r:id="rId9"/>
    <p:sldLayoutId id="2147484048" r:id="rId10"/>
    <p:sldLayoutId id="21474840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Plassholder for tit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Klikk for å redigere tittelstil</a:t>
            </a:r>
            <a:endParaRPr lang="nn-NO" smtClean="0"/>
          </a:p>
        </p:txBody>
      </p:sp>
      <p:sp>
        <p:nvSpPr>
          <p:cNvPr id="2051" name="Plassholder f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Klikk for å redigere tekststiler i malen</a:t>
            </a:r>
          </a:p>
          <a:p>
            <a:pPr lvl="1"/>
            <a:r>
              <a:rPr lang="en-US" smtClean="0"/>
              <a:t>Andre nivå</a:t>
            </a:r>
          </a:p>
          <a:p>
            <a:pPr lvl="2"/>
            <a:r>
              <a:rPr lang="en-US" smtClean="0"/>
              <a:t>Tredje nivå</a:t>
            </a:r>
          </a:p>
          <a:p>
            <a:pPr lvl="3"/>
            <a:r>
              <a:rPr lang="en-US" smtClean="0"/>
              <a:t>Fjerde nivå</a:t>
            </a:r>
          </a:p>
          <a:p>
            <a:pPr lvl="4"/>
            <a:r>
              <a:rPr lang="en-US" smtClean="0"/>
              <a:t>Femte nivå</a:t>
            </a:r>
            <a:endParaRPr lang="nn-NO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  <p:sldLayoutId id="2147484050" r:id="rId12"/>
    <p:sldLayoutId id="2147484062" r:id="rId13"/>
  </p:sldLayoutIdLst>
  <p:hf sldNum="0" hdr="0" ft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0099FF"/>
          </a:solidFill>
          <a:latin typeface="+mj-lt"/>
          <a:ea typeface="Geneva" pitchFamily="-65" charset="-128"/>
          <a:cs typeface="Geneva" pitchFamily="-65" charset="-128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99FF"/>
          </a:solidFill>
          <a:latin typeface="Calibri" pitchFamily="-65" charset="0"/>
          <a:ea typeface="Geneva" pitchFamily="-65" charset="-128"/>
          <a:cs typeface="Geneva" pitchFamily="-65" charset="-128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99FF"/>
          </a:solidFill>
          <a:latin typeface="Calibri" pitchFamily="-65" charset="0"/>
          <a:ea typeface="Geneva" pitchFamily="-65" charset="-128"/>
          <a:cs typeface="Geneva" pitchFamily="-65" charset="-128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99FF"/>
          </a:solidFill>
          <a:latin typeface="Calibri" pitchFamily="-65" charset="0"/>
          <a:ea typeface="Geneva" pitchFamily="-65" charset="-128"/>
          <a:cs typeface="Geneva" pitchFamily="-65" charset="-128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99FF"/>
          </a:solidFill>
          <a:latin typeface="Calibri" pitchFamily="-65" charset="0"/>
          <a:ea typeface="Geneva" pitchFamily="-65" charset="-128"/>
          <a:cs typeface="Geneva" pitchFamily="-65" charset="-128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558ED5"/>
          </a:solidFill>
          <a:latin typeface="Calibri" pitchFamily="-65" charset="0"/>
          <a:ea typeface="Geneva" pitchFamily="-65" charset="-128"/>
          <a:cs typeface="Geneva" pitchFamily="-65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558ED5"/>
          </a:solidFill>
          <a:latin typeface="Calibri" pitchFamily="-65" charset="0"/>
          <a:ea typeface="Geneva" pitchFamily="-65" charset="-128"/>
          <a:cs typeface="Geneva" pitchFamily="-65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558ED5"/>
          </a:solidFill>
          <a:latin typeface="Calibri" pitchFamily="-65" charset="0"/>
          <a:ea typeface="Geneva" pitchFamily="-65" charset="-128"/>
          <a:cs typeface="Geneva" pitchFamily="-65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558ED5"/>
          </a:solidFill>
          <a:latin typeface="Calibri" pitchFamily="-65" charset="0"/>
          <a:ea typeface="Geneva" pitchFamily="-65" charset="-128"/>
          <a:cs typeface="Geneva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3200" kern="1200">
          <a:solidFill>
            <a:schemeClr val="tx1"/>
          </a:solidFill>
          <a:latin typeface="+mn-lt"/>
          <a:ea typeface="Geneva" pitchFamily="-65" charset="-128"/>
          <a:cs typeface="Geneva" pitchFamily="-65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Geneva" pitchFamily="-65" charset="-128"/>
          <a:cs typeface="Geneva" pitchFamily="34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ＭＳ Ｐゴシック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ＭＳ Ｐゴシック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n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479209" y="3284984"/>
            <a:ext cx="8664791" cy="3789040"/>
          </a:xfrm>
        </p:spPr>
        <p:txBody>
          <a:bodyPr/>
          <a:lstStyle/>
          <a:p>
            <a:r>
              <a:rPr lang="nb-NO" i="1" dirty="0" smtClean="0"/>
              <a:t>Wenche </a:t>
            </a:r>
            <a:r>
              <a:rPr lang="nb-NO" i="1" dirty="0" smtClean="0"/>
              <a:t>Aas, EMEP/CCC</a:t>
            </a:r>
            <a:endParaRPr lang="nb-NO" i="1" dirty="0" smtClean="0"/>
          </a:p>
          <a:p>
            <a:endParaRPr lang="nb-NO" dirty="0"/>
          </a:p>
          <a:p>
            <a:endParaRPr lang="nb-NO" dirty="0" smtClean="0"/>
          </a:p>
          <a:p>
            <a:endParaRPr lang="nb-NO" dirty="0" smtClean="0"/>
          </a:p>
          <a:p>
            <a:endParaRPr lang="nb-NO" dirty="0"/>
          </a:p>
          <a:p>
            <a:endParaRPr lang="nb-NO" dirty="0" smtClean="0"/>
          </a:p>
          <a:p>
            <a:endParaRPr lang="nb-NO" dirty="0"/>
          </a:p>
          <a:p>
            <a:r>
              <a:rPr lang="nb-NO" dirty="0"/>
              <a:t>	</a:t>
            </a:r>
            <a:r>
              <a:rPr lang="nb-NO" dirty="0" smtClean="0"/>
              <a:t>					</a:t>
            </a:r>
            <a:endParaRPr lang="nb-NO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9831" y="908720"/>
            <a:ext cx="8125239" cy="2217075"/>
          </a:xfrm>
        </p:spPr>
        <p:txBody>
          <a:bodyPr/>
          <a:lstStyle/>
          <a:p>
            <a:r>
              <a:rPr lang="en-US" dirty="0" smtClean="0"/>
              <a:t>EMEP/ACTRIS/COLOSSAL </a:t>
            </a:r>
            <a:br>
              <a:rPr lang="en-US" dirty="0" smtClean="0"/>
            </a:br>
            <a:r>
              <a:rPr lang="en-US" dirty="0" smtClean="0"/>
              <a:t>intensive </a:t>
            </a:r>
            <a:r>
              <a:rPr lang="en-US" dirty="0" smtClean="0"/>
              <a:t>measurement </a:t>
            </a:r>
            <a:r>
              <a:rPr lang="en-US" dirty="0" smtClean="0"/>
              <a:t>period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Des 2017 – 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67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err="1"/>
              <a:t>Levoclucosan</a:t>
            </a:r>
            <a:r>
              <a:rPr lang="en-GB" sz="3200" dirty="0"/>
              <a:t> ILC for labs participating in the campaign, and beyond (ACTRIS)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84784"/>
            <a:ext cx="8229600" cy="5029200"/>
          </a:xfrm>
        </p:spPr>
        <p:txBody>
          <a:bodyPr/>
          <a:lstStyle/>
          <a:p>
            <a:pPr indent="0"/>
            <a:r>
              <a:rPr lang="en-GB" dirty="0" smtClean="0"/>
              <a:t>Conducted by IGE Grenoble ( Jean Luc )</a:t>
            </a:r>
          </a:p>
          <a:p>
            <a:pPr marL="800100" indent="-457200">
              <a:buFont typeface="Wingdings" panose="05000000000000000000" pitchFamily="2" charset="2"/>
              <a:buChar char="ü"/>
            </a:pPr>
            <a:r>
              <a:rPr lang="en-GB" dirty="0" smtClean="0"/>
              <a:t>19 participants (labs)</a:t>
            </a:r>
          </a:p>
          <a:p>
            <a:pPr marL="800100" indent="-457200">
              <a:buFont typeface="Wingdings" panose="05000000000000000000" pitchFamily="2" charset="2"/>
              <a:buChar char="ü"/>
            </a:pPr>
            <a:r>
              <a:rPr lang="en-GB" dirty="0" smtClean="0"/>
              <a:t>17 different EU countries</a:t>
            </a:r>
          </a:p>
          <a:p>
            <a:pPr lvl="1" indent="0">
              <a:buNone/>
            </a:pPr>
            <a:r>
              <a:rPr lang="en-GB" dirty="0" smtClean="0"/>
              <a:t>	  Methods:</a:t>
            </a:r>
          </a:p>
          <a:p>
            <a:pPr marL="1714500" lvl="3" indent="-457200">
              <a:buFont typeface="Courier New" panose="02070309020205020404" pitchFamily="49" charset="0"/>
              <a:buChar char="o"/>
            </a:pPr>
            <a:r>
              <a:rPr lang="en-GB" sz="2400" dirty="0" smtClean="0"/>
              <a:t>8 with IC-PAD </a:t>
            </a:r>
          </a:p>
          <a:p>
            <a:pPr marL="1714500" lvl="3" indent="-457200">
              <a:buFont typeface="Courier New" panose="02070309020205020404" pitchFamily="49" charset="0"/>
              <a:buChar char="o"/>
            </a:pPr>
            <a:r>
              <a:rPr lang="en-GB" sz="2400" dirty="0" smtClean="0"/>
              <a:t>2 with LC-MS</a:t>
            </a:r>
          </a:p>
          <a:p>
            <a:pPr marL="1714500" lvl="3" indent="-457200">
              <a:buFont typeface="Courier New" panose="02070309020205020404" pitchFamily="49" charset="0"/>
              <a:buChar char="o"/>
            </a:pPr>
            <a:r>
              <a:rPr lang="en-GB" sz="2400" dirty="0" smtClean="0"/>
              <a:t>8 with GC-MS </a:t>
            </a:r>
          </a:p>
          <a:p>
            <a:pPr marL="1714500" lvl="3" indent="-457200">
              <a:buFont typeface="Courier New" panose="02070309020205020404" pitchFamily="49" charset="0"/>
              <a:buChar char="o"/>
            </a:pPr>
            <a:r>
              <a:rPr lang="en-GB" sz="2400" dirty="0" smtClean="0"/>
              <a:t>1 still not answered…</a:t>
            </a:r>
          </a:p>
          <a:p>
            <a:pPr marL="1714500" lvl="3" indent="-457200">
              <a:buFont typeface="Courier New" panose="02070309020205020404" pitchFamily="49" charset="0"/>
              <a:buChar char="o"/>
            </a:pPr>
            <a:endParaRPr lang="en-GB" dirty="0" smtClean="0"/>
          </a:p>
          <a:p>
            <a:pPr marL="800100" lvl="2" indent="0">
              <a:buNone/>
            </a:pPr>
            <a:r>
              <a:rPr lang="en-GB" dirty="0" smtClean="0"/>
              <a:t>Waiting for 4 results. Will be finalised the coming months</a:t>
            </a:r>
          </a:p>
        </p:txBody>
      </p:sp>
    </p:spTree>
    <p:extLst>
      <p:ext uri="{BB962C8B-B14F-4D97-AF65-F5344CB8AC3E}">
        <p14:creationId xmlns:p14="http://schemas.microsoft.com/office/powerpoint/2010/main" val="2657548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760"/>
            <a:ext cx="8229600" cy="1143000"/>
          </a:xfrm>
        </p:spPr>
        <p:txBody>
          <a:bodyPr/>
          <a:lstStyle/>
          <a:p>
            <a:r>
              <a:rPr lang="nb-NO" dirty="0" err="1" smtClean="0"/>
              <a:t>Next</a:t>
            </a:r>
            <a:r>
              <a:rPr lang="nb-NO" dirty="0" smtClean="0"/>
              <a:t> </a:t>
            </a:r>
            <a:r>
              <a:rPr lang="nb-NO" dirty="0" err="1" smtClean="0"/>
              <a:t>steps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916" y="1052736"/>
            <a:ext cx="8759824" cy="54006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Reporting of data before </a:t>
            </a:r>
            <a:r>
              <a:rPr lang="en-US" sz="2800" dirty="0"/>
              <a:t> </a:t>
            </a:r>
            <a:r>
              <a:rPr lang="en-US" sz="2800" b="1" dirty="0">
                <a:solidFill>
                  <a:srgbClr val="FF0000"/>
                </a:solidFill>
              </a:rPr>
              <a:t>1 </a:t>
            </a:r>
            <a:r>
              <a:rPr lang="en-US" sz="2800" b="1" dirty="0" err="1">
                <a:solidFill>
                  <a:srgbClr val="FF0000"/>
                </a:solidFill>
              </a:rPr>
              <a:t>june</a:t>
            </a:r>
            <a:r>
              <a:rPr lang="en-US" sz="2800" b="1" dirty="0">
                <a:solidFill>
                  <a:srgbClr val="FF0000"/>
                </a:solidFill>
              </a:rPr>
              <a:t> 2018</a:t>
            </a:r>
          </a:p>
          <a:p>
            <a:pPr marL="857250" lvl="1" indent="-457200">
              <a:buFont typeface="Courier New" panose="02070309020205020404" pitchFamily="49" charset="0"/>
              <a:buChar char="o"/>
            </a:pPr>
            <a:r>
              <a:rPr lang="en-US" dirty="0"/>
              <a:t>Instructions </a:t>
            </a:r>
            <a:r>
              <a:rPr lang="en-US" dirty="0" smtClean="0"/>
              <a:t>has been sent out</a:t>
            </a:r>
          </a:p>
          <a:p>
            <a:pPr marL="857250" lvl="1" indent="-457200">
              <a:buFont typeface="Courier New" panose="02070309020205020404" pitchFamily="49" charset="0"/>
              <a:buChar char="o"/>
            </a:pPr>
            <a:r>
              <a:rPr lang="en-US" dirty="0" smtClean="0"/>
              <a:t>Very important that everyone report in correct format. New </a:t>
            </a:r>
            <a:r>
              <a:rPr lang="en-US" dirty="0"/>
              <a:t>template for  </a:t>
            </a:r>
            <a:r>
              <a:rPr lang="en-US" dirty="0" smtClean="0"/>
              <a:t>AE33 developed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Decide </a:t>
            </a:r>
            <a:r>
              <a:rPr lang="en-US" dirty="0"/>
              <a:t>which sites will be offered sponsored 14C analysis </a:t>
            </a:r>
            <a:r>
              <a:rPr lang="en-US" dirty="0" smtClean="0"/>
              <a:t>(4-5</a:t>
            </a:r>
            <a:r>
              <a:rPr lang="en-US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To be discussed  at the COLOSSAL </a:t>
            </a:r>
            <a:r>
              <a:rPr lang="en-US" dirty="0"/>
              <a:t>meeting in Bucharest 24-28 September</a:t>
            </a:r>
            <a:r>
              <a:rPr lang="en-US" dirty="0" smtClean="0"/>
              <a:t>. 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dirty="0" smtClean="0"/>
              <a:t>First results on PMF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dirty="0" smtClean="0"/>
              <a:t>Coordination with ACTRIS and COLOSSAL, </a:t>
            </a:r>
            <a:r>
              <a:rPr lang="en-US" dirty="0" err="1" smtClean="0"/>
              <a:t>incl</a:t>
            </a:r>
            <a:r>
              <a:rPr lang="en-US" dirty="0" smtClean="0"/>
              <a:t> MAAP and MAAP measurements</a:t>
            </a:r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F</a:t>
            </a:r>
            <a:r>
              <a:rPr lang="en-US" sz="2000" dirty="0" smtClean="0"/>
              <a:t>. </a:t>
            </a:r>
            <a:r>
              <a:rPr lang="en-US" sz="2000" dirty="0"/>
              <a:t/>
            </a:r>
            <a:br>
              <a:rPr lang="en-US" sz="2000" dirty="0"/>
            </a:br>
            <a:endParaRPr lang="nb-NO" sz="2400" dirty="0"/>
          </a:p>
          <a:p>
            <a:pPr marL="857250" lvl="1" indent="-457200">
              <a:buFont typeface="Wingdings" panose="05000000000000000000" pitchFamily="2" charset="2"/>
              <a:buChar char="v"/>
            </a:pPr>
            <a:endParaRPr lang="en-US" sz="1600" dirty="0"/>
          </a:p>
          <a:p>
            <a:pPr marL="457200" indent="-457200">
              <a:buFont typeface="Wingdings" panose="05000000000000000000" pitchFamily="2" charset="2"/>
              <a:buChar char="v"/>
            </a:pPr>
            <a:endParaRPr lang="en-US" sz="1800" dirty="0"/>
          </a:p>
          <a:p>
            <a:pPr marL="457200" indent="-457200">
              <a:buFont typeface="Wingdings" panose="05000000000000000000" pitchFamily="2" charset="2"/>
              <a:buChar char="v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734472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Backround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640" y="1340768"/>
            <a:ext cx="8229600" cy="50292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nb-NO" dirty="0" smtClean="0"/>
              <a:t>A </a:t>
            </a:r>
            <a:r>
              <a:rPr lang="nb-NO" dirty="0" err="1" smtClean="0"/>
              <a:t>demand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en-US" dirty="0"/>
              <a:t>high time resolution and on-line information on aerosol particles from specific </a:t>
            </a:r>
            <a:r>
              <a:rPr lang="en-US" dirty="0" smtClean="0"/>
              <a:t>sources</a:t>
            </a:r>
          </a:p>
          <a:p>
            <a:pPr marL="857250" lvl="1" indent="-457200">
              <a:buFont typeface="Courier New" panose="02070309020205020404" pitchFamily="49" charset="0"/>
              <a:buChar char="o"/>
            </a:pPr>
            <a:r>
              <a:rPr lang="en-US" dirty="0" smtClean="0"/>
              <a:t>substantial </a:t>
            </a:r>
            <a:r>
              <a:rPr lang="en-US" dirty="0"/>
              <a:t>focus on BC and its sources (wood burning in </a:t>
            </a:r>
            <a:r>
              <a:rPr lang="en-US" dirty="0" smtClean="0"/>
              <a:t>particular</a:t>
            </a:r>
            <a:r>
              <a:rPr lang="en-US" dirty="0" smtClean="0"/>
              <a:t>)</a:t>
            </a:r>
          </a:p>
          <a:p>
            <a:pPr marL="400050" lvl="1" indent="0">
              <a:buNone/>
            </a:pPr>
            <a:endParaRPr lang="en-US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increasing </a:t>
            </a:r>
            <a:r>
              <a:rPr lang="en-US" dirty="0"/>
              <a:t>number of multi wavelength </a:t>
            </a:r>
            <a:r>
              <a:rPr lang="en-US" dirty="0" err="1"/>
              <a:t>aethalometers</a:t>
            </a:r>
            <a:r>
              <a:rPr lang="en-US" dirty="0"/>
              <a:t> employed in </a:t>
            </a:r>
            <a:r>
              <a:rPr lang="en-US" dirty="0" smtClean="0"/>
              <a:t>Europe</a:t>
            </a:r>
          </a:p>
          <a:p>
            <a:pPr marL="857250" lvl="1" indent="-457200">
              <a:buFont typeface="Courier New" panose="02070309020205020404" pitchFamily="49" charset="0"/>
              <a:buChar char="o"/>
            </a:pPr>
            <a:r>
              <a:rPr lang="en-US" dirty="0" smtClean="0"/>
              <a:t>Good timing to test </a:t>
            </a:r>
            <a:r>
              <a:rPr lang="en-US" dirty="0"/>
              <a:t>the </a:t>
            </a:r>
            <a:r>
              <a:rPr lang="en-US" dirty="0" smtClean="0"/>
              <a:t>source </a:t>
            </a:r>
            <a:r>
              <a:rPr lang="en-US" dirty="0"/>
              <a:t>apportionment approach </a:t>
            </a:r>
            <a:r>
              <a:rPr lang="en-US" dirty="0" smtClean="0"/>
              <a:t>from these </a:t>
            </a:r>
            <a:r>
              <a:rPr lang="en-US" dirty="0" smtClean="0"/>
              <a:t>instruments</a:t>
            </a:r>
            <a:endParaRPr lang="en-US" dirty="0" smtClean="0"/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3114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GOAL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2656" y="1417638"/>
            <a:ext cx="8439824" cy="50292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To quantify </a:t>
            </a:r>
            <a:r>
              <a:rPr lang="en-US" sz="2800" dirty="0" err="1"/>
              <a:t>EBC</a:t>
            </a:r>
            <a:r>
              <a:rPr lang="en-US" sz="2800" baseline="-25000" dirty="0" err="1"/>
              <a:t>ff</a:t>
            </a:r>
            <a:r>
              <a:rPr lang="en-US" sz="2800" dirty="0"/>
              <a:t> and </a:t>
            </a:r>
            <a:r>
              <a:rPr lang="en-US" sz="2800" dirty="0" err="1"/>
              <a:t>EBC</a:t>
            </a:r>
            <a:r>
              <a:rPr lang="en-US" sz="2800" baseline="-25000" dirty="0" err="1"/>
              <a:t>bb</a:t>
            </a:r>
            <a:r>
              <a:rPr lang="en-US" sz="2800" dirty="0"/>
              <a:t> by multi wavelength </a:t>
            </a:r>
            <a:r>
              <a:rPr lang="en-US" sz="2800" dirty="0" err="1"/>
              <a:t>aethalometer</a:t>
            </a:r>
            <a:r>
              <a:rPr lang="en-US" sz="2800" dirty="0"/>
              <a:t> measurement, and to validate this approach using concurrent off-line measurements of the wood burning tracer </a:t>
            </a:r>
            <a:r>
              <a:rPr lang="en-US" sz="2800" dirty="0" err="1"/>
              <a:t>levoglucosan</a:t>
            </a:r>
            <a:r>
              <a:rPr lang="en-US" sz="2800" dirty="0"/>
              <a:t> (and EC, OC, TC) for a wider part of </a:t>
            </a:r>
            <a:r>
              <a:rPr lang="en-US" sz="2800" dirty="0"/>
              <a:t>Europe.</a:t>
            </a:r>
          </a:p>
          <a:p>
            <a:pPr marL="0" indent="0"/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To </a:t>
            </a:r>
            <a:r>
              <a:rPr lang="en-US" sz="2800" dirty="0"/>
              <a:t>provide a harmonized data set for model validation </a:t>
            </a: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To </a:t>
            </a:r>
            <a:r>
              <a:rPr lang="en-US" sz="2800" dirty="0"/>
              <a:t>initiate regular monitoring of </a:t>
            </a:r>
            <a:r>
              <a:rPr lang="en-US" sz="2800" dirty="0" err="1"/>
              <a:t>EBC</a:t>
            </a:r>
            <a:r>
              <a:rPr lang="en-US" sz="2800" baseline="-25000" dirty="0" err="1"/>
              <a:t>ff</a:t>
            </a:r>
            <a:r>
              <a:rPr lang="en-US" sz="2800" dirty="0"/>
              <a:t> and </a:t>
            </a:r>
            <a:r>
              <a:rPr lang="en-US" sz="2800" dirty="0" err="1"/>
              <a:t>EBC</a:t>
            </a:r>
            <a:r>
              <a:rPr lang="en-US" sz="2800" baseline="-25000" dirty="0" err="1"/>
              <a:t>bb</a:t>
            </a:r>
            <a:r>
              <a:rPr lang="en-US" sz="2800" dirty="0"/>
              <a:t>, and reporting of such data to EBAS.</a:t>
            </a:r>
            <a:endParaRPr lang="nb-NO" sz="2800" dirty="0"/>
          </a:p>
        </p:txBody>
      </p:sp>
    </p:spTree>
    <p:extLst>
      <p:ext uri="{BB962C8B-B14F-4D97-AF65-F5344CB8AC3E}">
        <p14:creationId xmlns:p14="http://schemas.microsoft.com/office/powerpoint/2010/main" val="824780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02977"/>
            <a:ext cx="7654375" cy="1584176"/>
          </a:xfrm>
        </p:spPr>
        <p:txBody>
          <a:bodyPr/>
          <a:lstStyle/>
          <a:p>
            <a:r>
              <a:rPr lang="en-US" sz="4000" dirty="0"/>
              <a:t>Feasibility study (PMF </a:t>
            </a:r>
            <a:r>
              <a:rPr lang="en-US" sz="4000" dirty="0" smtClean="0"/>
              <a:t>analysis)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800" dirty="0" smtClean="0">
                <a:solidFill>
                  <a:schemeClr val="tx1"/>
                </a:solidFill>
              </a:rPr>
              <a:t>Equivalent </a:t>
            </a:r>
            <a:r>
              <a:rPr lang="en-US" sz="2800" dirty="0">
                <a:solidFill>
                  <a:schemeClr val="tx1"/>
                </a:solidFill>
              </a:rPr>
              <a:t>Black Carbon (EBC) from fossil fuel (FF) and biomass burning sources (BB) 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4000" dirty="0"/>
              <a:t/>
            </a:r>
            <a:br>
              <a:rPr lang="en-US" sz="4000" dirty="0"/>
            </a:br>
            <a:endParaRPr lang="nb-NO" sz="4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772817"/>
            <a:ext cx="8404479" cy="505162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0" name="Content Placeholder 3"/>
          <p:cNvSpPr txBox="1">
            <a:spLocks/>
          </p:cNvSpPr>
          <p:nvPr/>
        </p:nvSpPr>
        <p:spPr bwMode="auto">
          <a:xfrm>
            <a:off x="5766600" y="1395065"/>
            <a:ext cx="2160240" cy="36004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defRPr sz="3200" kern="1200">
                <a:solidFill>
                  <a:schemeClr val="tx1"/>
                </a:solidFill>
                <a:latin typeface="+mn-lt"/>
                <a:ea typeface="Geneva" pitchFamily="-65" charset="-128"/>
                <a:cs typeface="Geneva" pitchFamily="-65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Geneva" pitchFamily="-65" charset="-128"/>
                <a:cs typeface="Geneva" pitchFamily="34" charset="0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MS PGothic" pitchFamily="34" charset="-128"/>
                <a:cs typeface="ＭＳ Ｐゴシック" charset="-128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MS PGothic" pitchFamily="34" charset="-128"/>
                <a:cs typeface="ＭＳ Ｐゴシック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MS PGothic" pitchFamily="34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</a:pPr>
            <a:r>
              <a:rPr lang="en-US" sz="2000" dirty="0" smtClean="0"/>
              <a:t>blue</a:t>
            </a:r>
            <a:r>
              <a:rPr lang="en-US" sz="2000" dirty="0"/>
              <a:t>: BB, grey: </a:t>
            </a:r>
            <a:r>
              <a:rPr lang="en-US" sz="2000" dirty="0" smtClean="0"/>
              <a:t>FF</a:t>
            </a:r>
            <a:endParaRPr lang="en-US" sz="2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13329" y="0"/>
            <a:ext cx="1008114" cy="1426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3000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4" y="-82971"/>
            <a:ext cx="8748465" cy="1143000"/>
          </a:xfrm>
        </p:spPr>
        <p:txBody>
          <a:bodyPr/>
          <a:lstStyle/>
          <a:p>
            <a:r>
              <a:rPr lang="en-US" sz="3600" dirty="0"/>
              <a:t>Validation of multi-wavelength PMF approach using data from </a:t>
            </a:r>
            <a:r>
              <a:rPr lang="en-US" sz="3600" dirty="0" err="1"/>
              <a:t>levoglucosan</a:t>
            </a:r>
            <a:r>
              <a:rPr lang="en-US" sz="3600" dirty="0"/>
              <a:t> </a:t>
            </a:r>
            <a:endParaRPr lang="nb-NO" sz="3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776190"/>
            <a:ext cx="7213689" cy="504948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Rectangle 4"/>
          <p:cNvSpPr/>
          <p:nvPr/>
        </p:nvSpPr>
        <p:spPr>
          <a:xfrm>
            <a:off x="107504" y="1406858"/>
            <a:ext cx="1552541" cy="369332"/>
          </a:xfrm>
          <a:prstGeom prst="rect">
            <a:avLst/>
          </a:prstGeom>
          <a:solidFill>
            <a:srgbClr val="F1FC64"/>
          </a:solidFill>
        </p:spPr>
        <p:txBody>
          <a:bodyPr wrap="none">
            <a:spAutoFit/>
          </a:bodyPr>
          <a:lstStyle/>
          <a:p>
            <a:r>
              <a:rPr lang="en-US" dirty="0"/>
              <a:t>(</a:t>
            </a:r>
            <a:r>
              <a:rPr lang="en-US" dirty="0" err="1">
                <a:solidFill>
                  <a:schemeClr val="tx1"/>
                </a:solidFill>
              </a:rPr>
              <a:t>Vavihill</a:t>
            </a:r>
            <a:r>
              <a:rPr lang="en-US" dirty="0">
                <a:solidFill>
                  <a:schemeClr val="tx1"/>
                </a:solidFill>
              </a:rPr>
              <a:t> 2015</a:t>
            </a:r>
            <a:endParaRPr lang="nb-NO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6611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nb-NO" dirty="0" smtClean="0"/>
              <a:t>Setup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838" y="980728"/>
            <a:ext cx="8640960" cy="50292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Include as many sites as possible to get good European </a:t>
            </a:r>
            <a:r>
              <a:rPr lang="en-US" sz="2800" dirty="0"/>
              <a:t>spatial coverage </a:t>
            </a:r>
            <a:r>
              <a:rPr lang="en-US" sz="2800" dirty="0" err="1"/>
              <a:t>incl</a:t>
            </a:r>
            <a:r>
              <a:rPr lang="en-US" sz="2800" dirty="0"/>
              <a:t> different site </a:t>
            </a:r>
            <a:r>
              <a:rPr lang="en-US" sz="2800" dirty="0" smtClean="0"/>
              <a:t>characteristics</a:t>
            </a:r>
          </a:p>
          <a:p>
            <a:pPr marL="0" indent="0"/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0B050"/>
                </a:solidFill>
              </a:rPr>
              <a:t>All sites have measured:</a:t>
            </a:r>
          </a:p>
          <a:p>
            <a:pPr marL="857250" lvl="1" indent="-457200">
              <a:buFont typeface="Courier New" panose="02070309020205020404" pitchFamily="49" charset="0"/>
              <a:buChar char="o"/>
            </a:pPr>
            <a:r>
              <a:rPr lang="en-US" sz="2400" dirty="0"/>
              <a:t>multi-</a:t>
            </a:r>
            <a:r>
              <a:rPr lang="en-US" sz="2400" dirty="0" err="1"/>
              <a:t>wavalength</a:t>
            </a:r>
            <a:r>
              <a:rPr lang="en-US" sz="2400" dirty="0"/>
              <a:t> </a:t>
            </a:r>
            <a:r>
              <a:rPr lang="en-US" sz="2400" dirty="0" err="1"/>
              <a:t>athalometer</a:t>
            </a:r>
            <a:r>
              <a:rPr lang="en-US" sz="2400" dirty="0"/>
              <a:t> (AE31,32,33) </a:t>
            </a:r>
          </a:p>
          <a:p>
            <a:pPr marL="857250" lvl="1" indent="-457200">
              <a:buFont typeface="Courier New" panose="02070309020205020404" pitchFamily="49" charset="0"/>
              <a:buChar char="o"/>
            </a:pPr>
            <a:r>
              <a:rPr lang="en-US" sz="2400" dirty="0"/>
              <a:t>and a filter sampler for off line EC/OC and </a:t>
            </a:r>
            <a:r>
              <a:rPr lang="en-US" sz="2400" dirty="0" err="1"/>
              <a:t>levoglucosan</a:t>
            </a:r>
            <a:r>
              <a:rPr lang="en-US" sz="2400" dirty="0"/>
              <a:t> analysis for validation (analysis can be done in external lab</a:t>
            </a:r>
            <a:r>
              <a:rPr lang="en-US" sz="2400" dirty="0" smtClean="0"/>
              <a:t>)</a:t>
            </a:r>
          </a:p>
          <a:p>
            <a:pPr marL="857250" lvl="1" indent="-457200">
              <a:buFont typeface="Courier New" panose="02070309020205020404" pitchFamily="49" charset="0"/>
              <a:buChar char="o"/>
            </a:pPr>
            <a:r>
              <a:rPr lang="en-US" sz="2400" dirty="0" smtClean="0"/>
              <a:t>Same size fraction</a:t>
            </a:r>
            <a:endParaRPr lang="en-US" sz="2400" dirty="0"/>
          </a:p>
          <a:p>
            <a:pPr marL="857250" lvl="1" indent="-457200">
              <a:buFont typeface="Courier New" panose="02070309020205020404" pitchFamily="49" charset="0"/>
              <a:buChar char="o"/>
            </a:pPr>
            <a:endParaRPr lang="en-US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0B050"/>
                </a:solidFill>
              </a:rPr>
              <a:t>Timing</a:t>
            </a:r>
          </a:p>
          <a:p>
            <a:pPr marL="857250" lvl="1" indent="-457200">
              <a:buFont typeface="Courier New" panose="02070309020205020404" pitchFamily="49" charset="0"/>
              <a:buChar char="o"/>
            </a:pPr>
            <a:r>
              <a:rPr lang="en-US" sz="2400" dirty="0"/>
              <a:t>Winter (</a:t>
            </a:r>
            <a:r>
              <a:rPr lang="en-US" sz="2400" dirty="0" err="1"/>
              <a:t>dec</a:t>
            </a:r>
            <a:r>
              <a:rPr lang="en-US" sz="2400" dirty="0"/>
              <a:t> </a:t>
            </a:r>
            <a:r>
              <a:rPr lang="en-US" sz="2400" dirty="0" smtClean="0"/>
              <a:t>2017-march 2017</a:t>
            </a:r>
            <a:r>
              <a:rPr lang="en-US" sz="2400" dirty="0"/>
              <a:t>). </a:t>
            </a:r>
            <a:r>
              <a:rPr lang="en-US" sz="2400" dirty="0"/>
              <a:t>Or part of whole period. </a:t>
            </a:r>
          </a:p>
          <a:p>
            <a:pPr marL="857250" lvl="1" indent="-457200">
              <a:buFont typeface="Courier New" panose="02070309020205020404" pitchFamily="49" charset="0"/>
              <a:buChar char="o"/>
            </a:pPr>
            <a:r>
              <a:rPr lang="nb-NO" sz="2400" dirty="0"/>
              <a:t>At </a:t>
            </a:r>
            <a:r>
              <a:rPr lang="nb-NO" sz="2400" dirty="0" err="1"/>
              <a:t>least</a:t>
            </a:r>
            <a:r>
              <a:rPr lang="nb-NO" sz="2400" dirty="0"/>
              <a:t> 25 - 30 </a:t>
            </a:r>
            <a:r>
              <a:rPr lang="nb-NO" sz="2400" dirty="0"/>
              <a:t>filter </a:t>
            </a:r>
            <a:r>
              <a:rPr lang="nb-NO" sz="2400" dirty="0" smtClean="0"/>
              <a:t>samples </a:t>
            </a:r>
            <a:r>
              <a:rPr lang="nb-NO" sz="2400" dirty="0" err="1" smtClean="0"/>
              <a:t>with</a:t>
            </a:r>
            <a:r>
              <a:rPr lang="nb-NO" sz="2400" dirty="0" smtClean="0"/>
              <a:t> </a:t>
            </a:r>
            <a:r>
              <a:rPr lang="nb-NO" sz="2400" dirty="0" err="1" smtClean="0"/>
              <a:t>levoclucosan</a:t>
            </a:r>
            <a:r>
              <a:rPr lang="nb-NO" sz="2400" dirty="0" smtClean="0"/>
              <a:t> and EC/OC</a:t>
            </a:r>
          </a:p>
        </p:txBody>
      </p:sp>
    </p:spTree>
    <p:extLst>
      <p:ext uri="{BB962C8B-B14F-4D97-AF65-F5344CB8AC3E}">
        <p14:creationId xmlns:p14="http://schemas.microsoft.com/office/powerpoint/2010/main" val="2556882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</a:t>
            </a:r>
            <a:r>
              <a:rPr lang="en-US" dirty="0" smtClean="0"/>
              <a:t>studies and </a:t>
            </a:r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815847"/>
            <a:ext cx="8686801" cy="50292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1" dirty="0"/>
              <a:t>MAAP </a:t>
            </a:r>
            <a:r>
              <a:rPr lang="en-US" dirty="0" smtClean="0"/>
              <a:t>to better link EBC to </a:t>
            </a:r>
            <a:r>
              <a:rPr lang="en-US" dirty="0"/>
              <a:t>an </a:t>
            </a:r>
            <a:r>
              <a:rPr lang="en-US" dirty="0" smtClean="0"/>
              <a:t>abs. </a:t>
            </a:r>
            <a:r>
              <a:rPr lang="en-US" dirty="0"/>
              <a:t>coefficient </a:t>
            </a:r>
            <a:r>
              <a:rPr lang="en-US" i="1" dirty="0" smtClean="0"/>
              <a:t>(Nicolas Bukowiecki, PSI)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1" dirty="0" smtClean="0"/>
              <a:t>ACSM</a:t>
            </a:r>
            <a:r>
              <a:rPr lang="en-US" dirty="0" smtClean="0"/>
              <a:t> for source apportionment also of OM </a:t>
            </a:r>
            <a:br>
              <a:rPr lang="en-US" dirty="0" smtClean="0"/>
            </a:br>
            <a:r>
              <a:rPr lang="en-US" i="1" dirty="0" smtClean="0"/>
              <a:t>(</a:t>
            </a:r>
            <a:r>
              <a:rPr lang="en-US" i="1" dirty="0" smtClean="0"/>
              <a:t>COLOSSAL)</a:t>
            </a:r>
            <a:endParaRPr lang="en-US" i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1" baseline="30000" dirty="0" smtClean="0"/>
              <a:t>14</a:t>
            </a:r>
            <a:r>
              <a:rPr lang="en-US" b="1" dirty="0" smtClean="0"/>
              <a:t>C </a:t>
            </a:r>
            <a:r>
              <a:rPr lang="en-US" dirty="0" smtClean="0"/>
              <a:t>to</a:t>
            </a:r>
            <a:r>
              <a:rPr lang="en-US" b="1" dirty="0" smtClean="0"/>
              <a:t> </a:t>
            </a:r>
            <a:r>
              <a:rPr lang="en-US" dirty="0" smtClean="0"/>
              <a:t>better constrain fossil from wood burning (Bern, Lund…)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Organic </a:t>
            </a:r>
            <a:r>
              <a:rPr lang="en-US" b="1" dirty="0" smtClean="0"/>
              <a:t>tracers</a:t>
            </a:r>
            <a:r>
              <a:rPr lang="en-US" dirty="0" smtClean="0"/>
              <a:t> to better constrain sources </a:t>
            </a:r>
            <a:br>
              <a:rPr lang="en-US" dirty="0" smtClean="0"/>
            </a:br>
            <a:r>
              <a:rPr lang="en-US" i="1" dirty="0" smtClean="0"/>
              <a:t>(</a:t>
            </a:r>
            <a:r>
              <a:rPr lang="en-US" i="1" dirty="0" smtClean="0"/>
              <a:t>ACTRIS)</a:t>
            </a:r>
            <a:endParaRPr lang="en-US" i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i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96896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5" y="116079"/>
            <a:ext cx="8229600" cy="1143000"/>
          </a:xfrm>
        </p:spPr>
        <p:txBody>
          <a:bodyPr/>
          <a:lstStyle/>
          <a:p>
            <a:r>
              <a:rPr lang="en-US" dirty="0" smtClean="0"/>
              <a:t>Sites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1931" y="1124744"/>
            <a:ext cx="8556811" cy="499386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/>
              <a:t>22 Countries</a:t>
            </a:r>
            <a:r>
              <a:rPr lang="en-US" sz="2800" dirty="0"/>
              <a:t>. </a:t>
            </a:r>
            <a:r>
              <a:rPr lang="en-US" sz="2800" b="1" dirty="0"/>
              <a:t>57 </a:t>
            </a:r>
            <a:r>
              <a:rPr lang="en-US" sz="2800" b="1" dirty="0"/>
              <a:t>sites </a:t>
            </a:r>
            <a:r>
              <a:rPr lang="en-US" sz="2800" b="1" dirty="0"/>
              <a:t/>
            </a:r>
            <a:br>
              <a:rPr lang="en-US" sz="2800" b="1" dirty="0"/>
            </a:br>
            <a:r>
              <a:rPr lang="en-US" sz="2800" dirty="0"/>
              <a:t>(not all confirmed)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whereof 22 urban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several sites in the Alps</a:t>
            </a:r>
          </a:p>
          <a:p>
            <a:pPr marL="0" indent="0"/>
            <a:endParaRPr lang="en-US" sz="2800" dirty="0"/>
          </a:p>
          <a:p>
            <a:pPr marL="0" indent="0"/>
            <a:r>
              <a:rPr lang="en-US" sz="2800" dirty="0"/>
              <a:t>Additional measurements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18 sites with </a:t>
            </a:r>
            <a:r>
              <a:rPr lang="en-US" sz="2800" dirty="0" smtClean="0"/>
              <a:t>ACSM </a:t>
            </a: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12 with </a:t>
            </a:r>
            <a:r>
              <a:rPr lang="en-US" sz="2800" dirty="0" smtClean="0"/>
              <a:t>MAAP</a:t>
            </a: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tracers </a:t>
            </a:r>
            <a:r>
              <a:rPr lang="en-US" sz="2800" dirty="0" smtClean="0"/>
              <a:t>unclear  </a:t>
            </a: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aseline="30000" dirty="0"/>
              <a:t>14</a:t>
            </a:r>
            <a:r>
              <a:rPr lang="en-US" sz="2800" dirty="0"/>
              <a:t>C , to be decided (5-6 sites)</a:t>
            </a:r>
          </a:p>
          <a:p>
            <a:pPr marL="285750"/>
            <a:endParaRPr lang="en-US" dirty="0" smtClean="0"/>
          </a:p>
          <a:p>
            <a:pPr marL="0" indent="0"/>
            <a:endParaRPr lang="en-US" dirty="0"/>
          </a:p>
        </p:txBody>
      </p:sp>
      <p:pic>
        <p:nvPicPr>
          <p:cNvPr id="1026" name="Picture 2" descr="https://www.nilu.no/projects/ccc/tfmm/site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6719" y="-171400"/>
            <a:ext cx="4584993" cy="4584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8996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5" y="116079"/>
            <a:ext cx="8229600" cy="1143000"/>
          </a:xfrm>
        </p:spPr>
        <p:txBody>
          <a:bodyPr/>
          <a:lstStyle/>
          <a:p>
            <a:r>
              <a:rPr lang="en-US" dirty="0" smtClean="0"/>
              <a:t>Coverage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1931" y="1124744"/>
            <a:ext cx="8556811" cy="4993860"/>
          </a:xfrm>
        </p:spPr>
        <p:txBody>
          <a:bodyPr/>
          <a:lstStyle/>
          <a:p>
            <a:pPr marL="0" indent="0"/>
            <a:endParaRPr lang="en-US" sz="2800" dirty="0"/>
          </a:p>
          <a:p>
            <a:pPr marL="0" indent="0"/>
            <a:r>
              <a:rPr lang="en-US" sz="2800" dirty="0"/>
              <a:t>Very good geographical coverage </a:t>
            </a:r>
            <a:br>
              <a:rPr lang="en-US" sz="2800" dirty="0"/>
            </a:br>
            <a:r>
              <a:rPr lang="en-US" sz="2800" dirty="0"/>
              <a:t>(south-north and East west)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0" indent="0"/>
            <a:r>
              <a:rPr lang="en-US" dirty="0" smtClean="0"/>
              <a:t>Good spread in site characteristics: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From remote to urban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Large </a:t>
            </a:r>
            <a:r>
              <a:rPr lang="en-US" dirty="0"/>
              <a:t>v</a:t>
            </a:r>
            <a:r>
              <a:rPr lang="en-US" dirty="0" smtClean="0"/>
              <a:t>ariations of sites with </a:t>
            </a:r>
            <a:r>
              <a:rPr lang="en-US" dirty="0" smtClean="0"/>
              <a:t>influence of different sources to EBC: coal, biomass, peat, fossil fuel.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  <a:p>
            <a:pPr marL="0" indent="0"/>
            <a:endParaRPr lang="en-US" sz="2800" dirty="0"/>
          </a:p>
        </p:txBody>
      </p:sp>
      <p:pic>
        <p:nvPicPr>
          <p:cNvPr id="1026" name="Picture 2" descr="https://www.nilu.no/projects/ccc/tfmm/site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6014" y="98966"/>
            <a:ext cx="2897986" cy="2897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3239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19552</TotalTime>
  <Words>362</Words>
  <Application>Microsoft Office PowerPoint</Application>
  <PresentationFormat>On-screen Show (4:3)</PresentationFormat>
  <Paragraphs>82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23" baseType="lpstr">
      <vt:lpstr>MS PGothic</vt:lpstr>
      <vt:lpstr>MS PGothic</vt:lpstr>
      <vt:lpstr>Arial</vt:lpstr>
      <vt:lpstr>Calibri</vt:lpstr>
      <vt:lpstr>Courier New</vt:lpstr>
      <vt:lpstr>DejaVu Sans</vt:lpstr>
      <vt:lpstr>Geneva</vt:lpstr>
      <vt:lpstr>Lucida Grande</vt:lpstr>
      <vt:lpstr>Times New Roman</vt:lpstr>
      <vt:lpstr>Wingdings</vt:lpstr>
      <vt:lpstr>Custom Design</vt:lpstr>
      <vt:lpstr>Office-tema</vt:lpstr>
      <vt:lpstr>EMEP/ACTRIS/COLOSSAL  intensive measurement period  Des 2017 – March 2018</vt:lpstr>
      <vt:lpstr>Backround</vt:lpstr>
      <vt:lpstr>GOAL</vt:lpstr>
      <vt:lpstr>Feasibility study (PMF analysis) Equivalent Black Carbon (EBC) from fossil fuel (FF) and biomass burning sources (BB)    </vt:lpstr>
      <vt:lpstr>Validation of multi-wavelength PMF approach using data from levoglucosan </vt:lpstr>
      <vt:lpstr>Setup</vt:lpstr>
      <vt:lpstr>Additional studies and analysis</vt:lpstr>
      <vt:lpstr>Sites</vt:lpstr>
      <vt:lpstr>Coverage</vt:lpstr>
      <vt:lpstr>Levoclucosan ILC for labs participating in the campaign, and beyond (ACTRIS)</vt:lpstr>
      <vt:lpstr>Next steps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Lysbilde 1</dc:title>
  <dc:creator>wenche aas</dc:creator>
  <cp:lastModifiedBy>Wenche Aas</cp:lastModifiedBy>
  <cp:revision>642</cp:revision>
  <cp:lastPrinted>1601-01-01T00:00:00Z</cp:lastPrinted>
  <dcterms:created xsi:type="dcterms:W3CDTF">2009-05-26T18:53:04Z</dcterms:created>
  <dcterms:modified xsi:type="dcterms:W3CDTF">2018-05-03T22:39:14Z</dcterms:modified>
</cp:coreProperties>
</file>