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74" r:id="rId2"/>
  </p:sldMasterIdLst>
  <p:notesMasterIdLst>
    <p:notesMasterId r:id="rId14"/>
  </p:notesMasterIdLst>
  <p:sldIdLst>
    <p:sldId id="439" r:id="rId3"/>
    <p:sldId id="453" r:id="rId4"/>
    <p:sldId id="449" r:id="rId5"/>
    <p:sldId id="440" r:id="rId6"/>
    <p:sldId id="443" r:id="rId7"/>
    <p:sldId id="447" r:id="rId8"/>
    <p:sldId id="448" r:id="rId9"/>
    <p:sldId id="444" r:id="rId10"/>
    <p:sldId id="451" r:id="rId11"/>
    <p:sldId id="452" r:id="rId12"/>
    <p:sldId id="436" r:id="rId13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Lucida Grande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Lucida Grande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Lucida Grande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Lucida Grande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Lucida Grande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Lucida Grande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Lucida Grande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Lucida Grande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Lucida Grande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4">
          <p15:clr>
            <a:srgbClr val="A4A3A4"/>
          </p15:clr>
        </p15:guide>
        <p15:guide id="2" pos="23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76525" autoAdjust="0"/>
  </p:normalViewPr>
  <p:slideViewPr>
    <p:cSldViewPr>
      <p:cViewPr varScale="1">
        <p:scale>
          <a:sx n="80" d="100"/>
          <a:sy n="80" d="100"/>
        </p:scale>
        <p:origin x="158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>
        <p:guide orient="horz" pos="2784"/>
        <p:guide pos="23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Lucida Grande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3171825" cy="48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Lucida Grande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17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19138"/>
            <a:ext cx="4797425" cy="3598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9118600"/>
            <a:ext cx="3171825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Lucida Grande" charset="0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18600"/>
            <a:ext cx="3170238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DA5174AA-0B36-477F-8C1E-5521F8AE130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240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A5174AA-0B36-477F-8C1E-5521F8AE130E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12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465E-36FA-47F4-8A7D-A6615BDA0DAB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CE8AF-B6EB-41AD-A6C2-FFA76453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0F345-E309-400F-99F6-A114499857CF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6F135-3E3B-4DAC-8EE6-46E8FB5CE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485F3-89F2-4A48-BFEF-593ECF1936EE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3900-1777-4F6C-BD8B-3AF46D865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1295403"/>
            <a:ext cx="8001000" cy="1676399"/>
          </a:xfrm>
        </p:spPr>
        <p:txBody>
          <a:bodyPr anchor="t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001000" cy="25908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62AC71-1975-46F5-92BC-93F613F49435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/>
              <a:t>05.10.09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7580CE-9CF9-4A5D-957C-D3979E0E2F19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/>
              <a:t>05.10.09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1880BD2-E9AF-4869-855B-3267E815E7C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C43D87-3373-4295-9B88-BD4E37705666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/>
              <a:t>05.10.09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B50CA9-E2D5-48E5-AB35-1334BC1C8CBC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/>
              <a:t>05.10.09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56CFDF-5E6A-45C1-9B8C-22BFC62D603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CC89-0846-4F28-8600-C8338DC0A520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76E24-A3D8-47BF-A1F1-0216AAC5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n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/>
              <a:t>05.10.09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CAF82B5-D2D9-44D5-BB38-C380D244F431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/>
              <a:t>05.10.09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560AF3-1D7A-43B1-87D6-FE392E9EE9D3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n-NO"/>
              <a:t>05.10.09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95B061-5005-4196-BD0E-24B342283DD7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2212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160075" y="945931"/>
            <a:ext cx="7063357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8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160074" y="1676748"/>
            <a:ext cx="7063357" cy="4438429"/>
          </a:xfrm>
          <a:prstGeom prst="rect">
            <a:avLst/>
          </a:prstGeom>
        </p:spPr>
        <p:txBody>
          <a:bodyPr vert="horz"/>
          <a:lstStyle>
            <a:lvl1pPr marL="316531" indent="-316531">
              <a:buFont typeface="Arial"/>
              <a:buChar char="•"/>
              <a:defRPr sz="3139">
                <a:solidFill>
                  <a:schemeClr val="accent2"/>
                </a:solidFill>
              </a:defRPr>
            </a:lvl1pPr>
            <a:lvl2pPr marL="685817" indent="-263776">
              <a:buFont typeface="Arial"/>
              <a:buChar char="•"/>
              <a:defRPr sz="3139">
                <a:solidFill>
                  <a:schemeClr val="accent2"/>
                </a:solidFill>
              </a:defRPr>
            </a:lvl2pPr>
            <a:lvl3pPr marL="1055103" indent="-211021">
              <a:buFont typeface="Arial"/>
              <a:buChar char="•"/>
              <a:defRPr sz="3139">
                <a:solidFill>
                  <a:schemeClr val="accent2"/>
                </a:solidFill>
              </a:defRPr>
            </a:lvl3pPr>
            <a:lvl4pPr marL="1477145" indent="-211021">
              <a:buFont typeface="Arial"/>
              <a:buChar char="•"/>
              <a:defRPr sz="3139">
                <a:solidFill>
                  <a:schemeClr val="accent2"/>
                </a:solidFill>
              </a:defRPr>
            </a:lvl4pPr>
            <a:lvl5pPr marL="1899186" indent="-211021">
              <a:buFont typeface="Arial"/>
              <a:buChar char="•"/>
              <a:defRPr sz="3139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7729905" y="6343653"/>
            <a:ext cx="57003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4CA2BA-5EEF-4851-A54F-87BFAFA3E9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77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7D8A-0E03-42B0-A08F-E9D83F939F8F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AB37-7AE6-479B-8CAE-8BA826192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4B433-7B67-4924-8DB4-94A6DD231154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B766-101D-47B6-90A6-5FA80B237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D723-0E87-4225-B4E8-60A927157EFF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E2286-5865-4F36-8F32-BDDBF5EFB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F75F-9CA5-4325-8A56-C448FA9C0E17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9E2E-CFF2-448E-B782-53F1236DC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1261A-9492-4F7E-91FB-F640CE4D2E18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4A14-3831-4782-AF72-E871C72F0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ACC1-C437-4255-9E6B-3CB6C2B64D5B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9286-6DC5-41DF-B91B-99E9260FF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D614-00D6-4205-AD91-B2368AE01F61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D5D5-C84F-405D-8952-F2F9FE993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651BA7-78AD-4FED-A8A2-F3BD28DF6FDC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7A6F08-F4DA-4013-89BD-D7A1EBBA8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  <a:endParaRPr lang="nn-NO" smtClean="0"/>
          </a:p>
        </p:txBody>
      </p:sp>
      <p:sp>
        <p:nvSpPr>
          <p:cNvPr id="2051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  <a:endParaRPr lang="nn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50" r:id="rId12"/>
    <p:sldLayoutId id="2147484062" r:id="rId13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99FF"/>
          </a:solidFill>
          <a:latin typeface="+mj-lt"/>
          <a:ea typeface="Geneva" pitchFamily="-65" charset="-128"/>
          <a:cs typeface="Geneva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chemeClr val="tx1"/>
          </a:solidFill>
          <a:latin typeface="+mn-lt"/>
          <a:ea typeface="Geneva" pitchFamily="-65" charset="-128"/>
          <a:cs typeface="Geneva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-65" charset="-128"/>
          <a:cs typeface="Geneva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79209" y="3284984"/>
            <a:ext cx="8664791" cy="3789040"/>
          </a:xfrm>
        </p:spPr>
        <p:txBody>
          <a:bodyPr/>
          <a:lstStyle/>
          <a:p>
            <a:r>
              <a:rPr lang="nb-NO" i="1" dirty="0" smtClean="0"/>
              <a:t>Wenche </a:t>
            </a:r>
            <a:r>
              <a:rPr lang="nb-NO" i="1" dirty="0" smtClean="0"/>
              <a:t>Aas, EMEP/CCC</a:t>
            </a:r>
            <a:endParaRPr lang="nb-NO" i="1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dirty="0"/>
              <a:t>	</a:t>
            </a:r>
            <a:r>
              <a:rPr lang="nb-NO" dirty="0" smtClean="0"/>
              <a:t>					</a:t>
            </a:r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831" y="908720"/>
            <a:ext cx="8125239" cy="2217075"/>
          </a:xfrm>
        </p:spPr>
        <p:txBody>
          <a:bodyPr/>
          <a:lstStyle/>
          <a:p>
            <a:r>
              <a:rPr lang="en-US" dirty="0" smtClean="0"/>
              <a:t>EMEP/ACTRIS/COLOSSAL </a:t>
            </a:r>
            <a:br>
              <a:rPr lang="en-US" dirty="0" smtClean="0"/>
            </a:br>
            <a:r>
              <a:rPr lang="en-US" dirty="0" smtClean="0"/>
              <a:t>intensive </a:t>
            </a:r>
            <a:r>
              <a:rPr lang="en-US" dirty="0" smtClean="0"/>
              <a:t>measurement </a:t>
            </a:r>
            <a:r>
              <a:rPr lang="en-US" dirty="0" smtClean="0"/>
              <a:t>period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 2017 – 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/>
              <a:t>Levoclucosan</a:t>
            </a:r>
            <a:r>
              <a:rPr lang="en-GB" sz="3200" dirty="0"/>
              <a:t> ILC for labs participating in the campaign, and beyond (ACTRIS)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5029200"/>
          </a:xfrm>
        </p:spPr>
        <p:txBody>
          <a:bodyPr/>
          <a:lstStyle/>
          <a:p>
            <a:pPr indent="0"/>
            <a:r>
              <a:rPr lang="en-GB" dirty="0" smtClean="0"/>
              <a:t>Conducted by IGE Grenoble ( Jean Luc )</a:t>
            </a:r>
          </a:p>
          <a:p>
            <a:pPr marL="800100" indent="-457200">
              <a:buFont typeface="Wingdings" panose="05000000000000000000" pitchFamily="2" charset="2"/>
              <a:buChar char="ü"/>
            </a:pPr>
            <a:r>
              <a:rPr lang="en-GB" dirty="0" smtClean="0"/>
              <a:t>19 participants (labs)</a:t>
            </a:r>
          </a:p>
          <a:p>
            <a:pPr marL="800100" indent="-457200">
              <a:buFont typeface="Wingdings" panose="05000000000000000000" pitchFamily="2" charset="2"/>
              <a:buChar char="ü"/>
            </a:pPr>
            <a:r>
              <a:rPr lang="en-GB" dirty="0" smtClean="0"/>
              <a:t>17 different EU countries</a:t>
            </a:r>
          </a:p>
          <a:p>
            <a:pPr lvl="1" indent="0">
              <a:buNone/>
            </a:pPr>
            <a:r>
              <a:rPr lang="en-GB" dirty="0" smtClean="0"/>
              <a:t>	  Methods:</a:t>
            </a:r>
          </a:p>
          <a:p>
            <a:pPr marL="1714500" lvl="3" indent="-457200">
              <a:buFont typeface="Courier New" panose="02070309020205020404" pitchFamily="49" charset="0"/>
              <a:buChar char="o"/>
            </a:pPr>
            <a:r>
              <a:rPr lang="en-GB" sz="2400" dirty="0" smtClean="0"/>
              <a:t>8 with IC-PAD </a:t>
            </a:r>
          </a:p>
          <a:p>
            <a:pPr marL="1714500" lvl="3" indent="-457200">
              <a:buFont typeface="Courier New" panose="02070309020205020404" pitchFamily="49" charset="0"/>
              <a:buChar char="o"/>
            </a:pPr>
            <a:r>
              <a:rPr lang="en-GB" sz="2400" dirty="0" smtClean="0"/>
              <a:t>2 with LC-MS</a:t>
            </a:r>
          </a:p>
          <a:p>
            <a:pPr marL="1714500" lvl="3" indent="-457200">
              <a:buFont typeface="Courier New" panose="02070309020205020404" pitchFamily="49" charset="0"/>
              <a:buChar char="o"/>
            </a:pPr>
            <a:r>
              <a:rPr lang="en-GB" sz="2400" dirty="0" smtClean="0"/>
              <a:t>8 with GC-MS </a:t>
            </a:r>
          </a:p>
          <a:p>
            <a:pPr marL="1714500" lvl="3" indent="-457200">
              <a:buFont typeface="Courier New" panose="02070309020205020404" pitchFamily="49" charset="0"/>
              <a:buChar char="o"/>
            </a:pPr>
            <a:r>
              <a:rPr lang="en-GB" sz="2400" dirty="0" smtClean="0"/>
              <a:t>1 still not answered…</a:t>
            </a:r>
          </a:p>
          <a:p>
            <a:pPr marL="1714500" lvl="3" indent="-457200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 marL="800100" lvl="2" indent="0">
              <a:buNone/>
            </a:pPr>
            <a:r>
              <a:rPr lang="en-GB" dirty="0" smtClean="0"/>
              <a:t>Waiting for 4 results. Will be finalised the coming months</a:t>
            </a:r>
          </a:p>
        </p:txBody>
      </p:sp>
    </p:spTree>
    <p:extLst>
      <p:ext uri="{BB962C8B-B14F-4D97-AF65-F5344CB8AC3E}">
        <p14:creationId xmlns:p14="http://schemas.microsoft.com/office/powerpoint/2010/main" val="26575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60"/>
            <a:ext cx="8229600" cy="1143000"/>
          </a:xfrm>
        </p:spPr>
        <p:txBody>
          <a:bodyPr/>
          <a:lstStyle/>
          <a:p>
            <a:r>
              <a:rPr lang="nb-NO" dirty="0" err="1" smtClean="0"/>
              <a:t>Next</a:t>
            </a:r>
            <a:r>
              <a:rPr lang="nb-NO" dirty="0" smtClean="0"/>
              <a:t> </a:t>
            </a:r>
            <a:r>
              <a:rPr lang="nb-NO" dirty="0" err="1" smtClean="0"/>
              <a:t>steps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16" y="1052736"/>
            <a:ext cx="8759824" cy="54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Reporting of data before 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1 </a:t>
            </a:r>
            <a:r>
              <a:rPr lang="en-US" sz="2800" b="1" dirty="0" err="1">
                <a:solidFill>
                  <a:srgbClr val="FF0000"/>
                </a:solidFill>
              </a:rPr>
              <a:t>june</a:t>
            </a:r>
            <a:r>
              <a:rPr lang="en-US" sz="2800" b="1" dirty="0">
                <a:solidFill>
                  <a:srgbClr val="FF0000"/>
                </a:solidFill>
              </a:rPr>
              <a:t> 2018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dirty="0"/>
              <a:t>Instructions </a:t>
            </a:r>
            <a:r>
              <a:rPr lang="en-US" dirty="0" smtClean="0"/>
              <a:t>has been sent out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Very important that everyone report in correct format. New </a:t>
            </a:r>
            <a:r>
              <a:rPr lang="en-US" dirty="0"/>
              <a:t>template for  </a:t>
            </a:r>
            <a:r>
              <a:rPr lang="en-US" dirty="0" smtClean="0"/>
              <a:t>AE33 developed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Decide </a:t>
            </a:r>
            <a:r>
              <a:rPr lang="en-US" dirty="0"/>
              <a:t>which sites will be offered sponsored 14C analysis </a:t>
            </a:r>
            <a:r>
              <a:rPr lang="en-US" dirty="0" smtClean="0"/>
              <a:t>(4-5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be discussed  at the COLOSSAL </a:t>
            </a:r>
            <a:r>
              <a:rPr lang="en-US" dirty="0"/>
              <a:t>meeting in Bucharest 24-28 September</a:t>
            </a:r>
            <a:r>
              <a:rPr lang="en-US" dirty="0" smtClean="0"/>
              <a:t>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/>
              <a:t>First results on PMF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/>
              <a:t>Coordination with ACTRIS and COLOSSAL, </a:t>
            </a:r>
            <a:r>
              <a:rPr lang="en-US" dirty="0" err="1" smtClean="0"/>
              <a:t>incl</a:t>
            </a:r>
            <a:r>
              <a:rPr lang="en-US" dirty="0" smtClean="0"/>
              <a:t> MAAP and MAAP measurements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</a:t>
            </a:r>
            <a:r>
              <a:rPr lang="en-US" sz="2000" dirty="0" smtClean="0"/>
              <a:t>. </a:t>
            </a:r>
            <a:r>
              <a:rPr lang="en-US" sz="2000" dirty="0"/>
              <a:t/>
            </a:r>
            <a:br>
              <a:rPr lang="en-US" sz="2000" dirty="0"/>
            </a:br>
            <a:endParaRPr lang="nb-NO" sz="2400" dirty="0"/>
          </a:p>
          <a:p>
            <a:pPr marL="857250" lvl="1" indent="-45720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447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Backround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40" y="1340768"/>
            <a:ext cx="8229600" cy="5029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/>
              <a:t>A </a:t>
            </a:r>
            <a:r>
              <a:rPr lang="nb-NO" dirty="0" err="1" smtClean="0"/>
              <a:t>demand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en-US" dirty="0"/>
              <a:t>high time resolution and on-line information on aerosol particles from specific </a:t>
            </a:r>
            <a:r>
              <a:rPr lang="en-US" dirty="0" smtClean="0"/>
              <a:t>sources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substantial </a:t>
            </a:r>
            <a:r>
              <a:rPr lang="en-US" dirty="0"/>
              <a:t>focus on BC and its sources (wood burning in </a:t>
            </a:r>
            <a:r>
              <a:rPr lang="en-US" dirty="0" smtClean="0"/>
              <a:t>particular</a:t>
            </a:r>
            <a:r>
              <a:rPr lang="en-US" dirty="0" smtClean="0"/>
              <a:t>)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increasing </a:t>
            </a:r>
            <a:r>
              <a:rPr lang="en-US" dirty="0"/>
              <a:t>number of multi wavelength </a:t>
            </a:r>
            <a:r>
              <a:rPr lang="en-US" dirty="0" err="1"/>
              <a:t>aethalometers</a:t>
            </a:r>
            <a:r>
              <a:rPr lang="en-US" dirty="0"/>
              <a:t> employed in </a:t>
            </a:r>
            <a:r>
              <a:rPr lang="en-US" dirty="0" smtClean="0"/>
              <a:t>Europe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Good timing to test </a:t>
            </a:r>
            <a:r>
              <a:rPr lang="en-US" dirty="0"/>
              <a:t>the </a:t>
            </a:r>
            <a:r>
              <a:rPr lang="en-US" dirty="0" smtClean="0"/>
              <a:t>source </a:t>
            </a:r>
            <a:r>
              <a:rPr lang="en-US" dirty="0"/>
              <a:t>apportionment approach </a:t>
            </a:r>
            <a:r>
              <a:rPr lang="en-US" dirty="0" smtClean="0"/>
              <a:t>from these </a:t>
            </a:r>
            <a:r>
              <a:rPr lang="en-US" dirty="0" smtClean="0"/>
              <a:t>instruments</a:t>
            </a:r>
            <a:endParaRPr lang="en-US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1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GOAL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56" y="1417638"/>
            <a:ext cx="8439824" cy="5029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quantify </a:t>
            </a:r>
            <a:r>
              <a:rPr lang="en-US" sz="2800" dirty="0" err="1"/>
              <a:t>EBC</a:t>
            </a:r>
            <a:r>
              <a:rPr lang="en-US" sz="2800" baseline="-25000" dirty="0" err="1"/>
              <a:t>ff</a:t>
            </a:r>
            <a:r>
              <a:rPr lang="en-US" sz="2800" dirty="0"/>
              <a:t> and </a:t>
            </a:r>
            <a:r>
              <a:rPr lang="en-US" sz="2800" dirty="0" err="1"/>
              <a:t>EBC</a:t>
            </a:r>
            <a:r>
              <a:rPr lang="en-US" sz="2800" baseline="-25000" dirty="0" err="1"/>
              <a:t>bb</a:t>
            </a:r>
            <a:r>
              <a:rPr lang="en-US" sz="2800" dirty="0"/>
              <a:t> by multi wavelength </a:t>
            </a:r>
            <a:r>
              <a:rPr lang="en-US" sz="2800" dirty="0" err="1"/>
              <a:t>aethalometer</a:t>
            </a:r>
            <a:r>
              <a:rPr lang="en-US" sz="2800" dirty="0"/>
              <a:t> measurement, and to validate this approach using concurrent off-line measurements of the wood burning tracer </a:t>
            </a:r>
            <a:r>
              <a:rPr lang="en-US" sz="2800" dirty="0" err="1"/>
              <a:t>levoglucosan</a:t>
            </a:r>
            <a:r>
              <a:rPr lang="en-US" sz="2800" dirty="0"/>
              <a:t> (and EC, OC, TC) for a wider part of </a:t>
            </a:r>
            <a:r>
              <a:rPr lang="en-US" sz="2800" dirty="0"/>
              <a:t>Europe.</a:t>
            </a:r>
          </a:p>
          <a:p>
            <a:pPr marL="0" indent="0"/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</a:t>
            </a:r>
            <a:r>
              <a:rPr lang="en-US" sz="2800" dirty="0"/>
              <a:t>provide a harmonized data set for model validation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</a:t>
            </a:r>
            <a:r>
              <a:rPr lang="en-US" sz="2800" dirty="0"/>
              <a:t>initiate regular monitoring of </a:t>
            </a:r>
            <a:r>
              <a:rPr lang="en-US" sz="2800" dirty="0" err="1"/>
              <a:t>EBC</a:t>
            </a:r>
            <a:r>
              <a:rPr lang="en-US" sz="2800" baseline="-25000" dirty="0" err="1"/>
              <a:t>ff</a:t>
            </a:r>
            <a:r>
              <a:rPr lang="en-US" sz="2800" dirty="0"/>
              <a:t> and </a:t>
            </a:r>
            <a:r>
              <a:rPr lang="en-US" sz="2800" dirty="0" err="1"/>
              <a:t>EBC</a:t>
            </a:r>
            <a:r>
              <a:rPr lang="en-US" sz="2800" baseline="-25000" dirty="0" err="1"/>
              <a:t>bb</a:t>
            </a:r>
            <a:r>
              <a:rPr lang="en-US" sz="2800" dirty="0"/>
              <a:t>, and reporting of such data to EBAS.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8247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2977"/>
            <a:ext cx="7654375" cy="1584176"/>
          </a:xfrm>
        </p:spPr>
        <p:txBody>
          <a:bodyPr/>
          <a:lstStyle/>
          <a:p>
            <a:r>
              <a:rPr lang="en-US" sz="4000" dirty="0"/>
              <a:t>Feasibility study (PMF </a:t>
            </a:r>
            <a:r>
              <a:rPr lang="en-US" sz="4000" dirty="0" smtClean="0"/>
              <a:t>analysis)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>Equivalent </a:t>
            </a:r>
            <a:r>
              <a:rPr lang="en-US" sz="2800" dirty="0">
                <a:solidFill>
                  <a:schemeClr val="tx1"/>
                </a:solidFill>
              </a:rPr>
              <a:t>Black Carbon (EBC) from fossil fuel (FF) and biomass burning sources (BB)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nb-NO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7"/>
            <a:ext cx="8404479" cy="50516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5766600" y="1395065"/>
            <a:ext cx="2160240" cy="36004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3200" kern="1200">
                <a:solidFill>
                  <a:schemeClr val="tx1"/>
                </a:solidFill>
                <a:latin typeface="+mn-lt"/>
                <a:ea typeface="Geneva" pitchFamily="-65" charset="-128"/>
                <a:cs typeface="Geneva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Geneva" pitchFamily="-65" charset="-128"/>
                <a:cs typeface="Geneva" pitchFamily="34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sz="2000" dirty="0" smtClean="0"/>
              <a:t>blue</a:t>
            </a:r>
            <a:r>
              <a:rPr lang="en-US" sz="2000" dirty="0"/>
              <a:t>: BB, grey: </a:t>
            </a:r>
            <a:r>
              <a:rPr lang="en-US" sz="2000" dirty="0" smtClean="0"/>
              <a:t>FF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3329" y="0"/>
            <a:ext cx="1008114" cy="142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4" y="-82971"/>
            <a:ext cx="8748465" cy="1143000"/>
          </a:xfrm>
        </p:spPr>
        <p:txBody>
          <a:bodyPr/>
          <a:lstStyle/>
          <a:p>
            <a:r>
              <a:rPr lang="en-US" sz="3600" dirty="0"/>
              <a:t>Validation of multi-wavelength PMF approach using data from </a:t>
            </a:r>
            <a:r>
              <a:rPr lang="en-US" sz="3600" dirty="0" err="1"/>
              <a:t>levoglucosan</a:t>
            </a:r>
            <a:r>
              <a:rPr lang="en-US" sz="3600" dirty="0"/>
              <a:t> 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6190"/>
            <a:ext cx="7213689" cy="50494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07504" y="1406858"/>
            <a:ext cx="1552541" cy="369332"/>
          </a:xfrm>
          <a:prstGeom prst="rect">
            <a:avLst/>
          </a:prstGeom>
          <a:solidFill>
            <a:srgbClr val="F1FC64"/>
          </a:solidFill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>
                <a:solidFill>
                  <a:schemeClr val="tx1"/>
                </a:solidFill>
              </a:rPr>
              <a:t>Vavihill</a:t>
            </a:r>
            <a:r>
              <a:rPr lang="en-US" dirty="0">
                <a:solidFill>
                  <a:schemeClr val="tx1"/>
                </a:solidFill>
              </a:rPr>
              <a:t> 2015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nb-NO" dirty="0" smtClean="0"/>
              <a:t>Setup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38" y="980728"/>
            <a:ext cx="8640960" cy="5029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Include as many sites as possible to get good European </a:t>
            </a:r>
            <a:r>
              <a:rPr lang="en-US" sz="2800" dirty="0"/>
              <a:t>spatial coverage </a:t>
            </a:r>
            <a:r>
              <a:rPr lang="en-US" sz="2800" dirty="0" err="1"/>
              <a:t>incl</a:t>
            </a:r>
            <a:r>
              <a:rPr lang="en-US" sz="2800" dirty="0"/>
              <a:t> different site </a:t>
            </a:r>
            <a:r>
              <a:rPr lang="en-US" sz="2800" dirty="0" smtClean="0"/>
              <a:t>characteristics</a:t>
            </a:r>
          </a:p>
          <a:p>
            <a:pPr marL="0" indent="0"/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50"/>
                </a:solidFill>
              </a:rPr>
              <a:t>All sites have measured: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multi-</a:t>
            </a:r>
            <a:r>
              <a:rPr lang="en-US" sz="2400" dirty="0" err="1"/>
              <a:t>wavalength</a:t>
            </a:r>
            <a:r>
              <a:rPr lang="en-US" sz="2400" dirty="0"/>
              <a:t> </a:t>
            </a:r>
            <a:r>
              <a:rPr lang="en-US" sz="2400" dirty="0" err="1"/>
              <a:t>athalometer</a:t>
            </a:r>
            <a:r>
              <a:rPr lang="en-US" sz="2400" dirty="0"/>
              <a:t> (AE31,32,33) 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and a filter sampler for off line EC/OC and </a:t>
            </a:r>
            <a:r>
              <a:rPr lang="en-US" sz="2400" dirty="0" err="1"/>
              <a:t>levoglucosan</a:t>
            </a:r>
            <a:r>
              <a:rPr lang="en-US" sz="2400" dirty="0"/>
              <a:t> analysis for validation (analysis can be done in external lab</a:t>
            </a:r>
            <a:r>
              <a:rPr lang="en-US" sz="2400" dirty="0" smtClean="0"/>
              <a:t>)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Same size fraction</a:t>
            </a:r>
            <a:endParaRPr lang="en-US" sz="2400" dirty="0"/>
          </a:p>
          <a:p>
            <a:pPr marL="857250" lvl="1" indent="-4572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50"/>
                </a:solidFill>
              </a:rPr>
              <a:t>Timing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400" dirty="0"/>
              <a:t>Winter (</a:t>
            </a:r>
            <a:r>
              <a:rPr lang="en-US" sz="2400" dirty="0" err="1"/>
              <a:t>dec</a:t>
            </a:r>
            <a:r>
              <a:rPr lang="en-US" sz="2400" dirty="0"/>
              <a:t> </a:t>
            </a:r>
            <a:r>
              <a:rPr lang="en-US" sz="2400" dirty="0" smtClean="0"/>
              <a:t>2017-march 2017</a:t>
            </a:r>
            <a:r>
              <a:rPr lang="en-US" sz="2400" dirty="0"/>
              <a:t>). </a:t>
            </a:r>
            <a:r>
              <a:rPr lang="en-US" sz="2400" dirty="0"/>
              <a:t>Or part of whole period. 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nb-NO" sz="2400" dirty="0"/>
              <a:t>At </a:t>
            </a:r>
            <a:r>
              <a:rPr lang="nb-NO" sz="2400" dirty="0" err="1"/>
              <a:t>least</a:t>
            </a:r>
            <a:r>
              <a:rPr lang="nb-NO" sz="2400" dirty="0"/>
              <a:t> 25 - 30 </a:t>
            </a:r>
            <a:r>
              <a:rPr lang="nb-NO" sz="2400" dirty="0"/>
              <a:t>filter </a:t>
            </a:r>
            <a:r>
              <a:rPr lang="nb-NO" sz="2400" dirty="0" smtClean="0"/>
              <a:t>samples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levoclucosan</a:t>
            </a:r>
            <a:r>
              <a:rPr lang="nb-NO" sz="2400" dirty="0" smtClean="0"/>
              <a:t> and EC/OC</a:t>
            </a:r>
          </a:p>
        </p:txBody>
      </p:sp>
    </p:spTree>
    <p:extLst>
      <p:ext uri="{BB962C8B-B14F-4D97-AF65-F5344CB8AC3E}">
        <p14:creationId xmlns:p14="http://schemas.microsoft.com/office/powerpoint/2010/main" val="25568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smtClean="0"/>
              <a:t>studies and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15847"/>
            <a:ext cx="8686801" cy="5029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MAAP </a:t>
            </a:r>
            <a:r>
              <a:rPr lang="en-US" dirty="0" smtClean="0"/>
              <a:t>to better link EBC to </a:t>
            </a:r>
            <a:r>
              <a:rPr lang="en-US" dirty="0"/>
              <a:t>an </a:t>
            </a:r>
            <a:r>
              <a:rPr lang="en-US" dirty="0" smtClean="0"/>
              <a:t>abs. </a:t>
            </a:r>
            <a:r>
              <a:rPr lang="en-US" dirty="0"/>
              <a:t>coefficient </a:t>
            </a:r>
            <a:r>
              <a:rPr lang="en-US" i="1" dirty="0" smtClean="0"/>
              <a:t>(Nicolas Bukowiecki, PSI)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ACSM</a:t>
            </a:r>
            <a:r>
              <a:rPr lang="en-US" dirty="0" smtClean="0"/>
              <a:t> for source apportionment also of OM </a:t>
            </a:r>
            <a:br>
              <a:rPr lang="en-US" dirty="0" smtClean="0"/>
            </a:br>
            <a:r>
              <a:rPr lang="en-US" i="1" dirty="0" smtClean="0"/>
              <a:t>(</a:t>
            </a:r>
            <a:r>
              <a:rPr lang="en-US" i="1" dirty="0" smtClean="0"/>
              <a:t>COLOSSAL)</a:t>
            </a:r>
            <a:endParaRPr lang="en-US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baseline="30000" dirty="0" smtClean="0"/>
              <a:t>14</a:t>
            </a:r>
            <a:r>
              <a:rPr lang="en-US" b="1" dirty="0" smtClean="0"/>
              <a:t>C </a:t>
            </a:r>
            <a:r>
              <a:rPr lang="en-US" dirty="0" smtClean="0"/>
              <a:t>to</a:t>
            </a:r>
            <a:r>
              <a:rPr lang="en-US" b="1" dirty="0" smtClean="0"/>
              <a:t> </a:t>
            </a:r>
            <a:r>
              <a:rPr lang="en-US" dirty="0" smtClean="0"/>
              <a:t>better constrain fossil from wood burning (Bern, Lund…)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Organic </a:t>
            </a:r>
            <a:r>
              <a:rPr lang="en-US" b="1" dirty="0" smtClean="0"/>
              <a:t>tracers</a:t>
            </a:r>
            <a:r>
              <a:rPr lang="en-US" dirty="0" smtClean="0"/>
              <a:t> to better constrain sources </a:t>
            </a:r>
            <a:br>
              <a:rPr lang="en-US" dirty="0" smtClean="0"/>
            </a:br>
            <a:r>
              <a:rPr lang="en-US" i="1" dirty="0" smtClean="0"/>
              <a:t>(</a:t>
            </a:r>
            <a:r>
              <a:rPr lang="en-US" i="1" dirty="0" smtClean="0"/>
              <a:t>ACTRIS)</a:t>
            </a:r>
            <a:endParaRPr lang="en-US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68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5" y="116079"/>
            <a:ext cx="8229600" cy="1143000"/>
          </a:xfrm>
        </p:spPr>
        <p:txBody>
          <a:bodyPr/>
          <a:lstStyle/>
          <a:p>
            <a:r>
              <a:rPr lang="en-US" dirty="0" smtClean="0"/>
              <a:t>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31" y="1124744"/>
            <a:ext cx="8556811" cy="49938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22 Countries</a:t>
            </a:r>
            <a:r>
              <a:rPr lang="en-US" sz="2800" dirty="0"/>
              <a:t>. </a:t>
            </a:r>
            <a:r>
              <a:rPr lang="en-US" sz="2800" b="1" dirty="0"/>
              <a:t>57 </a:t>
            </a:r>
            <a:r>
              <a:rPr lang="en-US" sz="2800" b="1" dirty="0"/>
              <a:t>sites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(not all confirmed)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whereof 22 urban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several sites in the Alps</a:t>
            </a:r>
          </a:p>
          <a:p>
            <a:pPr marL="0" indent="0"/>
            <a:endParaRPr lang="en-US" sz="2800" dirty="0"/>
          </a:p>
          <a:p>
            <a:pPr marL="0" indent="0"/>
            <a:r>
              <a:rPr lang="en-US" sz="2800" dirty="0"/>
              <a:t>Additional measurements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18 sites with </a:t>
            </a:r>
            <a:r>
              <a:rPr lang="en-US" sz="2800" dirty="0" smtClean="0"/>
              <a:t>ACSM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12 with </a:t>
            </a:r>
            <a:r>
              <a:rPr lang="en-US" sz="2800" dirty="0" smtClean="0"/>
              <a:t>MAAP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tracers </a:t>
            </a:r>
            <a:r>
              <a:rPr lang="en-US" sz="2800" dirty="0" smtClean="0"/>
              <a:t>unclear 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aseline="30000" dirty="0"/>
              <a:t>14</a:t>
            </a:r>
            <a:r>
              <a:rPr lang="en-US" sz="2800" dirty="0"/>
              <a:t>C , to be decided (5-6 sites)</a:t>
            </a:r>
          </a:p>
          <a:p>
            <a:pPr marL="285750"/>
            <a:endParaRPr lang="en-US" dirty="0" smtClean="0"/>
          </a:p>
          <a:p>
            <a:pPr marL="0" indent="0"/>
            <a:endParaRPr lang="en-US" dirty="0"/>
          </a:p>
        </p:txBody>
      </p:sp>
      <p:pic>
        <p:nvPicPr>
          <p:cNvPr id="1026" name="Picture 2" descr="https://www.nilu.no/projects/ccc/tfmm/si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19" y="-171400"/>
            <a:ext cx="4584993" cy="458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9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5" y="116079"/>
            <a:ext cx="8229600" cy="1143000"/>
          </a:xfrm>
        </p:spPr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931" y="1124744"/>
            <a:ext cx="8556811" cy="4993860"/>
          </a:xfrm>
        </p:spPr>
        <p:txBody>
          <a:bodyPr/>
          <a:lstStyle/>
          <a:p>
            <a:pPr marL="0" indent="0"/>
            <a:endParaRPr lang="en-US" sz="2800" dirty="0"/>
          </a:p>
          <a:p>
            <a:pPr marL="0" indent="0"/>
            <a:r>
              <a:rPr lang="en-US" sz="2800" dirty="0"/>
              <a:t>Very good geographical coverage </a:t>
            </a:r>
            <a:br>
              <a:rPr lang="en-US" sz="2800" dirty="0"/>
            </a:br>
            <a:r>
              <a:rPr lang="en-US" sz="2800" dirty="0"/>
              <a:t>(south-north and East west)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/>
            <a:r>
              <a:rPr lang="en-US" dirty="0" smtClean="0"/>
              <a:t>Good spread in site characteristics: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From remote to urban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Large </a:t>
            </a:r>
            <a:r>
              <a:rPr lang="en-US" dirty="0"/>
              <a:t>v</a:t>
            </a:r>
            <a:r>
              <a:rPr lang="en-US" dirty="0" smtClean="0"/>
              <a:t>ariations of sites with </a:t>
            </a:r>
            <a:r>
              <a:rPr lang="en-US" dirty="0" smtClean="0"/>
              <a:t>influence of different sources to EBC: coal, biomass, peat, fossil fuel.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0" indent="0"/>
            <a:endParaRPr lang="en-US" sz="2800" dirty="0"/>
          </a:p>
        </p:txBody>
      </p:sp>
      <p:pic>
        <p:nvPicPr>
          <p:cNvPr id="1026" name="Picture 2" descr="https://www.nilu.no/projects/ccc/tfmm/si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014" y="98966"/>
            <a:ext cx="2897986" cy="289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19552</TotalTime>
  <Words>362</Words>
  <Application>Microsoft Office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Courier New</vt:lpstr>
      <vt:lpstr>DejaVu Sans</vt:lpstr>
      <vt:lpstr>Geneva</vt:lpstr>
      <vt:lpstr>Lucida Grande</vt:lpstr>
      <vt:lpstr>Times New Roman</vt:lpstr>
      <vt:lpstr>Wingdings</vt:lpstr>
      <vt:lpstr>Custom Design</vt:lpstr>
      <vt:lpstr>Office-tema</vt:lpstr>
      <vt:lpstr>EMEP/ACTRIS/COLOSSAL  intensive measurement period  Des 2017 – March 2018</vt:lpstr>
      <vt:lpstr>Backround</vt:lpstr>
      <vt:lpstr>GOAL</vt:lpstr>
      <vt:lpstr>Feasibility study (PMF analysis) Equivalent Black Carbon (EBC) from fossil fuel (FF) and biomass burning sources (BB)    </vt:lpstr>
      <vt:lpstr>Validation of multi-wavelength PMF approach using data from levoglucosan </vt:lpstr>
      <vt:lpstr>Setup</vt:lpstr>
      <vt:lpstr>Additional studies and analysis</vt:lpstr>
      <vt:lpstr>Sites</vt:lpstr>
      <vt:lpstr>Coverage</vt:lpstr>
      <vt:lpstr>Levoclucosan ILC for labs participating in the campaign, and beyond (ACTRIS)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wenche aas</dc:creator>
  <cp:lastModifiedBy>Wenche Aas</cp:lastModifiedBy>
  <cp:revision>642</cp:revision>
  <cp:lastPrinted>1601-01-01T00:00:00Z</cp:lastPrinted>
  <dcterms:created xsi:type="dcterms:W3CDTF">2009-05-26T18:53:04Z</dcterms:created>
  <dcterms:modified xsi:type="dcterms:W3CDTF">2018-05-03T22:39:14Z</dcterms:modified>
</cp:coreProperties>
</file>