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64" r:id="rId4"/>
    <p:sldId id="267" r:id="rId5"/>
    <p:sldId id="270" r:id="rId6"/>
    <p:sldId id="269" r:id="rId7"/>
    <p:sldId id="268" r:id="rId8"/>
  </p:sldIdLst>
  <p:sldSz cx="9144000" cy="6858000" type="screen4x3"/>
  <p:notesSz cx="6858000" cy="9144000"/>
  <p:defaultTextStyle>
    <a:defPPr>
      <a:defRPr lang="nn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Grande"/>
        <a:ea typeface="Geneva" pitchFamily="34" charset="0"/>
        <a:cs typeface="Geneva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04" autoAdjust="0"/>
    <p:restoredTop sz="94660"/>
  </p:normalViewPr>
  <p:slideViewPr>
    <p:cSldViewPr snapToObjects="1">
      <p:cViewPr varScale="1">
        <p:scale>
          <a:sx n="107" d="100"/>
          <a:sy n="107" d="100"/>
        </p:scale>
        <p:origin x="-39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EF6BB98A-A54D-44DA-B81E-CC4C9B28C1CD}" type="datetimeFigureOut">
              <a:rPr lang="nb-NO"/>
              <a:pPr>
                <a:defRPr/>
              </a:pPr>
              <a:t>18.10.2010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D0B299A6-AC9D-4954-90DD-1161D6DA563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0DC2816C-31BE-47E6-A41F-4F7D70D2D42C}" type="datetimeFigureOut">
              <a:rPr lang="nb-NO"/>
              <a:pPr>
                <a:defRPr/>
              </a:pPr>
              <a:t>18.10.2010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Lucida Grande" pitchFamily="-109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61E3EC10-3884-4279-A0F1-F8ED0AC403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nb-NO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3F9449-0D1E-40BA-BE0B-2CF63A45DE96}" type="slidenum">
              <a:rPr lang="nb-NO">
                <a:latin typeface="Lucida Grande"/>
                <a:ea typeface="Geneva" pitchFamily="34" charset="0"/>
                <a:cs typeface="Geneva" pitchFamily="34" charset="0"/>
              </a:rPr>
              <a:pPr/>
              <a:t>2</a:t>
            </a:fld>
            <a:endParaRPr lang="nb-NO">
              <a:latin typeface="Lucida Grande"/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457200" y="1295401"/>
            <a:ext cx="8001000" cy="1676399"/>
          </a:xfrm>
        </p:spPr>
        <p:txBody>
          <a:bodyPr anchor="t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n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457200" y="3048000"/>
            <a:ext cx="8001000" cy="25908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n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3C199174-589C-477B-9F32-E980866A1676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E9652BB1-2067-408E-8D94-A2192F555427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EAF24DED-F39B-4D06-9104-996DD5D32550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628BF417-5133-4A13-A1A8-5DC6D87AF59E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CEAC8580-1FB3-4B94-85C6-C3A23020C430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F42D302B-09BD-445C-9844-F6AB2FCAE786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08C68D3E-DBBF-41CA-B2B0-860C650247D5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86A0AC7D-C6E4-4A01-B81A-E8436D90DC7B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4E89E50F-0382-4C14-AE2B-B0FA95A84B6B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5CE5261E-814E-4883-AF0C-D75F3E99EC9F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782AAEEC-6CCA-4386-8034-D59F97C2546B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31602A81-1900-4D46-8831-3303B9D844A0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43BD5DA6-74BF-4D76-AEB9-7E2E32AE9439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CB6ED192-73F5-4588-803F-239EA29B8CE7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AFC74847-7780-4823-99CD-3DD6DD2EB640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D1FA3BB5-51AC-411A-9B4D-E021AE059A7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n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1D5D25E6-145A-4460-AB1E-E44B5EA7E038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E2911F7C-FE51-4D5A-BE8B-680099B5FE23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n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n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DA1B627C-07CE-42F0-BF80-84B8030628C7}" type="datetime1">
              <a:rPr lang="nn-NO"/>
              <a:pPr>
                <a:defRPr/>
              </a:pPr>
              <a:t>18.10.2010</a:t>
            </a:fld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r>
              <a:rPr lang="nb-NO"/>
              <a:t>2009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  <a:ea typeface="Geneva" pitchFamily="-109" charset="0"/>
                <a:cs typeface="Geneva" pitchFamily="-109" charset="0"/>
              </a:defRPr>
            </a:lvl1pPr>
          </a:lstStyle>
          <a:p>
            <a:pPr>
              <a:defRPr/>
            </a:pPr>
            <a:fld id="{1BF646FC-00FD-4588-A277-E981F0D2EF11}" type="slidenum">
              <a:rPr lang="nn-NO"/>
              <a:pPr>
                <a:defRPr/>
              </a:pPr>
              <a:t>‹#›</a:t>
            </a:fld>
            <a:endParaRPr lang="nn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tittelstil</a:t>
            </a:r>
            <a:endParaRPr lang="nn-NO" smtClean="0"/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Klikk for å redigere tekststiler i malen</a:t>
            </a:r>
          </a:p>
          <a:p>
            <a:pPr lvl="1"/>
            <a:r>
              <a:rPr lang="en-US" smtClean="0"/>
              <a:t>Andre nivå</a:t>
            </a:r>
          </a:p>
          <a:p>
            <a:pPr lvl="2"/>
            <a:r>
              <a:rPr lang="en-US" smtClean="0"/>
              <a:t>Tredje nivå</a:t>
            </a:r>
          </a:p>
          <a:p>
            <a:pPr lvl="3"/>
            <a:r>
              <a:rPr lang="en-US" smtClean="0"/>
              <a:t>Fjerde nivå</a:t>
            </a:r>
          </a:p>
          <a:p>
            <a:pPr lvl="4"/>
            <a:r>
              <a:rPr lang="en-US" smtClean="0"/>
              <a:t>Femte nivå</a:t>
            </a:r>
            <a:endParaRPr lang="nn-NO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defRPr sz="4400" kern="1200">
          <a:solidFill>
            <a:srgbClr val="0099FF"/>
          </a:solidFill>
          <a:latin typeface="+mj-lt"/>
          <a:ea typeface="Geneva" pitchFamily="-65" charset="-128"/>
          <a:cs typeface="Geneva" pitchFamily="-65" charset="-128"/>
        </a:defRPr>
      </a:lvl1pPr>
      <a:lvl2pPr algn="l" defTabSz="457200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2pPr>
      <a:lvl3pPr algn="l" defTabSz="457200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3pPr>
      <a:lvl4pPr algn="l" defTabSz="457200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4pPr>
      <a:lvl5pPr algn="l" defTabSz="457200" rtl="0" fontAlgn="base">
        <a:spcBef>
          <a:spcPct val="0"/>
        </a:spcBef>
        <a:spcAft>
          <a:spcPct val="0"/>
        </a:spcAft>
        <a:defRPr sz="4400">
          <a:solidFill>
            <a:srgbClr val="0099FF"/>
          </a:solidFill>
          <a:latin typeface="Calibri" pitchFamily="-65" charset="0"/>
          <a:ea typeface="Geneva" pitchFamily="-65" charset="-128"/>
          <a:cs typeface="Geneva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558ED5"/>
          </a:solidFill>
          <a:latin typeface="Calibri" pitchFamily="-65" charset="0"/>
          <a:ea typeface="Geneva" pitchFamily="-65" charset="-128"/>
          <a:cs typeface="Geneva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defRPr sz="3200" kern="1200">
          <a:solidFill>
            <a:schemeClr val="tx1"/>
          </a:solidFill>
          <a:latin typeface="+mn-lt"/>
          <a:ea typeface="Geneva" pitchFamily="-65" charset="-128"/>
          <a:cs typeface="Geneva" pitchFamily="-65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Geneva" pitchFamily="-65" charset="-128"/>
          <a:cs typeface="Geneva" pitchFamily="-109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n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ctrTitle"/>
          </p:nvPr>
        </p:nvSpPr>
        <p:spPr>
          <a:xfrm>
            <a:off x="457200" y="2428875"/>
            <a:ext cx="8001000" cy="1676400"/>
          </a:xfrm>
        </p:spPr>
        <p:txBody>
          <a:bodyPr/>
          <a:lstStyle/>
          <a:p>
            <a:r>
              <a:rPr lang="en-GB" smtClean="0">
                <a:ea typeface="Geneva" pitchFamily="34" charset="0"/>
                <a:cs typeface="Geneva" pitchFamily="34" charset="0"/>
              </a:rPr>
              <a:t>NILU – making a difference for the environment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tel 1"/>
          <p:cNvSpPr txBox="1">
            <a:spLocks/>
          </p:cNvSpPr>
          <p:nvPr/>
        </p:nvSpPr>
        <p:spPr>
          <a:xfrm>
            <a:off x="457200" y="557213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4400" dirty="0">
                <a:solidFill>
                  <a:srgbClr val="0099FF"/>
                </a:solidFill>
                <a:latin typeface="+mj-lt"/>
              </a:rPr>
              <a:t>NILU’s organisation</a:t>
            </a:r>
            <a:endParaRPr lang="nn-NO" sz="4400" dirty="0">
              <a:solidFill>
                <a:srgbClr val="00B0F0"/>
              </a:solidFill>
              <a:latin typeface="+mj-lt"/>
              <a:ea typeface="Geneva" pitchFamily="-65" charset="-128"/>
              <a:cs typeface="Geneva" pitchFamily="-65" charset="-128"/>
            </a:endParaRPr>
          </a:p>
        </p:txBody>
      </p:sp>
      <p:sp>
        <p:nvSpPr>
          <p:cNvPr id="14339" name="Footer Placeholder 49"/>
          <p:cNvSpPr>
            <a:spLocks noGrp="1"/>
          </p:cNvSpPr>
          <p:nvPr>
            <p:ph type="ftr" sz="quarter" idx="11"/>
          </p:nvPr>
        </p:nvSpPr>
        <p:spPr bwMode="auto">
          <a:xfrm>
            <a:off x="6873875" y="6492875"/>
            <a:ext cx="2270125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nn-NO" sz="900">
                <a:ea typeface="Geneva" pitchFamily="34" charset="0"/>
                <a:cs typeface="Geneva" pitchFamily="34" charset="0"/>
              </a:rPr>
              <a:t>Oppdatert 2010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135313" y="2003425"/>
            <a:ext cx="2889250" cy="400050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latin typeface="Calibri" pitchFamily="34" charset="0"/>
              </a:rPr>
              <a:t>Managing Director</a:t>
            </a:r>
          </a:p>
        </p:txBody>
      </p:sp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5072063" y="2857500"/>
            <a:ext cx="2160587" cy="554038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Administration</a:t>
            </a:r>
          </a:p>
          <a:p>
            <a:pPr algn="ctr"/>
            <a:r>
              <a:rPr lang="en-US" sz="1400">
                <a:latin typeface="Calibri" pitchFamily="34" charset="0"/>
              </a:rPr>
              <a:t>Deputy Director</a:t>
            </a:r>
            <a:endParaRPr lang="nb-NO" sz="1600">
              <a:latin typeface="Calibri" pitchFamily="34" charset="0"/>
            </a:endParaRPr>
          </a:p>
        </p:txBody>
      </p:sp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8123238" y="4276725"/>
            <a:ext cx="917575" cy="1014413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200" b="1">
                <a:latin typeface="Calibri" pitchFamily="34" charset="0"/>
              </a:rPr>
              <a:t>NILU UAE</a:t>
            </a:r>
          </a:p>
          <a:p>
            <a:pPr algn="ctr"/>
            <a:r>
              <a:rPr lang="nb-NO" sz="1200" b="1">
                <a:latin typeface="Calibri" pitchFamily="34" charset="0"/>
              </a:rPr>
              <a:t>Abu Dhabi United </a:t>
            </a:r>
            <a:r>
              <a:rPr lang="en-US" sz="1200" b="1">
                <a:latin typeface="Calibri" pitchFamily="34" charset="0"/>
              </a:rPr>
              <a:t> Arab Emirates</a:t>
            </a:r>
            <a:endParaRPr lang="nb-NO" sz="1200" b="1">
              <a:latin typeface="Calibri" pitchFamily="34" charset="0"/>
            </a:endParaRPr>
          </a:p>
        </p:txBody>
      </p:sp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4152900" y="4275138"/>
            <a:ext cx="1143000" cy="1014412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Environmental</a:t>
            </a:r>
          </a:p>
          <a:p>
            <a:pPr algn="ctr"/>
            <a:r>
              <a:rPr lang="en-US" sz="1200" b="1">
                <a:latin typeface="Calibri" pitchFamily="34" charset="0"/>
              </a:rPr>
              <a:t>Chemistry</a:t>
            </a:r>
          </a:p>
          <a:p>
            <a:pPr algn="ctr"/>
            <a:endParaRPr lang="nb-NO" sz="1200" b="1">
              <a:latin typeface="Calibri" pitchFamily="34" charset="0"/>
            </a:endParaRPr>
          </a:p>
          <a:p>
            <a:pPr algn="ctr"/>
            <a:endParaRPr lang="nb-NO" sz="1200" b="1">
              <a:latin typeface="Calibri" pitchFamily="34" charset="0"/>
            </a:endParaRPr>
          </a:p>
          <a:p>
            <a:pPr algn="ctr"/>
            <a:r>
              <a:rPr lang="nb-NO" sz="1200" b="1">
                <a:latin typeface="Calibri" pitchFamily="34" charset="0"/>
              </a:rPr>
              <a:t>(MILK)</a:t>
            </a:r>
          </a:p>
        </p:txBody>
      </p:sp>
      <p:sp>
        <p:nvSpPr>
          <p:cNvPr id="14344" name="TextBox 7"/>
          <p:cNvSpPr txBox="1">
            <a:spLocks noChangeArrowheads="1"/>
          </p:cNvSpPr>
          <p:nvPr/>
        </p:nvSpPr>
        <p:spPr bwMode="auto">
          <a:xfrm>
            <a:off x="2773363" y="4275138"/>
            <a:ext cx="1316037" cy="1014412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Monitoring and Instrumentation </a:t>
            </a:r>
          </a:p>
          <a:p>
            <a:pPr algn="ctr"/>
            <a:r>
              <a:rPr lang="en-US" sz="1200" b="1">
                <a:latin typeface="Calibri" pitchFamily="34" charset="0"/>
              </a:rPr>
              <a:t>Technology</a:t>
            </a:r>
          </a:p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nb-NO" sz="1200" b="1">
                <a:latin typeface="Calibri" pitchFamily="34" charset="0"/>
              </a:rPr>
              <a:t>(MIT)</a:t>
            </a:r>
          </a:p>
        </p:txBody>
      </p:sp>
      <p:sp>
        <p:nvSpPr>
          <p:cNvPr id="14345" name="TextBox 8"/>
          <p:cNvSpPr txBox="1">
            <a:spLocks noChangeArrowheads="1"/>
          </p:cNvSpPr>
          <p:nvPr/>
        </p:nvSpPr>
        <p:spPr bwMode="auto">
          <a:xfrm>
            <a:off x="1492250" y="4275138"/>
            <a:ext cx="1166813" cy="1014412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Centre for</a:t>
            </a:r>
          </a:p>
          <a:p>
            <a:pPr algn="ctr"/>
            <a:r>
              <a:rPr lang="en-US" sz="1200" b="1">
                <a:latin typeface="Calibri" pitchFamily="34" charset="0"/>
              </a:rPr>
              <a:t>Ecology and</a:t>
            </a:r>
          </a:p>
          <a:p>
            <a:pPr algn="ctr"/>
            <a:r>
              <a:rPr lang="en-US" sz="1200" b="1">
                <a:latin typeface="Calibri" pitchFamily="34" charset="0"/>
              </a:rPr>
              <a:t>Economics</a:t>
            </a:r>
          </a:p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en-US" sz="1200" b="1">
                <a:latin typeface="Calibri" pitchFamily="34" charset="0"/>
              </a:rPr>
              <a:t>(CEE)</a:t>
            </a:r>
            <a:endParaRPr lang="nb-NO" sz="1200" b="1">
              <a:latin typeface="Calibri" pitchFamily="34" charset="0"/>
            </a:endParaRPr>
          </a:p>
        </p:txBody>
      </p:sp>
      <p:sp>
        <p:nvSpPr>
          <p:cNvPr id="14346" name="TextBox 9"/>
          <p:cNvSpPr txBox="1">
            <a:spLocks noChangeArrowheads="1"/>
          </p:cNvSpPr>
          <p:nvPr/>
        </p:nvSpPr>
        <p:spPr bwMode="auto">
          <a:xfrm>
            <a:off x="161925" y="4275138"/>
            <a:ext cx="1214438" cy="1014412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Urban</a:t>
            </a:r>
          </a:p>
          <a:p>
            <a:pPr algn="ctr"/>
            <a:r>
              <a:rPr lang="en-US" sz="1200" b="1">
                <a:latin typeface="Calibri" pitchFamily="34" charset="0"/>
              </a:rPr>
              <a:t>Environment</a:t>
            </a:r>
            <a:br>
              <a:rPr lang="en-US" sz="1200" b="1">
                <a:latin typeface="Calibri" pitchFamily="34" charset="0"/>
              </a:rPr>
            </a:br>
            <a:r>
              <a:rPr lang="en-US" sz="1200" b="1">
                <a:latin typeface="Calibri" pitchFamily="34" charset="0"/>
              </a:rPr>
              <a:t>and Industry</a:t>
            </a:r>
          </a:p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nb-NO" sz="1200" b="1">
                <a:latin typeface="Calibri" pitchFamily="34" charset="0"/>
              </a:rPr>
              <a:t>(INBY)</a:t>
            </a:r>
          </a:p>
        </p:txBody>
      </p:sp>
      <p:cxnSp>
        <p:nvCxnSpPr>
          <p:cNvPr id="37" name="Straight Connector 36"/>
          <p:cNvCxnSpPr>
            <a:stCxn id="14340" idx="2"/>
          </p:cNvCxnSpPr>
          <p:nvPr/>
        </p:nvCxnSpPr>
        <p:spPr>
          <a:xfrm rot="5400000">
            <a:off x="3807619" y="3153569"/>
            <a:ext cx="1522413" cy="22225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8" name="TextBox 11"/>
          <p:cNvSpPr txBox="1">
            <a:spLocks noChangeArrowheads="1"/>
          </p:cNvSpPr>
          <p:nvPr/>
        </p:nvSpPr>
        <p:spPr bwMode="auto">
          <a:xfrm>
            <a:off x="6842125" y="4275138"/>
            <a:ext cx="1166813" cy="1014412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Atmospheric</a:t>
            </a:r>
          </a:p>
          <a:p>
            <a:pPr algn="ctr"/>
            <a:r>
              <a:rPr lang="en-US" sz="1200" b="1">
                <a:latin typeface="Calibri" pitchFamily="34" charset="0"/>
              </a:rPr>
              <a:t>and Climate</a:t>
            </a:r>
          </a:p>
          <a:p>
            <a:pPr algn="ctr"/>
            <a:r>
              <a:rPr lang="en-US" sz="1200" b="1">
                <a:latin typeface="Calibri" pitchFamily="34" charset="0"/>
              </a:rPr>
              <a:t>Research</a:t>
            </a:r>
          </a:p>
          <a:p>
            <a:pPr algn="ctr"/>
            <a:endParaRPr lang="nb-NO" sz="1200" b="1">
              <a:latin typeface="Calibri" pitchFamily="34" charset="0"/>
            </a:endParaRPr>
          </a:p>
          <a:p>
            <a:pPr algn="ctr"/>
            <a:r>
              <a:rPr lang="nb-NO" sz="1200" b="1">
                <a:latin typeface="Calibri" pitchFamily="34" charset="0"/>
              </a:rPr>
              <a:t>(ATMOS)</a:t>
            </a:r>
          </a:p>
        </p:txBody>
      </p:sp>
      <p:cxnSp>
        <p:nvCxnSpPr>
          <p:cNvPr id="39" name="Straight Connector 38"/>
          <p:cNvCxnSpPr/>
          <p:nvPr/>
        </p:nvCxnSpPr>
        <p:spPr>
          <a:xfrm rot="10800000">
            <a:off x="755650" y="3925888"/>
            <a:ext cx="7777163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50" name="TextBox 23"/>
          <p:cNvSpPr txBox="1">
            <a:spLocks noChangeArrowheads="1"/>
          </p:cNvSpPr>
          <p:nvPr/>
        </p:nvSpPr>
        <p:spPr bwMode="auto">
          <a:xfrm>
            <a:off x="5410200" y="4276725"/>
            <a:ext cx="1316038" cy="1014413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b="1">
                <a:latin typeface="Calibri" pitchFamily="34" charset="0"/>
              </a:rPr>
              <a:t>Software and Hardware solutions </a:t>
            </a:r>
          </a:p>
          <a:p>
            <a:pPr algn="ctr"/>
            <a:endParaRPr lang="en-US" sz="1200" b="1">
              <a:latin typeface="Calibri" pitchFamily="34" charset="0"/>
            </a:endParaRPr>
          </a:p>
          <a:p>
            <a:pPr algn="ctr"/>
            <a:r>
              <a:rPr lang="nb-NO" sz="1200" b="1">
                <a:latin typeface="Calibri" pitchFamily="34" charset="0"/>
              </a:rPr>
              <a:t>(SHADE)</a:t>
            </a:r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588962" y="4095751"/>
            <a:ext cx="3333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1905000" y="4097338"/>
            <a:ext cx="3333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190875" y="4097338"/>
            <a:ext cx="3333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rot="5400000">
            <a:off x="4548187" y="4095751"/>
            <a:ext cx="3333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rot="5400000">
            <a:off x="5905500" y="4095751"/>
            <a:ext cx="3333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rot="5400000">
            <a:off x="7262812" y="4095751"/>
            <a:ext cx="3333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8366125" y="4092576"/>
            <a:ext cx="333375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358" name="TextBox 34"/>
          <p:cNvSpPr txBox="1">
            <a:spLocks noChangeArrowheads="1"/>
          </p:cNvSpPr>
          <p:nvPr/>
        </p:nvSpPr>
        <p:spPr bwMode="auto">
          <a:xfrm>
            <a:off x="1928813" y="2857500"/>
            <a:ext cx="2160587" cy="554038"/>
          </a:xfrm>
          <a:prstGeom prst="rect">
            <a:avLst/>
          </a:prstGeom>
          <a:gradFill rotWithShape="1">
            <a:gsLst>
              <a:gs pos="0">
                <a:srgbClr val="83D3FF"/>
              </a:gs>
              <a:gs pos="50000">
                <a:srgbClr val="B5E2FF"/>
              </a:gs>
              <a:gs pos="100000">
                <a:srgbClr val="DBF0FF"/>
              </a:gs>
            </a:gsLst>
            <a:lin ang="2700000" scaled="1"/>
          </a:gradFill>
          <a:ln w="9525">
            <a:solidFill>
              <a:srgbClr val="0066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>
                <a:latin typeface="Calibri" pitchFamily="34" charset="0"/>
              </a:rPr>
              <a:t>Tromsø</a:t>
            </a:r>
          </a:p>
          <a:p>
            <a:pPr algn="ctr"/>
            <a:r>
              <a:rPr lang="en-US" sz="1400">
                <a:latin typeface="Calibri" pitchFamily="34" charset="0"/>
              </a:rPr>
              <a:t>Research Director</a:t>
            </a:r>
            <a:endParaRPr lang="nb-NO" sz="1600">
              <a:latin typeface="Calibri" pitchFamily="34" charset="0"/>
            </a:endParaRPr>
          </a:p>
        </p:txBody>
      </p:sp>
      <p:cxnSp>
        <p:nvCxnSpPr>
          <p:cNvPr id="62" name="Straight Connector 61"/>
          <p:cNvCxnSpPr>
            <a:stCxn id="14358" idx="3"/>
            <a:endCxn id="14341" idx="1"/>
          </p:cNvCxnSpPr>
          <p:nvPr/>
        </p:nvCxnSpPr>
        <p:spPr>
          <a:xfrm>
            <a:off x="4089400" y="3133725"/>
            <a:ext cx="98266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Geneva" pitchFamily="34" charset="0"/>
                <a:cs typeface="Geneva" pitchFamily="34" charset="0"/>
              </a:rPr>
              <a:t>NILU’s key figures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7063" y="1333500"/>
            <a:ext cx="4016375" cy="1095375"/>
          </a:xfrm>
          <a:prstGeom prst="rect">
            <a:avLst/>
          </a:prstGeom>
          <a:solidFill>
            <a:srgbClr val="E1F2FF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latin typeface="+mn-lt"/>
                <a:ea typeface="Geneva" pitchFamily="-65" charset="-128"/>
                <a:cs typeface="Geneva" pitchFamily="-65" charset="-128"/>
              </a:rPr>
              <a:t>Founded in 1969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latin typeface="+mn-lt"/>
                <a:ea typeface="Geneva" pitchFamily="-65" charset="-128"/>
                <a:cs typeface="Geneva" pitchFamily="-65" charset="-128"/>
              </a:rPr>
              <a:t>Independent foundation from 1986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b="1" dirty="0">
                <a:latin typeface="+mn-lt"/>
                <a:ea typeface="Geneva" pitchFamily="-65" charset="-128"/>
                <a:cs typeface="Geneva" pitchFamily="-65" charset="-128"/>
              </a:rPr>
              <a:t>Annual turnover </a:t>
            </a:r>
            <a:r>
              <a:rPr lang="nb-NO" sz="2000" b="1" dirty="0">
                <a:solidFill>
                  <a:prstClr val="black"/>
                </a:solidFill>
                <a:latin typeface="+mn-lt"/>
                <a:ea typeface="Geneva" pitchFamily="-109" charset="0"/>
                <a:cs typeface="Geneva" pitchFamily="-109" charset="0"/>
              </a:rPr>
              <a:t>184.4</a:t>
            </a:r>
            <a:r>
              <a:rPr lang="nb-NO" sz="2000" dirty="0">
                <a:solidFill>
                  <a:prstClr val="black"/>
                </a:solidFill>
                <a:latin typeface="+mn-lt"/>
                <a:ea typeface="Geneva" pitchFamily="-109" charset="0"/>
                <a:cs typeface="Geneva" pitchFamily="-109" charset="0"/>
              </a:rPr>
              <a:t> MNOK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b="1" dirty="0">
              <a:latin typeface="+mn-lt"/>
              <a:ea typeface="Geneva" pitchFamily="-65" charset="-128"/>
              <a:cs typeface="Geneva" pitchFamily="-65" charset="-128"/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000625" y="1344613"/>
            <a:ext cx="3586163" cy="1084262"/>
          </a:xfrm>
          <a:prstGeom prst="rect">
            <a:avLst/>
          </a:prstGeom>
          <a:solidFill>
            <a:srgbClr val="E1F2FF"/>
          </a:solidFill>
          <a:ln>
            <a:solidFill>
              <a:schemeClr val="tx1"/>
            </a:solidFill>
          </a:ln>
          <a:effectLst>
            <a:outerShdw dist="107763" dir="2700000" algn="ctr" rotWithShape="0">
              <a:schemeClr val="tx1"/>
            </a:outerShdw>
          </a:effectLst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b="1" dirty="0">
                <a:latin typeface="+mn-lt"/>
                <a:ea typeface="Geneva" pitchFamily="-65" charset="-128"/>
                <a:cs typeface="Geneva" pitchFamily="-65" charset="-128"/>
              </a:rPr>
              <a:t>192 employees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  <a:defRPr/>
            </a:pPr>
            <a:r>
              <a:rPr lang="en-US" dirty="0">
                <a:latin typeface="+mn-lt"/>
                <a:ea typeface="Geneva" pitchFamily="-65" charset="-128"/>
                <a:cs typeface="Geneva" pitchFamily="-65" charset="-128"/>
              </a:rPr>
              <a:t>56 scientists with a PhD</a:t>
            </a:r>
          </a:p>
        </p:txBody>
      </p:sp>
      <p:sp>
        <p:nvSpPr>
          <p:cNvPr id="15365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nb-NO">
                <a:solidFill>
                  <a:srgbClr val="0070C0"/>
                </a:solidFill>
                <a:ea typeface="Geneva" pitchFamily="34" charset="0"/>
                <a:cs typeface="Geneva" pitchFamily="34" charset="0"/>
              </a:rPr>
              <a:t>2010</a:t>
            </a:r>
          </a:p>
        </p:txBody>
      </p:sp>
      <p:pic>
        <p:nvPicPr>
          <p:cNvPr id="15366" name="Picture 6" descr="fordelinger_engelsk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8238" y="2571750"/>
            <a:ext cx="6534150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ea typeface="Geneva" pitchFamily="34" charset="0"/>
                <a:cs typeface="Geneva" pitchFamily="34" charset="0"/>
              </a:rPr>
              <a:t>Work areas</a:t>
            </a:r>
          </a:p>
        </p:txBody>
      </p:sp>
      <p:sp>
        <p:nvSpPr>
          <p:cNvPr id="16387" name="Content Placeholder 5"/>
          <p:cNvSpPr>
            <a:spLocks noGrp="1"/>
          </p:cNvSpPr>
          <p:nvPr>
            <p:ph idx="1"/>
          </p:nvPr>
        </p:nvSpPr>
        <p:spPr>
          <a:xfrm>
            <a:off x="457200" y="1400175"/>
            <a:ext cx="8229600" cy="5029200"/>
          </a:xfrm>
        </p:spPr>
        <p:txBody>
          <a:bodyPr/>
          <a:lstStyle/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 Atmospheric composition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GHG and climate change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Ozone layer depletion and UV radiation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Long range transport of air pollution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Urban and industrial pollution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Aerosols and particulate matter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Chemicals and their environmental effects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Health effect  studies</a:t>
            </a:r>
          </a:p>
          <a:p>
            <a:pPr marL="361950" indent="-361950">
              <a:buFont typeface="Arial" pitchFamily="34" charset="0"/>
              <a:buChar char="•"/>
            </a:pPr>
            <a:r>
              <a:rPr lang="en-US" sz="2800" smtClean="0">
                <a:ea typeface="Geneva" pitchFamily="34" charset="0"/>
                <a:cs typeface="Geneva" pitchFamily="34" charset="0"/>
              </a:rPr>
              <a:t>Ecological economics</a:t>
            </a:r>
            <a:endParaRPr lang="nb-NO" sz="2800" smtClean="0">
              <a:ea typeface="Geneva" pitchFamily="34" charset="0"/>
              <a:cs typeface="Genev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Geneva" pitchFamily="34" charset="0"/>
                <a:cs typeface="Geneva" pitchFamily="34" charset="0"/>
              </a:rPr>
              <a:t>Accredited laboratories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90600" y="3886200"/>
            <a:ext cx="4137025" cy="1841500"/>
          </a:xfrm>
          <a:prstGeom prst="rect">
            <a:avLst/>
          </a:prstGeom>
          <a:solidFill>
            <a:srgbClr val="E1F2FF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GB" sz="2800" dirty="0">
                <a:latin typeface="Lucida Grande" pitchFamily="-109" charset="0"/>
                <a:ea typeface="Geneva" pitchFamily="-109" charset="0"/>
                <a:cs typeface="Geneva" pitchFamily="-109" charset="0"/>
              </a:rPr>
              <a:t>Instruments and IT </a:t>
            </a:r>
            <a:br>
              <a:rPr lang="en-GB" sz="2800" dirty="0">
                <a:latin typeface="Lucida Grande" pitchFamily="-109" charset="0"/>
                <a:ea typeface="Geneva" pitchFamily="-109" charset="0"/>
                <a:cs typeface="Geneva" pitchFamily="-109" charset="0"/>
              </a:rPr>
            </a:br>
            <a:r>
              <a:rPr lang="en-GB" sz="2000" dirty="0">
                <a:latin typeface="Lucida Grande" pitchFamily="-109" charset="0"/>
                <a:ea typeface="Geneva" pitchFamily="-109" charset="0"/>
                <a:cs typeface="Geneva" pitchFamily="-109" charset="0"/>
              </a:rPr>
              <a:t>- </a:t>
            </a:r>
            <a:r>
              <a:rPr lang="en-GB" dirty="0">
                <a:latin typeface="Lucida Grande" pitchFamily="-109" charset="0"/>
                <a:ea typeface="Geneva" pitchFamily="-109" charset="0"/>
                <a:cs typeface="Geneva" pitchFamily="-109" charset="0"/>
              </a:rPr>
              <a:t>Data transfer and handling</a:t>
            </a:r>
            <a:br>
              <a:rPr lang="en-GB" dirty="0">
                <a:latin typeface="Lucida Grande" pitchFamily="-109" charset="0"/>
                <a:ea typeface="Geneva" pitchFamily="-109" charset="0"/>
                <a:cs typeface="Geneva" pitchFamily="-109" charset="0"/>
              </a:rPr>
            </a:br>
            <a:r>
              <a:rPr lang="en-GB" dirty="0">
                <a:latin typeface="Lucida Grande" pitchFamily="-109" charset="0"/>
                <a:ea typeface="Geneva" pitchFamily="-109" charset="0"/>
                <a:cs typeface="Geneva" pitchFamily="-109" charset="0"/>
              </a:rPr>
              <a:t>- Instrument development</a:t>
            </a:r>
            <a:br>
              <a:rPr lang="en-GB" dirty="0">
                <a:latin typeface="Lucida Grande" pitchFamily="-109" charset="0"/>
                <a:ea typeface="Geneva" pitchFamily="-109" charset="0"/>
                <a:cs typeface="Geneva" pitchFamily="-109" charset="0"/>
              </a:rPr>
            </a:br>
            <a:r>
              <a:rPr lang="en-GB" dirty="0">
                <a:latin typeface="Lucida Grande" pitchFamily="-109" charset="0"/>
                <a:ea typeface="Geneva" pitchFamily="-109" charset="0"/>
                <a:cs typeface="Geneva" pitchFamily="-109" charset="0"/>
              </a:rPr>
              <a:t>- Reference laboratory</a:t>
            </a:r>
            <a:endParaRPr lang="nb-NO" sz="3200" dirty="0">
              <a:solidFill>
                <a:srgbClr val="FF0000"/>
              </a:solidFill>
              <a:latin typeface="Lucida Grande" pitchFamily="-109" charset="0"/>
              <a:ea typeface="Geneva" pitchFamily="-109" charset="0"/>
              <a:cs typeface="Geneva" pitchFamily="-109" charset="0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90600" y="1752600"/>
            <a:ext cx="4173538" cy="1600200"/>
          </a:xfrm>
          <a:prstGeom prst="rect">
            <a:avLst/>
          </a:prstGeom>
          <a:solidFill>
            <a:srgbClr val="E1F2FF"/>
          </a:solidFill>
          <a:ln w="0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Lucida Grande" pitchFamily="-109" charset="0"/>
                <a:ea typeface="Geneva" pitchFamily="-109" charset="0"/>
                <a:cs typeface="Geneva" pitchFamily="-109" charset="0"/>
              </a:rPr>
              <a:t>Chemical laboratory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latin typeface="Lucida Grande" pitchFamily="-109" charset="0"/>
                <a:ea typeface="Geneva" pitchFamily="-109" charset="0"/>
                <a:cs typeface="Geneva" pitchFamily="-109" charset="0"/>
              </a:rPr>
              <a:t>Organic lab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  <a:defRPr/>
            </a:pPr>
            <a:r>
              <a:rPr lang="en-US" dirty="0">
                <a:latin typeface="Lucida Grande" pitchFamily="-109" charset="0"/>
                <a:ea typeface="Geneva" pitchFamily="-109" charset="0"/>
                <a:cs typeface="Geneva" pitchFamily="-109" charset="0"/>
              </a:rPr>
              <a:t>Inorganic lab</a:t>
            </a:r>
          </a:p>
        </p:txBody>
      </p:sp>
      <p:pic>
        <p:nvPicPr>
          <p:cNvPr id="8" name="Picture 5" descr="G:\PHOTO_CD\IMAGES\IMG0042.PCD"/>
          <p:cNvPicPr>
            <a:picLocks noChangeAspect="1" noChangeArrowheads="1"/>
          </p:cNvPicPr>
          <p:nvPr/>
        </p:nvPicPr>
        <p:blipFill>
          <a:blip r:embed="rId2"/>
          <a:srcRect l="2680" t="5013" r="9447" b="4687"/>
          <a:stretch>
            <a:fillRect/>
          </a:stretch>
        </p:blipFill>
        <p:spPr bwMode="auto">
          <a:xfrm>
            <a:off x="5410200" y="3368675"/>
            <a:ext cx="3160713" cy="234632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 descr="IMG_1509.JPG"/>
          <p:cNvPicPr>
            <a:picLocks noChangeAspect="1"/>
          </p:cNvPicPr>
          <p:nvPr/>
        </p:nvPicPr>
        <p:blipFill>
          <a:blip r:embed="rId3"/>
          <a:srcRect l="32812" t="5208" r="22656" b="21875"/>
          <a:stretch>
            <a:fillRect/>
          </a:stretch>
        </p:blipFill>
        <p:spPr>
          <a:xfrm>
            <a:off x="6929438" y="1714500"/>
            <a:ext cx="1857375" cy="2281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>
                <a:ea typeface="Geneva" pitchFamily="34" charset="0"/>
                <a:cs typeface="Geneva" pitchFamily="34" charset="0"/>
              </a:rPr>
              <a:t>NILU from pole to pole</a:t>
            </a:r>
          </a:p>
        </p:txBody>
      </p:sp>
      <p:pic>
        <p:nvPicPr>
          <p:cNvPr id="28675" name="Picture 6" descr="DSC0059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1600" y="2709863"/>
            <a:ext cx="1978025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7" descr="bygget-foto-z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1600" y="719138"/>
            <a:ext cx="1978025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 descr="Birkenesstasjonen på avstan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51600" y="4735513"/>
            <a:ext cx="1978025" cy="14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00063" y="1285875"/>
            <a:ext cx="5500687" cy="228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  <a:defRPr/>
            </a:pPr>
            <a:r>
              <a:rPr lang="en-GB" sz="2400" dirty="0">
                <a:solidFill>
                  <a:prstClr val="black"/>
                </a:solidFill>
                <a:latin typeface="Calibri" pitchFamily="34" charset="0"/>
                <a:ea typeface="Geneva" pitchFamily="-109" charset="0"/>
                <a:cs typeface="Geneva" pitchFamily="-109" charset="0"/>
              </a:rPr>
              <a:t>NILU monitors climate change, global air quality and air pollution transport pathways</a:t>
            </a:r>
          </a:p>
          <a:p>
            <a:pPr eaLnBrk="0" hangingPunct="0">
              <a:spcBef>
                <a:spcPct val="20000"/>
              </a:spcBef>
              <a:defRPr/>
            </a:pPr>
            <a:endParaRPr lang="en-GB" sz="3200" dirty="0">
              <a:solidFill>
                <a:prstClr val="black"/>
              </a:solidFill>
              <a:latin typeface="Calibri" pitchFamily="34" charset="0"/>
              <a:ea typeface="Geneva" pitchFamily="-109" charset="0"/>
              <a:cs typeface="Geneva" pitchFamily="-109" charset="0"/>
            </a:endParaRPr>
          </a:p>
          <a:p>
            <a:pPr marL="266700" indent="-266700">
              <a:defRPr/>
            </a:pPr>
            <a:endParaRPr lang="en-GB" sz="3200" dirty="0">
              <a:latin typeface="+mj-lt"/>
              <a:ea typeface="Geneva" pitchFamily="-109" charset="0"/>
              <a:cs typeface="Geneva" pitchFamily="-10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0063" y="4857750"/>
            <a:ext cx="428625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2400" dirty="0">
                <a:latin typeface="+mn-lt"/>
                <a:ea typeface="Geneva" pitchFamily="-109" charset="0"/>
                <a:cs typeface="Geneva" pitchFamily="-109" charset="0"/>
              </a:rPr>
              <a:t>Supplying researchers all over the world with important data</a:t>
            </a:r>
          </a:p>
          <a:p>
            <a:pPr>
              <a:defRPr/>
            </a:pPr>
            <a:endParaRPr lang="en-GB" dirty="0">
              <a:latin typeface="Lucida Grande" pitchFamily="-109" charset="0"/>
              <a:ea typeface="Geneva" pitchFamily="-109" charset="0"/>
              <a:cs typeface="Geneva" pitchFamily="-10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0063" y="2643188"/>
            <a:ext cx="4572000" cy="23383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66700" indent="-266700"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ea typeface="Geneva" pitchFamily="-109" charset="0"/>
                <a:cs typeface="Geneva" pitchFamily="-109" charset="0"/>
              </a:rPr>
              <a:t>Zeppelin in the Arctic 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ea typeface="Geneva" pitchFamily="-109" charset="0"/>
                <a:cs typeface="Geneva" pitchFamily="-109" charset="0"/>
              </a:rPr>
              <a:t>Troll in the Antarctica</a:t>
            </a:r>
          </a:p>
          <a:p>
            <a:pPr marL="266700" indent="-266700">
              <a:buFont typeface="Arial" pitchFamily="34" charset="0"/>
              <a:buChar char="•"/>
              <a:defRPr/>
            </a:pPr>
            <a:r>
              <a:rPr lang="en-GB" sz="3200" dirty="0">
                <a:latin typeface="+mn-lt"/>
                <a:ea typeface="Geneva" pitchFamily="-109" charset="0"/>
                <a:cs typeface="Geneva" pitchFamily="-109" charset="0"/>
              </a:rPr>
              <a:t>ALOMAR and </a:t>
            </a:r>
            <a:r>
              <a:rPr lang="en-GB" sz="3200" dirty="0" err="1">
                <a:latin typeface="+mn-lt"/>
                <a:ea typeface="Geneva" pitchFamily="-109" charset="0"/>
                <a:cs typeface="Geneva" pitchFamily="-109" charset="0"/>
              </a:rPr>
              <a:t>Birkenes</a:t>
            </a:r>
            <a:r>
              <a:rPr lang="en-GB" sz="3200" dirty="0">
                <a:latin typeface="+mn-lt"/>
                <a:ea typeface="Geneva" pitchFamily="-109" charset="0"/>
                <a:cs typeface="Geneva" pitchFamily="-109" charset="0"/>
              </a:rPr>
              <a:t/>
            </a:r>
            <a:br>
              <a:rPr lang="en-GB" sz="3200" dirty="0">
                <a:latin typeface="+mn-lt"/>
                <a:ea typeface="Geneva" pitchFamily="-109" charset="0"/>
                <a:cs typeface="Geneva" pitchFamily="-109" charset="0"/>
              </a:rPr>
            </a:br>
            <a:r>
              <a:rPr lang="en-GB" sz="3200" dirty="0">
                <a:latin typeface="+mn-lt"/>
                <a:ea typeface="Geneva" pitchFamily="-109" charset="0"/>
                <a:cs typeface="Geneva" pitchFamily="-109" charset="0"/>
              </a:rPr>
              <a:t>in Norway</a:t>
            </a:r>
          </a:p>
          <a:p>
            <a:pPr>
              <a:defRPr/>
            </a:pPr>
            <a:endParaRPr lang="en-GB" dirty="0">
              <a:latin typeface="Lucida Grande" pitchFamily="-109" charset="0"/>
              <a:ea typeface="Geneva" pitchFamily="-109" charset="0"/>
              <a:cs typeface="Geneva" pitchFamily="-109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055688" y="214313"/>
            <a:ext cx="75438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4400">
                <a:solidFill>
                  <a:srgbClr val="0099FF"/>
                </a:solidFill>
                <a:latin typeface="+mj-lt"/>
                <a:ea typeface="Geneva" pitchFamily="-65" charset="-128"/>
                <a:cs typeface="Geneva" pitchFamily="-65" charset="-128"/>
              </a:rPr>
              <a:t>International activity</a:t>
            </a:r>
          </a:p>
        </p:txBody>
      </p:sp>
      <p:pic>
        <p:nvPicPr>
          <p:cNvPr id="17411" name="Picture 8" descr="N:\info\ttt\kart\verden_nilu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963" y="1238250"/>
            <a:ext cx="5387975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/>
          <p:cNvSpPr txBox="1"/>
          <p:nvPr/>
        </p:nvSpPr>
        <p:spPr>
          <a:xfrm>
            <a:off x="3000375" y="3989388"/>
            <a:ext cx="57943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400" b="1" dirty="0">
                <a:latin typeface="+mn-lt"/>
                <a:ea typeface="Geneva" pitchFamily="-109" charset="0"/>
                <a:cs typeface="Geneva" pitchFamily="-109" charset="0"/>
              </a:rPr>
              <a:t>2010</a:t>
            </a:r>
          </a:p>
        </p:txBody>
      </p:sp>
      <p:pic>
        <p:nvPicPr>
          <p:cNvPr id="17413" name="Picture 27" descr="International_assignments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500563"/>
            <a:ext cx="49339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esentasjonsmal-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CCECFF"/>
        </a:solidFill>
        <a:ln w="28575">
          <a:solidFill>
            <a:schemeClr val="tx1"/>
          </a:solidFill>
          <a:miter lim="800000"/>
          <a:headEnd/>
          <a:tailEnd/>
        </a:ln>
      </a:spPr>
      <a:bodyPr wrap="none" anchor="ctr"/>
      <a:lstStyle>
        <a:defPPr algn="ctr">
          <a:spcBef>
            <a:spcPct val="50000"/>
          </a:spcBef>
          <a:defRPr b="1" dirty="0" err="1">
            <a:latin typeface="Calibri" pitchFamily="34" charset="0"/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Presentasjonsmal-5</Template>
  <TotalTime>309</TotalTime>
  <Words>140</Words>
  <Application>Microsoft Office PowerPoint</Application>
  <PresentationFormat>On-screen Show (4:3)</PresentationFormat>
  <Paragraphs>67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Presentasjonsmal-5</vt:lpstr>
      <vt:lpstr>NILU – making a difference for the environment</vt:lpstr>
      <vt:lpstr>Slide 2</vt:lpstr>
      <vt:lpstr>NILU’s key figures</vt:lpstr>
      <vt:lpstr>Work areas</vt:lpstr>
      <vt:lpstr>Accredited laboratories</vt:lpstr>
      <vt:lpstr>NILU from pole to pole</vt:lpstr>
      <vt:lpstr>Slide 7</vt:lpstr>
    </vt:vector>
  </TitlesOfParts>
  <Company>NILU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NILU</dc:title>
  <dc:creator>Ingunn Trones</dc:creator>
  <cp:lastModifiedBy>Wenche Aas</cp:lastModifiedBy>
  <cp:revision>29</cp:revision>
  <dcterms:created xsi:type="dcterms:W3CDTF">2009-09-29T07:26:52Z</dcterms:created>
  <dcterms:modified xsi:type="dcterms:W3CDTF">2010-10-18T21:57:23Z</dcterms:modified>
</cp:coreProperties>
</file>