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86" r:id="rId2"/>
    <p:sldId id="396" r:id="rId3"/>
    <p:sldId id="349" r:id="rId4"/>
    <p:sldId id="350" r:id="rId5"/>
    <p:sldId id="291" r:id="rId6"/>
    <p:sldId id="400" r:id="rId7"/>
    <p:sldId id="395" r:id="rId8"/>
    <p:sldId id="372" r:id="rId9"/>
    <p:sldId id="376" r:id="rId10"/>
    <p:sldId id="399" r:id="rId11"/>
    <p:sldId id="374" r:id="rId12"/>
    <p:sldId id="293" r:id="rId13"/>
    <p:sldId id="397" r:id="rId14"/>
    <p:sldId id="302" r:id="rId15"/>
    <p:sldId id="398" r:id="rId16"/>
    <p:sldId id="287" r:id="rId17"/>
    <p:sldId id="347" r:id="rId18"/>
    <p:sldId id="336" r:id="rId19"/>
    <p:sldId id="348" r:id="rId20"/>
    <p:sldId id="377" r:id="rId21"/>
    <p:sldId id="312" r:id="rId22"/>
    <p:sldId id="378" r:id="rId23"/>
    <p:sldId id="311" r:id="rId24"/>
    <p:sldId id="371" r:id="rId25"/>
    <p:sldId id="379" r:id="rId26"/>
    <p:sldId id="380" r:id="rId27"/>
    <p:sldId id="381" r:id="rId28"/>
    <p:sldId id="382" r:id="rId29"/>
    <p:sldId id="383" r:id="rId30"/>
    <p:sldId id="384" r:id="rId31"/>
    <p:sldId id="385" r:id="rId32"/>
    <p:sldId id="386" r:id="rId33"/>
    <p:sldId id="387" r:id="rId34"/>
    <p:sldId id="388" r:id="rId35"/>
    <p:sldId id="389" r:id="rId36"/>
    <p:sldId id="390" r:id="rId37"/>
    <p:sldId id="391" r:id="rId38"/>
    <p:sldId id="392" r:id="rId39"/>
    <p:sldId id="393" r:id="rId40"/>
  </p:sldIdLst>
  <p:sldSz cx="9144000" cy="6858000" type="screen4x3"/>
  <p:notesSz cx="6794500" cy="9931400"/>
  <p:defaultTextStyle>
    <a:defPPr>
      <a:defRPr lang="nn-NO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/>
        <a:ea typeface="Geneva" pitchFamily="34" charset="0"/>
        <a:cs typeface="Geneva" pitchFamily="34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/>
        <a:ea typeface="Geneva" pitchFamily="34" charset="0"/>
        <a:cs typeface="Geneva" pitchFamily="34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/>
        <a:ea typeface="Geneva" pitchFamily="34" charset="0"/>
        <a:cs typeface="Geneva" pitchFamily="34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/>
        <a:ea typeface="Geneva" pitchFamily="34" charset="0"/>
        <a:cs typeface="Geneva" pitchFamily="34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/>
        <a:ea typeface="Geneva" pitchFamily="34" charset="0"/>
        <a:cs typeface="Geneva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Grande"/>
        <a:ea typeface="Geneva" pitchFamily="34" charset="0"/>
        <a:cs typeface="Geneva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Grande"/>
        <a:ea typeface="Geneva" pitchFamily="34" charset="0"/>
        <a:cs typeface="Geneva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Grande"/>
        <a:ea typeface="Geneva" pitchFamily="34" charset="0"/>
        <a:cs typeface="Geneva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Grande"/>
        <a:ea typeface="Geneva" pitchFamily="34" charset="0"/>
        <a:cs typeface="Geneva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8" autoAdjust="0"/>
    <p:restoredTop sz="88047" autoAdjust="0"/>
  </p:normalViewPr>
  <p:slideViewPr>
    <p:cSldViewPr snapToObjects="1">
      <p:cViewPr>
        <p:scale>
          <a:sx n="60" d="100"/>
          <a:sy n="60" d="100"/>
        </p:scale>
        <p:origin x="-1740" y="-9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9.xml"/><Relationship Id="rId2" Type="http://schemas.openxmlformats.org/officeDocument/2006/relationships/slide" Target="slides/slide17.xml"/><Relationship Id="rId1" Type="http://schemas.openxmlformats.org/officeDocument/2006/relationships/slide" Target="slides/slide4.xml"/><Relationship Id="rId4" Type="http://schemas.openxmlformats.org/officeDocument/2006/relationships/slide" Target="slides/slide3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813" cy="4962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ucida Grande" pitchFamily="-109" charset="0"/>
                <a:ea typeface="Geneva" pitchFamily="-109" charset="0"/>
                <a:cs typeface="Geneva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101" y="1"/>
            <a:ext cx="2944813" cy="4962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ucida Grande" pitchFamily="-109" charset="0"/>
                <a:ea typeface="Geneva" pitchFamily="-109" charset="0"/>
                <a:cs typeface="Geneva" pitchFamily="-109" charset="0"/>
              </a:defRPr>
            </a:lvl1pPr>
          </a:lstStyle>
          <a:p>
            <a:pPr>
              <a:defRPr/>
            </a:pPr>
            <a:fld id="{5F3FD569-5116-4514-B8CA-0F1FD3D76BCC}" type="datetimeFigureOut">
              <a:rPr lang="en-US"/>
              <a:pPr>
                <a:defRPr/>
              </a:pPr>
              <a:t>10/18/2010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3570"/>
            <a:ext cx="2944813" cy="4962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ucida Grande" pitchFamily="-109" charset="0"/>
                <a:ea typeface="Geneva" pitchFamily="-109" charset="0"/>
                <a:cs typeface="Geneva" pitchFamily="-109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101" y="9433570"/>
            <a:ext cx="2944813" cy="4962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ucida Grande" pitchFamily="-109" charset="0"/>
                <a:ea typeface="Geneva" pitchFamily="-109" charset="0"/>
                <a:cs typeface="Geneva" pitchFamily="-109" charset="0"/>
              </a:defRPr>
            </a:lvl1pPr>
          </a:lstStyle>
          <a:p>
            <a:pPr>
              <a:defRPr/>
            </a:pPr>
            <a:fld id="{18EAFF52-4667-4462-AF2F-AA693273E4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4813" cy="4962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Lucida Grande" pitchFamily="-109" charset="0"/>
                <a:ea typeface="Geneva" pitchFamily="-109" charset="0"/>
                <a:cs typeface="Geneva" pitchFamily="-109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1" y="1"/>
            <a:ext cx="2944813" cy="4962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Lucida Grande" pitchFamily="-109" charset="0"/>
                <a:ea typeface="Geneva" pitchFamily="-109" charset="0"/>
                <a:cs typeface="Geneva" pitchFamily="-109" charset="0"/>
              </a:defRPr>
            </a:lvl1pPr>
          </a:lstStyle>
          <a:p>
            <a:pPr>
              <a:defRPr/>
            </a:pPr>
            <a:fld id="{0A23925C-F0EB-4182-8A45-B2738DBC88D7}" type="datetimeFigureOut">
              <a:rPr lang="nb-NO"/>
              <a:pPr>
                <a:defRPr/>
              </a:pPr>
              <a:t>18.10.2010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nb-NO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6785"/>
            <a:ext cx="5435600" cy="44694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nb-NO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33570"/>
            <a:ext cx="2944813" cy="4962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Lucida Grande" pitchFamily="-109" charset="0"/>
                <a:ea typeface="Geneva" pitchFamily="-109" charset="0"/>
                <a:cs typeface="Geneva" pitchFamily="-109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1" y="9433570"/>
            <a:ext cx="2944813" cy="4962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Lucida Grande" pitchFamily="-109" charset="0"/>
                <a:ea typeface="Geneva" pitchFamily="-109" charset="0"/>
                <a:cs typeface="Geneva" pitchFamily="-109" charset="0"/>
              </a:defRPr>
            </a:lvl1pPr>
          </a:lstStyle>
          <a:p>
            <a:pPr>
              <a:defRPr/>
            </a:pPr>
            <a:fld id="{37B73DF1-A5FE-4ECB-AA9E-732CE43B997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29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Sources: wide range</a:t>
            </a:r>
          </a:p>
          <a:p>
            <a:r>
              <a:rPr lang="en-GB" smtClean="0"/>
              <a:t>Various </a:t>
            </a:r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8F1399C-4D5A-4185-A09A-4B8F9330D632}" type="slidenum">
              <a:rPr lang="en-GB" smtClean="0"/>
              <a:pPr/>
              <a:t>3</a:t>
            </a:fld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909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smtClean="0"/>
              <a:t>Perspective</a:t>
            </a:r>
          </a:p>
          <a:p>
            <a:r>
              <a:rPr lang="en-GB" smtClean="0"/>
              <a:t>Incerase:</a:t>
            </a:r>
          </a:p>
          <a:p>
            <a:r>
              <a:rPr lang="en-GB" smtClean="0"/>
              <a:t>Agriculture and forestry: NH3, Combustion:Nox</a:t>
            </a:r>
          </a:p>
          <a:p>
            <a:endParaRPr lang="en-GB" smtClean="0"/>
          </a:p>
        </p:txBody>
      </p:sp>
      <p:sp>
        <p:nvSpPr>
          <p:cNvPr id="8909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E6194E-83FB-4BC6-BE8A-301708BF3CD4}" type="slidenum">
              <a:rPr lang="en-GB" smtClean="0"/>
              <a:pPr/>
              <a:t>24</a:t>
            </a:fld>
            <a:endParaRPr lang="en-GB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Since 1979 the Convention on Long-range </a:t>
            </a:r>
            <a:r>
              <a:rPr lang="en-GB" dirty="0" err="1" smtClean="0"/>
              <a:t>Transboundary</a:t>
            </a:r>
            <a:r>
              <a:rPr lang="en-GB" dirty="0" smtClean="0"/>
              <a:t> Air Pollution has addressed some of the major environmental problems </a:t>
            </a:r>
          </a:p>
          <a:p>
            <a:r>
              <a:rPr lang="en-GB" dirty="0" smtClean="0"/>
              <a:t>through scientific collaboration and policy negotiation. The Convention has been extended by eight protocols that identify specific measures to be taken by Parties to cut their emissions of air pollutants.</a:t>
            </a:r>
          </a:p>
          <a:p>
            <a:endParaRPr lang="en-GB" dirty="0" smtClean="0"/>
          </a:p>
          <a:p>
            <a:r>
              <a:rPr lang="en-GB" dirty="0" smtClean="0"/>
              <a:t>Lost fish stocks: important </a:t>
            </a:r>
            <a:r>
              <a:rPr lang="en-GB" dirty="0" err="1" smtClean="0"/>
              <a:t>exapmle</a:t>
            </a:r>
            <a:r>
              <a:rPr lang="en-GB" dirty="0" smtClean="0"/>
              <a:t> of </a:t>
            </a:r>
            <a:r>
              <a:rPr lang="en-GB" dirty="0" err="1" smtClean="0"/>
              <a:t>inetractiosn</a:t>
            </a:r>
            <a:r>
              <a:rPr lang="en-GB" dirty="0" smtClean="0"/>
              <a:t> between </a:t>
            </a:r>
            <a:r>
              <a:rPr lang="en-GB" dirty="0" err="1" smtClean="0"/>
              <a:t>sceins</a:t>
            </a:r>
            <a:r>
              <a:rPr lang="en-GB" dirty="0" smtClean="0"/>
              <a:t> and policy that works</a:t>
            </a:r>
          </a:p>
          <a:p>
            <a:endParaRPr lang="en-GB" dirty="0" smtClean="0"/>
          </a:p>
          <a:p>
            <a:r>
              <a:rPr lang="en-GB" b="1" dirty="0" err="1" smtClean="0"/>
              <a:t>Monitoringng</a:t>
            </a:r>
            <a:r>
              <a:rPr lang="en-GB" b="1" dirty="0" smtClean="0"/>
              <a:t> networks </a:t>
            </a:r>
            <a:r>
              <a:rPr lang="en-GB" dirty="0" smtClean="0"/>
              <a:t>establish both for research and </a:t>
            </a:r>
            <a:r>
              <a:rPr lang="en-GB" dirty="0" err="1" smtClean="0"/>
              <a:t>controll</a:t>
            </a:r>
            <a:r>
              <a:rPr lang="en-GB" dirty="0" smtClean="0"/>
              <a:t>!</a:t>
            </a:r>
          </a:p>
          <a:p>
            <a:endParaRPr lang="en-GB" dirty="0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4BE0276-8E82-4433-99B2-25A5CB7FF95B}" type="slidenum">
              <a:rPr lang="en-GB" smtClean="0"/>
              <a:pPr/>
              <a:t>4</a:t>
            </a:fld>
            <a:endParaRPr lang="en-GB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39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GB" dirty="0" smtClean="0"/>
              <a:t>Complexity:</a:t>
            </a:r>
          </a:p>
          <a:p>
            <a:endParaRPr lang="en-GB" dirty="0" smtClean="0"/>
          </a:p>
          <a:p>
            <a:r>
              <a:rPr lang="en-GB" dirty="0" err="1" smtClean="0"/>
              <a:t>Understabnd</a:t>
            </a:r>
            <a:r>
              <a:rPr lang="en-GB" dirty="0" smtClean="0"/>
              <a:t> emissions</a:t>
            </a:r>
          </a:p>
          <a:p>
            <a:r>
              <a:rPr lang="en-GB" dirty="0" smtClean="0"/>
              <a:t>Natural variability</a:t>
            </a:r>
          </a:p>
          <a:p>
            <a:endParaRPr lang="en-GB" dirty="0" smtClean="0"/>
          </a:p>
          <a:p>
            <a:r>
              <a:rPr lang="en-GB" dirty="0" smtClean="0"/>
              <a:t>On Issues sources and trace gases: Interactions</a:t>
            </a:r>
          </a:p>
          <a:p>
            <a:endParaRPr lang="en-GB" dirty="0" smtClean="0"/>
          </a:p>
          <a:p>
            <a:r>
              <a:rPr lang="en-GB" dirty="0" smtClean="0"/>
              <a:t>Feedback</a:t>
            </a:r>
          </a:p>
          <a:p>
            <a:endParaRPr lang="en-GB" dirty="0" smtClean="0"/>
          </a:p>
        </p:txBody>
      </p:sp>
      <p:sp>
        <p:nvSpPr>
          <p:cNvPr id="839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F57FE0-FC8A-40E5-B4E1-502EF6BF33CB}" type="slidenum">
              <a:rPr lang="en-GB" smtClean="0"/>
              <a:pPr/>
              <a:t>15</a:t>
            </a:fld>
            <a:endParaRPr lang="en-GB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05DEE94-03E8-4375-B691-08A267A0095A}" type="slidenum">
              <a:rPr lang="en-GB" smtClean="0">
                <a:latin typeface="Lucida Grande"/>
                <a:ea typeface="Geneva" pitchFamily="34" charset="0"/>
                <a:cs typeface="Geneva" pitchFamily="34" charset="0"/>
              </a:rPr>
              <a:pPr/>
              <a:t>16</a:t>
            </a:fld>
            <a:endParaRPr lang="en-GB" smtClean="0">
              <a:latin typeface="Lucida Grande"/>
              <a:ea typeface="Geneva" pitchFamily="34" charset="0"/>
              <a:cs typeface="Geneva" pitchFamily="34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5211"/>
            <a:ext cx="4984750" cy="447102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smtClean="0"/>
              <a:t>Det vil fortsatt være store utfordringer innenfor langtransportert luftforurensninger fremover. Partikler og ozon som helseproblem og nitrogen eutrofiering er et stort problem, og mer fokus må rettes mot ammoniakkutslipp i Europa. Og selv om ikke fokuset er stor på sur nedbør lenger så vil dette fortsatt være et miljøproblem, særlig i Norge.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07D4A27-3C08-4A1C-9C07-69FD478D1AFC}" type="slidenum">
              <a:rPr lang="en-GB" smtClean="0"/>
              <a:pPr/>
              <a:t>17</a:t>
            </a:fld>
            <a:endParaRPr lang="en-GB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4400" y="746125"/>
            <a:ext cx="4965700" cy="3724275"/>
          </a:xfrm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4875" y="4716463"/>
            <a:ext cx="4984750" cy="4468812"/>
          </a:xfrm>
          <a:noFill/>
          <a:ln/>
        </p:spPr>
        <p:txBody>
          <a:bodyPr/>
          <a:lstStyle/>
          <a:p>
            <a:pPr eaLnBrk="1" hangingPunct="1"/>
            <a:r>
              <a:rPr lang="en-US" dirty="0" smtClean="0">
                <a:cs typeface="Times New Roman" pitchFamily="18" charset="0"/>
              </a:rPr>
              <a:t>Total sources important!</a:t>
            </a:r>
            <a:r>
              <a:rPr lang="en-US" baseline="0" dirty="0" smtClean="0">
                <a:cs typeface="Times New Roman" pitchFamily="18" charset="0"/>
              </a:rPr>
              <a:t> </a:t>
            </a:r>
            <a:r>
              <a:rPr lang="en-US" dirty="0" smtClean="0">
                <a:cs typeface="Times New Roman" pitchFamily="18" charset="0"/>
              </a:rPr>
              <a:t>Regional and hemispheric background!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FD1EBE1-0427-4728-8D01-22F55C392978}" type="slidenum">
              <a:rPr lang="en-GB" smtClean="0">
                <a:latin typeface="Lucida Grande"/>
                <a:ea typeface="Geneva" pitchFamily="34" charset="0"/>
                <a:cs typeface="Geneva" pitchFamily="34" charset="0"/>
              </a:rPr>
              <a:pPr/>
              <a:t>18</a:t>
            </a:fld>
            <a:endParaRPr lang="en-GB" smtClean="0">
              <a:latin typeface="Lucida Grande"/>
              <a:ea typeface="Geneva" pitchFamily="34" charset="0"/>
              <a:cs typeface="Geneva" pitchFamily="34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5211"/>
            <a:ext cx="4984750" cy="447102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smtClean="0">
                <a:cs typeface="Times New Roman" pitchFamily="18" charset="0"/>
              </a:rPr>
              <a:t>I tillegg er jo ozon et helseproblem, spesielt i sentralEuropa. Her ser vi eksempel fra tørkesommeren i 2003, klima påvirker dannelsen av ozon,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3A30B42-7A70-4434-86E6-3871C8D46A44}" type="slidenum">
              <a:rPr lang="en-GB" smtClean="0">
                <a:latin typeface="Lucida Grande"/>
                <a:ea typeface="Geneva" pitchFamily="34" charset="0"/>
                <a:cs typeface="Geneva" pitchFamily="34" charset="0"/>
              </a:rPr>
              <a:pPr/>
              <a:t>19</a:t>
            </a:fld>
            <a:endParaRPr lang="en-GB" smtClean="0">
              <a:latin typeface="Lucida Grande"/>
              <a:ea typeface="Geneva" pitchFamily="34" charset="0"/>
              <a:cs typeface="Geneva" pitchFamily="34" charset="0"/>
            </a:endParaRPr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4875" y="4715212"/>
            <a:ext cx="4984750" cy="4471020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nb-NO" dirty="0" smtClean="0"/>
          </a:p>
          <a:p>
            <a:pPr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D4C2C13-D744-4ED6-988D-7708970EBAF4}" type="slidenum">
              <a:rPr lang="en-GB" smtClean="0">
                <a:latin typeface="Lucida Grande"/>
                <a:ea typeface="Geneva" pitchFamily="34" charset="0"/>
                <a:cs typeface="Geneva" pitchFamily="34" charset="0"/>
              </a:rPr>
              <a:pPr/>
              <a:t>21</a:t>
            </a:fld>
            <a:endParaRPr lang="en-GB" smtClean="0">
              <a:latin typeface="Lucida Grande"/>
              <a:ea typeface="Geneva" pitchFamily="34" charset="0"/>
              <a:cs typeface="Geneva" pitchFamily="34" charset="0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nb-NO" smtClean="0"/>
              <a:t>Old model could not do this</a:t>
            </a:r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EAE143-393D-41F8-8755-394168AC6821}" type="slidenum">
              <a:rPr lang="nb-NO" smtClean="0">
                <a:latin typeface="Lucida Grande"/>
                <a:ea typeface="Geneva" pitchFamily="34" charset="0"/>
                <a:cs typeface="Geneva" pitchFamily="34" charset="0"/>
              </a:rPr>
              <a:pPr/>
              <a:t>22</a:t>
            </a:fld>
            <a:endParaRPr lang="nb-NO" smtClean="0">
              <a:latin typeface="Lucida Grande"/>
              <a:ea typeface="Geneva" pitchFamily="34" charset="0"/>
              <a:cs typeface="Geneva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457200" y="1295401"/>
            <a:ext cx="8001000" cy="1676399"/>
          </a:xfrm>
        </p:spPr>
        <p:txBody>
          <a:bodyPr anchor="t"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nb-NO" dirty="0" smtClean="0"/>
              <a:t>Klikk for å redigere tittelstil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457200" y="3048000"/>
            <a:ext cx="8001000" cy="2590800"/>
          </a:xfrm>
        </p:spPr>
        <p:txBody>
          <a:bodyPr/>
          <a:lstStyle>
            <a:lvl1pPr marL="0" indent="0" algn="l">
              <a:buNone/>
              <a:defRPr sz="28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 dirty="0" smtClean="0"/>
              <a:t>Klikk for å redigere undertittelstil i malen</a:t>
            </a:r>
            <a:endParaRPr lang="nn-NO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F0ADBDC-BC3C-4A9F-8738-10E7E2FD3B36}" type="datetime1">
              <a:rPr lang="nn-NO"/>
              <a:pPr>
                <a:defRPr/>
              </a:pPr>
              <a:t>18.10.2010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15A0E02-E683-412E-9153-20A4D52A09C0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319D47B-B598-45D6-83EE-3DEED2759F99}" type="datetime1">
              <a:rPr lang="nn-NO"/>
              <a:pPr>
                <a:defRPr/>
              </a:pPr>
              <a:t>18.10.2010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D60EC8F7-0A8B-4F60-BC89-FB55ABE40ED7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032E0D-EBC6-4591-8403-AE0D09A94D94}" type="datetime1">
              <a:rPr lang="nn-NO"/>
              <a:pPr>
                <a:defRPr/>
              </a:pPr>
              <a:t>18.10.2010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74AD3EA6-4805-42D3-ABFC-5CD73792CBE3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045BBF9-944D-442F-A3D9-49D7A9963D74}" type="datetime1">
              <a:rPr lang="nn-NO"/>
              <a:pPr>
                <a:defRPr/>
              </a:pPr>
              <a:t>18.10.2010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ED70C28-DAF6-4A0A-8D3F-37E3375E6EE1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17397F7-38EA-477E-8E79-EF37AF318100}" type="datetime1">
              <a:rPr lang="nn-NO"/>
              <a:pPr>
                <a:defRPr/>
              </a:pPr>
              <a:t>18.10.2010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319935E-C3D1-4023-A460-B4402FCED17C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4F1491A-5DE9-424A-9E4C-97D508B0DF80}" type="datetime1">
              <a:rPr lang="nn-NO"/>
              <a:pPr>
                <a:defRPr/>
              </a:pPr>
              <a:t>18.10.2010</a:t>
            </a:fld>
            <a:endParaRPr lang="nn-NO"/>
          </a:p>
        </p:txBody>
      </p:sp>
      <p:sp>
        <p:nvSpPr>
          <p:cNvPr id="8" name="Plassholder for bunntekst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9" name="Plassholder for lysbildenumm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F94E6015-262F-484C-8BBD-2C6A6AE083D9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A6BF1BE9-51F6-461B-BCE4-D9DC564BA4F1}" type="datetime1">
              <a:rPr lang="nn-NO"/>
              <a:pPr>
                <a:defRPr/>
              </a:pPr>
              <a:t>18.10.2010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53B0A8CD-9FE6-4055-8767-DA82F651871D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3EFBD73-061C-41E6-8613-187656935D2F}" type="datetime1">
              <a:rPr lang="nn-NO"/>
              <a:pPr>
                <a:defRPr/>
              </a:pPr>
              <a:t>18.10.2010</a:t>
            </a:fld>
            <a:endParaRPr lang="nn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31E12D-86D6-4831-B9F8-7C5F2C7F6874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n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0A1CCBB-236B-4767-B063-15497F74D755}" type="datetime1">
              <a:rPr lang="nn-NO"/>
              <a:pPr>
                <a:defRPr/>
              </a:pPr>
              <a:t>18.10.2010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223E302-B6AA-4E86-84D9-E826D64E00CE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n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n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47A90B16-8DDA-4DC0-87AD-AF80F7180E96}" type="datetime1">
              <a:rPr lang="nn-NO"/>
              <a:pPr>
                <a:defRPr/>
              </a:pPr>
              <a:t>18.10.2010</a:t>
            </a:fld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n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292C847A-9848-4E7B-B00E-6492F806A27A}" type="slidenum">
              <a:rPr lang="nn-NO"/>
              <a:pPr>
                <a:defRPr/>
              </a:pPr>
              <a:t>‹#›</a:t>
            </a:fld>
            <a:endParaRPr lang="nn-NO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Klikk for å redigere tittelstil</a:t>
            </a:r>
            <a:endParaRPr lang="nn-NO" smtClean="0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Klikk for å redigere tekststiler i malen</a:t>
            </a:r>
          </a:p>
          <a:p>
            <a:pPr lvl="1"/>
            <a:r>
              <a:rPr lang="en-US" smtClean="0"/>
              <a:t>Andre nivå</a:t>
            </a:r>
          </a:p>
          <a:p>
            <a:pPr lvl="2"/>
            <a:r>
              <a:rPr lang="en-US" smtClean="0"/>
              <a:t>Tredje nivå</a:t>
            </a:r>
          </a:p>
          <a:p>
            <a:pPr lvl="3"/>
            <a:r>
              <a:rPr lang="en-US" smtClean="0"/>
              <a:t>Fjerde nivå</a:t>
            </a:r>
          </a:p>
          <a:p>
            <a:pPr lvl="4"/>
            <a:r>
              <a:rPr lang="en-US" smtClean="0"/>
              <a:t>Femte nivå</a:t>
            </a:r>
            <a:endParaRPr lang="nn-NO" smtClean="0"/>
          </a:p>
        </p:txBody>
      </p:sp>
      <p:pic>
        <p:nvPicPr>
          <p:cNvPr id="1028" name="Picture 1"/>
          <p:cNvPicPr>
            <a:picLocks noChangeAspect="1" noChangeArrowheads="1"/>
          </p:cNvPicPr>
          <p:nvPr userDrawn="1"/>
        </p:nvPicPr>
        <p:blipFill>
          <a:blip r:embed="rId14"/>
          <a:srcRect r="79375"/>
          <a:stretch>
            <a:fillRect/>
          </a:stretch>
        </p:blipFill>
        <p:spPr bwMode="auto">
          <a:xfrm>
            <a:off x="7429500" y="6188075"/>
            <a:ext cx="1214438" cy="44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0099FF"/>
          </a:solidFill>
          <a:latin typeface="+mj-lt"/>
          <a:ea typeface="Geneva" pitchFamily="-65" charset="-128"/>
          <a:cs typeface="Geneva" pitchFamily="-65" charset="-128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99FF"/>
          </a:solidFill>
          <a:latin typeface="Calibri" pitchFamily="-65" charset="0"/>
          <a:ea typeface="Geneva" pitchFamily="-65" charset="-128"/>
          <a:cs typeface="Geneva" pitchFamily="-65" charset="-128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99FF"/>
          </a:solidFill>
          <a:latin typeface="Calibri" pitchFamily="-65" charset="0"/>
          <a:ea typeface="Geneva" pitchFamily="-65" charset="-128"/>
          <a:cs typeface="Geneva" pitchFamily="-65" charset="-128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99FF"/>
          </a:solidFill>
          <a:latin typeface="Calibri" pitchFamily="-65" charset="0"/>
          <a:ea typeface="Geneva" pitchFamily="-65" charset="-128"/>
          <a:cs typeface="Geneva" pitchFamily="-65" charset="-128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rgbClr val="0099FF"/>
          </a:solidFill>
          <a:latin typeface="Calibri" pitchFamily="-65" charset="0"/>
          <a:ea typeface="Geneva" pitchFamily="-65" charset="-128"/>
          <a:cs typeface="Geneva" pitchFamily="-65" charset="-128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alibri" pitchFamily="-65" charset="0"/>
          <a:ea typeface="Geneva" pitchFamily="-65" charset="-128"/>
          <a:cs typeface="Geneva" pitchFamily="-65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alibri" pitchFamily="-65" charset="0"/>
          <a:ea typeface="Geneva" pitchFamily="-65" charset="-128"/>
          <a:cs typeface="Geneva" pitchFamily="-65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alibri" pitchFamily="-65" charset="0"/>
          <a:ea typeface="Geneva" pitchFamily="-65" charset="-128"/>
          <a:cs typeface="Geneva" pitchFamily="-65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Calibri" pitchFamily="-65" charset="0"/>
          <a:ea typeface="Geneva" pitchFamily="-65" charset="-128"/>
          <a:cs typeface="Geneva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defRPr sz="3200" kern="1200">
          <a:solidFill>
            <a:schemeClr val="tx1"/>
          </a:solidFill>
          <a:latin typeface="+mn-lt"/>
          <a:ea typeface="Geneva" pitchFamily="-65" charset="-128"/>
          <a:cs typeface="Geneva" pitchFamily="-65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Geneva" pitchFamily="-65" charset="-128"/>
          <a:cs typeface="Geneva" pitchFamily="34" charset="0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wmf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tarantula.nilu.no/projects/ccc/manual/index.html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tarantula.nilu.no/trajectories/index.cfm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ece.org/env/documents/2009/EB/ge1/ece.eb.air.ge.1.2009.15.e.pdf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ea typeface="Geneva" pitchFamily="34" charset="0"/>
                <a:cs typeface="Geneva" pitchFamily="34" charset="0"/>
              </a:rPr>
              <a:t>The EMEP programme</a:t>
            </a:r>
            <a:br>
              <a:rPr lang="en-US" dirty="0" smtClean="0">
                <a:ea typeface="Geneva" pitchFamily="34" charset="0"/>
                <a:cs typeface="Geneva" pitchFamily="34" charset="0"/>
              </a:rPr>
            </a:br>
            <a:r>
              <a:rPr lang="en-US" dirty="0" smtClean="0">
                <a:ea typeface="Geneva" pitchFamily="34" charset="0"/>
                <a:cs typeface="Geneva" pitchFamily="34" charset="0"/>
              </a:rPr>
              <a:t>	Objectives and QA/QC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99592" y="3356992"/>
            <a:ext cx="8001000" cy="2590800"/>
          </a:xfrm>
        </p:spPr>
        <p:txBody>
          <a:bodyPr/>
          <a:lstStyle/>
          <a:p>
            <a:r>
              <a:rPr lang="nb-NO" dirty="0" smtClean="0"/>
              <a:t>Wenche Aas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fig1.bm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780"/>
            <a:ext cx="5992062" cy="6182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-243408"/>
            <a:ext cx="8229600" cy="1143000"/>
          </a:xfrm>
        </p:spPr>
        <p:txBody>
          <a:bodyPr/>
          <a:lstStyle/>
          <a:p>
            <a:r>
              <a:rPr lang="nb-NO" dirty="0" err="1" smtClean="0"/>
              <a:t>Norwegian</a:t>
            </a:r>
            <a:r>
              <a:rPr lang="nb-NO" dirty="0" smtClean="0"/>
              <a:t> rural </a:t>
            </a:r>
            <a:r>
              <a:rPr lang="nb-NO" dirty="0" err="1" smtClean="0"/>
              <a:t>sites</a:t>
            </a:r>
            <a:r>
              <a:rPr lang="nb-NO" dirty="0" smtClean="0"/>
              <a:t>, 2010</a:t>
            </a:r>
            <a:endParaRPr lang="en-US" dirty="0"/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/>
          <a:srcRect l="22449"/>
          <a:stretch>
            <a:fillRect/>
          </a:stretch>
        </p:blipFill>
        <p:spPr bwMode="auto">
          <a:xfrm>
            <a:off x="6096000" y="857232"/>
            <a:ext cx="3048000" cy="296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37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02235" y="4811972"/>
            <a:ext cx="3838117" cy="1857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6072198" y="857232"/>
            <a:ext cx="1324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b="0" dirty="0" smtClean="0"/>
              <a:t>Zeppelin</a:t>
            </a:r>
            <a:endParaRPr lang="en-US" sz="2400" b="0" dirty="0"/>
          </a:p>
        </p:txBody>
      </p:sp>
      <p:sp>
        <p:nvSpPr>
          <p:cNvPr id="11" name="Rectangle 10"/>
          <p:cNvSpPr/>
          <p:nvPr/>
        </p:nvSpPr>
        <p:spPr>
          <a:xfrm>
            <a:off x="3902236" y="4383344"/>
            <a:ext cx="133280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sz="2400" b="0" dirty="0" smtClean="0"/>
              <a:t>Birkenes</a:t>
            </a:r>
            <a:endParaRPr lang="en-US" sz="2400" b="0" dirty="0"/>
          </a:p>
        </p:txBody>
      </p:sp>
      <p:sp>
        <p:nvSpPr>
          <p:cNvPr id="13" name="Oval 12"/>
          <p:cNvSpPr/>
          <p:nvPr/>
        </p:nvSpPr>
        <p:spPr>
          <a:xfrm>
            <a:off x="35496" y="836712"/>
            <a:ext cx="936104" cy="576064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259632" y="6552155"/>
            <a:ext cx="936104" cy="261221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>
                <a:ea typeface="Geneva" pitchFamily="34" charset="0"/>
                <a:cs typeface="Geneva" pitchFamily="34" charset="0"/>
              </a:rPr>
              <a:t>EMEP monitoring programme, Level 1 –</a:t>
            </a:r>
            <a:r>
              <a:rPr lang="nb-NO" b="1" smtClean="0">
                <a:ea typeface="Geneva" pitchFamily="34" charset="0"/>
                <a:cs typeface="Geneva" pitchFamily="34" charset="0"/>
              </a:rPr>
              <a:t>core EMEP sites</a:t>
            </a:r>
            <a:endParaRPr lang="en-US" b="1" smtClean="0">
              <a:ea typeface="Geneva" pitchFamily="34" charset="0"/>
              <a:cs typeface="Genev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229600" cy="5029200"/>
          </a:xfrm>
        </p:spPr>
        <p:txBody>
          <a:bodyPr/>
          <a:lstStyle/>
          <a:p>
            <a:pPr marL="0" indent="0">
              <a:lnSpc>
                <a:spcPct val="150000"/>
              </a:lnSpc>
              <a:spcBef>
                <a:spcPts val="0"/>
              </a:spcBef>
              <a:defRPr/>
            </a:pPr>
            <a:r>
              <a:rPr lang="en-US" i="1" dirty="0" smtClean="0">
                <a:latin typeface="Times New Roman"/>
              </a:rPr>
              <a:t>Observations contribute to the assessment of atmospheric transport and deposition of key parameters relevant for acidification, </a:t>
            </a:r>
            <a:r>
              <a:rPr lang="en-US" i="1" dirty="0" err="1" smtClean="0">
                <a:latin typeface="Times New Roman"/>
              </a:rPr>
              <a:t>eutrophication</a:t>
            </a:r>
            <a:r>
              <a:rPr lang="en-US" i="1" dirty="0" smtClean="0">
                <a:latin typeface="Times New Roman"/>
              </a:rPr>
              <a:t>, photochemical oxidants, heavy metals and particulate matter</a:t>
            </a:r>
          </a:p>
          <a:p>
            <a:pPr>
              <a:defRPr/>
            </a:pP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 l="12856" t="14285" r="3035" b="5000"/>
          <a:stretch>
            <a:fillRect/>
          </a:stretch>
        </p:blipFill>
        <p:spPr bwMode="auto">
          <a:xfrm>
            <a:off x="0" y="0"/>
            <a:ext cx="9786938" cy="704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extBox 2"/>
          <p:cNvSpPr txBox="1">
            <a:spLocks noChangeArrowheads="1"/>
          </p:cNvSpPr>
          <p:nvPr/>
        </p:nvSpPr>
        <p:spPr bwMode="auto">
          <a:xfrm>
            <a:off x="4500563" y="6427788"/>
            <a:ext cx="1835150" cy="4302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200" i="1" u="sng"/>
              <a:t>ebas.nilu.no</a:t>
            </a:r>
            <a:endParaRPr lang="en-US" sz="2200" i="1" u="sng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457200" y="-285750"/>
            <a:ext cx="8229600" cy="1143000"/>
          </a:xfrm>
        </p:spPr>
        <p:txBody>
          <a:bodyPr/>
          <a:lstStyle/>
          <a:p>
            <a:r>
              <a:rPr lang="en-GB" sz="3200" smtClean="0">
                <a:ea typeface="Geneva" pitchFamily="34" charset="0"/>
                <a:cs typeface="Geneva" pitchFamily="34" charset="0"/>
              </a:rPr>
              <a:t>HTAP – Global database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>
          <a:xfrm>
            <a:off x="142875" y="644525"/>
            <a:ext cx="8286750" cy="2568575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sz="2400" smtClean="0">
                <a:ea typeface="Geneva" pitchFamily="34" charset="0"/>
                <a:cs typeface="Geneva" pitchFamily="34" charset="0"/>
              </a:rPr>
              <a:t>The most comprehensive data compilation ever made (?)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>
                <a:ea typeface="Geneva" pitchFamily="34" charset="0"/>
                <a:cs typeface="Geneva" pitchFamily="34" charset="0"/>
              </a:rPr>
              <a:t>Data from a large number of programmes and projects can be downloaded in one harmonized format 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>
                <a:ea typeface="Geneva" pitchFamily="34" charset="0"/>
                <a:cs typeface="Geneva" pitchFamily="34" charset="0"/>
              </a:rPr>
              <a:t>Data access: “restricted, simplified procedure”</a:t>
            </a:r>
          </a:p>
          <a:p>
            <a:pPr>
              <a:buFont typeface="Arial" pitchFamily="34" charset="0"/>
              <a:buChar char="•"/>
            </a:pPr>
            <a:r>
              <a:rPr lang="en-GB" sz="2400" smtClean="0">
                <a:ea typeface="Geneva" pitchFamily="34" charset="0"/>
                <a:cs typeface="Geneva" pitchFamily="34" charset="0"/>
              </a:rPr>
              <a:t>Evaluation in progress</a:t>
            </a:r>
          </a:p>
        </p:txBody>
      </p:sp>
      <p:pic>
        <p:nvPicPr>
          <p:cNvPr id="22532" name="Picture 4" descr="htap-logo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3" y="0"/>
            <a:ext cx="4071937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7"/>
          <p:cNvSpPr>
            <a:spLocks noChangeArrowheads="1"/>
          </p:cNvSpPr>
          <p:nvPr/>
        </p:nvSpPr>
        <p:spPr bwMode="auto">
          <a:xfrm>
            <a:off x="7615237" y="1628800"/>
            <a:ext cx="1516063" cy="369887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dirty="0" err="1"/>
              <a:t>www.htap.org</a:t>
            </a:r>
            <a:endParaRPr lang="nb-NO" dirty="0"/>
          </a:p>
        </p:txBody>
      </p:sp>
      <p:pic>
        <p:nvPicPr>
          <p:cNvPr id="22534" name="Picture 7"/>
          <p:cNvPicPr>
            <a:picLocks noChangeAspect="1" noChangeArrowheads="1"/>
          </p:cNvPicPr>
          <p:nvPr/>
        </p:nvPicPr>
        <p:blipFill>
          <a:blip r:embed="rId3"/>
          <a:srcRect t="33485"/>
          <a:stretch>
            <a:fillRect/>
          </a:stretch>
        </p:blipFill>
        <p:spPr bwMode="auto">
          <a:xfrm>
            <a:off x="0" y="2852738"/>
            <a:ext cx="9131300" cy="400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5" name="Rectangle 9"/>
          <p:cNvSpPr>
            <a:spLocks noChangeArrowheads="1"/>
          </p:cNvSpPr>
          <p:nvPr/>
        </p:nvSpPr>
        <p:spPr bwMode="auto">
          <a:xfrm>
            <a:off x="395288" y="6165850"/>
            <a:ext cx="2305050" cy="36988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 i="1">
                <a:solidFill>
                  <a:schemeClr val="tx1"/>
                </a:solidFill>
              </a:rPr>
              <a:t>http://ebas.nilu.no/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6500813" y="2420938"/>
            <a:ext cx="2643187" cy="368300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solidFill>
                  <a:schemeClr val="tx1"/>
                </a:solidFill>
              </a:rPr>
              <a:t>Password protected: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1295400"/>
            <a:ext cx="7315200" cy="544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914400"/>
          </a:xfrm>
        </p:spPr>
        <p:txBody>
          <a:bodyPr/>
          <a:lstStyle/>
          <a:p>
            <a:r>
              <a:rPr lang="en-GB" sz="3600" dirty="0" smtClean="0">
                <a:ea typeface="Geneva" pitchFamily="34" charset="0"/>
                <a:cs typeface="Geneva" pitchFamily="34" charset="0"/>
              </a:rPr>
              <a:t>EMEP sites in the EECCA region</a:t>
            </a:r>
          </a:p>
        </p:txBody>
      </p:sp>
      <p:sp>
        <p:nvSpPr>
          <p:cNvPr id="18436" name="Oval 4"/>
          <p:cNvSpPr>
            <a:spLocks noChangeArrowheads="1"/>
          </p:cNvSpPr>
          <p:nvPr/>
        </p:nvSpPr>
        <p:spPr bwMode="auto">
          <a:xfrm>
            <a:off x="2819400" y="45720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3124200" y="4495800"/>
            <a:ext cx="1600200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MD: Leovo</a:t>
            </a:r>
          </a:p>
        </p:txBody>
      </p:sp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5731024" y="6010275"/>
            <a:ext cx="2101552" cy="36933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GB" dirty="0" err="1" smtClean="0"/>
              <a:t>Az</a:t>
            </a:r>
            <a:r>
              <a:rPr lang="en-GB" dirty="0" smtClean="0"/>
              <a:t>: during 2011</a:t>
            </a:r>
            <a:endParaRPr lang="en-GB" dirty="0"/>
          </a:p>
        </p:txBody>
      </p:sp>
      <p:sp>
        <p:nvSpPr>
          <p:cNvPr id="18440" name="Oval 8"/>
          <p:cNvSpPr>
            <a:spLocks noChangeArrowheads="1"/>
          </p:cNvSpPr>
          <p:nvPr/>
        </p:nvSpPr>
        <p:spPr bwMode="auto">
          <a:xfrm>
            <a:off x="6629400" y="31242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6553200" y="3352800"/>
            <a:ext cx="1930400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KZ: </a:t>
            </a:r>
            <a:r>
              <a:rPr lang="en-US"/>
              <a:t>Borovoye </a:t>
            </a:r>
            <a:endParaRPr lang="en-GB"/>
          </a:p>
        </p:txBody>
      </p:sp>
      <p:sp>
        <p:nvSpPr>
          <p:cNvPr id="18442" name="Text Box 10"/>
          <p:cNvSpPr txBox="1">
            <a:spLocks noChangeArrowheads="1"/>
          </p:cNvSpPr>
          <p:nvPr/>
        </p:nvSpPr>
        <p:spPr bwMode="auto">
          <a:xfrm>
            <a:off x="3810000" y="5029200"/>
            <a:ext cx="2286000" cy="40640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/>
              <a:t>GE:  Abastumani</a:t>
            </a:r>
          </a:p>
        </p:txBody>
      </p:sp>
      <p:sp>
        <p:nvSpPr>
          <p:cNvPr id="18443" name="Text Box 11"/>
          <p:cNvSpPr txBox="1">
            <a:spLocks noChangeArrowheads="1"/>
          </p:cNvSpPr>
          <p:nvPr/>
        </p:nvSpPr>
        <p:spPr bwMode="auto">
          <a:xfrm>
            <a:off x="3657600" y="6248400"/>
            <a:ext cx="1743075" cy="4000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AR:  Amberd</a:t>
            </a:r>
          </a:p>
        </p:txBody>
      </p:sp>
      <p:sp>
        <p:nvSpPr>
          <p:cNvPr id="18444" name="Oval 12"/>
          <p:cNvSpPr>
            <a:spLocks noChangeArrowheads="1"/>
          </p:cNvSpPr>
          <p:nvPr/>
        </p:nvSpPr>
        <p:spPr bwMode="auto">
          <a:xfrm>
            <a:off x="4191000" y="5638800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8445" name="Oval 12"/>
          <p:cNvSpPr>
            <a:spLocks noChangeArrowheads="1"/>
          </p:cNvSpPr>
          <p:nvPr/>
        </p:nvSpPr>
        <p:spPr bwMode="auto">
          <a:xfrm>
            <a:off x="4429125" y="5857875"/>
            <a:ext cx="152400" cy="152400"/>
          </a:xfrm>
          <a:prstGeom prst="ellipse">
            <a:avLst/>
          </a:prstGeom>
          <a:solidFill>
            <a:schemeClr val="tx2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822325"/>
            <a:ext cx="83820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6927" name="Oval 799"/>
          <p:cNvSpPr>
            <a:spLocks noChangeArrowheads="1"/>
          </p:cNvSpPr>
          <p:nvPr/>
        </p:nvSpPr>
        <p:spPr bwMode="auto">
          <a:xfrm>
            <a:off x="3635896" y="3268216"/>
            <a:ext cx="1422648" cy="448816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GB" sz="1600" b="0" dirty="0" smtClean="0">
                <a:latin typeface="Times New Roman" pitchFamily="18" charset="0"/>
              </a:rPr>
              <a:t>Aerosols</a:t>
            </a:r>
            <a:endParaRPr lang="en-GB" sz="1600" b="0" dirty="0">
              <a:latin typeface="Times New Roman" pitchFamily="18" charset="0"/>
            </a:endParaRPr>
          </a:p>
        </p:txBody>
      </p:sp>
      <p:sp>
        <p:nvSpPr>
          <p:cNvPr id="178747" name="Oval 571"/>
          <p:cNvSpPr>
            <a:spLocks noChangeArrowheads="1"/>
          </p:cNvSpPr>
          <p:nvPr/>
        </p:nvSpPr>
        <p:spPr bwMode="auto">
          <a:xfrm>
            <a:off x="1515616" y="3140968"/>
            <a:ext cx="1328192" cy="584448"/>
          </a:xfrm>
          <a:prstGeom prst="ellipse">
            <a:avLst/>
          </a:prstGeom>
          <a:solidFill>
            <a:srgbClr val="FF9933"/>
          </a:solidFill>
          <a:ln w="12700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r>
              <a:rPr lang="en-GB" sz="1600" b="0" dirty="0">
                <a:latin typeface="Times New Roman" pitchFamily="18" charset="0"/>
              </a:rPr>
              <a:t>Aerosols</a:t>
            </a:r>
          </a:p>
        </p:txBody>
      </p:sp>
      <p:sp>
        <p:nvSpPr>
          <p:cNvPr id="26631" name="AutoShape 7"/>
          <p:cNvSpPr>
            <a:spLocks noChangeAspect="1" noChangeArrowheads="1"/>
          </p:cNvSpPr>
          <p:nvPr/>
        </p:nvSpPr>
        <p:spPr bwMode="auto">
          <a:xfrm>
            <a:off x="457200" y="822325"/>
            <a:ext cx="8382000" cy="603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Air pollution and impacts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-304800" y="0"/>
            <a:ext cx="1371600" cy="68580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459" name="Rectangle 3"/>
          <p:cNvSpPr>
            <a:spLocks noChangeArrowheads="1"/>
          </p:cNvSpPr>
          <p:nvPr/>
        </p:nvSpPr>
        <p:spPr bwMode="auto">
          <a:xfrm>
            <a:off x="5811838" y="941388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r>
              <a:rPr lang="en-US">
                <a:solidFill>
                  <a:srgbClr val="0099CC"/>
                </a:solidFill>
                <a:latin typeface="Comic Sans MS" pitchFamily="66" charset="0"/>
              </a:rPr>
              <a:t>Light blue = no risk</a:t>
            </a:r>
            <a:endParaRPr lang="en-GB">
              <a:solidFill>
                <a:srgbClr val="0099CC"/>
              </a:solidFill>
              <a:latin typeface="Comic Sans MS" pitchFamily="66" charset="0"/>
            </a:endParaRPr>
          </a:p>
        </p:txBody>
      </p:sp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2450" y="1447800"/>
            <a:ext cx="2030413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29000" y="1447800"/>
            <a:ext cx="2019300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225" y="4033838"/>
            <a:ext cx="20399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Picture 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7888" y="4033838"/>
            <a:ext cx="203993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4" name="Picture 8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05538" y="4033838"/>
            <a:ext cx="2039937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5" name="Picture 9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78550" y="1447800"/>
            <a:ext cx="2039938" cy="215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331788" y="6197600"/>
            <a:ext cx="2317750" cy="3667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Forests – acid dep. 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9467" name="Text Box 11"/>
          <p:cNvSpPr txBox="1">
            <a:spLocks noChangeArrowheads="1"/>
          </p:cNvSpPr>
          <p:nvPr/>
        </p:nvSpPr>
        <p:spPr bwMode="auto">
          <a:xfrm>
            <a:off x="3032125" y="6213475"/>
            <a:ext cx="2813050" cy="366713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Semi-natural – acid dep.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9468" name="Text Box 12"/>
          <p:cNvSpPr txBox="1">
            <a:spLocks noChangeArrowheads="1"/>
          </p:cNvSpPr>
          <p:nvPr/>
        </p:nvSpPr>
        <p:spPr bwMode="auto">
          <a:xfrm>
            <a:off x="5995988" y="6213475"/>
            <a:ext cx="2711450" cy="366713"/>
          </a:xfrm>
          <a:prstGeom prst="rect">
            <a:avLst/>
          </a:prstGeom>
          <a:solidFill>
            <a:schemeClr val="bg1"/>
          </a:solidFill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Freshwater – acid dep. </a:t>
            </a:r>
            <a:endParaRPr lang="en-GB" dirty="0">
              <a:solidFill>
                <a:schemeClr val="accent2"/>
              </a:solidFill>
            </a:endParaRPr>
          </a:p>
        </p:txBody>
      </p:sp>
      <p:sp>
        <p:nvSpPr>
          <p:cNvPr id="19469" name="Text Box 13"/>
          <p:cNvSpPr txBox="1">
            <a:spLocks noChangeArrowheads="1"/>
          </p:cNvSpPr>
          <p:nvPr/>
        </p:nvSpPr>
        <p:spPr bwMode="auto">
          <a:xfrm>
            <a:off x="793750" y="3621088"/>
            <a:ext cx="1428750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Health - PM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2927350" y="3621088"/>
            <a:ext cx="3022600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Health+vegetation - ozone</a:t>
            </a:r>
            <a:endParaRPr lang="en-GB">
              <a:solidFill>
                <a:schemeClr val="accent2"/>
              </a:solidFill>
            </a:endParaRPr>
          </a:p>
        </p:txBody>
      </p:sp>
      <p:sp>
        <p:nvSpPr>
          <p:cNvPr id="19471" name="Text Box 15"/>
          <p:cNvSpPr txBox="1">
            <a:spLocks noChangeArrowheads="1"/>
          </p:cNvSpPr>
          <p:nvPr/>
        </p:nvSpPr>
        <p:spPr bwMode="auto">
          <a:xfrm>
            <a:off x="6108700" y="3621088"/>
            <a:ext cx="2368550" cy="36671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>
                <a:solidFill>
                  <a:schemeClr val="accent2"/>
                </a:solidFill>
              </a:rPr>
              <a:t>Vegetation – N dep. </a:t>
            </a:r>
            <a:endParaRPr lang="en-GB">
              <a:solidFill>
                <a:schemeClr val="accent2"/>
              </a:solidFill>
            </a:endParaRPr>
          </a:p>
        </p:txBody>
      </p:sp>
      <p:pic>
        <p:nvPicPr>
          <p:cNvPr id="19472" name="Picture 17" descr="ii-600blu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-152400" y="152400"/>
            <a:ext cx="592138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3" name="Title 17"/>
          <p:cNvSpPr>
            <a:spLocks noGrp="1"/>
          </p:cNvSpPr>
          <p:nvPr>
            <p:ph type="title"/>
          </p:nvPr>
        </p:nvSpPr>
        <p:spPr>
          <a:xfrm>
            <a:off x="793750" y="0"/>
            <a:ext cx="8229600" cy="1143000"/>
          </a:xfrm>
        </p:spPr>
        <p:txBody>
          <a:bodyPr/>
          <a:lstStyle/>
          <a:p>
            <a:r>
              <a:rPr lang="en-GB" smtClean="0">
                <a:ea typeface="Geneva" pitchFamily="34" charset="0"/>
                <a:cs typeface="Geneva" pitchFamily="34" charset="0"/>
              </a:rPr>
              <a:t>Projections for 2020</a:t>
            </a:r>
            <a:endParaRPr lang="en-US" smtClean="0">
              <a:ea typeface="Geneva" pitchFamily="34" charset="0"/>
              <a:cs typeface="Genev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793106" y="4256266"/>
            <a:ext cx="501100" cy="730351"/>
            <a:chOff x="349" y="105"/>
            <a:chExt cx="303" cy="462"/>
          </a:xfrm>
        </p:grpSpPr>
        <p:sp>
          <p:nvSpPr>
            <p:cNvPr id="44088" name="Freeform 4"/>
            <p:cNvSpPr>
              <a:spLocks/>
            </p:cNvSpPr>
            <p:nvPr/>
          </p:nvSpPr>
          <p:spPr bwMode="auto">
            <a:xfrm>
              <a:off x="500" y="105"/>
              <a:ext cx="19" cy="3"/>
            </a:xfrm>
            <a:custGeom>
              <a:avLst/>
              <a:gdLst>
                <a:gd name="T0" fmla="*/ 19 w 19"/>
                <a:gd name="T1" fmla="*/ 3 h 3"/>
                <a:gd name="T2" fmla="*/ 0 w 19"/>
                <a:gd name="T3" fmla="*/ 3 h 3"/>
                <a:gd name="T4" fmla="*/ 0 w 19"/>
                <a:gd name="T5" fmla="*/ 0 h 3"/>
                <a:gd name="T6" fmla="*/ 3 w 19"/>
                <a:gd name="T7" fmla="*/ 0 h 3"/>
                <a:gd name="T8" fmla="*/ 3 w 19"/>
                <a:gd name="T9" fmla="*/ 0 h 3"/>
                <a:gd name="T10" fmla="*/ 3 w 19"/>
                <a:gd name="T11" fmla="*/ 0 h 3"/>
                <a:gd name="T12" fmla="*/ 6 w 19"/>
                <a:gd name="T13" fmla="*/ 0 h 3"/>
                <a:gd name="T14" fmla="*/ 6 w 19"/>
                <a:gd name="T15" fmla="*/ 0 h 3"/>
                <a:gd name="T16" fmla="*/ 6 w 19"/>
                <a:gd name="T17" fmla="*/ 0 h 3"/>
                <a:gd name="T18" fmla="*/ 9 w 19"/>
                <a:gd name="T19" fmla="*/ 0 h 3"/>
                <a:gd name="T20" fmla="*/ 9 w 19"/>
                <a:gd name="T21" fmla="*/ 0 h 3"/>
                <a:gd name="T22" fmla="*/ 12 w 19"/>
                <a:gd name="T23" fmla="*/ 0 h 3"/>
                <a:gd name="T24" fmla="*/ 12 w 19"/>
                <a:gd name="T25" fmla="*/ 0 h 3"/>
                <a:gd name="T26" fmla="*/ 12 w 19"/>
                <a:gd name="T27" fmla="*/ 0 h 3"/>
                <a:gd name="T28" fmla="*/ 15 w 19"/>
                <a:gd name="T29" fmla="*/ 0 h 3"/>
                <a:gd name="T30" fmla="*/ 15 w 19"/>
                <a:gd name="T31" fmla="*/ 0 h 3"/>
                <a:gd name="T32" fmla="*/ 15 w 19"/>
                <a:gd name="T33" fmla="*/ 0 h 3"/>
                <a:gd name="T34" fmla="*/ 19 w 19"/>
                <a:gd name="T35" fmla="*/ 3 h 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9"/>
                <a:gd name="T55" fmla="*/ 0 h 3"/>
                <a:gd name="T56" fmla="*/ 19 w 19"/>
                <a:gd name="T57" fmla="*/ 3 h 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9" h="3">
                  <a:moveTo>
                    <a:pt x="19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9" y="3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9" name="Freeform 5"/>
            <p:cNvSpPr>
              <a:spLocks/>
            </p:cNvSpPr>
            <p:nvPr/>
          </p:nvSpPr>
          <p:spPr bwMode="auto">
            <a:xfrm>
              <a:off x="497" y="105"/>
              <a:ext cx="25" cy="6"/>
            </a:xfrm>
            <a:custGeom>
              <a:avLst/>
              <a:gdLst>
                <a:gd name="T0" fmla="*/ 25 w 25"/>
                <a:gd name="T1" fmla="*/ 6 h 6"/>
                <a:gd name="T2" fmla="*/ 0 w 25"/>
                <a:gd name="T3" fmla="*/ 6 h 6"/>
                <a:gd name="T4" fmla="*/ 0 w 25"/>
                <a:gd name="T5" fmla="*/ 3 h 6"/>
                <a:gd name="T6" fmla="*/ 3 w 25"/>
                <a:gd name="T7" fmla="*/ 3 h 6"/>
                <a:gd name="T8" fmla="*/ 3 w 25"/>
                <a:gd name="T9" fmla="*/ 0 h 6"/>
                <a:gd name="T10" fmla="*/ 6 w 25"/>
                <a:gd name="T11" fmla="*/ 0 h 6"/>
                <a:gd name="T12" fmla="*/ 6 w 25"/>
                <a:gd name="T13" fmla="*/ 0 h 6"/>
                <a:gd name="T14" fmla="*/ 9 w 25"/>
                <a:gd name="T15" fmla="*/ 0 h 6"/>
                <a:gd name="T16" fmla="*/ 9 w 25"/>
                <a:gd name="T17" fmla="*/ 0 h 6"/>
                <a:gd name="T18" fmla="*/ 12 w 25"/>
                <a:gd name="T19" fmla="*/ 0 h 6"/>
                <a:gd name="T20" fmla="*/ 12 w 25"/>
                <a:gd name="T21" fmla="*/ 0 h 6"/>
                <a:gd name="T22" fmla="*/ 15 w 25"/>
                <a:gd name="T23" fmla="*/ 0 h 6"/>
                <a:gd name="T24" fmla="*/ 15 w 25"/>
                <a:gd name="T25" fmla="*/ 0 h 6"/>
                <a:gd name="T26" fmla="*/ 18 w 25"/>
                <a:gd name="T27" fmla="*/ 0 h 6"/>
                <a:gd name="T28" fmla="*/ 18 w 25"/>
                <a:gd name="T29" fmla="*/ 0 h 6"/>
                <a:gd name="T30" fmla="*/ 22 w 25"/>
                <a:gd name="T31" fmla="*/ 3 h 6"/>
                <a:gd name="T32" fmla="*/ 22 w 25"/>
                <a:gd name="T33" fmla="*/ 3 h 6"/>
                <a:gd name="T34" fmla="*/ 25 w 25"/>
                <a:gd name="T35" fmla="*/ 6 h 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"/>
                <a:gd name="T55" fmla="*/ 0 h 6"/>
                <a:gd name="T56" fmla="*/ 25 w 25"/>
                <a:gd name="T57" fmla="*/ 6 h 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" h="6">
                  <a:moveTo>
                    <a:pt x="25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3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0" name="Freeform 6"/>
            <p:cNvSpPr>
              <a:spLocks/>
            </p:cNvSpPr>
            <p:nvPr/>
          </p:nvSpPr>
          <p:spPr bwMode="auto">
            <a:xfrm>
              <a:off x="494" y="108"/>
              <a:ext cx="31" cy="6"/>
            </a:xfrm>
            <a:custGeom>
              <a:avLst/>
              <a:gdLst>
                <a:gd name="T0" fmla="*/ 6 w 31"/>
                <a:gd name="T1" fmla="*/ 0 h 6"/>
                <a:gd name="T2" fmla="*/ 25 w 31"/>
                <a:gd name="T3" fmla="*/ 0 h 6"/>
                <a:gd name="T4" fmla="*/ 25 w 31"/>
                <a:gd name="T5" fmla="*/ 0 h 6"/>
                <a:gd name="T6" fmla="*/ 25 w 31"/>
                <a:gd name="T7" fmla="*/ 0 h 6"/>
                <a:gd name="T8" fmla="*/ 28 w 31"/>
                <a:gd name="T9" fmla="*/ 0 h 6"/>
                <a:gd name="T10" fmla="*/ 28 w 31"/>
                <a:gd name="T11" fmla="*/ 0 h 6"/>
                <a:gd name="T12" fmla="*/ 28 w 31"/>
                <a:gd name="T13" fmla="*/ 3 h 6"/>
                <a:gd name="T14" fmla="*/ 28 w 31"/>
                <a:gd name="T15" fmla="*/ 3 h 6"/>
                <a:gd name="T16" fmla="*/ 28 w 31"/>
                <a:gd name="T17" fmla="*/ 3 h 6"/>
                <a:gd name="T18" fmla="*/ 31 w 31"/>
                <a:gd name="T19" fmla="*/ 6 h 6"/>
                <a:gd name="T20" fmla="*/ 0 w 31"/>
                <a:gd name="T21" fmla="*/ 6 h 6"/>
                <a:gd name="T22" fmla="*/ 0 w 31"/>
                <a:gd name="T23" fmla="*/ 3 h 6"/>
                <a:gd name="T24" fmla="*/ 0 w 31"/>
                <a:gd name="T25" fmla="*/ 3 h 6"/>
                <a:gd name="T26" fmla="*/ 0 w 31"/>
                <a:gd name="T27" fmla="*/ 3 h 6"/>
                <a:gd name="T28" fmla="*/ 3 w 31"/>
                <a:gd name="T29" fmla="*/ 0 h 6"/>
                <a:gd name="T30" fmla="*/ 3 w 31"/>
                <a:gd name="T31" fmla="*/ 0 h 6"/>
                <a:gd name="T32" fmla="*/ 3 w 31"/>
                <a:gd name="T33" fmla="*/ 0 h 6"/>
                <a:gd name="T34" fmla="*/ 3 w 31"/>
                <a:gd name="T35" fmla="*/ 0 h 6"/>
                <a:gd name="T36" fmla="*/ 6 w 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"/>
                <a:gd name="T58" fmla="*/ 0 h 6"/>
                <a:gd name="T59" fmla="*/ 31 w 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" h="6">
                  <a:moveTo>
                    <a:pt x="6" y="0"/>
                  </a:moveTo>
                  <a:lnTo>
                    <a:pt x="25" y="0"/>
                  </a:lnTo>
                  <a:lnTo>
                    <a:pt x="28" y="0"/>
                  </a:lnTo>
                  <a:lnTo>
                    <a:pt x="28" y="3"/>
                  </a:lnTo>
                  <a:lnTo>
                    <a:pt x="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1" name="Freeform 7"/>
            <p:cNvSpPr>
              <a:spLocks/>
            </p:cNvSpPr>
            <p:nvPr/>
          </p:nvSpPr>
          <p:spPr bwMode="auto">
            <a:xfrm>
              <a:off x="491" y="111"/>
              <a:ext cx="34" cy="6"/>
            </a:xfrm>
            <a:custGeom>
              <a:avLst/>
              <a:gdLst>
                <a:gd name="T0" fmla="*/ 6 w 34"/>
                <a:gd name="T1" fmla="*/ 0 h 6"/>
                <a:gd name="T2" fmla="*/ 31 w 34"/>
                <a:gd name="T3" fmla="*/ 0 h 6"/>
                <a:gd name="T4" fmla="*/ 31 w 34"/>
                <a:gd name="T5" fmla="*/ 0 h 6"/>
                <a:gd name="T6" fmla="*/ 31 w 34"/>
                <a:gd name="T7" fmla="*/ 0 h 6"/>
                <a:gd name="T8" fmla="*/ 31 w 34"/>
                <a:gd name="T9" fmla="*/ 0 h 6"/>
                <a:gd name="T10" fmla="*/ 34 w 34"/>
                <a:gd name="T11" fmla="*/ 0 h 6"/>
                <a:gd name="T12" fmla="*/ 34 w 34"/>
                <a:gd name="T13" fmla="*/ 3 h 6"/>
                <a:gd name="T14" fmla="*/ 34 w 34"/>
                <a:gd name="T15" fmla="*/ 3 h 6"/>
                <a:gd name="T16" fmla="*/ 34 w 34"/>
                <a:gd name="T17" fmla="*/ 3 h 6"/>
                <a:gd name="T18" fmla="*/ 34 w 34"/>
                <a:gd name="T19" fmla="*/ 6 h 6"/>
                <a:gd name="T20" fmla="*/ 0 w 34"/>
                <a:gd name="T21" fmla="*/ 6 h 6"/>
                <a:gd name="T22" fmla="*/ 0 w 34"/>
                <a:gd name="T23" fmla="*/ 3 h 6"/>
                <a:gd name="T24" fmla="*/ 0 w 34"/>
                <a:gd name="T25" fmla="*/ 3 h 6"/>
                <a:gd name="T26" fmla="*/ 0 w 34"/>
                <a:gd name="T27" fmla="*/ 3 h 6"/>
                <a:gd name="T28" fmla="*/ 3 w 34"/>
                <a:gd name="T29" fmla="*/ 0 h 6"/>
                <a:gd name="T30" fmla="*/ 3 w 34"/>
                <a:gd name="T31" fmla="*/ 0 h 6"/>
                <a:gd name="T32" fmla="*/ 3 w 34"/>
                <a:gd name="T33" fmla="*/ 0 h 6"/>
                <a:gd name="T34" fmla="*/ 3 w 34"/>
                <a:gd name="T35" fmla="*/ 0 h 6"/>
                <a:gd name="T36" fmla="*/ 6 w 3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"/>
                <a:gd name="T58" fmla="*/ 0 h 6"/>
                <a:gd name="T59" fmla="*/ 34 w 3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" h="6">
                  <a:moveTo>
                    <a:pt x="6" y="0"/>
                  </a:moveTo>
                  <a:lnTo>
                    <a:pt x="31" y="0"/>
                  </a:lnTo>
                  <a:lnTo>
                    <a:pt x="34" y="0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2" name="Freeform 8"/>
            <p:cNvSpPr>
              <a:spLocks/>
            </p:cNvSpPr>
            <p:nvPr/>
          </p:nvSpPr>
          <p:spPr bwMode="auto">
            <a:xfrm>
              <a:off x="488" y="114"/>
              <a:ext cx="40" cy="6"/>
            </a:xfrm>
            <a:custGeom>
              <a:avLst/>
              <a:gdLst>
                <a:gd name="T0" fmla="*/ 6 w 40"/>
                <a:gd name="T1" fmla="*/ 0 h 6"/>
                <a:gd name="T2" fmla="*/ 37 w 40"/>
                <a:gd name="T3" fmla="*/ 0 h 6"/>
                <a:gd name="T4" fmla="*/ 37 w 40"/>
                <a:gd name="T5" fmla="*/ 0 h 6"/>
                <a:gd name="T6" fmla="*/ 37 w 40"/>
                <a:gd name="T7" fmla="*/ 0 h 6"/>
                <a:gd name="T8" fmla="*/ 37 w 40"/>
                <a:gd name="T9" fmla="*/ 0 h 6"/>
                <a:gd name="T10" fmla="*/ 37 w 40"/>
                <a:gd name="T11" fmla="*/ 3 h 6"/>
                <a:gd name="T12" fmla="*/ 37 w 40"/>
                <a:gd name="T13" fmla="*/ 3 h 6"/>
                <a:gd name="T14" fmla="*/ 40 w 40"/>
                <a:gd name="T15" fmla="*/ 3 h 6"/>
                <a:gd name="T16" fmla="*/ 40 w 40"/>
                <a:gd name="T17" fmla="*/ 3 h 6"/>
                <a:gd name="T18" fmla="*/ 40 w 40"/>
                <a:gd name="T19" fmla="*/ 6 h 6"/>
                <a:gd name="T20" fmla="*/ 0 w 40"/>
                <a:gd name="T21" fmla="*/ 6 h 6"/>
                <a:gd name="T22" fmla="*/ 0 w 40"/>
                <a:gd name="T23" fmla="*/ 3 h 6"/>
                <a:gd name="T24" fmla="*/ 0 w 40"/>
                <a:gd name="T25" fmla="*/ 3 h 6"/>
                <a:gd name="T26" fmla="*/ 3 w 40"/>
                <a:gd name="T27" fmla="*/ 3 h 6"/>
                <a:gd name="T28" fmla="*/ 3 w 40"/>
                <a:gd name="T29" fmla="*/ 3 h 6"/>
                <a:gd name="T30" fmla="*/ 3 w 40"/>
                <a:gd name="T31" fmla="*/ 0 h 6"/>
                <a:gd name="T32" fmla="*/ 3 w 40"/>
                <a:gd name="T33" fmla="*/ 0 h 6"/>
                <a:gd name="T34" fmla="*/ 3 w 40"/>
                <a:gd name="T35" fmla="*/ 0 h 6"/>
                <a:gd name="T36" fmla="*/ 6 w 4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6"/>
                <a:gd name="T59" fmla="*/ 40 w 4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6">
                  <a:moveTo>
                    <a:pt x="6" y="0"/>
                  </a:moveTo>
                  <a:lnTo>
                    <a:pt x="37" y="0"/>
                  </a:lnTo>
                  <a:lnTo>
                    <a:pt x="37" y="3"/>
                  </a:lnTo>
                  <a:lnTo>
                    <a:pt x="40" y="3"/>
                  </a:lnTo>
                  <a:lnTo>
                    <a:pt x="4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3" name="Freeform 9"/>
            <p:cNvSpPr>
              <a:spLocks/>
            </p:cNvSpPr>
            <p:nvPr/>
          </p:nvSpPr>
          <p:spPr bwMode="auto">
            <a:xfrm>
              <a:off x="485" y="117"/>
              <a:ext cx="43" cy="6"/>
            </a:xfrm>
            <a:custGeom>
              <a:avLst/>
              <a:gdLst>
                <a:gd name="T0" fmla="*/ 6 w 43"/>
                <a:gd name="T1" fmla="*/ 0 h 6"/>
                <a:gd name="T2" fmla="*/ 40 w 43"/>
                <a:gd name="T3" fmla="*/ 0 h 6"/>
                <a:gd name="T4" fmla="*/ 40 w 43"/>
                <a:gd name="T5" fmla="*/ 0 h 6"/>
                <a:gd name="T6" fmla="*/ 43 w 43"/>
                <a:gd name="T7" fmla="*/ 0 h 6"/>
                <a:gd name="T8" fmla="*/ 43 w 43"/>
                <a:gd name="T9" fmla="*/ 0 h 6"/>
                <a:gd name="T10" fmla="*/ 43 w 43"/>
                <a:gd name="T11" fmla="*/ 3 h 6"/>
                <a:gd name="T12" fmla="*/ 43 w 43"/>
                <a:gd name="T13" fmla="*/ 3 h 6"/>
                <a:gd name="T14" fmla="*/ 43 w 43"/>
                <a:gd name="T15" fmla="*/ 3 h 6"/>
                <a:gd name="T16" fmla="*/ 43 w 43"/>
                <a:gd name="T17" fmla="*/ 3 h 6"/>
                <a:gd name="T18" fmla="*/ 43 w 43"/>
                <a:gd name="T19" fmla="*/ 6 h 6"/>
                <a:gd name="T20" fmla="*/ 0 w 43"/>
                <a:gd name="T21" fmla="*/ 6 h 6"/>
                <a:gd name="T22" fmla="*/ 3 w 43"/>
                <a:gd name="T23" fmla="*/ 3 h 6"/>
                <a:gd name="T24" fmla="*/ 3 w 43"/>
                <a:gd name="T25" fmla="*/ 3 h 6"/>
                <a:gd name="T26" fmla="*/ 3 w 43"/>
                <a:gd name="T27" fmla="*/ 3 h 6"/>
                <a:gd name="T28" fmla="*/ 3 w 43"/>
                <a:gd name="T29" fmla="*/ 3 h 6"/>
                <a:gd name="T30" fmla="*/ 3 w 43"/>
                <a:gd name="T31" fmla="*/ 0 h 6"/>
                <a:gd name="T32" fmla="*/ 3 w 43"/>
                <a:gd name="T33" fmla="*/ 0 h 6"/>
                <a:gd name="T34" fmla="*/ 6 w 43"/>
                <a:gd name="T35" fmla="*/ 0 h 6"/>
                <a:gd name="T36" fmla="*/ 6 w 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6"/>
                <a:gd name="T59" fmla="*/ 43 w 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6">
                  <a:moveTo>
                    <a:pt x="6" y="0"/>
                  </a:moveTo>
                  <a:lnTo>
                    <a:pt x="40" y="0"/>
                  </a:lnTo>
                  <a:lnTo>
                    <a:pt x="43" y="0"/>
                  </a:lnTo>
                  <a:lnTo>
                    <a:pt x="43" y="3"/>
                  </a:lnTo>
                  <a:lnTo>
                    <a:pt x="43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4" name="Freeform 10"/>
            <p:cNvSpPr>
              <a:spLocks/>
            </p:cNvSpPr>
            <p:nvPr/>
          </p:nvSpPr>
          <p:spPr bwMode="auto">
            <a:xfrm>
              <a:off x="485" y="120"/>
              <a:ext cx="46" cy="6"/>
            </a:xfrm>
            <a:custGeom>
              <a:avLst/>
              <a:gdLst>
                <a:gd name="T0" fmla="*/ 3 w 46"/>
                <a:gd name="T1" fmla="*/ 0 h 6"/>
                <a:gd name="T2" fmla="*/ 43 w 46"/>
                <a:gd name="T3" fmla="*/ 0 h 6"/>
                <a:gd name="T4" fmla="*/ 43 w 46"/>
                <a:gd name="T5" fmla="*/ 0 h 6"/>
                <a:gd name="T6" fmla="*/ 43 w 46"/>
                <a:gd name="T7" fmla="*/ 0 h 6"/>
                <a:gd name="T8" fmla="*/ 43 w 46"/>
                <a:gd name="T9" fmla="*/ 0 h 6"/>
                <a:gd name="T10" fmla="*/ 43 w 46"/>
                <a:gd name="T11" fmla="*/ 3 h 6"/>
                <a:gd name="T12" fmla="*/ 46 w 46"/>
                <a:gd name="T13" fmla="*/ 3 h 6"/>
                <a:gd name="T14" fmla="*/ 46 w 46"/>
                <a:gd name="T15" fmla="*/ 3 h 6"/>
                <a:gd name="T16" fmla="*/ 46 w 46"/>
                <a:gd name="T17" fmla="*/ 3 h 6"/>
                <a:gd name="T18" fmla="*/ 46 w 46"/>
                <a:gd name="T19" fmla="*/ 6 h 6"/>
                <a:gd name="T20" fmla="*/ 0 w 46"/>
                <a:gd name="T21" fmla="*/ 6 h 6"/>
                <a:gd name="T22" fmla="*/ 0 w 46"/>
                <a:gd name="T23" fmla="*/ 3 h 6"/>
                <a:gd name="T24" fmla="*/ 0 w 46"/>
                <a:gd name="T25" fmla="*/ 3 h 6"/>
                <a:gd name="T26" fmla="*/ 0 w 46"/>
                <a:gd name="T27" fmla="*/ 3 h 6"/>
                <a:gd name="T28" fmla="*/ 0 w 46"/>
                <a:gd name="T29" fmla="*/ 3 h 6"/>
                <a:gd name="T30" fmla="*/ 3 w 46"/>
                <a:gd name="T31" fmla="*/ 0 h 6"/>
                <a:gd name="T32" fmla="*/ 3 w 46"/>
                <a:gd name="T33" fmla="*/ 0 h 6"/>
                <a:gd name="T34" fmla="*/ 3 w 46"/>
                <a:gd name="T35" fmla="*/ 0 h 6"/>
                <a:gd name="T36" fmla="*/ 3 w 4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6"/>
                <a:gd name="T59" fmla="*/ 46 w 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6">
                  <a:moveTo>
                    <a:pt x="3" y="0"/>
                  </a:moveTo>
                  <a:lnTo>
                    <a:pt x="43" y="0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5" name="Freeform 11"/>
            <p:cNvSpPr>
              <a:spLocks/>
            </p:cNvSpPr>
            <p:nvPr/>
          </p:nvSpPr>
          <p:spPr bwMode="auto">
            <a:xfrm>
              <a:off x="482" y="123"/>
              <a:ext cx="49" cy="6"/>
            </a:xfrm>
            <a:custGeom>
              <a:avLst/>
              <a:gdLst>
                <a:gd name="T0" fmla="*/ 3 w 49"/>
                <a:gd name="T1" fmla="*/ 0 h 6"/>
                <a:gd name="T2" fmla="*/ 46 w 49"/>
                <a:gd name="T3" fmla="*/ 0 h 6"/>
                <a:gd name="T4" fmla="*/ 49 w 49"/>
                <a:gd name="T5" fmla="*/ 0 h 6"/>
                <a:gd name="T6" fmla="*/ 49 w 49"/>
                <a:gd name="T7" fmla="*/ 0 h 6"/>
                <a:gd name="T8" fmla="*/ 49 w 49"/>
                <a:gd name="T9" fmla="*/ 0 h 6"/>
                <a:gd name="T10" fmla="*/ 49 w 49"/>
                <a:gd name="T11" fmla="*/ 3 h 6"/>
                <a:gd name="T12" fmla="*/ 49 w 49"/>
                <a:gd name="T13" fmla="*/ 3 h 6"/>
                <a:gd name="T14" fmla="*/ 49 w 49"/>
                <a:gd name="T15" fmla="*/ 3 h 6"/>
                <a:gd name="T16" fmla="*/ 49 w 49"/>
                <a:gd name="T17" fmla="*/ 3 h 6"/>
                <a:gd name="T18" fmla="*/ 49 w 49"/>
                <a:gd name="T19" fmla="*/ 6 h 6"/>
                <a:gd name="T20" fmla="*/ 0 w 49"/>
                <a:gd name="T21" fmla="*/ 6 h 6"/>
                <a:gd name="T22" fmla="*/ 3 w 49"/>
                <a:gd name="T23" fmla="*/ 3 h 6"/>
                <a:gd name="T24" fmla="*/ 3 w 49"/>
                <a:gd name="T25" fmla="*/ 3 h 6"/>
                <a:gd name="T26" fmla="*/ 3 w 49"/>
                <a:gd name="T27" fmla="*/ 3 h 6"/>
                <a:gd name="T28" fmla="*/ 3 w 49"/>
                <a:gd name="T29" fmla="*/ 3 h 6"/>
                <a:gd name="T30" fmla="*/ 3 w 49"/>
                <a:gd name="T31" fmla="*/ 0 h 6"/>
                <a:gd name="T32" fmla="*/ 3 w 49"/>
                <a:gd name="T33" fmla="*/ 0 h 6"/>
                <a:gd name="T34" fmla="*/ 3 w 49"/>
                <a:gd name="T35" fmla="*/ 0 h 6"/>
                <a:gd name="T36" fmla="*/ 3 w 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6"/>
                <a:gd name="T59" fmla="*/ 49 w 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6">
                  <a:moveTo>
                    <a:pt x="3" y="0"/>
                  </a:moveTo>
                  <a:lnTo>
                    <a:pt x="46" y="0"/>
                  </a:lnTo>
                  <a:lnTo>
                    <a:pt x="49" y="0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6" name="Freeform 12"/>
            <p:cNvSpPr>
              <a:spLocks/>
            </p:cNvSpPr>
            <p:nvPr/>
          </p:nvSpPr>
          <p:spPr bwMode="auto">
            <a:xfrm>
              <a:off x="482" y="126"/>
              <a:ext cx="52" cy="6"/>
            </a:xfrm>
            <a:custGeom>
              <a:avLst/>
              <a:gdLst>
                <a:gd name="T0" fmla="*/ 3 w 52"/>
                <a:gd name="T1" fmla="*/ 0 h 6"/>
                <a:gd name="T2" fmla="*/ 49 w 52"/>
                <a:gd name="T3" fmla="*/ 0 h 6"/>
                <a:gd name="T4" fmla="*/ 49 w 52"/>
                <a:gd name="T5" fmla="*/ 0 h 6"/>
                <a:gd name="T6" fmla="*/ 49 w 52"/>
                <a:gd name="T7" fmla="*/ 0 h 6"/>
                <a:gd name="T8" fmla="*/ 49 w 52"/>
                <a:gd name="T9" fmla="*/ 0 h 6"/>
                <a:gd name="T10" fmla="*/ 49 w 52"/>
                <a:gd name="T11" fmla="*/ 3 h 6"/>
                <a:gd name="T12" fmla="*/ 49 w 52"/>
                <a:gd name="T13" fmla="*/ 3 h 6"/>
                <a:gd name="T14" fmla="*/ 49 w 52"/>
                <a:gd name="T15" fmla="*/ 3 h 6"/>
                <a:gd name="T16" fmla="*/ 52 w 52"/>
                <a:gd name="T17" fmla="*/ 3 h 6"/>
                <a:gd name="T18" fmla="*/ 52 w 52"/>
                <a:gd name="T19" fmla="*/ 6 h 6"/>
                <a:gd name="T20" fmla="*/ 0 w 52"/>
                <a:gd name="T21" fmla="*/ 6 h 6"/>
                <a:gd name="T22" fmla="*/ 0 w 52"/>
                <a:gd name="T23" fmla="*/ 3 h 6"/>
                <a:gd name="T24" fmla="*/ 0 w 52"/>
                <a:gd name="T25" fmla="*/ 3 h 6"/>
                <a:gd name="T26" fmla="*/ 0 w 52"/>
                <a:gd name="T27" fmla="*/ 3 h 6"/>
                <a:gd name="T28" fmla="*/ 0 w 52"/>
                <a:gd name="T29" fmla="*/ 3 h 6"/>
                <a:gd name="T30" fmla="*/ 3 w 52"/>
                <a:gd name="T31" fmla="*/ 0 h 6"/>
                <a:gd name="T32" fmla="*/ 3 w 52"/>
                <a:gd name="T33" fmla="*/ 0 h 6"/>
                <a:gd name="T34" fmla="*/ 3 w 52"/>
                <a:gd name="T35" fmla="*/ 0 h 6"/>
                <a:gd name="T36" fmla="*/ 3 w 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2"/>
                <a:gd name="T58" fmla="*/ 0 h 6"/>
                <a:gd name="T59" fmla="*/ 52 w 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2" h="6">
                  <a:moveTo>
                    <a:pt x="3" y="0"/>
                  </a:moveTo>
                  <a:lnTo>
                    <a:pt x="49" y="0"/>
                  </a:lnTo>
                  <a:lnTo>
                    <a:pt x="49" y="3"/>
                  </a:lnTo>
                  <a:lnTo>
                    <a:pt x="52" y="3"/>
                  </a:lnTo>
                  <a:lnTo>
                    <a:pt x="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7" name="Freeform 13"/>
            <p:cNvSpPr>
              <a:spLocks/>
            </p:cNvSpPr>
            <p:nvPr/>
          </p:nvSpPr>
          <p:spPr bwMode="auto">
            <a:xfrm>
              <a:off x="479" y="129"/>
              <a:ext cx="55" cy="6"/>
            </a:xfrm>
            <a:custGeom>
              <a:avLst/>
              <a:gdLst>
                <a:gd name="T0" fmla="*/ 3 w 55"/>
                <a:gd name="T1" fmla="*/ 0 h 6"/>
                <a:gd name="T2" fmla="*/ 52 w 55"/>
                <a:gd name="T3" fmla="*/ 0 h 6"/>
                <a:gd name="T4" fmla="*/ 52 w 55"/>
                <a:gd name="T5" fmla="*/ 0 h 6"/>
                <a:gd name="T6" fmla="*/ 52 w 55"/>
                <a:gd name="T7" fmla="*/ 0 h 6"/>
                <a:gd name="T8" fmla="*/ 55 w 55"/>
                <a:gd name="T9" fmla="*/ 0 h 6"/>
                <a:gd name="T10" fmla="*/ 55 w 55"/>
                <a:gd name="T11" fmla="*/ 3 h 6"/>
                <a:gd name="T12" fmla="*/ 55 w 55"/>
                <a:gd name="T13" fmla="*/ 3 h 6"/>
                <a:gd name="T14" fmla="*/ 55 w 55"/>
                <a:gd name="T15" fmla="*/ 3 h 6"/>
                <a:gd name="T16" fmla="*/ 55 w 55"/>
                <a:gd name="T17" fmla="*/ 3 h 6"/>
                <a:gd name="T18" fmla="*/ 55 w 55"/>
                <a:gd name="T19" fmla="*/ 6 h 6"/>
                <a:gd name="T20" fmla="*/ 0 w 55"/>
                <a:gd name="T21" fmla="*/ 6 h 6"/>
                <a:gd name="T22" fmla="*/ 3 w 55"/>
                <a:gd name="T23" fmla="*/ 3 h 6"/>
                <a:gd name="T24" fmla="*/ 3 w 55"/>
                <a:gd name="T25" fmla="*/ 3 h 6"/>
                <a:gd name="T26" fmla="*/ 3 w 55"/>
                <a:gd name="T27" fmla="*/ 3 h 6"/>
                <a:gd name="T28" fmla="*/ 3 w 55"/>
                <a:gd name="T29" fmla="*/ 3 h 6"/>
                <a:gd name="T30" fmla="*/ 3 w 55"/>
                <a:gd name="T31" fmla="*/ 0 h 6"/>
                <a:gd name="T32" fmla="*/ 3 w 55"/>
                <a:gd name="T33" fmla="*/ 0 h 6"/>
                <a:gd name="T34" fmla="*/ 3 w 55"/>
                <a:gd name="T35" fmla="*/ 0 h 6"/>
                <a:gd name="T36" fmla="*/ 3 w 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6"/>
                <a:gd name="T59" fmla="*/ 55 w 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6">
                  <a:moveTo>
                    <a:pt x="3" y="0"/>
                  </a:moveTo>
                  <a:lnTo>
                    <a:pt x="52" y="0"/>
                  </a:lnTo>
                  <a:lnTo>
                    <a:pt x="55" y="0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8" name="Freeform 14"/>
            <p:cNvSpPr>
              <a:spLocks/>
            </p:cNvSpPr>
            <p:nvPr/>
          </p:nvSpPr>
          <p:spPr bwMode="auto">
            <a:xfrm>
              <a:off x="479" y="132"/>
              <a:ext cx="55" cy="6"/>
            </a:xfrm>
            <a:custGeom>
              <a:avLst/>
              <a:gdLst>
                <a:gd name="T0" fmla="*/ 3 w 55"/>
                <a:gd name="T1" fmla="*/ 0 h 6"/>
                <a:gd name="T2" fmla="*/ 55 w 55"/>
                <a:gd name="T3" fmla="*/ 0 h 6"/>
                <a:gd name="T4" fmla="*/ 55 w 55"/>
                <a:gd name="T5" fmla="*/ 0 h 6"/>
                <a:gd name="T6" fmla="*/ 55 w 55"/>
                <a:gd name="T7" fmla="*/ 0 h 6"/>
                <a:gd name="T8" fmla="*/ 55 w 55"/>
                <a:gd name="T9" fmla="*/ 0 h 6"/>
                <a:gd name="T10" fmla="*/ 55 w 55"/>
                <a:gd name="T11" fmla="*/ 3 h 6"/>
                <a:gd name="T12" fmla="*/ 55 w 55"/>
                <a:gd name="T13" fmla="*/ 3 h 6"/>
                <a:gd name="T14" fmla="*/ 55 w 55"/>
                <a:gd name="T15" fmla="*/ 3 h 6"/>
                <a:gd name="T16" fmla="*/ 55 w 55"/>
                <a:gd name="T17" fmla="*/ 3 h 6"/>
                <a:gd name="T18" fmla="*/ 55 w 55"/>
                <a:gd name="T19" fmla="*/ 6 h 6"/>
                <a:gd name="T20" fmla="*/ 0 w 55"/>
                <a:gd name="T21" fmla="*/ 6 h 6"/>
                <a:gd name="T22" fmla="*/ 0 w 55"/>
                <a:gd name="T23" fmla="*/ 3 h 6"/>
                <a:gd name="T24" fmla="*/ 0 w 55"/>
                <a:gd name="T25" fmla="*/ 3 h 6"/>
                <a:gd name="T26" fmla="*/ 0 w 55"/>
                <a:gd name="T27" fmla="*/ 3 h 6"/>
                <a:gd name="T28" fmla="*/ 0 w 55"/>
                <a:gd name="T29" fmla="*/ 3 h 6"/>
                <a:gd name="T30" fmla="*/ 3 w 55"/>
                <a:gd name="T31" fmla="*/ 0 h 6"/>
                <a:gd name="T32" fmla="*/ 3 w 55"/>
                <a:gd name="T33" fmla="*/ 0 h 6"/>
                <a:gd name="T34" fmla="*/ 3 w 55"/>
                <a:gd name="T35" fmla="*/ 0 h 6"/>
                <a:gd name="T36" fmla="*/ 3 w 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6"/>
                <a:gd name="T59" fmla="*/ 55 w 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6">
                  <a:moveTo>
                    <a:pt x="3" y="0"/>
                  </a:moveTo>
                  <a:lnTo>
                    <a:pt x="55" y="0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99" name="Freeform 15"/>
            <p:cNvSpPr>
              <a:spLocks/>
            </p:cNvSpPr>
            <p:nvPr/>
          </p:nvSpPr>
          <p:spPr bwMode="auto">
            <a:xfrm>
              <a:off x="479" y="135"/>
              <a:ext cx="58" cy="6"/>
            </a:xfrm>
            <a:custGeom>
              <a:avLst/>
              <a:gdLst>
                <a:gd name="T0" fmla="*/ 0 w 58"/>
                <a:gd name="T1" fmla="*/ 0 h 6"/>
                <a:gd name="T2" fmla="*/ 55 w 58"/>
                <a:gd name="T3" fmla="*/ 0 h 6"/>
                <a:gd name="T4" fmla="*/ 55 w 58"/>
                <a:gd name="T5" fmla="*/ 0 h 6"/>
                <a:gd name="T6" fmla="*/ 55 w 58"/>
                <a:gd name="T7" fmla="*/ 0 h 6"/>
                <a:gd name="T8" fmla="*/ 55 w 58"/>
                <a:gd name="T9" fmla="*/ 0 h 6"/>
                <a:gd name="T10" fmla="*/ 55 w 58"/>
                <a:gd name="T11" fmla="*/ 3 h 6"/>
                <a:gd name="T12" fmla="*/ 55 w 58"/>
                <a:gd name="T13" fmla="*/ 3 h 6"/>
                <a:gd name="T14" fmla="*/ 58 w 58"/>
                <a:gd name="T15" fmla="*/ 3 h 6"/>
                <a:gd name="T16" fmla="*/ 58 w 58"/>
                <a:gd name="T17" fmla="*/ 3 h 6"/>
                <a:gd name="T18" fmla="*/ 58 w 58"/>
                <a:gd name="T19" fmla="*/ 6 h 6"/>
                <a:gd name="T20" fmla="*/ 0 w 58"/>
                <a:gd name="T21" fmla="*/ 6 h 6"/>
                <a:gd name="T22" fmla="*/ 0 w 58"/>
                <a:gd name="T23" fmla="*/ 3 h 6"/>
                <a:gd name="T24" fmla="*/ 0 w 58"/>
                <a:gd name="T25" fmla="*/ 3 h 6"/>
                <a:gd name="T26" fmla="*/ 0 w 58"/>
                <a:gd name="T27" fmla="*/ 3 h 6"/>
                <a:gd name="T28" fmla="*/ 0 w 58"/>
                <a:gd name="T29" fmla="*/ 3 h 6"/>
                <a:gd name="T30" fmla="*/ 0 w 58"/>
                <a:gd name="T31" fmla="*/ 0 h 6"/>
                <a:gd name="T32" fmla="*/ 0 w 58"/>
                <a:gd name="T33" fmla="*/ 0 h 6"/>
                <a:gd name="T34" fmla="*/ 0 w 58"/>
                <a:gd name="T35" fmla="*/ 0 h 6"/>
                <a:gd name="T36" fmla="*/ 0 w 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6"/>
                <a:gd name="T59" fmla="*/ 58 w 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6">
                  <a:moveTo>
                    <a:pt x="0" y="0"/>
                  </a:moveTo>
                  <a:lnTo>
                    <a:pt x="55" y="0"/>
                  </a:lnTo>
                  <a:lnTo>
                    <a:pt x="55" y="3"/>
                  </a:lnTo>
                  <a:lnTo>
                    <a:pt x="58" y="3"/>
                  </a:lnTo>
                  <a:lnTo>
                    <a:pt x="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0" name="Freeform 16"/>
            <p:cNvSpPr>
              <a:spLocks/>
            </p:cNvSpPr>
            <p:nvPr/>
          </p:nvSpPr>
          <p:spPr bwMode="auto">
            <a:xfrm>
              <a:off x="476" y="138"/>
              <a:ext cx="61" cy="6"/>
            </a:xfrm>
            <a:custGeom>
              <a:avLst/>
              <a:gdLst>
                <a:gd name="T0" fmla="*/ 3 w 61"/>
                <a:gd name="T1" fmla="*/ 0 h 6"/>
                <a:gd name="T2" fmla="*/ 58 w 61"/>
                <a:gd name="T3" fmla="*/ 0 h 6"/>
                <a:gd name="T4" fmla="*/ 58 w 61"/>
                <a:gd name="T5" fmla="*/ 0 h 6"/>
                <a:gd name="T6" fmla="*/ 61 w 61"/>
                <a:gd name="T7" fmla="*/ 0 h 6"/>
                <a:gd name="T8" fmla="*/ 61 w 61"/>
                <a:gd name="T9" fmla="*/ 0 h 6"/>
                <a:gd name="T10" fmla="*/ 61 w 61"/>
                <a:gd name="T11" fmla="*/ 3 h 6"/>
                <a:gd name="T12" fmla="*/ 61 w 61"/>
                <a:gd name="T13" fmla="*/ 3 h 6"/>
                <a:gd name="T14" fmla="*/ 61 w 61"/>
                <a:gd name="T15" fmla="*/ 3 h 6"/>
                <a:gd name="T16" fmla="*/ 61 w 61"/>
                <a:gd name="T17" fmla="*/ 3 h 6"/>
                <a:gd name="T18" fmla="*/ 61 w 61"/>
                <a:gd name="T19" fmla="*/ 6 h 6"/>
                <a:gd name="T20" fmla="*/ 0 w 61"/>
                <a:gd name="T21" fmla="*/ 6 h 6"/>
                <a:gd name="T22" fmla="*/ 0 w 61"/>
                <a:gd name="T23" fmla="*/ 3 h 6"/>
                <a:gd name="T24" fmla="*/ 0 w 61"/>
                <a:gd name="T25" fmla="*/ 3 h 6"/>
                <a:gd name="T26" fmla="*/ 3 w 61"/>
                <a:gd name="T27" fmla="*/ 3 h 6"/>
                <a:gd name="T28" fmla="*/ 3 w 61"/>
                <a:gd name="T29" fmla="*/ 3 h 6"/>
                <a:gd name="T30" fmla="*/ 3 w 61"/>
                <a:gd name="T31" fmla="*/ 0 h 6"/>
                <a:gd name="T32" fmla="*/ 3 w 61"/>
                <a:gd name="T33" fmla="*/ 0 h 6"/>
                <a:gd name="T34" fmla="*/ 3 w 61"/>
                <a:gd name="T35" fmla="*/ 0 h 6"/>
                <a:gd name="T36" fmla="*/ 3 w 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1"/>
                <a:gd name="T58" fmla="*/ 0 h 6"/>
                <a:gd name="T59" fmla="*/ 61 w 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1" h="6">
                  <a:moveTo>
                    <a:pt x="3" y="0"/>
                  </a:moveTo>
                  <a:lnTo>
                    <a:pt x="58" y="0"/>
                  </a:lnTo>
                  <a:lnTo>
                    <a:pt x="61" y="0"/>
                  </a:lnTo>
                  <a:lnTo>
                    <a:pt x="61" y="3"/>
                  </a:lnTo>
                  <a:lnTo>
                    <a:pt x="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1" name="Freeform 17"/>
            <p:cNvSpPr>
              <a:spLocks/>
            </p:cNvSpPr>
            <p:nvPr/>
          </p:nvSpPr>
          <p:spPr bwMode="auto">
            <a:xfrm>
              <a:off x="476" y="141"/>
              <a:ext cx="61" cy="6"/>
            </a:xfrm>
            <a:custGeom>
              <a:avLst/>
              <a:gdLst>
                <a:gd name="T0" fmla="*/ 3 w 61"/>
                <a:gd name="T1" fmla="*/ 0 h 6"/>
                <a:gd name="T2" fmla="*/ 61 w 61"/>
                <a:gd name="T3" fmla="*/ 0 h 6"/>
                <a:gd name="T4" fmla="*/ 61 w 61"/>
                <a:gd name="T5" fmla="*/ 0 h 6"/>
                <a:gd name="T6" fmla="*/ 61 w 61"/>
                <a:gd name="T7" fmla="*/ 0 h 6"/>
                <a:gd name="T8" fmla="*/ 61 w 61"/>
                <a:gd name="T9" fmla="*/ 0 h 6"/>
                <a:gd name="T10" fmla="*/ 61 w 61"/>
                <a:gd name="T11" fmla="*/ 3 h 6"/>
                <a:gd name="T12" fmla="*/ 61 w 61"/>
                <a:gd name="T13" fmla="*/ 3 h 6"/>
                <a:gd name="T14" fmla="*/ 61 w 61"/>
                <a:gd name="T15" fmla="*/ 3 h 6"/>
                <a:gd name="T16" fmla="*/ 61 w 61"/>
                <a:gd name="T17" fmla="*/ 3 h 6"/>
                <a:gd name="T18" fmla="*/ 61 w 61"/>
                <a:gd name="T19" fmla="*/ 6 h 6"/>
                <a:gd name="T20" fmla="*/ 0 w 61"/>
                <a:gd name="T21" fmla="*/ 6 h 6"/>
                <a:gd name="T22" fmla="*/ 0 w 61"/>
                <a:gd name="T23" fmla="*/ 3 h 6"/>
                <a:gd name="T24" fmla="*/ 0 w 61"/>
                <a:gd name="T25" fmla="*/ 3 h 6"/>
                <a:gd name="T26" fmla="*/ 0 w 61"/>
                <a:gd name="T27" fmla="*/ 3 h 6"/>
                <a:gd name="T28" fmla="*/ 0 w 61"/>
                <a:gd name="T29" fmla="*/ 3 h 6"/>
                <a:gd name="T30" fmla="*/ 0 w 61"/>
                <a:gd name="T31" fmla="*/ 0 h 6"/>
                <a:gd name="T32" fmla="*/ 0 w 61"/>
                <a:gd name="T33" fmla="*/ 0 h 6"/>
                <a:gd name="T34" fmla="*/ 3 w 61"/>
                <a:gd name="T35" fmla="*/ 0 h 6"/>
                <a:gd name="T36" fmla="*/ 3 w 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1"/>
                <a:gd name="T58" fmla="*/ 0 h 6"/>
                <a:gd name="T59" fmla="*/ 61 w 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1" h="6">
                  <a:moveTo>
                    <a:pt x="3" y="0"/>
                  </a:moveTo>
                  <a:lnTo>
                    <a:pt x="61" y="0"/>
                  </a:lnTo>
                  <a:lnTo>
                    <a:pt x="61" y="3"/>
                  </a:lnTo>
                  <a:lnTo>
                    <a:pt x="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2" name="Freeform 18"/>
            <p:cNvSpPr>
              <a:spLocks/>
            </p:cNvSpPr>
            <p:nvPr/>
          </p:nvSpPr>
          <p:spPr bwMode="auto">
            <a:xfrm>
              <a:off x="473" y="144"/>
              <a:ext cx="67" cy="6"/>
            </a:xfrm>
            <a:custGeom>
              <a:avLst/>
              <a:gdLst>
                <a:gd name="T0" fmla="*/ 3 w 67"/>
                <a:gd name="T1" fmla="*/ 0 h 6"/>
                <a:gd name="T2" fmla="*/ 64 w 67"/>
                <a:gd name="T3" fmla="*/ 0 h 6"/>
                <a:gd name="T4" fmla="*/ 64 w 67"/>
                <a:gd name="T5" fmla="*/ 0 h 6"/>
                <a:gd name="T6" fmla="*/ 64 w 67"/>
                <a:gd name="T7" fmla="*/ 0 h 6"/>
                <a:gd name="T8" fmla="*/ 64 w 67"/>
                <a:gd name="T9" fmla="*/ 0 h 6"/>
                <a:gd name="T10" fmla="*/ 64 w 67"/>
                <a:gd name="T11" fmla="*/ 3 h 6"/>
                <a:gd name="T12" fmla="*/ 64 w 67"/>
                <a:gd name="T13" fmla="*/ 3 h 6"/>
                <a:gd name="T14" fmla="*/ 64 w 67"/>
                <a:gd name="T15" fmla="*/ 3 h 6"/>
                <a:gd name="T16" fmla="*/ 64 w 67"/>
                <a:gd name="T17" fmla="*/ 3 h 6"/>
                <a:gd name="T18" fmla="*/ 67 w 67"/>
                <a:gd name="T19" fmla="*/ 6 h 6"/>
                <a:gd name="T20" fmla="*/ 0 w 67"/>
                <a:gd name="T21" fmla="*/ 6 h 6"/>
                <a:gd name="T22" fmla="*/ 3 w 67"/>
                <a:gd name="T23" fmla="*/ 3 h 6"/>
                <a:gd name="T24" fmla="*/ 3 w 67"/>
                <a:gd name="T25" fmla="*/ 3 h 6"/>
                <a:gd name="T26" fmla="*/ 3 w 67"/>
                <a:gd name="T27" fmla="*/ 3 h 6"/>
                <a:gd name="T28" fmla="*/ 3 w 67"/>
                <a:gd name="T29" fmla="*/ 3 h 6"/>
                <a:gd name="T30" fmla="*/ 3 w 67"/>
                <a:gd name="T31" fmla="*/ 0 h 6"/>
                <a:gd name="T32" fmla="*/ 3 w 67"/>
                <a:gd name="T33" fmla="*/ 0 h 6"/>
                <a:gd name="T34" fmla="*/ 3 w 67"/>
                <a:gd name="T35" fmla="*/ 0 h 6"/>
                <a:gd name="T36" fmla="*/ 3 w 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6"/>
                <a:gd name="T59" fmla="*/ 67 w 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6">
                  <a:moveTo>
                    <a:pt x="3" y="0"/>
                  </a:moveTo>
                  <a:lnTo>
                    <a:pt x="64" y="0"/>
                  </a:lnTo>
                  <a:lnTo>
                    <a:pt x="64" y="3"/>
                  </a:lnTo>
                  <a:lnTo>
                    <a:pt x="67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3" name="Freeform 19"/>
            <p:cNvSpPr>
              <a:spLocks/>
            </p:cNvSpPr>
            <p:nvPr/>
          </p:nvSpPr>
          <p:spPr bwMode="auto">
            <a:xfrm>
              <a:off x="473" y="147"/>
              <a:ext cx="67" cy="6"/>
            </a:xfrm>
            <a:custGeom>
              <a:avLst/>
              <a:gdLst>
                <a:gd name="T0" fmla="*/ 3 w 67"/>
                <a:gd name="T1" fmla="*/ 0 h 6"/>
                <a:gd name="T2" fmla="*/ 64 w 67"/>
                <a:gd name="T3" fmla="*/ 0 h 6"/>
                <a:gd name="T4" fmla="*/ 64 w 67"/>
                <a:gd name="T5" fmla="*/ 0 h 6"/>
                <a:gd name="T6" fmla="*/ 64 w 67"/>
                <a:gd name="T7" fmla="*/ 0 h 6"/>
                <a:gd name="T8" fmla="*/ 64 w 67"/>
                <a:gd name="T9" fmla="*/ 0 h 6"/>
                <a:gd name="T10" fmla="*/ 67 w 67"/>
                <a:gd name="T11" fmla="*/ 3 h 6"/>
                <a:gd name="T12" fmla="*/ 67 w 67"/>
                <a:gd name="T13" fmla="*/ 3 h 6"/>
                <a:gd name="T14" fmla="*/ 67 w 67"/>
                <a:gd name="T15" fmla="*/ 3 h 6"/>
                <a:gd name="T16" fmla="*/ 67 w 67"/>
                <a:gd name="T17" fmla="*/ 3 h 6"/>
                <a:gd name="T18" fmla="*/ 67 w 67"/>
                <a:gd name="T19" fmla="*/ 6 h 6"/>
                <a:gd name="T20" fmla="*/ 0 w 67"/>
                <a:gd name="T21" fmla="*/ 6 h 6"/>
                <a:gd name="T22" fmla="*/ 0 w 67"/>
                <a:gd name="T23" fmla="*/ 3 h 6"/>
                <a:gd name="T24" fmla="*/ 0 w 67"/>
                <a:gd name="T25" fmla="*/ 3 h 6"/>
                <a:gd name="T26" fmla="*/ 0 w 67"/>
                <a:gd name="T27" fmla="*/ 3 h 6"/>
                <a:gd name="T28" fmla="*/ 0 w 67"/>
                <a:gd name="T29" fmla="*/ 3 h 6"/>
                <a:gd name="T30" fmla="*/ 3 w 67"/>
                <a:gd name="T31" fmla="*/ 0 h 6"/>
                <a:gd name="T32" fmla="*/ 3 w 67"/>
                <a:gd name="T33" fmla="*/ 0 h 6"/>
                <a:gd name="T34" fmla="*/ 3 w 67"/>
                <a:gd name="T35" fmla="*/ 0 h 6"/>
                <a:gd name="T36" fmla="*/ 3 w 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6"/>
                <a:gd name="T59" fmla="*/ 67 w 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6">
                  <a:moveTo>
                    <a:pt x="3" y="0"/>
                  </a:moveTo>
                  <a:lnTo>
                    <a:pt x="64" y="0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4" name="Freeform 20"/>
            <p:cNvSpPr>
              <a:spLocks/>
            </p:cNvSpPr>
            <p:nvPr/>
          </p:nvSpPr>
          <p:spPr bwMode="auto">
            <a:xfrm>
              <a:off x="473" y="150"/>
              <a:ext cx="67" cy="6"/>
            </a:xfrm>
            <a:custGeom>
              <a:avLst/>
              <a:gdLst>
                <a:gd name="T0" fmla="*/ 0 w 67"/>
                <a:gd name="T1" fmla="*/ 0 h 6"/>
                <a:gd name="T2" fmla="*/ 67 w 67"/>
                <a:gd name="T3" fmla="*/ 0 h 6"/>
                <a:gd name="T4" fmla="*/ 67 w 67"/>
                <a:gd name="T5" fmla="*/ 0 h 6"/>
                <a:gd name="T6" fmla="*/ 67 w 67"/>
                <a:gd name="T7" fmla="*/ 0 h 6"/>
                <a:gd name="T8" fmla="*/ 67 w 67"/>
                <a:gd name="T9" fmla="*/ 0 h 6"/>
                <a:gd name="T10" fmla="*/ 67 w 67"/>
                <a:gd name="T11" fmla="*/ 3 h 6"/>
                <a:gd name="T12" fmla="*/ 67 w 67"/>
                <a:gd name="T13" fmla="*/ 3 h 6"/>
                <a:gd name="T14" fmla="*/ 67 w 67"/>
                <a:gd name="T15" fmla="*/ 3 h 6"/>
                <a:gd name="T16" fmla="*/ 67 w 67"/>
                <a:gd name="T17" fmla="*/ 3 h 6"/>
                <a:gd name="T18" fmla="*/ 67 w 67"/>
                <a:gd name="T19" fmla="*/ 6 h 6"/>
                <a:gd name="T20" fmla="*/ 0 w 67"/>
                <a:gd name="T21" fmla="*/ 6 h 6"/>
                <a:gd name="T22" fmla="*/ 0 w 67"/>
                <a:gd name="T23" fmla="*/ 3 h 6"/>
                <a:gd name="T24" fmla="*/ 0 w 67"/>
                <a:gd name="T25" fmla="*/ 3 h 6"/>
                <a:gd name="T26" fmla="*/ 0 w 67"/>
                <a:gd name="T27" fmla="*/ 3 h 6"/>
                <a:gd name="T28" fmla="*/ 0 w 67"/>
                <a:gd name="T29" fmla="*/ 3 h 6"/>
                <a:gd name="T30" fmla="*/ 0 w 67"/>
                <a:gd name="T31" fmla="*/ 0 h 6"/>
                <a:gd name="T32" fmla="*/ 0 w 67"/>
                <a:gd name="T33" fmla="*/ 0 h 6"/>
                <a:gd name="T34" fmla="*/ 0 w 67"/>
                <a:gd name="T35" fmla="*/ 0 h 6"/>
                <a:gd name="T36" fmla="*/ 0 w 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6"/>
                <a:gd name="T59" fmla="*/ 67 w 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6">
                  <a:moveTo>
                    <a:pt x="0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5" name="Freeform 21"/>
            <p:cNvSpPr>
              <a:spLocks/>
            </p:cNvSpPr>
            <p:nvPr/>
          </p:nvSpPr>
          <p:spPr bwMode="auto">
            <a:xfrm>
              <a:off x="473" y="153"/>
              <a:ext cx="67" cy="6"/>
            </a:xfrm>
            <a:custGeom>
              <a:avLst/>
              <a:gdLst>
                <a:gd name="T0" fmla="*/ 0 w 67"/>
                <a:gd name="T1" fmla="*/ 0 h 6"/>
                <a:gd name="T2" fmla="*/ 67 w 67"/>
                <a:gd name="T3" fmla="*/ 0 h 6"/>
                <a:gd name="T4" fmla="*/ 67 w 67"/>
                <a:gd name="T5" fmla="*/ 0 h 6"/>
                <a:gd name="T6" fmla="*/ 67 w 67"/>
                <a:gd name="T7" fmla="*/ 0 h 6"/>
                <a:gd name="T8" fmla="*/ 67 w 67"/>
                <a:gd name="T9" fmla="*/ 0 h 6"/>
                <a:gd name="T10" fmla="*/ 67 w 67"/>
                <a:gd name="T11" fmla="*/ 3 h 6"/>
                <a:gd name="T12" fmla="*/ 67 w 67"/>
                <a:gd name="T13" fmla="*/ 3 h 6"/>
                <a:gd name="T14" fmla="*/ 67 w 67"/>
                <a:gd name="T15" fmla="*/ 3 h 6"/>
                <a:gd name="T16" fmla="*/ 67 w 67"/>
                <a:gd name="T17" fmla="*/ 3 h 6"/>
                <a:gd name="T18" fmla="*/ 67 w 67"/>
                <a:gd name="T19" fmla="*/ 6 h 6"/>
                <a:gd name="T20" fmla="*/ 0 w 67"/>
                <a:gd name="T21" fmla="*/ 6 h 6"/>
                <a:gd name="T22" fmla="*/ 0 w 67"/>
                <a:gd name="T23" fmla="*/ 3 h 6"/>
                <a:gd name="T24" fmla="*/ 0 w 67"/>
                <a:gd name="T25" fmla="*/ 3 h 6"/>
                <a:gd name="T26" fmla="*/ 0 w 67"/>
                <a:gd name="T27" fmla="*/ 3 h 6"/>
                <a:gd name="T28" fmla="*/ 0 w 67"/>
                <a:gd name="T29" fmla="*/ 3 h 6"/>
                <a:gd name="T30" fmla="*/ 0 w 67"/>
                <a:gd name="T31" fmla="*/ 0 h 6"/>
                <a:gd name="T32" fmla="*/ 0 w 67"/>
                <a:gd name="T33" fmla="*/ 0 h 6"/>
                <a:gd name="T34" fmla="*/ 0 w 67"/>
                <a:gd name="T35" fmla="*/ 0 h 6"/>
                <a:gd name="T36" fmla="*/ 0 w 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6"/>
                <a:gd name="T59" fmla="*/ 67 w 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6">
                  <a:moveTo>
                    <a:pt x="0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6" name="Freeform 22"/>
            <p:cNvSpPr>
              <a:spLocks/>
            </p:cNvSpPr>
            <p:nvPr/>
          </p:nvSpPr>
          <p:spPr bwMode="auto">
            <a:xfrm>
              <a:off x="470" y="156"/>
              <a:ext cx="73" cy="6"/>
            </a:xfrm>
            <a:custGeom>
              <a:avLst/>
              <a:gdLst>
                <a:gd name="T0" fmla="*/ 3 w 73"/>
                <a:gd name="T1" fmla="*/ 0 h 6"/>
                <a:gd name="T2" fmla="*/ 70 w 73"/>
                <a:gd name="T3" fmla="*/ 0 h 6"/>
                <a:gd name="T4" fmla="*/ 70 w 73"/>
                <a:gd name="T5" fmla="*/ 0 h 6"/>
                <a:gd name="T6" fmla="*/ 70 w 73"/>
                <a:gd name="T7" fmla="*/ 0 h 6"/>
                <a:gd name="T8" fmla="*/ 70 w 73"/>
                <a:gd name="T9" fmla="*/ 0 h 6"/>
                <a:gd name="T10" fmla="*/ 70 w 73"/>
                <a:gd name="T11" fmla="*/ 3 h 6"/>
                <a:gd name="T12" fmla="*/ 70 w 73"/>
                <a:gd name="T13" fmla="*/ 3 h 6"/>
                <a:gd name="T14" fmla="*/ 70 w 73"/>
                <a:gd name="T15" fmla="*/ 3 h 6"/>
                <a:gd name="T16" fmla="*/ 70 w 73"/>
                <a:gd name="T17" fmla="*/ 3 h 6"/>
                <a:gd name="T18" fmla="*/ 73 w 73"/>
                <a:gd name="T19" fmla="*/ 6 h 6"/>
                <a:gd name="T20" fmla="*/ 0 w 73"/>
                <a:gd name="T21" fmla="*/ 6 h 6"/>
                <a:gd name="T22" fmla="*/ 0 w 73"/>
                <a:gd name="T23" fmla="*/ 3 h 6"/>
                <a:gd name="T24" fmla="*/ 0 w 73"/>
                <a:gd name="T25" fmla="*/ 3 h 6"/>
                <a:gd name="T26" fmla="*/ 0 w 73"/>
                <a:gd name="T27" fmla="*/ 3 h 6"/>
                <a:gd name="T28" fmla="*/ 3 w 73"/>
                <a:gd name="T29" fmla="*/ 3 h 6"/>
                <a:gd name="T30" fmla="*/ 3 w 73"/>
                <a:gd name="T31" fmla="*/ 0 h 6"/>
                <a:gd name="T32" fmla="*/ 3 w 73"/>
                <a:gd name="T33" fmla="*/ 0 h 6"/>
                <a:gd name="T34" fmla="*/ 3 w 73"/>
                <a:gd name="T35" fmla="*/ 0 h 6"/>
                <a:gd name="T36" fmla="*/ 3 w 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6"/>
                <a:gd name="T59" fmla="*/ 73 w 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6">
                  <a:moveTo>
                    <a:pt x="3" y="0"/>
                  </a:moveTo>
                  <a:lnTo>
                    <a:pt x="70" y="0"/>
                  </a:lnTo>
                  <a:lnTo>
                    <a:pt x="70" y="3"/>
                  </a:lnTo>
                  <a:lnTo>
                    <a:pt x="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7" name="Freeform 23"/>
            <p:cNvSpPr>
              <a:spLocks/>
            </p:cNvSpPr>
            <p:nvPr/>
          </p:nvSpPr>
          <p:spPr bwMode="auto">
            <a:xfrm>
              <a:off x="470" y="159"/>
              <a:ext cx="73" cy="6"/>
            </a:xfrm>
            <a:custGeom>
              <a:avLst/>
              <a:gdLst>
                <a:gd name="T0" fmla="*/ 3 w 73"/>
                <a:gd name="T1" fmla="*/ 0 h 6"/>
                <a:gd name="T2" fmla="*/ 70 w 73"/>
                <a:gd name="T3" fmla="*/ 0 h 6"/>
                <a:gd name="T4" fmla="*/ 70 w 73"/>
                <a:gd name="T5" fmla="*/ 0 h 6"/>
                <a:gd name="T6" fmla="*/ 70 w 73"/>
                <a:gd name="T7" fmla="*/ 0 h 6"/>
                <a:gd name="T8" fmla="*/ 70 w 73"/>
                <a:gd name="T9" fmla="*/ 0 h 6"/>
                <a:gd name="T10" fmla="*/ 73 w 73"/>
                <a:gd name="T11" fmla="*/ 3 h 6"/>
                <a:gd name="T12" fmla="*/ 73 w 73"/>
                <a:gd name="T13" fmla="*/ 3 h 6"/>
                <a:gd name="T14" fmla="*/ 73 w 73"/>
                <a:gd name="T15" fmla="*/ 3 h 6"/>
                <a:gd name="T16" fmla="*/ 73 w 73"/>
                <a:gd name="T17" fmla="*/ 3 h 6"/>
                <a:gd name="T18" fmla="*/ 73 w 73"/>
                <a:gd name="T19" fmla="*/ 6 h 6"/>
                <a:gd name="T20" fmla="*/ 0 w 73"/>
                <a:gd name="T21" fmla="*/ 6 h 6"/>
                <a:gd name="T22" fmla="*/ 0 w 73"/>
                <a:gd name="T23" fmla="*/ 3 h 6"/>
                <a:gd name="T24" fmla="*/ 0 w 73"/>
                <a:gd name="T25" fmla="*/ 3 h 6"/>
                <a:gd name="T26" fmla="*/ 0 w 73"/>
                <a:gd name="T27" fmla="*/ 3 h 6"/>
                <a:gd name="T28" fmla="*/ 0 w 73"/>
                <a:gd name="T29" fmla="*/ 3 h 6"/>
                <a:gd name="T30" fmla="*/ 0 w 73"/>
                <a:gd name="T31" fmla="*/ 0 h 6"/>
                <a:gd name="T32" fmla="*/ 0 w 73"/>
                <a:gd name="T33" fmla="*/ 0 h 6"/>
                <a:gd name="T34" fmla="*/ 0 w 73"/>
                <a:gd name="T35" fmla="*/ 0 h 6"/>
                <a:gd name="T36" fmla="*/ 3 w 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6"/>
                <a:gd name="T59" fmla="*/ 73 w 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6">
                  <a:moveTo>
                    <a:pt x="3" y="0"/>
                  </a:moveTo>
                  <a:lnTo>
                    <a:pt x="70" y="0"/>
                  </a:lnTo>
                  <a:lnTo>
                    <a:pt x="73" y="3"/>
                  </a:lnTo>
                  <a:lnTo>
                    <a:pt x="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8" name="Freeform 24"/>
            <p:cNvSpPr>
              <a:spLocks/>
            </p:cNvSpPr>
            <p:nvPr/>
          </p:nvSpPr>
          <p:spPr bwMode="auto">
            <a:xfrm>
              <a:off x="470" y="162"/>
              <a:ext cx="73" cy="6"/>
            </a:xfrm>
            <a:custGeom>
              <a:avLst/>
              <a:gdLst>
                <a:gd name="T0" fmla="*/ 0 w 73"/>
                <a:gd name="T1" fmla="*/ 0 h 6"/>
                <a:gd name="T2" fmla="*/ 73 w 73"/>
                <a:gd name="T3" fmla="*/ 0 h 6"/>
                <a:gd name="T4" fmla="*/ 73 w 73"/>
                <a:gd name="T5" fmla="*/ 0 h 6"/>
                <a:gd name="T6" fmla="*/ 73 w 73"/>
                <a:gd name="T7" fmla="*/ 0 h 6"/>
                <a:gd name="T8" fmla="*/ 73 w 73"/>
                <a:gd name="T9" fmla="*/ 0 h 6"/>
                <a:gd name="T10" fmla="*/ 73 w 73"/>
                <a:gd name="T11" fmla="*/ 3 h 6"/>
                <a:gd name="T12" fmla="*/ 73 w 73"/>
                <a:gd name="T13" fmla="*/ 3 h 6"/>
                <a:gd name="T14" fmla="*/ 73 w 73"/>
                <a:gd name="T15" fmla="*/ 3 h 6"/>
                <a:gd name="T16" fmla="*/ 73 w 73"/>
                <a:gd name="T17" fmla="*/ 3 h 6"/>
                <a:gd name="T18" fmla="*/ 73 w 73"/>
                <a:gd name="T19" fmla="*/ 6 h 6"/>
                <a:gd name="T20" fmla="*/ 0 w 73"/>
                <a:gd name="T21" fmla="*/ 6 h 6"/>
                <a:gd name="T22" fmla="*/ 0 w 73"/>
                <a:gd name="T23" fmla="*/ 3 h 6"/>
                <a:gd name="T24" fmla="*/ 0 w 73"/>
                <a:gd name="T25" fmla="*/ 3 h 6"/>
                <a:gd name="T26" fmla="*/ 0 w 73"/>
                <a:gd name="T27" fmla="*/ 3 h 6"/>
                <a:gd name="T28" fmla="*/ 0 w 73"/>
                <a:gd name="T29" fmla="*/ 3 h 6"/>
                <a:gd name="T30" fmla="*/ 0 w 73"/>
                <a:gd name="T31" fmla="*/ 0 h 6"/>
                <a:gd name="T32" fmla="*/ 0 w 73"/>
                <a:gd name="T33" fmla="*/ 0 h 6"/>
                <a:gd name="T34" fmla="*/ 0 w 73"/>
                <a:gd name="T35" fmla="*/ 0 h 6"/>
                <a:gd name="T36" fmla="*/ 0 w 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6"/>
                <a:gd name="T59" fmla="*/ 73 w 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6">
                  <a:moveTo>
                    <a:pt x="0" y="0"/>
                  </a:moveTo>
                  <a:lnTo>
                    <a:pt x="73" y="0"/>
                  </a:lnTo>
                  <a:lnTo>
                    <a:pt x="73" y="3"/>
                  </a:lnTo>
                  <a:lnTo>
                    <a:pt x="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09" name="Freeform 25"/>
            <p:cNvSpPr>
              <a:spLocks/>
            </p:cNvSpPr>
            <p:nvPr/>
          </p:nvSpPr>
          <p:spPr bwMode="auto">
            <a:xfrm>
              <a:off x="467" y="165"/>
              <a:ext cx="76" cy="6"/>
            </a:xfrm>
            <a:custGeom>
              <a:avLst/>
              <a:gdLst>
                <a:gd name="T0" fmla="*/ 3 w 76"/>
                <a:gd name="T1" fmla="*/ 0 h 6"/>
                <a:gd name="T2" fmla="*/ 76 w 76"/>
                <a:gd name="T3" fmla="*/ 0 h 6"/>
                <a:gd name="T4" fmla="*/ 76 w 76"/>
                <a:gd name="T5" fmla="*/ 0 h 6"/>
                <a:gd name="T6" fmla="*/ 76 w 76"/>
                <a:gd name="T7" fmla="*/ 0 h 6"/>
                <a:gd name="T8" fmla="*/ 76 w 76"/>
                <a:gd name="T9" fmla="*/ 0 h 6"/>
                <a:gd name="T10" fmla="*/ 76 w 76"/>
                <a:gd name="T11" fmla="*/ 3 h 6"/>
                <a:gd name="T12" fmla="*/ 76 w 76"/>
                <a:gd name="T13" fmla="*/ 3 h 6"/>
                <a:gd name="T14" fmla="*/ 76 w 76"/>
                <a:gd name="T15" fmla="*/ 3 h 6"/>
                <a:gd name="T16" fmla="*/ 76 w 76"/>
                <a:gd name="T17" fmla="*/ 3 h 6"/>
                <a:gd name="T18" fmla="*/ 76 w 76"/>
                <a:gd name="T19" fmla="*/ 6 h 6"/>
                <a:gd name="T20" fmla="*/ 0 w 76"/>
                <a:gd name="T21" fmla="*/ 6 h 6"/>
                <a:gd name="T22" fmla="*/ 0 w 76"/>
                <a:gd name="T23" fmla="*/ 3 h 6"/>
                <a:gd name="T24" fmla="*/ 0 w 76"/>
                <a:gd name="T25" fmla="*/ 3 h 6"/>
                <a:gd name="T26" fmla="*/ 3 w 76"/>
                <a:gd name="T27" fmla="*/ 3 h 6"/>
                <a:gd name="T28" fmla="*/ 3 w 76"/>
                <a:gd name="T29" fmla="*/ 3 h 6"/>
                <a:gd name="T30" fmla="*/ 3 w 76"/>
                <a:gd name="T31" fmla="*/ 0 h 6"/>
                <a:gd name="T32" fmla="*/ 3 w 76"/>
                <a:gd name="T33" fmla="*/ 0 h 6"/>
                <a:gd name="T34" fmla="*/ 3 w 76"/>
                <a:gd name="T35" fmla="*/ 0 h 6"/>
                <a:gd name="T36" fmla="*/ 3 w 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"/>
                <a:gd name="T59" fmla="*/ 76 w 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">
                  <a:moveTo>
                    <a:pt x="3" y="0"/>
                  </a:moveTo>
                  <a:lnTo>
                    <a:pt x="76" y="0"/>
                  </a:lnTo>
                  <a:lnTo>
                    <a:pt x="76" y="3"/>
                  </a:lnTo>
                  <a:lnTo>
                    <a:pt x="7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0" name="Freeform 26"/>
            <p:cNvSpPr>
              <a:spLocks/>
            </p:cNvSpPr>
            <p:nvPr/>
          </p:nvSpPr>
          <p:spPr bwMode="auto">
            <a:xfrm>
              <a:off x="467" y="168"/>
              <a:ext cx="76" cy="7"/>
            </a:xfrm>
            <a:custGeom>
              <a:avLst/>
              <a:gdLst>
                <a:gd name="T0" fmla="*/ 3 w 76"/>
                <a:gd name="T1" fmla="*/ 0 h 7"/>
                <a:gd name="T2" fmla="*/ 76 w 76"/>
                <a:gd name="T3" fmla="*/ 0 h 7"/>
                <a:gd name="T4" fmla="*/ 76 w 76"/>
                <a:gd name="T5" fmla="*/ 0 h 7"/>
                <a:gd name="T6" fmla="*/ 76 w 76"/>
                <a:gd name="T7" fmla="*/ 0 h 7"/>
                <a:gd name="T8" fmla="*/ 76 w 76"/>
                <a:gd name="T9" fmla="*/ 0 h 7"/>
                <a:gd name="T10" fmla="*/ 76 w 76"/>
                <a:gd name="T11" fmla="*/ 3 h 7"/>
                <a:gd name="T12" fmla="*/ 76 w 76"/>
                <a:gd name="T13" fmla="*/ 3 h 7"/>
                <a:gd name="T14" fmla="*/ 76 w 76"/>
                <a:gd name="T15" fmla="*/ 3 h 7"/>
                <a:gd name="T16" fmla="*/ 76 w 76"/>
                <a:gd name="T17" fmla="*/ 3 h 7"/>
                <a:gd name="T18" fmla="*/ 76 w 76"/>
                <a:gd name="T19" fmla="*/ 7 h 7"/>
                <a:gd name="T20" fmla="*/ 0 w 76"/>
                <a:gd name="T21" fmla="*/ 7 h 7"/>
                <a:gd name="T22" fmla="*/ 0 w 76"/>
                <a:gd name="T23" fmla="*/ 3 h 7"/>
                <a:gd name="T24" fmla="*/ 0 w 76"/>
                <a:gd name="T25" fmla="*/ 3 h 7"/>
                <a:gd name="T26" fmla="*/ 0 w 76"/>
                <a:gd name="T27" fmla="*/ 3 h 7"/>
                <a:gd name="T28" fmla="*/ 0 w 76"/>
                <a:gd name="T29" fmla="*/ 3 h 7"/>
                <a:gd name="T30" fmla="*/ 0 w 76"/>
                <a:gd name="T31" fmla="*/ 0 h 7"/>
                <a:gd name="T32" fmla="*/ 0 w 76"/>
                <a:gd name="T33" fmla="*/ 0 h 7"/>
                <a:gd name="T34" fmla="*/ 3 w 76"/>
                <a:gd name="T35" fmla="*/ 0 h 7"/>
                <a:gd name="T36" fmla="*/ 3 w 76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7"/>
                <a:gd name="T59" fmla="*/ 76 w 7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7">
                  <a:moveTo>
                    <a:pt x="3" y="0"/>
                  </a:moveTo>
                  <a:lnTo>
                    <a:pt x="76" y="0"/>
                  </a:lnTo>
                  <a:lnTo>
                    <a:pt x="76" y="3"/>
                  </a:lnTo>
                  <a:lnTo>
                    <a:pt x="76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1" name="Freeform 27"/>
            <p:cNvSpPr>
              <a:spLocks/>
            </p:cNvSpPr>
            <p:nvPr/>
          </p:nvSpPr>
          <p:spPr bwMode="auto">
            <a:xfrm>
              <a:off x="467" y="171"/>
              <a:ext cx="79" cy="7"/>
            </a:xfrm>
            <a:custGeom>
              <a:avLst/>
              <a:gdLst>
                <a:gd name="T0" fmla="*/ 0 w 79"/>
                <a:gd name="T1" fmla="*/ 0 h 7"/>
                <a:gd name="T2" fmla="*/ 76 w 79"/>
                <a:gd name="T3" fmla="*/ 0 h 7"/>
                <a:gd name="T4" fmla="*/ 76 w 79"/>
                <a:gd name="T5" fmla="*/ 0 h 7"/>
                <a:gd name="T6" fmla="*/ 76 w 79"/>
                <a:gd name="T7" fmla="*/ 0 h 7"/>
                <a:gd name="T8" fmla="*/ 76 w 79"/>
                <a:gd name="T9" fmla="*/ 0 h 7"/>
                <a:gd name="T10" fmla="*/ 76 w 79"/>
                <a:gd name="T11" fmla="*/ 4 h 7"/>
                <a:gd name="T12" fmla="*/ 76 w 79"/>
                <a:gd name="T13" fmla="*/ 4 h 7"/>
                <a:gd name="T14" fmla="*/ 79 w 79"/>
                <a:gd name="T15" fmla="*/ 4 h 7"/>
                <a:gd name="T16" fmla="*/ 79 w 79"/>
                <a:gd name="T17" fmla="*/ 4 h 7"/>
                <a:gd name="T18" fmla="*/ 79 w 79"/>
                <a:gd name="T19" fmla="*/ 7 h 7"/>
                <a:gd name="T20" fmla="*/ 0 w 79"/>
                <a:gd name="T21" fmla="*/ 7 h 7"/>
                <a:gd name="T22" fmla="*/ 0 w 79"/>
                <a:gd name="T23" fmla="*/ 4 h 7"/>
                <a:gd name="T24" fmla="*/ 0 w 79"/>
                <a:gd name="T25" fmla="*/ 4 h 7"/>
                <a:gd name="T26" fmla="*/ 0 w 79"/>
                <a:gd name="T27" fmla="*/ 4 h 7"/>
                <a:gd name="T28" fmla="*/ 0 w 79"/>
                <a:gd name="T29" fmla="*/ 4 h 7"/>
                <a:gd name="T30" fmla="*/ 0 w 79"/>
                <a:gd name="T31" fmla="*/ 0 h 7"/>
                <a:gd name="T32" fmla="*/ 0 w 79"/>
                <a:gd name="T33" fmla="*/ 0 h 7"/>
                <a:gd name="T34" fmla="*/ 0 w 79"/>
                <a:gd name="T35" fmla="*/ 0 h 7"/>
                <a:gd name="T36" fmla="*/ 0 w 79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7"/>
                <a:gd name="T59" fmla="*/ 79 w 79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7">
                  <a:moveTo>
                    <a:pt x="0" y="0"/>
                  </a:moveTo>
                  <a:lnTo>
                    <a:pt x="76" y="0"/>
                  </a:lnTo>
                  <a:lnTo>
                    <a:pt x="76" y="4"/>
                  </a:lnTo>
                  <a:lnTo>
                    <a:pt x="79" y="4"/>
                  </a:lnTo>
                  <a:lnTo>
                    <a:pt x="79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2" name="Freeform 28"/>
            <p:cNvSpPr>
              <a:spLocks/>
            </p:cNvSpPr>
            <p:nvPr/>
          </p:nvSpPr>
          <p:spPr bwMode="auto">
            <a:xfrm>
              <a:off x="467" y="175"/>
              <a:ext cx="79" cy="6"/>
            </a:xfrm>
            <a:custGeom>
              <a:avLst/>
              <a:gdLst>
                <a:gd name="T0" fmla="*/ 0 w 79"/>
                <a:gd name="T1" fmla="*/ 0 h 6"/>
                <a:gd name="T2" fmla="*/ 76 w 79"/>
                <a:gd name="T3" fmla="*/ 0 h 6"/>
                <a:gd name="T4" fmla="*/ 76 w 79"/>
                <a:gd name="T5" fmla="*/ 0 h 6"/>
                <a:gd name="T6" fmla="*/ 79 w 79"/>
                <a:gd name="T7" fmla="*/ 0 h 6"/>
                <a:gd name="T8" fmla="*/ 79 w 79"/>
                <a:gd name="T9" fmla="*/ 0 h 6"/>
                <a:gd name="T10" fmla="*/ 79 w 79"/>
                <a:gd name="T11" fmla="*/ 3 h 6"/>
                <a:gd name="T12" fmla="*/ 79 w 79"/>
                <a:gd name="T13" fmla="*/ 3 h 6"/>
                <a:gd name="T14" fmla="*/ 79 w 79"/>
                <a:gd name="T15" fmla="*/ 3 h 6"/>
                <a:gd name="T16" fmla="*/ 79 w 79"/>
                <a:gd name="T17" fmla="*/ 3 h 6"/>
                <a:gd name="T18" fmla="*/ 79 w 79"/>
                <a:gd name="T19" fmla="*/ 6 h 6"/>
                <a:gd name="T20" fmla="*/ 0 w 79"/>
                <a:gd name="T21" fmla="*/ 6 h 6"/>
                <a:gd name="T22" fmla="*/ 0 w 79"/>
                <a:gd name="T23" fmla="*/ 3 h 6"/>
                <a:gd name="T24" fmla="*/ 0 w 79"/>
                <a:gd name="T25" fmla="*/ 3 h 6"/>
                <a:gd name="T26" fmla="*/ 0 w 79"/>
                <a:gd name="T27" fmla="*/ 3 h 6"/>
                <a:gd name="T28" fmla="*/ 0 w 79"/>
                <a:gd name="T29" fmla="*/ 3 h 6"/>
                <a:gd name="T30" fmla="*/ 0 w 79"/>
                <a:gd name="T31" fmla="*/ 0 h 6"/>
                <a:gd name="T32" fmla="*/ 0 w 79"/>
                <a:gd name="T33" fmla="*/ 0 h 6"/>
                <a:gd name="T34" fmla="*/ 0 w 79"/>
                <a:gd name="T35" fmla="*/ 0 h 6"/>
                <a:gd name="T36" fmla="*/ 0 w 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6"/>
                <a:gd name="T59" fmla="*/ 79 w 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6">
                  <a:moveTo>
                    <a:pt x="0" y="0"/>
                  </a:moveTo>
                  <a:lnTo>
                    <a:pt x="76" y="0"/>
                  </a:lnTo>
                  <a:lnTo>
                    <a:pt x="79" y="0"/>
                  </a:lnTo>
                  <a:lnTo>
                    <a:pt x="79" y="3"/>
                  </a:lnTo>
                  <a:lnTo>
                    <a:pt x="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3" name="Freeform 29"/>
            <p:cNvSpPr>
              <a:spLocks/>
            </p:cNvSpPr>
            <p:nvPr/>
          </p:nvSpPr>
          <p:spPr bwMode="auto">
            <a:xfrm>
              <a:off x="464" y="178"/>
              <a:ext cx="82" cy="6"/>
            </a:xfrm>
            <a:custGeom>
              <a:avLst/>
              <a:gdLst>
                <a:gd name="T0" fmla="*/ 3 w 82"/>
                <a:gd name="T1" fmla="*/ 0 h 6"/>
                <a:gd name="T2" fmla="*/ 82 w 82"/>
                <a:gd name="T3" fmla="*/ 0 h 6"/>
                <a:gd name="T4" fmla="*/ 82 w 82"/>
                <a:gd name="T5" fmla="*/ 0 h 6"/>
                <a:gd name="T6" fmla="*/ 82 w 82"/>
                <a:gd name="T7" fmla="*/ 0 h 6"/>
                <a:gd name="T8" fmla="*/ 82 w 82"/>
                <a:gd name="T9" fmla="*/ 0 h 6"/>
                <a:gd name="T10" fmla="*/ 82 w 82"/>
                <a:gd name="T11" fmla="*/ 3 h 6"/>
                <a:gd name="T12" fmla="*/ 82 w 82"/>
                <a:gd name="T13" fmla="*/ 3 h 6"/>
                <a:gd name="T14" fmla="*/ 82 w 82"/>
                <a:gd name="T15" fmla="*/ 3 h 6"/>
                <a:gd name="T16" fmla="*/ 82 w 82"/>
                <a:gd name="T17" fmla="*/ 3 h 6"/>
                <a:gd name="T18" fmla="*/ 82 w 82"/>
                <a:gd name="T19" fmla="*/ 6 h 6"/>
                <a:gd name="T20" fmla="*/ 0 w 82"/>
                <a:gd name="T21" fmla="*/ 6 h 6"/>
                <a:gd name="T22" fmla="*/ 0 w 82"/>
                <a:gd name="T23" fmla="*/ 3 h 6"/>
                <a:gd name="T24" fmla="*/ 0 w 82"/>
                <a:gd name="T25" fmla="*/ 3 h 6"/>
                <a:gd name="T26" fmla="*/ 0 w 82"/>
                <a:gd name="T27" fmla="*/ 3 h 6"/>
                <a:gd name="T28" fmla="*/ 3 w 82"/>
                <a:gd name="T29" fmla="*/ 3 h 6"/>
                <a:gd name="T30" fmla="*/ 3 w 82"/>
                <a:gd name="T31" fmla="*/ 0 h 6"/>
                <a:gd name="T32" fmla="*/ 3 w 82"/>
                <a:gd name="T33" fmla="*/ 0 h 6"/>
                <a:gd name="T34" fmla="*/ 3 w 82"/>
                <a:gd name="T35" fmla="*/ 0 h 6"/>
                <a:gd name="T36" fmla="*/ 3 w 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"/>
                <a:gd name="T59" fmla="*/ 82 w 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">
                  <a:moveTo>
                    <a:pt x="3" y="0"/>
                  </a:moveTo>
                  <a:lnTo>
                    <a:pt x="82" y="0"/>
                  </a:lnTo>
                  <a:lnTo>
                    <a:pt x="82" y="3"/>
                  </a:lnTo>
                  <a:lnTo>
                    <a:pt x="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4" name="Freeform 30"/>
            <p:cNvSpPr>
              <a:spLocks/>
            </p:cNvSpPr>
            <p:nvPr/>
          </p:nvSpPr>
          <p:spPr bwMode="auto">
            <a:xfrm>
              <a:off x="464" y="181"/>
              <a:ext cx="82" cy="6"/>
            </a:xfrm>
            <a:custGeom>
              <a:avLst/>
              <a:gdLst>
                <a:gd name="T0" fmla="*/ 3 w 82"/>
                <a:gd name="T1" fmla="*/ 0 h 6"/>
                <a:gd name="T2" fmla="*/ 82 w 82"/>
                <a:gd name="T3" fmla="*/ 0 h 6"/>
                <a:gd name="T4" fmla="*/ 82 w 82"/>
                <a:gd name="T5" fmla="*/ 0 h 6"/>
                <a:gd name="T6" fmla="*/ 82 w 82"/>
                <a:gd name="T7" fmla="*/ 0 h 6"/>
                <a:gd name="T8" fmla="*/ 82 w 82"/>
                <a:gd name="T9" fmla="*/ 0 h 6"/>
                <a:gd name="T10" fmla="*/ 82 w 82"/>
                <a:gd name="T11" fmla="*/ 3 h 6"/>
                <a:gd name="T12" fmla="*/ 82 w 82"/>
                <a:gd name="T13" fmla="*/ 3 h 6"/>
                <a:gd name="T14" fmla="*/ 82 w 82"/>
                <a:gd name="T15" fmla="*/ 3 h 6"/>
                <a:gd name="T16" fmla="*/ 82 w 82"/>
                <a:gd name="T17" fmla="*/ 3 h 6"/>
                <a:gd name="T18" fmla="*/ 82 w 82"/>
                <a:gd name="T19" fmla="*/ 6 h 6"/>
                <a:gd name="T20" fmla="*/ 0 w 82"/>
                <a:gd name="T21" fmla="*/ 6 h 6"/>
                <a:gd name="T22" fmla="*/ 0 w 82"/>
                <a:gd name="T23" fmla="*/ 3 h 6"/>
                <a:gd name="T24" fmla="*/ 0 w 82"/>
                <a:gd name="T25" fmla="*/ 3 h 6"/>
                <a:gd name="T26" fmla="*/ 0 w 82"/>
                <a:gd name="T27" fmla="*/ 3 h 6"/>
                <a:gd name="T28" fmla="*/ 0 w 82"/>
                <a:gd name="T29" fmla="*/ 3 h 6"/>
                <a:gd name="T30" fmla="*/ 0 w 82"/>
                <a:gd name="T31" fmla="*/ 0 h 6"/>
                <a:gd name="T32" fmla="*/ 0 w 82"/>
                <a:gd name="T33" fmla="*/ 0 h 6"/>
                <a:gd name="T34" fmla="*/ 0 w 82"/>
                <a:gd name="T35" fmla="*/ 0 h 6"/>
                <a:gd name="T36" fmla="*/ 3 w 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"/>
                <a:gd name="T59" fmla="*/ 82 w 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">
                  <a:moveTo>
                    <a:pt x="3" y="0"/>
                  </a:moveTo>
                  <a:lnTo>
                    <a:pt x="82" y="0"/>
                  </a:lnTo>
                  <a:lnTo>
                    <a:pt x="82" y="3"/>
                  </a:lnTo>
                  <a:lnTo>
                    <a:pt x="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5" name="Freeform 31"/>
            <p:cNvSpPr>
              <a:spLocks/>
            </p:cNvSpPr>
            <p:nvPr/>
          </p:nvSpPr>
          <p:spPr bwMode="auto">
            <a:xfrm>
              <a:off x="464" y="184"/>
              <a:ext cx="82" cy="6"/>
            </a:xfrm>
            <a:custGeom>
              <a:avLst/>
              <a:gdLst>
                <a:gd name="T0" fmla="*/ 0 w 82"/>
                <a:gd name="T1" fmla="*/ 0 h 6"/>
                <a:gd name="T2" fmla="*/ 82 w 82"/>
                <a:gd name="T3" fmla="*/ 0 h 6"/>
                <a:gd name="T4" fmla="*/ 82 w 82"/>
                <a:gd name="T5" fmla="*/ 0 h 6"/>
                <a:gd name="T6" fmla="*/ 82 w 82"/>
                <a:gd name="T7" fmla="*/ 0 h 6"/>
                <a:gd name="T8" fmla="*/ 82 w 82"/>
                <a:gd name="T9" fmla="*/ 0 h 6"/>
                <a:gd name="T10" fmla="*/ 82 w 82"/>
                <a:gd name="T11" fmla="*/ 3 h 6"/>
                <a:gd name="T12" fmla="*/ 82 w 82"/>
                <a:gd name="T13" fmla="*/ 3 h 6"/>
                <a:gd name="T14" fmla="*/ 82 w 82"/>
                <a:gd name="T15" fmla="*/ 3 h 6"/>
                <a:gd name="T16" fmla="*/ 82 w 82"/>
                <a:gd name="T17" fmla="*/ 3 h 6"/>
                <a:gd name="T18" fmla="*/ 82 w 82"/>
                <a:gd name="T19" fmla="*/ 6 h 6"/>
                <a:gd name="T20" fmla="*/ 0 w 82"/>
                <a:gd name="T21" fmla="*/ 6 h 6"/>
                <a:gd name="T22" fmla="*/ 0 w 82"/>
                <a:gd name="T23" fmla="*/ 3 h 6"/>
                <a:gd name="T24" fmla="*/ 0 w 82"/>
                <a:gd name="T25" fmla="*/ 3 h 6"/>
                <a:gd name="T26" fmla="*/ 0 w 82"/>
                <a:gd name="T27" fmla="*/ 3 h 6"/>
                <a:gd name="T28" fmla="*/ 0 w 82"/>
                <a:gd name="T29" fmla="*/ 3 h 6"/>
                <a:gd name="T30" fmla="*/ 0 w 82"/>
                <a:gd name="T31" fmla="*/ 0 h 6"/>
                <a:gd name="T32" fmla="*/ 0 w 82"/>
                <a:gd name="T33" fmla="*/ 0 h 6"/>
                <a:gd name="T34" fmla="*/ 0 w 82"/>
                <a:gd name="T35" fmla="*/ 0 h 6"/>
                <a:gd name="T36" fmla="*/ 0 w 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"/>
                <a:gd name="T59" fmla="*/ 82 w 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">
                  <a:moveTo>
                    <a:pt x="0" y="0"/>
                  </a:moveTo>
                  <a:lnTo>
                    <a:pt x="82" y="0"/>
                  </a:lnTo>
                  <a:lnTo>
                    <a:pt x="82" y="3"/>
                  </a:lnTo>
                  <a:lnTo>
                    <a:pt x="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6" name="Freeform 32"/>
            <p:cNvSpPr>
              <a:spLocks/>
            </p:cNvSpPr>
            <p:nvPr/>
          </p:nvSpPr>
          <p:spPr bwMode="auto">
            <a:xfrm>
              <a:off x="464" y="187"/>
              <a:ext cx="85" cy="6"/>
            </a:xfrm>
            <a:custGeom>
              <a:avLst/>
              <a:gdLst>
                <a:gd name="T0" fmla="*/ 0 w 85"/>
                <a:gd name="T1" fmla="*/ 0 h 6"/>
                <a:gd name="T2" fmla="*/ 82 w 85"/>
                <a:gd name="T3" fmla="*/ 0 h 6"/>
                <a:gd name="T4" fmla="*/ 82 w 85"/>
                <a:gd name="T5" fmla="*/ 0 h 6"/>
                <a:gd name="T6" fmla="*/ 82 w 85"/>
                <a:gd name="T7" fmla="*/ 0 h 6"/>
                <a:gd name="T8" fmla="*/ 82 w 85"/>
                <a:gd name="T9" fmla="*/ 0 h 6"/>
                <a:gd name="T10" fmla="*/ 82 w 85"/>
                <a:gd name="T11" fmla="*/ 3 h 6"/>
                <a:gd name="T12" fmla="*/ 82 w 85"/>
                <a:gd name="T13" fmla="*/ 3 h 6"/>
                <a:gd name="T14" fmla="*/ 82 w 85"/>
                <a:gd name="T15" fmla="*/ 3 h 6"/>
                <a:gd name="T16" fmla="*/ 85 w 85"/>
                <a:gd name="T17" fmla="*/ 3 h 6"/>
                <a:gd name="T18" fmla="*/ 85 w 85"/>
                <a:gd name="T19" fmla="*/ 6 h 6"/>
                <a:gd name="T20" fmla="*/ 0 w 85"/>
                <a:gd name="T21" fmla="*/ 6 h 6"/>
                <a:gd name="T22" fmla="*/ 0 w 85"/>
                <a:gd name="T23" fmla="*/ 3 h 6"/>
                <a:gd name="T24" fmla="*/ 0 w 85"/>
                <a:gd name="T25" fmla="*/ 3 h 6"/>
                <a:gd name="T26" fmla="*/ 0 w 85"/>
                <a:gd name="T27" fmla="*/ 3 h 6"/>
                <a:gd name="T28" fmla="*/ 0 w 85"/>
                <a:gd name="T29" fmla="*/ 3 h 6"/>
                <a:gd name="T30" fmla="*/ 0 w 85"/>
                <a:gd name="T31" fmla="*/ 0 h 6"/>
                <a:gd name="T32" fmla="*/ 0 w 85"/>
                <a:gd name="T33" fmla="*/ 0 h 6"/>
                <a:gd name="T34" fmla="*/ 0 w 85"/>
                <a:gd name="T35" fmla="*/ 0 h 6"/>
                <a:gd name="T36" fmla="*/ 0 w 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6"/>
                <a:gd name="T59" fmla="*/ 85 w 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6">
                  <a:moveTo>
                    <a:pt x="0" y="0"/>
                  </a:moveTo>
                  <a:lnTo>
                    <a:pt x="82" y="0"/>
                  </a:lnTo>
                  <a:lnTo>
                    <a:pt x="82" y="3"/>
                  </a:lnTo>
                  <a:lnTo>
                    <a:pt x="85" y="3"/>
                  </a:lnTo>
                  <a:lnTo>
                    <a:pt x="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7" name="Freeform 33"/>
            <p:cNvSpPr>
              <a:spLocks/>
            </p:cNvSpPr>
            <p:nvPr/>
          </p:nvSpPr>
          <p:spPr bwMode="auto">
            <a:xfrm>
              <a:off x="461" y="190"/>
              <a:ext cx="88" cy="6"/>
            </a:xfrm>
            <a:custGeom>
              <a:avLst/>
              <a:gdLst>
                <a:gd name="T0" fmla="*/ 3 w 88"/>
                <a:gd name="T1" fmla="*/ 0 h 6"/>
                <a:gd name="T2" fmla="*/ 85 w 88"/>
                <a:gd name="T3" fmla="*/ 0 h 6"/>
                <a:gd name="T4" fmla="*/ 85 w 88"/>
                <a:gd name="T5" fmla="*/ 0 h 6"/>
                <a:gd name="T6" fmla="*/ 85 w 88"/>
                <a:gd name="T7" fmla="*/ 0 h 6"/>
                <a:gd name="T8" fmla="*/ 88 w 88"/>
                <a:gd name="T9" fmla="*/ 0 h 6"/>
                <a:gd name="T10" fmla="*/ 88 w 88"/>
                <a:gd name="T11" fmla="*/ 3 h 6"/>
                <a:gd name="T12" fmla="*/ 88 w 88"/>
                <a:gd name="T13" fmla="*/ 3 h 6"/>
                <a:gd name="T14" fmla="*/ 88 w 88"/>
                <a:gd name="T15" fmla="*/ 3 h 6"/>
                <a:gd name="T16" fmla="*/ 88 w 88"/>
                <a:gd name="T17" fmla="*/ 3 h 6"/>
                <a:gd name="T18" fmla="*/ 88 w 88"/>
                <a:gd name="T19" fmla="*/ 6 h 6"/>
                <a:gd name="T20" fmla="*/ 0 w 88"/>
                <a:gd name="T21" fmla="*/ 6 h 6"/>
                <a:gd name="T22" fmla="*/ 0 w 88"/>
                <a:gd name="T23" fmla="*/ 3 h 6"/>
                <a:gd name="T24" fmla="*/ 0 w 88"/>
                <a:gd name="T25" fmla="*/ 3 h 6"/>
                <a:gd name="T26" fmla="*/ 0 w 88"/>
                <a:gd name="T27" fmla="*/ 3 h 6"/>
                <a:gd name="T28" fmla="*/ 3 w 88"/>
                <a:gd name="T29" fmla="*/ 3 h 6"/>
                <a:gd name="T30" fmla="*/ 3 w 88"/>
                <a:gd name="T31" fmla="*/ 0 h 6"/>
                <a:gd name="T32" fmla="*/ 3 w 88"/>
                <a:gd name="T33" fmla="*/ 0 h 6"/>
                <a:gd name="T34" fmla="*/ 3 w 88"/>
                <a:gd name="T35" fmla="*/ 0 h 6"/>
                <a:gd name="T36" fmla="*/ 3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3" y="0"/>
                  </a:moveTo>
                  <a:lnTo>
                    <a:pt x="85" y="0"/>
                  </a:lnTo>
                  <a:lnTo>
                    <a:pt x="88" y="0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8" name="Freeform 34"/>
            <p:cNvSpPr>
              <a:spLocks/>
            </p:cNvSpPr>
            <p:nvPr/>
          </p:nvSpPr>
          <p:spPr bwMode="auto">
            <a:xfrm>
              <a:off x="461" y="193"/>
              <a:ext cx="88" cy="6"/>
            </a:xfrm>
            <a:custGeom>
              <a:avLst/>
              <a:gdLst>
                <a:gd name="T0" fmla="*/ 3 w 88"/>
                <a:gd name="T1" fmla="*/ 0 h 6"/>
                <a:gd name="T2" fmla="*/ 88 w 88"/>
                <a:gd name="T3" fmla="*/ 0 h 6"/>
                <a:gd name="T4" fmla="*/ 88 w 88"/>
                <a:gd name="T5" fmla="*/ 0 h 6"/>
                <a:gd name="T6" fmla="*/ 88 w 88"/>
                <a:gd name="T7" fmla="*/ 0 h 6"/>
                <a:gd name="T8" fmla="*/ 88 w 88"/>
                <a:gd name="T9" fmla="*/ 0 h 6"/>
                <a:gd name="T10" fmla="*/ 88 w 88"/>
                <a:gd name="T11" fmla="*/ 3 h 6"/>
                <a:gd name="T12" fmla="*/ 88 w 88"/>
                <a:gd name="T13" fmla="*/ 3 h 6"/>
                <a:gd name="T14" fmla="*/ 88 w 88"/>
                <a:gd name="T15" fmla="*/ 3 h 6"/>
                <a:gd name="T16" fmla="*/ 88 w 88"/>
                <a:gd name="T17" fmla="*/ 3 h 6"/>
                <a:gd name="T18" fmla="*/ 88 w 88"/>
                <a:gd name="T19" fmla="*/ 6 h 6"/>
                <a:gd name="T20" fmla="*/ 0 w 88"/>
                <a:gd name="T21" fmla="*/ 6 h 6"/>
                <a:gd name="T22" fmla="*/ 0 w 88"/>
                <a:gd name="T23" fmla="*/ 3 h 6"/>
                <a:gd name="T24" fmla="*/ 0 w 88"/>
                <a:gd name="T25" fmla="*/ 3 h 6"/>
                <a:gd name="T26" fmla="*/ 0 w 88"/>
                <a:gd name="T27" fmla="*/ 3 h 6"/>
                <a:gd name="T28" fmla="*/ 0 w 88"/>
                <a:gd name="T29" fmla="*/ 3 h 6"/>
                <a:gd name="T30" fmla="*/ 0 w 88"/>
                <a:gd name="T31" fmla="*/ 0 h 6"/>
                <a:gd name="T32" fmla="*/ 0 w 88"/>
                <a:gd name="T33" fmla="*/ 0 h 6"/>
                <a:gd name="T34" fmla="*/ 0 w 88"/>
                <a:gd name="T35" fmla="*/ 0 h 6"/>
                <a:gd name="T36" fmla="*/ 3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3" y="0"/>
                  </a:moveTo>
                  <a:lnTo>
                    <a:pt x="88" y="0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19" name="Freeform 35"/>
            <p:cNvSpPr>
              <a:spLocks/>
            </p:cNvSpPr>
            <p:nvPr/>
          </p:nvSpPr>
          <p:spPr bwMode="auto">
            <a:xfrm>
              <a:off x="461" y="196"/>
              <a:ext cx="88" cy="6"/>
            </a:xfrm>
            <a:custGeom>
              <a:avLst/>
              <a:gdLst>
                <a:gd name="T0" fmla="*/ 0 w 88"/>
                <a:gd name="T1" fmla="*/ 0 h 6"/>
                <a:gd name="T2" fmla="*/ 88 w 88"/>
                <a:gd name="T3" fmla="*/ 0 h 6"/>
                <a:gd name="T4" fmla="*/ 88 w 88"/>
                <a:gd name="T5" fmla="*/ 0 h 6"/>
                <a:gd name="T6" fmla="*/ 88 w 88"/>
                <a:gd name="T7" fmla="*/ 0 h 6"/>
                <a:gd name="T8" fmla="*/ 88 w 88"/>
                <a:gd name="T9" fmla="*/ 0 h 6"/>
                <a:gd name="T10" fmla="*/ 88 w 88"/>
                <a:gd name="T11" fmla="*/ 3 h 6"/>
                <a:gd name="T12" fmla="*/ 88 w 88"/>
                <a:gd name="T13" fmla="*/ 3 h 6"/>
                <a:gd name="T14" fmla="*/ 88 w 88"/>
                <a:gd name="T15" fmla="*/ 3 h 6"/>
                <a:gd name="T16" fmla="*/ 88 w 88"/>
                <a:gd name="T17" fmla="*/ 3 h 6"/>
                <a:gd name="T18" fmla="*/ 88 w 88"/>
                <a:gd name="T19" fmla="*/ 6 h 6"/>
                <a:gd name="T20" fmla="*/ 0 w 88"/>
                <a:gd name="T21" fmla="*/ 6 h 6"/>
                <a:gd name="T22" fmla="*/ 0 w 88"/>
                <a:gd name="T23" fmla="*/ 3 h 6"/>
                <a:gd name="T24" fmla="*/ 0 w 88"/>
                <a:gd name="T25" fmla="*/ 3 h 6"/>
                <a:gd name="T26" fmla="*/ 0 w 88"/>
                <a:gd name="T27" fmla="*/ 3 h 6"/>
                <a:gd name="T28" fmla="*/ 0 w 88"/>
                <a:gd name="T29" fmla="*/ 3 h 6"/>
                <a:gd name="T30" fmla="*/ 0 w 88"/>
                <a:gd name="T31" fmla="*/ 0 h 6"/>
                <a:gd name="T32" fmla="*/ 0 w 88"/>
                <a:gd name="T33" fmla="*/ 0 h 6"/>
                <a:gd name="T34" fmla="*/ 0 w 88"/>
                <a:gd name="T35" fmla="*/ 0 h 6"/>
                <a:gd name="T36" fmla="*/ 0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0" y="0"/>
                  </a:moveTo>
                  <a:lnTo>
                    <a:pt x="88" y="0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0" name="Freeform 36"/>
            <p:cNvSpPr>
              <a:spLocks/>
            </p:cNvSpPr>
            <p:nvPr/>
          </p:nvSpPr>
          <p:spPr bwMode="auto">
            <a:xfrm>
              <a:off x="461" y="199"/>
              <a:ext cx="88" cy="6"/>
            </a:xfrm>
            <a:custGeom>
              <a:avLst/>
              <a:gdLst>
                <a:gd name="T0" fmla="*/ 0 w 88"/>
                <a:gd name="T1" fmla="*/ 0 h 6"/>
                <a:gd name="T2" fmla="*/ 88 w 88"/>
                <a:gd name="T3" fmla="*/ 0 h 6"/>
                <a:gd name="T4" fmla="*/ 88 w 88"/>
                <a:gd name="T5" fmla="*/ 0 h 6"/>
                <a:gd name="T6" fmla="*/ 88 w 88"/>
                <a:gd name="T7" fmla="*/ 0 h 6"/>
                <a:gd name="T8" fmla="*/ 88 w 88"/>
                <a:gd name="T9" fmla="*/ 0 h 6"/>
                <a:gd name="T10" fmla="*/ 88 w 88"/>
                <a:gd name="T11" fmla="*/ 3 h 6"/>
                <a:gd name="T12" fmla="*/ 88 w 88"/>
                <a:gd name="T13" fmla="*/ 3 h 6"/>
                <a:gd name="T14" fmla="*/ 88 w 88"/>
                <a:gd name="T15" fmla="*/ 3 h 6"/>
                <a:gd name="T16" fmla="*/ 88 w 88"/>
                <a:gd name="T17" fmla="*/ 3 h 6"/>
                <a:gd name="T18" fmla="*/ 88 w 88"/>
                <a:gd name="T19" fmla="*/ 6 h 6"/>
                <a:gd name="T20" fmla="*/ 0 w 88"/>
                <a:gd name="T21" fmla="*/ 6 h 6"/>
                <a:gd name="T22" fmla="*/ 0 w 88"/>
                <a:gd name="T23" fmla="*/ 3 h 6"/>
                <a:gd name="T24" fmla="*/ 0 w 88"/>
                <a:gd name="T25" fmla="*/ 3 h 6"/>
                <a:gd name="T26" fmla="*/ 0 w 88"/>
                <a:gd name="T27" fmla="*/ 3 h 6"/>
                <a:gd name="T28" fmla="*/ 0 w 88"/>
                <a:gd name="T29" fmla="*/ 3 h 6"/>
                <a:gd name="T30" fmla="*/ 0 w 88"/>
                <a:gd name="T31" fmla="*/ 0 h 6"/>
                <a:gd name="T32" fmla="*/ 0 w 88"/>
                <a:gd name="T33" fmla="*/ 0 h 6"/>
                <a:gd name="T34" fmla="*/ 0 w 88"/>
                <a:gd name="T35" fmla="*/ 0 h 6"/>
                <a:gd name="T36" fmla="*/ 0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0" y="0"/>
                  </a:moveTo>
                  <a:lnTo>
                    <a:pt x="88" y="0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1" name="Freeform 37"/>
            <p:cNvSpPr>
              <a:spLocks/>
            </p:cNvSpPr>
            <p:nvPr/>
          </p:nvSpPr>
          <p:spPr bwMode="auto">
            <a:xfrm>
              <a:off x="458" y="202"/>
              <a:ext cx="91" cy="6"/>
            </a:xfrm>
            <a:custGeom>
              <a:avLst/>
              <a:gdLst>
                <a:gd name="T0" fmla="*/ 3 w 91"/>
                <a:gd name="T1" fmla="*/ 0 h 6"/>
                <a:gd name="T2" fmla="*/ 91 w 91"/>
                <a:gd name="T3" fmla="*/ 0 h 6"/>
                <a:gd name="T4" fmla="*/ 91 w 91"/>
                <a:gd name="T5" fmla="*/ 0 h 6"/>
                <a:gd name="T6" fmla="*/ 91 w 91"/>
                <a:gd name="T7" fmla="*/ 0 h 6"/>
                <a:gd name="T8" fmla="*/ 91 w 91"/>
                <a:gd name="T9" fmla="*/ 0 h 6"/>
                <a:gd name="T10" fmla="*/ 91 w 91"/>
                <a:gd name="T11" fmla="*/ 3 h 6"/>
                <a:gd name="T12" fmla="*/ 91 w 91"/>
                <a:gd name="T13" fmla="*/ 3 h 6"/>
                <a:gd name="T14" fmla="*/ 91 w 91"/>
                <a:gd name="T15" fmla="*/ 3 h 6"/>
                <a:gd name="T16" fmla="*/ 91 w 91"/>
                <a:gd name="T17" fmla="*/ 3 h 6"/>
                <a:gd name="T18" fmla="*/ 91 w 91"/>
                <a:gd name="T19" fmla="*/ 6 h 6"/>
                <a:gd name="T20" fmla="*/ 0 w 91"/>
                <a:gd name="T21" fmla="*/ 6 h 6"/>
                <a:gd name="T22" fmla="*/ 0 w 91"/>
                <a:gd name="T23" fmla="*/ 3 h 6"/>
                <a:gd name="T24" fmla="*/ 0 w 91"/>
                <a:gd name="T25" fmla="*/ 3 h 6"/>
                <a:gd name="T26" fmla="*/ 3 w 91"/>
                <a:gd name="T27" fmla="*/ 3 h 6"/>
                <a:gd name="T28" fmla="*/ 3 w 91"/>
                <a:gd name="T29" fmla="*/ 3 h 6"/>
                <a:gd name="T30" fmla="*/ 3 w 91"/>
                <a:gd name="T31" fmla="*/ 0 h 6"/>
                <a:gd name="T32" fmla="*/ 3 w 91"/>
                <a:gd name="T33" fmla="*/ 0 h 6"/>
                <a:gd name="T34" fmla="*/ 3 w 91"/>
                <a:gd name="T35" fmla="*/ 0 h 6"/>
                <a:gd name="T36" fmla="*/ 3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3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2" name="Freeform 38"/>
            <p:cNvSpPr>
              <a:spLocks/>
            </p:cNvSpPr>
            <p:nvPr/>
          </p:nvSpPr>
          <p:spPr bwMode="auto">
            <a:xfrm>
              <a:off x="458" y="205"/>
              <a:ext cx="94" cy="6"/>
            </a:xfrm>
            <a:custGeom>
              <a:avLst/>
              <a:gdLst>
                <a:gd name="T0" fmla="*/ 3 w 94"/>
                <a:gd name="T1" fmla="*/ 0 h 6"/>
                <a:gd name="T2" fmla="*/ 91 w 94"/>
                <a:gd name="T3" fmla="*/ 0 h 6"/>
                <a:gd name="T4" fmla="*/ 91 w 94"/>
                <a:gd name="T5" fmla="*/ 0 h 6"/>
                <a:gd name="T6" fmla="*/ 91 w 94"/>
                <a:gd name="T7" fmla="*/ 0 h 6"/>
                <a:gd name="T8" fmla="*/ 91 w 94"/>
                <a:gd name="T9" fmla="*/ 0 h 6"/>
                <a:gd name="T10" fmla="*/ 91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3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3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0 h 6"/>
                <a:gd name="T32" fmla="*/ 0 w 94"/>
                <a:gd name="T33" fmla="*/ 0 h 6"/>
                <a:gd name="T34" fmla="*/ 3 w 94"/>
                <a:gd name="T35" fmla="*/ 0 h 6"/>
                <a:gd name="T36" fmla="*/ 3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3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3" name="Freeform 39"/>
            <p:cNvSpPr>
              <a:spLocks/>
            </p:cNvSpPr>
            <p:nvPr/>
          </p:nvSpPr>
          <p:spPr bwMode="auto">
            <a:xfrm>
              <a:off x="458" y="208"/>
              <a:ext cx="94" cy="6"/>
            </a:xfrm>
            <a:custGeom>
              <a:avLst/>
              <a:gdLst>
                <a:gd name="T0" fmla="*/ 0 w 94"/>
                <a:gd name="T1" fmla="*/ 0 h 6"/>
                <a:gd name="T2" fmla="*/ 91 w 94"/>
                <a:gd name="T3" fmla="*/ 0 h 6"/>
                <a:gd name="T4" fmla="*/ 94 w 94"/>
                <a:gd name="T5" fmla="*/ 0 h 6"/>
                <a:gd name="T6" fmla="*/ 94 w 94"/>
                <a:gd name="T7" fmla="*/ 0 h 6"/>
                <a:gd name="T8" fmla="*/ 94 w 94"/>
                <a:gd name="T9" fmla="*/ 0 h 6"/>
                <a:gd name="T10" fmla="*/ 94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3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3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0 h 6"/>
                <a:gd name="T32" fmla="*/ 0 w 94"/>
                <a:gd name="T33" fmla="*/ 0 h 6"/>
                <a:gd name="T34" fmla="*/ 0 w 94"/>
                <a:gd name="T35" fmla="*/ 0 h 6"/>
                <a:gd name="T36" fmla="*/ 0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0" y="0"/>
                  </a:moveTo>
                  <a:lnTo>
                    <a:pt x="91" y="0"/>
                  </a:lnTo>
                  <a:lnTo>
                    <a:pt x="94" y="0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4" name="Freeform 40"/>
            <p:cNvSpPr>
              <a:spLocks/>
            </p:cNvSpPr>
            <p:nvPr/>
          </p:nvSpPr>
          <p:spPr bwMode="auto">
            <a:xfrm>
              <a:off x="458" y="211"/>
              <a:ext cx="94" cy="6"/>
            </a:xfrm>
            <a:custGeom>
              <a:avLst/>
              <a:gdLst>
                <a:gd name="T0" fmla="*/ 0 w 94"/>
                <a:gd name="T1" fmla="*/ 0 h 6"/>
                <a:gd name="T2" fmla="*/ 94 w 94"/>
                <a:gd name="T3" fmla="*/ 0 h 6"/>
                <a:gd name="T4" fmla="*/ 94 w 94"/>
                <a:gd name="T5" fmla="*/ 0 h 6"/>
                <a:gd name="T6" fmla="*/ 94 w 94"/>
                <a:gd name="T7" fmla="*/ 0 h 6"/>
                <a:gd name="T8" fmla="*/ 94 w 94"/>
                <a:gd name="T9" fmla="*/ 0 h 6"/>
                <a:gd name="T10" fmla="*/ 94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3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3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0 h 6"/>
                <a:gd name="T32" fmla="*/ 0 w 94"/>
                <a:gd name="T33" fmla="*/ 0 h 6"/>
                <a:gd name="T34" fmla="*/ 0 w 94"/>
                <a:gd name="T35" fmla="*/ 0 h 6"/>
                <a:gd name="T36" fmla="*/ 0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0" y="0"/>
                  </a:moveTo>
                  <a:lnTo>
                    <a:pt x="94" y="0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5" name="Freeform 41"/>
            <p:cNvSpPr>
              <a:spLocks/>
            </p:cNvSpPr>
            <p:nvPr/>
          </p:nvSpPr>
          <p:spPr bwMode="auto">
            <a:xfrm>
              <a:off x="458" y="214"/>
              <a:ext cx="94" cy="6"/>
            </a:xfrm>
            <a:custGeom>
              <a:avLst/>
              <a:gdLst>
                <a:gd name="T0" fmla="*/ 0 w 94"/>
                <a:gd name="T1" fmla="*/ 0 h 6"/>
                <a:gd name="T2" fmla="*/ 94 w 94"/>
                <a:gd name="T3" fmla="*/ 0 h 6"/>
                <a:gd name="T4" fmla="*/ 94 w 94"/>
                <a:gd name="T5" fmla="*/ 0 h 6"/>
                <a:gd name="T6" fmla="*/ 94 w 94"/>
                <a:gd name="T7" fmla="*/ 0 h 6"/>
                <a:gd name="T8" fmla="*/ 94 w 94"/>
                <a:gd name="T9" fmla="*/ 0 h 6"/>
                <a:gd name="T10" fmla="*/ 94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3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3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0 h 6"/>
                <a:gd name="T32" fmla="*/ 0 w 94"/>
                <a:gd name="T33" fmla="*/ 0 h 6"/>
                <a:gd name="T34" fmla="*/ 0 w 94"/>
                <a:gd name="T35" fmla="*/ 0 h 6"/>
                <a:gd name="T36" fmla="*/ 0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0" y="0"/>
                  </a:moveTo>
                  <a:lnTo>
                    <a:pt x="94" y="0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6" name="Freeform 42"/>
            <p:cNvSpPr>
              <a:spLocks/>
            </p:cNvSpPr>
            <p:nvPr/>
          </p:nvSpPr>
          <p:spPr bwMode="auto">
            <a:xfrm>
              <a:off x="455" y="217"/>
              <a:ext cx="97" cy="6"/>
            </a:xfrm>
            <a:custGeom>
              <a:avLst/>
              <a:gdLst>
                <a:gd name="T0" fmla="*/ 3 w 97"/>
                <a:gd name="T1" fmla="*/ 0 h 6"/>
                <a:gd name="T2" fmla="*/ 97 w 97"/>
                <a:gd name="T3" fmla="*/ 0 h 6"/>
                <a:gd name="T4" fmla="*/ 97 w 97"/>
                <a:gd name="T5" fmla="*/ 0 h 6"/>
                <a:gd name="T6" fmla="*/ 97 w 97"/>
                <a:gd name="T7" fmla="*/ 0 h 6"/>
                <a:gd name="T8" fmla="*/ 97 w 97"/>
                <a:gd name="T9" fmla="*/ 0 h 6"/>
                <a:gd name="T10" fmla="*/ 97 w 97"/>
                <a:gd name="T11" fmla="*/ 3 h 6"/>
                <a:gd name="T12" fmla="*/ 97 w 97"/>
                <a:gd name="T13" fmla="*/ 3 h 6"/>
                <a:gd name="T14" fmla="*/ 97 w 97"/>
                <a:gd name="T15" fmla="*/ 3 h 6"/>
                <a:gd name="T16" fmla="*/ 97 w 97"/>
                <a:gd name="T17" fmla="*/ 3 h 6"/>
                <a:gd name="T18" fmla="*/ 97 w 97"/>
                <a:gd name="T19" fmla="*/ 6 h 6"/>
                <a:gd name="T20" fmla="*/ 0 w 97"/>
                <a:gd name="T21" fmla="*/ 6 h 6"/>
                <a:gd name="T22" fmla="*/ 0 w 97"/>
                <a:gd name="T23" fmla="*/ 3 h 6"/>
                <a:gd name="T24" fmla="*/ 0 w 97"/>
                <a:gd name="T25" fmla="*/ 3 h 6"/>
                <a:gd name="T26" fmla="*/ 0 w 97"/>
                <a:gd name="T27" fmla="*/ 3 h 6"/>
                <a:gd name="T28" fmla="*/ 3 w 97"/>
                <a:gd name="T29" fmla="*/ 3 h 6"/>
                <a:gd name="T30" fmla="*/ 3 w 97"/>
                <a:gd name="T31" fmla="*/ 0 h 6"/>
                <a:gd name="T32" fmla="*/ 3 w 97"/>
                <a:gd name="T33" fmla="*/ 0 h 6"/>
                <a:gd name="T34" fmla="*/ 3 w 97"/>
                <a:gd name="T35" fmla="*/ 0 h 6"/>
                <a:gd name="T36" fmla="*/ 3 w 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6"/>
                <a:gd name="T59" fmla="*/ 97 w 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6">
                  <a:moveTo>
                    <a:pt x="3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7" name="Freeform 43"/>
            <p:cNvSpPr>
              <a:spLocks/>
            </p:cNvSpPr>
            <p:nvPr/>
          </p:nvSpPr>
          <p:spPr bwMode="auto">
            <a:xfrm>
              <a:off x="455" y="220"/>
              <a:ext cx="97" cy="6"/>
            </a:xfrm>
            <a:custGeom>
              <a:avLst/>
              <a:gdLst>
                <a:gd name="T0" fmla="*/ 3 w 97"/>
                <a:gd name="T1" fmla="*/ 0 h 6"/>
                <a:gd name="T2" fmla="*/ 97 w 97"/>
                <a:gd name="T3" fmla="*/ 0 h 6"/>
                <a:gd name="T4" fmla="*/ 97 w 97"/>
                <a:gd name="T5" fmla="*/ 0 h 6"/>
                <a:gd name="T6" fmla="*/ 97 w 97"/>
                <a:gd name="T7" fmla="*/ 0 h 6"/>
                <a:gd name="T8" fmla="*/ 97 w 97"/>
                <a:gd name="T9" fmla="*/ 0 h 6"/>
                <a:gd name="T10" fmla="*/ 97 w 97"/>
                <a:gd name="T11" fmla="*/ 3 h 6"/>
                <a:gd name="T12" fmla="*/ 97 w 97"/>
                <a:gd name="T13" fmla="*/ 3 h 6"/>
                <a:gd name="T14" fmla="*/ 97 w 97"/>
                <a:gd name="T15" fmla="*/ 3 h 6"/>
                <a:gd name="T16" fmla="*/ 97 w 97"/>
                <a:gd name="T17" fmla="*/ 3 h 6"/>
                <a:gd name="T18" fmla="*/ 97 w 97"/>
                <a:gd name="T19" fmla="*/ 6 h 6"/>
                <a:gd name="T20" fmla="*/ 0 w 97"/>
                <a:gd name="T21" fmla="*/ 6 h 6"/>
                <a:gd name="T22" fmla="*/ 0 w 97"/>
                <a:gd name="T23" fmla="*/ 3 h 6"/>
                <a:gd name="T24" fmla="*/ 0 w 97"/>
                <a:gd name="T25" fmla="*/ 3 h 6"/>
                <a:gd name="T26" fmla="*/ 0 w 97"/>
                <a:gd name="T27" fmla="*/ 3 h 6"/>
                <a:gd name="T28" fmla="*/ 0 w 97"/>
                <a:gd name="T29" fmla="*/ 3 h 6"/>
                <a:gd name="T30" fmla="*/ 0 w 97"/>
                <a:gd name="T31" fmla="*/ 0 h 6"/>
                <a:gd name="T32" fmla="*/ 0 w 97"/>
                <a:gd name="T33" fmla="*/ 0 h 6"/>
                <a:gd name="T34" fmla="*/ 0 w 97"/>
                <a:gd name="T35" fmla="*/ 0 h 6"/>
                <a:gd name="T36" fmla="*/ 3 w 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6"/>
                <a:gd name="T59" fmla="*/ 97 w 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6">
                  <a:moveTo>
                    <a:pt x="3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8" name="Freeform 44"/>
            <p:cNvSpPr>
              <a:spLocks/>
            </p:cNvSpPr>
            <p:nvPr/>
          </p:nvSpPr>
          <p:spPr bwMode="auto">
            <a:xfrm>
              <a:off x="455" y="223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97 w 100"/>
                <a:gd name="T3" fmla="*/ 0 h 6"/>
                <a:gd name="T4" fmla="*/ 97 w 100"/>
                <a:gd name="T5" fmla="*/ 0 h 6"/>
                <a:gd name="T6" fmla="*/ 97 w 100"/>
                <a:gd name="T7" fmla="*/ 0 h 6"/>
                <a:gd name="T8" fmla="*/ 97 w 100"/>
                <a:gd name="T9" fmla="*/ 0 h 6"/>
                <a:gd name="T10" fmla="*/ 97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3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3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0 h 6"/>
                <a:gd name="T32" fmla="*/ 0 w 100"/>
                <a:gd name="T33" fmla="*/ 0 h 6"/>
                <a:gd name="T34" fmla="*/ 0 w 100"/>
                <a:gd name="T35" fmla="*/ 0 h 6"/>
                <a:gd name="T36" fmla="*/ 0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0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29" name="Freeform 45"/>
            <p:cNvSpPr>
              <a:spLocks/>
            </p:cNvSpPr>
            <p:nvPr/>
          </p:nvSpPr>
          <p:spPr bwMode="auto">
            <a:xfrm>
              <a:off x="455" y="226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97 w 100"/>
                <a:gd name="T3" fmla="*/ 0 h 6"/>
                <a:gd name="T4" fmla="*/ 100 w 100"/>
                <a:gd name="T5" fmla="*/ 0 h 6"/>
                <a:gd name="T6" fmla="*/ 100 w 100"/>
                <a:gd name="T7" fmla="*/ 0 h 6"/>
                <a:gd name="T8" fmla="*/ 100 w 100"/>
                <a:gd name="T9" fmla="*/ 0 h 6"/>
                <a:gd name="T10" fmla="*/ 100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3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3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0 h 6"/>
                <a:gd name="T32" fmla="*/ 0 w 100"/>
                <a:gd name="T33" fmla="*/ 0 h 6"/>
                <a:gd name="T34" fmla="*/ 0 w 100"/>
                <a:gd name="T35" fmla="*/ 0 h 6"/>
                <a:gd name="T36" fmla="*/ 0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0" y="0"/>
                  </a:moveTo>
                  <a:lnTo>
                    <a:pt x="97" y="0"/>
                  </a:lnTo>
                  <a:lnTo>
                    <a:pt x="100" y="0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0" name="Freeform 46"/>
            <p:cNvSpPr>
              <a:spLocks/>
            </p:cNvSpPr>
            <p:nvPr/>
          </p:nvSpPr>
          <p:spPr bwMode="auto">
            <a:xfrm>
              <a:off x="455" y="229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100 w 100"/>
                <a:gd name="T3" fmla="*/ 0 h 6"/>
                <a:gd name="T4" fmla="*/ 100 w 100"/>
                <a:gd name="T5" fmla="*/ 0 h 6"/>
                <a:gd name="T6" fmla="*/ 100 w 100"/>
                <a:gd name="T7" fmla="*/ 0 h 6"/>
                <a:gd name="T8" fmla="*/ 100 w 100"/>
                <a:gd name="T9" fmla="*/ 0 h 6"/>
                <a:gd name="T10" fmla="*/ 100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3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3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0 h 6"/>
                <a:gd name="T32" fmla="*/ 0 w 100"/>
                <a:gd name="T33" fmla="*/ 0 h 6"/>
                <a:gd name="T34" fmla="*/ 0 w 100"/>
                <a:gd name="T35" fmla="*/ 0 h 6"/>
                <a:gd name="T36" fmla="*/ 0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0" y="0"/>
                  </a:moveTo>
                  <a:lnTo>
                    <a:pt x="100" y="0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1" name="Freeform 47"/>
            <p:cNvSpPr>
              <a:spLocks/>
            </p:cNvSpPr>
            <p:nvPr/>
          </p:nvSpPr>
          <p:spPr bwMode="auto">
            <a:xfrm>
              <a:off x="452" y="232"/>
              <a:ext cx="103" cy="6"/>
            </a:xfrm>
            <a:custGeom>
              <a:avLst/>
              <a:gdLst>
                <a:gd name="T0" fmla="*/ 3 w 103"/>
                <a:gd name="T1" fmla="*/ 0 h 6"/>
                <a:gd name="T2" fmla="*/ 103 w 103"/>
                <a:gd name="T3" fmla="*/ 0 h 6"/>
                <a:gd name="T4" fmla="*/ 103 w 103"/>
                <a:gd name="T5" fmla="*/ 0 h 6"/>
                <a:gd name="T6" fmla="*/ 103 w 103"/>
                <a:gd name="T7" fmla="*/ 0 h 6"/>
                <a:gd name="T8" fmla="*/ 103 w 103"/>
                <a:gd name="T9" fmla="*/ 0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3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3 h 6"/>
                <a:gd name="T24" fmla="*/ 0 w 103"/>
                <a:gd name="T25" fmla="*/ 3 h 6"/>
                <a:gd name="T26" fmla="*/ 0 w 103"/>
                <a:gd name="T27" fmla="*/ 3 h 6"/>
                <a:gd name="T28" fmla="*/ 3 w 103"/>
                <a:gd name="T29" fmla="*/ 3 h 6"/>
                <a:gd name="T30" fmla="*/ 3 w 103"/>
                <a:gd name="T31" fmla="*/ 0 h 6"/>
                <a:gd name="T32" fmla="*/ 3 w 103"/>
                <a:gd name="T33" fmla="*/ 0 h 6"/>
                <a:gd name="T34" fmla="*/ 3 w 103"/>
                <a:gd name="T35" fmla="*/ 0 h 6"/>
                <a:gd name="T36" fmla="*/ 3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3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2" name="Freeform 48"/>
            <p:cNvSpPr>
              <a:spLocks/>
            </p:cNvSpPr>
            <p:nvPr/>
          </p:nvSpPr>
          <p:spPr bwMode="auto">
            <a:xfrm>
              <a:off x="452" y="235"/>
              <a:ext cx="103" cy="6"/>
            </a:xfrm>
            <a:custGeom>
              <a:avLst/>
              <a:gdLst>
                <a:gd name="T0" fmla="*/ 3 w 103"/>
                <a:gd name="T1" fmla="*/ 0 h 6"/>
                <a:gd name="T2" fmla="*/ 103 w 103"/>
                <a:gd name="T3" fmla="*/ 0 h 6"/>
                <a:gd name="T4" fmla="*/ 103 w 103"/>
                <a:gd name="T5" fmla="*/ 0 h 6"/>
                <a:gd name="T6" fmla="*/ 103 w 103"/>
                <a:gd name="T7" fmla="*/ 0 h 6"/>
                <a:gd name="T8" fmla="*/ 103 w 103"/>
                <a:gd name="T9" fmla="*/ 0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3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3 h 6"/>
                <a:gd name="T24" fmla="*/ 0 w 103"/>
                <a:gd name="T25" fmla="*/ 3 h 6"/>
                <a:gd name="T26" fmla="*/ 0 w 103"/>
                <a:gd name="T27" fmla="*/ 3 h 6"/>
                <a:gd name="T28" fmla="*/ 0 w 103"/>
                <a:gd name="T29" fmla="*/ 3 h 6"/>
                <a:gd name="T30" fmla="*/ 0 w 103"/>
                <a:gd name="T31" fmla="*/ 0 h 6"/>
                <a:gd name="T32" fmla="*/ 0 w 103"/>
                <a:gd name="T33" fmla="*/ 0 h 6"/>
                <a:gd name="T34" fmla="*/ 0 w 103"/>
                <a:gd name="T35" fmla="*/ 0 h 6"/>
                <a:gd name="T36" fmla="*/ 3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3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3" name="Freeform 49"/>
            <p:cNvSpPr>
              <a:spLocks/>
            </p:cNvSpPr>
            <p:nvPr/>
          </p:nvSpPr>
          <p:spPr bwMode="auto">
            <a:xfrm>
              <a:off x="452" y="238"/>
              <a:ext cx="103" cy="6"/>
            </a:xfrm>
            <a:custGeom>
              <a:avLst/>
              <a:gdLst>
                <a:gd name="T0" fmla="*/ 0 w 103"/>
                <a:gd name="T1" fmla="*/ 0 h 6"/>
                <a:gd name="T2" fmla="*/ 103 w 103"/>
                <a:gd name="T3" fmla="*/ 0 h 6"/>
                <a:gd name="T4" fmla="*/ 103 w 103"/>
                <a:gd name="T5" fmla="*/ 0 h 6"/>
                <a:gd name="T6" fmla="*/ 103 w 103"/>
                <a:gd name="T7" fmla="*/ 0 h 6"/>
                <a:gd name="T8" fmla="*/ 103 w 103"/>
                <a:gd name="T9" fmla="*/ 0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3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3 h 6"/>
                <a:gd name="T24" fmla="*/ 0 w 103"/>
                <a:gd name="T25" fmla="*/ 3 h 6"/>
                <a:gd name="T26" fmla="*/ 0 w 103"/>
                <a:gd name="T27" fmla="*/ 3 h 6"/>
                <a:gd name="T28" fmla="*/ 0 w 103"/>
                <a:gd name="T29" fmla="*/ 3 h 6"/>
                <a:gd name="T30" fmla="*/ 0 w 103"/>
                <a:gd name="T31" fmla="*/ 0 h 6"/>
                <a:gd name="T32" fmla="*/ 0 w 103"/>
                <a:gd name="T33" fmla="*/ 0 h 6"/>
                <a:gd name="T34" fmla="*/ 0 w 103"/>
                <a:gd name="T35" fmla="*/ 0 h 6"/>
                <a:gd name="T36" fmla="*/ 0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0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4" name="Freeform 50"/>
            <p:cNvSpPr>
              <a:spLocks/>
            </p:cNvSpPr>
            <p:nvPr/>
          </p:nvSpPr>
          <p:spPr bwMode="auto">
            <a:xfrm>
              <a:off x="452" y="241"/>
              <a:ext cx="106" cy="6"/>
            </a:xfrm>
            <a:custGeom>
              <a:avLst/>
              <a:gdLst>
                <a:gd name="T0" fmla="*/ 0 w 106"/>
                <a:gd name="T1" fmla="*/ 0 h 6"/>
                <a:gd name="T2" fmla="*/ 103 w 106"/>
                <a:gd name="T3" fmla="*/ 0 h 6"/>
                <a:gd name="T4" fmla="*/ 103 w 106"/>
                <a:gd name="T5" fmla="*/ 0 h 6"/>
                <a:gd name="T6" fmla="*/ 103 w 106"/>
                <a:gd name="T7" fmla="*/ 0 h 6"/>
                <a:gd name="T8" fmla="*/ 103 w 106"/>
                <a:gd name="T9" fmla="*/ 0 h 6"/>
                <a:gd name="T10" fmla="*/ 103 w 106"/>
                <a:gd name="T11" fmla="*/ 3 h 6"/>
                <a:gd name="T12" fmla="*/ 103 w 106"/>
                <a:gd name="T13" fmla="*/ 3 h 6"/>
                <a:gd name="T14" fmla="*/ 106 w 106"/>
                <a:gd name="T15" fmla="*/ 3 h 6"/>
                <a:gd name="T16" fmla="*/ 106 w 106"/>
                <a:gd name="T17" fmla="*/ 3 h 6"/>
                <a:gd name="T18" fmla="*/ 106 w 106"/>
                <a:gd name="T19" fmla="*/ 6 h 6"/>
                <a:gd name="T20" fmla="*/ 0 w 106"/>
                <a:gd name="T21" fmla="*/ 6 h 6"/>
                <a:gd name="T22" fmla="*/ 0 w 106"/>
                <a:gd name="T23" fmla="*/ 3 h 6"/>
                <a:gd name="T24" fmla="*/ 0 w 106"/>
                <a:gd name="T25" fmla="*/ 3 h 6"/>
                <a:gd name="T26" fmla="*/ 0 w 106"/>
                <a:gd name="T27" fmla="*/ 3 h 6"/>
                <a:gd name="T28" fmla="*/ 0 w 106"/>
                <a:gd name="T29" fmla="*/ 3 h 6"/>
                <a:gd name="T30" fmla="*/ 0 w 106"/>
                <a:gd name="T31" fmla="*/ 0 h 6"/>
                <a:gd name="T32" fmla="*/ 0 w 106"/>
                <a:gd name="T33" fmla="*/ 0 h 6"/>
                <a:gd name="T34" fmla="*/ 0 w 106"/>
                <a:gd name="T35" fmla="*/ 0 h 6"/>
                <a:gd name="T36" fmla="*/ 0 w 1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6"/>
                <a:gd name="T59" fmla="*/ 106 w 1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6">
                  <a:moveTo>
                    <a:pt x="0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5" name="Freeform 51"/>
            <p:cNvSpPr>
              <a:spLocks/>
            </p:cNvSpPr>
            <p:nvPr/>
          </p:nvSpPr>
          <p:spPr bwMode="auto">
            <a:xfrm>
              <a:off x="452" y="244"/>
              <a:ext cx="106" cy="7"/>
            </a:xfrm>
            <a:custGeom>
              <a:avLst/>
              <a:gdLst>
                <a:gd name="T0" fmla="*/ 0 w 106"/>
                <a:gd name="T1" fmla="*/ 0 h 7"/>
                <a:gd name="T2" fmla="*/ 103 w 106"/>
                <a:gd name="T3" fmla="*/ 0 h 7"/>
                <a:gd name="T4" fmla="*/ 103 w 106"/>
                <a:gd name="T5" fmla="*/ 0 h 7"/>
                <a:gd name="T6" fmla="*/ 106 w 106"/>
                <a:gd name="T7" fmla="*/ 0 h 7"/>
                <a:gd name="T8" fmla="*/ 106 w 106"/>
                <a:gd name="T9" fmla="*/ 0 h 7"/>
                <a:gd name="T10" fmla="*/ 106 w 106"/>
                <a:gd name="T11" fmla="*/ 3 h 7"/>
                <a:gd name="T12" fmla="*/ 106 w 106"/>
                <a:gd name="T13" fmla="*/ 3 h 7"/>
                <a:gd name="T14" fmla="*/ 106 w 106"/>
                <a:gd name="T15" fmla="*/ 3 h 7"/>
                <a:gd name="T16" fmla="*/ 106 w 106"/>
                <a:gd name="T17" fmla="*/ 3 h 7"/>
                <a:gd name="T18" fmla="*/ 106 w 106"/>
                <a:gd name="T19" fmla="*/ 7 h 7"/>
                <a:gd name="T20" fmla="*/ 0 w 106"/>
                <a:gd name="T21" fmla="*/ 7 h 7"/>
                <a:gd name="T22" fmla="*/ 0 w 106"/>
                <a:gd name="T23" fmla="*/ 3 h 7"/>
                <a:gd name="T24" fmla="*/ 0 w 106"/>
                <a:gd name="T25" fmla="*/ 3 h 7"/>
                <a:gd name="T26" fmla="*/ 0 w 106"/>
                <a:gd name="T27" fmla="*/ 3 h 7"/>
                <a:gd name="T28" fmla="*/ 0 w 106"/>
                <a:gd name="T29" fmla="*/ 3 h 7"/>
                <a:gd name="T30" fmla="*/ 0 w 106"/>
                <a:gd name="T31" fmla="*/ 0 h 7"/>
                <a:gd name="T32" fmla="*/ 0 w 106"/>
                <a:gd name="T33" fmla="*/ 0 h 7"/>
                <a:gd name="T34" fmla="*/ 0 w 106"/>
                <a:gd name="T35" fmla="*/ 0 h 7"/>
                <a:gd name="T36" fmla="*/ 0 w 106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7"/>
                <a:gd name="T59" fmla="*/ 106 w 10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7">
                  <a:moveTo>
                    <a:pt x="0" y="0"/>
                  </a:moveTo>
                  <a:lnTo>
                    <a:pt x="103" y="0"/>
                  </a:lnTo>
                  <a:lnTo>
                    <a:pt x="106" y="0"/>
                  </a:lnTo>
                  <a:lnTo>
                    <a:pt x="106" y="3"/>
                  </a:lnTo>
                  <a:lnTo>
                    <a:pt x="106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6" name="Freeform 52"/>
            <p:cNvSpPr>
              <a:spLocks/>
            </p:cNvSpPr>
            <p:nvPr/>
          </p:nvSpPr>
          <p:spPr bwMode="auto">
            <a:xfrm>
              <a:off x="449" y="247"/>
              <a:ext cx="109" cy="7"/>
            </a:xfrm>
            <a:custGeom>
              <a:avLst/>
              <a:gdLst>
                <a:gd name="T0" fmla="*/ 3 w 109"/>
                <a:gd name="T1" fmla="*/ 0 h 7"/>
                <a:gd name="T2" fmla="*/ 109 w 109"/>
                <a:gd name="T3" fmla="*/ 0 h 7"/>
                <a:gd name="T4" fmla="*/ 109 w 109"/>
                <a:gd name="T5" fmla="*/ 0 h 7"/>
                <a:gd name="T6" fmla="*/ 109 w 109"/>
                <a:gd name="T7" fmla="*/ 0 h 7"/>
                <a:gd name="T8" fmla="*/ 109 w 109"/>
                <a:gd name="T9" fmla="*/ 0 h 7"/>
                <a:gd name="T10" fmla="*/ 109 w 109"/>
                <a:gd name="T11" fmla="*/ 4 h 7"/>
                <a:gd name="T12" fmla="*/ 109 w 109"/>
                <a:gd name="T13" fmla="*/ 4 h 7"/>
                <a:gd name="T14" fmla="*/ 109 w 109"/>
                <a:gd name="T15" fmla="*/ 4 h 7"/>
                <a:gd name="T16" fmla="*/ 109 w 109"/>
                <a:gd name="T17" fmla="*/ 4 h 7"/>
                <a:gd name="T18" fmla="*/ 109 w 109"/>
                <a:gd name="T19" fmla="*/ 7 h 7"/>
                <a:gd name="T20" fmla="*/ 0 w 109"/>
                <a:gd name="T21" fmla="*/ 7 h 7"/>
                <a:gd name="T22" fmla="*/ 0 w 109"/>
                <a:gd name="T23" fmla="*/ 7 h 7"/>
                <a:gd name="T24" fmla="*/ 3 w 109"/>
                <a:gd name="T25" fmla="*/ 4 h 7"/>
                <a:gd name="T26" fmla="*/ 3 w 109"/>
                <a:gd name="T27" fmla="*/ 4 h 7"/>
                <a:gd name="T28" fmla="*/ 3 w 109"/>
                <a:gd name="T29" fmla="*/ 4 h 7"/>
                <a:gd name="T30" fmla="*/ 3 w 109"/>
                <a:gd name="T31" fmla="*/ 0 h 7"/>
                <a:gd name="T32" fmla="*/ 3 w 109"/>
                <a:gd name="T33" fmla="*/ 0 h 7"/>
                <a:gd name="T34" fmla="*/ 3 w 109"/>
                <a:gd name="T35" fmla="*/ 0 h 7"/>
                <a:gd name="T36" fmla="*/ 3 w 109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7"/>
                <a:gd name="T59" fmla="*/ 109 w 109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7">
                  <a:moveTo>
                    <a:pt x="3" y="0"/>
                  </a:moveTo>
                  <a:lnTo>
                    <a:pt x="109" y="0"/>
                  </a:lnTo>
                  <a:lnTo>
                    <a:pt x="109" y="4"/>
                  </a:lnTo>
                  <a:lnTo>
                    <a:pt x="109" y="7"/>
                  </a:lnTo>
                  <a:lnTo>
                    <a:pt x="0" y="7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7" name="Freeform 53"/>
            <p:cNvSpPr>
              <a:spLocks/>
            </p:cNvSpPr>
            <p:nvPr/>
          </p:nvSpPr>
          <p:spPr bwMode="auto">
            <a:xfrm>
              <a:off x="449" y="251"/>
              <a:ext cx="109" cy="6"/>
            </a:xfrm>
            <a:custGeom>
              <a:avLst/>
              <a:gdLst>
                <a:gd name="T0" fmla="*/ 3 w 109"/>
                <a:gd name="T1" fmla="*/ 0 h 6"/>
                <a:gd name="T2" fmla="*/ 109 w 109"/>
                <a:gd name="T3" fmla="*/ 0 h 6"/>
                <a:gd name="T4" fmla="*/ 109 w 109"/>
                <a:gd name="T5" fmla="*/ 0 h 6"/>
                <a:gd name="T6" fmla="*/ 109 w 109"/>
                <a:gd name="T7" fmla="*/ 0 h 6"/>
                <a:gd name="T8" fmla="*/ 109 w 109"/>
                <a:gd name="T9" fmla="*/ 3 h 6"/>
                <a:gd name="T10" fmla="*/ 109 w 109"/>
                <a:gd name="T11" fmla="*/ 3 h 6"/>
                <a:gd name="T12" fmla="*/ 109 w 109"/>
                <a:gd name="T13" fmla="*/ 3 h 6"/>
                <a:gd name="T14" fmla="*/ 109 w 109"/>
                <a:gd name="T15" fmla="*/ 3 h 6"/>
                <a:gd name="T16" fmla="*/ 109 w 109"/>
                <a:gd name="T17" fmla="*/ 6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6 h 6"/>
                <a:gd name="T24" fmla="*/ 0 w 109"/>
                <a:gd name="T25" fmla="*/ 3 h 6"/>
                <a:gd name="T26" fmla="*/ 0 w 109"/>
                <a:gd name="T27" fmla="*/ 3 h 6"/>
                <a:gd name="T28" fmla="*/ 0 w 109"/>
                <a:gd name="T29" fmla="*/ 3 h 6"/>
                <a:gd name="T30" fmla="*/ 0 w 109"/>
                <a:gd name="T31" fmla="*/ 3 h 6"/>
                <a:gd name="T32" fmla="*/ 3 w 109"/>
                <a:gd name="T33" fmla="*/ 0 h 6"/>
                <a:gd name="T34" fmla="*/ 3 w 109"/>
                <a:gd name="T35" fmla="*/ 0 h 6"/>
                <a:gd name="T36" fmla="*/ 3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3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8" name="Freeform 54"/>
            <p:cNvSpPr>
              <a:spLocks/>
            </p:cNvSpPr>
            <p:nvPr/>
          </p:nvSpPr>
          <p:spPr bwMode="auto">
            <a:xfrm>
              <a:off x="449" y="254"/>
              <a:ext cx="109" cy="6"/>
            </a:xfrm>
            <a:custGeom>
              <a:avLst/>
              <a:gdLst>
                <a:gd name="T0" fmla="*/ 0 w 109"/>
                <a:gd name="T1" fmla="*/ 0 h 6"/>
                <a:gd name="T2" fmla="*/ 109 w 109"/>
                <a:gd name="T3" fmla="*/ 0 h 6"/>
                <a:gd name="T4" fmla="*/ 109 w 109"/>
                <a:gd name="T5" fmla="*/ 0 h 6"/>
                <a:gd name="T6" fmla="*/ 109 w 109"/>
                <a:gd name="T7" fmla="*/ 0 h 6"/>
                <a:gd name="T8" fmla="*/ 109 w 109"/>
                <a:gd name="T9" fmla="*/ 3 h 6"/>
                <a:gd name="T10" fmla="*/ 109 w 109"/>
                <a:gd name="T11" fmla="*/ 3 h 6"/>
                <a:gd name="T12" fmla="*/ 109 w 109"/>
                <a:gd name="T13" fmla="*/ 3 h 6"/>
                <a:gd name="T14" fmla="*/ 109 w 109"/>
                <a:gd name="T15" fmla="*/ 3 h 6"/>
                <a:gd name="T16" fmla="*/ 109 w 109"/>
                <a:gd name="T17" fmla="*/ 6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6 h 6"/>
                <a:gd name="T24" fmla="*/ 0 w 109"/>
                <a:gd name="T25" fmla="*/ 3 h 6"/>
                <a:gd name="T26" fmla="*/ 0 w 109"/>
                <a:gd name="T27" fmla="*/ 3 h 6"/>
                <a:gd name="T28" fmla="*/ 0 w 109"/>
                <a:gd name="T29" fmla="*/ 3 h 6"/>
                <a:gd name="T30" fmla="*/ 0 w 109"/>
                <a:gd name="T31" fmla="*/ 3 h 6"/>
                <a:gd name="T32" fmla="*/ 0 w 109"/>
                <a:gd name="T33" fmla="*/ 0 h 6"/>
                <a:gd name="T34" fmla="*/ 0 w 109"/>
                <a:gd name="T35" fmla="*/ 0 h 6"/>
                <a:gd name="T36" fmla="*/ 0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0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39" name="Freeform 55"/>
            <p:cNvSpPr>
              <a:spLocks/>
            </p:cNvSpPr>
            <p:nvPr/>
          </p:nvSpPr>
          <p:spPr bwMode="auto">
            <a:xfrm>
              <a:off x="449" y="257"/>
              <a:ext cx="109" cy="6"/>
            </a:xfrm>
            <a:custGeom>
              <a:avLst/>
              <a:gdLst>
                <a:gd name="T0" fmla="*/ 0 w 109"/>
                <a:gd name="T1" fmla="*/ 0 h 6"/>
                <a:gd name="T2" fmla="*/ 109 w 109"/>
                <a:gd name="T3" fmla="*/ 0 h 6"/>
                <a:gd name="T4" fmla="*/ 109 w 109"/>
                <a:gd name="T5" fmla="*/ 0 h 6"/>
                <a:gd name="T6" fmla="*/ 109 w 109"/>
                <a:gd name="T7" fmla="*/ 0 h 6"/>
                <a:gd name="T8" fmla="*/ 109 w 109"/>
                <a:gd name="T9" fmla="*/ 3 h 6"/>
                <a:gd name="T10" fmla="*/ 109 w 109"/>
                <a:gd name="T11" fmla="*/ 3 h 6"/>
                <a:gd name="T12" fmla="*/ 109 w 109"/>
                <a:gd name="T13" fmla="*/ 3 h 6"/>
                <a:gd name="T14" fmla="*/ 109 w 109"/>
                <a:gd name="T15" fmla="*/ 3 h 6"/>
                <a:gd name="T16" fmla="*/ 109 w 109"/>
                <a:gd name="T17" fmla="*/ 6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6 h 6"/>
                <a:gd name="T24" fmla="*/ 0 w 109"/>
                <a:gd name="T25" fmla="*/ 3 h 6"/>
                <a:gd name="T26" fmla="*/ 0 w 109"/>
                <a:gd name="T27" fmla="*/ 3 h 6"/>
                <a:gd name="T28" fmla="*/ 0 w 109"/>
                <a:gd name="T29" fmla="*/ 3 h 6"/>
                <a:gd name="T30" fmla="*/ 0 w 109"/>
                <a:gd name="T31" fmla="*/ 3 h 6"/>
                <a:gd name="T32" fmla="*/ 0 w 109"/>
                <a:gd name="T33" fmla="*/ 0 h 6"/>
                <a:gd name="T34" fmla="*/ 0 w 109"/>
                <a:gd name="T35" fmla="*/ 0 h 6"/>
                <a:gd name="T36" fmla="*/ 0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0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0" name="Freeform 56"/>
            <p:cNvSpPr>
              <a:spLocks/>
            </p:cNvSpPr>
            <p:nvPr/>
          </p:nvSpPr>
          <p:spPr bwMode="auto">
            <a:xfrm>
              <a:off x="449" y="260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09 w 112"/>
                <a:gd name="T3" fmla="*/ 0 h 6"/>
                <a:gd name="T4" fmla="*/ 109 w 112"/>
                <a:gd name="T5" fmla="*/ 0 h 6"/>
                <a:gd name="T6" fmla="*/ 109 w 112"/>
                <a:gd name="T7" fmla="*/ 0 h 6"/>
                <a:gd name="T8" fmla="*/ 109 w 112"/>
                <a:gd name="T9" fmla="*/ 3 h 6"/>
                <a:gd name="T10" fmla="*/ 109 w 112"/>
                <a:gd name="T11" fmla="*/ 3 h 6"/>
                <a:gd name="T12" fmla="*/ 109 w 112"/>
                <a:gd name="T13" fmla="*/ 3 h 6"/>
                <a:gd name="T14" fmla="*/ 109 w 112"/>
                <a:gd name="T15" fmla="*/ 3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3 h 6"/>
                <a:gd name="T26" fmla="*/ 0 w 112"/>
                <a:gd name="T27" fmla="*/ 3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0 h 6"/>
                <a:gd name="T34" fmla="*/ 0 w 112"/>
                <a:gd name="T35" fmla="*/ 0 h 6"/>
                <a:gd name="T36" fmla="*/ 0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0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1" name="Freeform 57"/>
            <p:cNvSpPr>
              <a:spLocks/>
            </p:cNvSpPr>
            <p:nvPr/>
          </p:nvSpPr>
          <p:spPr bwMode="auto">
            <a:xfrm>
              <a:off x="449" y="263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09 w 112"/>
                <a:gd name="T3" fmla="*/ 0 h 6"/>
                <a:gd name="T4" fmla="*/ 109 w 112"/>
                <a:gd name="T5" fmla="*/ 0 h 6"/>
                <a:gd name="T6" fmla="*/ 109 w 112"/>
                <a:gd name="T7" fmla="*/ 0 h 6"/>
                <a:gd name="T8" fmla="*/ 112 w 112"/>
                <a:gd name="T9" fmla="*/ 3 h 6"/>
                <a:gd name="T10" fmla="*/ 112 w 112"/>
                <a:gd name="T11" fmla="*/ 3 h 6"/>
                <a:gd name="T12" fmla="*/ 112 w 112"/>
                <a:gd name="T13" fmla="*/ 3 h 6"/>
                <a:gd name="T14" fmla="*/ 112 w 112"/>
                <a:gd name="T15" fmla="*/ 3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3 h 6"/>
                <a:gd name="T26" fmla="*/ 0 w 112"/>
                <a:gd name="T27" fmla="*/ 3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0 h 6"/>
                <a:gd name="T34" fmla="*/ 0 w 112"/>
                <a:gd name="T35" fmla="*/ 0 h 6"/>
                <a:gd name="T36" fmla="*/ 0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0" y="0"/>
                  </a:moveTo>
                  <a:lnTo>
                    <a:pt x="109" y="0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2" name="Freeform 58"/>
            <p:cNvSpPr>
              <a:spLocks/>
            </p:cNvSpPr>
            <p:nvPr/>
          </p:nvSpPr>
          <p:spPr bwMode="auto">
            <a:xfrm>
              <a:off x="446" y="266"/>
              <a:ext cx="115" cy="6"/>
            </a:xfrm>
            <a:custGeom>
              <a:avLst/>
              <a:gdLst>
                <a:gd name="T0" fmla="*/ 3 w 115"/>
                <a:gd name="T1" fmla="*/ 0 h 6"/>
                <a:gd name="T2" fmla="*/ 115 w 115"/>
                <a:gd name="T3" fmla="*/ 0 h 6"/>
                <a:gd name="T4" fmla="*/ 115 w 115"/>
                <a:gd name="T5" fmla="*/ 0 h 6"/>
                <a:gd name="T6" fmla="*/ 115 w 115"/>
                <a:gd name="T7" fmla="*/ 0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3 h 6"/>
                <a:gd name="T14" fmla="*/ 115 w 115"/>
                <a:gd name="T15" fmla="*/ 3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3 h 6"/>
                <a:gd name="T26" fmla="*/ 0 w 115"/>
                <a:gd name="T27" fmla="*/ 3 h 6"/>
                <a:gd name="T28" fmla="*/ 3 w 115"/>
                <a:gd name="T29" fmla="*/ 3 h 6"/>
                <a:gd name="T30" fmla="*/ 3 w 115"/>
                <a:gd name="T31" fmla="*/ 3 h 6"/>
                <a:gd name="T32" fmla="*/ 3 w 115"/>
                <a:gd name="T33" fmla="*/ 0 h 6"/>
                <a:gd name="T34" fmla="*/ 3 w 115"/>
                <a:gd name="T35" fmla="*/ 0 h 6"/>
                <a:gd name="T36" fmla="*/ 3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3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3" name="Freeform 59"/>
            <p:cNvSpPr>
              <a:spLocks/>
            </p:cNvSpPr>
            <p:nvPr/>
          </p:nvSpPr>
          <p:spPr bwMode="auto">
            <a:xfrm>
              <a:off x="446" y="269"/>
              <a:ext cx="115" cy="6"/>
            </a:xfrm>
            <a:custGeom>
              <a:avLst/>
              <a:gdLst>
                <a:gd name="T0" fmla="*/ 3 w 115"/>
                <a:gd name="T1" fmla="*/ 0 h 6"/>
                <a:gd name="T2" fmla="*/ 115 w 115"/>
                <a:gd name="T3" fmla="*/ 0 h 6"/>
                <a:gd name="T4" fmla="*/ 115 w 115"/>
                <a:gd name="T5" fmla="*/ 0 h 6"/>
                <a:gd name="T6" fmla="*/ 115 w 115"/>
                <a:gd name="T7" fmla="*/ 0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3 h 6"/>
                <a:gd name="T14" fmla="*/ 115 w 115"/>
                <a:gd name="T15" fmla="*/ 3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3 h 6"/>
                <a:gd name="T26" fmla="*/ 0 w 115"/>
                <a:gd name="T27" fmla="*/ 3 h 6"/>
                <a:gd name="T28" fmla="*/ 0 w 115"/>
                <a:gd name="T29" fmla="*/ 3 h 6"/>
                <a:gd name="T30" fmla="*/ 0 w 115"/>
                <a:gd name="T31" fmla="*/ 3 h 6"/>
                <a:gd name="T32" fmla="*/ 0 w 115"/>
                <a:gd name="T33" fmla="*/ 0 h 6"/>
                <a:gd name="T34" fmla="*/ 0 w 115"/>
                <a:gd name="T35" fmla="*/ 0 h 6"/>
                <a:gd name="T36" fmla="*/ 3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3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4" name="Freeform 60"/>
            <p:cNvSpPr>
              <a:spLocks/>
            </p:cNvSpPr>
            <p:nvPr/>
          </p:nvSpPr>
          <p:spPr bwMode="auto">
            <a:xfrm>
              <a:off x="446" y="272"/>
              <a:ext cx="115" cy="6"/>
            </a:xfrm>
            <a:custGeom>
              <a:avLst/>
              <a:gdLst>
                <a:gd name="T0" fmla="*/ 0 w 115"/>
                <a:gd name="T1" fmla="*/ 0 h 6"/>
                <a:gd name="T2" fmla="*/ 115 w 115"/>
                <a:gd name="T3" fmla="*/ 0 h 6"/>
                <a:gd name="T4" fmla="*/ 115 w 115"/>
                <a:gd name="T5" fmla="*/ 0 h 6"/>
                <a:gd name="T6" fmla="*/ 115 w 115"/>
                <a:gd name="T7" fmla="*/ 0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3 h 6"/>
                <a:gd name="T14" fmla="*/ 115 w 115"/>
                <a:gd name="T15" fmla="*/ 3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3 h 6"/>
                <a:gd name="T26" fmla="*/ 0 w 115"/>
                <a:gd name="T27" fmla="*/ 3 h 6"/>
                <a:gd name="T28" fmla="*/ 0 w 115"/>
                <a:gd name="T29" fmla="*/ 3 h 6"/>
                <a:gd name="T30" fmla="*/ 0 w 115"/>
                <a:gd name="T31" fmla="*/ 3 h 6"/>
                <a:gd name="T32" fmla="*/ 0 w 115"/>
                <a:gd name="T33" fmla="*/ 0 h 6"/>
                <a:gd name="T34" fmla="*/ 0 w 115"/>
                <a:gd name="T35" fmla="*/ 0 h 6"/>
                <a:gd name="T36" fmla="*/ 0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5" name="Freeform 61"/>
            <p:cNvSpPr>
              <a:spLocks/>
            </p:cNvSpPr>
            <p:nvPr/>
          </p:nvSpPr>
          <p:spPr bwMode="auto">
            <a:xfrm>
              <a:off x="446" y="275"/>
              <a:ext cx="115" cy="6"/>
            </a:xfrm>
            <a:custGeom>
              <a:avLst/>
              <a:gdLst>
                <a:gd name="T0" fmla="*/ 0 w 115"/>
                <a:gd name="T1" fmla="*/ 0 h 6"/>
                <a:gd name="T2" fmla="*/ 115 w 115"/>
                <a:gd name="T3" fmla="*/ 0 h 6"/>
                <a:gd name="T4" fmla="*/ 115 w 115"/>
                <a:gd name="T5" fmla="*/ 0 h 6"/>
                <a:gd name="T6" fmla="*/ 115 w 115"/>
                <a:gd name="T7" fmla="*/ 0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3 h 6"/>
                <a:gd name="T14" fmla="*/ 115 w 115"/>
                <a:gd name="T15" fmla="*/ 3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3 h 6"/>
                <a:gd name="T26" fmla="*/ 0 w 115"/>
                <a:gd name="T27" fmla="*/ 3 h 6"/>
                <a:gd name="T28" fmla="*/ 0 w 115"/>
                <a:gd name="T29" fmla="*/ 3 h 6"/>
                <a:gd name="T30" fmla="*/ 0 w 115"/>
                <a:gd name="T31" fmla="*/ 3 h 6"/>
                <a:gd name="T32" fmla="*/ 0 w 115"/>
                <a:gd name="T33" fmla="*/ 0 h 6"/>
                <a:gd name="T34" fmla="*/ 0 w 115"/>
                <a:gd name="T35" fmla="*/ 0 h 6"/>
                <a:gd name="T36" fmla="*/ 0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6" name="Freeform 62"/>
            <p:cNvSpPr>
              <a:spLocks/>
            </p:cNvSpPr>
            <p:nvPr/>
          </p:nvSpPr>
          <p:spPr bwMode="auto">
            <a:xfrm>
              <a:off x="446" y="278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5 w 118"/>
                <a:gd name="T3" fmla="*/ 0 h 6"/>
                <a:gd name="T4" fmla="*/ 115 w 118"/>
                <a:gd name="T5" fmla="*/ 0 h 6"/>
                <a:gd name="T6" fmla="*/ 115 w 118"/>
                <a:gd name="T7" fmla="*/ 0 h 6"/>
                <a:gd name="T8" fmla="*/ 115 w 118"/>
                <a:gd name="T9" fmla="*/ 3 h 6"/>
                <a:gd name="T10" fmla="*/ 115 w 118"/>
                <a:gd name="T11" fmla="*/ 3 h 6"/>
                <a:gd name="T12" fmla="*/ 115 w 118"/>
                <a:gd name="T13" fmla="*/ 3 h 6"/>
                <a:gd name="T14" fmla="*/ 115 w 118"/>
                <a:gd name="T15" fmla="*/ 3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3 h 6"/>
                <a:gd name="T26" fmla="*/ 0 w 118"/>
                <a:gd name="T27" fmla="*/ 3 h 6"/>
                <a:gd name="T28" fmla="*/ 0 w 118"/>
                <a:gd name="T29" fmla="*/ 3 h 6"/>
                <a:gd name="T30" fmla="*/ 0 w 118"/>
                <a:gd name="T31" fmla="*/ 3 h 6"/>
                <a:gd name="T32" fmla="*/ 0 w 118"/>
                <a:gd name="T33" fmla="*/ 0 h 6"/>
                <a:gd name="T34" fmla="*/ 0 w 118"/>
                <a:gd name="T35" fmla="*/ 0 h 6"/>
                <a:gd name="T36" fmla="*/ 0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7" name="Freeform 63"/>
            <p:cNvSpPr>
              <a:spLocks/>
            </p:cNvSpPr>
            <p:nvPr/>
          </p:nvSpPr>
          <p:spPr bwMode="auto">
            <a:xfrm>
              <a:off x="446" y="281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5 w 118"/>
                <a:gd name="T3" fmla="*/ 0 h 6"/>
                <a:gd name="T4" fmla="*/ 115 w 118"/>
                <a:gd name="T5" fmla="*/ 0 h 6"/>
                <a:gd name="T6" fmla="*/ 115 w 118"/>
                <a:gd name="T7" fmla="*/ 0 h 6"/>
                <a:gd name="T8" fmla="*/ 118 w 118"/>
                <a:gd name="T9" fmla="*/ 3 h 6"/>
                <a:gd name="T10" fmla="*/ 118 w 118"/>
                <a:gd name="T11" fmla="*/ 3 h 6"/>
                <a:gd name="T12" fmla="*/ 118 w 118"/>
                <a:gd name="T13" fmla="*/ 3 h 6"/>
                <a:gd name="T14" fmla="*/ 118 w 118"/>
                <a:gd name="T15" fmla="*/ 3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3 h 6"/>
                <a:gd name="T26" fmla="*/ 0 w 118"/>
                <a:gd name="T27" fmla="*/ 3 h 6"/>
                <a:gd name="T28" fmla="*/ 0 w 118"/>
                <a:gd name="T29" fmla="*/ 3 h 6"/>
                <a:gd name="T30" fmla="*/ 0 w 118"/>
                <a:gd name="T31" fmla="*/ 3 h 6"/>
                <a:gd name="T32" fmla="*/ 0 w 118"/>
                <a:gd name="T33" fmla="*/ 0 h 6"/>
                <a:gd name="T34" fmla="*/ 0 w 118"/>
                <a:gd name="T35" fmla="*/ 0 h 6"/>
                <a:gd name="T36" fmla="*/ 0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0" y="0"/>
                  </a:moveTo>
                  <a:lnTo>
                    <a:pt x="115" y="0"/>
                  </a:lnTo>
                  <a:lnTo>
                    <a:pt x="118" y="3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8" name="Freeform 64"/>
            <p:cNvSpPr>
              <a:spLocks/>
            </p:cNvSpPr>
            <p:nvPr/>
          </p:nvSpPr>
          <p:spPr bwMode="auto">
            <a:xfrm>
              <a:off x="443" y="284"/>
              <a:ext cx="121" cy="6"/>
            </a:xfrm>
            <a:custGeom>
              <a:avLst/>
              <a:gdLst>
                <a:gd name="T0" fmla="*/ 3 w 121"/>
                <a:gd name="T1" fmla="*/ 0 h 6"/>
                <a:gd name="T2" fmla="*/ 121 w 121"/>
                <a:gd name="T3" fmla="*/ 0 h 6"/>
                <a:gd name="T4" fmla="*/ 121 w 121"/>
                <a:gd name="T5" fmla="*/ 0 h 6"/>
                <a:gd name="T6" fmla="*/ 121 w 121"/>
                <a:gd name="T7" fmla="*/ 0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3 h 6"/>
                <a:gd name="T14" fmla="*/ 121 w 121"/>
                <a:gd name="T15" fmla="*/ 3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0 w 121"/>
                <a:gd name="T25" fmla="*/ 3 h 6"/>
                <a:gd name="T26" fmla="*/ 0 w 121"/>
                <a:gd name="T27" fmla="*/ 3 h 6"/>
                <a:gd name="T28" fmla="*/ 3 w 121"/>
                <a:gd name="T29" fmla="*/ 3 h 6"/>
                <a:gd name="T30" fmla="*/ 3 w 121"/>
                <a:gd name="T31" fmla="*/ 3 h 6"/>
                <a:gd name="T32" fmla="*/ 3 w 121"/>
                <a:gd name="T33" fmla="*/ 0 h 6"/>
                <a:gd name="T34" fmla="*/ 3 w 121"/>
                <a:gd name="T35" fmla="*/ 0 h 6"/>
                <a:gd name="T36" fmla="*/ 3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3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49" name="Freeform 65"/>
            <p:cNvSpPr>
              <a:spLocks/>
            </p:cNvSpPr>
            <p:nvPr/>
          </p:nvSpPr>
          <p:spPr bwMode="auto">
            <a:xfrm>
              <a:off x="443" y="287"/>
              <a:ext cx="121" cy="6"/>
            </a:xfrm>
            <a:custGeom>
              <a:avLst/>
              <a:gdLst>
                <a:gd name="T0" fmla="*/ 3 w 121"/>
                <a:gd name="T1" fmla="*/ 0 h 6"/>
                <a:gd name="T2" fmla="*/ 121 w 121"/>
                <a:gd name="T3" fmla="*/ 0 h 6"/>
                <a:gd name="T4" fmla="*/ 121 w 121"/>
                <a:gd name="T5" fmla="*/ 0 h 6"/>
                <a:gd name="T6" fmla="*/ 121 w 121"/>
                <a:gd name="T7" fmla="*/ 0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3 h 6"/>
                <a:gd name="T14" fmla="*/ 121 w 121"/>
                <a:gd name="T15" fmla="*/ 3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0 w 121"/>
                <a:gd name="T25" fmla="*/ 3 h 6"/>
                <a:gd name="T26" fmla="*/ 0 w 121"/>
                <a:gd name="T27" fmla="*/ 3 h 6"/>
                <a:gd name="T28" fmla="*/ 0 w 121"/>
                <a:gd name="T29" fmla="*/ 3 h 6"/>
                <a:gd name="T30" fmla="*/ 0 w 121"/>
                <a:gd name="T31" fmla="*/ 3 h 6"/>
                <a:gd name="T32" fmla="*/ 0 w 121"/>
                <a:gd name="T33" fmla="*/ 0 h 6"/>
                <a:gd name="T34" fmla="*/ 0 w 121"/>
                <a:gd name="T35" fmla="*/ 0 h 6"/>
                <a:gd name="T36" fmla="*/ 3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3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0" name="Freeform 66"/>
            <p:cNvSpPr>
              <a:spLocks/>
            </p:cNvSpPr>
            <p:nvPr/>
          </p:nvSpPr>
          <p:spPr bwMode="auto">
            <a:xfrm>
              <a:off x="443" y="290"/>
              <a:ext cx="121" cy="6"/>
            </a:xfrm>
            <a:custGeom>
              <a:avLst/>
              <a:gdLst>
                <a:gd name="T0" fmla="*/ 0 w 121"/>
                <a:gd name="T1" fmla="*/ 0 h 6"/>
                <a:gd name="T2" fmla="*/ 121 w 121"/>
                <a:gd name="T3" fmla="*/ 0 h 6"/>
                <a:gd name="T4" fmla="*/ 121 w 121"/>
                <a:gd name="T5" fmla="*/ 0 h 6"/>
                <a:gd name="T6" fmla="*/ 121 w 121"/>
                <a:gd name="T7" fmla="*/ 0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3 h 6"/>
                <a:gd name="T14" fmla="*/ 121 w 121"/>
                <a:gd name="T15" fmla="*/ 3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0 w 121"/>
                <a:gd name="T25" fmla="*/ 3 h 6"/>
                <a:gd name="T26" fmla="*/ 0 w 121"/>
                <a:gd name="T27" fmla="*/ 3 h 6"/>
                <a:gd name="T28" fmla="*/ 0 w 121"/>
                <a:gd name="T29" fmla="*/ 3 h 6"/>
                <a:gd name="T30" fmla="*/ 0 w 121"/>
                <a:gd name="T31" fmla="*/ 3 h 6"/>
                <a:gd name="T32" fmla="*/ 0 w 121"/>
                <a:gd name="T33" fmla="*/ 0 h 6"/>
                <a:gd name="T34" fmla="*/ 0 w 121"/>
                <a:gd name="T35" fmla="*/ 0 h 6"/>
                <a:gd name="T36" fmla="*/ 0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0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1" name="Freeform 67"/>
            <p:cNvSpPr>
              <a:spLocks/>
            </p:cNvSpPr>
            <p:nvPr/>
          </p:nvSpPr>
          <p:spPr bwMode="auto">
            <a:xfrm>
              <a:off x="443" y="293"/>
              <a:ext cx="121" cy="6"/>
            </a:xfrm>
            <a:custGeom>
              <a:avLst/>
              <a:gdLst>
                <a:gd name="T0" fmla="*/ 0 w 121"/>
                <a:gd name="T1" fmla="*/ 0 h 6"/>
                <a:gd name="T2" fmla="*/ 121 w 121"/>
                <a:gd name="T3" fmla="*/ 0 h 6"/>
                <a:gd name="T4" fmla="*/ 121 w 121"/>
                <a:gd name="T5" fmla="*/ 0 h 6"/>
                <a:gd name="T6" fmla="*/ 121 w 121"/>
                <a:gd name="T7" fmla="*/ 0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3 h 6"/>
                <a:gd name="T14" fmla="*/ 121 w 121"/>
                <a:gd name="T15" fmla="*/ 3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0 w 121"/>
                <a:gd name="T25" fmla="*/ 3 h 6"/>
                <a:gd name="T26" fmla="*/ 0 w 121"/>
                <a:gd name="T27" fmla="*/ 3 h 6"/>
                <a:gd name="T28" fmla="*/ 0 w 121"/>
                <a:gd name="T29" fmla="*/ 3 h 6"/>
                <a:gd name="T30" fmla="*/ 0 w 121"/>
                <a:gd name="T31" fmla="*/ 3 h 6"/>
                <a:gd name="T32" fmla="*/ 0 w 121"/>
                <a:gd name="T33" fmla="*/ 0 h 6"/>
                <a:gd name="T34" fmla="*/ 0 w 121"/>
                <a:gd name="T35" fmla="*/ 0 h 6"/>
                <a:gd name="T36" fmla="*/ 0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0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2" name="Freeform 68"/>
            <p:cNvSpPr>
              <a:spLocks/>
            </p:cNvSpPr>
            <p:nvPr/>
          </p:nvSpPr>
          <p:spPr bwMode="auto">
            <a:xfrm>
              <a:off x="443" y="296"/>
              <a:ext cx="124" cy="6"/>
            </a:xfrm>
            <a:custGeom>
              <a:avLst/>
              <a:gdLst>
                <a:gd name="T0" fmla="*/ 0 w 124"/>
                <a:gd name="T1" fmla="*/ 0 h 6"/>
                <a:gd name="T2" fmla="*/ 121 w 124"/>
                <a:gd name="T3" fmla="*/ 0 h 6"/>
                <a:gd name="T4" fmla="*/ 121 w 124"/>
                <a:gd name="T5" fmla="*/ 0 h 6"/>
                <a:gd name="T6" fmla="*/ 121 w 124"/>
                <a:gd name="T7" fmla="*/ 0 h 6"/>
                <a:gd name="T8" fmla="*/ 121 w 124"/>
                <a:gd name="T9" fmla="*/ 3 h 6"/>
                <a:gd name="T10" fmla="*/ 121 w 124"/>
                <a:gd name="T11" fmla="*/ 3 h 6"/>
                <a:gd name="T12" fmla="*/ 121 w 124"/>
                <a:gd name="T13" fmla="*/ 3 h 6"/>
                <a:gd name="T14" fmla="*/ 124 w 124"/>
                <a:gd name="T15" fmla="*/ 3 h 6"/>
                <a:gd name="T16" fmla="*/ 124 w 124"/>
                <a:gd name="T17" fmla="*/ 6 h 6"/>
                <a:gd name="T18" fmla="*/ 124 w 124"/>
                <a:gd name="T19" fmla="*/ 6 h 6"/>
                <a:gd name="T20" fmla="*/ 0 w 124"/>
                <a:gd name="T21" fmla="*/ 6 h 6"/>
                <a:gd name="T22" fmla="*/ 0 w 124"/>
                <a:gd name="T23" fmla="*/ 6 h 6"/>
                <a:gd name="T24" fmla="*/ 0 w 124"/>
                <a:gd name="T25" fmla="*/ 3 h 6"/>
                <a:gd name="T26" fmla="*/ 0 w 124"/>
                <a:gd name="T27" fmla="*/ 3 h 6"/>
                <a:gd name="T28" fmla="*/ 0 w 124"/>
                <a:gd name="T29" fmla="*/ 3 h 6"/>
                <a:gd name="T30" fmla="*/ 0 w 124"/>
                <a:gd name="T31" fmla="*/ 3 h 6"/>
                <a:gd name="T32" fmla="*/ 0 w 124"/>
                <a:gd name="T33" fmla="*/ 0 h 6"/>
                <a:gd name="T34" fmla="*/ 0 w 124"/>
                <a:gd name="T35" fmla="*/ 0 h 6"/>
                <a:gd name="T36" fmla="*/ 0 w 1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6"/>
                <a:gd name="T59" fmla="*/ 124 w 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6">
                  <a:moveTo>
                    <a:pt x="0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4" y="3"/>
                  </a:lnTo>
                  <a:lnTo>
                    <a:pt x="1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3" name="Freeform 69"/>
            <p:cNvSpPr>
              <a:spLocks/>
            </p:cNvSpPr>
            <p:nvPr/>
          </p:nvSpPr>
          <p:spPr bwMode="auto">
            <a:xfrm>
              <a:off x="443" y="299"/>
              <a:ext cx="124" cy="6"/>
            </a:xfrm>
            <a:custGeom>
              <a:avLst/>
              <a:gdLst>
                <a:gd name="T0" fmla="*/ 0 w 124"/>
                <a:gd name="T1" fmla="*/ 0 h 6"/>
                <a:gd name="T2" fmla="*/ 121 w 124"/>
                <a:gd name="T3" fmla="*/ 0 h 6"/>
                <a:gd name="T4" fmla="*/ 121 w 124"/>
                <a:gd name="T5" fmla="*/ 0 h 6"/>
                <a:gd name="T6" fmla="*/ 124 w 124"/>
                <a:gd name="T7" fmla="*/ 0 h 6"/>
                <a:gd name="T8" fmla="*/ 124 w 124"/>
                <a:gd name="T9" fmla="*/ 3 h 6"/>
                <a:gd name="T10" fmla="*/ 124 w 124"/>
                <a:gd name="T11" fmla="*/ 3 h 6"/>
                <a:gd name="T12" fmla="*/ 124 w 124"/>
                <a:gd name="T13" fmla="*/ 3 h 6"/>
                <a:gd name="T14" fmla="*/ 124 w 124"/>
                <a:gd name="T15" fmla="*/ 3 h 6"/>
                <a:gd name="T16" fmla="*/ 124 w 124"/>
                <a:gd name="T17" fmla="*/ 6 h 6"/>
                <a:gd name="T18" fmla="*/ 124 w 124"/>
                <a:gd name="T19" fmla="*/ 6 h 6"/>
                <a:gd name="T20" fmla="*/ 0 w 124"/>
                <a:gd name="T21" fmla="*/ 6 h 6"/>
                <a:gd name="T22" fmla="*/ 0 w 124"/>
                <a:gd name="T23" fmla="*/ 6 h 6"/>
                <a:gd name="T24" fmla="*/ 0 w 124"/>
                <a:gd name="T25" fmla="*/ 3 h 6"/>
                <a:gd name="T26" fmla="*/ 0 w 124"/>
                <a:gd name="T27" fmla="*/ 3 h 6"/>
                <a:gd name="T28" fmla="*/ 0 w 124"/>
                <a:gd name="T29" fmla="*/ 3 h 6"/>
                <a:gd name="T30" fmla="*/ 0 w 124"/>
                <a:gd name="T31" fmla="*/ 3 h 6"/>
                <a:gd name="T32" fmla="*/ 0 w 124"/>
                <a:gd name="T33" fmla="*/ 0 h 6"/>
                <a:gd name="T34" fmla="*/ 0 w 124"/>
                <a:gd name="T35" fmla="*/ 0 h 6"/>
                <a:gd name="T36" fmla="*/ 0 w 1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6"/>
                <a:gd name="T59" fmla="*/ 124 w 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6">
                  <a:moveTo>
                    <a:pt x="0" y="0"/>
                  </a:moveTo>
                  <a:lnTo>
                    <a:pt x="121" y="0"/>
                  </a:lnTo>
                  <a:lnTo>
                    <a:pt x="124" y="0"/>
                  </a:lnTo>
                  <a:lnTo>
                    <a:pt x="124" y="3"/>
                  </a:lnTo>
                  <a:lnTo>
                    <a:pt x="1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4" name="Freeform 70"/>
            <p:cNvSpPr>
              <a:spLocks/>
            </p:cNvSpPr>
            <p:nvPr/>
          </p:nvSpPr>
          <p:spPr bwMode="auto">
            <a:xfrm>
              <a:off x="440" y="302"/>
              <a:ext cx="127" cy="6"/>
            </a:xfrm>
            <a:custGeom>
              <a:avLst/>
              <a:gdLst>
                <a:gd name="T0" fmla="*/ 3 w 127"/>
                <a:gd name="T1" fmla="*/ 0 h 6"/>
                <a:gd name="T2" fmla="*/ 127 w 127"/>
                <a:gd name="T3" fmla="*/ 0 h 6"/>
                <a:gd name="T4" fmla="*/ 127 w 127"/>
                <a:gd name="T5" fmla="*/ 0 h 6"/>
                <a:gd name="T6" fmla="*/ 127 w 127"/>
                <a:gd name="T7" fmla="*/ 0 h 6"/>
                <a:gd name="T8" fmla="*/ 127 w 127"/>
                <a:gd name="T9" fmla="*/ 3 h 6"/>
                <a:gd name="T10" fmla="*/ 127 w 127"/>
                <a:gd name="T11" fmla="*/ 3 h 6"/>
                <a:gd name="T12" fmla="*/ 127 w 127"/>
                <a:gd name="T13" fmla="*/ 3 h 6"/>
                <a:gd name="T14" fmla="*/ 127 w 127"/>
                <a:gd name="T15" fmla="*/ 3 h 6"/>
                <a:gd name="T16" fmla="*/ 127 w 127"/>
                <a:gd name="T17" fmla="*/ 6 h 6"/>
                <a:gd name="T18" fmla="*/ 127 w 127"/>
                <a:gd name="T19" fmla="*/ 6 h 6"/>
                <a:gd name="T20" fmla="*/ 0 w 127"/>
                <a:gd name="T21" fmla="*/ 6 h 6"/>
                <a:gd name="T22" fmla="*/ 0 w 127"/>
                <a:gd name="T23" fmla="*/ 6 h 6"/>
                <a:gd name="T24" fmla="*/ 0 w 127"/>
                <a:gd name="T25" fmla="*/ 3 h 6"/>
                <a:gd name="T26" fmla="*/ 0 w 127"/>
                <a:gd name="T27" fmla="*/ 3 h 6"/>
                <a:gd name="T28" fmla="*/ 3 w 127"/>
                <a:gd name="T29" fmla="*/ 3 h 6"/>
                <a:gd name="T30" fmla="*/ 3 w 127"/>
                <a:gd name="T31" fmla="*/ 3 h 6"/>
                <a:gd name="T32" fmla="*/ 3 w 127"/>
                <a:gd name="T33" fmla="*/ 0 h 6"/>
                <a:gd name="T34" fmla="*/ 3 w 127"/>
                <a:gd name="T35" fmla="*/ 0 h 6"/>
                <a:gd name="T36" fmla="*/ 3 w 12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7"/>
                <a:gd name="T58" fmla="*/ 0 h 6"/>
                <a:gd name="T59" fmla="*/ 127 w 12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7" h="6">
                  <a:moveTo>
                    <a:pt x="3" y="0"/>
                  </a:moveTo>
                  <a:lnTo>
                    <a:pt x="127" y="0"/>
                  </a:lnTo>
                  <a:lnTo>
                    <a:pt x="127" y="3"/>
                  </a:lnTo>
                  <a:lnTo>
                    <a:pt x="12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5" name="Freeform 71"/>
            <p:cNvSpPr>
              <a:spLocks/>
            </p:cNvSpPr>
            <p:nvPr/>
          </p:nvSpPr>
          <p:spPr bwMode="auto">
            <a:xfrm>
              <a:off x="440" y="305"/>
              <a:ext cx="127" cy="6"/>
            </a:xfrm>
            <a:custGeom>
              <a:avLst/>
              <a:gdLst>
                <a:gd name="T0" fmla="*/ 3 w 127"/>
                <a:gd name="T1" fmla="*/ 0 h 6"/>
                <a:gd name="T2" fmla="*/ 127 w 127"/>
                <a:gd name="T3" fmla="*/ 0 h 6"/>
                <a:gd name="T4" fmla="*/ 127 w 127"/>
                <a:gd name="T5" fmla="*/ 0 h 6"/>
                <a:gd name="T6" fmla="*/ 127 w 127"/>
                <a:gd name="T7" fmla="*/ 0 h 6"/>
                <a:gd name="T8" fmla="*/ 127 w 127"/>
                <a:gd name="T9" fmla="*/ 3 h 6"/>
                <a:gd name="T10" fmla="*/ 127 w 127"/>
                <a:gd name="T11" fmla="*/ 3 h 6"/>
                <a:gd name="T12" fmla="*/ 127 w 127"/>
                <a:gd name="T13" fmla="*/ 3 h 6"/>
                <a:gd name="T14" fmla="*/ 127 w 127"/>
                <a:gd name="T15" fmla="*/ 3 h 6"/>
                <a:gd name="T16" fmla="*/ 127 w 127"/>
                <a:gd name="T17" fmla="*/ 6 h 6"/>
                <a:gd name="T18" fmla="*/ 127 w 127"/>
                <a:gd name="T19" fmla="*/ 6 h 6"/>
                <a:gd name="T20" fmla="*/ 0 w 127"/>
                <a:gd name="T21" fmla="*/ 6 h 6"/>
                <a:gd name="T22" fmla="*/ 0 w 127"/>
                <a:gd name="T23" fmla="*/ 6 h 6"/>
                <a:gd name="T24" fmla="*/ 0 w 127"/>
                <a:gd name="T25" fmla="*/ 3 h 6"/>
                <a:gd name="T26" fmla="*/ 0 w 127"/>
                <a:gd name="T27" fmla="*/ 3 h 6"/>
                <a:gd name="T28" fmla="*/ 0 w 127"/>
                <a:gd name="T29" fmla="*/ 3 h 6"/>
                <a:gd name="T30" fmla="*/ 0 w 127"/>
                <a:gd name="T31" fmla="*/ 3 h 6"/>
                <a:gd name="T32" fmla="*/ 0 w 127"/>
                <a:gd name="T33" fmla="*/ 0 h 6"/>
                <a:gd name="T34" fmla="*/ 0 w 127"/>
                <a:gd name="T35" fmla="*/ 0 h 6"/>
                <a:gd name="T36" fmla="*/ 3 w 12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7"/>
                <a:gd name="T58" fmla="*/ 0 h 6"/>
                <a:gd name="T59" fmla="*/ 127 w 12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7" h="6">
                  <a:moveTo>
                    <a:pt x="3" y="0"/>
                  </a:moveTo>
                  <a:lnTo>
                    <a:pt x="127" y="0"/>
                  </a:lnTo>
                  <a:lnTo>
                    <a:pt x="127" y="3"/>
                  </a:lnTo>
                  <a:lnTo>
                    <a:pt x="12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6" name="Freeform 72"/>
            <p:cNvSpPr>
              <a:spLocks/>
            </p:cNvSpPr>
            <p:nvPr/>
          </p:nvSpPr>
          <p:spPr bwMode="auto">
            <a:xfrm>
              <a:off x="440" y="308"/>
              <a:ext cx="127" cy="6"/>
            </a:xfrm>
            <a:custGeom>
              <a:avLst/>
              <a:gdLst>
                <a:gd name="T0" fmla="*/ 0 w 127"/>
                <a:gd name="T1" fmla="*/ 0 h 6"/>
                <a:gd name="T2" fmla="*/ 127 w 127"/>
                <a:gd name="T3" fmla="*/ 0 h 6"/>
                <a:gd name="T4" fmla="*/ 127 w 127"/>
                <a:gd name="T5" fmla="*/ 0 h 6"/>
                <a:gd name="T6" fmla="*/ 127 w 127"/>
                <a:gd name="T7" fmla="*/ 0 h 6"/>
                <a:gd name="T8" fmla="*/ 127 w 127"/>
                <a:gd name="T9" fmla="*/ 3 h 6"/>
                <a:gd name="T10" fmla="*/ 127 w 127"/>
                <a:gd name="T11" fmla="*/ 3 h 6"/>
                <a:gd name="T12" fmla="*/ 127 w 127"/>
                <a:gd name="T13" fmla="*/ 3 h 6"/>
                <a:gd name="T14" fmla="*/ 127 w 127"/>
                <a:gd name="T15" fmla="*/ 3 h 6"/>
                <a:gd name="T16" fmla="*/ 127 w 127"/>
                <a:gd name="T17" fmla="*/ 6 h 6"/>
                <a:gd name="T18" fmla="*/ 127 w 127"/>
                <a:gd name="T19" fmla="*/ 6 h 6"/>
                <a:gd name="T20" fmla="*/ 0 w 127"/>
                <a:gd name="T21" fmla="*/ 6 h 6"/>
                <a:gd name="T22" fmla="*/ 0 w 127"/>
                <a:gd name="T23" fmla="*/ 6 h 6"/>
                <a:gd name="T24" fmla="*/ 0 w 127"/>
                <a:gd name="T25" fmla="*/ 3 h 6"/>
                <a:gd name="T26" fmla="*/ 0 w 127"/>
                <a:gd name="T27" fmla="*/ 3 h 6"/>
                <a:gd name="T28" fmla="*/ 0 w 127"/>
                <a:gd name="T29" fmla="*/ 3 h 6"/>
                <a:gd name="T30" fmla="*/ 0 w 127"/>
                <a:gd name="T31" fmla="*/ 3 h 6"/>
                <a:gd name="T32" fmla="*/ 0 w 127"/>
                <a:gd name="T33" fmla="*/ 0 h 6"/>
                <a:gd name="T34" fmla="*/ 0 w 127"/>
                <a:gd name="T35" fmla="*/ 0 h 6"/>
                <a:gd name="T36" fmla="*/ 0 w 12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7"/>
                <a:gd name="T58" fmla="*/ 0 h 6"/>
                <a:gd name="T59" fmla="*/ 127 w 12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7" h="6">
                  <a:moveTo>
                    <a:pt x="0" y="0"/>
                  </a:moveTo>
                  <a:lnTo>
                    <a:pt x="127" y="0"/>
                  </a:lnTo>
                  <a:lnTo>
                    <a:pt x="127" y="3"/>
                  </a:lnTo>
                  <a:lnTo>
                    <a:pt x="12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7" name="Freeform 73"/>
            <p:cNvSpPr>
              <a:spLocks/>
            </p:cNvSpPr>
            <p:nvPr/>
          </p:nvSpPr>
          <p:spPr bwMode="auto">
            <a:xfrm>
              <a:off x="440" y="311"/>
              <a:ext cx="127" cy="6"/>
            </a:xfrm>
            <a:custGeom>
              <a:avLst/>
              <a:gdLst>
                <a:gd name="T0" fmla="*/ 0 w 127"/>
                <a:gd name="T1" fmla="*/ 0 h 6"/>
                <a:gd name="T2" fmla="*/ 127 w 127"/>
                <a:gd name="T3" fmla="*/ 0 h 6"/>
                <a:gd name="T4" fmla="*/ 127 w 127"/>
                <a:gd name="T5" fmla="*/ 0 h 6"/>
                <a:gd name="T6" fmla="*/ 127 w 127"/>
                <a:gd name="T7" fmla="*/ 0 h 6"/>
                <a:gd name="T8" fmla="*/ 127 w 127"/>
                <a:gd name="T9" fmla="*/ 3 h 6"/>
                <a:gd name="T10" fmla="*/ 127 w 127"/>
                <a:gd name="T11" fmla="*/ 3 h 6"/>
                <a:gd name="T12" fmla="*/ 127 w 127"/>
                <a:gd name="T13" fmla="*/ 3 h 6"/>
                <a:gd name="T14" fmla="*/ 127 w 127"/>
                <a:gd name="T15" fmla="*/ 3 h 6"/>
                <a:gd name="T16" fmla="*/ 127 w 127"/>
                <a:gd name="T17" fmla="*/ 6 h 6"/>
                <a:gd name="T18" fmla="*/ 127 w 127"/>
                <a:gd name="T19" fmla="*/ 6 h 6"/>
                <a:gd name="T20" fmla="*/ 0 w 127"/>
                <a:gd name="T21" fmla="*/ 6 h 6"/>
                <a:gd name="T22" fmla="*/ 0 w 127"/>
                <a:gd name="T23" fmla="*/ 6 h 6"/>
                <a:gd name="T24" fmla="*/ 0 w 127"/>
                <a:gd name="T25" fmla="*/ 3 h 6"/>
                <a:gd name="T26" fmla="*/ 0 w 127"/>
                <a:gd name="T27" fmla="*/ 3 h 6"/>
                <a:gd name="T28" fmla="*/ 0 w 127"/>
                <a:gd name="T29" fmla="*/ 3 h 6"/>
                <a:gd name="T30" fmla="*/ 0 w 127"/>
                <a:gd name="T31" fmla="*/ 3 h 6"/>
                <a:gd name="T32" fmla="*/ 0 w 127"/>
                <a:gd name="T33" fmla="*/ 0 h 6"/>
                <a:gd name="T34" fmla="*/ 0 w 127"/>
                <a:gd name="T35" fmla="*/ 0 h 6"/>
                <a:gd name="T36" fmla="*/ 0 w 12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7"/>
                <a:gd name="T58" fmla="*/ 0 h 6"/>
                <a:gd name="T59" fmla="*/ 127 w 12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7" h="6">
                  <a:moveTo>
                    <a:pt x="0" y="0"/>
                  </a:moveTo>
                  <a:lnTo>
                    <a:pt x="127" y="0"/>
                  </a:lnTo>
                  <a:lnTo>
                    <a:pt x="127" y="3"/>
                  </a:lnTo>
                  <a:lnTo>
                    <a:pt x="12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8" name="Freeform 74"/>
            <p:cNvSpPr>
              <a:spLocks/>
            </p:cNvSpPr>
            <p:nvPr/>
          </p:nvSpPr>
          <p:spPr bwMode="auto">
            <a:xfrm>
              <a:off x="440" y="314"/>
              <a:ext cx="130" cy="6"/>
            </a:xfrm>
            <a:custGeom>
              <a:avLst/>
              <a:gdLst>
                <a:gd name="T0" fmla="*/ 0 w 130"/>
                <a:gd name="T1" fmla="*/ 0 h 6"/>
                <a:gd name="T2" fmla="*/ 127 w 130"/>
                <a:gd name="T3" fmla="*/ 0 h 6"/>
                <a:gd name="T4" fmla="*/ 127 w 130"/>
                <a:gd name="T5" fmla="*/ 0 h 6"/>
                <a:gd name="T6" fmla="*/ 127 w 130"/>
                <a:gd name="T7" fmla="*/ 0 h 6"/>
                <a:gd name="T8" fmla="*/ 127 w 130"/>
                <a:gd name="T9" fmla="*/ 3 h 6"/>
                <a:gd name="T10" fmla="*/ 127 w 130"/>
                <a:gd name="T11" fmla="*/ 3 h 6"/>
                <a:gd name="T12" fmla="*/ 130 w 130"/>
                <a:gd name="T13" fmla="*/ 3 h 6"/>
                <a:gd name="T14" fmla="*/ 130 w 130"/>
                <a:gd name="T15" fmla="*/ 3 h 6"/>
                <a:gd name="T16" fmla="*/ 130 w 130"/>
                <a:gd name="T17" fmla="*/ 6 h 6"/>
                <a:gd name="T18" fmla="*/ 130 w 130"/>
                <a:gd name="T19" fmla="*/ 6 h 6"/>
                <a:gd name="T20" fmla="*/ 0 w 130"/>
                <a:gd name="T21" fmla="*/ 6 h 6"/>
                <a:gd name="T22" fmla="*/ 0 w 130"/>
                <a:gd name="T23" fmla="*/ 6 h 6"/>
                <a:gd name="T24" fmla="*/ 0 w 130"/>
                <a:gd name="T25" fmla="*/ 3 h 6"/>
                <a:gd name="T26" fmla="*/ 0 w 130"/>
                <a:gd name="T27" fmla="*/ 3 h 6"/>
                <a:gd name="T28" fmla="*/ 0 w 130"/>
                <a:gd name="T29" fmla="*/ 3 h 6"/>
                <a:gd name="T30" fmla="*/ 0 w 130"/>
                <a:gd name="T31" fmla="*/ 3 h 6"/>
                <a:gd name="T32" fmla="*/ 0 w 130"/>
                <a:gd name="T33" fmla="*/ 0 h 6"/>
                <a:gd name="T34" fmla="*/ 0 w 130"/>
                <a:gd name="T35" fmla="*/ 0 h 6"/>
                <a:gd name="T36" fmla="*/ 0 w 13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0"/>
                <a:gd name="T58" fmla="*/ 0 h 6"/>
                <a:gd name="T59" fmla="*/ 130 w 13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0" h="6">
                  <a:moveTo>
                    <a:pt x="0" y="0"/>
                  </a:moveTo>
                  <a:lnTo>
                    <a:pt x="127" y="0"/>
                  </a:lnTo>
                  <a:lnTo>
                    <a:pt x="127" y="3"/>
                  </a:lnTo>
                  <a:lnTo>
                    <a:pt x="130" y="3"/>
                  </a:lnTo>
                  <a:lnTo>
                    <a:pt x="13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59" name="Freeform 75"/>
            <p:cNvSpPr>
              <a:spLocks/>
            </p:cNvSpPr>
            <p:nvPr/>
          </p:nvSpPr>
          <p:spPr bwMode="auto">
            <a:xfrm>
              <a:off x="440" y="317"/>
              <a:ext cx="130" cy="6"/>
            </a:xfrm>
            <a:custGeom>
              <a:avLst/>
              <a:gdLst>
                <a:gd name="T0" fmla="*/ 0 w 130"/>
                <a:gd name="T1" fmla="*/ 0 h 6"/>
                <a:gd name="T2" fmla="*/ 127 w 130"/>
                <a:gd name="T3" fmla="*/ 0 h 6"/>
                <a:gd name="T4" fmla="*/ 130 w 130"/>
                <a:gd name="T5" fmla="*/ 0 h 6"/>
                <a:gd name="T6" fmla="*/ 130 w 130"/>
                <a:gd name="T7" fmla="*/ 0 h 6"/>
                <a:gd name="T8" fmla="*/ 130 w 130"/>
                <a:gd name="T9" fmla="*/ 3 h 6"/>
                <a:gd name="T10" fmla="*/ 130 w 130"/>
                <a:gd name="T11" fmla="*/ 3 h 6"/>
                <a:gd name="T12" fmla="*/ 130 w 130"/>
                <a:gd name="T13" fmla="*/ 3 h 6"/>
                <a:gd name="T14" fmla="*/ 130 w 130"/>
                <a:gd name="T15" fmla="*/ 3 h 6"/>
                <a:gd name="T16" fmla="*/ 130 w 130"/>
                <a:gd name="T17" fmla="*/ 6 h 6"/>
                <a:gd name="T18" fmla="*/ 130 w 130"/>
                <a:gd name="T19" fmla="*/ 6 h 6"/>
                <a:gd name="T20" fmla="*/ 0 w 130"/>
                <a:gd name="T21" fmla="*/ 6 h 6"/>
                <a:gd name="T22" fmla="*/ 0 w 130"/>
                <a:gd name="T23" fmla="*/ 6 h 6"/>
                <a:gd name="T24" fmla="*/ 0 w 130"/>
                <a:gd name="T25" fmla="*/ 3 h 6"/>
                <a:gd name="T26" fmla="*/ 0 w 130"/>
                <a:gd name="T27" fmla="*/ 3 h 6"/>
                <a:gd name="T28" fmla="*/ 0 w 130"/>
                <a:gd name="T29" fmla="*/ 3 h 6"/>
                <a:gd name="T30" fmla="*/ 0 w 130"/>
                <a:gd name="T31" fmla="*/ 3 h 6"/>
                <a:gd name="T32" fmla="*/ 0 w 130"/>
                <a:gd name="T33" fmla="*/ 0 h 6"/>
                <a:gd name="T34" fmla="*/ 0 w 130"/>
                <a:gd name="T35" fmla="*/ 0 h 6"/>
                <a:gd name="T36" fmla="*/ 0 w 13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0"/>
                <a:gd name="T58" fmla="*/ 0 h 6"/>
                <a:gd name="T59" fmla="*/ 130 w 13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0" h="6">
                  <a:moveTo>
                    <a:pt x="0" y="0"/>
                  </a:moveTo>
                  <a:lnTo>
                    <a:pt x="127" y="0"/>
                  </a:lnTo>
                  <a:lnTo>
                    <a:pt x="130" y="0"/>
                  </a:lnTo>
                  <a:lnTo>
                    <a:pt x="130" y="3"/>
                  </a:lnTo>
                  <a:lnTo>
                    <a:pt x="13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0" name="Freeform 76"/>
            <p:cNvSpPr>
              <a:spLocks/>
            </p:cNvSpPr>
            <p:nvPr/>
          </p:nvSpPr>
          <p:spPr bwMode="auto">
            <a:xfrm>
              <a:off x="437" y="320"/>
              <a:ext cx="133" cy="7"/>
            </a:xfrm>
            <a:custGeom>
              <a:avLst/>
              <a:gdLst>
                <a:gd name="T0" fmla="*/ 3 w 133"/>
                <a:gd name="T1" fmla="*/ 0 h 7"/>
                <a:gd name="T2" fmla="*/ 133 w 133"/>
                <a:gd name="T3" fmla="*/ 0 h 7"/>
                <a:gd name="T4" fmla="*/ 133 w 133"/>
                <a:gd name="T5" fmla="*/ 0 h 7"/>
                <a:gd name="T6" fmla="*/ 133 w 133"/>
                <a:gd name="T7" fmla="*/ 0 h 7"/>
                <a:gd name="T8" fmla="*/ 133 w 133"/>
                <a:gd name="T9" fmla="*/ 3 h 7"/>
                <a:gd name="T10" fmla="*/ 133 w 133"/>
                <a:gd name="T11" fmla="*/ 3 h 7"/>
                <a:gd name="T12" fmla="*/ 133 w 133"/>
                <a:gd name="T13" fmla="*/ 3 h 7"/>
                <a:gd name="T14" fmla="*/ 133 w 133"/>
                <a:gd name="T15" fmla="*/ 3 h 7"/>
                <a:gd name="T16" fmla="*/ 133 w 133"/>
                <a:gd name="T17" fmla="*/ 7 h 7"/>
                <a:gd name="T18" fmla="*/ 133 w 133"/>
                <a:gd name="T19" fmla="*/ 7 h 7"/>
                <a:gd name="T20" fmla="*/ 0 w 133"/>
                <a:gd name="T21" fmla="*/ 7 h 7"/>
                <a:gd name="T22" fmla="*/ 0 w 133"/>
                <a:gd name="T23" fmla="*/ 7 h 7"/>
                <a:gd name="T24" fmla="*/ 0 w 133"/>
                <a:gd name="T25" fmla="*/ 3 h 7"/>
                <a:gd name="T26" fmla="*/ 3 w 133"/>
                <a:gd name="T27" fmla="*/ 3 h 7"/>
                <a:gd name="T28" fmla="*/ 3 w 133"/>
                <a:gd name="T29" fmla="*/ 3 h 7"/>
                <a:gd name="T30" fmla="*/ 3 w 133"/>
                <a:gd name="T31" fmla="*/ 3 h 7"/>
                <a:gd name="T32" fmla="*/ 3 w 133"/>
                <a:gd name="T33" fmla="*/ 0 h 7"/>
                <a:gd name="T34" fmla="*/ 3 w 133"/>
                <a:gd name="T35" fmla="*/ 0 h 7"/>
                <a:gd name="T36" fmla="*/ 3 w 133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3"/>
                <a:gd name="T58" fmla="*/ 0 h 7"/>
                <a:gd name="T59" fmla="*/ 133 w 133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3" h="7">
                  <a:moveTo>
                    <a:pt x="3" y="0"/>
                  </a:moveTo>
                  <a:lnTo>
                    <a:pt x="133" y="0"/>
                  </a:lnTo>
                  <a:lnTo>
                    <a:pt x="133" y="3"/>
                  </a:lnTo>
                  <a:lnTo>
                    <a:pt x="133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1" name="Freeform 77"/>
            <p:cNvSpPr>
              <a:spLocks/>
            </p:cNvSpPr>
            <p:nvPr/>
          </p:nvSpPr>
          <p:spPr bwMode="auto">
            <a:xfrm>
              <a:off x="437" y="323"/>
              <a:ext cx="133" cy="7"/>
            </a:xfrm>
            <a:custGeom>
              <a:avLst/>
              <a:gdLst>
                <a:gd name="T0" fmla="*/ 3 w 133"/>
                <a:gd name="T1" fmla="*/ 0 h 7"/>
                <a:gd name="T2" fmla="*/ 133 w 133"/>
                <a:gd name="T3" fmla="*/ 0 h 7"/>
                <a:gd name="T4" fmla="*/ 133 w 133"/>
                <a:gd name="T5" fmla="*/ 0 h 7"/>
                <a:gd name="T6" fmla="*/ 133 w 133"/>
                <a:gd name="T7" fmla="*/ 0 h 7"/>
                <a:gd name="T8" fmla="*/ 133 w 133"/>
                <a:gd name="T9" fmla="*/ 4 h 7"/>
                <a:gd name="T10" fmla="*/ 133 w 133"/>
                <a:gd name="T11" fmla="*/ 4 h 7"/>
                <a:gd name="T12" fmla="*/ 133 w 133"/>
                <a:gd name="T13" fmla="*/ 4 h 7"/>
                <a:gd name="T14" fmla="*/ 133 w 133"/>
                <a:gd name="T15" fmla="*/ 4 h 7"/>
                <a:gd name="T16" fmla="*/ 133 w 133"/>
                <a:gd name="T17" fmla="*/ 7 h 7"/>
                <a:gd name="T18" fmla="*/ 133 w 133"/>
                <a:gd name="T19" fmla="*/ 7 h 7"/>
                <a:gd name="T20" fmla="*/ 0 w 133"/>
                <a:gd name="T21" fmla="*/ 7 h 7"/>
                <a:gd name="T22" fmla="*/ 0 w 133"/>
                <a:gd name="T23" fmla="*/ 7 h 7"/>
                <a:gd name="T24" fmla="*/ 0 w 133"/>
                <a:gd name="T25" fmla="*/ 4 h 7"/>
                <a:gd name="T26" fmla="*/ 0 w 133"/>
                <a:gd name="T27" fmla="*/ 4 h 7"/>
                <a:gd name="T28" fmla="*/ 0 w 133"/>
                <a:gd name="T29" fmla="*/ 4 h 7"/>
                <a:gd name="T30" fmla="*/ 0 w 133"/>
                <a:gd name="T31" fmla="*/ 4 h 7"/>
                <a:gd name="T32" fmla="*/ 0 w 133"/>
                <a:gd name="T33" fmla="*/ 0 h 7"/>
                <a:gd name="T34" fmla="*/ 3 w 133"/>
                <a:gd name="T35" fmla="*/ 0 h 7"/>
                <a:gd name="T36" fmla="*/ 3 w 133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3"/>
                <a:gd name="T58" fmla="*/ 0 h 7"/>
                <a:gd name="T59" fmla="*/ 133 w 133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3" h="7">
                  <a:moveTo>
                    <a:pt x="3" y="0"/>
                  </a:moveTo>
                  <a:lnTo>
                    <a:pt x="133" y="0"/>
                  </a:lnTo>
                  <a:lnTo>
                    <a:pt x="133" y="4"/>
                  </a:lnTo>
                  <a:lnTo>
                    <a:pt x="133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2" name="Freeform 78"/>
            <p:cNvSpPr>
              <a:spLocks/>
            </p:cNvSpPr>
            <p:nvPr/>
          </p:nvSpPr>
          <p:spPr bwMode="auto">
            <a:xfrm>
              <a:off x="437" y="327"/>
              <a:ext cx="133" cy="6"/>
            </a:xfrm>
            <a:custGeom>
              <a:avLst/>
              <a:gdLst>
                <a:gd name="T0" fmla="*/ 0 w 133"/>
                <a:gd name="T1" fmla="*/ 0 h 6"/>
                <a:gd name="T2" fmla="*/ 133 w 133"/>
                <a:gd name="T3" fmla="*/ 0 h 6"/>
                <a:gd name="T4" fmla="*/ 133 w 133"/>
                <a:gd name="T5" fmla="*/ 0 h 6"/>
                <a:gd name="T6" fmla="*/ 133 w 133"/>
                <a:gd name="T7" fmla="*/ 0 h 6"/>
                <a:gd name="T8" fmla="*/ 133 w 133"/>
                <a:gd name="T9" fmla="*/ 3 h 6"/>
                <a:gd name="T10" fmla="*/ 133 w 133"/>
                <a:gd name="T11" fmla="*/ 3 h 6"/>
                <a:gd name="T12" fmla="*/ 133 w 133"/>
                <a:gd name="T13" fmla="*/ 3 h 6"/>
                <a:gd name="T14" fmla="*/ 133 w 133"/>
                <a:gd name="T15" fmla="*/ 3 h 6"/>
                <a:gd name="T16" fmla="*/ 133 w 133"/>
                <a:gd name="T17" fmla="*/ 6 h 6"/>
                <a:gd name="T18" fmla="*/ 133 w 133"/>
                <a:gd name="T19" fmla="*/ 6 h 6"/>
                <a:gd name="T20" fmla="*/ 0 w 133"/>
                <a:gd name="T21" fmla="*/ 6 h 6"/>
                <a:gd name="T22" fmla="*/ 0 w 133"/>
                <a:gd name="T23" fmla="*/ 6 h 6"/>
                <a:gd name="T24" fmla="*/ 0 w 133"/>
                <a:gd name="T25" fmla="*/ 3 h 6"/>
                <a:gd name="T26" fmla="*/ 0 w 133"/>
                <a:gd name="T27" fmla="*/ 3 h 6"/>
                <a:gd name="T28" fmla="*/ 0 w 133"/>
                <a:gd name="T29" fmla="*/ 3 h 6"/>
                <a:gd name="T30" fmla="*/ 0 w 133"/>
                <a:gd name="T31" fmla="*/ 3 h 6"/>
                <a:gd name="T32" fmla="*/ 0 w 133"/>
                <a:gd name="T33" fmla="*/ 0 h 6"/>
                <a:gd name="T34" fmla="*/ 0 w 133"/>
                <a:gd name="T35" fmla="*/ 0 h 6"/>
                <a:gd name="T36" fmla="*/ 0 w 13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3"/>
                <a:gd name="T58" fmla="*/ 0 h 6"/>
                <a:gd name="T59" fmla="*/ 133 w 13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3" h="6">
                  <a:moveTo>
                    <a:pt x="0" y="0"/>
                  </a:moveTo>
                  <a:lnTo>
                    <a:pt x="133" y="0"/>
                  </a:lnTo>
                  <a:lnTo>
                    <a:pt x="133" y="3"/>
                  </a:lnTo>
                  <a:lnTo>
                    <a:pt x="13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3" name="Freeform 79"/>
            <p:cNvSpPr>
              <a:spLocks/>
            </p:cNvSpPr>
            <p:nvPr/>
          </p:nvSpPr>
          <p:spPr bwMode="auto">
            <a:xfrm>
              <a:off x="437" y="330"/>
              <a:ext cx="136" cy="6"/>
            </a:xfrm>
            <a:custGeom>
              <a:avLst/>
              <a:gdLst>
                <a:gd name="T0" fmla="*/ 0 w 136"/>
                <a:gd name="T1" fmla="*/ 0 h 6"/>
                <a:gd name="T2" fmla="*/ 133 w 136"/>
                <a:gd name="T3" fmla="*/ 0 h 6"/>
                <a:gd name="T4" fmla="*/ 133 w 136"/>
                <a:gd name="T5" fmla="*/ 0 h 6"/>
                <a:gd name="T6" fmla="*/ 133 w 136"/>
                <a:gd name="T7" fmla="*/ 0 h 6"/>
                <a:gd name="T8" fmla="*/ 133 w 136"/>
                <a:gd name="T9" fmla="*/ 3 h 6"/>
                <a:gd name="T10" fmla="*/ 133 w 136"/>
                <a:gd name="T11" fmla="*/ 3 h 6"/>
                <a:gd name="T12" fmla="*/ 133 w 136"/>
                <a:gd name="T13" fmla="*/ 3 h 6"/>
                <a:gd name="T14" fmla="*/ 136 w 136"/>
                <a:gd name="T15" fmla="*/ 3 h 6"/>
                <a:gd name="T16" fmla="*/ 136 w 136"/>
                <a:gd name="T17" fmla="*/ 6 h 6"/>
                <a:gd name="T18" fmla="*/ 136 w 136"/>
                <a:gd name="T19" fmla="*/ 6 h 6"/>
                <a:gd name="T20" fmla="*/ 0 w 136"/>
                <a:gd name="T21" fmla="*/ 6 h 6"/>
                <a:gd name="T22" fmla="*/ 0 w 136"/>
                <a:gd name="T23" fmla="*/ 6 h 6"/>
                <a:gd name="T24" fmla="*/ 0 w 136"/>
                <a:gd name="T25" fmla="*/ 3 h 6"/>
                <a:gd name="T26" fmla="*/ 0 w 136"/>
                <a:gd name="T27" fmla="*/ 3 h 6"/>
                <a:gd name="T28" fmla="*/ 0 w 136"/>
                <a:gd name="T29" fmla="*/ 3 h 6"/>
                <a:gd name="T30" fmla="*/ 0 w 136"/>
                <a:gd name="T31" fmla="*/ 3 h 6"/>
                <a:gd name="T32" fmla="*/ 0 w 136"/>
                <a:gd name="T33" fmla="*/ 0 h 6"/>
                <a:gd name="T34" fmla="*/ 0 w 136"/>
                <a:gd name="T35" fmla="*/ 0 h 6"/>
                <a:gd name="T36" fmla="*/ 0 w 13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6"/>
                <a:gd name="T58" fmla="*/ 0 h 6"/>
                <a:gd name="T59" fmla="*/ 136 w 13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6" h="6">
                  <a:moveTo>
                    <a:pt x="0" y="0"/>
                  </a:moveTo>
                  <a:lnTo>
                    <a:pt x="133" y="0"/>
                  </a:lnTo>
                  <a:lnTo>
                    <a:pt x="133" y="3"/>
                  </a:lnTo>
                  <a:lnTo>
                    <a:pt x="136" y="3"/>
                  </a:lnTo>
                  <a:lnTo>
                    <a:pt x="13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4" name="Freeform 80"/>
            <p:cNvSpPr>
              <a:spLocks/>
            </p:cNvSpPr>
            <p:nvPr/>
          </p:nvSpPr>
          <p:spPr bwMode="auto">
            <a:xfrm>
              <a:off x="437" y="333"/>
              <a:ext cx="136" cy="6"/>
            </a:xfrm>
            <a:custGeom>
              <a:avLst/>
              <a:gdLst>
                <a:gd name="T0" fmla="*/ 0 w 136"/>
                <a:gd name="T1" fmla="*/ 0 h 6"/>
                <a:gd name="T2" fmla="*/ 133 w 136"/>
                <a:gd name="T3" fmla="*/ 0 h 6"/>
                <a:gd name="T4" fmla="*/ 133 w 136"/>
                <a:gd name="T5" fmla="*/ 0 h 6"/>
                <a:gd name="T6" fmla="*/ 136 w 136"/>
                <a:gd name="T7" fmla="*/ 0 h 6"/>
                <a:gd name="T8" fmla="*/ 136 w 136"/>
                <a:gd name="T9" fmla="*/ 3 h 6"/>
                <a:gd name="T10" fmla="*/ 136 w 136"/>
                <a:gd name="T11" fmla="*/ 3 h 6"/>
                <a:gd name="T12" fmla="*/ 136 w 136"/>
                <a:gd name="T13" fmla="*/ 3 h 6"/>
                <a:gd name="T14" fmla="*/ 136 w 136"/>
                <a:gd name="T15" fmla="*/ 3 h 6"/>
                <a:gd name="T16" fmla="*/ 136 w 136"/>
                <a:gd name="T17" fmla="*/ 6 h 6"/>
                <a:gd name="T18" fmla="*/ 136 w 136"/>
                <a:gd name="T19" fmla="*/ 6 h 6"/>
                <a:gd name="T20" fmla="*/ 0 w 136"/>
                <a:gd name="T21" fmla="*/ 6 h 6"/>
                <a:gd name="T22" fmla="*/ 0 w 136"/>
                <a:gd name="T23" fmla="*/ 6 h 6"/>
                <a:gd name="T24" fmla="*/ 0 w 136"/>
                <a:gd name="T25" fmla="*/ 3 h 6"/>
                <a:gd name="T26" fmla="*/ 0 w 136"/>
                <a:gd name="T27" fmla="*/ 3 h 6"/>
                <a:gd name="T28" fmla="*/ 0 w 136"/>
                <a:gd name="T29" fmla="*/ 3 h 6"/>
                <a:gd name="T30" fmla="*/ 0 w 136"/>
                <a:gd name="T31" fmla="*/ 3 h 6"/>
                <a:gd name="T32" fmla="*/ 0 w 136"/>
                <a:gd name="T33" fmla="*/ 0 h 6"/>
                <a:gd name="T34" fmla="*/ 0 w 136"/>
                <a:gd name="T35" fmla="*/ 0 h 6"/>
                <a:gd name="T36" fmla="*/ 0 w 13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6"/>
                <a:gd name="T58" fmla="*/ 0 h 6"/>
                <a:gd name="T59" fmla="*/ 136 w 13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6" h="6">
                  <a:moveTo>
                    <a:pt x="0" y="0"/>
                  </a:moveTo>
                  <a:lnTo>
                    <a:pt x="133" y="0"/>
                  </a:lnTo>
                  <a:lnTo>
                    <a:pt x="136" y="0"/>
                  </a:lnTo>
                  <a:lnTo>
                    <a:pt x="136" y="3"/>
                  </a:lnTo>
                  <a:lnTo>
                    <a:pt x="13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5" name="Freeform 81"/>
            <p:cNvSpPr>
              <a:spLocks/>
            </p:cNvSpPr>
            <p:nvPr/>
          </p:nvSpPr>
          <p:spPr bwMode="auto">
            <a:xfrm>
              <a:off x="437" y="336"/>
              <a:ext cx="136" cy="6"/>
            </a:xfrm>
            <a:custGeom>
              <a:avLst/>
              <a:gdLst>
                <a:gd name="T0" fmla="*/ 0 w 136"/>
                <a:gd name="T1" fmla="*/ 0 h 6"/>
                <a:gd name="T2" fmla="*/ 136 w 136"/>
                <a:gd name="T3" fmla="*/ 0 h 6"/>
                <a:gd name="T4" fmla="*/ 136 w 136"/>
                <a:gd name="T5" fmla="*/ 0 h 6"/>
                <a:gd name="T6" fmla="*/ 136 w 136"/>
                <a:gd name="T7" fmla="*/ 0 h 6"/>
                <a:gd name="T8" fmla="*/ 136 w 136"/>
                <a:gd name="T9" fmla="*/ 3 h 6"/>
                <a:gd name="T10" fmla="*/ 136 w 136"/>
                <a:gd name="T11" fmla="*/ 3 h 6"/>
                <a:gd name="T12" fmla="*/ 136 w 136"/>
                <a:gd name="T13" fmla="*/ 3 h 6"/>
                <a:gd name="T14" fmla="*/ 136 w 136"/>
                <a:gd name="T15" fmla="*/ 3 h 6"/>
                <a:gd name="T16" fmla="*/ 136 w 136"/>
                <a:gd name="T17" fmla="*/ 6 h 6"/>
                <a:gd name="T18" fmla="*/ 136 w 136"/>
                <a:gd name="T19" fmla="*/ 6 h 6"/>
                <a:gd name="T20" fmla="*/ 0 w 136"/>
                <a:gd name="T21" fmla="*/ 6 h 6"/>
                <a:gd name="T22" fmla="*/ 0 w 136"/>
                <a:gd name="T23" fmla="*/ 6 h 6"/>
                <a:gd name="T24" fmla="*/ 0 w 136"/>
                <a:gd name="T25" fmla="*/ 3 h 6"/>
                <a:gd name="T26" fmla="*/ 0 w 136"/>
                <a:gd name="T27" fmla="*/ 3 h 6"/>
                <a:gd name="T28" fmla="*/ 0 w 136"/>
                <a:gd name="T29" fmla="*/ 3 h 6"/>
                <a:gd name="T30" fmla="*/ 0 w 136"/>
                <a:gd name="T31" fmla="*/ 3 h 6"/>
                <a:gd name="T32" fmla="*/ 0 w 136"/>
                <a:gd name="T33" fmla="*/ 0 h 6"/>
                <a:gd name="T34" fmla="*/ 0 w 136"/>
                <a:gd name="T35" fmla="*/ 0 h 6"/>
                <a:gd name="T36" fmla="*/ 0 w 13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6"/>
                <a:gd name="T58" fmla="*/ 0 h 6"/>
                <a:gd name="T59" fmla="*/ 136 w 13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6" h="6">
                  <a:moveTo>
                    <a:pt x="0" y="0"/>
                  </a:moveTo>
                  <a:lnTo>
                    <a:pt x="136" y="0"/>
                  </a:lnTo>
                  <a:lnTo>
                    <a:pt x="136" y="3"/>
                  </a:lnTo>
                  <a:lnTo>
                    <a:pt x="13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6" name="Freeform 82"/>
            <p:cNvSpPr>
              <a:spLocks/>
            </p:cNvSpPr>
            <p:nvPr/>
          </p:nvSpPr>
          <p:spPr bwMode="auto">
            <a:xfrm>
              <a:off x="434" y="339"/>
              <a:ext cx="139" cy="6"/>
            </a:xfrm>
            <a:custGeom>
              <a:avLst/>
              <a:gdLst>
                <a:gd name="T0" fmla="*/ 3 w 139"/>
                <a:gd name="T1" fmla="*/ 0 h 6"/>
                <a:gd name="T2" fmla="*/ 139 w 139"/>
                <a:gd name="T3" fmla="*/ 0 h 6"/>
                <a:gd name="T4" fmla="*/ 139 w 139"/>
                <a:gd name="T5" fmla="*/ 0 h 6"/>
                <a:gd name="T6" fmla="*/ 139 w 139"/>
                <a:gd name="T7" fmla="*/ 0 h 6"/>
                <a:gd name="T8" fmla="*/ 139 w 139"/>
                <a:gd name="T9" fmla="*/ 3 h 6"/>
                <a:gd name="T10" fmla="*/ 139 w 139"/>
                <a:gd name="T11" fmla="*/ 3 h 6"/>
                <a:gd name="T12" fmla="*/ 139 w 139"/>
                <a:gd name="T13" fmla="*/ 3 h 6"/>
                <a:gd name="T14" fmla="*/ 139 w 139"/>
                <a:gd name="T15" fmla="*/ 3 h 6"/>
                <a:gd name="T16" fmla="*/ 139 w 139"/>
                <a:gd name="T17" fmla="*/ 6 h 6"/>
                <a:gd name="T18" fmla="*/ 139 w 139"/>
                <a:gd name="T19" fmla="*/ 6 h 6"/>
                <a:gd name="T20" fmla="*/ 0 w 139"/>
                <a:gd name="T21" fmla="*/ 6 h 6"/>
                <a:gd name="T22" fmla="*/ 0 w 139"/>
                <a:gd name="T23" fmla="*/ 6 h 6"/>
                <a:gd name="T24" fmla="*/ 0 w 139"/>
                <a:gd name="T25" fmla="*/ 3 h 6"/>
                <a:gd name="T26" fmla="*/ 3 w 139"/>
                <a:gd name="T27" fmla="*/ 3 h 6"/>
                <a:gd name="T28" fmla="*/ 3 w 139"/>
                <a:gd name="T29" fmla="*/ 3 h 6"/>
                <a:gd name="T30" fmla="*/ 3 w 139"/>
                <a:gd name="T31" fmla="*/ 3 h 6"/>
                <a:gd name="T32" fmla="*/ 3 w 139"/>
                <a:gd name="T33" fmla="*/ 0 h 6"/>
                <a:gd name="T34" fmla="*/ 3 w 139"/>
                <a:gd name="T35" fmla="*/ 0 h 6"/>
                <a:gd name="T36" fmla="*/ 3 w 13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9"/>
                <a:gd name="T58" fmla="*/ 0 h 6"/>
                <a:gd name="T59" fmla="*/ 139 w 13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9" h="6">
                  <a:moveTo>
                    <a:pt x="3" y="0"/>
                  </a:moveTo>
                  <a:lnTo>
                    <a:pt x="139" y="0"/>
                  </a:lnTo>
                  <a:lnTo>
                    <a:pt x="139" y="3"/>
                  </a:lnTo>
                  <a:lnTo>
                    <a:pt x="13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7" name="Freeform 83"/>
            <p:cNvSpPr>
              <a:spLocks/>
            </p:cNvSpPr>
            <p:nvPr/>
          </p:nvSpPr>
          <p:spPr bwMode="auto">
            <a:xfrm>
              <a:off x="434" y="342"/>
              <a:ext cx="139" cy="6"/>
            </a:xfrm>
            <a:custGeom>
              <a:avLst/>
              <a:gdLst>
                <a:gd name="T0" fmla="*/ 3 w 139"/>
                <a:gd name="T1" fmla="*/ 0 h 6"/>
                <a:gd name="T2" fmla="*/ 139 w 139"/>
                <a:gd name="T3" fmla="*/ 0 h 6"/>
                <a:gd name="T4" fmla="*/ 139 w 139"/>
                <a:gd name="T5" fmla="*/ 0 h 6"/>
                <a:gd name="T6" fmla="*/ 139 w 139"/>
                <a:gd name="T7" fmla="*/ 0 h 6"/>
                <a:gd name="T8" fmla="*/ 139 w 139"/>
                <a:gd name="T9" fmla="*/ 3 h 6"/>
                <a:gd name="T10" fmla="*/ 139 w 139"/>
                <a:gd name="T11" fmla="*/ 3 h 6"/>
                <a:gd name="T12" fmla="*/ 139 w 139"/>
                <a:gd name="T13" fmla="*/ 3 h 6"/>
                <a:gd name="T14" fmla="*/ 139 w 139"/>
                <a:gd name="T15" fmla="*/ 3 h 6"/>
                <a:gd name="T16" fmla="*/ 139 w 139"/>
                <a:gd name="T17" fmla="*/ 6 h 6"/>
                <a:gd name="T18" fmla="*/ 139 w 139"/>
                <a:gd name="T19" fmla="*/ 6 h 6"/>
                <a:gd name="T20" fmla="*/ 0 w 139"/>
                <a:gd name="T21" fmla="*/ 6 h 6"/>
                <a:gd name="T22" fmla="*/ 0 w 139"/>
                <a:gd name="T23" fmla="*/ 6 h 6"/>
                <a:gd name="T24" fmla="*/ 0 w 139"/>
                <a:gd name="T25" fmla="*/ 3 h 6"/>
                <a:gd name="T26" fmla="*/ 0 w 139"/>
                <a:gd name="T27" fmla="*/ 3 h 6"/>
                <a:gd name="T28" fmla="*/ 0 w 139"/>
                <a:gd name="T29" fmla="*/ 3 h 6"/>
                <a:gd name="T30" fmla="*/ 0 w 139"/>
                <a:gd name="T31" fmla="*/ 3 h 6"/>
                <a:gd name="T32" fmla="*/ 0 w 139"/>
                <a:gd name="T33" fmla="*/ 0 h 6"/>
                <a:gd name="T34" fmla="*/ 3 w 139"/>
                <a:gd name="T35" fmla="*/ 0 h 6"/>
                <a:gd name="T36" fmla="*/ 3 w 13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9"/>
                <a:gd name="T58" fmla="*/ 0 h 6"/>
                <a:gd name="T59" fmla="*/ 139 w 13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9" h="6">
                  <a:moveTo>
                    <a:pt x="3" y="0"/>
                  </a:moveTo>
                  <a:lnTo>
                    <a:pt x="139" y="0"/>
                  </a:lnTo>
                  <a:lnTo>
                    <a:pt x="139" y="3"/>
                  </a:lnTo>
                  <a:lnTo>
                    <a:pt x="13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8" name="Freeform 84"/>
            <p:cNvSpPr>
              <a:spLocks/>
            </p:cNvSpPr>
            <p:nvPr/>
          </p:nvSpPr>
          <p:spPr bwMode="auto">
            <a:xfrm>
              <a:off x="434" y="345"/>
              <a:ext cx="142" cy="6"/>
            </a:xfrm>
            <a:custGeom>
              <a:avLst/>
              <a:gdLst>
                <a:gd name="T0" fmla="*/ 0 w 142"/>
                <a:gd name="T1" fmla="*/ 0 h 6"/>
                <a:gd name="T2" fmla="*/ 139 w 142"/>
                <a:gd name="T3" fmla="*/ 0 h 6"/>
                <a:gd name="T4" fmla="*/ 139 w 142"/>
                <a:gd name="T5" fmla="*/ 0 h 6"/>
                <a:gd name="T6" fmla="*/ 139 w 142"/>
                <a:gd name="T7" fmla="*/ 0 h 6"/>
                <a:gd name="T8" fmla="*/ 139 w 142"/>
                <a:gd name="T9" fmla="*/ 3 h 6"/>
                <a:gd name="T10" fmla="*/ 139 w 142"/>
                <a:gd name="T11" fmla="*/ 3 h 6"/>
                <a:gd name="T12" fmla="*/ 142 w 142"/>
                <a:gd name="T13" fmla="*/ 3 h 6"/>
                <a:gd name="T14" fmla="*/ 142 w 142"/>
                <a:gd name="T15" fmla="*/ 3 h 6"/>
                <a:gd name="T16" fmla="*/ 142 w 142"/>
                <a:gd name="T17" fmla="*/ 6 h 6"/>
                <a:gd name="T18" fmla="*/ 142 w 142"/>
                <a:gd name="T19" fmla="*/ 6 h 6"/>
                <a:gd name="T20" fmla="*/ 0 w 142"/>
                <a:gd name="T21" fmla="*/ 6 h 6"/>
                <a:gd name="T22" fmla="*/ 0 w 142"/>
                <a:gd name="T23" fmla="*/ 6 h 6"/>
                <a:gd name="T24" fmla="*/ 0 w 142"/>
                <a:gd name="T25" fmla="*/ 3 h 6"/>
                <a:gd name="T26" fmla="*/ 0 w 142"/>
                <a:gd name="T27" fmla="*/ 3 h 6"/>
                <a:gd name="T28" fmla="*/ 0 w 142"/>
                <a:gd name="T29" fmla="*/ 3 h 6"/>
                <a:gd name="T30" fmla="*/ 0 w 142"/>
                <a:gd name="T31" fmla="*/ 3 h 6"/>
                <a:gd name="T32" fmla="*/ 0 w 142"/>
                <a:gd name="T33" fmla="*/ 0 h 6"/>
                <a:gd name="T34" fmla="*/ 0 w 142"/>
                <a:gd name="T35" fmla="*/ 0 h 6"/>
                <a:gd name="T36" fmla="*/ 0 w 14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6"/>
                <a:gd name="T59" fmla="*/ 142 w 14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6">
                  <a:moveTo>
                    <a:pt x="0" y="0"/>
                  </a:moveTo>
                  <a:lnTo>
                    <a:pt x="139" y="0"/>
                  </a:lnTo>
                  <a:lnTo>
                    <a:pt x="139" y="3"/>
                  </a:lnTo>
                  <a:lnTo>
                    <a:pt x="142" y="3"/>
                  </a:lnTo>
                  <a:lnTo>
                    <a:pt x="14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69" name="Freeform 85"/>
            <p:cNvSpPr>
              <a:spLocks/>
            </p:cNvSpPr>
            <p:nvPr/>
          </p:nvSpPr>
          <p:spPr bwMode="auto">
            <a:xfrm>
              <a:off x="434" y="348"/>
              <a:ext cx="142" cy="6"/>
            </a:xfrm>
            <a:custGeom>
              <a:avLst/>
              <a:gdLst>
                <a:gd name="T0" fmla="*/ 0 w 142"/>
                <a:gd name="T1" fmla="*/ 0 h 6"/>
                <a:gd name="T2" fmla="*/ 139 w 142"/>
                <a:gd name="T3" fmla="*/ 0 h 6"/>
                <a:gd name="T4" fmla="*/ 142 w 142"/>
                <a:gd name="T5" fmla="*/ 0 h 6"/>
                <a:gd name="T6" fmla="*/ 142 w 142"/>
                <a:gd name="T7" fmla="*/ 0 h 6"/>
                <a:gd name="T8" fmla="*/ 142 w 142"/>
                <a:gd name="T9" fmla="*/ 3 h 6"/>
                <a:gd name="T10" fmla="*/ 142 w 142"/>
                <a:gd name="T11" fmla="*/ 3 h 6"/>
                <a:gd name="T12" fmla="*/ 142 w 142"/>
                <a:gd name="T13" fmla="*/ 3 h 6"/>
                <a:gd name="T14" fmla="*/ 142 w 142"/>
                <a:gd name="T15" fmla="*/ 3 h 6"/>
                <a:gd name="T16" fmla="*/ 142 w 142"/>
                <a:gd name="T17" fmla="*/ 6 h 6"/>
                <a:gd name="T18" fmla="*/ 142 w 142"/>
                <a:gd name="T19" fmla="*/ 6 h 6"/>
                <a:gd name="T20" fmla="*/ 0 w 142"/>
                <a:gd name="T21" fmla="*/ 6 h 6"/>
                <a:gd name="T22" fmla="*/ 0 w 142"/>
                <a:gd name="T23" fmla="*/ 6 h 6"/>
                <a:gd name="T24" fmla="*/ 0 w 142"/>
                <a:gd name="T25" fmla="*/ 3 h 6"/>
                <a:gd name="T26" fmla="*/ 0 w 142"/>
                <a:gd name="T27" fmla="*/ 3 h 6"/>
                <a:gd name="T28" fmla="*/ 0 w 142"/>
                <a:gd name="T29" fmla="*/ 3 h 6"/>
                <a:gd name="T30" fmla="*/ 0 w 142"/>
                <a:gd name="T31" fmla="*/ 3 h 6"/>
                <a:gd name="T32" fmla="*/ 0 w 142"/>
                <a:gd name="T33" fmla="*/ 0 h 6"/>
                <a:gd name="T34" fmla="*/ 0 w 142"/>
                <a:gd name="T35" fmla="*/ 0 h 6"/>
                <a:gd name="T36" fmla="*/ 0 w 14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6"/>
                <a:gd name="T59" fmla="*/ 142 w 14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6">
                  <a:moveTo>
                    <a:pt x="0" y="0"/>
                  </a:moveTo>
                  <a:lnTo>
                    <a:pt x="139" y="0"/>
                  </a:lnTo>
                  <a:lnTo>
                    <a:pt x="142" y="0"/>
                  </a:lnTo>
                  <a:lnTo>
                    <a:pt x="142" y="3"/>
                  </a:lnTo>
                  <a:lnTo>
                    <a:pt x="14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0" name="Freeform 86"/>
            <p:cNvSpPr>
              <a:spLocks/>
            </p:cNvSpPr>
            <p:nvPr/>
          </p:nvSpPr>
          <p:spPr bwMode="auto">
            <a:xfrm>
              <a:off x="434" y="351"/>
              <a:ext cx="142" cy="6"/>
            </a:xfrm>
            <a:custGeom>
              <a:avLst/>
              <a:gdLst>
                <a:gd name="T0" fmla="*/ 0 w 142"/>
                <a:gd name="T1" fmla="*/ 0 h 6"/>
                <a:gd name="T2" fmla="*/ 142 w 142"/>
                <a:gd name="T3" fmla="*/ 0 h 6"/>
                <a:gd name="T4" fmla="*/ 142 w 142"/>
                <a:gd name="T5" fmla="*/ 0 h 6"/>
                <a:gd name="T6" fmla="*/ 142 w 142"/>
                <a:gd name="T7" fmla="*/ 0 h 6"/>
                <a:gd name="T8" fmla="*/ 142 w 142"/>
                <a:gd name="T9" fmla="*/ 3 h 6"/>
                <a:gd name="T10" fmla="*/ 142 w 142"/>
                <a:gd name="T11" fmla="*/ 3 h 6"/>
                <a:gd name="T12" fmla="*/ 142 w 142"/>
                <a:gd name="T13" fmla="*/ 3 h 6"/>
                <a:gd name="T14" fmla="*/ 142 w 142"/>
                <a:gd name="T15" fmla="*/ 3 h 6"/>
                <a:gd name="T16" fmla="*/ 142 w 142"/>
                <a:gd name="T17" fmla="*/ 6 h 6"/>
                <a:gd name="T18" fmla="*/ 142 w 142"/>
                <a:gd name="T19" fmla="*/ 6 h 6"/>
                <a:gd name="T20" fmla="*/ 0 w 142"/>
                <a:gd name="T21" fmla="*/ 6 h 6"/>
                <a:gd name="T22" fmla="*/ 0 w 142"/>
                <a:gd name="T23" fmla="*/ 6 h 6"/>
                <a:gd name="T24" fmla="*/ 0 w 142"/>
                <a:gd name="T25" fmla="*/ 3 h 6"/>
                <a:gd name="T26" fmla="*/ 0 w 142"/>
                <a:gd name="T27" fmla="*/ 3 h 6"/>
                <a:gd name="T28" fmla="*/ 0 w 142"/>
                <a:gd name="T29" fmla="*/ 3 h 6"/>
                <a:gd name="T30" fmla="*/ 0 w 142"/>
                <a:gd name="T31" fmla="*/ 3 h 6"/>
                <a:gd name="T32" fmla="*/ 0 w 142"/>
                <a:gd name="T33" fmla="*/ 0 h 6"/>
                <a:gd name="T34" fmla="*/ 0 w 142"/>
                <a:gd name="T35" fmla="*/ 0 h 6"/>
                <a:gd name="T36" fmla="*/ 0 w 14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6"/>
                <a:gd name="T59" fmla="*/ 142 w 14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6">
                  <a:moveTo>
                    <a:pt x="0" y="0"/>
                  </a:moveTo>
                  <a:lnTo>
                    <a:pt x="142" y="0"/>
                  </a:lnTo>
                  <a:lnTo>
                    <a:pt x="142" y="3"/>
                  </a:lnTo>
                  <a:lnTo>
                    <a:pt x="14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1" name="Freeform 87"/>
            <p:cNvSpPr>
              <a:spLocks/>
            </p:cNvSpPr>
            <p:nvPr/>
          </p:nvSpPr>
          <p:spPr bwMode="auto">
            <a:xfrm>
              <a:off x="434" y="354"/>
              <a:ext cx="142" cy="6"/>
            </a:xfrm>
            <a:custGeom>
              <a:avLst/>
              <a:gdLst>
                <a:gd name="T0" fmla="*/ 0 w 142"/>
                <a:gd name="T1" fmla="*/ 0 h 6"/>
                <a:gd name="T2" fmla="*/ 142 w 142"/>
                <a:gd name="T3" fmla="*/ 0 h 6"/>
                <a:gd name="T4" fmla="*/ 142 w 142"/>
                <a:gd name="T5" fmla="*/ 0 h 6"/>
                <a:gd name="T6" fmla="*/ 142 w 142"/>
                <a:gd name="T7" fmla="*/ 0 h 6"/>
                <a:gd name="T8" fmla="*/ 142 w 142"/>
                <a:gd name="T9" fmla="*/ 3 h 6"/>
                <a:gd name="T10" fmla="*/ 142 w 142"/>
                <a:gd name="T11" fmla="*/ 3 h 6"/>
                <a:gd name="T12" fmla="*/ 142 w 142"/>
                <a:gd name="T13" fmla="*/ 3 h 6"/>
                <a:gd name="T14" fmla="*/ 142 w 142"/>
                <a:gd name="T15" fmla="*/ 3 h 6"/>
                <a:gd name="T16" fmla="*/ 142 w 142"/>
                <a:gd name="T17" fmla="*/ 6 h 6"/>
                <a:gd name="T18" fmla="*/ 142 w 142"/>
                <a:gd name="T19" fmla="*/ 6 h 6"/>
                <a:gd name="T20" fmla="*/ 0 w 142"/>
                <a:gd name="T21" fmla="*/ 6 h 6"/>
                <a:gd name="T22" fmla="*/ 0 w 142"/>
                <a:gd name="T23" fmla="*/ 6 h 6"/>
                <a:gd name="T24" fmla="*/ 0 w 142"/>
                <a:gd name="T25" fmla="*/ 3 h 6"/>
                <a:gd name="T26" fmla="*/ 0 w 142"/>
                <a:gd name="T27" fmla="*/ 3 h 6"/>
                <a:gd name="T28" fmla="*/ 0 w 142"/>
                <a:gd name="T29" fmla="*/ 3 h 6"/>
                <a:gd name="T30" fmla="*/ 0 w 142"/>
                <a:gd name="T31" fmla="*/ 3 h 6"/>
                <a:gd name="T32" fmla="*/ 0 w 142"/>
                <a:gd name="T33" fmla="*/ 0 h 6"/>
                <a:gd name="T34" fmla="*/ 0 w 142"/>
                <a:gd name="T35" fmla="*/ 0 h 6"/>
                <a:gd name="T36" fmla="*/ 0 w 14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6"/>
                <a:gd name="T59" fmla="*/ 142 w 14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6">
                  <a:moveTo>
                    <a:pt x="0" y="0"/>
                  </a:moveTo>
                  <a:lnTo>
                    <a:pt x="142" y="0"/>
                  </a:lnTo>
                  <a:lnTo>
                    <a:pt x="142" y="3"/>
                  </a:lnTo>
                  <a:lnTo>
                    <a:pt x="14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2" name="Freeform 88"/>
            <p:cNvSpPr>
              <a:spLocks/>
            </p:cNvSpPr>
            <p:nvPr/>
          </p:nvSpPr>
          <p:spPr bwMode="auto">
            <a:xfrm>
              <a:off x="430" y="357"/>
              <a:ext cx="149" cy="6"/>
            </a:xfrm>
            <a:custGeom>
              <a:avLst/>
              <a:gdLst>
                <a:gd name="T0" fmla="*/ 4 w 149"/>
                <a:gd name="T1" fmla="*/ 0 h 6"/>
                <a:gd name="T2" fmla="*/ 146 w 149"/>
                <a:gd name="T3" fmla="*/ 0 h 6"/>
                <a:gd name="T4" fmla="*/ 146 w 149"/>
                <a:gd name="T5" fmla="*/ 0 h 6"/>
                <a:gd name="T6" fmla="*/ 146 w 149"/>
                <a:gd name="T7" fmla="*/ 0 h 6"/>
                <a:gd name="T8" fmla="*/ 146 w 149"/>
                <a:gd name="T9" fmla="*/ 3 h 6"/>
                <a:gd name="T10" fmla="*/ 146 w 149"/>
                <a:gd name="T11" fmla="*/ 3 h 6"/>
                <a:gd name="T12" fmla="*/ 146 w 149"/>
                <a:gd name="T13" fmla="*/ 3 h 6"/>
                <a:gd name="T14" fmla="*/ 146 w 149"/>
                <a:gd name="T15" fmla="*/ 3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4 w 149"/>
                <a:gd name="T25" fmla="*/ 3 h 6"/>
                <a:gd name="T26" fmla="*/ 4 w 149"/>
                <a:gd name="T27" fmla="*/ 3 h 6"/>
                <a:gd name="T28" fmla="*/ 4 w 149"/>
                <a:gd name="T29" fmla="*/ 3 h 6"/>
                <a:gd name="T30" fmla="*/ 4 w 149"/>
                <a:gd name="T31" fmla="*/ 3 h 6"/>
                <a:gd name="T32" fmla="*/ 4 w 149"/>
                <a:gd name="T33" fmla="*/ 0 h 6"/>
                <a:gd name="T34" fmla="*/ 4 w 149"/>
                <a:gd name="T35" fmla="*/ 0 h 6"/>
                <a:gd name="T36" fmla="*/ 4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4" y="0"/>
                  </a:moveTo>
                  <a:lnTo>
                    <a:pt x="146" y="0"/>
                  </a:lnTo>
                  <a:lnTo>
                    <a:pt x="146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3" name="Freeform 89"/>
            <p:cNvSpPr>
              <a:spLocks/>
            </p:cNvSpPr>
            <p:nvPr/>
          </p:nvSpPr>
          <p:spPr bwMode="auto">
            <a:xfrm>
              <a:off x="430" y="360"/>
              <a:ext cx="149" cy="6"/>
            </a:xfrm>
            <a:custGeom>
              <a:avLst/>
              <a:gdLst>
                <a:gd name="T0" fmla="*/ 4 w 149"/>
                <a:gd name="T1" fmla="*/ 0 h 6"/>
                <a:gd name="T2" fmla="*/ 146 w 149"/>
                <a:gd name="T3" fmla="*/ 0 h 6"/>
                <a:gd name="T4" fmla="*/ 146 w 149"/>
                <a:gd name="T5" fmla="*/ 0 h 6"/>
                <a:gd name="T6" fmla="*/ 146 w 149"/>
                <a:gd name="T7" fmla="*/ 0 h 6"/>
                <a:gd name="T8" fmla="*/ 146 w 149"/>
                <a:gd name="T9" fmla="*/ 3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3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3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3 h 6"/>
                <a:gd name="T32" fmla="*/ 4 w 149"/>
                <a:gd name="T33" fmla="*/ 0 h 6"/>
                <a:gd name="T34" fmla="*/ 4 w 149"/>
                <a:gd name="T35" fmla="*/ 0 h 6"/>
                <a:gd name="T36" fmla="*/ 4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4" y="0"/>
                  </a:moveTo>
                  <a:lnTo>
                    <a:pt x="146" y="0"/>
                  </a:lnTo>
                  <a:lnTo>
                    <a:pt x="146" y="3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4" name="Freeform 90"/>
            <p:cNvSpPr>
              <a:spLocks/>
            </p:cNvSpPr>
            <p:nvPr/>
          </p:nvSpPr>
          <p:spPr bwMode="auto">
            <a:xfrm>
              <a:off x="430" y="363"/>
              <a:ext cx="149" cy="6"/>
            </a:xfrm>
            <a:custGeom>
              <a:avLst/>
              <a:gdLst>
                <a:gd name="T0" fmla="*/ 0 w 149"/>
                <a:gd name="T1" fmla="*/ 0 h 6"/>
                <a:gd name="T2" fmla="*/ 149 w 149"/>
                <a:gd name="T3" fmla="*/ 0 h 6"/>
                <a:gd name="T4" fmla="*/ 149 w 149"/>
                <a:gd name="T5" fmla="*/ 0 h 6"/>
                <a:gd name="T6" fmla="*/ 149 w 149"/>
                <a:gd name="T7" fmla="*/ 0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3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3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3 h 6"/>
                <a:gd name="T32" fmla="*/ 0 w 149"/>
                <a:gd name="T33" fmla="*/ 0 h 6"/>
                <a:gd name="T34" fmla="*/ 0 w 149"/>
                <a:gd name="T35" fmla="*/ 0 h 6"/>
                <a:gd name="T36" fmla="*/ 0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5" name="Freeform 91"/>
            <p:cNvSpPr>
              <a:spLocks/>
            </p:cNvSpPr>
            <p:nvPr/>
          </p:nvSpPr>
          <p:spPr bwMode="auto">
            <a:xfrm>
              <a:off x="430" y="366"/>
              <a:ext cx="149" cy="6"/>
            </a:xfrm>
            <a:custGeom>
              <a:avLst/>
              <a:gdLst>
                <a:gd name="T0" fmla="*/ 0 w 149"/>
                <a:gd name="T1" fmla="*/ 0 h 6"/>
                <a:gd name="T2" fmla="*/ 149 w 149"/>
                <a:gd name="T3" fmla="*/ 0 h 6"/>
                <a:gd name="T4" fmla="*/ 149 w 149"/>
                <a:gd name="T5" fmla="*/ 0 h 6"/>
                <a:gd name="T6" fmla="*/ 149 w 149"/>
                <a:gd name="T7" fmla="*/ 0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3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3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3 h 6"/>
                <a:gd name="T32" fmla="*/ 0 w 149"/>
                <a:gd name="T33" fmla="*/ 0 h 6"/>
                <a:gd name="T34" fmla="*/ 0 w 149"/>
                <a:gd name="T35" fmla="*/ 0 h 6"/>
                <a:gd name="T36" fmla="*/ 0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6" name="Freeform 92"/>
            <p:cNvSpPr>
              <a:spLocks/>
            </p:cNvSpPr>
            <p:nvPr/>
          </p:nvSpPr>
          <p:spPr bwMode="auto">
            <a:xfrm>
              <a:off x="430" y="369"/>
              <a:ext cx="149" cy="6"/>
            </a:xfrm>
            <a:custGeom>
              <a:avLst/>
              <a:gdLst>
                <a:gd name="T0" fmla="*/ 0 w 149"/>
                <a:gd name="T1" fmla="*/ 0 h 6"/>
                <a:gd name="T2" fmla="*/ 149 w 149"/>
                <a:gd name="T3" fmla="*/ 0 h 6"/>
                <a:gd name="T4" fmla="*/ 149 w 149"/>
                <a:gd name="T5" fmla="*/ 0 h 6"/>
                <a:gd name="T6" fmla="*/ 149 w 149"/>
                <a:gd name="T7" fmla="*/ 0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3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3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3 h 6"/>
                <a:gd name="T32" fmla="*/ 0 w 149"/>
                <a:gd name="T33" fmla="*/ 0 h 6"/>
                <a:gd name="T34" fmla="*/ 0 w 149"/>
                <a:gd name="T35" fmla="*/ 0 h 6"/>
                <a:gd name="T36" fmla="*/ 0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7" name="Freeform 93"/>
            <p:cNvSpPr>
              <a:spLocks/>
            </p:cNvSpPr>
            <p:nvPr/>
          </p:nvSpPr>
          <p:spPr bwMode="auto">
            <a:xfrm>
              <a:off x="430" y="372"/>
              <a:ext cx="152" cy="6"/>
            </a:xfrm>
            <a:custGeom>
              <a:avLst/>
              <a:gdLst>
                <a:gd name="T0" fmla="*/ 0 w 152"/>
                <a:gd name="T1" fmla="*/ 0 h 6"/>
                <a:gd name="T2" fmla="*/ 149 w 152"/>
                <a:gd name="T3" fmla="*/ 0 h 6"/>
                <a:gd name="T4" fmla="*/ 149 w 152"/>
                <a:gd name="T5" fmla="*/ 0 h 6"/>
                <a:gd name="T6" fmla="*/ 149 w 152"/>
                <a:gd name="T7" fmla="*/ 0 h 6"/>
                <a:gd name="T8" fmla="*/ 149 w 152"/>
                <a:gd name="T9" fmla="*/ 3 h 6"/>
                <a:gd name="T10" fmla="*/ 149 w 152"/>
                <a:gd name="T11" fmla="*/ 3 h 6"/>
                <a:gd name="T12" fmla="*/ 152 w 152"/>
                <a:gd name="T13" fmla="*/ 3 h 6"/>
                <a:gd name="T14" fmla="*/ 152 w 152"/>
                <a:gd name="T15" fmla="*/ 3 h 6"/>
                <a:gd name="T16" fmla="*/ 152 w 152"/>
                <a:gd name="T17" fmla="*/ 6 h 6"/>
                <a:gd name="T18" fmla="*/ 152 w 152"/>
                <a:gd name="T19" fmla="*/ 6 h 6"/>
                <a:gd name="T20" fmla="*/ 0 w 152"/>
                <a:gd name="T21" fmla="*/ 6 h 6"/>
                <a:gd name="T22" fmla="*/ 0 w 152"/>
                <a:gd name="T23" fmla="*/ 6 h 6"/>
                <a:gd name="T24" fmla="*/ 0 w 152"/>
                <a:gd name="T25" fmla="*/ 3 h 6"/>
                <a:gd name="T26" fmla="*/ 0 w 152"/>
                <a:gd name="T27" fmla="*/ 3 h 6"/>
                <a:gd name="T28" fmla="*/ 0 w 152"/>
                <a:gd name="T29" fmla="*/ 3 h 6"/>
                <a:gd name="T30" fmla="*/ 0 w 152"/>
                <a:gd name="T31" fmla="*/ 3 h 6"/>
                <a:gd name="T32" fmla="*/ 0 w 152"/>
                <a:gd name="T33" fmla="*/ 0 h 6"/>
                <a:gd name="T34" fmla="*/ 0 w 152"/>
                <a:gd name="T35" fmla="*/ 0 h 6"/>
                <a:gd name="T36" fmla="*/ 0 w 1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2"/>
                <a:gd name="T58" fmla="*/ 0 h 6"/>
                <a:gd name="T59" fmla="*/ 152 w 1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2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52" y="3"/>
                  </a:lnTo>
                  <a:lnTo>
                    <a:pt x="1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8" name="Freeform 94"/>
            <p:cNvSpPr>
              <a:spLocks/>
            </p:cNvSpPr>
            <p:nvPr/>
          </p:nvSpPr>
          <p:spPr bwMode="auto">
            <a:xfrm>
              <a:off x="427" y="375"/>
              <a:ext cx="155" cy="6"/>
            </a:xfrm>
            <a:custGeom>
              <a:avLst/>
              <a:gdLst>
                <a:gd name="T0" fmla="*/ 3 w 155"/>
                <a:gd name="T1" fmla="*/ 0 h 6"/>
                <a:gd name="T2" fmla="*/ 152 w 155"/>
                <a:gd name="T3" fmla="*/ 0 h 6"/>
                <a:gd name="T4" fmla="*/ 155 w 155"/>
                <a:gd name="T5" fmla="*/ 0 h 6"/>
                <a:gd name="T6" fmla="*/ 155 w 155"/>
                <a:gd name="T7" fmla="*/ 0 h 6"/>
                <a:gd name="T8" fmla="*/ 155 w 155"/>
                <a:gd name="T9" fmla="*/ 3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3 h 6"/>
                <a:gd name="T16" fmla="*/ 155 w 155"/>
                <a:gd name="T17" fmla="*/ 6 h 6"/>
                <a:gd name="T18" fmla="*/ 155 w 155"/>
                <a:gd name="T19" fmla="*/ 6 h 6"/>
                <a:gd name="T20" fmla="*/ 0 w 155"/>
                <a:gd name="T21" fmla="*/ 6 h 6"/>
                <a:gd name="T22" fmla="*/ 0 w 155"/>
                <a:gd name="T23" fmla="*/ 6 h 6"/>
                <a:gd name="T24" fmla="*/ 0 w 155"/>
                <a:gd name="T25" fmla="*/ 3 h 6"/>
                <a:gd name="T26" fmla="*/ 3 w 155"/>
                <a:gd name="T27" fmla="*/ 3 h 6"/>
                <a:gd name="T28" fmla="*/ 3 w 155"/>
                <a:gd name="T29" fmla="*/ 3 h 6"/>
                <a:gd name="T30" fmla="*/ 3 w 155"/>
                <a:gd name="T31" fmla="*/ 3 h 6"/>
                <a:gd name="T32" fmla="*/ 3 w 155"/>
                <a:gd name="T33" fmla="*/ 0 h 6"/>
                <a:gd name="T34" fmla="*/ 3 w 155"/>
                <a:gd name="T35" fmla="*/ 0 h 6"/>
                <a:gd name="T36" fmla="*/ 3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3" y="0"/>
                  </a:moveTo>
                  <a:lnTo>
                    <a:pt x="152" y="0"/>
                  </a:ln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79" name="Freeform 95"/>
            <p:cNvSpPr>
              <a:spLocks/>
            </p:cNvSpPr>
            <p:nvPr/>
          </p:nvSpPr>
          <p:spPr bwMode="auto">
            <a:xfrm>
              <a:off x="427" y="378"/>
              <a:ext cx="155" cy="6"/>
            </a:xfrm>
            <a:custGeom>
              <a:avLst/>
              <a:gdLst>
                <a:gd name="T0" fmla="*/ 3 w 155"/>
                <a:gd name="T1" fmla="*/ 0 h 6"/>
                <a:gd name="T2" fmla="*/ 155 w 155"/>
                <a:gd name="T3" fmla="*/ 0 h 6"/>
                <a:gd name="T4" fmla="*/ 155 w 155"/>
                <a:gd name="T5" fmla="*/ 0 h 6"/>
                <a:gd name="T6" fmla="*/ 155 w 155"/>
                <a:gd name="T7" fmla="*/ 0 h 6"/>
                <a:gd name="T8" fmla="*/ 155 w 155"/>
                <a:gd name="T9" fmla="*/ 3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3 h 6"/>
                <a:gd name="T16" fmla="*/ 155 w 155"/>
                <a:gd name="T17" fmla="*/ 6 h 6"/>
                <a:gd name="T18" fmla="*/ 155 w 155"/>
                <a:gd name="T19" fmla="*/ 6 h 6"/>
                <a:gd name="T20" fmla="*/ 0 w 155"/>
                <a:gd name="T21" fmla="*/ 6 h 6"/>
                <a:gd name="T22" fmla="*/ 0 w 155"/>
                <a:gd name="T23" fmla="*/ 6 h 6"/>
                <a:gd name="T24" fmla="*/ 0 w 155"/>
                <a:gd name="T25" fmla="*/ 3 h 6"/>
                <a:gd name="T26" fmla="*/ 0 w 155"/>
                <a:gd name="T27" fmla="*/ 3 h 6"/>
                <a:gd name="T28" fmla="*/ 0 w 155"/>
                <a:gd name="T29" fmla="*/ 3 h 6"/>
                <a:gd name="T30" fmla="*/ 0 w 155"/>
                <a:gd name="T31" fmla="*/ 3 h 6"/>
                <a:gd name="T32" fmla="*/ 0 w 155"/>
                <a:gd name="T33" fmla="*/ 0 h 6"/>
                <a:gd name="T34" fmla="*/ 3 w 155"/>
                <a:gd name="T35" fmla="*/ 0 h 6"/>
                <a:gd name="T36" fmla="*/ 3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3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0" name="Freeform 96"/>
            <p:cNvSpPr>
              <a:spLocks/>
            </p:cNvSpPr>
            <p:nvPr/>
          </p:nvSpPr>
          <p:spPr bwMode="auto">
            <a:xfrm>
              <a:off x="427" y="381"/>
              <a:ext cx="155" cy="6"/>
            </a:xfrm>
            <a:custGeom>
              <a:avLst/>
              <a:gdLst>
                <a:gd name="T0" fmla="*/ 0 w 155"/>
                <a:gd name="T1" fmla="*/ 0 h 6"/>
                <a:gd name="T2" fmla="*/ 155 w 155"/>
                <a:gd name="T3" fmla="*/ 0 h 6"/>
                <a:gd name="T4" fmla="*/ 155 w 155"/>
                <a:gd name="T5" fmla="*/ 0 h 6"/>
                <a:gd name="T6" fmla="*/ 155 w 155"/>
                <a:gd name="T7" fmla="*/ 0 h 6"/>
                <a:gd name="T8" fmla="*/ 155 w 155"/>
                <a:gd name="T9" fmla="*/ 3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3 h 6"/>
                <a:gd name="T16" fmla="*/ 155 w 155"/>
                <a:gd name="T17" fmla="*/ 6 h 6"/>
                <a:gd name="T18" fmla="*/ 155 w 155"/>
                <a:gd name="T19" fmla="*/ 6 h 6"/>
                <a:gd name="T20" fmla="*/ 0 w 155"/>
                <a:gd name="T21" fmla="*/ 6 h 6"/>
                <a:gd name="T22" fmla="*/ 0 w 155"/>
                <a:gd name="T23" fmla="*/ 6 h 6"/>
                <a:gd name="T24" fmla="*/ 0 w 155"/>
                <a:gd name="T25" fmla="*/ 3 h 6"/>
                <a:gd name="T26" fmla="*/ 0 w 155"/>
                <a:gd name="T27" fmla="*/ 3 h 6"/>
                <a:gd name="T28" fmla="*/ 0 w 155"/>
                <a:gd name="T29" fmla="*/ 3 h 6"/>
                <a:gd name="T30" fmla="*/ 0 w 155"/>
                <a:gd name="T31" fmla="*/ 3 h 6"/>
                <a:gd name="T32" fmla="*/ 0 w 155"/>
                <a:gd name="T33" fmla="*/ 0 h 6"/>
                <a:gd name="T34" fmla="*/ 0 w 155"/>
                <a:gd name="T35" fmla="*/ 0 h 6"/>
                <a:gd name="T36" fmla="*/ 0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0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1" name="Freeform 97"/>
            <p:cNvSpPr>
              <a:spLocks/>
            </p:cNvSpPr>
            <p:nvPr/>
          </p:nvSpPr>
          <p:spPr bwMode="auto">
            <a:xfrm>
              <a:off x="427" y="384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5 w 158"/>
                <a:gd name="T3" fmla="*/ 0 h 6"/>
                <a:gd name="T4" fmla="*/ 155 w 158"/>
                <a:gd name="T5" fmla="*/ 0 h 6"/>
                <a:gd name="T6" fmla="*/ 155 w 158"/>
                <a:gd name="T7" fmla="*/ 0 h 6"/>
                <a:gd name="T8" fmla="*/ 155 w 158"/>
                <a:gd name="T9" fmla="*/ 3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3 h 6"/>
                <a:gd name="T16" fmla="*/ 158 w 158"/>
                <a:gd name="T17" fmla="*/ 6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6 h 6"/>
                <a:gd name="T24" fmla="*/ 0 w 158"/>
                <a:gd name="T25" fmla="*/ 3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3 h 6"/>
                <a:gd name="T32" fmla="*/ 0 w 158"/>
                <a:gd name="T33" fmla="*/ 0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2" name="Freeform 98"/>
            <p:cNvSpPr>
              <a:spLocks/>
            </p:cNvSpPr>
            <p:nvPr/>
          </p:nvSpPr>
          <p:spPr bwMode="auto">
            <a:xfrm>
              <a:off x="427" y="387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5 w 158"/>
                <a:gd name="T3" fmla="*/ 0 h 6"/>
                <a:gd name="T4" fmla="*/ 158 w 158"/>
                <a:gd name="T5" fmla="*/ 0 h 6"/>
                <a:gd name="T6" fmla="*/ 158 w 158"/>
                <a:gd name="T7" fmla="*/ 0 h 6"/>
                <a:gd name="T8" fmla="*/ 158 w 158"/>
                <a:gd name="T9" fmla="*/ 3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3 h 6"/>
                <a:gd name="T16" fmla="*/ 158 w 158"/>
                <a:gd name="T17" fmla="*/ 6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6 h 6"/>
                <a:gd name="T24" fmla="*/ 0 w 158"/>
                <a:gd name="T25" fmla="*/ 3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3 h 6"/>
                <a:gd name="T32" fmla="*/ 0 w 158"/>
                <a:gd name="T33" fmla="*/ 0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5" y="0"/>
                  </a:lnTo>
                  <a:lnTo>
                    <a:pt x="158" y="0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3" name="Freeform 99"/>
            <p:cNvSpPr>
              <a:spLocks/>
            </p:cNvSpPr>
            <p:nvPr/>
          </p:nvSpPr>
          <p:spPr bwMode="auto">
            <a:xfrm>
              <a:off x="427" y="390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8 w 158"/>
                <a:gd name="T3" fmla="*/ 0 h 6"/>
                <a:gd name="T4" fmla="*/ 158 w 158"/>
                <a:gd name="T5" fmla="*/ 0 h 6"/>
                <a:gd name="T6" fmla="*/ 158 w 158"/>
                <a:gd name="T7" fmla="*/ 0 h 6"/>
                <a:gd name="T8" fmla="*/ 158 w 158"/>
                <a:gd name="T9" fmla="*/ 3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3 h 6"/>
                <a:gd name="T16" fmla="*/ 158 w 158"/>
                <a:gd name="T17" fmla="*/ 6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6 h 6"/>
                <a:gd name="T24" fmla="*/ 0 w 158"/>
                <a:gd name="T25" fmla="*/ 3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3 h 6"/>
                <a:gd name="T32" fmla="*/ 0 w 158"/>
                <a:gd name="T33" fmla="*/ 0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8" y="0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4" name="Freeform 100"/>
            <p:cNvSpPr>
              <a:spLocks/>
            </p:cNvSpPr>
            <p:nvPr/>
          </p:nvSpPr>
          <p:spPr bwMode="auto">
            <a:xfrm>
              <a:off x="424" y="393"/>
              <a:ext cx="164" cy="6"/>
            </a:xfrm>
            <a:custGeom>
              <a:avLst/>
              <a:gdLst>
                <a:gd name="T0" fmla="*/ 3 w 164"/>
                <a:gd name="T1" fmla="*/ 0 h 6"/>
                <a:gd name="T2" fmla="*/ 161 w 164"/>
                <a:gd name="T3" fmla="*/ 0 h 6"/>
                <a:gd name="T4" fmla="*/ 161 w 164"/>
                <a:gd name="T5" fmla="*/ 0 h 6"/>
                <a:gd name="T6" fmla="*/ 161 w 164"/>
                <a:gd name="T7" fmla="*/ 0 h 6"/>
                <a:gd name="T8" fmla="*/ 161 w 164"/>
                <a:gd name="T9" fmla="*/ 3 h 6"/>
                <a:gd name="T10" fmla="*/ 161 w 164"/>
                <a:gd name="T11" fmla="*/ 3 h 6"/>
                <a:gd name="T12" fmla="*/ 161 w 164"/>
                <a:gd name="T13" fmla="*/ 3 h 6"/>
                <a:gd name="T14" fmla="*/ 161 w 164"/>
                <a:gd name="T15" fmla="*/ 3 h 6"/>
                <a:gd name="T16" fmla="*/ 164 w 164"/>
                <a:gd name="T17" fmla="*/ 6 h 6"/>
                <a:gd name="T18" fmla="*/ 164 w 164"/>
                <a:gd name="T19" fmla="*/ 6 h 6"/>
                <a:gd name="T20" fmla="*/ 0 w 164"/>
                <a:gd name="T21" fmla="*/ 6 h 6"/>
                <a:gd name="T22" fmla="*/ 0 w 164"/>
                <a:gd name="T23" fmla="*/ 6 h 6"/>
                <a:gd name="T24" fmla="*/ 0 w 164"/>
                <a:gd name="T25" fmla="*/ 3 h 6"/>
                <a:gd name="T26" fmla="*/ 0 w 164"/>
                <a:gd name="T27" fmla="*/ 3 h 6"/>
                <a:gd name="T28" fmla="*/ 3 w 164"/>
                <a:gd name="T29" fmla="*/ 3 h 6"/>
                <a:gd name="T30" fmla="*/ 3 w 164"/>
                <a:gd name="T31" fmla="*/ 3 h 6"/>
                <a:gd name="T32" fmla="*/ 3 w 164"/>
                <a:gd name="T33" fmla="*/ 0 h 6"/>
                <a:gd name="T34" fmla="*/ 3 w 164"/>
                <a:gd name="T35" fmla="*/ 0 h 6"/>
                <a:gd name="T36" fmla="*/ 3 w 1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6"/>
                <a:gd name="T59" fmla="*/ 164 w 1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6">
                  <a:moveTo>
                    <a:pt x="3" y="0"/>
                  </a:moveTo>
                  <a:lnTo>
                    <a:pt x="161" y="0"/>
                  </a:lnTo>
                  <a:lnTo>
                    <a:pt x="161" y="3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5" name="Freeform 101"/>
            <p:cNvSpPr>
              <a:spLocks/>
            </p:cNvSpPr>
            <p:nvPr/>
          </p:nvSpPr>
          <p:spPr bwMode="auto">
            <a:xfrm>
              <a:off x="424" y="396"/>
              <a:ext cx="164" cy="7"/>
            </a:xfrm>
            <a:custGeom>
              <a:avLst/>
              <a:gdLst>
                <a:gd name="T0" fmla="*/ 3 w 164"/>
                <a:gd name="T1" fmla="*/ 0 h 7"/>
                <a:gd name="T2" fmla="*/ 161 w 164"/>
                <a:gd name="T3" fmla="*/ 0 h 7"/>
                <a:gd name="T4" fmla="*/ 161 w 164"/>
                <a:gd name="T5" fmla="*/ 0 h 7"/>
                <a:gd name="T6" fmla="*/ 161 w 164"/>
                <a:gd name="T7" fmla="*/ 0 h 7"/>
                <a:gd name="T8" fmla="*/ 164 w 164"/>
                <a:gd name="T9" fmla="*/ 3 h 7"/>
                <a:gd name="T10" fmla="*/ 164 w 164"/>
                <a:gd name="T11" fmla="*/ 3 h 7"/>
                <a:gd name="T12" fmla="*/ 164 w 164"/>
                <a:gd name="T13" fmla="*/ 3 h 7"/>
                <a:gd name="T14" fmla="*/ 164 w 164"/>
                <a:gd name="T15" fmla="*/ 3 h 7"/>
                <a:gd name="T16" fmla="*/ 164 w 164"/>
                <a:gd name="T17" fmla="*/ 7 h 7"/>
                <a:gd name="T18" fmla="*/ 164 w 164"/>
                <a:gd name="T19" fmla="*/ 7 h 7"/>
                <a:gd name="T20" fmla="*/ 0 w 164"/>
                <a:gd name="T21" fmla="*/ 7 h 7"/>
                <a:gd name="T22" fmla="*/ 0 w 164"/>
                <a:gd name="T23" fmla="*/ 7 h 7"/>
                <a:gd name="T24" fmla="*/ 0 w 164"/>
                <a:gd name="T25" fmla="*/ 3 h 7"/>
                <a:gd name="T26" fmla="*/ 0 w 164"/>
                <a:gd name="T27" fmla="*/ 3 h 7"/>
                <a:gd name="T28" fmla="*/ 0 w 164"/>
                <a:gd name="T29" fmla="*/ 3 h 7"/>
                <a:gd name="T30" fmla="*/ 0 w 164"/>
                <a:gd name="T31" fmla="*/ 3 h 7"/>
                <a:gd name="T32" fmla="*/ 0 w 164"/>
                <a:gd name="T33" fmla="*/ 0 h 7"/>
                <a:gd name="T34" fmla="*/ 0 w 164"/>
                <a:gd name="T35" fmla="*/ 0 h 7"/>
                <a:gd name="T36" fmla="*/ 3 w 164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7"/>
                <a:gd name="T59" fmla="*/ 164 w 16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7">
                  <a:moveTo>
                    <a:pt x="3" y="0"/>
                  </a:moveTo>
                  <a:lnTo>
                    <a:pt x="161" y="0"/>
                  </a:lnTo>
                  <a:lnTo>
                    <a:pt x="164" y="3"/>
                  </a:lnTo>
                  <a:lnTo>
                    <a:pt x="164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6" name="Freeform 102"/>
            <p:cNvSpPr>
              <a:spLocks/>
            </p:cNvSpPr>
            <p:nvPr/>
          </p:nvSpPr>
          <p:spPr bwMode="auto">
            <a:xfrm>
              <a:off x="424" y="399"/>
              <a:ext cx="164" cy="7"/>
            </a:xfrm>
            <a:custGeom>
              <a:avLst/>
              <a:gdLst>
                <a:gd name="T0" fmla="*/ 0 w 164"/>
                <a:gd name="T1" fmla="*/ 0 h 7"/>
                <a:gd name="T2" fmla="*/ 164 w 164"/>
                <a:gd name="T3" fmla="*/ 0 h 7"/>
                <a:gd name="T4" fmla="*/ 164 w 164"/>
                <a:gd name="T5" fmla="*/ 0 h 7"/>
                <a:gd name="T6" fmla="*/ 164 w 164"/>
                <a:gd name="T7" fmla="*/ 0 h 7"/>
                <a:gd name="T8" fmla="*/ 164 w 164"/>
                <a:gd name="T9" fmla="*/ 4 h 7"/>
                <a:gd name="T10" fmla="*/ 164 w 164"/>
                <a:gd name="T11" fmla="*/ 4 h 7"/>
                <a:gd name="T12" fmla="*/ 164 w 164"/>
                <a:gd name="T13" fmla="*/ 4 h 7"/>
                <a:gd name="T14" fmla="*/ 164 w 164"/>
                <a:gd name="T15" fmla="*/ 4 h 7"/>
                <a:gd name="T16" fmla="*/ 164 w 164"/>
                <a:gd name="T17" fmla="*/ 7 h 7"/>
                <a:gd name="T18" fmla="*/ 164 w 164"/>
                <a:gd name="T19" fmla="*/ 7 h 7"/>
                <a:gd name="T20" fmla="*/ 0 w 164"/>
                <a:gd name="T21" fmla="*/ 7 h 7"/>
                <a:gd name="T22" fmla="*/ 0 w 164"/>
                <a:gd name="T23" fmla="*/ 7 h 7"/>
                <a:gd name="T24" fmla="*/ 0 w 164"/>
                <a:gd name="T25" fmla="*/ 4 h 7"/>
                <a:gd name="T26" fmla="*/ 0 w 164"/>
                <a:gd name="T27" fmla="*/ 4 h 7"/>
                <a:gd name="T28" fmla="*/ 0 w 164"/>
                <a:gd name="T29" fmla="*/ 4 h 7"/>
                <a:gd name="T30" fmla="*/ 0 w 164"/>
                <a:gd name="T31" fmla="*/ 4 h 7"/>
                <a:gd name="T32" fmla="*/ 0 w 164"/>
                <a:gd name="T33" fmla="*/ 0 h 7"/>
                <a:gd name="T34" fmla="*/ 0 w 164"/>
                <a:gd name="T35" fmla="*/ 0 h 7"/>
                <a:gd name="T36" fmla="*/ 0 w 164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7"/>
                <a:gd name="T59" fmla="*/ 164 w 16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7">
                  <a:moveTo>
                    <a:pt x="0" y="0"/>
                  </a:moveTo>
                  <a:lnTo>
                    <a:pt x="164" y="0"/>
                  </a:lnTo>
                  <a:lnTo>
                    <a:pt x="164" y="4"/>
                  </a:lnTo>
                  <a:lnTo>
                    <a:pt x="164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7" name="Freeform 103"/>
            <p:cNvSpPr>
              <a:spLocks/>
            </p:cNvSpPr>
            <p:nvPr/>
          </p:nvSpPr>
          <p:spPr bwMode="auto">
            <a:xfrm>
              <a:off x="424" y="403"/>
              <a:ext cx="164" cy="6"/>
            </a:xfrm>
            <a:custGeom>
              <a:avLst/>
              <a:gdLst>
                <a:gd name="T0" fmla="*/ 0 w 164"/>
                <a:gd name="T1" fmla="*/ 0 h 6"/>
                <a:gd name="T2" fmla="*/ 164 w 164"/>
                <a:gd name="T3" fmla="*/ 0 h 6"/>
                <a:gd name="T4" fmla="*/ 164 w 164"/>
                <a:gd name="T5" fmla="*/ 0 h 6"/>
                <a:gd name="T6" fmla="*/ 164 w 164"/>
                <a:gd name="T7" fmla="*/ 0 h 6"/>
                <a:gd name="T8" fmla="*/ 164 w 164"/>
                <a:gd name="T9" fmla="*/ 3 h 6"/>
                <a:gd name="T10" fmla="*/ 164 w 164"/>
                <a:gd name="T11" fmla="*/ 3 h 6"/>
                <a:gd name="T12" fmla="*/ 164 w 164"/>
                <a:gd name="T13" fmla="*/ 3 h 6"/>
                <a:gd name="T14" fmla="*/ 164 w 164"/>
                <a:gd name="T15" fmla="*/ 3 h 6"/>
                <a:gd name="T16" fmla="*/ 164 w 164"/>
                <a:gd name="T17" fmla="*/ 6 h 6"/>
                <a:gd name="T18" fmla="*/ 164 w 164"/>
                <a:gd name="T19" fmla="*/ 6 h 6"/>
                <a:gd name="T20" fmla="*/ 0 w 164"/>
                <a:gd name="T21" fmla="*/ 6 h 6"/>
                <a:gd name="T22" fmla="*/ 0 w 164"/>
                <a:gd name="T23" fmla="*/ 6 h 6"/>
                <a:gd name="T24" fmla="*/ 0 w 164"/>
                <a:gd name="T25" fmla="*/ 3 h 6"/>
                <a:gd name="T26" fmla="*/ 0 w 164"/>
                <a:gd name="T27" fmla="*/ 3 h 6"/>
                <a:gd name="T28" fmla="*/ 0 w 164"/>
                <a:gd name="T29" fmla="*/ 3 h 6"/>
                <a:gd name="T30" fmla="*/ 0 w 164"/>
                <a:gd name="T31" fmla="*/ 3 h 6"/>
                <a:gd name="T32" fmla="*/ 0 w 164"/>
                <a:gd name="T33" fmla="*/ 0 h 6"/>
                <a:gd name="T34" fmla="*/ 0 w 164"/>
                <a:gd name="T35" fmla="*/ 0 h 6"/>
                <a:gd name="T36" fmla="*/ 0 w 1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6"/>
                <a:gd name="T59" fmla="*/ 164 w 1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6">
                  <a:moveTo>
                    <a:pt x="0" y="0"/>
                  </a:moveTo>
                  <a:lnTo>
                    <a:pt x="164" y="0"/>
                  </a:lnTo>
                  <a:lnTo>
                    <a:pt x="164" y="3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8" name="Freeform 104"/>
            <p:cNvSpPr>
              <a:spLocks/>
            </p:cNvSpPr>
            <p:nvPr/>
          </p:nvSpPr>
          <p:spPr bwMode="auto">
            <a:xfrm>
              <a:off x="424" y="406"/>
              <a:ext cx="167" cy="6"/>
            </a:xfrm>
            <a:custGeom>
              <a:avLst/>
              <a:gdLst>
                <a:gd name="T0" fmla="*/ 0 w 167"/>
                <a:gd name="T1" fmla="*/ 0 h 6"/>
                <a:gd name="T2" fmla="*/ 164 w 167"/>
                <a:gd name="T3" fmla="*/ 0 h 6"/>
                <a:gd name="T4" fmla="*/ 164 w 167"/>
                <a:gd name="T5" fmla="*/ 0 h 6"/>
                <a:gd name="T6" fmla="*/ 164 w 167"/>
                <a:gd name="T7" fmla="*/ 0 h 6"/>
                <a:gd name="T8" fmla="*/ 164 w 167"/>
                <a:gd name="T9" fmla="*/ 3 h 6"/>
                <a:gd name="T10" fmla="*/ 164 w 167"/>
                <a:gd name="T11" fmla="*/ 3 h 6"/>
                <a:gd name="T12" fmla="*/ 167 w 167"/>
                <a:gd name="T13" fmla="*/ 3 h 6"/>
                <a:gd name="T14" fmla="*/ 167 w 167"/>
                <a:gd name="T15" fmla="*/ 3 h 6"/>
                <a:gd name="T16" fmla="*/ 167 w 167"/>
                <a:gd name="T17" fmla="*/ 6 h 6"/>
                <a:gd name="T18" fmla="*/ 167 w 167"/>
                <a:gd name="T19" fmla="*/ 6 h 6"/>
                <a:gd name="T20" fmla="*/ 0 w 167"/>
                <a:gd name="T21" fmla="*/ 6 h 6"/>
                <a:gd name="T22" fmla="*/ 0 w 167"/>
                <a:gd name="T23" fmla="*/ 6 h 6"/>
                <a:gd name="T24" fmla="*/ 0 w 167"/>
                <a:gd name="T25" fmla="*/ 3 h 6"/>
                <a:gd name="T26" fmla="*/ 0 w 167"/>
                <a:gd name="T27" fmla="*/ 3 h 6"/>
                <a:gd name="T28" fmla="*/ 0 w 167"/>
                <a:gd name="T29" fmla="*/ 3 h 6"/>
                <a:gd name="T30" fmla="*/ 0 w 167"/>
                <a:gd name="T31" fmla="*/ 3 h 6"/>
                <a:gd name="T32" fmla="*/ 0 w 167"/>
                <a:gd name="T33" fmla="*/ 0 h 6"/>
                <a:gd name="T34" fmla="*/ 0 w 167"/>
                <a:gd name="T35" fmla="*/ 0 h 6"/>
                <a:gd name="T36" fmla="*/ 0 w 1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6"/>
                <a:gd name="T59" fmla="*/ 167 w 1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6">
                  <a:moveTo>
                    <a:pt x="0" y="0"/>
                  </a:moveTo>
                  <a:lnTo>
                    <a:pt x="164" y="0"/>
                  </a:lnTo>
                  <a:lnTo>
                    <a:pt x="164" y="3"/>
                  </a:lnTo>
                  <a:lnTo>
                    <a:pt x="167" y="3"/>
                  </a:lnTo>
                  <a:lnTo>
                    <a:pt x="1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89" name="Freeform 105"/>
            <p:cNvSpPr>
              <a:spLocks/>
            </p:cNvSpPr>
            <p:nvPr/>
          </p:nvSpPr>
          <p:spPr bwMode="auto">
            <a:xfrm>
              <a:off x="421" y="409"/>
              <a:ext cx="170" cy="6"/>
            </a:xfrm>
            <a:custGeom>
              <a:avLst/>
              <a:gdLst>
                <a:gd name="T0" fmla="*/ 3 w 170"/>
                <a:gd name="T1" fmla="*/ 0 h 6"/>
                <a:gd name="T2" fmla="*/ 167 w 170"/>
                <a:gd name="T3" fmla="*/ 0 h 6"/>
                <a:gd name="T4" fmla="*/ 170 w 170"/>
                <a:gd name="T5" fmla="*/ 0 h 6"/>
                <a:gd name="T6" fmla="*/ 170 w 170"/>
                <a:gd name="T7" fmla="*/ 0 h 6"/>
                <a:gd name="T8" fmla="*/ 170 w 170"/>
                <a:gd name="T9" fmla="*/ 3 h 6"/>
                <a:gd name="T10" fmla="*/ 170 w 170"/>
                <a:gd name="T11" fmla="*/ 3 h 6"/>
                <a:gd name="T12" fmla="*/ 170 w 170"/>
                <a:gd name="T13" fmla="*/ 3 h 6"/>
                <a:gd name="T14" fmla="*/ 170 w 170"/>
                <a:gd name="T15" fmla="*/ 3 h 6"/>
                <a:gd name="T16" fmla="*/ 170 w 170"/>
                <a:gd name="T17" fmla="*/ 6 h 6"/>
                <a:gd name="T18" fmla="*/ 170 w 170"/>
                <a:gd name="T19" fmla="*/ 6 h 6"/>
                <a:gd name="T20" fmla="*/ 0 w 170"/>
                <a:gd name="T21" fmla="*/ 6 h 6"/>
                <a:gd name="T22" fmla="*/ 0 w 170"/>
                <a:gd name="T23" fmla="*/ 6 h 6"/>
                <a:gd name="T24" fmla="*/ 0 w 170"/>
                <a:gd name="T25" fmla="*/ 3 h 6"/>
                <a:gd name="T26" fmla="*/ 0 w 170"/>
                <a:gd name="T27" fmla="*/ 3 h 6"/>
                <a:gd name="T28" fmla="*/ 3 w 170"/>
                <a:gd name="T29" fmla="*/ 3 h 6"/>
                <a:gd name="T30" fmla="*/ 3 w 170"/>
                <a:gd name="T31" fmla="*/ 3 h 6"/>
                <a:gd name="T32" fmla="*/ 3 w 170"/>
                <a:gd name="T33" fmla="*/ 0 h 6"/>
                <a:gd name="T34" fmla="*/ 3 w 170"/>
                <a:gd name="T35" fmla="*/ 0 h 6"/>
                <a:gd name="T36" fmla="*/ 3 w 1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6"/>
                <a:gd name="T59" fmla="*/ 170 w 1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6">
                  <a:moveTo>
                    <a:pt x="3" y="0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0" y="3"/>
                  </a:lnTo>
                  <a:lnTo>
                    <a:pt x="1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0" name="Freeform 106"/>
            <p:cNvSpPr>
              <a:spLocks/>
            </p:cNvSpPr>
            <p:nvPr/>
          </p:nvSpPr>
          <p:spPr bwMode="auto">
            <a:xfrm>
              <a:off x="421" y="412"/>
              <a:ext cx="170" cy="6"/>
            </a:xfrm>
            <a:custGeom>
              <a:avLst/>
              <a:gdLst>
                <a:gd name="T0" fmla="*/ 3 w 170"/>
                <a:gd name="T1" fmla="*/ 0 h 6"/>
                <a:gd name="T2" fmla="*/ 170 w 170"/>
                <a:gd name="T3" fmla="*/ 0 h 6"/>
                <a:gd name="T4" fmla="*/ 170 w 170"/>
                <a:gd name="T5" fmla="*/ 0 h 6"/>
                <a:gd name="T6" fmla="*/ 170 w 170"/>
                <a:gd name="T7" fmla="*/ 0 h 6"/>
                <a:gd name="T8" fmla="*/ 170 w 170"/>
                <a:gd name="T9" fmla="*/ 3 h 6"/>
                <a:gd name="T10" fmla="*/ 170 w 170"/>
                <a:gd name="T11" fmla="*/ 3 h 6"/>
                <a:gd name="T12" fmla="*/ 170 w 170"/>
                <a:gd name="T13" fmla="*/ 3 h 6"/>
                <a:gd name="T14" fmla="*/ 170 w 170"/>
                <a:gd name="T15" fmla="*/ 3 h 6"/>
                <a:gd name="T16" fmla="*/ 170 w 170"/>
                <a:gd name="T17" fmla="*/ 6 h 6"/>
                <a:gd name="T18" fmla="*/ 170 w 170"/>
                <a:gd name="T19" fmla="*/ 6 h 6"/>
                <a:gd name="T20" fmla="*/ 0 w 170"/>
                <a:gd name="T21" fmla="*/ 6 h 6"/>
                <a:gd name="T22" fmla="*/ 0 w 170"/>
                <a:gd name="T23" fmla="*/ 6 h 6"/>
                <a:gd name="T24" fmla="*/ 0 w 170"/>
                <a:gd name="T25" fmla="*/ 3 h 6"/>
                <a:gd name="T26" fmla="*/ 0 w 170"/>
                <a:gd name="T27" fmla="*/ 3 h 6"/>
                <a:gd name="T28" fmla="*/ 0 w 170"/>
                <a:gd name="T29" fmla="*/ 3 h 6"/>
                <a:gd name="T30" fmla="*/ 0 w 170"/>
                <a:gd name="T31" fmla="*/ 3 h 6"/>
                <a:gd name="T32" fmla="*/ 0 w 170"/>
                <a:gd name="T33" fmla="*/ 0 h 6"/>
                <a:gd name="T34" fmla="*/ 0 w 170"/>
                <a:gd name="T35" fmla="*/ 0 h 6"/>
                <a:gd name="T36" fmla="*/ 3 w 1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6"/>
                <a:gd name="T59" fmla="*/ 170 w 1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6">
                  <a:moveTo>
                    <a:pt x="3" y="0"/>
                  </a:moveTo>
                  <a:lnTo>
                    <a:pt x="170" y="0"/>
                  </a:lnTo>
                  <a:lnTo>
                    <a:pt x="170" y="3"/>
                  </a:lnTo>
                  <a:lnTo>
                    <a:pt x="1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1" name="Freeform 107"/>
            <p:cNvSpPr>
              <a:spLocks/>
            </p:cNvSpPr>
            <p:nvPr/>
          </p:nvSpPr>
          <p:spPr bwMode="auto">
            <a:xfrm>
              <a:off x="421" y="415"/>
              <a:ext cx="173" cy="6"/>
            </a:xfrm>
            <a:custGeom>
              <a:avLst/>
              <a:gdLst>
                <a:gd name="T0" fmla="*/ 0 w 173"/>
                <a:gd name="T1" fmla="*/ 0 h 6"/>
                <a:gd name="T2" fmla="*/ 170 w 173"/>
                <a:gd name="T3" fmla="*/ 0 h 6"/>
                <a:gd name="T4" fmla="*/ 170 w 173"/>
                <a:gd name="T5" fmla="*/ 0 h 6"/>
                <a:gd name="T6" fmla="*/ 170 w 173"/>
                <a:gd name="T7" fmla="*/ 0 h 6"/>
                <a:gd name="T8" fmla="*/ 170 w 173"/>
                <a:gd name="T9" fmla="*/ 3 h 6"/>
                <a:gd name="T10" fmla="*/ 170 w 173"/>
                <a:gd name="T11" fmla="*/ 3 h 6"/>
                <a:gd name="T12" fmla="*/ 170 w 173"/>
                <a:gd name="T13" fmla="*/ 3 h 6"/>
                <a:gd name="T14" fmla="*/ 173 w 173"/>
                <a:gd name="T15" fmla="*/ 3 h 6"/>
                <a:gd name="T16" fmla="*/ 173 w 173"/>
                <a:gd name="T17" fmla="*/ 6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6 h 6"/>
                <a:gd name="T24" fmla="*/ 0 w 173"/>
                <a:gd name="T25" fmla="*/ 3 h 6"/>
                <a:gd name="T26" fmla="*/ 0 w 173"/>
                <a:gd name="T27" fmla="*/ 3 h 6"/>
                <a:gd name="T28" fmla="*/ 0 w 173"/>
                <a:gd name="T29" fmla="*/ 3 h 6"/>
                <a:gd name="T30" fmla="*/ 0 w 173"/>
                <a:gd name="T31" fmla="*/ 3 h 6"/>
                <a:gd name="T32" fmla="*/ 0 w 173"/>
                <a:gd name="T33" fmla="*/ 0 h 6"/>
                <a:gd name="T34" fmla="*/ 0 w 173"/>
                <a:gd name="T35" fmla="*/ 0 h 6"/>
                <a:gd name="T36" fmla="*/ 0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0" y="0"/>
                  </a:moveTo>
                  <a:lnTo>
                    <a:pt x="170" y="0"/>
                  </a:lnTo>
                  <a:lnTo>
                    <a:pt x="170" y="3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2" name="Freeform 108"/>
            <p:cNvSpPr>
              <a:spLocks/>
            </p:cNvSpPr>
            <p:nvPr/>
          </p:nvSpPr>
          <p:spPr bwMode="auto">
            <a:xfrm>
              <a:off x="421" y="418"/>
              <a:ext cx="173" cy="6"/>
            </a:xfrm>
            <a:custGeom>
              <a:avLst/>
              <a:gdLst>
                <a:gd name="T0" fmla="*/ 0 w 173"/>
                <a:gd name="T1" fmla="*/ 0 h 6"/>
                <a:gd name="T2" fmla="*/ 170 w 173"/>
                <a:gd name="T3" fmla="*/ 0 h 6"/>
                <a:gd name="T4" fmla="*/ 170 w 173"/>
                <a:gd name="T5" fmla="*/ 0 h 6"/>
                <a:gd name="T6" fmla="*/ 173 w 173"/>
                <a:gd name="T7" fmla="*/ 0 h 6"/>
                <a:gd name="T8" fmla="*/ 173 w 173"/>
                <a:gd name="T9" fmla="*/ 3 h 6"/>
                <a:gd name="T10" fmla="*/ 173 w 173"/>
                <a:gd name="T11" fmla="*/ 3 h 6"/>
                <a:gd name="T12" fmla="*/ 173 w 173"/>
                <a:gd name="T13" fmla="*/ 3 h 6"/>
                <a:gd name="T14" fmla="*/ 173 w 173"/>
                <a:gd name="T15" fmla="*/ 3 h 6"/>
                <a:gd name="T16" fmla="*/ 173 w 173"/>
                <a:gd name="T17" fmla="*/ 6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6 h 6"/>
                <a:gd name="T24" fmla="*/ 0 w 173"/>
                <a:gd name="T25" fmla="*/ 3 h 6"/>
                <a:gd name="T26" fmla="*/ 0 w 173"/>
                <a:gd name="T27" fmla="*/ 3 h 6"/>
                <a:gd name="T28" fmla="*/ 0 w 173"/>
                <a:gd name="T29" fmla="*/ 3 h 6"/>
                <a:gd name="T30" fmla="*/ 0 w 173"/>
                <a:gd name="T31" fmla="*/ 3 h 6"/>
                <a:gd name="T32" fmla="*/ 0 w 173"/>
                <a:gd name="T33" fmla="*/ 0 h 6"/>
                <a:gd name="T34" fmla="*/ 0 w 173"/>
                <a:gd name="T35" fmla="*/ 0 h 6"/>
                <a:gd name="T36" fmla="*/ 0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0" y="0"/>
                  </a:moveTo>
                  <a:lnTo>
                    <a:pt x="170" y="0"/>
                  </a:lnTo>
                  <a:lnTo>
                    <a:pt x="173" y="0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3" name="Freeform 109"/>
            <p:cNvSpPr>
              <a:spLocks/>
            </p:cNvSpPr>
            <p:nvPr/>
          </p:nvSpPr>
          <p:spPr bwMode="auto">
            <a:xfrm>
              <a:off x="418" y="421"/>
              <a:ext cx="176" cy="6"/>
            </a:xfrm>
            <a:custGeom>
              <a:avLst/>
              <a:gdLst>
                <a:gd name="T0" fmla="*/ 3 w 176"/>
                <a:gd name="T1" fmla="*/ 0 h 6"/>
                <a:gd name="T2" fmla="*/ 176 w 176"/>
                <a:gd name="T3" fmla="*/ 0 h 6"/>
                <a:gd name="T4" fmla="*/ 176 w 176"/>
                <a:gd name="T5" fmla="*/ 0 h 6"/>
                <a:gd name="T6" fmla="*/ 176 w 176"/>
                <a:gd name="T7" fmla="*/ 0 h 6"/>
                <a:gd name="T8" fmla="*/ 176 w 176"/>
                <a:gd name="T9" fmla="*/ 3 h 6"/>
                <a:gd name="T10" fmla="*/ 176 w 176"/>
                <a:gd name="T11" fmla="*/ 3 h 6"/>
                <a:gd name="T12" fmla="*/ 176 w 176"/>
                <a:gd name="T13" fmla="*/ 3 h 6"/>
                <a:gd name="T14" fmla="*/ 176 w 176"/>
                <a:gd name="T15" fmla="*/ 3 h 6"/>
                <a:gd name="T16" fmla="*/ 176 w 176"/>
                <a:gd name="T17" fmla="*/ 6 h 6"/>
                <a:gd name="T18" fmla="*/ 176 w 176"/>
                <a:gd name="T19" fmla="*/ 6 h 6"/>
                <a:gd name="T20" fmla="*/ 0 w 176"/>
                <a:gd name="T21" fmla="*/ 6 h 6"/>
                <a:gd name="T22" fmla="*/ 3 w 176"/>
                <a:gd name="T23" fmla="*/ 6 h 6"/>
                <a:gd name="T24" fmla="*/ 3 w 176"/>
                <a:gd name="T25" fmla="*/ 6 h 6"/>
                <a:gd name="T26" fmla="*/ 3 w 176"/>
                <a:gd name="T27" fmla="*/ 3 h 6"/>
                <a:gd name="T28" fmla="*/ 3 w 176"/>
                <a:gd name="T29" fmla="*/ 3 h 6"/>
                <a:gd name="T30" fmla="*/ 3 w 176"/>
                <a:gd name="T31" fmla="*/ 3 h 6"/>
                <a:gd name="T32" fmla="*/ 3 w 176"/>
                <a:gd name="T33" fmla="*/ 0 h 6"/>
                <a:gd name="T34" fmla="*/ 3 w 176"/>
                <a:gd name="T35" fmla="*/ 0 h 6"/>
                <a:gd name="T36" fmla="*/ 3 w 1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"/>
                <a:gd name="T59" fmla="*/ 176 w 1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">
                  <a:moveTo>
                    <a:pt x="3" y="0"/>
                  </a:moveTo>
                  <a:lnTo>
                    <a:pt x="176" y="0"/>
                  </a:lnTo>
                  <a:lnTo>
                    <a:pt x="176" y="3"/>
                  </a:lnTo>
                  <a:lnTo>
                    <a:pt x="176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4" name="Freeform 110"/>
            <p:cNvSpPr>
              <a:spLocks/>
            </p:cNvSpPr>
            <p:nvPr/>
          </p:nvSpPr>
          <p:spPr bwMode="auto">
            <a:xfrm>
              <a:off x="418" y="424"/>
              <a:ext cx="179" cy="6"/>
            </a:xfrm>
            <a:custGeom>
              <a:avLst/>
              <a:gdLst>
                <a:gd name="T0" fmla="*/ 3 w 179"/>
                <a:gd name="T1" fmla="*/ 0 h 6"/>
                <a:gd name="T2" fmla="*/ 176 w 179"/>
                <a:gd name="T3" fmla="*/ 0 h 6"/>
                <a:gd name="T4" fmla="*/ 176 w 179"/>
                <a:gd name="T5" fmla="*/ 0 h 6"/>
                <a:gd name="T6" fmla="*/ 176 w 179"/>
                <a:gd name="T7" fmla="*/ 0 h 6"/>
                <a:gd name="T8" fmla="*/ 176 w 179"/>
                <a:gd name="T9" fmla="*/ 3 h 6"/>
                <a:gd name="T10" fmla="*/ 176 w 179"/>
                <a:gd name="T11" fmla="*/ 3 h 6"/>
                <a:gd name="T12" fmla="*/ 176 w 179"/>
                <a:gd name="T13" fmla="*/ 3 h 6"/>
                <a:gd name="T14" fmla="*/ 179 w 179"/>
                <a:gd name="T15" fmla="*/ 3 h 6"/>
                <a:gd name="T16" fmla="*/ 179 w 179"/>
                <a:gd name="T17" fmla="*/ 6 h 6"/>
                <a:gd name="T18" fmla="*/ 179 w 179"/>
                <a:gd name="T19" fmla="*/ 6 h 6"/>
                <a:gd name="T20" fmla="*/ 0 w 179"/>
                <a:gd name="T21" fmla="*/ 6 h 6"/>
                <a:gd name="T22" fmla="*/ 0 w 179"/>
                <a:gd name="T23" fmla="*/ 6 h 6"/>
                <a:gd name="T24" fmla="*/ 0 w 179"/>
                <a:gd name="T25" fmla="*/ 6 h 6"/>
                <a:gd name="T26" fmla="*/ 0 w 179"/>
                <a:gd name="T27" fmla="*/ 3 h 6"/>
                <a:gd name="T28" fmla="*/ 0 w 179"/>
                <a:gd name="T29" fmla="*/ 3 h 6"/>
                <a:gd name="T30" fmla="*/ 3 w 179"/>
                <a:gd name="T31" fmla="*/ 3 h 6"/>
                <a:gd name="T32" fmla="*/ 3 w 179"/>
                <a:gd name="T33" fmla="*/ 3 h 6"/>
                <a:gd name="T34" fmla="*/ 3 w 179"/>
                <a:gd name="T35" fmla="*/ 0 h 6"/>
                <a:gd name="T36" fmla="*/ 3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3" y="0"/>
                  </a:moveTo>
                  <a:lnTo>
                    <a:pt x="176" y="0"/>
                  </a:lnTo>
                  <a:lnTo>
                    <a:pt x="176" y="3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5" name="Freeform 111"/>
            <p:cNvSpPr>
              <a:spLocks/>
            </p:cNvSpPr>
            <p:nvPr/>
          </p:nvSpPr>
          <p:spPr bwMode="auto">
            <a:xfrm>
              <a:off x="418" y="427"/>
              <a:ext cx="179" cy="6"/>
            </a:xfrm>
            <a:custGeom>
              <a:avLst/>
              <a:gdLst>
                <a:gd name="T0" fmla="*/ 0 w 179"/>
                <a:gd name="T1" fmla="*/ 0 h 6"/>
                <a:gd name="T2" fmla="*/ 176 w 179"/>
                <a:gd name="T3" fmla="*/ 0 h 6"/>
                <a:gd name="T4" fmla="*/ 176 w 179"/>
                <a:gd name="T5" fmla="*/ 0 h 6"/>
                <a:gd name="T6" fmla="*/ 179 w 179"/>
                <a:gd name="T7" fmla="*/ 0 h 6"/>
                <a:gd name="T8" fmla="*/ 179 w 179"/>
                <a:gd name="T9" fmla="*/ 3 h 6"/>
                <a:gd name="T10" fmla="*/ 179 w 179"/>
                <a:gd name="T11" fmla="*/ 3 h 6"/>
                <a:gd name="T12" fmla="*/ 179 w 179"/>
                <a:gd name="T13" fmla="*/ 3 h 6"/>
                <a:gd name="T14" fmla="*/ 179 w 179"/>
                <a:gd name="T15" fmla="*/ 6 h 6"/>
                <a:gd name="T16" fmla="*/ 179 w 179"/>
                <a:gd name="T17" fmla="*/ 6 h 6"/>
                <a:gd name="T18" fmla="*/ 179 w 179"/>
                <a:gd name="T19" fmla="*/ 6 h 6"/>
                <a:gd name="T20" fmla="*/ 0 w 179"/>
                <a:gd name="T21" fmla="*/ 6 h 6"/>
                <a:gd name="T22" fmla="*/ 0 w 179"/>
                <a:gd name="T23" fmla="*/ 6 h 6"/>
                <a:gd name="T24" fmla="*/ 0 w 179"/>
                <a:gd name="T25" fmla="*/ 6 h 6"/>
                <a:gd name="T26" fmla="*/ 0 w 179"/>
                <a:gd name="T27" fmla="*/ 3 h 6"/>
                <a:gd name="T28" fmla="*/ 0 w 179"/>
                <a:gd name="T29" fmla="*/ 3 h 6"/>
                <a:gd name="T30" fmla="*/ 0 w 179"/>
                <a:gd name="T31" fmla="*/ 3 h 6"/>
                <a:gd name="T32" fmla="*/ 0 w 179"/>
                <a:gd name="T33" fmla="*/ 3 h 6"/>
                <a:gd name="T34" fmla="*/ 0 w 179"/>
                <a:gd name="T35" fmla="*/ 0 h 6"/>
                <a:gd name="T36" fmla="*/ 0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0" y="0"/>
                  </a:moveTo>
                  <a:lnTo>
                    <a:pt x="176" y="0"/>
                  </a:lnTo>
                  <a:lnTo>
                    <a:pt x="179" y="0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6" name="Freeform 112"/>
            <p:cNvSpPr>
              <a:spLocks/>
            </p:cNvSpPr>
            <p:nvPr/>
          </p:nvSpPr>
          <p:spPr bwMode="auto">
            <a:xfrm>
              <a:off x="418" y="430"/>
              <a:ext cx="179" cy="6"/>
            </a:xfrm>
            <a:custGeom>
              <a:avLst/>
              <a:gdLst>
                <a:gd name="T0" fmla="*/ 0 w 179"/>
                <a:gd name="T1" fmla="*/ 0 h 6"/>
                <a:gd name="T2" fmla="*/ 179 w 179"/>
                <a:gd name="T3" fmla="*/ 0 h 6"/>
                <a:gd name="T4" fmla="*/ 179 w 179"/>
                <a:gd name="T5" fmla="*/ 0 h 6"/>
                <a:gd name="T6" fmla="*/ 179 w 179"/>
                <a:gd name="T7" fmla="*/ 3 h 6"/>
                <a:gd name="T8" fmla="*/ 179 w 179"/>
                <a:gd name="T9" fmla="*/ 3 h 6"/>
                <a:gd name="T10" fmla="*/ 179 w 179"/>
                <a:gd name="T11" fmla="*/ 3 h 6"/>
                <a:gd name="T12" fmla="*/ 179 w 179"/>
                <a:gd name="T13" fmla="*/ 3 h 6"/>
                <a:gd name="T14" fmla="*/ 179 w 179"/>
                <a:gd name="T15" fmla="*/ 6 h 6"/>
                <a:gd name="T16" fmla="*/ 179 w 179"/>
                <a:gd name="T17" fmla="*/ 6 h 6"/>
                <a:gd name="T18" fmla="*/ 179 w 179"/>
                <a:gd name="T19" fmla="*/ 6 h 6"/>
                <a:gd name="T20" fmla="*/ 0 w 179"/>
                <a:gd name="T21" fmla="*/ 6 h 6"/>
                <a:gd name="T22" fmla="*/ 0 w 179"/>
                <a:gd name="T23" fmla="*/ 6 h 6"/>
                <a:gd name="T24" fmla="*/ 0 w 179"/>
                <a:gd name="T25" fmla="*/ 6 h 6"/>
                <a:gd name="T26" fmla="*/ 0 w 179"/>
                <a:gd name="T27" fmla="*/ 3 h 6"/>
                <a:gd name="T28" fmla="*/ 0 w 179"/>
                <a:gd name="T29" fmla="*/ 3 h 6"/>
                <a:gd name="T30" fmla="*/ 0 w 179"/>
                <a:gd name="T31" fmla="*/ 3 h 6"/>
                <a:gd name="T32" fmla="*/ 0 w 179"/>
                <a:gd name="T33" fmla="*/ 3 h 6"/>
                <a:gd name="T34" fmla="*/ 0 w 179"/>
                <a:gd name="T35" fmla="*/ 0 h 6"/>
                <a:gd name="T36" fmla="*/ 0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0" y="0"/>
                  </a:moveTo>
                  <a:lnTo>
                    <a:pt x="179" y="0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7" name="Freeform 113"/>
            <p:cNvSpPr>
              <a:spLocks/>
            </p:cNvSpPr>
            <p:nvPr/>
          </p:nvSpPr>
          <p:spPr bwMode="auto">
            <a:xfrm>
              <a:off x="415" y="433"/>
              <a:ext cx="186" cy="6"/>
            </a:xfrm>
            <a:custGeom>
              <a:avLst/>
              <a:gdLst>
                <a:gd name="T0" fmla="*/ 3 w 186"/>
                <a:gd name="T1" fmla="*/ 0 h 6"/>
                <a:gd name="T2" fmla="*/ 182 w 186"/>
                <a:gd name="T3" fmla="*/ 0 h 6"/>
                <a:gd name="T4" fmla="*/ 182 w 186"/>
                <a:gd name="T5" fmla="*/ 0 h 6"/>
                <a:gd name="T6" fmla="*/ 182 w 186"/>
                <a:gd name="T7" fmla="*/ 3 h 6"/>
                <a:gd name="T8" fmla="*/ 182 w 186"/>
                <a:gd name="T9" fmla="*/ 3 h 6"/>
                <a:gd name="T10" fmla="*/ 182 w 186"/>
                <a:gd name="T11" fmla="*/ 3 h 6"/>
                <a:gd name="T12" fmla="*/ 186 w 186"/>
                <a:gd name="T13" fmla="*/ 3 h 6"/>
                <a:gd name="T14" fmla="*/ 186 w 186"/>
                <a:gd name="T15" fmla="*/ 6 h 6"/>
                <a:gd name="T16" fmla="*/ 186 w 186"/>
                <a:gd name="T17" fmla="*/ 6 h 6"/>
                <a:gd name="T18" fmla="*/ 186 w 186"/>
                <a:gd name="T19" fmla="*/ 6 h 6"/>
                <a:gd name="T20" fmla="*/ 0 w 186"/>
                <a:gd name="T21" fmla="*/ 6 h 6"/>
                <a:gd name="T22" fmla="*/ 3 w 186"/>
                <a:gd name="T23" fmla="*/ 6 h 6"/>
                <a:gd name="T24" fmla="*/ 3 w 186"/>
                <a:gd name="T25" fmla="*/ 6 h 6"/>
                <a:gd name="T26" fmla="*/ 3 w 186"/>
                <a:gd name="T27" fmla="*/ 3 h 6"/>
                <a:gd name="T28" fmla="*/ 3 w 186"/>
                <a:gd name="T29" fmla="*/ 3 h 6"/>
                <a:gd name="T30" fmla="*/ 3 w 186"/>
                <a:gd name="T31" fmla="*/ 3 h 6"/>
                <a:gd name="T32" fmla="*/ 3 w 186"/>
                <a:gd name="T33" fmla="*/ 3 h 6"/>
                <a:gd name="T34" fmla="*/ 3 w 186"/>
                <a:gd name="T35" fmla="*/ 0 h 6"/>
                <a:gd name="T36" fmla="*/ 3 w 18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6"/>
                <a:gd name="T59" fmla="*/ 186 w 18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6">
                  <a:moveTo>
                    <a:pt x="3" y="0"/>
                  </a:moveTo>
                  <a:lnTo>
                    <a:pt x="182" y="0"/>
                  </a:lnTo>
                  <a:lnTo>
                    <a:pt x="182" y="3"/>
                  </a:lnTo>
                  <a:lnTo>
                    <a:pt x="186" y="3"/>
                  </a:lnTo>
                  <a:lnTo>
                    <a:pt x="186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8" name="Freeform 114"/>
            <p:cNvSpPr>
              <a:spLocks/>
            </p:cNvSpPr>
            <p:nvPr/>
          </p:nvSpPr>
          <p:spPr bwMode="auto">
            <a:xfrm>
              <a:off x="415" y="436"/>
              <a:ext cx="186" cy="6"/>
            </a:xfrm>
            <a:custGeom>
              <a:avLst/>
              <a:gdLst>
                <a:gd name="T0" fmla="*/ 3 w 186"/>
                <a:gd name="T1" fmla="*/ 0 h 6"/>
                <a:gd name="T2" fmla="*/ 182 w 186"/>
                <a:gd name="T3" fmla="*/ 0 h 6"/>
                <a:gd name="T4" fmla="*/ 186 w 186"/>
                <a:gd name="T5" fmla="*/ 0 h 6"/>
                <a:gd name="T6" fmla="*/ 186 w 186"/>
                <a:gd name="T7" fmla="*/ 3 h 6"/>
                <a:gd name="T8" fmla="*/ 186 w 186"/>
                <a:gd name="T9" fmla="*/ 3 h 6"/>
                <a:gd name="T10" fmla="*/ 186 w 186"/>
                <a:gd name="T11" fmla="*/ 3 h 6"/>
                <a:gd name="T12" fmla="*/ 186 w 186"/>
                <a:gd name="T13" fmla="*/ 3 h 6"/>
                <a:gd name="T14" fmla="*/ 186 w 186"/>
                <a:gd name="T15" fmla="*/ 6 h 6"/>
                <a:gd name="T16" fmla="*/ 186 w 186"/>
                <a:gd name="T17" fmla="*/ 6 h 6"/>
                <a:gd name="T18" fmla="*/ 186 w 186"/>
                <a:gd name="T19" fmla="*/ 6 h 6"/>
                <a:gd name="T20" fmla="*/ 0 w 186"/>
                <a:gd name="T21" fmla="*/ 6 h 6"/>
                <a:gd name="T22" fmla="*/ 0 w 186"/>
                <a:gd name="T23" fmla="*/ 6 h 6"/>
                <a:gd name="T24" fmla="*/ 0 w 186"/>
                <a:gd name="T25" fmla="*/ 6 h 6"/>
                <a:gd name="T26" fmla="*/ 0 w 186"/>
                <a:gd name="T27" fmla="*/ 3 h 6"/>
                <a:gd name="T28" fmla="*/ 0 w 186"/>
                <a:gd name="T29" fmla="*/ 3 h 6"/>
                <a:gd name="T30" fmla="*/ 3 w 186"/>
                <a:gd name="T31" fmla="*/ 3 h 6"/>
                <a:gd name="T32" fmla="*/ 3 w 186"/>
                <a:gd name="T33" fmla="*/ 3 h 6"/>
                <a:gd name="T34" fmla="*/ 3 w 186"/>
                <a:gd name="T35" fmla="*/ 0 h 6"/>
                <a:gd name="T36" fmla="*/ 3 w 18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6"/>
                <a:gd name="T58" fmla="*/ 0 h 6"/>
                <a:gd name="T59" fmla="*/ 186 w 18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6" h="6">
                  <a:moveTo>
                    <a:pt x="3" y="0"/>
                  </a:moveTo>
                  <a:lnTo>
                    <a:pt x="182" y="0"/>
                  </a:lnTo>
                  <a:lnTo>
                    <a:pt x="186" y="0"/>
                  </a:lnTo>
                  <a:lnTo>
                    <a:pt x="186" y="3"/>
                  </a:lnTo>
                  <a:lnTo>
                    <a:pt x="18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199" name="Freeform 115"/>
            <p:cNvSpPr>
              <a:spLocks/>
            </p:cNvSpPr>
            <p:nvPr/>
          </p:nvSpPr>
          <p:spPr bwMode="auto">
            <a:xfrm>
              <a:off x="415" y="439"/>
              <a:ext cx="189" cy="6"/>
            </a:xfrm>
            <a:custGeom>
              <a:avLst/>
              <a:gdLst>
                <a:gd name="T0" fmla="*/ 0 w 189"/>
                <a:gd name="T1" fmla="*/ 0 h 6"/>
                <a:gd name="T2" fmla="*/ 186 w 189"/>
                <a:gd name="T3" fmla="*/ 0 h 6"/>
                <a:gd name="T4" fmla="*/ 186 w 189"/>
                <a:gd name="T5" fmla="*/ 0 h 6"/>
                <a:gd name="T6" fmla="*/ 186 w 189"/>
                <a:gd name="T7" fmla="*/ 3 h 6"/>
                <a:gd name="T8" fmla="*/ 186 w 189"/>
                <a:gd name="T9" fmla="*/ 3 h 6"/>
                <a:gd name="T10" fmla="*/ 186 w 189"/>
                <a:gd name="T11" fmla="*/ 3 h 6"/>
                <a:gd name="T12" fmla="*/ 186 w 189"/>
                <a:gd name="T13" fmla="*/ 3 h 6"/>
                <a:gd name="T14" fmla="*/ 186 w 189"/>
                <a:gd name="T15" fmla="*/ 6 h 6"/>
                <a:gd name="T16" fmla="*/ 189 w 189"/>
                <a:gd name="T17" fmla="*/ 6 h 6"/>
                <a:gd name="T18" fmla="*/ 189 w 189"/>
                <a:gd name="T19" fmla="*/ 6 h 6"/>
                <a:gd name="T20" fmla="*/ 0 w 189"/>
                <a:gd name="T21" fmla="*/ 6 h 6"/>
                <a:gd name="T22" fmla="*/ 0 w 189"/>
                <a:gd name="T23" fmla="*/ 6 h 6"/>
                <a:gd name="T24" fmla="*/ 0 w 189"/>
                <a:gd name="T25" fmla="*/ 6 h 6"/>
                <a:gd name="T26" fmla="*/ 0 w 189"/>
                <a:gd name="T27" fmla="*/ 3 h 6"/>
                <a:gd name="T28" fmla="*/ 0 w 189"/>
                <a:gd name="T29" fmla="*/ 3 h 6"/>
                <a:gd name="T30" fmla="*/ 0 w 189"/>
                <a:gd name="T31" fmla="*/ 3 h 6"/>
                <a:gd name="T32" fmla="*/ 0 w 189"/>
                <a:gd name="T33" fmla="*/ 3 h 6"/>
                <a:gd name="T34" fmla="*/ 0 w 189"/>
                <a:gd name="T35" fmla="*/ 0 h 6"/>
                <a:gd name="T36" fmla="*/ 0 w 18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9"/>
                <a:gd name="T58" fmla="*/ 0 h 6"/>
                <a:gd name="T59" fmla="*/ 189 w 18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9" h="6">
                  <a:moveTo>
                    <a:pt x="0" y="0"/>
                  </a:moveTo>
                  <a:lnTo>
                    <a:pt x="186" y="0"/>
                  </a:lnTo>
                  <a:lnTo>
                    <a:pt x="186" y="3"/>
                  </a:lnTo>
                  <a:lnTo>
                    <a:pt x="186" y="6"/>
                  </a:lnTo>
                  <a:lnTo>
                    <a:pt x="18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0" name="Freeform 116"/>
            <p:cNvSpPr>
              <a:spLocks/>
            </p:cNvSpPr>
            <p:nvPr/>
          </p:nvSpPr>
          <p:spPr bwMode="auto">
            <a:xfrm>
              <a:off x="415" y="442"/>
              <a:ext cx="189" cy="6"/>
            </a:xfrm>
            <a:custGeom>
              <a:avLst/>
              <a:gdLst>
                <a:gd name="T0" fmla="*/ 0 w 189"/>
                <a:gd name="T1" fmla="*/ 0 h 6"/>
                <a:gd name="T2" fmla="*/ 186 w 189"/>
                <a:gd name="T3" fmla="*/ 0 h 6"/>
                <a:gd name="T4" fmla="*/ 186 w 189"/>
                <a:gd name="T5" fmla="*/ 0 h 6"/>
                <a:gd name="T6" fmla="*/ 186 w 189"/>
                <a:gd name="T7" fmla="*/ 3 h 6"/>
                <a:gd name="T8" fmla="*/ 189 w 189"/>
                <a:gd name="T9" fmla="*/ 3 h 6"/>
                <a:gd name="T10" fmla="*/ 189 w 189"/>
                <a:gd name="T11" fmla="*/ 3 h 6"/>
                <a:gd name="T12" fmla="*/ 189 w 189"/>
                <a:gd name="T13" fmla="*/ 3 h 6"/>
                <a:gd name="T14" fmla="*/ 189 w 189"/>
                <a:gd name="T15" fmla="*/ 6 h 6"/>
                <a:gd name="T16" fmla="*/ 189 w 189"/>
                <a:gd name="T17" fmla="*/ 6 h 6"/>
                <a:gd name="T18" fmla="*/ 189 w 189"/>
                <a:gd name="T19" fmla="*/ 6 h 6"/>
                <a:gd name="T20" fmla="*/ 0 w 189"/>
                <a:gd name="T21" fmla="*/ 6 h 6"/>
                <a:gd name="T22" fmla="*/ 0 w 189"/>
                <a:gd name="T23" fmla="*/ 6 h 6"/>
                <a:gd name="T24" fmla="*/ 0 w 189"/>
                <a:gd name="T25" fmla="*/ 6 h 6"/>
                <a:gd name="T26" fmla="*/ 0 w 189"/>
                <a:gd name="T27" fmla="*/ 3 h 6"/>
                <a:gd name="T28" fmla="*/ 0 w 189"/>
                <a:gd name="T29" fmla="*/ 3 h 6"/>
                <a:gd name="T30" fmla="*/ 0 w 189"/>
                <a:gd name="T31" fmla="*/ 3 h 6"/>
                <a:gd name="T32" fmla="*/ 0 w 189"/>
                <a:gd name="T33" fmla="*/ 3 h 6"/>
                <a:gd name="T34" fmla="*/ 0 w 189"/>
                <a:gd name="T35" fmla="*/ 0 h 6"/>
                <a:gd name="T36" fmla="*/ 0 w 18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9"/>
                <a:gd name="T58" fmla="*/ 0 h 6"/>
                <a:gd name="T59" fmla="*/ 189 w 18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9" h="6">
                  <a:moveTo>
                    <a:pt x="0" y="0"/>
                  </a:moveTo>
                  <a:lnTo>
                    <a:pt x="186" y="0"/>
                  </a:lnTo>
                  <a:lnTo>
                    <a:pt x="186" y="3"/>
                  </a:lnTo>
                  <a:lnTo>
                    <a:pt x="189" y="3"/>
                  </a:lnTo>
                  <a:lnTo>
                    <a:pt x="18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1" name="Freeform 117"/>
            <p:cNvSpPr>
              <a:spLocks/>
            </p:cNvSpPr>
            <p:nvPr/>
          </p:nvSpPr>
          <p:spPr bwMode="auto">
            <a:xfrm>
              <a:off x="412" y="445"/>
              <a:ext cx="192" cy="6"/>
            </a:xfrm>
            <a:custGeom>
              <a:avLst/>
              <a:gdLst>
                <a:gd name="T0" fmla="*/ 3 w 192"/>
                <a:gd name="T1" fmla="*/ 0 h 6"/>
                <a:gd name="T2" fmla="*/ 192 w 192"/>
                <a:gd name="T3" fmla="*/ 0 h 6"/>
                <a:gd name="T4" fmla="*/ 192 w 192"/>
                <a:gd name="T5" fmla="*/ 0 h 6"/>
                <a:gd name="T6" fmla="*/ 192 w 192"/>
                <a:gd name="T7" fmla="*/ 3 h 6"/>
                <a:gd name="T8" fmla="*/ 192 w 192"/>
                <a:gd name="T9" fmla="*/ 3 h 6"/>
                <a:gd name="T10" fmla="*/ 192 w 192"/>
                <a:gd name="T11" fmla="*/ 3 h 6"/>
                <a:gd name="T12" fmla="*/ 192 w 192"/>
                <a:gd name="T13" fmla="*/ 3 h 6"/>
                <a:gd name="T14" fmla="*/ 192 w 192"/>
                <a:gd name="T15" fmla="*/ 6 h 6"/>
                <a:gd name="T16" fmla="*/ 192 w 192"/>
                <a:gd name="T17" fmla="*/ 6 h 6"/>
                <a:gd name="T18" fmla="*/ 192 w 192"/>
                <a:gd name="T19" fmla="*/ 6 h 6"/>
                <a:gd name="T20" fmla="*/ 0 w 192"/>
                <a:gd name="T21" fmla="*/ 6 h 6"/>
                <a:gd name="T22" fmla="*/ 0 w 192"/>
                <a:gd name="T23" fmla="*/ 6 h 6"/>
                <a:gd name="T24" fmla="*/ 0 w 192"/>
                <a:gd name="T25" fmla="*/ 6 h 6"/>
                <a:gd name="T26" fmla="*/ 3 w 192"/>
                <a:gd name="T27" fmla="*/ 3 h 6"/>
                <a:gd name="T28" fmla="*/ 3 w 192"/>
                <a:gd name="T29" fmla="*/ 3 h 6"/>
                <a:gd name="T30" fmla="*/ 3 w 192"/>
                <a:gd name="T31" fmla="*/ 3 h 6"/>
                <a:gd name="T32" fmla="*/ 3 w 192"/>
                <a:gd name="T33" fmla="*/ 3 h 6"/>
                <a:gd name="T34" fmla="*/ 3 w 192"/>
                <a:gd name="T35" fmla="*/ 0 h 6"/>
                <a:gd name="T36" fmla="*/ 3 w 19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2"/>
                <a:gd name="T58" fmla="*/ 0 h 6"/>
                <a:gd name="T59" fmla="*/ 192 w 19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2" h="6">
                  <a:moveTo>
                    <a:pt x="3" y="0"/>
                  </a:moveTo>
                  <a:lnTo>
                    <a:pt x="192" y="0"/>
                  </a:lnTo>
                  <a:lnTo>
                    <a:pt x="192" y="3"/>
                  </a:lnTo>
                  <a:lnTo>
                    <a:pt x="192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2" name="Freeform 118"/>
            <p:cNvSpPr>
              <a:spLocks/>
            </p:cNvSpPr>
            <p:nvPr/>
          </p:nvSpPr>
          <p:spPr bwMode="auto">
            <a:xfrm>
              <a:off x="412" y="448"/>
              <a:ext cx="195" cy="6"/>
            </a:xfrm>
            <a:custGeom>
              <a:avLst/>
              <a:gdLst>
                <a:gd name="T0" fmla="*/ 3 w 195"/>
                <a:gd name="T1" fmla="*/ 0 h 6"/>
                <a:gd name="T2" fmla="*/ 192 w 195"/>
                <a:gd name="T3" fmla="*/ 0 h 6"/>
                <a:gd name="T4" fmla="*/ 192 w 195"/>
                <a:gd name="T5" fmla="*/ 0 h 6"/>
                <a:gd name="T6" fmla="*/ 192 w 195"/>
                <a:gd name="T7" fmla="*/ 3 h 6"/>
                <a:gd name="T8" fmla="*/ 192 w 195"/>
                <a:gd name="T9" fmla="*/ 3 h 6"/>
                <a:gd name="T10" fmla="*/ 192 w 195"/>
                <a:gd name="T11" fmla="*/ 3 h 6"/>
                <a:gd name="T12" fmla="*/ 195 w 195"/>
                <a:gd name="T13" fmla="*/ 3 h 6"/>
                <a:gd name="T14" fmla="*/ 195 w 195"/>
                <a:gd name="T15" fmla="*/ 6 h 6"/>
                <a:gd name="T16" fmla="*/ 195 w 195"/>
                <a:gd name="T17" fmla="*/ 6 h 6"/>
                <a:gd name="T18" fmla="*/ 195 w 195"/>
                <a:gd name="T19" fmla="*/ 6 h 6"/>
                <a:gd name="T20" fmla="*/ 0 w 195"/>
                <a:gd name="T21" fmla="*/ 6 h 6"/>
                <a:gd name="T22" fmla="*/ 0 w 195"/>
                <a:gd name="T23" fmla="*/ 6 h 6"/>
                <a:gd name="T24" fmla="*/ 0 w 195"/>
                <a:gd name="T25" fmla="*/ 6 h 6"/>
                <a:gd name="T26" fmla="*/ 0 w 195"/>
                <a:gd name="T27" fmla="*/ 3 h 6"/>
                <a:gd name="T28" fmla="*/ 0 w 195"/>
                <a:gd name="T29" fmla="*/ 3 h 6"/>
                <a:gd name="T30" fmla="*/ 0 w 195"/>
                <a:gd name="T31" fmla="*/ 3 h 6"/>
                <a:gd name="T32" fmla="*/ 0 w 195"/>
                <a:gd name="T33" fmla="*/ 3 h 6"/>
                <a:gd name="T34" fmla="*/ 3 w 195"/>
                <a:gd name="T35" fmla="*/ 0 h 6"/>
                <a:gd name="T36" fmla="*/ 3 w 19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5"/>
                <a:gd name="T58" fmla="*/ 0 h 6"/>
                <a:gd name="T59" fmla="*/ 195 w 19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5" h="6">
                  <a:moveTo>
                    <a:pt x="3" y="0"/>
                  </a:moveTo>
                  <a:lnTo>
                    <a:pt x="192" y="0"/>
                  </a:lnTo>
                  <a:lnTo>
                    <a:pt x="192" y="3"/>
                  </a:lnTo>
                  <a:lnTo>
                    <a:pt x="195" y="3"/>
                  </a:lnTo>
                  <a:lnTo>
                    <a:pt x="19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3" name="Freeform 119"/>
            <p:cNvSpPr>
              <a:spLocks/>
            </p:cNvSpPr>
            <p:nvPr/>
          </p:nvSpPr>
          <p:spPr bwMode="auto">
            <a:xfrm>
              <a:off x="412" y="451"/>
              <a:ext cx="195" cy="6"/>
            </a:xfrm>
            <a:custGeom>
              <a:avLst/>
              <a:gdLst>
                <a:gd name="T0" fmla="*/ 0 w 195"/>
                <a:gd name="T1" fmla="*/ 0 h 6"/>
                <a:gd name="T2" fmla="*/ 192 w 195"/>
                <a:gd name="T3" fmla="*/ 0 h 6"/>
                <a:gd name="T4" fmla="*/ 195 w 195"/>
                <a:gd name="T5" fmla="*/ 0 h 6"/>
                <a:gd name="T6" fmla="*/ 195 w 195"/>
                <a:gd name="T7" fmla="*/ 3 h 6"/>
                <a:gd name="T8" fmla="*/ 195 w 195"/>
                <a:gd name="T9" fmla="*/ 3 h 6"/>
                <a:gd name="T10" fmla="*/ 195 w 195"/>
                <a:gd name="T11" fmla="*/ 3 h 6"/>
                <a:gd name="T12" fmla="*/ 195 w 195"/>
                <a:gd name="T13" fmla="*/ 3 h 6"/>
                <a:gd name="T14" fmla="*/ 195 w 195"/>
                <a:gd name="T15" fmla="*/ 6 h 6"/>
                <a:gd name="T16" fmla="*/ 195 w 195"/>
                <a:gd name="T17" fmla="*/ 6 h 6"/>
                <a:gd name="T18" fmla="*/ 195 w 195"/>
                <a:gd name="T19" fmla="*/ 6 h 6"/>
                <a:gd name="T20" fmla="*/ 0 w 195"/>
                <a:gd name="T21" fmla="*/ 6 h 6"/>
                <a:gd name="T22" fmla="*/ 0 w 195"/>
                <a:gd name="T23" fmla="*/ 6 h 6"/>
                <a:gd name="T24" fmla="*/ 0 w 195"/>
                <a:gd name="T25" fmla="*/ 6 h 6"/>
                <a:gd name="T26" fmla="*/ 0 w 195"/>
                <a:gd name="T27" fmla="*/ 3 h 6"/>
                <a:gd name="T28" fmla="*/ 0 w 195"/>
                <a:gd name="T29" fmla="*/ 3 h 6"/>
                <a:gd name="T30" fmla="*/ 0 w 195"/>
                <a:gd name="T31" fmla="*/ 3 h 6"/>
                <a:gd name="T32" fmla="*/ 0 w 195"/>
                <a:gd name="T33" fmla="*/ 3 h 6"/>
                <a:gd name="T34" fmla="*/ 0 w 195"/>
                <a:gd name="T35" fmla="*/ 0 h 6"/>
                <a:gd name="T36" fmla="*/ 0 w 19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5"/>
                <a:gd name="T58" fmla="*/ 0 h 6"/>
                <a:gd name="T59" fmla="*/ 195 w 19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5" h="6">
                  <a:moveTo>
                    <a:pt x="0" y="0"/>
                  </a:moveTo>
                  <a:lnTo>
                    <a:pt x="192" y="0"/>
                  </a:lnTo>
                  <a:lnTo>
                    <a:pt x="195" y="0"/>
                  </a:lnTo>
                  <a:lnTo>
                    <a:pt x="195" y="3"/>
                  </a:lnTo>
                  <a:lnTo>
                    <a:pt x="19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4" name="Freeform 120"/>
            <p:cNvSpPr>
              <a:spLocks/>
            </p:cNvSpPr>
            <p:nvPr/>
          </p:nvSpPr>
          <p:spPr bwMode="auto">
            <a:xfrm>
              <a:off x="409" y="454"/>
              <a:ext cx="201" cy="6"/>
            </a:xfrm>
            <a:custGeom>
              <a:avLst/>
              <a:gdLst>
                <a:gd name="T0" fmla="*/ 3 w 201"/>
                <a:gd name="T1" fmla="*/ 0 h 6"/>
                <a:gd name="T2" fmla="*/ 198 w 201"/>
                <a:gd name="T3" fmla="*/ 0 h 6"/>
                <a:gd name="T4" fmla="*/ 198 w 201"/>
                <a:gd name="T5" fmla="*/ 0 h 6"/>
                <a:gd name="T6" fmla="*/ 198 w 201"/>
                <a:gd name="T7" fmla="*/ 3 h 6"/>
                <a:gd name="T8" fmla="*/ 198 w 201"/>
                <a:gd name="T9" fmla="*/ 3 h 6"/>
                <a:gd name="T10" fmla="*/ 198 w 201"/>
                <a:gd name="T11" fmla="*/ 3 h 6"/>
                <a:gd name="T12" fmla="*/ 198 w 201"/>
                <a:gd name="T13" fmla="*/ 3 h 6"/>
                <a:gd name="T14" fmla="*/ 201 w 201"/>
                <a:gd name="T15" fmla="*/ 6 h 6"/>
                <a:gd name="T16" fmla="*/ 201 w 201"/>
                <a:gd name="T17" fmla="*/ 6 h 6"/>
                <a:gd name="T18" fmla="*/ 201 w 201"/>
                <a:gd name="T19" fmla="*/ 6 h 6"/>
                <a:gd name="T20" fmla="*/ 0 w 201"/>
                <a:gd name="T21" fmla="*/ 6 h 6"/>
                <a:gd name="T22" fmla="*/ 0 w 201"/>
                <a:gd name="T23" fmla="*/ 6 h 6"/>
                <a:gd name="T24" fmla="*/ 0 w 201"/>
                <a:gd name="T25" fmla="*/ 6 h 6"/>
                <a:gd name="T26" fmla="*/ 0 w 201"/>
                <a:gd name="T27" fmla="*/ 3 h 6"/>
                <a:gd name="T28" fmla="*/ 3 w 201"/>
                <a:gd name="T29" fmla="*/ 3 h 6"/>
                <a:gd name="T30" fmla="*/ 3 w 201"/>
                <a:gd name="T31" fmla="*/ 3 h 6"/>
                <a:gd name="T32" fmla="*/ 3 w 201"/>
                <a:gd name="T33" fmla="*/ 3 h 6"/>
                <a:gd name="T34" fmla="*/ 3 w 201"/>
                <a:gd name="T35" fmla="*/ 0 h 6"/>
                <a:gd name="T36" fmla="*/ 3 w 20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1"/>
                <a:gd name="T58" fmla="*/ 0 h 6"/>
                <a:gd name="T59" fmla="*/ 201 w 20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1" h="6">
                  <a:moveTo>
                    <a:pt x="3" y="0"/>
                  </a:moveTo>
                  <a:lnTo>
                    <a:pt x="198" y="0"/>
                  </a:lnTo>
                  <a:lnTo>
                    <a:pt x="198" y="3"/>
                  </a:lnTo>
                  <a:lnTo>
                    <a:pt x="20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5" name="Freeform 121"/>
            <p:cNvSpPr>
              <a:spLocks/>
            </p:cNvSpPr>
            <p:nvPr/>
          </p:nvSpPr>
          <p:spPr bwMode="auto">
            <a:xfrm>
              <a:off x="409" y="457"/>
              <a:ext cx="201" cy="6"/>
            </a:xfrm>
            <a:custGeom>
              <a:avLst/>
              <a:gdLst>
                <a:gd name="T0" fmla="*/ 3 w 201"/>
                <a:gd name="T1" fmla="*/ 0 h 6"/>
                <a:gd name="T2" fmla="*/ 198 w 201"/>
                <a:gd name="T3" fmla="*/ 0 h 6"/>
                <a:gd name="T4" fmla="*/ 198 w 201"/>
                <a:gd name="T5" fmla="*/ 0 h 6"/>
                <a:gd name="T6" fmla="*/ 201 w 201"/>
                <a:gd name="T7" fmla="*/ 3 h 6"/>
                <a:gd name="T8" fmla="*/ 201 w 201"/>
                <a:gd name="T9" fmla="*/ 3 h 6"/>
                <a:gd name="T10" fmla="*/ 201 w 201"/>
                <a:gd name="T11" fmla="*/ 3 h 6"/>
                <a:gd name="T12" fmla="*/ 201 w 201"/>
                <a:gd name="T13" fmla="*/ 3 h 6"/>
                <a:gd name="T14" fmla="*/ 201 w 201"/>
                <a:gd name="T15" fmla="*/ 6 h 6"/>
                <a:gd name="T16" fmla="*/ 201 w 201"/>
                <a:gd name="T17" fmla="*/ 6 h 6"/>
                <a:gd name="T18" fmla="*/ 201 w 201"/>
                <a:gd name="T19" fmla="*/ 6 h 6"/>
                <a:gd name="T20" fmla="*/ 0 w 201"/>
                <a:gd name="T21" fmla="*/ 6 h 6"/>
                <a:gd name="T22" fmla="*/ 0 w 201"/>
                <a:gd name="T23" fmla="*/ 6 h 6"/>
                <a:gd name="T24" fmla="*/ 0 w 201"/>
                <a:gd name="T25" fmla="*/ 6 h 6"/>
                <a:gd name="T26" fmla="*/ 0 w 201"/>
                <a:gd name="T27" fmla="*/ 6 h 6"/>
                <a:gd name="T28" fmla="*/ 0 w 201"/>
                <a:gd name="T29" fmla="*/ 6 h 6"/>
                <a:gd name="T30" fmla="*/ 0 w 201"/>
                <a:gd name="T31" fmla="*/ 6 h 6"/>
                <a:gd name="T32" fmla="*/ 0 w 201"/>
                <a:gd name="T33" fmla="*/ 6 h 6"/>
                <a:gd name="T34" fmla="*/ 0 w 201"/>
                <a:gd name="T35" fmla="*/ 6 h 6"/>
                <a:gd name="T36" fmla="*/ 0 w 201"/>
                <a:gd name="T37" fmla="*/ 3 h 6"/>
                <a:gd name="T38" fmla="*/ 0 w 201"/>
                <a:gd name="T39" fmla="*/ 3 h 6"/>
                <a:gd name="T40" fmla="*/ 0 w 201"/>
                <a:gd name="T41" fmla="*/ 3 h 6"/>
                <a:gd name="T42" fmla="*/ 0 w 201"/>
                <a:gd name="T43" fmla="*/ 3 h 6"/>
                <a:gd name="T44" fmla="*/ 0 w 201"/>
                <a:gd name="T45" fmla="*/ 3 h 6"/>
                <a:gd name="T46" fmla="*/ 0 w 201"/>
                <a:gd name="T47" fmla="*/ 3 h 6"/>
                <a:gd name="T48" fmla="*/ 0 w 201"/>
                <a:gd name="T49" fmla="*/ 0 h 6"/>
                <a:gd name="T50" fmla="*/ 0 w 201"/>
                <a:gd name="T51" fmla="*/ 0 h 6"/>
                <a:gd name="T52" fmla="*/ 3 w 201"/>
                <a:gd name="T53" fmla="*/ 0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1"/>
                <a:gd name="T82" fmla="*/ 0 h 6"/>
                <a:gd name="T83" fmla="*/ 201 w 201"/>
                <a:gd name="T84" fmla="*/ 6 h 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1" h="6">
                  <a:moveTo>
                    <a:pt x="3" y="0"/>
                  </a:moveTo>
                  <a:lnTo>
                    <a:pt x="198" y="0"/>
                  </a:lnTo>
                  <a:lnTo>
                    <a:pt x="201" y="3"/>
                  </a:lnTo>
                  <a:lnTo>
                    <a:pt x="20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6" name="Freeform 122"/>
            <p:cNvSpPr>
              <a:spLocks/>
            </p:cNvSpPr>
            <p:nvPr/>
          </p:nvSpPr>
          <p:spPr bwMode="auto">
            <a:xfrm>
              <a:off x="406" y="460"/>
              <a:ext cx="207" cy="6"/>
            </a:xfrm>
            <a:custGeom>
              <a:avLst/>
              <a:gdLst>
                <a:gd name="T0" fmla="*/ 3 w 207"/>
                <a:gd name="T1" fmla="*/ 0 h 6"/>
                <a:gd name="T2" fmla="*/ 204 w 207"/>
                <a:gd name="T3" fmla="*/ 0 h 6"/>
                <a:gd name="T4" fmla="*/ 204 w 207"/>
                <a:gd name="T5" fmla="*/ 0 h 6"/>
                <a:gd name="T6" fmla="*/ 204 w 207"/>
                <a:gd name="T7" fmla="*/ 3 h 6"/>
                <a:gd name="T8" fmla="*/ 204 w 207"/>
                <a:gd name="T9" fmla="*/ 3 h 6"/>
                <a:gd name="T10" fmla="*/ 204 w 207"/>
                <a:gd name="T11" fmla="*/ 3 h 6"/>
                <a:gd name="T12" fmla="*/ 204 w 207"/>
                <a:gd name="T13" fmla="*/ 3 h 6"/>
                <a:gd name="T14" fmla="*/ 207 w 207"/>
                <a:gd name="T15" fmla="*/ 6 h 6"/>
                <a:gd name="T16" fmla="*/ 207 w 207"/>
                <a:gd name="T17" fmla="*/ 6 h 6"/>
                <a:gd name="T18" fmla="*/ 207 w 207"/>
                <a:gd name="T19" fmla="*/ 6 h 6"/>
                <a:gd name="T20" fmla="*/ 0 w 207"/>
                <a:gd name="T21" fmla="*/ 6 h 6"/>
                <a:gd name="T22" fmla="*/ 0 w 207"/>
                <a:gd name="T23" fmla="*/ 6 h 6"/>
                <a:gd name="T24" fmla="*/ 0 w 207"/>
                <a:gd name="T25" fmla="*/ 6 h 6"/>
                <a:gd name="T26" fmla="*/ 3 w 207"/>
                <a:gd name="T27" fmla="*/ 3 h 6"/>
                <a:gd name="T28" fmla="*/ 3 w 207"/>
                <a:gd name="T29" fmla="*/ 3 h 6"/>
                <a:gd name="T30" fmla="*/ 3 w 207"/>
                <a:gd name="T31" fmla="*/ 3 h 6"/>
                <a:gd name="T32" fmla="*/ 3 w 207"/>
                <a:gd name="T33" fmla="*/ 3 h 6"/>
                <a:gd name="T34" fmla="*/ 3 w 207"/>
                <a:gd name="T35" fmla="*/ 3 h 6"/>
                <a:gd name="T36" fmla="*/ 3 w 207"/>
                <a:gd name="T37" fmla="*/ 0 h 6"/>
                <a:gd name="T38" fmla="*/ 3 w 207"/>
                <a:gd name="T39" fmla="*/ 0 h 6"/>
                <a:gd name="T40" fmla="*/ 3 w 207"/>
                <a:gd name="T41" fmla="*/ 0 h 6"/>
                <a:gd name="T42" fmla="*/ 3 w 207"/>
                <a:gd name="T43" fmla="*/ 0 h 6"/>
                <a:gd name="T44" fmla="*/ 3 w 207"/>
                <a:gd name="T45" fmla="*/ 0 h 6"/>
                <a:gd name="T46" fmla="*/ 3 w 207"/>
                <a:gd name="T47" fmla="*/ 0 h 6"/>
                <a:gd name="T48" fmla="*/ 3 w 207"/>
                <a:gd name="T49" fmla="*/ 0 h 6"/>
                <a:gd name="T50" fmla="*/ 3 w 207"/>
                <a:gd name="T51" fmla="*/ 0 h 6"/>
                <a:gd name="T52" fmla="*/ 3 w 207"/>
                <a:gd name="T53" fmla="*/ 0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7"/>
                <a:gd name="T82" fmla="*/ 0 h 6"/>
                <a:gd name="T83" fmla="*/ 207 w 207"/>
                <a:gd name="T84" fmla="*/ 6 h 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7" h="6">
                  <a:moveTo>
                    <a:pt x="3" y="0"/>
                  </a:moveTo>
                  <a:lnTo>
                    <a:pt x="204" y="0"/>
                  </a:lnTo>
                  <a:lnTo>
                    <a:pt x="204" y="3"/>
                  </a:lnTo>
                  <a:lnTo>
                    <a:pt x="207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7" name="Freeform 123"/>
            <p:cNvSpPr>
              <a:spLocks/>
            </p:cNvSpPr>
            <p:nvPr/>
          </p:nvSpPr>
          <p:spPr bwMode="auto">
            <a:xfrm>
              <a:off x="406" y="463"/>
              <a:ext cx="207" cy="6"/>
            </a:xfrm>
            <a:custGeom>
              <a:avLst/>
              <a:gdLst>
                <a:gd name="T0" fmla="*/ 3 w 207"/>
                <a:gd name="T1" fmla="*/ 0 h 6"/>
                <a:gd name="T2" fmla="*/ 204 w 207"/>
                <a:gd name="T3" fmla="*/ 0 h 6"/>
                <a:gd name="T4" fmla="*/ 204 w 207"/>
                <a:gd name="T5" fmla="*/ 0 h 6"/>
                <a:gd name="T6" fmla="*/ 207 w 207"/>
                <a:gd name="T7" fmla="*/ 3 h 6"/>
                <a:gd name="T8" fmla="*/ 207 w 207"/>
                <a:gd name="T9" fmla="*/ 3 h 6"/>
                <a:gd name="T10" fmla="*/ 207 w 207"/>
                <a:gd name="T11" fmla="*/ 3 h 6"/>
                <a:gd name="T12" fmla="*/ 207 w 207"/>
                <a:gd name="T13" fmla="*/ 3 h 6"/>
                <a:gd name="T14" fmla="*/ 207 w 207"/>
                <a:gd name="T15" fmla="*/ 6 h 6"/>
                <a:gd name="T16" fmla="*/ 207 w 207"/>
                <a:gd name="T17" fmla="*/ 6 h 6"/>
                <a:gd name="T18" fmla="*/ 207 w 207"/>
                <a:gd name="T19" fmla="*/ 6 h 6"/>
                <a:gd name="T20" fmla="*/ 0 w 207"/>
                <a:gd name="T21" fmla="*/ 6 h 6"/>
                <a:gd name="T22" fmla="*/ 0 w 207"/>
                <a:gd name="T23" fmla="*/ 6 h 6"/>
                <a:gd name="T24" fmla="*/ 0 w 207"/>
                <a:gd name="T25" fmla="*/ 3 h 6"/>
                <a:gd name="T26" fmla="*/ 0 w 207"/>
                <a:gd name="T27" fmla="*/ 3 h 6"/>
                <a:gd name="T28" fmla="*/ 0 w 207"/>
                <a:gd name="T29" fmla="*/ 3 h 6"/>
                <a:gd name="T30" fmla="*/ 0 w 207"/>
                <a:gd name="T31" fmla="*/ 3 h 6"/>
                <a:gd name="T32" fmla="*/ 3 w 207"/>
                <a:gd name="T33" fmla="*/ 0 h 6"/>
                <a:gd name="T34" fmla="*/ 3 w 207"/>
                <a:gd name="T35" fmla="*/ 0 h 6"/>
                <a:gd name="T36" fmla="*/ 3 w 20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7"/>
                <a:gd name="T58" fmla="*/ 0 h 6"/>
                <a:gd name="T59" fmla="*/ 207 w 20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7" h="6">
                  <a:moveTo>
                    <a:pt x="3" y="0"/>
                  </a:moveTo>
                  <a:lnTo>
                    <a:pt x="204" y="0"/>
                  </a:lnTo>
                  <a:lnTo>
                    <a:pt x="207" y="3"/>
                  </a:lnTo>
                  <a:lnTo>
                    <a:pt x="20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8" name="Freeform 124"/>
            <p:cNvSpPr>
              <a:spLocks/>
            </p:cNvSpPr>
            <p:nvPr/>
          </p:nvSpPr>
          <p:spPr bwMode="auto">
            <a:xfrm>
              <a:off x="406" y="466"/>
              <a:ext cx="210" cy="6"/>
            </a:xfrm>
            <a:custGeom>
              <a:avLst/>
              <a:gdLst>
                <a:gd name="T0" fmla="*/ 0 w 210"/>
                <a:gd name="T1" fmla="*/ 0 h 6"/>
                <a:gd name="T2" fmla="*/ 207 w 210"/>
                <a:gd name="T3" fmla="*/ 0 h 6"/>
                <a:gd name="T4" fmla="*/ 207 w 210"/>
                <a:gd name="T5" fmla="*/ 0 h 6"/>
                <a:gd name="T6" fmla="*/ 207 w 210"/>
                <a:gd name="T7" fmla="*/ 3 h 6"/>
                <a:gd name="T8" fmla="*/ 207 w 210"/>
                <a:gd name="T9" fmla="*/ 3 h 6"/>
                <a:gd name="T10" fmla="*/ 207 w 210"/>
                <a:gd name="T11" fmla="*/ 3 h 6"/>
                <a:gd name="T12" fmla="*/ 207 w 210"/>
                <a:gd name="T13" fmla="*/ 3 h 6"/>
                <a:gd name="T14" fmla="*/ 210 w 210"/>
                <a:gd name="T15" fmla="*/ 6 h 6"/>
                <a:gd name="T16" fmla="*/ 210 w 210"/>
                <a:gd name="T17" fmla="*/ 6 h 6"/>
                <a:gd name="T18" fmla="*/ 210 w 210"/>
                <a:gd name="T19" fmla="*/ 6 h 6"/>
                <a:gd name="T20" fmla="*/ 0 w 210"/>
                <a:gd name="T21" fmla="*/ 6 h 6"/>
                <a:gd name="T22" fmla="*/ 0 w 210"/>
                <a:gd name="T23" fmla="*/ 6 h 6"/>
                <a:gd name="T24" fmla="*/ 0 w 210"/>
                <a:gd name="T25" fmla="*/ 3 h 6"/>
                <a:gd name="T26" fmla="*/ 0 w 210"/>
                <a:gd name="T27" fmla="*/ 3 h 6"/>
                <a:gd name="T28" fmla="*/ 0 w 210"/>
                <a:gd name="T29" fmla="*/ 3 h 6"/>
                <a:gd name="T30" fmla="*/ 0 w 210"/>
                <a:gd name="T31" fmla="*/ 3 h 6"/>
                <a:gd name="T32" fmla="*/ 0 w 210"/>
                <a:gd name="T33" fmla="*/ 0 h 6"/>
                <a:gd name="T34" fmla="*/ 0 w 210"/>
                <a:gd name="T35" fmla="*/ 0 h 6"/>
                <a:gd name="T36" fmla="*/ 0 w 21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0"/>
                <a:gd name="T58" fmla="*/ 0 h 6"/>
                <a:gd name="T59" fmla="*/ 210 w 21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0" h="6">
                  <a:moveTo>
                    <a:pt x="0" y="0"/>
                  </a:moveTo>
                  <a:lnTo>
                    <a:pt x="207" y="0"/>
                  </a:lnTo>
                  <a:lnTo>
                    <a:pt x="207" y="3"/>
                  </a:lnTo>
                  <a:lnTo>
                    <a:pt x="21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09" name="Freeform 125"/>
            <p:cNvSpPr>
              <a:spLocks/>
            </p:cNvSpPr>
            <p:nvPr/>
          </p:nvSpPr>
          <p:spPr bwMode="auto">
            <a:xfrm>
              <a:off x="403" y="469"/>
              <a:ext cx="213" cy="6"/>
            </a:xfrm>
            <a:custGeom>
              <a:avLst/>
              <a:gdLst>
                <a:gd name="T0" fmla="*/ 3 w 213"/>
                <a:gd name="T1" fmla="*/ 0 h 6"/>
                <a:gd name="T2" fmla="*/ 210 w 213"/>
                <a:gd name="T3" fmla="*/ 0 h 6"/>
                <a:gd name="T4" fmla="*/ 210 w 213"/>
                <a:gd name="T5" fmla="*/ 0 h 6"/>
                <a:gd name="T6" fmla="*/ 213 w 213"/>
                <a:gd name="T7" fmla="*/ 3 h 6"/>
                <a:gd name="T8" fmla="*/ 213 w 213"/>
                <a:gd name="T9" fmla="*/ 3 h 6"/>
                <a:gd name="T10" fmla="*/ 213 w 213"/>
                <a:gd name="T11" fmla="*/ 3 h 6"/>
                <a:gd name="T12" fmla="*/ 213 w 213"/>
                <a:gd name="T13" fmla="*/ 3 h 6"/>
                <a:gd name="T14" fmla="*/ 213 w 213"/>
                <a:gd name="T15" fmla="*/ 6 h 6"/>
                <a:gd name="T16" fmla="*/ 213 w 213"/>
                <a:gd name="T17" fmla="*/ 6 h 6"/>
                <a:gd name="T18" fmla="*/ 213 w 213"/>
                <a:gd name="T19" fmla="*/ 6 h 6"/>
                <a:gd name="T20" fmla="*/ 0 w 213"/>
                <a:gd name="T21" fmla="*/ 6 h 6"/>
                <a:gd name="T22" fmla="*/ 0 w 213"/>
                <a:gd name="T23" fmla="*/ 6 h 6"/>
                <a:gd name="T24" fmla="*/ 0 w 213"/>
                <a:gd name="T25" fmla="*/ 6 h 6"/>
                <a:gd name="T26" fmla="*/ 3 w 213"/>
                <a:gd name="T27" fmla="*/ 3 h 6"/>
                <a:gd name="T28" fmla="*/ 3 w 213"/>
                <a:gd name="T29" fmla="*/ 3 h 6"/>
                <a:gd name="T30" fmla="*/ 3 w 213"/>
                <a:gd name="T31" fmla="*/ 3 h 6"/>
                <a:gd name="T32" fmla="*/ 3 w 213"/>
                <a:gd name="T33" fmla="*/ 3 h 6"/>
                <a:gd name="T34" fmla="*/ 3 w 213"/>
                <a:gd name="T35" fmla="*/ 0 h 6"/>
                <a:gd name="T36" fmla="*/ 3 w 21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3"/>
                <a:gd name="T58" fmla="*/ 0 h 6"/>
                <a:gd name="T59" fmla="*/ 213 w 21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3" h="6">
                  <a:moveTo>
                    <a:pt x="3" y="0"/>
                  </a:moveTo>
                  <a:lnTo>
                    <a:pt x="210" y="0"/>
                  </a:lnTo>
                  <a:lnTo>
                    <a:pt x="213" y="3"/>
                  </a:lnTo>
                  <a:lnTo>
                    <a:pt x="213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0" name="Freeform 126"/>
            <p:cNvSpPr>
              <a:spLocks/>
            </p:cNvSpPr>
            <p:nvPr/>
          </p:nvSpPr>
          <p:spPr bwMode="auto">
            <a:xfrm>
              <a:off x="403" y="472"/>
              <a:ext cx="216" cy="7"/>
            </a:xfrm>
            <a:custGeom>
              <a:avLst/>
              <a:gdLst>
                <a:gd name="T0" fmla="*/ 3 w 216"/>
                <a:gd name="T1" fmla="*/ 0 h 7"/>
                <a:gd name="T2" fmla="*/ 213 w 216"/>
                <a:gd name="T3" fmla="*/ 0 h 7"/>
                <a:gd name="T4" fmla="*/ 213 w 216"/>
                <a:gd name="T5" fmla="*/ 0 h 7"/>
                <a:gd name="T6" fmla="*/ 213 w 216"/>
                <a:gd name="T7" fmla="*/ 3 h 7"/>
                <a:gd name="T8" fmla="*/ 213 w 216"/>
                <a:gd name="T9" fmla="*/ 3 h 7"/>
                <a:gd name="T10" fmla="*/ 213 w 216"/>
                <a:gd name="T11" fmla="*/ 3 h 7"/>
                <a:gd name="T12" fmla="*/ 213 w 216"/>
                <a:gd name="T13" fmla="*/ 3 h 7"/>
                <a:gd name="T14" fmla="*/ 216 w 216"/>
                <a:gd name="T15" fmla="*/ 7 h 7"/>
                <a:gd name="T16" fmla="*/ 216 w 216"/>
                <a:gd name="T17" fmla="*/ 7 h 7"/>
                <a:gd name="T18" fmla="*/ 216 w 216"/>
                <a:gd name="T19" fmla="*/ 7 h 7"/>
                <a:gd name="T20" fmla="*/ 0 w 216"/>
                <a:gd name="T21" fmla="*/ 7 h 7"/>
                <a:gd name="T22" fmla="*/ 0 w 216"/>
                <a:gd name="T23" fmla="*/ 7 h 7"/>
                <a:gd name="T24" fmla="*/ 0 w 216"/>
                <a:gd name="T25" fmla="*/ 7 h 7"/>
                <a:gd name="T26" fmla="*/ 0 w 216"/>
                <a:gd name="T27" fmla="*/ 3 h 7"/>
                <a:gd name="T28" fmla="*/ 0 w 216"/>
                <a:gd name="T29" fmla="*/ 3 h 7"/>
                <a:gd name="T30" fmla="*/ 0 w 216"/>
                <a:gd name="T31" fmla="*/ 3 h 7"/>
                <a:gd name="T32" fmla="*/ 0 w 216"/>
                <a:gd name="T33" fmla="*/ 3 h 7"/>
                <a:gd name="T34" fmla="*/ 3 w 216"/>
                <a:gd name="T35" fmla="*/ 0 h 7"/>
                <a:gd name="T36" fmla="*/ 3 w 216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6"/>
                <a:gd name="T58" fmla="*/ 0 h 7"/>
                <a:gd name="T59" fmla="*/ 216 w 21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6" h="7">
                  <a:moveTo>
                    <a:pt x="3" y="0"/>
                  </a:moveTo>
                  <a:lnTo>
                    <a:pt x="213" y="0"/>
                  </a:lnTo>
                  <a:lnTo>
                    <a:pt x="213" y="3"/>
                  </a:lnTo>
                  <a:lnTo>
                    <a:pt x="216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1" name="Freeform 127"/>
            <p:cNvSpPr>
              <a:spLocks/>
            </p:cNvSpPr>
            <p:nvPr/>
          </p:nvSpPr>
          <p:spPr bwMode="auto">
            <a:xfrm>
              <a:off x="403" y="475"/>
              <a:ext cx="216" cy="7"/>
            </a:xfrm>
            <a:custGeom>
              <a:avLst/>
              <a:gdLst>
                <a:gd name="T0" fmla="*/ 0 w 216"/>
                <a:gd name="T1" fmla="*/ 0 h 7"/>
                <a:gd name="T2" fmla="*/ 213 w 216"/>
                <a:gd name="T3" fmla="*/ 0 h 7"/>
                <a:gd name="T4" fmla="*/ 213 w 216"/>
                <a:gd name="T5" fmla="*/ 0 h 7"/>
                <a:gd name="T6" fmla="*/ 216 w 216"/>
                <a:gd name="T7" fmla="*/ 4 h 7"/>
                <a:gd name="T8" fmla="*/ 216 w 216"/>
                <a:gd name="T9" fmla="*/ 4 h 7"/>
                <a:gd name="T10" fmla="*/ 216 w 216"/>
                <a:gd name="T11" fmla="*/ 4 h 7"/>
                <a:gd name="T12" fmla="*/ 216 w 216"/>
                <a:gd name="T13" fmla="*/ 4 h 7"/>
                <a:gd name="T14" fmla="*/ 216 w 216"/>
                <a:gd name="T15" fmla="*/ 7 h 7"/>
                <a:gd name="T16" fmla="*/ 216 w 216"/>
                <a:gd name="T17" fmla="*/ 7 h 7"/>
                <a:gd name="T18" fmla="*/ 216 w 216"/>
                <a:gd name="T19" fmla="*/ 7 h 7"/>
                <a:gd name="T20" fmla="*/ 0 w 216"/>
                <a:gd name="T21" fmla="*/ 7 h 7"/>
                <a:gd name="T22" fmla="*/ 0 w 216"/>
                <a:gd name="T23" fmla="*/ 7 h 7"/>
                <a:gd name="T24" fmla="*/ 0 w 216"/>
                <a:gd name="T25" fmla="*/ 7 h 7"/>
                <a:gd name="T26" fmla="*/ 0 w 216"/>
                <a:gd name="T27" fmla="*/ 4 h 7"/>
                <a:gd name="T28" fmla="*/ 0 w 216"/>
                <a:gd name="T29" fmla="*/ 4 h 7"/>
                <a:gd name="T30" fmla="*/ 0 w 216"/>
                <a:gd name="T31" fmla="*/ 4 h 7"/>
                <a:gd name="T32" fmla="*/ 0 w 216"/>
                <a:gd name="T33" fmla="*/ 4 h 7"/>
                <a:gd name="T34" fmla="*/ 0 w 216"/>
                <a:gd name="T35" fmla="*/ 0 h 7"/>
                <a:gd name="T36" fmla="*/ 0 w 216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6"/>
                <a:gd name="T58" fmla="*/ 0 h 7"/>
                <a:gd name="T59" fmla="*/ 216 w 21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6" h="7">
                  <a:moveTo>
                    <a:pt x="0" y="0"/>
                  </a:moveTo>
                  <a:lnTo>
                    <a:pt x="213" y="0"/>
                  </a:lnTo>
                  <a:lnTo>
                    <a:pt x="216" y="4"/>
                  </a:lnTo>
                  <a:lnTo>
                    <a:pt x="216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2" name="Freeform 128"/>
            <p:cNvSpPr>
              <a:spLocks/>
            </p:cNvSpPr>
            <p:nvPr/>
          </p:nvSpPr>
          <p:spPr bwMode="auto">
            <a:xfrm>
              <a:off x="400" y="479"/>
              <a:ext cx="222" cy="6"/>
            </a:xfrm>
            <a:custGeom>
              <a:avLst/>
              <a:gdLst>
                <a:gd name="T0" fmla="*/ 3 w 222"/>
                <a:gd name="T1" fmla="*/ 0 h 6"/>
                <a:gd name="T2" fmla="*/ 219 w 222"/>
                <a:gd name="T3" fmla="*/ 0 h 6"/>
                <a:gd name="T4" fmla="*/ 219 w 222"/>
                <a:gd name="T5" fmla="*/ 0 h 6"/>
                <a:gd name="T6" fmla="*/ 219 w 222"/>
                <a:gd name="T7" fmla="*/ 3 h 6"/>
                <a:gd name="T8" fmla="*/ 219 w 222"/>
                <a:gd name="T9" fmla="*/ 3 h 6"/>
                <a:gd name="T10" fmla="*/ 222 w 222"/>
                <a:gd name="T11" fmla="*/ 3 h 6"/>
                <a:gd name="T12" fmla="*/ 222 w 222"/>
                <a:gd name="T13" fmla="*/ 3 h 6"/>
                <a:gd name="T14" fmla="*/ 222 w 222"/>
                <a:gd name="T15" fmla="*/ 6 h 6"/>
                <a:gd name="T16" fmla="*/ 222 w 222"/>
                <a:gd name="T17" fmla="*/ 6 h 6"/>
                <a:gd name="T18" fmla="*/ 222 w 222"/>
                <a:gd name="T19" fmla="*/ 6 h 6"/>
                <a:gd name="T20" fmla="*/ 0 w 222"/>
                <a:gd name="T21" fmla="*/ 6 h 6"/>
                <a:gd name="T22" fmla="*/ 0 w 222"/>
                <a:gd name="T23" fmla="*/ 6 h 6"/>
                <a:gd name="T24" fmla="*/ 0 w 222"/>
                <a:gd name="T25" fmla="*/ 6 h 6"/>
                <a:gd name="T26" fmla="*/ 3 w 222"/>
                <a:gd name="T27" fmla="*/ 3 h 6"/>
                <a:gd name="T28" fmla="*/ 3 w 222"/>
                <a:gd name="T29" fmla="*/ 3 h 6"/>
                <a:gd name="T30" fmla="*/ 3 w 222"/>
                <a:gd name="T31" fmla="*/ 3 h 6"/>
                <a:gd name="T32" fmla="*/ 3 w 222"/>
                <a:gd name="T33" fmla="*/ 3 h 6"/>
                <a:gd name="T34" fmla="*/ 3 w 222"/>
                <a:gd name="T35" fmla="*/ 0 h 6"/>
                <a:gd name="T36" fmla="*/ 3 w 22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2"/>
                <a:gd name="T58" fmla="*/ 0 h 6"/>
                <a:gd name="T59" fmla="*/ 222 w 22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2" h="6">
                  <a:moveTo>
                    <a:pt x="3" y="0"/>
                  </a:moveTo>
                  <a:lnTo>
                    <a:pt x="219" y="0"/>
                  </a:lnTo>
                  <a:lnTo>
                    <a:pt x="219" y="3"/>
                  </a:lnTo>
                  <a:lnTo>
                    <a:pt x="222" y="3"/>
                  </a:lnTo>
                  <a:lnTo>
                    <a:pt x="222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3" name="Freeform 129"/>
            <p:cNvSpPr>
              <a:spLocks/>
            </p:cNvSpPr>
            <p:nvPr/>
          </p:nvSpPr>
          <p:spPr bwMode="auto">
            <a:xfrm>
              <a:off x="400" y="482"/>
              <a:ext cx="225" cy="6"/>
            </a:xfrm>
            <a:custGeom>
              <a:avLst/>
              <a:gdLst>
                <a:gd name="T0" fmla="*/ 3 w 225"/>
                <a:gd name="T1" fmla="*/ 0 h 6"/>
                <a:gd name="T2" fmla="*/ 219 w 225"/>
                <a:gd name="T3" fmla="*/ 0 h 6"/>
                <a:gd name="T4" fmla="*/ 222 w 225"/>
                <a:gd name="T5" fmla="*/ 0 h 6"/>
                <a:gd name="T6" fmla="*/ 222 w 225"/>
                <a:gd name="T7" fmla="*/ 3 h 6"/>
                <a:gd name="T8" fmla="*/ 222 w 225"/>
                <a:gd name="T9" fmla="*/ 3 h 6"/>
                <a:gd name="T10" fmla="*/ 222 w 225"/>
                <a:gd name="T11" fmla="*/ 3 h 6"/>
                <a:gd name="T12" fmla="*/ 222 w 225"/>
                <a:gd name="T13" fmla="*/ 3 h 6"/>
                <a:gd name="T14" fmla="*/ 222 w 225"/>
                <a:gd name="T15" fmla="*/ 6 h 6"/>
                <a:gd name="T16" fmla="*/ 225 w 225"/>
                <a:gd name="T17" fmla="*/ 6 h 6"/>
                <a:gd name="T18" fmla="*/ 225 w 225"/>
                <a:gd name="T19" fmla="*/ 6 h 6"/>
                <a:gd name="T20" fmla="*/ 0 w 225"/>
                <a:gd name="T21" fmla="*/ 6 h 6"/>
                <a:gd name="T22" fmla="*/ 0 w 225"/>
                <a:gd name="T23" fmla="*/ 6 h 6"/>
                <a:gd name="T24" fmla="*/ 0 w 225"/>
                <a:gd name="T25" fmla="*/ 6 h 6"/>
                <a:gd name="T26" fmla="*/ 0 w 225"/>
                <a:gd name="T27" fmla="*/ 3 h 6"/>
                <a:gd name="T28" fmla="*/ 0 w 225"/>
                <a:gd name="T29" fmla="*/ 3 h 6"/>
                <a:gd name="T30" fmla="*/ 0 w 225"/>
                <a:gd name="T31" fmla="*/ 3 h 6"/>
                <a:gd name="T32" fmla="*/ 0 w 225"/>
                <a:gd name="T33" fmla="*/ 3 h 6"/>
                <a:gd name="T34" fmla="*/ 3 w 225"/>
                <a:gd name="T35" fmla="*/ 0 h 6"/>
                <a:gd name="T36" fmla="*/ 3 w 22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5"/>
                <a:gd name="T58" fmla="*/ 0 h 6"/>
                <a:gd name="T59" fmla="*/ 225 w 22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5" h="6">
                  <a:moveTo>
                    <a:pt x="3" y="0"/>
                  </a:moveTo>
                  <a:lnTo>
                    <a:pt x="219" y="0"/>
                  </a:lnTo>
                  <a:lnTo>
                    <a:pt x="222" y="0"/>
                  </a:lnTo>
                  <a:lnTo>
                    <a:pt x="222" y="3"/>
                  </a:lnTo>
                  <a:lnTo>
                    <a:pt x="222" y="6"/>
                  </a:lnTo>
                  <a:lnTo>
                    <a:pt x="22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4" name="Freeform 130"/>
            <p:cNvSpPr>
              <a:spLocks/>
            </p:cNvSpPr>
            <p:nvPr/>
          </p:nvSpPr>
          <p:spPr bwMode="auto">
            <a:xfrm>
              <a:off x="400" y="485"/>
              <a:ext cx="225" cy="6"/>
            </a:xfrm>
            <a:custGeom>
              <a:avLst/>
              <a:gdLst>
                <a:gd name="T0" fmla="*/ 0 w 225"/>
                <a:gd name="T1" fmla="*/ 0 h 6"/>
                <a:gd name="T2" fmla="*/ 222 w 225"/>
                <a:gd name="T3" fmla="*/ 0 h 6"/>
                <a:gd name="T4" fmla="*/ 222 w 225"/>
                <a:gd name="T5" fmla="*/ 0 h 6"/>
                <a:gd name="T6" fmla="*/ 222 w 225"/>
                <a:gd name="T7" fmla="*/ 3 h 6"/>
                <a:gd name="T8" fmla="*/ 225 w 225"/>
                <a:gd name="T9" fmla="*/ 3 h 6"/>
                <a:gd name="T10" fmla="*/ 225 w 225"/>
                <a:gd name="T11" fmla="*/ 3 h 6"/>
                <a:gd name="T12" fmla="*/ 225 w 225"/>
                <a:gd name="T13" fmla="*/ 3 h 6"/>
                <a:gd name="T14" fmla="*/ 225 w 225"/>
                <a:gd name="T15" fmla="*/ 6 h 6"/>
                <a:gd name="T16" fmla="*/ 225 w 225"/>
                <a:gd name="T17" fmla="*/ 6 h 6"/>
                <a:gd name="T18" fmla="*/ 225 w 225"/>
                <a:gd name="T19" fmla="*/ 6 h 6"/>
                <a:gd name="T20" fmla="*/ 0 w 225"/>
                <a:gd name="T21" fmla="*/ 6 h 6"/>
                <a:gd name="T22" fmla="*/ 0 w 225"/>
                <a:gd name="T23" fmla="*/ 6 h 6"/>
                <a:gd name="T24" fmla="*/ 0 w 225"/>
                <a:gd name="T25" fmla="*/ 6 h 6"/>
                <a:gd name="T26" fmla="*/ 0 w 225"/>
                <a:gd name="T27" fmla="*/ 3 h 6"/>
                <a:gd name="T28" fmla="*/ 0 w 225"/>
                <a:gd name="T29" fmla="*/ 3 h 6"/>
                <a:gd name="T30" fmla="*/ 0 w 225"/>
                <a:gd name="T31" fmla="*/ 3 h 6"/>
                <a:gd name="T32" fmla="*/ 0 w 225"/>
                <a:gd name="T33" fmla="*/ 3 h 6"/>
                <a:gd name="T34" fmla="*/ 0 w 225"/>
                <a:gd name="T35" fmla="*/ 0 h 6"/>
                <a:gd name="T36" fmla="*/ 0 w 22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5"/>
                <a:gd name="T58" fmla="*/ 0 h 6"/>
                <a:gd name="T59" fmla="*/ 225 w 22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5" h="6">
                  <a:moveTo>
                    <a:pt x="0" y="0"/>
                  </a:moveTo>
                  <a:lnTo>
                    <a:pt x="222" y="0"/>
                  </a:lnTo>
                  <a:lnTo>
                    <a:pt x="222" y="3"/>
                  </a:lnTo>
                  <a:lnTo>
                    <a:pt x="225" y="3"/>
                  </a:lnTo>
                  <a:lnTo>
                    <a:pt x="22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5" name="Freeform 131"/>
            <p:cNvSpPr>
              <a:spLocks/>
            </p:cNvSpPr>
            <p:nvPr/>
          </p:nvSpPr>
          <p:spPr bwMode="auto">
            <a:xfrm>
              <a:off x="397" y="488"/>
              <a:ext cx="231" cy="6"/>
            </a:xfrm>
            <a:custGeom>
              <a:avLst/>
              <a:gdLst>
                <a:gd name="T0" fmla="*/ 3 w 231"/>
                <a:gd name="T1" fmla="*/ 0 h 6"/>
                <a:gd name="T2" fmla="*/ 228 w 231"/>
                <a:gd name="T3" fmla="*/ 0 h 6"/>
                <a:gd name="T4" fmla="*/ 228 w 231"/>
                <a:gd name="T5" fmla="*/ 0 h 6"/>
                <a:gd name="T6" fmla="*/ 228 w 231"/>
                <a:gd name="T7" fmla="*/ 3 h 6"/>
                <a:gd name="T8" fmla="*/ 228 w 231"/>
                <a:gd name="T9" fmla="*/ 3 h 6"/>
                <a:gd name="T10" fmla="*/ 228 w 231"/>
                <a:gd name="T11" fmla="*/ 3 h 6"/>
                <a:gd name="T12" fmla="*/ 231 w 231"/>
                <a:gd name="T13" fmla="*/ 3 h 6"/>
                <a:gd name="T14" fmla="*/ 231 w 231"/>
                <a:gd name="T15" fmla="*/ 6 h 6"/>
                <a:gd name="T16" fmla="*/ 231 w 231"/>
                <a:gd name="T17" fmla="*/ 6 h 6"/>
                <a:gd name="T18" fmla="*/ 231 w 231"/>
                <a:gd name="T19" fmla="*/ 6 h 6"/>
                <a:gd name="T20" fmla="*/ 0 w 231"/>
                <a:gd name="T21" fmla="*/ 6 h 6"/>
                <a:gd name="T22" fmla="*/ 0 w 231"/>
                <a:gd name="T23" fmla="*/ 6 h 6"/>
                <a:gd name="T24" fmla="*/ 0 w 231"/>
                <a:gd name="T25" fmla="*/ 6 h 6"/>
                <a:gd name="T26" fmla="*/ 0 w 231"/>
                <a:gd name="T27" fmla="*/ 3 h 6"/>
                <a:gd name="T28" fmla="*/ 3 w 231"/>
                <a:gd name="T29" fmla="*/ 3 h 6"/>
                <a:gd name="T30" fmla="*/ 3 w 231"/>
                <a:gd name="T31" fmla="*/ 3 h 6"/>
                <a:gd name="T32" fmla="*/ 3 w 231"/>
                <a:gd name="T33" fmla="*/ 3 h 6"/>
                <a:gd name="T34" fmla="*/ 3 w 231"/>
                <a:gd name="T35" fmla="*/ 0 h 6"/>
                <a:gd name="T36" fmla="*/ 3 w 2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1"/>
                <a:gd name="T58" fmla="*/ 0 h 6"/>
                <a:gd name="T59" fmla="*/ 231 w 2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1" h="6">
                  <a:moveTo>
                    <a:pt x="3" y="0"/>
                  </a:moveTo>
                  <a:lnTo>
                    <a:pt x="228" y="0"/>
                  </a:lnTo>
                  <a:lnTo>
                    <a:pt x="228" y="3"/>
                  </a:lnTo>
                  <a:lnTo>
                    <a:pt x="231" y="3"/>
                  </a:lnTo>
                  <a:lnTo>
                    <a:pt x="2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6" name="Freeform 132"/>
            <p:cNvSpPr>
              <a:spLocks/>
            </p:cNvSpPr>
            <p:nvPr/>
          </p:nvSpPr>
          <p:spPr bwMode="auto">
            <a:xfrm>
              <a:off x="397" y="491"/>
              <a:ext cx="234" cy="6"/>
            </a:xfrm>
            <a:custGeom>
              <a:avLst/>
              <a:gdLst>
                <a:gd name="T0" fmla="*/ 3 w 234"/>
                <a:gd name="T1" fmla="*/ 0 h 6"/>
                <a:gd name="T2" fmla="*/ 228 w 234"/>
                <a:gd name="T3" fmla="*/ 0 h 6"/>
                <a:gd name="T4" fmla="*/ 231 w 234"/>
                <a:gd name="T5" fmla="*/ 0 h 6"/>
                <a:gd name="T6" fmla="*/ 231 w 234"/>
                <a:gd name="T7" fmla="*/ 3 h 6"/>
                <a:gd name="T8" fmla="*/ 231 w 234"/>
                <a:gd name="T9" fmla="*/ 3 h 6"/>
                <a:gd name="T10" fmla="*/ 231 w 234"/>
                <a:gd name="T11" fmla="*/ 3 h 6"/>
                <a:gd name="T12" fmla="*/ 231 w 234"/>
                <a:gd name="T13" fmla="*/ 3 h 6"/>
                <a:gd name="T14" fmla="*/ 234 w 234"/>
                <a:gd name="T15" fmla="*/ 6 h 6"/>
                <a:gd name="T16" fmla="*/ 234 w 234"/>
                <a:gd name="T17" fmla="*/ 6 h 6"/>
                <a:gd name="T18" fmla="*/ 234 w 234"/>
                <a:gd name="T19" fmla="*/ 6 h 6"/>
                <a:gd name="T20" fmla="*/ 0 w 234"/>
                <a:gd name="T21" fmla="*/ 6 h 6"/>
                <a:gd name="T22" fmla="*/ 0 w 234"/>
                <a:gd name="T23" fmla="*/ 6 h 6"/>
                <a:gd name="T24" fmla="*/ 0 w 234"/>
                <a:gd name="T25" fmla="*/ 6 h 6"/>
                <a:gd name="T26" fmla="*/ 0 w 234"/>
                <a:gd name="T27" fmla="*/ 3 h 6"/>
                <a:gd name="T28" fmla="*/ 0 w 234"/>
                <a:gd name="T29" fmla="*/ 3 h 6"/>
                <a:gd name="T30" fmla="*/ 0 w 234"/>
                <a:gd name="T31" fmla="*/ 3 h 6"/>
                <a:gd name="T32" fmla="*/ 0 w 234"/>
                <a:gd name="T33" fmla="*/ 3 h 6"/>
                <a:gd name="T34" fmla="*/ 0 w 234"/>
                <a:gd name="T35" fmla="*/ 0 h 6"/>
                <a:gd name="T36" fmla="*/ 3 w 23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4"/>
                <a:gd name="T58" fmla="*/ 0 h 6"/>
                <a:gd name="T59" fmla="*/ 234 w 23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4" h="6">
                  <a:moveTo>
                    <a:pt x="3" y="0"/>
                  </a:moveTo>
                  <a:lnTo>
                    <a:pt x="228" y="0"/>
                  </a:lnTo>
                  <a:lnTo>
                    <a:pt x="231" y="0"/>
                  </a:lnTo>
                  <a:lnTo>
                    <a:pt x="231" y="3"/>
                  </a:lnTo>
                  <a:lnTo>
                    <a:pt x="23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7" name="Freeform 133"/>
            <p:cNvSpPr>
              <a:spLocks/>
            </p:cNvSpPr>
            <p:nvPr/>
          </p:nvSpPr>
          <p:spPr bwMode="auto">
            <a:xfrm>
              <a:off x="394" y="494"/>
              <a:ext cx="240" cy="6"/>
            </a:xfrm>
            <a:custGeom>
              <a:avLst/>
              <a:gdLst>
                <a:gd name="T0" fmla="*/ 3 w 240"/>
                <a:gd name="T1" fmla="*/ 0 h 6"/>
                <a:gd name="T2" fmla="*/ 234 w 240"/>
                <a:gd name="T3" fmla="*/ 0 h 6"/>
                <a:gd name="T4" fmla="*/ 234 w 240"/>
                <a:gd name="T5" fmla="*/ 0 h 6"/>
                <a:gd name="T6" fmla="*/ 237 w 240"/>
                <a:gd name="T7" fmla="*/ 3 h 6"/>
                <a:gd name="T8" fmla="*/ 237 w 240"/>
                <a:gd name="T9" fmla="*/ 3 h 6"/>
                <a:gd name="T10" fmla="*/ 237 w 240"/>
                <a:gd name="T11" fmla="*/ 3 h 6"/>
                <a:gd name="T12" fmla="*/ 237 w 240"/>
                <a:gd name="T13" fmla="*/ 3 h 6"/>
                <a:gd name="T14" fmla="*/ 237 w 240"/>
                <a:gd name="T15" fmla="*/ 6 h 6"/>
                <a:gd name="T16" fmla="*/ 237 w 240"/>
                <a:gd name="T17" fmla="*/ 6 h 6"/>
                <a:gd name="T18" fmla="*/ 240 w 240"/>
                <a:gd name="T19" fmla="*/ 6 h 6"/>
                <a:gd name="T20" fmla="*/ 0 w 240"/>
                <a:gd name="T21" fmla="*/ 6 h 6"/>
                <a:gd name="T22" fmla="*/ 0 w 240"/>
                <a:gd name="T23" fmla="*/ 6 h 6"/>
                <a:gd name="T24" fmla="*/ 3 w 240"/>
                <a:gd name="T25" fmla="*/ 6 h 6"/>
                <a:gd name="T26" fmla="*/ 3 w 240"/>
                <a:gd name="T27" fmla="*/ 3 h 6"/>
                <a:gd name="T28" fmla="*/ 3 w 240"/>
                <a:gd name="T29" fmla="*/ 3 h 6"/>
                <a:gd name="T30" fmla="*/ 3 w 240"/>
                <a:gd name="T31" fmla="*/ 3 h 6"/>
                <a:gd name="T32" fmla="*/ 3 w 240"/>
                <a:gd name="T33" fmla="*/ 3 h 6"/>
                <a:gd name="T34" fmla="*/ 3 w 240"/>
                <a:gd name="T35" fmla="*/ 0 h 6"/>
                <a:gd name="T36" fmla="*/ 3 w 24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0"/>
                <a:gd name="T58" fmla="*/ 0 h 6"/>
                <a:gd name="T59" fmla="*/ 240 w 24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0" h="6">
                  <a:moveTo>
                    <a:pt x="3" y="0"/>
                  </a:moveTo>
                  <a:lnTo>
                    <a:pt x="234" y="0"/>
                  </a:lnTo>
                  <a:lnTo>
                    <a:pt x="237" y="3"/>
                  </a:lnTo>
                  <a:lnTo>
                    <a:pt x="237" y="6"/>
                  </a:lnTo>
                  <a:lnTo>
                    <a:pt x="24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8" name="Freeform 134"/>
            <p:cNvSpPr>
              <a:spLocks/>
            </p:cNvSpPr>
            <p:nvPr/>
          </p:nvSpPr>
          <p:spPr bwMode="auto">
            <a:xfrm>
              <a:off x="394" y="497"/>
              <a:ext cx="243" cy="6"/>
            </a:xfrm>
            <a:custGeom>
              <a:avLst/>
              <a:gdLst>
                <a:gd name="T0" fmla="*/ 3 w 243"/>
                <a:gd name="T1" fmla="*/ 0 h 6"/>
                <a:gd name="T2" fmla="*/ 237 w 243"/>
                <a:gd name="T3" fmla="*/ 0 h 6"/>
                <a:gd name="T4" fmla="*/ 237 w 243"/>
                <a:gd name="T5" fmla="*/ 0 h 6"/>
                <a:gd name="T6" fmla="*/ 237 w 243"/>
                <a:gd name="T7" fmla="*/ 3 h 6"/>
                <a:gd name="T8" fmla="*/ 237 w 243"/>
                <a:gd name="T9" fmla="*/ 3 h 6"/>
                <a:gd name="T10" fmla="*/ 240 w 243"/>
                <a:gd name="T11" fmla="*/ 3 h 6"/>
                <a:gd name="T12" fmla="*/ 240 w 243"/>
                <a:gd name="T13" fmla="*/ 3 h 6"/>
                <a:gd name="T14" fmla="*/ 240 w 243"/>
                <a:gd name="T15" fmla="*/ 6 h 6"/>
                <a:gd name="T16" fmla="*/ 240 w 243"/>
                <a:gd name="T17" fmla="*/ 6 h 6"/>
                <a:gd name="T18" fmla="*/ 243 w 243"/>
                <a:gd name="T19" fmla="*/ 6 h 6"/>
                <a:gd name="T20" fmla="*/ 0 w 243"/>
                <a:gd name="T21" fmla="*/ 6 h 6"/>
                <a:gd name="T22" fmla="*/ 0 w 243"/>
                <a:gd name="T23" fmla="*/ 6 h 6"/>
                <a:gd name="T24" fmla="*/ 0 w 243"/>
                <a:gd name="T25" fmla="*/ 6 h 6"/>
                <a:gd name="T26" fmla="*/ 0 w 243"/>
                <a:gd name="T27" fmla="*/ 3 h 6"/>
                <a:gd name="T28" fmla="*/ 0 w 243"/>
                <a:gd name="T29" fmla="*/ 3 h 6"/>
                <a:gd name="T30" fmla="*/ 0 w 243"/>
                <a:gd name="T31" fmla="*/ 3 h 6"/>
                <a:gd name="T32" fmla="*/ 3 w 243"/>
                <a:gd name="T33" fmla="*/ 3 h 6"/>
                <a:gd name="T34" fmla="*/ 3 w 243"/>
                <a:gd name="T35" fmla="*/ 0 h 6"/>
                <a:gd name="T36" fmla="*/ 3 w 2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3"/>
                <a:gd name="T58" fmla="*/ 0 h 6"/>
                <a:gd name="T59" fmla="*/ 243 w 2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3" h="6">
                  <a:moveTo>
                    <a:pt x="3" y="0"/>
                  </a:moveTo>
                  <a:lnTo>
                    <a:pt x="237" y="0"/>
                  </a:lnTo>
                  <a:lnTo>
                    <a:pt x="237" y="3"/>
                  </a:lnTo>
                  <a:lnTo>
                    <a:pt x="240" y="3"/>
                  </a:lnTo>
                  <a:lnTo>
                    <a:pt x="240" y="6"/>
                  </a:lnTo>
                  <a:lnTo>
                    <a:pt x="2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19" name="Freeform 135"/>
            <p:cNvSpPr>
              <a:spLocks/>
            </p:cNvSpPr>
            <p:nvPr/>
          </p:nvSpPr>
          <p:spPr bwMode="auto">
            <a:xfrm>
              <a:off x="394" y="500"/>
              <a:ext cx="243" cy="6"/>
            </a:xfrm>
            <a:custGeom>
              <a:avLst/>
              <a:gdLst>
                <a:gd name="T0" fmla="*/ 0 w 243"/>
                <a:gd name="T1" fmla="*/ 0 h 6"/>
                <a:gd name="T2" fmla="*/ 240 w 243"/>
                <a:gd name="T3" fmla="*/ 0 h 6"/>
                <a:gd name="T4" fmla="*/ 240 w 243"/>
                <a:gd name="T5" fmla="*/ 0 h 6"/>
                <a:gd name="T6" fmla="*/ 240 w 243"/>
                <a:gd name="T7" fmla="*/ 3 h 6"/>
                <a:gd name="T8" fmla="*/ 240 w 243"/>
                <a:gd name="T9" fmla="*/ 3 h 6"/>
                <a:gd name="T10" fmla="*/ 243 w 243"/>
                <a:gd name="T11" fmla="*/ 3 h 6"/>
                <a:gd name="T12" fmla="*/ 243 w 243"/>
                <a:gd name="T13" fmla="*/ 3 h 6"/>
                <a:gd name="T14" fmla="*/ 243 w 243"/>
                <a:gd name="T15" fmla="*/ 6 h 6"/>
                <a:gd name="T16" fmla="*/ 243 w 243"/>
                <a:gd name="T17" fmla="*/ 6 h 6"/>
                <a:gd name="T18" fmla="*/ 243 w 243"/>
                <a:gd name="T19" fmla="*/ 6 h 6"/>
                <a:gd name="T20" fmla="*/ 0 w 243"/>
                <a:gd name="T21" fmla="*/ 6 h 6"/>
                <a:gd name="T22" fmla="*/ 0 w 243"/>
                <a:gd name="T23" fmla="*/ 6 h 6"/>
                <a:gd name="T24" fmla="*/ 0 w 243"/>
                <a:gd name="T25" fmla="*/ 6 h 6"/>
                <a:gd name="T26" fmla="*/ 0 w 243"/>
                <a:gd name="T27" fmla="*/ 3 h 6"/>
                <a:gd name="T28" fmla="*/ 0 w 243"/>
                <a:gd name="T29" fmla="*/ 3 h 6"/>
                <a:gd name="T30" fmla="*/ 0 w 243"/>
                <a:gd name="T31" fmla="*/ 3 h 6"/>
                <a:gd name="T32" fmla="*/ 0 w 243"/>
                <a:gd name="T33" fmla="*/ 3 h 6"/>
                <a:gd name="T34" fmla="*/ 0 w 243"/>
                <a:gd name="T35" fmla="*/ 0 h 6"/>
                <a:gd name="T36" fmla="*/ 0 w 2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3"/>
                <a:gd name="T58" fmla="*/ 0 h 6"/>
                <a:gd name="T59" fmla="*/ 243 w 2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3" h="6">
                  <a:moveTo>
                    <a:pt x="0" y="0"/>
                  </a:moveTo>
                  <a:lnTo>
                    <a:pt x="240" y="0"/>
                  </a:lnTo>
                  <a:lnTo>
                    <a:pt x="240" y="3"/>
                  </a:lnTo>
                  <a:lnTo>
                    <a:pt x="243" y="3"/>
                  </a:lnTo>
                  <a:lnTo>
                    <a:pt x="2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0" name="Freeform 136"/>
            <p:cNvSpPr>
              <a:spLocks/>
            </p:cNvSpPr>
            <p:nvPr/>
          </p:nvSpPr>
          <p:spPr bwMode="auto">
            <a:xfrm>
              <a:off x="391" y="503"/>
              <a:ext cx="249" cy="6"/>
            </a:xfrm>
            <a:custGeom>
              <a:avLst/>
              <a:gdLst>
                <a:gd name="T0" fmla="*/ 3 w 249"/>
                <a:gd name="T1" fmla="*/ 0 h 6"/>
                <a:gd name="T2" fmla="*/ 246 w 249"/>
                <a:gd name="T3" fmla="*/ 0 h 6"/>
                <a:gd name="T4" fmla="*/ 246 w 249"/>
                <a:gd name="T5" fmla="*/ 0 h 6"/>
                <a:gd name="T6" fmla="*/ 246 w 249"/>
                <a:gd name="T7" fmla="*/ 3 h 6"/>
                <a:gd name="T8" fmla="*/ 246 w 249"/>
                <a:gd name="T9" fmla="*/ 3 h 6"/>
                <a:gd name="T10" fmla="*/ 246 w 249"/>
                <a:gd name="T11" fmla="*/ 3 h 6"/>
                <a:gd name="T12" fmla="*/ 249 w 249"/>
                <a:gd name="T13" fmla="*/ 3 h 6"/>
                <a:gd name="T14" fmla="*/ 249 w 249"/>
                <a:gd name="T15" fmla="*/ 6 h 6"/>
                <a:gd name="T16" fmla="*/ 249 w 249"/>
                <a:gd name="T17" fmla="*/ 6 h 6"/>
                <a:gd name="T18" fmla="*/ 249 w 249"/>
                <a:gd name="T19" fmla="*/ 6 h 6"/>
                <a:gd name="T20" fmla="*/ 0 w 249"/>
                <a:gd name="T21" fmla="*/ 6 h 6"/>
                <a:gd name="T22" fmla="*/ 0 w 249"/>
                <a:gd name="T23" fmla="*/ 6 h 6"/>
                <a:gd name="T24" fmla="*/ 0 w 249"/>
                <a:gd name="T25" fmla="*/ 6 h 6"/>
                <a:gd name="T26" fmla="*/ 0 w 249"/>
                <a:gd name="T27" fmla="*/ 3 h 6"/>
                <a:gd name="T28" fmla="*/ 3 w 249"/>
                <a:gd name="T29" fmla="*/ 3 h 6"/>
                <a:gd name="T30" fmla="*/ 3 w 249"/>
                <a:gd name="T31" fmla="*/ 3 h 6"/>
                <a:gd name="T32" fmla="*/ 3 w 249"/>
                <a:gd name="T33" fmla="*/ 3 h 6"/>
                <a:gd name="T34" fmla="*/ 3 w 249"/>
                <a:gd name="T35" fmla="*/ 0 h 6"/>
                <a:gd name="T36" fmla="*/ 3 w 2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9"/>
                <a:gd name="T58" fmla="*/ 0 h 6"/>
                <a:gd name="T59" fmla="*/ 249 w 2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9" h="6">
                  <a:moveTo>
                    <a:pt x="3" y="0"/>
                  </a:moveTo>
                  <a:lnTo>
                    <a:pt x="246" y="0"/>
                  </a:lnTo>
                  <a:lnTo>
                    <a:pt x="246" y="3"/>
                  </a:lnTo>
                  <a:lnTo>
                    <a:pt x="249" y="3"/>
                  </a:lnTo>
                  <a:lnTo>
                    <a:pt x="2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1" name="Freeform 137"/>
            <p:cNvSpPr>
              <a:spLocks/>
            </p:cNvSpPr>
            <p:nvPr/>
          </p:nvSpPr>
          <p:spPr bwMode="auto">
            <a:xfrm>
              <a:off x="391" y="506"/>
              <a:ext cx="252" cy="6"/>
            </a:xfrm>
            <a:custGeom>
              <a:avLst/>
              <a:gdLst>
                <a:gd name="T0" fmla="*/ 3 w 252"/>
                <a:gd name="T1" fmla="*/ 0 h 6"/>
                <a:gd name="T2" fmla="*/ 246 w 252"/>
                <a:gd name="T3" fmla="*/ 0 h 6"/>
                <a:gd name="T4" fmla="*/ 249 w 252"/>
                <a:gd name="T5" fmla="*/ 0 h 6"/>
                <a:gd name="T6" fmla="*/ 249 w 252"/>
                <a:gd name="T7" fmla="*/ 3 h 6"/>
                <a:gd name="T8" fmla="*/ 249 w 252"/>
                <a:gd name="T9" fmla="*/ 3 h 6"/>
                <a:gd name="T10" fmla="*/ 249 w 252"/>
                <a:gd name="T11" fmla="*/ 3 h 6"/>
                <a:gd name="T12" fmla="*/ 252 w 252"/>
                <a:gd name="T13" fmla="*/ 3 h 6"/>
                <a:gd name="T14" fmla="*/ 252 w 252"/>
                <a:gd name="T15" fmla="*/ 6 h 6"/>
                <a:gd name="T16" fmla="*/ 252 w 252"/>
                <a:gd name="T17" fmla="*/ 6 h 6"/>
                <a:gd name="T18" fmla="*/ 252 w 252"/>
                <a:gd name="T19" fmla="*/ 6 h 6"/>
                <a:gd name="T20" fmla="*/ 0 w 252"/>
                <a:gd name="T21" fmla="*/ 6 h 6"/>
                <a:gd name="T22" fmla="*/ 0 w 252"/>
                <a:gd name="T23" fmla="*/ 6 h 6"/>
                <a:gd name="T24" fmla="*/ 0 w 252"/>
                <a:gd name="T25" fmla="*/ 6 h 6"/>
                <a:gd name="T26" fmla="*/ 0 w 252"/>
                <a:gd name="T27" fmla="*/ 3 h 6"/>
                <a:gd name="T28" fmla="*/ 0 w 252"/>
                <a:gd name="T29" fmla="*/ 3 h 6"/>
                <a:gd name="T30" fmla="*/ 0 w 252"/>
                <a:gd name="T31" fmla="*/ 3 h 6"/>
                <a:gd name="T32" fmla="*/ 0 w 252"/>
                <a:gd name="T33" fmla="*/ 3 h 6"/>
                <a:gd name="T34" fmla="*/ 0 w 252"/>
                <a:gd name="T35" fmla="*/ 0 h 6"/>
                <a:gd name="T36" fmla="*/ 3 w 2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2"/>
                <a:gd name="T58" fmla="*/ 0 h 6"/>
                <a:gd name="T59" fmla="*/ 252 w 2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2" h="6">
                  <a:moveTo>
                    <a:pt x="3" y="0"/>
                  </a:moveTo>
                  <a:lnTo>
                    <a:pt x="246" y="0"/>
                  </a:lnTo>
                  <a:lnTo>
                    <a:pt x="249" y="0"/>
                  </a:lnTo>
                  <a:lnTo>
                    <a:pt x="249" y="3"/>
                  </a:lnTo>
                  <a:lnTo>
                    <a:pt x="252" y="3"/>
                  </a:lnTo>
                  <a:lnTo>
                    <a:pt x="2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2" name="Freeform 138"/>
            <p:cNvSpPr>
              <a:spLocks/>
            </p:cNvSpPr>
            <p:nvPr/>
          </p:nvSpPr>
          <p:spPr bwMode="auto">
            <a:xfrm>
              <a:off x="388" y="509"/>
              <a:ext cx="258" cy="6"/>
            </a:xfrm>
            <a:custGeom>
              <a:avLst/>
              <a:gdLst>
                <a:gd name="T0" fmla="*/ 3 w 258"/>
                <a:gd name="T1" fmla="*/ 0 h 6"/>
                <a:gd name="T2" fmla="*/ 252 w 258"/>
                <a:gd name="T3" fmla="*/ 0 h 6"/>
                <a:gd name="T4" fmla="*/ 255 w 258"/>
                <a:gd name="T5" fmla="*/ 0 h 6"/>
                <a:gd name="T6" fmla="*/ 255 w 258"/>
                <a:gd name="T7" fmla="*/ 3 h 6"/>
                <a:gd name="T8" fmla="*/ 255 w 258"/>
                <a:gd name="T9" fmla="*/ 3 h 6"/>
                <a:gd name="T10" fmla="*/ 255 w 258"/>
                <a:gd name="T11" fmla="*/ 3 h 6"/>
                <a:gd name="T12" fmla="*/ 258 w 258"/>
                <a:gd name="T13" fmla="*/ 3 h 6"/>
                <a:gd name="T14" fmla="*/ 258 w 258"/>
                <a:gd name="T15" fmla="*/ 6 h 6"/>
                <a:gd name="T16" fmla="*/ 258 w 258"/>
                <a:gd name="T17" fmla="*/ 6 h 6"/>
                <a:gd name="T18" fmla="*/ 258 w 258"/>
                <a:gd name="T19" fmla="*/ 6 h 6"/>
                <a:gd name="T20" fmla="*/ 0 w 258"/>
                <a:gd name="T21" fmla="*/ 6 h 6"/>
                <a:gd name="T22" fmla="*/ 0 w 258"/>
                <a:gd name="T23" fmla="*/ 6 h 6"/>
                <a:gd name="T24" fmla="*/ 0 w 258"/>
                <a:gd name="T25" fmla="*/ 6 h 6"/>
                <a:gd name="T26" fmla="*/ 3 w 258"/>
                <a:gd name="T27" fmla="*/ 3 h 6"/>
                <a:gd name="T28" fmla="*/ 3 w 258"/>
                <a:gd name="T29" fmla="*/ 3 h 6"/>
                <a:gd name="T30" fmla="*/ 3 w 258"/>
                <a:gd name="T31" fmla="*/ 3 h 6"/>
                <a:gd name="T32" fmla="*/ 3 w 258"/>
                <a:gd name="T33" fmla="*/ 3 h 6"/>
                <a:gd name="T34" fmla="*/ 3 w 258"/>
                <a:gd name="T35" fmla="*/ 0 h 6"/>
                <a:gd name="T36" fmla="*/ 3 w 2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8"/>
                <a:gd name="T58" fmla="*/ 0 h 6"/>
                <a:gd name="T59" fmla="*/ 258 w 2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8" h="6">
                  <a:moveTo>
                    <a:pt x="3" y="0"/>
                  </a:moveTo>
                  <a:lnTo>
                    <a:pt x="252" y="0"/>
                  </a:lnTo>
                  <a:lnTo>
                    <a:pt x="255" y="0"/>
                  </a:lnTo>
                  <a:lnTo>
                    <a:pt x="255" y="3"/>
                  </a:lnTo>
                  <a:lnTo>
                    <a:pt x="258" y="3"/>
                  </a:lnTo>
                  <a:lnTo>
                    <a:pt x="258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3" name="Freeform 139"/>
            <p:cNvSpPr>
              <a:spLocks/>
            </p:cNvSpPr>
            <p:nvPr/>
          </p:nvSpPr>
          <p:spPr bwMode="auto">
            <a:xfrm>
              <a:off x="388" y="512"/>
              <a:ext cx="264" cy="6"/>
            </a:xfrm>
            <a:custGeom>
              <a:avLst/>
              <a:gdLst>
                <a:gd name="T0" fmla="*/ 3 w 264"/>
                <a:gd name="T1" fmla="*/ 0 h 6"/>
                <a:gd name="T2" fmla="*/ 255 w 264"/>
                <a:gd name="T3" fmla="*/ 0 h 6"/>
                <a:gd name="T4" fmla="*/ 258 w 264"/>
                <a:gd name="T5" fmla="*/ 0 h 6"/>
                <a:gd name="T6" fmla="*/ 258 w 264"/>
                <a:gd name="T7" fmla="*/ 3 h 6"/>
                <a:gd name="T8" fmla="*/ 258 w 264"/>
                <a:gd name="T9" fmla="*/ 3 h 6"/>
                <a:gd name="T10" fmla="*/ 261 w 264"/>
                <a:gd name="T11" fmla="*/ 3 h 6"/>
                <a:gd name="T12" fmla="*/ 261 w 264"/>
                <a:gd name="T13" fmla="*/ 3 h 6"/>
                <a:gd name="T14" fmla="*/ 261 w 264"/>
                <a:gd name="T15" fmla="*/ 6 h 6"/>
                <a:gd name="T16" fmla="*/ 261 w 264"/>
                <a:gd name="T17" fmla="*/ 6 h 6"/>
                <a:gd name="T18" fmla="*/ 264 w 264"/>
                <a:gd name="T19" fmla="*/ 6 h 6"/>
                <a:gd name="T20" fmla="*/ 0 w 264"/>
                <a:gd name="T21" fmla="*/ 6 h 6"/>
                <a:gd name="T22" fmla="*/ 0 w 264"/>
                <a:gd name="T23" fmla="*/ 6 h 6"/>
                <a:gd name="T24" fmla="*/ 0 w 264"/>
                <a:gd name="T25" fmla="*/ 6 h 6"/>
                <a:gd name="T26" fmla="*/ 0 w 264"/>
                <a:gd name="T27" fmla="*/ 3 h 6"/>
                <a:gd name="T28" fmla="*/ 0 w 264"/>
                <a:gd name="T29" fmla="*/ 3 h 6"/>
                <a:gd name="T30" fmla="*/ 0 w 264"/>
                <a:gd name="T31" fmla="*/ 3 h 6"/>
                <a:gd name="T32" fmla="*/ 0 w 264"/>
                <a:gd name="T33" fmla="*/ 3 h 6"/>
                <a:gd name="T34" fmla="*/ 3 w 264"/>
                <a:gd name="T35" fmla="*/ 0 h 6"/>
                <a:gd name="T36" fmla="*/ 3 w 2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4"/>
                <a:gd name="T58" fmla="*/ 0 h 6"/>
                <a:gd name="T59" fmla="*/ 264 w 2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4" h="6">
                  <a:moveTo>
                    <a:pt x="3" y="0"/>
                  </a:moveTo>
                  <a:lnTo>
                    <a:pt x="255" y="0"/>
                  </a:lnTo>
                  <a:lnTo>
                    <a:pt x="258" y="0"/>
                  </a:lnTo>
                  <a:lnTo>
                    <a:pt x="258" y="3"/>
                  </a:lnTo>
                  <a:lnTo>
                    <a:pt x="261" y="3"/>
                  </a:lnTo>
                  <a:lnTo>
                    <a:pt x="261" y="6"/>
                  </a:lnTo>
                  <a:lnTo>
                    <a:pt x="2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4" name="Freeform 140"/>
            <p:cNvSpPr>
              <a:spLocks/>
            </p:cNvSpPr>
            <p:nvPr/>
          </p:nvSpPr>
          <p:spPr bwMode="auto">
            <a:xfrm>
              <a:off x="385" y="515"/>
              <a:ext cx="267" cy="6"/>
            </a:xfrm>
            <a:custGeom>
              <a:avLst/>
              <a:gdLst>
                <a:gd name="T0" fmla="*/ 3 w 267"/>
                <a:gd name="T1" fmla="*/ 0 h 6"/>
                <a:gd name="T2" fmla="*/ 261 w 267"/>
                <a:gd name="T3" fmla="*/ 0 h 6"/>
                <a:gd name="T4" fmla="*/ 264 w 267"/>
                <a:gd name="T5" fmla="*/ 0 h 6"/>
                <a:gd name="T6" fmla="*/ 264 w 267"/>
                <a:gd name="T7" fmla="*/ 0 h 6"/>
                <a:gd name="T8" fmla="*/ 264 w 267"/>
                <a:gd name="T9" fmla="*/ 3 h 6"/>
                <a:gd name="T10" fmla="*/ 264 w 267"/>
                <a:gd name="T11" fmla="*/ 3 h 6"/>
                <a:gd name="T12" fmla="*/ 264 w 267"/>
                <a:gd name="T13" fmla="*/ 3 h 6"/>
                <a:gd name="T14" fmla="*/ 264 w 267"/>
                <a:gd name="T15" fmla="*/ 3 h 6"/>
                <a:gd name="T16" fmla="*/ 267 w 267"/>
                <a:gd name="T17" fmla="*/ 3 h 6"/>
                <a:gd name="T18" fmla="*/ 267 w 267"/>
                <a:gd name="T19" fmla="*/ 3 h 6"/>
                <a:gd name="T20" fmla="*/ 124 w 267"/>
                <a:gd name="T21" fmla="*/ 3 h 6"/>
                <a:gd name="T22" fmla="*/ 115 w 267"/>
                <a:gd name="T23" fmla="*/ 6 h 6"/>
                <a:gd name="T24" fmla="*/ 0 w 267"/>
                <a:gd name="T25" fmla="*/ 6 h 6"/>
                <a:gd name="T26" fmla="*/ 0 w 267"/>
                <a:gd name="T27" fmla="*/ 6 h 6"/>
                <a:gd name="T28" fmla="*/ 3 w 267"/>
                <a:gd name="T29" fmla="*/ 6 h 6"/>
                <a:gd name="T30" fmla="*/ 3 w 267"/>
                <a:gd name="T31" fmla="*/ 3 h 6"/>
                <a:gd name="T32" fmla="*/ 3 w 267"/>
                <a:gd name="T33" fmla="*/ 3 h 6"/>
                <a:gd name="T34" fmla="*/ 3 w 267"/>
                <a:gd name="T35" fmla="*/ 3 h 6"/>
                <a:gd name="T36" fmla="*/ 3 w 267"/>
                <a:gd name="T37" fmla="*/ 3 h 6"/>
                <a:gd name="T38" fmla="*/ 3 w 267"/>
                <a:gd name="T39" fmla="*/ 0 h 6"/>
                <a:gd name="T40" fmla="*/ 3 w 267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67"/>
                <a:gd name="T64" fmla="*/ 0 h 6"/>
                <a:gd name="T65" fmla="*/ 267 w 267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67" h="6">
                  <a:moveTo>
                    <a:pt x="3" y="0"/>
                  </a:moveTo>
                  <a:lnTo>
                    <a:pt x="261" y="0"/>
                  </a:lnTo>
                  <a:lnTo>
                    <a:pt x="264" y="0"/>
                  </a:lnTo>
                  <a:lnTo>
                    <a:pt x="264" y="3"/>
                  </a:lnTo>
                  <a:lnTo>
                    <a:pt x="267" y="3"/>
                  </a:lnTo>
                  <a:lnTo>
                    <a:pt x="124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5" name="Freeform 141"/>
            <p:cNvSpPr>
              <a:spLocks/>
            </p:cNvSpPr>
            <p:nvPr/>
          </p:nvSpPr>
          <p:spPr bwMode="auto">
            <a:xfrm>
              <a:off x="385" y="518"/>
              <a:ext cx="267" cy="6"/>
            </a:xfrm>
            <a:custGeom>
              <a:avLst/>
              <a:gdLst>
                <a:gd name="T0" fmla="*/ 3 w 267"/>
                <a:gd name="T1" fmla="*/ 0 h 6"/>
                <a:gd name="T2" fmla="*/ 267 w 267"/>
                <a:gd name="T3" fmla="*/ 0 h 6"/>
                <a:gd name="T4" fmla="*/ 267 w 267"/>
                <a:gd name="T5" fmla="*/ 0 h 6"/>
                <a:gd name="T6" fmla="*/ 267 w 267"/>
                <a:gd name="T7" fmla="*/ 0 h 6"/>
                <a:gd name="T8" fmla="*/ 267 w 267"/>
                <a:gd name="T9" fmla="*/ 0 h 6"/>
                <a:gd name="T10" fmla="*/ 267 w 267"/>
                <a:gd name="T11" fmla="*/ 0 h 6"/>
                <a:gd name="T12" fmla="*/ 267 w 267"/>
                <a:gd name="T13" fmla="*/ 0 h 6"/>
                <a:gd name="T14" fmla="*/ 267 w 267"/>
                <a:gd name="T15" fmla="*/ 0 h 6"/>
                <a:gd name="T16" fmla="*/ 267 w 267"/>
                <a:gd name="T17" fmla="*/ 0 h 6"/>
                <a:gd name="T18" fmla="*/ 267 w 267"/>
                <a:gd name="T19" fmla="*/ 0 h 6"/>
                <a:gd name="T20" fmla="*/ 124 w 267"/>
                <a:gd name="T21" fmla="*/ 0 h 6"/>
                <a:gd name="T22" fmla="*/ 103 w 267"/>
                <a:gd name="T23" fmla="*/ 6 h 6"/>
                <a:gd name="T24" fmla="*/ 0 w 267"/>
                <a:gd name="T25" fmla="*/ 6 h 6"/>
                <a:gd name="T26" fmla="*/ 0 w 267"/>
                <a:gd name="T27" fmla="*/ 6 h 6"/>
                <a:gd name="T28" fmla="*/ 0 w 267"/>
                <a:gd name="T29" fmla="*/ 6 h 6"/>
                <a:gd name="T30" fmla="*/ 0 w 267"/>
                <a:gd name="T31" fmla="*/ 3 h 6"/>
                <a:gd name="T32" fmla="*/ 0 w 267"/>
                <a:gd name="T33" fmla="*/ 3 h 6"/>
                <a:gd name="T34" fmla="*/ 0 w 267"/>
                <a:gd name="T35" fmla="*/ 3 h 6"/>
                <a:gd name="T36" fmla="*/ 3 w 267"/>
                <a:gd name="T37" fmla="*/ 3 h 6"/>
                <a:gd name="T38" fmla="*/ 3 w 267"/>
                <a:gd name="T39" fmla="*/ 0 h 6"/>
                <a:gd name="T40" fmla="*/ 3 w 267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67"/>
                <a:gd name="T64" fmla="*/ 0 h 6"/>
                <a:gd name="T65" fmla="*/ 267 w 267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67" h="6">
                  <a:moveTo>
                    <a:pt x="3" y="0"/>
                  </a:moveTo>
                  <a:lnTo>
                    <a:pt x="267" y="0"/>
                  </a:lnTo>
                  <a:lnTo>
                    <a:pt x="124" y="0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6" name="Freeform 142"/>
            <p:cNvSpPr>
              <a:spLocks/>
            </p:cNvSpPr>
            <p:nvPr/>
          </p:nvSpPr>
          <p:spPr bwMode="auto">
            <a:xfrm>
              <a:off x="382" y="521"/>
              <a:ext cx="118" cy="6"/>
            </a:xfrm>
            <a:custGeom>
              <a:avLst/>
              <a:gdLst>
                <a:gd name="T0" fmla="*/ 3 w 118"/>
                <a:gd name="T1" fmla="*/ 0 h 6"/>
                <a:gd name="T2" fmla="*/ 118 w 118"/>
                <a:gd name="T3" fmla="*/ 0 h 6"/>
                <a:gd name="T4" fmla="*/ 97 w 118"/>
                <a:gd name="T5" fmla="*/ 6 h 6"/>
                <a:gd name="T6" fmla="*/ 0 w 118"/>
                <a:gd name="T7" fmla="*/ 6 h 6"/>
                <a:gd name="T8" fmla="*/ 0 w 118"/>
                <a:gd name="T9" fmla="*/ 6 h 6"/>
                <a:gd name="T10" fmla="*/ 3 w 118"/>
                <a:gd name="T11" fmla="*/ 6 h 6"/>
                <a:gd name="T12" fmla="*/ 3 w 118"/>
                <a:gd name="T13" fmla="*/ 3 h 6"/>
                <a:gd name="T14" fmla="*/ 3 w 118"/>
                <a:gd name="T15" fmla="*/ 3 h 6"/>
                <a:gd name="T16" fmla="*/ 3 w 118"/>
                <a:gd name="T17" fmla="*/ 3 h 6"/>
                <a:gd name="T18" fmla="*/ 3 w 118"/>
                <a:gd name="T19" fmla="*/ 3 h 6"/>
                <a:gd name="T20" fmla="*/ 3 w 118"/>
                <a:gd name="T21" fmla="*/ 0 h 6"/>
                <a:gd name="T22" fmla="*/ 3 w 118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6"/>
                <a:gd name="T38" fmla="*/ 118 w 118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6">
                  <a:moveTo>
                    <a:pt x="3" y="0"/>
                  </a:moveTo>
                  <a:lnTo>
                    <a:pt x="118" y="0"/>
                  </a:lnTo>
                  <a:lnTo>
                    <a:pt x="97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7" name="Freeform 143"/>
            <p:cNvSpPr>
              <a:spLocks/>
            </p:cNvSpPr>
            <p:nvPr/>
          </p:nvSpPr>
          <p:spPr bwMode="auto">
            <a:xfrm>
              <a:off x="382" y="524"/>
              <a:ext cx="106" cy="6"/>
            </a:xfrm>
            <a:custGeom>
              <a:avLst/>
              <a:gdLst>
                <a:gd name="T0" fmla="*/ 3 w 106"/>
                <a:gd name="T1" fmla="*/ 0 h 6"/>
                <a:gd name="T2" fmla="*/ 106 w 106"/>
                <a:gd name="T3" fmla="*/ 0 h 6"/>
                <a:gd name="T4" fmla="*/ 88 w 106"/>
                <a:gd name="T5" fmla="*/ 6 h 6"/>
                <a:gd name="T6" fmla="*/ 0 w 106"/>
                <a:gd name="T7" fmla="*/ 6 h 6"/>
                <a:gd name="T8" fmla="*/ 0 w 106"/>
                <a:gd name="T9" fmla="*/ 6 h 6"/>
                <a:gd name="T10" fmla="*/ 0 w 106"/>
                <a:gd name="T11" fmla="*/ 6 h 6"/>
                <a:gd name="T12" fmla="*/ 0 w 106"/>
                <a:gd name="T13" fmla="*/ 3 h 6"/>
                <a:gd name="T14" fmla="*/ 0 w 106"/>
                <a:gd name="T15" fmla="*/ 3 h 6"/>
                <a:gd name="T16" fmla="*/ 0 w 106"/>
                <a:gd name="T17" fmla="*/ 3 h 6"/>
                <a:gd name="T18" fmla="*/ 3 w 106"/>
                <a:gd name="T19" fmla="*/ 3 h 6"/>
                <a:gd name="T20" fmla="*/ 3 w 106"/>
                <a:gd name="T21" fmla="*/ 0 h 6"/>
                <a:gd name="T22" fmla="*/ 3 w 10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6"/>
                <a:gd name="T37" fmla="*/ 0 h 6"/>
                <a:gd name="T38" fmla="*/ 106 w 10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6" h="6">
                  <a:moveTo>
                    <a:pt x="3" y="0"/>
                  </a:moveTo>
                  <a:lnTo>
                    <a:pt x="106" y="0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8" name="Freeform 144"/>
            <p:cNvSpPr>
              <a:spLocks/>
            </p:cNvSpPr>
            <p:nvPr/>
          </p:nvSpPr>
          <p:spPr bwMode="auto">
            <a:xfrm>
              <a:off x="379" y="527"/>
              <a:ext cx="100" cy="6"/>
            </a:xfrm>
            <a:custGeom>
              <a:avLst/>
              <a:gdLst>
                <a:gd name="T0" fmla="*/ 3 w 100"/>
                <a:gd name="T1" fmla="*/ 0 h 6"/>
                <a:gd name="T2" fmla="*/ 100 w 100"/>
                <a:gd name="T3" fmla="*/ 0 h 6"/>
                <a:gd name="T4" fmla="*/ 79 w 100"/>
                <a:gd name="T5" fmla="*/ 6 h 6"/>
                <a:gd name="T6" fmla="*/ 0 w 100"/>
                <a:gd name="T7" fmla="*/ 6 h 6"/>
                <a:gd name="T8" fmla="*/ 0 w 100"/>
                <a:gd name="T9" fmla="*/ 6 h 6"/>
                <a:gd name="T10" fmla="*/ 0 w 100"/>
                <a:gd name="T11" fmla="*/ 6 h 6"/>
                <a:gd name="T12" fmla="*/ 3 w 100"/>
                <a:gd name="T13" fmla="*/ 3 h 6"/>
                <a:gd name="T14" fmla="*/ 3 w 100"/>
                <a:gd name="T15" fmla="*/ 3 h 6"/>
                <a:gd name="T16" fmla="*/ 3 w 100"/>
                <a:gd name="T17" fmla="*/ 3 h 6"/>
                <a:gd name="T18" fmla="*/ 3 w 100"/>
                <a:gd name="T19" fmla="*/ 3 h 6"/>
                <a:gd name="T20" fmla="*/ 3 w 100"/>
                <a:gd name="T21" fmla="*/ 0 h 6"/>
                <a:gd name="T22" fmla="*/ 3 w 100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6"/>
                <a:gd name="T38" fmla="*/ 100 w 100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6">
                  <a:moveTo>
                    <a:pt x="3" y="0"/>
                  </a:moveTo>
                  <a:lnTo>
                    <a:pt x="100" y="0"/>
                  </a:lnTo>
                  <a:lnTo>
                    <a:pt x="7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29" name="Freeform 145"/>
            <p:cNvSpPr>
              <a:spLocks/>
            </p:cNvSpPr>
            <p:nvPr/>
          </p:nvSpPr>
          <p:spPr bwMode="auto">
            <a:xfrm>
              <a:off x="379" y="530"/>
              <a:ext cx="91" cy="6"/>
            </a:xfrm>
            <a:custGeom>
              <a:avLst/>
              <a:gdLst>
                <a:gd name="T0" fmla="*/ 3 w 91"/>
                <a:gd name="T1" fmla="*/ 0 h 6"/>
                <a:gd name="T2" fmla="*/ 91 w 91"/>
                <a:gd name="T3" fmla="*/ 0 h 6"/>
                <a:gd name="T4" fmla="*/ 70 w 91"/>
                <a:gd name="T5" fmla="*/ 6 h 6"/>
                <a:gd name="T6" fmla="*/ 0 w 91"/>
                <a:gd name="T7" fmla="*/ 6 h 6"/>
                <a:gd name="T8" fmla="*/ 0 w 91"/>
                <a:gd name="T9" fmla="*/ 6 h 6"/>
                <a:gd name="T10" fmla="*/ 0 w 91"/>
                <a:gd name="T11" fmla="*/ 6 h 6"/>
                <a:gd name="T12" fmla="*/ 0 w 91"/>
                <a:gd name="T13" fmla="*/ 3 h 6"/>
                <a:gd name="T14" fmla="*/ 0 w 91"/>
                <a:gd name="T15" fmla="*/ 3 h 6"/>
                <a:gd name="T16" fmla="*/ 0 w 91"/>
                <a:gd name="T17" fmla="*/ 3 h 6"/>
                <a:gd name="T18" fmla="*/ 0 w 91"/>
                <a:gd name="T19" fmla="*/ 3 h 6"/>
                <a:gd name="T20" fmla="*/ 3 w 91"/>
                <a:gd name="T21" fmla="*/ 0 h 6"/>
                <a:gd name="T22" fmla="*/ 3 w 9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1"/>
                <a:gd name="T37" fmla="*/ 0 h 6"/>
                <a:gd name="T38" fmla="*/ 91 w 9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1" h="6">
                  <a:moveTo>
                    <a:pt x="3" y="0"/>
                  </a:moveTo>
                  <a:lnTo>
                    <a:pt x="91" y="0"/>
                  </a:lnTo>
                  <a:lnTo>
                    <a:pt x="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0" name="Freeform 146"/>
            <p:cNvSpPr>
              <a:spLocks/>
            </p:cNvSpPr>
            <p:nvPr/>
          </p:nvSpPr>
          <p:spPr bwMode="auto">
            <a:xfrm>
              <a:off x="376" y="533"/>
              <a:ext cx="82" cy="6"/>
            </a:xfrm>
            <a:custGeom>
              <a:avLst/>
              <a:gdLst>
                <a:gd name="T0" fmla="*/ 3 w 82"/>
                <a:gd name="T1" fmla="*/ 0 h 6"/>
                <a:gd name="T2" fmla="*/ 82 w 82"/>
                <a:gd name="T3" fmla="*/ 0 h 6"/>
                <a:gd name="T4" fmla="*/ 64 w 82"/>
                <a:gd name="T5" fmla="*/ 6 h 6"/>
                <a:gd name="T6" fmla="*/ 0 w 82"/>
                <a:gd name="T7" fmla="*/ 6 h 6"/>
                <a:gd name="T8" fmla="*/ 0 w 82"/>
                <a:gd name="T9" fmla="*/ 6 h 6"/>
                <a:gd name="T10" fmla="*/ 0 w 82"/>
                <a:gd name="T11" fmla="*/ 6 h 6"/>
                <a:gd name="T12" fmla="*/ 0 w 82"/>
                <a:gd name="T13" fmla="*/ 3 h 6"/>
                <a:gd name="T14" fmla="*/ 3 w 82"/>
                <a:gd name="T15" fmla="*/ 3 h 6"/>
                <a:gd name="T16" fmla="*/ 3 w 82"/>
                <a:gd name="T17" fmla="*/ 3 h 6"/>
                <a:gd name="T18" fmla="*/ 3 w 82"/>
                <a:gd name="T19" fmla="*/ 3 h 6"/>
                <a:gd name="T20" fmla="*/ 3 w 82"/>
                <a:gd name="T21" fmla="*/ 0 h 6"/>
                <a:gd name="T22" fmla="*/ 3 w 8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6"/>
                <a:gd name="T38" fmla="*/ 82 w 8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6">
                  <a:moveTo>
                    <a:pt x="3" y="0"/>
                  </a:moveTo>
                  <a:lnTo>
                    <a:pt x="82" y="0"/>
                  </a:lnTo>
                  <a:lnTo>
                    <a:pt x="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1" name="Freeform 147"/>
            <p:cNvSpPr>
              <a:spLocks/>
            </p:cNvSpPr>
            <p:nvPr/>
          </p:nvSpPr>
          <p:spPr bwMode="auto">
            <a:xfrm>
              <a:off x="373" y="536"/>
              <a:ext cx="76" cy="6"/>
            </a:xfrm>
            <a:custGeom>
              <a:avLst/>
              <a:gdLst>
                <a:gd name="T0" fmla="*/ 6 w 76"/>
                <a:gd name="T1" fmla="*/ 0 h 6"/>
                <a:gd name="T2" fmla="*/ 76 w 76"/>
                <a:gd name="T3" fmla="*/ 0 h 6"/>
                <a:gd name="T4" fmla="*/ 54 w 76"/>
                <a:gd name="T5" fmla="*/ 6 h 6"/>
                <a:gd name="T6" fmla="*/ 0 w 76"/>
                <a:gd name="T7" fmla="*/ 6 h 6"/>
                <a:gd name="T8" fmla="*/ 0 w 76"/>
                <a:gd name="T9" fmla="*/ 6 h 6"/>
                <a:gd name="T10" fmla="*/ 3 w 76"/>
                <a:gd name="T11" fmla="*/ 6 h 6"/>
                <a:gd name="T12" fmla="*/ 3 w 76"/>
                <a:gd name="T13" fmla="*/ 3 h 6"/>
                <a:gd name="T14" fmla="*/ 3 w 76"/>
                <a:gd name="T15" fmla="*/ 3 h 6"/>
                <a:gd name="T16" fmla="*/ 3 w 76"/>
                <a:gd name="T17" fmla="*/ 3 h 6"/>
                <a:gd name="T18" fmla="*/ 3 w 76"/>
                <a:gd name="T19" fmla="*/ 3 h 6"/>
                <a:gd name="T20" fmla="*/ 3 w 76"/>
                <a:gd name="T21" fmla="*/ 0 h 6"/>
                <a:gd name="T22" fmla="*/ 6 w 7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"/>
                <a:gd name="T37" fmla="*/ 0 h 6"/>
                <a:gd name="T38" fmla="*/ 76 w 7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" h="6">
                  <a:moveTo>
                    <a:pt x="6" y="0"/>
                  </a:moveTo>
                  <a:lnTo>
                    <a:pt x="76" y="0"/>
                  </a:lnTo>
                  <a:lnTo>
                    <a:pt x="54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2" name="Freeform 148"/>
            <p:cNvSpPr>
              <a:spLocks/>
            </p:cNvSpPr>
            <p:nvPr/>
          </p:nvSpPr>
          <p:spPr bwMode="auto">
            <a:xfrm>
              <a:off x="373" y="539"/>
              <a:ext cx="67" cy="6"/>
            </a:xfrm>
            <a:custGeom>
              <a:avLst/>
              <a:gdLst>
                <a:gd name="T0" fmla="*/ 3 w 67"/>
                <a:gd name="T1" fmla="*/ 0 h 6"/>
                <a:gd name="T2" fmla="*/ 67 w 67"/>
                <a:gd name="T3" fmla="*/ 0 h 6"/>
                <a:gd name="T4" fmla="*/ 45 w 67"/>
                <a:gd name="T5" fmla="*/ 6 h 6"/>
                <a:gd name="T6" fmla="*/ 0 w 67"/>
                <a:gd name="T7" fmla="*/ 6 h 6"/>
                <a:gd name="T8" fmla="*/ 0 w 67"/>
                <a:gd name="T9" fmla="*/ 6 h 6"/>
                <a:gd name="T10" fmla="*/ 0 w 67"/>
                <a:gd name="T11" fmla="*/ 6 h 6"/>
                <a:gd name="T12" fmla="*/ 0 w 67"/>
                <a:gd name="T13" fmla="*/ 3 h 6"/>
                <a:gd name="T14" fmla="*/ 0 w 67"/>
                <a:gd name="T15" fmla="*/ 3 h 6"/>
                <a:gd name="T16" fmla="*/ 0 w 67"/>
                <a:gd name="T17" fmla="*/ 3 h 6"/>
                <a:gd name="T18" fmla="*/ 3 w 67"/>
                <a:gd name="T19" fmla="*/ 3 h 6"/>
                <a:gd name="T20" fmla="*/ 3 w 67"/>
                <a:gd name="T21" fmla="*/ 0 h 6"/>
                <a:gd name="T22" fmla="*/ 3 w 6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"/>
                <a:gd name="T37" fmla="*/ 0 h 6"/>
                <a:gd name="T38" fmla="*/ 67 w 6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" h="6">
                  <a:moveTo>
                    <a:pt x="3" y="0"/>
                  </a:moveTo>
                  <a:lnTo>
                    <a:pt x="67" y="0"/>
                  </a:lnTo>
                  <a:lnTo>
                    <a:pt x="4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3" name="Freeform 149"/>
            <p:cNvSpPr>
              <a:spLocks/>
            </p:cNvSpPr>
            <p:nvPr/>
          </p:nvSpPr>
          <p:spPr bwMode="auto">
            <a:xfrm>
              <a:off x="370" y="542"/>
              <a:ext cx="57" cy="6"/>
            </a:xfrm>
            <a:custGeom>
              <a:avLst/>
              <a:gdLst>
                <a:gd name="T0" fmla="*/ 3 w 57"/>
                <a:gd name="T1" fmla="*/ 0 h 6"/>
                <a:gd name="T2" fmla="*/ 57 w 57"/>
                <a:gd name="T3" fmla="*/ 0 h 6"/>
                <a:gd name="T4" fmla="*/ 39 w 57"/>
                <a:gd name="T5" fmla="*/ 6 h 6"/>
                <a:gd name="T6" fmla="*/ 0 w 57"/>
                <a:gd name="T7" fmla="*/ 6 h 6"/>
                <a:gd name="T8" fmla="*/ 0 w 57"/>
                <a:gd name="T9" fmla="*/ 6 h 6"/>
                <a:gd name="T10" fmla="*/ 0 w 57"/>
                <a:gd name="T11" fmla="*/ 6 h 6"/>
                <a:gd name="T12" fmla="*/ 0 w 57"/>
                <a:gd name="T13" fmla="*/ 3 h 6"/>
                <a:gd name="T14" fmla="*/ 3 w 57"/>
                <a:gd name="T15" fmla="*/ 3 h 6"/>
                <a:gd name="T16" fmla="*/ 3 w 57"/>
                <a:gd name="T17" fmla="*/ 3 h 6"/>
                <a:gd name="T18" fmla="*/ 3 w 57"/>
                <a:gd name="T19" fmla="*/ 3 h 6"/>
                <a:gd name="T20" fmla="*/ 3 w 57"/>
                <a:gd name="T21" fmla="*/ 0 h 6"/>
                <a:gd name="T22" fmla="*/ 3 w 5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"/>
                <a:gd name="T37" fmla="*/ 0 h 6"/>
                <a:gd name="T38" fmla="*/ 57 w 5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" h="6">
                  <a:moveTo>
                    <a:pt x="3" y="0"/>
                  </a:moveTo>
                  <a:lnTo>
                    <a:pt x="57" y="0"/>
                  </a:lnTo>
                  <a:lnTo>
                    <a:pt x="3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4" name="Freeform 150"/>
            <p:cNvSpPr>
              <a:spLocks/>
            </p:cNvSpPr>
            <p:nvPr/>
          </p:nvSpPr>
          <p:spPr bwMode="auto">
            <a:xfrm>
              <a:off x="367" y="545"/>
              <a:ext cx="51" cy="7"/>
            </a:xfrm>
            <a:custGeom>
              <a:avLst/>
              <a:gdLst>
                <a:gd name="T0" fmla="*/ 6 w 51"/>
                <a:gd name="T1" fmla="*/ 0 h 7"/>
                <a:gd name="T2" fmla="*/ 51 w 51"/>
                <a:gd name="T3" fmla="*/ 0 h 7"/>
                <a:gd name="T4" fmla="*/ 30 w 51"/>
                <a:gd name="T5" fmla="*/ 7 h 7"/>
                <a:gd name="T6" fmla="*/ 0 w 51"/>
                <a:gd name="T7" fmla="*/ 7 h 7"/>
                <a:gd name="T8" fmla="*/ 0 w 51"/>
                <a:gd name="T9" fmla="*/ 7 h 7"/>
                <a:gd name="T10" fmla="*/ 0 w 51"/>
                <a:gd name="T11" fmla="*/ 7 h 7"/>
                <a:gd name="T12" fmla="*/ 3 w 51"/>
                <a:gd name="T13" fmla="*/ 3 h 7"/>
                <a:gd name="T14" fmla="*/ 3 w 51"/>
                <a:gd name="T15" fmla="*/ 3 h 7"/>
                <a:gd name="T16" fmla="*/ 3 w 51"/>
                <a:gd name="T17" fmla="*/ 3 h 7"/>
                <a:gd name="T18" fmla="*/ 3 w 51"/>
                <a:gd name="T19" fmla="*/ 3 h 7"/>
                <a:gd name="T20" fmla="*/ 3 w 51"/>
                <a:gd name="T21" fmla="*/ 0 h 7"/>
                <a:gd name="T22" fmla="*/ 6 w 51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7"/>
                <a:gd name="T38" fmla="*/ 51 w 51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7">
                  <a:moveTo>
                    <a:pt x="6" y="0"/>
                  </a:moveTo>
                  <a:lnTo>
                    <a:pt x="51" y="0"/>
                  </a:lnTo>
                  <a:lnTo>
                    <a:pt x="30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5" name="Freeform 151"/>
            <p:cNvSpPr>
              <a:spLocks/>
            </p:cNvSpPr>
            <p:nvPr/>
          </p:nvSpPr>
          <p:spPr bwMode="auto">
            <a:xfrm>
              <a:off x="364" y="548"/>
              <a:ext cx="45" cy="7"/>
            </a:xfrm>
            <a:custGeom>
              <a:avLst/>
              <a:gdLst>
                <a:gd name="T0" fmla="*/ 6 w 45"/>
                <a:gd name="T1" fmla="*/ 0 h 7"/>
                <a:gd name="T2" fmla="*/ 45 w 45"/>
                <a:gd name="T3" fmla="*/ 0 h 7"/>
                <a:gd name="T4" fmla="*/ 24 w 45"/>
                <a:gd name="T5" fmla="*/ 7 h 7"/>
                <a:gd name="T6" fmla="*/ 0 w 45"/>
                <a:gd name="T7" fmla="*/ 7 h 7"/>
                <a:gd name="T8" fmla="*/ 0 w 45"/>
                <a:gd name="T9" fmla="*/ 7 h 7"/>
                <a:gd name="T10" fmla="*/ 0 w 45"/>
                <a:gd name="T11" fmla="*/ 7 h 7"/>
                <a:gd name="T12" fmla="*/ 3 w 45"/>
                <a:gd name="T13" fmla="*/ 4 h 7"/>
                <a:gd name="T14" fmla="*/ 3 w 45"/>
                <a:gd name="T15" fmla="*/ 4 h 7"/>
                <a:gd name="T16" fmla="*/ 3 w 45"/>
                <a:gd name="T17" fmla="*/ 4 h 7"/>
                <a:gd name="T18" fmla="*/ 3 w 45"/>
                <a:gd name="T19" fmla="*/ 4 h 7"/>
                <a:gd name="T20" fmla="*/ 6 w 45"/>
                <a:gd name="T21" fmla="*/ 0 h 7"/>
                <a:gd name="T22" fmla="*/ 6 w 45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7"/>
                <a:gd name="T38" fmla="*/ 45 w 45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7">
                  <a:moveTo>
                    <a:pt x="6" y="0"/>
                  </a:moveTo>
                  <a:lnTo>
                    <a:pt x="45" y="0"/>
                  </a:lnTo>
                  <a:lnTo>
                    <a:pt x="24" y="7"/>
                  </a:lnTo>
                  <a:lnTo>
                    <a:pt x="0" y="7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6" name="Freeform 152"/>
            <p:cNvSpPr>
              <a:spLocks/>
            </p:cNvSpPr>
            <p:nvPr/>
          </p:nvSpPr>
          <p:spPr bwMode="auto">
            <a:xfrm>
              <a:off x="361" y="552"/>
              <a:ext cx="36" cy="6"/>
            </a:xfrm>
            <a:custGeom>
              <a:avLst/>
              <a:gdLst>
                <a:gd name="T0" fmla="*/ 6 w 36"/>
                <a:gd name="T1" fmla="*/ 0 h 6"/>
                <a:gd name="T2" fmla="*/ 36 w 36"/>
                <a:gd name="T3" fmla="*/ 0 h 6"/>
                <a:gd name="T4" fmla="*/ 18 w 36"/>
                <a:gd name="T5" fmla="*/ 6 h 6"/>
                <a:gd name="T6" fmla="*/ 0 w 36"/>
                <a:gd name="T7" fmla="*/ 6 h 6"/>
                <a:gd name="T8" fmla="*/ 0 w 36"/>
                <a:gd name="T9" fmla="*/ 6 h 6"/>
                <a:gd name="T10" fmla="*/ 3 w 36"/>
                <a:gd name="T11" fmla="*/ 6 h 6"/>
                <a:gd name="T12" fmla="*/ 3 w 36"/>
                <a:gd name="T13" fmla="*/ 3 h 6"/>
                <a:gd name="T14" fmla="*/ 3 w 36"/>
                <a:gd name="T15" fmla="*/ 3 h 6"/>
                <a:gd name="T16" fmla="*/ 3 w 36"/>
                <a:gd name="T17" fmla="*/ 3 h 6"/>
                <a:gd name="T18" fmla="*/ 3 w 36"/>
                <a:gd name="T19" fmla="*/ 3 h 6"/>
                <a:gd name="T20" fmla="*/ 6 w 36"/>
                <a:gd name="T21" fmla="*/ 0 h 6"/>
                <a:gd name="T22" fmla="*/ 6 w 3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6"/>
                <a:gd name="T38" fmla="*/ 36 w 3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6">
                  <a:moveTo>
                    <a:pt x="6" y="0"/>
                  </a:moveTo>
                  <a:lnTo>
                    <a:pt x="36" y="0"/>
                  </a:lnTo>
                  <a:lnTo>
                    <a:pt x="18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7" name="Freeform 153"/>
            <p:cNvSpPr>
              <a:spLocks/>
            </p:cNvSpPr>
            <p:nvPr/>
          </p:nvSpPr>
          <p:spPr bwMode="auto">
            <a:xfrm>
              <a:off x="358" y="555"/>
              <a:ext cx="30" cy="6"/>
            </a:xfrm>
            <a:custGeom>
              <a:avLst/>
              <a:gdLst>
                <a:gd name="T0" fmla="*/ 6 w 30"/>
                <a:gd name="T1" fmla="*/ 0 h 6"/>
                <a:gd name="T2" fmla="*/ 30 w 30"/>
                <a:gd name="T3" fmla="*/ 0 h 6"/>
                <a:gd name="T4" fmla="*/ 9 w 30"/>
                <a:gd name="T5" fmla="*/ 6 h 6"/>
                <a:gd name="T6" fmla="*/ 0 w 30"/>
                <a:gd name="T7" fmla="*/ 6 h 6"/>
                <a:gd name="T8" fmla="*/ 0 w 30"/>
                <a:gd name="T9" fmla="*/ 6 h 6"/>
                <a:gd name="T10" fmla="*/ 0 w 30"/>
                <a:gd name="T11" fmla="*/ 6 h 6"/>
                <a:gd name="T12" fmla="*/ 3 w 30"/>
                <a:gd name="T13" fmla="*/ 3 h 6"/>
                <a:gd name="T14" fmla="*/ 3 w 30"/>
                <a:gd name="T15" fmla="*/ 3 h 6"/>
                <a:gd name="T16" fmla="*/ 3 w 30"/>
                <a:gd name="T17" fmla="*/ 3 h 6"/>
                <a:gd name="T18" fmla="*/ 6 w 30"/>
                <a:gd name="T19" fmla="*/ 3 h 6"/>
                <a:gd name="T20" fmla="*/ 6 w 30"/>
                <a:gd name="T21" fmla="*/ 0 h 6"/>
                <a:gd name="T22" fmla="*/ 6 w 30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6"/>
                <a:gd name="T38" fmla="*/ 30 w 30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6">
                  <a:moveTo>
                    <a:pt x="6" y="0"/>
                  </a:moveTo>
                  <a:lnTo>
                    <a:pt x="30" y="0"/>
                  </a:lnTo>
                  <a:lnTo>
                    <a:pt x="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8" name="Freeform 154"/>
            <p:cNvSpPr>
              <a:spLocks/>
            </p:cNvSpPr>
            <p:nvPr/>
          </p:nvSpPr>
          <p:spPr bwMode="auto">
            <a:xfrm>
              <a:off x="352" y="558"/>
              <a:ext cx="27" cy="6"/>
            </a:xfrm>
            <a:custGeom>
              <a:avLst/>
              <a:gdLst>
                <a:gd name="T0" fmla="*/ 9 w 27"/>
                <a:gd name="T1" fmla="*/ 0 h 6"/>
                <a:gd name="T2" fmla="*/ 27 w 27"/>
                <a:gd name="T3" fmla="*/ 0 h 6"/>
                <a:gd name="T4" fmla="*/ 6 w 27"/>
                <a:gd name="T5" fmla="*/ 6 h 6"/>
                <a:gd name="T6" fmla="*/ 0 w 27"/>
                <a:gd name="T7" fmla="*/ 6 h 6"/>
                <a:gd name="T8" fmla="*/ 3 w 27"/>
                <a:gd name="T9" fmla="*/ 6 h 6"/>
                <a:gd name="T10" fmla="*/ 3 w 27"/>
                <a:gd name="T11" fmla="*/ 6 h 6"/>
                <a:gd name="T12" fmla="*/ 3 w 27"/>
                <a:gd name="T13" fmla="*/ 3 h 6"/>
                <a:gd name="T14" fmla="*/ 6 w 27"/>
                <a:gd name="T15" fmla="*/ 3 h 6"/>
                <a:gd name="T16" fmla="*/ 6 w 27"/>
                <a:gd name="T17" fmla="*/ 3 h 6"/>
                <a:gd name="T18" fmla="*/ 6 w 27"/>
                <a:gd name="T19" fmla="*/ 3 h 6"/>
                <a:gd name="T20" fmla="*/ 9 w 27"/>
                <a:gd name="T21" fmla="*/ 0 h 6"/>
                <a:gd name="T22" fmla="*/ 9 w 2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"/>
                <a:gd name="T37" fmla="*/ 0 h 6"/>
                <a:gd name="T38" fmla="*/ 27 w 2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" h="6">
                  <a:moveTo>
                    <a:pt x="9" y="0"/>
                  </a:moveTo>
                  <a:lnTo>
                    <a:pt x="27" y="0"/>
                  </a:lnTo>
                  <a:lnTo>
                    <a:pt x="6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39" name="Freeform 155"/>
            <p:cNvSpPr>
              <a:spLocks/>
            </p:cNvSpPr>
            <p:nvPr/>
          </p:nvSpPr>
          <p:spPr bwMode="auto">
            <a:xfrm>
              <a:off x="349" y="561"/>
              <a:ext cx="18" cy="6"/>
            </a:xfrm>
            <a:custGeom>
              <a:avLst/>
              <a:gdLst>
                <a:gd name="T0" fmla="*/ 9 w 18"/>
                <a:gd name="T1" fmla="*/ 0 h 6"/>
                <a:gd name="T2" fmla="*/ 18 w 18"/>
                <a:gd name="T3" fmla="*/ 0 h 6"/>
                <a:gd name="T4" fmla="*/ 0 w 18"/>
                <a:gd name="T5" fmla="*/ 6 h 6"/>
                <a:gd name="T6" fmla="*/ 0 w 18"/>
                <a:gd name="T7" fmla="*/ 6 h 6"/>
                <a:gd name="T8" fmla="*/ 0 w 18"/>
                <a:gd name="T9" fmla="*/ 6 h 6"/>
                <a:gd name="T10" fmla="*/ 3 w 18"/>
                <a:gd name="T11" fmla="*/ 6 h 6"/>
                <a:gd name="T12" fmla="*/ 3 w 18"/>
                <a:gd name="T13" fmla="*/ 3 h 6"/>
                <a:gd name="T14" fmla="*/ 6 w 18"/>
                <a:gd name="T15" fmla="*/ 3 h 6"/>
                <a:gd name="T16" fmla="*/ 6 w 18"/>
                <a:gd name="T17" fmla="*/ 3 h 6"/>
                <a:gd name="T18" fmla="*/ 6 w 18"/>
                <a:gd name="T19" fmla="*/ 0 h 6"/>
                <a:gd name="T20" fmla="*/ 9 w 18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8"/>
                <a:gd name="T34" fmla="*/ 0 h 6"/>
                <a:gd name="T35" fmla="*/ 18 w 18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8" h="6">
                  <a:moveTo>
                    <a:pt x="9" y="0"/>
                  </a:moveTo>
                  <a:lnTo>
                    <a:pt x="18" y="0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0" name="Freeform 156"/>
            <p:cNvSpPr>
              <a:spLocks/>
            </p:cNvSpPr>
            <p:nvPr/>
          </p:nvSpPr>
          <p:spPr bwMode="auto">
            <a:xfrm>
              <a:off x="349" y="564"/>
              <a:ext cx="9" cy="3"/>
            </a:xfrm>
            <a:custGeom>
              <a:avLst/>
              <a:gdLst>
                <a:gd name="T0" fmla="*/ 3 w 9"/>
                <a:gd name="T1" fmla="*/ 0 h 3"/>
                <a:gd name="T2" fmla="*/ 9 w 9"/>
                <a:gd name="T3" fmla="*/ 0 h 3"/>
                <a:gd name="T4" fmla="*/ 0 w 9"/>
                <a:gd name="T5" fmla="*/ 3 h 3"/>
                <a:gd name="T6" fmla="*/ 0 w 9"/>
                <a:gd name="T7" fmla="*/ 3 h 3"/>
                <a:gd name="T8" fmla="*/ 0 w 9"/>
                <a:gd name="T9" fmla="*/ 3 h 3"/>
                <a:gd name="T10" fmla="*/ 0 w 9"/>
                <a:gd name="T11" fmla="*/ 3 h 3"/>
                <a:gd name="T12" fmla="*/ 3 w 9"/>
                <a:gd name="T13" fmla="*/ 3 h 3"/>
                <a:gd name="T14" fmla="*/ 3 w 9"/>
                <a:gd name="T15" fmla="*/ 3 h 3"/>
                <a:gd name="T16" fmla="*/ 3 w 9"/>
                <a:gd name="T17" fmla="*/ 0 h 3"/>
                <a:gd name="T18" fmla="*/ 3 w 9"/>
                <a:gd name="T19" fmla="*/ 0 h 3"/>
                <a:gd name="T20" fmla="*/ 3 w 9"/>
                <a:gd name="T21" fmla="*/ 0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3"/>
                <a:gd name="T35" fmla="*/ 9 w 9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3">
                  <a:moveTo>
                    <a:pt x="3" y="0"/>
                  </a:moveTo>
                  <a:lnTo>
                    <a:pt x="9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241" name="Freeform 157"/>
            <p:cNvSpPr>
              <a:spLocks/>
            </p:cNvSpPr>
            <p:nvPr/>
          </p:nvSpPr>
          <p:spPr bwMode="auto">
            <a:xfrm>
              <a:off x="349" y="105"/>
              <a:ext cx="303" cy="462"/>
            </a:xfrm>
            <a:custGeom>
              <a:avLst/>
              <a:gdLst>
                <a:gd name="T0" fmla="*/ 160 w 303"/>
                <a:gd name="T1" fmla="*/ 413 h 462"/>
                <a:gd name="T2" fmla="*/ 0 w 303"/>
                <a:gd name="T3" fmla="*/ 462 h 462"/>
                <a:gd name="T4" fmla="*/ 12 w 303"/>
                <a:gd name="T5" fmla="*/ 453 h 462"/>
                <a:gd name="T6" fmla="*/ 24 w 303"/>
                <a:gd name="T7" fmla="*/ 440 h 462"/>
                <a:gd name="T8" fmla="*/ 33 w 303"/>
                <a:gd name="T9" fmla="*/ 425 h 462"/>
                <a:gd name="T10" fmla="*/ 42 w 303"/>
                <a:gd name="T11" fmla="*/ 407 h 462"/>
                <a:gd name="T12" fmla="*/ 48 w 303"/>
                <a:gd name="T13" fmla="*/ 389 h 462"/>
                <a:gd name="T14" fmla="*/ 54 w 303"/>
                <a:gd name="T15" fmla="*/ 374 h 462"/>
                <a:gd name="T16" fmla="*/ 57 w 303"/>
                <a:gd name="T17" fmla="*/ 364 h 462"/>
                <a:gd name="T18" fmla="*/ 60 w 303"/>
                <a:gd name="T19" fmla="*/ 355 h 462"/>
                <a:gd name="T20" fmla="*/ 69 w 303"/>
                <a:gd name="T21" fmla="*/ 325 h 462"/>
                <a:gd name="T22" fmla="*/ 78 w 303"/>
                <a:gd name="T23" fmla="*/ 276 h 462"/>
                <a:gd name="T24" fmla="*/ 91 w 303"/>
                <a:gd name="T25" fmla="*/ 218 h 462"/>
                <a:gd name="T26" fmla="*/ 100 w 303"/>
                <a:gd name="T27" fmla="*/ 155 h 462"/>
                <a:gd name="T28" fmla="*/ 112 w 303"/>
                <a:gd name="T29" fmla="*/ 97 h 462"/>
                <a:gd name="T30" fmla="*/ 124 w 303"/>
                <a:gd name="T31" fmla="*/ 45 h 462"/>
                <a:gd name="T32" fmla="*/ 133 w 303"/>
                <a:gd name="T33" fmla="*/ 27 h 462"/>
                <a:gd name="T34" fmla="*/ 142 w 303"/>
                <a:gd name="T35" fmla="*/ 12 h 462"/>
                <a:gd name="T36" fmla="*/ 151 w 303"/>
                <a:gd name="T37" fmla="*/ 3 h 462"/>
                <a:gd name="T38" fmla="*/ 160 w 303"/>
                <a:gd name="T39" fmla="*/ 0 h 462"/>
                <a:gd name="T40" fmla="*/ 166 w 303"/>
                <a:gd name="T41" fmla="*/ 0 h 462"/>
                <a:gd name="T42" fmla="*/ 170 w 303"/>
                <a:gd name="T43" fmla="*/ 3 h 462"/>
                <a:gd name="T44" fmla="*/ 176 w 303"/>
                <a:gd name="T45" fmla="*/ 6 h 462"/>
                <a:gd name="T46" fmla="*/ 179 w 303"/>
                <a:gd name="T47" fmla="*/ 12 h 462"/>
                <a:gd name="T48" fmla="*/ 185 w 303"/>
                <a:gd name="T49" fmla="*/ 30 h 462"/>
                <a:gd name="T50" fmla="*/ 191 w 303"/>
                <a:gd name="T51" fmla="*/ 51 h 462"/>
                <a:gd name="T52" fmla="*/ 203 w 303"/>
                <a:gd name="T53" fmla="*/ 109 h 462"/>
                <a:gd name="T54" fmla="*/ 212 w 303"/>
                <a:gd name="T55" fmla="*/ 176 h 462"/>
                <a:gd name="T56" fmla="*/ 227 w 303"/>
                <a:gd name="T57" fmla="*/ 246 h 462"/>
                <a:gd name="T58" fmla="*/ 245 w 303"/>
                <a:gd name="T59" fmla="*/ 316 h 462"/>
                <a:gd name="T60" fmla="*/ 255 w 303"/>
                <a:gd name="T61" fmla="*/ 346 h 462"/>
                <a:gd name="T62" fmla="*/ 270 w 303"/>
                <a:gd name="T63" fmla="*/ 374 h 462"/>
                <a:gd name="T64" fmla="*/ 285 w 303"/>
                <a:gd name="T65" fmla="*/ 395 h 462"/>
                <a:gd name="T66" fmla="*/ 303 w 303"/>
                <a:gd name="T67" fmla="*/ 413 h 462"/>
                <a:gd name="T68" fmla="*/ 160 w 303"/>
                <a:gd name="T69" fmla="*/ 413 h 46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3"/>
                <a:gd name="T106" fmla="*/ 0 h 462"/>
                <a:gd name="T107" fmla="*/ 303 w 303"/>
                <a:gd name="T108" fmla="*/ 462 h 462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3" h="462">
                  <a:moveTo>
                    <a:pt x="160" y="413"/>
                  </a:moveTo>
                  <a:lnTo>
                    <a:pt x="0" y="462"/>
                  </a:lnTo>
                  <a:lnTo>
                    <a:pt x="12" y="453"/>
                  </a:lnTo>
                  <a:lnTo>
                    <a:pt x="24" y="440"/>
                  </a:lnTo>
                  <a:lnTo>
                    <a:pt x="33" y="425"/>
                  </a:lnTo>
                  <a:lnTo>
                    <a:pt x="42" y="407"/>
                  </a:lnTo>
                  <a:lnTo>
                    <a:pt x="48" y="389"/>
                  </a:lnTo>
                  <a:lnTo>
                    <a:pt x="54" y="374"/>
                  </a:lnTo>
                  <a:lnTo>
                    <a:pt x="57" y="364"/>
                  </a:lnTo>
                  <a:lnTo>
                    <a:pt x="60" y="355"/>
                  </a:lnTo>
                  <a:lnTo>
                    <a:pt x="69" y="325"/>
                  </a:lnTo>
                  <a:lnTo>
                    <a:pt x="78" y="276"/>
                  </a:lnTo>
                  <a:lnTo>
                    <a:pt x="91" y="218"/>
                  </a:lnTo>
                  <a:lnTo>
                    <a:pt x="100" y="155"/>
                  </a:lnTo>
                  <a:lnTo>
                    <a:pt x="112" y="97"/>
                  </a:lnTo>
                  <a:lnTo>
                    <a:pt x="124" y="45"/>
                  </a:lnTo>
                  <a:lnTo>
                    <a:pt x="133" y="27"/>
                  </a:lnTo>
                  <a:lnTo>
                    <a:pt x="142" y="12"/>
                  </a:lnTo>
                  <a:lnTo>
                    <a:pt x="151" y="3"/>
                  </a:lnTo>
                  <a:lnTo>
                    <a:pt x="160" y="0"/>
                  </a:lnTo>
                  <a:lnTo>
                    <a:pt x="166" y="0"/>
                  </a:lnTo>
                  <a:lnTo>
                    <a:pt x="170" y="3"/>
                  </a:lnTo>
                  <a:lnTo>
                    <a:pt x="176" y="6"/>
                  </a:lnTo>
                  <a:lnTo>
                    <a:pt x="179" y="12"/>
                  </a:lnTo>
                  <a:lnTo>
                    <a:pt x="185" y="30"/>
                  </a:lnTo>
                  <a:lnTo>
                    <a:pt x="191" y="51"/>
                  </a:lnTo>
                  <a:lnTo>
                    <a:pt x="203" y="109"/>
                  </a:lnTo>
                  <a:lnTo>
                    <a:pt x="212" y="176"/>
                  </a:lnTo>
                  <a:lnTo>
                    <a:pt x="227" y="246"/>
                  </a:lnTo>
                  <a:lnTo>
                    <a:pt x="245" y="316"/>
                  </a:lnTo>
                  <a:lnTo>
                    <a:pt x="255" y="346"/>
                  </a:lnTo>
                  <a:lnTo>
                    <a:pt x="270" y="374"/>
                  </a:lnTo>
                  <a:lnTo>
                    <a:pt x="285" y="395"/>
                  </a:lnTo>
                  <a:lnTo>
                    <a:pt x="303" y="413"/>
                  </a:lnTo>
                  <a:lnTo>
                    <a:pt x="160" y="413"/>
                  </a:lnTo>
                </a:path>
              </a:pathLst>
            </a:custGeom>
            <a:solidFill>
              <a:srgbClr val="FF3300"/>
            </a:solidFill>
            <a:ln w="4763" cap="sq">
              <a:solidFill>
                <a:srgbClr val="1F1A17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58"/>
          <p:cNvGrpSpPr>
            <a:grpSpLocks/>
          </p:cNvGrpSpPr>
          <p:nvPr/>
        </p:nvGrpSpPr>
        <p:grpSpPr bwMode="auto">
          <a:xfrm>
            <a:off x="2294755" y="3723581"/>
            <a:ext cx="1025353" cy="1001100"/>
            <a:chOff x="2370" y="2864"/>
            <a:chExt cx="620" cy="535"/>
          </a:xfrm>
        </p:grpSpPr>
        <p:sp>
          <p:nvSpPr>
            <p:cNvPr id="43888" name="Freeform 159"/>
            <p:cNvSpPr>
              <a:spLocks/>
            </p:cNvSpPr>
            <p:nvPr/>
          </p:nvSpPr>
          <p:spPr bwMode="auto">
            <a:xfrm>
              <a:off x="2471" y="3092"/>
              <a:ext cx="106" cy="6"/>
            </a:xfrm>
            <a:custGeom>
              <a:avLst/>
              <a:gdLst>
                <a:gd name="T0" fmla="*/ 0 w 106"/>
                <a:gd name="T1" fmla="*/ 0 h 6"/>
                <a:gd name="T2" fmla="*/ 103 w 106"/>
                <a:gd name="T3" fmla="*/ 0 h 6"/>
                <a:gd name="T4" fmla="*/ 103 w 106"/>
                <a:gd name="T5" fmla="*/ 3 h 6"/>
                <a:gd name="T6" fmla="*/ 103 w 106"/>
                <a:gd name="T7" fmla="*/ 3 h 6"/>
                <a:gd name="T8" fmla="*/ 103 w 106"/>
                <a:gd name="T9" fmla="*/ 3 h 6"/>
                <a:gd name="T10" fmla="*/ 106 w 106"/>
                <a:gd name="T11" fmla="*/ 3 h 6"/>
                <a:gd name="T12" fmla="*/ 106 w 106"/>
                <a:gd name="T13" fmla="*/ 6 h 6"/>
                <a:gd name="T14" fmla="*/ 106 w 106"/>
                <a:gd name="T15" fmla="*/ 6 h 6"/>
                <a:gd name="T16" fmla="*/ 106 w 106"/>
                <a:gd name="T17" fmla="*/ 6 h 6"/>
                <a:gd name="T18" fmla="*/ 106 w 106"/>
                <a:gd name="T19" fmla="*/ 6 h 6"/>
                <a:gd name="T20" fmla="*/ 0 w 106"/>
                <a:gd name="T21" fmla="*/ 6 h 6"/>
                <a:gd name="T22" fmla="*/ 0 w 106"/>
                <a:gd name="T23" fmla="*/ 6 h 6"/>
                <a:gd name="T24" fmla="*/ 0 w 106"/>
                <a:gd name="T25" fmla="*/ 6 h 6"/>
                <a:gd name="T26" fmla="*/ 0 w 106"/>
                <a:gd name="T27" fmla="*/ 6 h 6"/>
                <a:gd name="T28" fmla="*/ 0 w 106"/>
                <a:gd name="T29" fmla="*/ 3 h 6"/>
                <a:gd name="T30" fmla="*/ 0 w 106"/>
                <a:gd name="T31" fmla="*/ 3 h 6"/>
                <a:gd name="T32" fmla="*/ 0 w 106"/>
                <a:gd name="T33" fmla="*/ 3 h 6"/>
                <a:gd name="T34" fmla="*/ 0 w 106"/>
                <a:gd name="T35" fmla="*/ 3 h 6"/>
                <a:gd name="T36" fmla="*/ 0 w 1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6"/>
                <a:gd name="T59" fmla="*/ 106 w 1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6">
                  <a:moveTo>
                    <a:pt x="0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89" name="Freeform 160"/>
            <p:cNvSpPr>
              <a:spLocks/>
            </p:cNvSpPr>
            <p:nvPr/>
          </p:nvSpPr>
          <p:spPr bwMode="auto">
            <a:xfrm>
              <a:off x="2471" y="3095"/>
              <a:ext cx="106" cy="6"/>
            </a:xfrm>
            <a:custGeom>
              <a:avLst/>
              <a:gdLst>
                <a:gd name="T0" fmla="*/ 0 w 106"/>
                <a:gd name="T1" fmla="*/ 0 h 6"/>
                <a:gd name="T2" fmla="*/ 106 w 106"/>
                <a:gd name="T3" fmla="*/ 0 h 6"/>
                <a:gd name="T4" fmla="*/ 106 w 106"/>
                <a:gd name="T5" fmla="*/ 3 h 6"/>
                <a:gd name="T6" fmla="*/ 106 w 106"/>
                <a:gd name="T7" fmla="*/ 3 h 6"/>
                <a:gd name="T8" fmla="*/ 106 w 106"/>
                <a:gd name="T9" fmla="*/ 3 h 6"/>
                <a:gd name="T10" fmla="*/ 106 w 106"/>
                <a:gd name="T11" fmla="*/ 3 h 6"/>
                <a:gd name="T12" fmla="*/ 106 w 106"/>
                <a:gd name="T13" fmla="*/ 6 h 6"/>
                <a:gd name="T14" fmla="*/ 106 w 106"/>
                <a:gd name="T15" fmla="*/ 6 h 6"/>
                <a:gd name="T16" fmla="*/ 106 w 106"/>
                <a:gd name="T17" fmla="*/ 6 h 6"/>
                <a:gd name="T18" fmla="*/ 106 w 106"/>
                <a:gd name="T19" fmla="*/ 6 h 6"/>
                <a:gd name="T20" fmla="*/ 0 w 106"/>
                <a:gd name="T21" fmla="*/ 6 h 6"/>
                <a:gd name="T22" fmla="*/ 0 w 106"/>
                <a:gd name="T23" fmla="*/ 6 h 6"/>
                <a:gd name="T24" fmla="*/ 0 w 106"/>
                <a:gd name="T25" fmla="*/ 6 h 6"/>
                <a:gd name="T26" fmla="*/ 0 w 106"/>
                <a:gd name="T27" fmla="*/ 6 h 6"/>
                <a:gd name="T28" fmla="*/ 0 w 106"/>
                <a:gd name="T29" fmla="*/ 3 h 6"/>
                <a:gd name="T30" fmla="*/ 0 w 106"/>
                <a:gd name="T31" fmla="*/ 3 h 6"/>
                <a:gd name="T32" fmla="*/ 0 w 106"/>
                <a:gd name="T33" fmla="*/ 3 h 6"/>
                <a:gd name="T34" fmla="*/ 0 w 106"/>
                <a:gd name="T35" fmla="*/ 3 h 6"/>
                <a:gd name="T36" fmla="*/ 0 w 1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6"/>
                <a:gd name="T59" fmla="*/ 106 w 1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6">
                  <a:moveTo>
                    <a:pt x="0" y="0"/>
                  </a:moveTo>
                  <a:lnTo>
                    <a:pt x="106" y="0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90" name="Freeform 161"/>
            <p:cNvSpPr>
              <a:spLocks/>
            </p:cNvSpPr>
            <p:nvPr/>
          </p:nvSpPr>
          <p:spPr bwMode="auto">
            <a:xfrm>
              <a:off x="2471" y="3098"/>
              <a:ext cx="106" cy="6"/>
            </a:xfrm>
            <a:custGeom>
              <a:avLst/>
              <a:gdLst>
                <a:gd name="T0" fmla="*/ 0 w 106"/>
                <a:gd name="T1" fmla="*/ 0 h 6"/>
                <a:gd name="T2" fmla="*/ 106 w 106"/>
                <a:gd name="T3" fmla="*/ 0 h 6"/>
                <a:gd name="T4" fmla="*/ 106 w 106"/>
                <a:gd name="T5" fmla="*/ 3 h 6"/>
                <a:gd name="T6" fmla="*/ 106 w 106"/>
                <a:gd name="T7" fmla="*/ 3 h 6"/>
                <a:gd name="T8" fmla="*/ 106 w 106"/>
                <a:gd name="T9" fmla="*/ 3 h 6"/>
                <a:gd name="T10" fmla="*/ 106 w 106"/>
                <a:gd name="T11" fmla="*/ 3 h 6"/>
                <a:gd name="T12" fmla="*/ 106 w 106"/>
                <a:gd name="T13" fmla="*/ 6 h 6"/>
                <a:gd name="T14" fmla="*/ 106 w 106"/>
                <a:gd name="T15" fmla="*/ 6 h 6"/>
                <a:gd name="T16" fmla="*/ 106 w 106"/>
                <a:gd name="T17" fmla="*/ 6 h 6"/>
                <a:gd name="T18" fmla="*/ 106 w 106"/>
                <a:gd name="T19" fmla="*/ 6 h 6"/>
                <a:gd name="T20" fmla="*/ 0 w 106"/>
                <a:gd name="T21" fmla="*/ 6 h 6"/>
                <a:gd name="T22" fmla="*/ 0 w 106"/>
                <a:gd name="T23" fmla="*/ 6 h 6"/>
                <a:gd name="T24" fmla="*/ 0 w 106"/>
                <a:gd name="T25" fmla="*/ 6 h 6"/>
                <a:gd name="T26" fmla="*/ 0 w 106"/>
                <a:gd name="T27" fmla="*/ 6 h 6"/>
                <a:gd name="T28" fmla="*/ 0 w 106"/>
                <a:gd name="T29" fmla="*/ 3 h 6"/>
                <a:gd name="T30" fmla="*/ 0 w 106"/>
                <a:gd name="T31" fmla="*/ 3 h 6"/>
                <a:gd name="T32" fmla="*/ 0 w 106"/>
                <a:gd name="T33" fmla="*/ 3 h 6"/>
                <a:gd name="T34" fmla="*/ 0 w 106"/>
                <a:gd name="T35" fmla="*/ 3 h 6"/>
                <a:gd name="T36" fmla="*/ 0 w 1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6"/>
                <a:gd name="T59" fmla="*/ 106 w 1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6">
                  <a:moveTo>
                    <a:pt x="0" y="0"/>
                  </a:moveTo>
                  <a:lnTo>
                    <a:pt x="106" y="0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91" name="Freeform 162"/>
            <p:cNvSpPr>
              <a:spLocks/>
            </p:cNvSpPr>
            <p:nvPr/>
          </p:nvSpPr>
          <p:spPr bwMode="auto">
            <a:xfrm>
              <a:off x="2468" y="3101"/>
              <a:ext cx="109" cy="6"/>
            </a:xfrm>
            <a:custGeom>
              <a:avLst/>
              <a:gdLst>
                <a:gd name="T0" fmla="*/ 3 w 109"/>
                <a:gd name="T1" fmla="*/ 0 h 6"/>
                <a:gd name="T2" fmla="*/ 109 w 109"/>
                <a:gd name="T3" fmla="*/ 0 h 6"/>
                <a:gd name="T4" fmla="*/ 109 w 109"/>
                <a:gd name="T5" fmla="*/ 3 h 6"/>
                <a:gd name="T6" fmla="*/ 109 w 109"/>
                <a:gd name="T7" fmla="*/ 3 h 6"/>
                <a:gd name="T8" fmla="*/ 109 w 109"/>
                <a:gd name="T9" fmla="*/ 3 h 6"/>
                <a:gd name="T10" fmla="*/ 109 w 109"/>
                <a:gd name="T11" fmla="*/ 3 h 6"/>
                <a:gd name="T12" fmla="*/ 109 w 109"/>
                <a:gd name="T13" fmla="*/ 6 h 6"/>
                <a:gd name="T14" fmla="*/ 109 w 109"/>
                <a:gd name="T15" fmla="*/ 6 h 6"/>
                <a:gd name="T16" fmla="*/ 109 w 109"/>
                <a:gd name="T17" fmla="*/ 6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6 h 6"/>
                <a:gd name="T24" fmla="*/ 0 w 109"/>
                <a:gd name="T25" fmla="*/ 6 h 6"/>
                <a:gd name="T26" fmla="*/ 0 w 109"/>
                <a:gd name="T27" fmla="*/ 6 h 6"/>
                <a:gd name="T28" fmla="*/ 3 w 109"/>
                <a:gd name="T29" fmla="*/ 3 h 6"/>
                <a:gd name="T30" fmla="*/ 3 w 109"/>
                <a:gd name="T31" fmla="*/ 3 h 6"/>
                <a:gd name="T32" fmla="*/ 3 w 109"/>
                <a:gd name="T33" fmla="*/ 3 h 6"/>
                <a:gd name="T34" fmla="*/ 3 w 109"/>
                <a:gd name="T35" fmla="*/ 3 h 6"/>
                <a:gd name="T36" fmla="*/ 3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3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92" name="Freeform 163"/>
            <p:cNvSpPr>
              <a:spLocks/>
            </p:cNvSpPr>
            <p:nvPr/>
          </p:nvSpPr>
          <p:spPr bwMode="auto">
            <a:xfrm>
              <a:off x="2468" y="3104"/>
              <a:ext cx="109" cy="6"/>
            </a:xfrm>
            <a:custGeom>
              <a:avLst/>
              <a:gdLst>
                <a:gd name="T0" fmla="*/ 3 w 109"/>
                <a:gd name="T1" fmla="*/ 0 h 6"/>
                <a:gd name="T2" fmla="*/ 109 w 109"/>
                <a:gd name="T3" fmla="*/ 0 h 6"/>
                <a:gd name="T4" fmla="*/ 109 w 109"/>
                <a:gd name="T5" fmla="*/ 3 h 6"/>
                <a:gd name="T6" fmla="*/ 109 w 109"/>
                <a:gd name="T7" fmla="*/ 3 h 6"/>
                <a:gd name="T8" fmla="*/ 109 w 109"/>
                <a:gd name="T9" fmla="*/ 3 h 6"/>
                <a:gd name="T10" fmla="*/ 109 w 109"/>
                <a:gd name="T11" fmla="*/ 3 h 6"/>
                <a:gd name="T12" fmla="*/ 109 w 109"/>
                <a:gd name="T13" fmla="*/ 6 h 6"/>
                <a:gd name="T14" fmla="*/ 109 w 109"/>
                <a:gd name="T15" fmla="*/ 6 h 6"/>
                <a:gd name="T16" fmla="*/ 109 w 109"/>
                <a:gd name="T17" fmla="*/ 6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6 h 6"/>
                <a:gd name="T24" fmla="*/ 0 w 109"/>
                <a:gd name="T25" fmla="*/ 6 h 6"/>
                <a:gd name="T26" fmla="*/ 0 w 109"/>
                <a:gd name="T27" fmla="*/ 6 h 6"/>
                <a:gd name="T28" fmla="*/ 0 w 109"/>
                <a:gd name="T29" fmla="*/ 3 h 6"/>
                <a:gd name="T30" fmla="*/ 0 w 109"/>
                <a:gd name="T31" fmla="*/ 3 h 6"/>
                <a:gd name="T32" fmla="*/ 0 w 109"/>
                <a:gd name="T33" fmla="*/ 3 h 6"/>
                <a:gd name="T34" fmla="*/ 0 w 109"/>
                <a:gd name="T35" fmla="*/ 3 h 6"/>
                <a:gd name="T36" fmla="*/ 3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3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93" name="Freeform 164"/>
            <p:cNvSpPr>
              <a:spLocks/>
            </p:cNvSpPr>
            <p:nvPr/>
          </p:nvSpPr>
          <p:spPr bwMode="auto">
            <a:xfrm>
              <a:off x="2468" y="3107"/>
              <a:ext cx="109" cy="6"/>
            </a:xfrm>
            <a:custGeom>
              <a:avLst/>
              <a:gdLst>
                <a:gd name="T0" fmla="*/ 0 w 109"/>
                <a:gd name="T1" fmla="*/ 0 h 6"/>
                <a:gd name="T2" fmla="*/ 109 w 109"/>
                <a:gd name="T3" fmla="*/ 0 h 6"/>
                <a:gd name="T4" fmla="*/ 109 w 109"/>
                <a:gd name="T5" fmla="*/ 3 h 6"/>
                <a:gd name="T6" fmla="*/ 109 w 109"/>
                <a:gd name="T7" fmla="*/ 3 h 6"/>
                <a:gd name="T8" fmla="*/ 109 w 109"/>
                <a:gd name="T9" fmla="*/ 3 h 6"/>
                <a:gd name="T10" fmla="*/ 109 w 109"/>
                <a:gd name="T11" fmla="*/ 3 h 6"/>
                <a:gd name="T12" fmla="*/ 109 w 109"/>
                <a:gd name="T13" fmla="*/ 6 h 6"/>
                <a:gd name="T14" fmla="*/ 109 w 109"/>
                <a:gd name="T15" fmla="*/ 6 h 6"/>
                <a:gd name="T16" fmla="*/ 109 w 109"/>
                <a:gd name="T17" fmla="*/ 6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6 h 6"/>
                <a:gd name="T24" fmla="*/ 0 w 109"/>
                <a:gd name="T25" fmla="*/ 6 h 6"/>
                <a:gd name="T26" fmla="*/ 0 w 109"/>
                <a:gd name="T27" fmla="*/ 6 h 6"/>
                <a:gd name="T28" fmla="*/ 0 w 109"/>
                <a:gd name="T29" fmla="*/ 3 h 6"/>
                <a:gd name="T30" fmla="*/ 0 w 109"/>
                <a:gd name="T31" fmla="*/ 3 h 6"/>
                <a:gd name="T32" fmla="*/ 0 w 109"/>
                <a:gd name="T33" fmla="*/ 3 h 6"/>
                <a:gd name="T34" fmla="*/ 0 w 109"/>
                <a:gd name="T35" fmla="*/ 3 h 6"/>
                <a:gd name="T36" fmla="*/ 0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0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94" name="Freeform 165"/>
            <p:cNvSpPr>
              <a:spLocks/>
            </p:cNvSpPr>
            <p:nvPr/>
          </p:nvSpPr>
          <p:spPr bwMode="auto">
            <a:xfrm>
              <a:off x="2468" y="3110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09 w 112"/>
                <a:gd name="T3" fmla="*/ 0 h 6"/>
                <a:gd name="T4" fmla="*/ 109 w 112"/>
                <a:gd name="T5" fmla="*/ 3 h 6"/>
                <a:gd name="T6" fmla="*/ 109 w 112"/>
                <a:gd name="T7" fmla="*/ 3 h 6"/>
                <a:gd name="T8" fmla="*/ 109 w 112"/>
                <a:gd name="T9" fmla="*/ 3 h 6"/>
                <a:gd name="T10" fmla="*/ 109 w 112"/>
                <a:gd name="T11" fmla="*/ 3 h 6"/>
                <a:gd name="T12" fmla="*/ 112 w 112"/>
                <a:gd name="T13" fmla="*/ 6 h 6"/>
                <a:gd name="T14" fmla="*/ 112 w 112"/>
                <a:gd name="T15" fmla="*/ 6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6 h 6"/>
                <a:gd name="T26" fmla="*/ 0 w 112"/>
                <a:gd name="T27" fmla="*/ 6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3 h 6"/>
                <a:gd name="T34" fmla="*/ 0 w 112"/>
                <a:gd name="T35" fmla="*/ 3 h 6"/>
                <a:gd name="T36" fmla="*/ 0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0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95" name="Freeform 166"/>
            <p:cNvSpPr>
              <a:spLocks/>
            </p:cNvSpPr>
            <p:nvPr/>
          </p:nvSpPr>
          <p:spPr bwMode="auto">
            <a:xfrm>
              <a:off x="2468" y="3113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09 w 112"/>
                <a:gd name="T3" fmla="*/ 0 h 6"/>
                <a:gd name="T4" fmla="*/ 112 w 112"/>
                <a:gd name="T5" fmla="*/ 3 h 6"/>
                <a:gd name="T6" fmla="*/ 112 w 112"/>
                <a:gd name="T7" fmla="*/ 3 h 6"/>
                <a:gd name="T8" fmla="*/ 112 w 112"/>
                <a:gd name="T9" fmla="*/ 3 h 6"/>
                <a:gd name="T10" fmla="*/ 112 w 112"/>
                <a:gd name="T11" fmla="*/ 3 h 6"/>
                <a:gd name="T12" fmla="*/ 112 w 112"/>
                <a:gd name="T13" fmla="*/ 6 h 6"/>
                <a:gd name="T14" fmla="*/ 112 w 112"/>
                <a:gd name="T15" fmla="*/ 6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6 h 6"/>
                <a:gd name="T26" fmla="*/ 0 w 112"/>
                <a:gd name="T27" fmla="*/ 6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3 h 6"/>
                <a:gd name="T34" fmla="*/ 0 w 112"/>
                <a:gd name="T35" fmla="*/ 3 h 6"/>
                <a:gd name="T36" fmla="*/ 0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0" y="0"/>
                  </a:moveTo>
                  <a:lnTo>
                    <a:pt x="109" y="0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96" name="Freeform 167"/>
            <p:cNvSpPr>
              <a:spLocks/>
            </p:cNvSpPr>
            <p:nvPr/>
          </p:nvSpPr>
          <p:spPr bwMode="auto">
            <a:xfrm>
              <a:off x="2465" y="3116"/>
              <a:ext cx="115" cy="6"/>
            </a:xfrm>
            <a:custGeom>
              <a:avLst/>
              <a:gdLst>
                <a:gd name="T0" fmla="*/ 3 w 115"/>
                <a:gd name="T1" fmla="*/ 0 h 6"/>
                <a:gd name="T2" fmla="*/ 115 w 115"/>
                <a:gd name="T3" fmla="*/ 0 h 6"/>
                <a:gd name="T4" fmla="*/ 115 w 115"/>
                <a:gd name="T5" fmla="*/ 3 h 6"/>
                <a:gd name="T6" fmla="*/ 115 w 115"/>
                <a:gd name="T7" fmla="*/ 3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6 h 6"/>
                <a:gd name="T14" fmla="*/ 115 w 115"/>
                <a:gd name="T15" fmla="*/ 6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3 w 115"/>
                <a:gd name="T25" fmla="*/ 6 h 6"/>
                <a:gd name="T26" fmla="*/ 3 w 115"/>
                <a:gd name="T27" fmla="*/ 6 h 6"/>
                <a:gd name="T28" fmla="*/ 3 w 115"/>
                <a:gd name="T29" fmla="*/ 3 h 6"/>
                <a:gd name="T30" fmla="*/ 3 w 115"/>
                <a:gd name="T31" fmla="*/ 3 h 6"/>
                <a:gd name="T32" fmla="*/ 3 w 115"/>
                <a:gd name="T33" fmla="*/ 3 h 6"/>
                <a:gd name="T34" fmla="*/ 3 w 115"/>
                <a:gd name="T35" fmla="*/ 3 h 6"/>
                <a:gd name="T36" fmla="*/ 3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3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97" name="Freeform 168"/>
            <p:cNvSpPr>
              <a:spLocks/>
            </p:cNvSpPr>
            <p:nvPr/>
          </p:nvSpPr>
          <p:spPr bwMode="auto">
            <a:xfrm>
              <a:off x="2465" y="3119"/>
              <a:ext cx="115" cy="6"/>
            </a:xfrm>
            <a:custGeom>
              <a:avLst/>
              <a:gdLst>
                <a:gd name="T0" fmla="*/ 3 w 115"/>
                <a:gd name="T1" fmla="*/ 0 h 6"/>
                <a:gd name="T2" fmla="*/ 115 w 115"/>
                <a:gd name="T3" fmla="*/ 0 h 6"/>
                <a:gd name="T4" fmla="*/ 115 w 115"/>
                <a:gd name="T5" fmla="*/ 3 h 6"/>
                <a:gd name="T6" fmla="*/ 115 w 115"/>
                <a:gd name="T7" fmla="*/ 3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6 h 6"/>
                <a:gd name="T14" fmla="*/ 115 w 115"/>
                <a:gd name="T15" fmla="*/ 6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6 h 6"/>
                <a:gd name="T26" fmla="*/ 0 w 115"/>
                <a:gd name="T27" fmla="*/ 6 h 6"/>
                <a:gd name="T28" fmla="*/ 0 w 115"/>
                <a:gd name="T29" fmla="*/ 3 h 6"/>
                <a:gd name="T30" fmla="*/ 0 w 115"/>
                <a:gd name="T31" fmla="*/ 3 h 6"/>
                <a:gd name="T32" fmla="*/ 3 w 115"/>
                <a:gd name="T33" fmla="*/ 3 h 6"/>
                <a:gd name="T34" fmla="*/ 3 w 115"/>
                <a:gd name="T35" fmla="*/ 3 h 6"/>
                <a:gd name="T36" fmla="*/ 3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3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98" name="Freeform 169"/>
            <p:cNvSpPr>
              <a:spLocks/>
            </p:cNvSpPr>
            <p:nvPr/>
          </p:nvSpPr>
          <p:spPr bwMode="auto">
            <a:xfrm>
              <a:off x="2465" y="3122"/>
              <a:ext cx="115" cy="6"/>
            </a:xfrm>
            <a:custGeom>
              <a:avLst/>
              <a:gdLst>
                <a:gd name="T0" fmla="*/ 0 w 115"/>
                <a:gd name="T1" fmla="*/ 0 h 6"/>
                <a:gd name="T2" fmla="*/ 115 w 115"/>
                <a:gd name="T3" fmla="*/ 0 h 6"/>
                <a:gd name="T4" fmla="*/ 115 w 115"/>
                <a:gd name="T5" fmla="*/ 3 h 6"/>
                <a:gd name="T6" fmla="*/ 115 w 115"/>
                <a:gd name="T7" fmla="*/ 3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6 h 6"/>
                <a:gd name="T14" fmla="*/ 115 w 115"/>
                <a:gd name="T15" fmla="*/ 6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6 h 6"/>
                <a:gd name="T26" fmla="*/ 0 w 115"/>
                <a:gd name="T27" fmla="*/ 6 h 6"/>
                <a:gd name="T28" fmla="*/ 0 w 115"/>
                <a:gd name="T29" fmla="*/ 3 h 6"/>
                <a:gd name="T30" fmla="*/ 0 w 115"/>
                <a:gd name="T31" fmla="*/ 3 h 6"/>
                <a:gd name="T32" fmla="*/ 0 w 115"/>
                <a:gd name="T33" fmla="*/ 3 h 6"/>
                <a:gd name="T34" fmla="*/ 0 w 115"/>
                <a:gd name="T35" fmla="*/ 3 h 6"/>
                <a:gd name="T36" fmla="*/ 0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99" name="Freeform 170"/>
            <p:cNvSpPr>
              <a:spLocks/>
            </p:cNvSpPr>
            <p:nvPr/>
          </p:nvSpPr>
          <p:spPr bwMode="auto">
            <a:xfrm>
              <a:off x="2465" y="3125"/>
              <a:ext cx="115" cy="6"/>
            </a:xfrm>
            <a:custGeom>
              <a:avLst/>
              <a:gdLst>
                <a:gd name="T0" fmla="*/ 0 w 115"/>
                <a:gd name="T1" fmla="*/ 0 h 6"/>
                <a:gd name="T2" fmla="*/ 115 w 115"/>
                <a:gd name="T3" fmla="*/ 0 h 6"/>
                <a:gd name="T4" fmla="*/ 115 w 115"/>
                <a:gd name="T5" fmla="*/ 3 h 6"/>
                <a:gd name="T6" fmla="*/ 115 w 115"/>
                <a:gd name="T7" fmla="*/ 3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6 h 6"/>
                <a:gd name="T14" fmla="*/ 115 w 115"/>
                <a:gd name="T15" fmla="*/ 6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6 h 6"/>
                <a:gd name="T26" fmla="*/ 0 w 115"/>
                <a:gd name="T27" fmla="*/ 6 h 6"/>
                <a:gd name="T28" fmla="*/ 0 w 115"/>
                <a:gd name="T29" fmla="*/ 3 h 6"/>
                <a:gd name="T30" fmla="*/ 0 w 115"/>
                <a:gd name="T31" fmla="*/ 3 h 6"/>
                <a:gd name="T32" fmla="*/ 0 w 115"/>
                <a:gd name="T33" fmla="*/ 3 h 6"/>
                <a:gd name="T34" fmla="*/ 0 w 115"/>
                <a:gd name="T35" fmla="*/ 3 h 6"/>
                <a:gd name="T36" fmla="*/ 0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00" name="Freeform 171"/>
            <p:cNvSpPr>
              <a:spLocks/>
            </p:cNvSpPr>
            <p:nvPr/>
          </p:nvSpPr>
          <p:spPr bwMode="auto">
            <a:xfrm>
              <a:off x="2465" y="3128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5 w 118"/>
                <a:gd name="T3" fmla="*/ 0 h 6"/>
                <a:gd name="T4" fmla="*/ 115 w 118"/>
                <a:gd name="T5" fmla="*/ 3 h 6"/>
                <a:gd name="T6" fmla="*/ 115 w 118"/>
                <a:gd name="T7" fmla="*/ 3 h 6"/>
                <a:gd name="T8" fmla="*/ 115 w 118"/>
                <a:gd name="T9" fmla="*/ 3 h 6"/>
                <a:gd name="T10" fmla="*/ 115 w 118"/>
                <a:gd name="T11" fmla="*/ 3 h 6"/>
                <a:gd name="T12" fmla="*/ 118 w 118"/>
                <a:gd name="T13" fmla="*/ 6 h 6"/>
                <a:gd name="T14" fmla="*/ 118 w 118"/>
                <a:gd name="T15" fmla="*/ 6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6 h 6"/>
                <a:gd name="T26" fmla="*/ 0 w 118"/>
                <a:gd name="T27" fmla="*/ 6 h 6"/>
                <a:gd name="T28" fmla="*/ 0 w 118"/>
                <a:gd name="T29" fmla="*/ 3 h 6"/>
                <a:gd name="T30" fmla="*/ 0 w 118"/>
                <a:gd name="T31" fmla="*/ 3 h 6"/>
                <a:gd name="T32" fmla="*/ 0 w 118"/>
                <a:gd name="T33" fmla="*/ 3 h 6"/>
                <a:gd name="T34" fmla="*/ 0 w 118"/>
                <a:gd name="T35" fmla="*/ 3 h 6"/>
                <a:gd name="T36" fmla="*/ 0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01" name="Freeform 172"/>
            <p:cNvSpPr>
              <a:spLocks/>
            </p:cNvSpPr>
            <p:nvPr/>
          </p:nvSpPr>
          <p:spPr bwMode="auto">
            <a:xfrm>
              <a:off x="2465" y="3131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5 w 118"/>
                <a:gd name="T3" fmla="*/ 0 h 6"/>
                <a:gd name="T4" fmla="*/ 118 w 118"/>
                <a:gd name="T5" fmla="*/ 3 h 6"/>
                <a:gd name="T6" fmla="*/ 118 w 118"/>
                <a:gd name="T7" fmla="*/ 3 h 6"/>
                <a:gd name="T8" fmla="*/ 118 w 118"/>
                <a:gd name="T9" fmla="*/ 3 h 6"/>
                <a:gd name="T10" fmla="*/ 118 w 118"/>
                <a:gd name="T11" fmla="*/ 3 h 6"/>
                <a:gd name="T12" fmla="*/ 118 w 118"/>
                <a:gd name="T13" fmla="*/ 6 h 6"/>
                <a:gd name="T14" fmla="*/ 118 w 118"/>
                <a:gd name="T15" fmla="*/ 6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6 h 6"/>
                <a:gd name="T26" fmla="*/ 0 w 118"/>
                <a:gd name="T27" fmla="*/ 6 h 6"/>
                <a:gd name="T28" fmla="*/ 0 w 118"/>
                <a:gd name="T29" fmla="*/ 3 h 6"/>
                <a:gd name="T30" fmla="*/ 0 w 118"/>
                <a:gd name="T31" fmla="*/ 3 h 6"/>
                <a:gd name="T32" fmla="*/ 0 w 118"/>
                <a:gd name="T33" fmla="*/ 3 h 6"/>
                <a:gd name="T34" fmla="*/ 0 w 118"/>
                <a:gd name="T35" fmla="*/ 3 h 6"/>
                <a:gd name="T36" fmla="*/ 0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0" y="0"/>
                  </a:moveTo>
                  <a:lnTo>
                    <a:pt x="115" y="0"/>
                  </a:lnTo>
                  <a:lnTo>
                    <a:pt x="118" y="3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02" name="Freeform 173"/>
            <p:cNvSpPr>
              <a:spLocks/>
            </p:cNvSpPr>
            <p:nvPr/>
          </p:nvSpPr>
          <p:spPr bwMode="auto">
            <a:xfrm>
              <a:off x="2462" y="3134"/>
              <a:ext cx="121" cy="6"/>
            </a:xfrm>
            <a:custGeom>
              <a:avLst/>
              <a:gdLst>
                <a:gd name="T0" fmla="*/ 3 w 121"/>
                <a:gd name="T1" fmla="*/ 0 h 6"/>
                <a:gd name="T2" fmla="*/ 121 w 121"/>
                <a:gd name="T3" fmla="*/ 0 h 6"/>
                <a:gd name="T4" fmla="*/ 121 w 121"/>
                <a:gd name="T5" fmla="*/ 3 h 6"/>
                <a:gd name="T6" fmla="*/ 121 w 121"/>
                <a:gd name="T7" fmla="*/ 3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6 h 6"/>
                <a:gd name="T14" fmla="*/ 121 w 121"/>
                <a:gd name="T15" fmla="*/ 6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3 w 121"/>
                <a:gd name="T25" fmla="*/ 6 h 6"/>
                <a:gd name="T26" fmla="*/ 3 w 121"/>
                <a:gd name="T27" fmla="*/ 6 h 6"/>
                <a:gd name="T28" fmla="*/ 3 w 121"/>
                <a:gd name="T29" fmla="*/ 3 h 6"/>
                <a:gd name="T30" fmla="*/ 3 w 121"/>
                <a:gd name="T31" fmla="*/ 3 h 6"/>
                <a:gd name="T32" fmla="*/ 3 w 121"/>
                <a:gd name="T33" fmla="*/ 3 h 6"/>
                <a:gd name="T34" fmla="*/ 3 w 121"/>
                <a:gd name="T35" fmla="*/ 3 h 6"/>
                <a:gd name="T36" fmla="*/ 3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3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03" name="Freeform 174"/>
            <p:cNvSpPr>
              <a:spLocks/>
            </p:cNvSpPr>
            <p:nvPr/>
          </p:nvSpPr>
          <p:spPr bwMode="auto">
            <a:xfrm>
              <a:off x="2462" y="3137"/>
              <a:ext cx="121" cy="6"/>
            </a:xfrm>
            <a:custGeom>
              <a:avLst/>
              <a:gdLst>
                <a:gd name="T0" fmla="*/ 3 w 121"/>
                <a:gd name="T1" fmla="*/ 0 h 6"/>
                <a:gd name="T2" fmla="*/ 121 w 121"/>
                <a:gd name="T3" fmla="*/ 0 h 6"/>
                <a:gd name="T4" fmla="*/ 121 w 121"/>
                <a:gd name="T5" fmla="*/ 3 h 6"/>
                <a:gd name="T6" fmla="*/ 121 w 121"/>
                <a:gd name="T7" fmla="*/ 3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6 h 6"/>
                <a:gd name="T14" fmla="*/ 121 w 121"/>
                <a:gd name="T15" fmla="*/ 6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0 w 121"/>
                <a:gd name="T25" fmla="*/ 6 h 6"/>
                <a:gd name="T26" fmla="*/ 0 w 121"/>
                <a:gd name="T27" fmla="*/ 6 h 6"/>
                <a:gd name="T28" fmla="*/ 0 w 121"/>
                <a:gd name="T29" fmla="*/ 3 h 6"/>
                <a:gd name="T30" fmla="*/ 0 w 121"/>
                <a:gd name="T31" fmla="*/ 3 h 6"/>
                <a:gd name="T32" fmla="*/ 3 w 121"/>
                <a:gd name="T33" fmla="*/ 3 h 6"/>
                <a:gd name="T34" fmla="*/ 3 w 121"/>
                <a:gd name="T35" fmla="*/ 3 h 6"/>
                <a:gd name="T36" fmla="*/ 3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3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04" name="Freeform 175"/>
            <p:cNvSpPr>
              <a:spLocks/>
            </p:cNvSpPr>
            <p:nvPr/>
          </p:nvSpPr>
          <p:spPr bwMode="auto">
            <a:xfrm>
              <a:off x="2462" y="3140"/>
              <a:ext cx="121" cy="6"/>
            </a:xfrm>
            <a:custGeom>
              <a:avLst/>
              <a:gdLst>
                <a:gd name="T0" fmla="*/ 0 w 121"/>
                <a:gd name="T1" fmla="*/ 0 h 6"/>
                <a:gd name="T2" fmla="*/ 121 w 121"/>
                <a:gd name="T3" fmla="*/ 0 h 6"/>
                <a:gd name="T4" fmla="*/ 121 w 121"/>
                <a:gd name="T5" fmla="*/ 3 h 6"/>
                <a:gd name="T6" fmla="*/ 121 w 121"/>
                <a:gd name="T7" fmla="*/ 3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6 h 6"/>
                <a:gd name="T14" fmla="*/ 121 w 121"/>
                <a:gd name="T15" fmla="*/ 6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0 w 121"/>
                <a:gd name="T25" fmla="*/ 6 h 6"/>
                <a:gd name="T26" fmla="*/ 0 w 121"/>
                <a:gd name="T27" fmla="*/ 6 h 6"/>
                <a:gd name="T28" fmla="*/ 0 w 121"/>
                <a:gd name="T29" fmla="*/ 3 h 6"/>
                <a:gd name="T30" fmla="*/ 0 w 121"/>
                <a:gd name="T31" fmla="*/ 3 h 6"/>
                <a:gd name="T32" fmla="*/ 0 w 121"/>
                <a:gd name="T33" fmla="*/ 3 h 6"/>
                <a:gd name="T34" fmla="*/ 0 w 121"/>
                <a:gd name="T35" fmla="*/ 3 h 6"/>
                <a:gd name="T36" fmla="*/ 0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0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05" name="Freeform 176"/>
            <p:cNvSpPr>
              <a:spLocks/>
            </p:cNvSpPr>
            <p:nvPr/>
          </p:nvSpPr>
          <p:spPr bwMode="auto">
            <a:xfrm>
              <a:off x="2462" y="3143"/>
              <a:ext cx="121" cy="6"/>
            </a:xfrm>
            <a:custGeom>
              <a:avLst/>
              <a:gdLst>
                <a:gd name="T0" fmla="*/ 0 w 121"/>
                <a:gd name="T1" fmla="*/ 0 h 6"/>
                <a:gd name="T2" fmla="*/ 121 w 121"/>
                <a:gd name="T3" fmla="*/ 0 h 6"/>
                <a:gd name="T4" fmla="*/ 121 w 121"/>
                <a:gd name="T5" fmla="*/ 3 h 6"/>
                <a:gd name="T6" fmla="*/ 121 w 121"/>
                <a:gd name="T7" fmla="*/ 3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6 h 6"/>
                <a:gd name="T14" fmla="*/ 121 w 121"/>
                <a:gd name="T15" fmla="*/ 6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0 w 121"/>
                <a:gd name="T25" fmla="*/ 6 h 6"/>
                <a:gd name="T26" fmla="*/ 0 w 121"/>
                <a:gd name="T27" fmla="*/ 6 h 6"/>
                <a:gd name="T28" fmla="*/ 0 w 121"/>
                <a:gd name="T29" fmla="*/ 3 h 6"/>
                <a:gd name="T30" fmla="*/ 0 w 121"/>
                <a:gd name="T31" fmla="*/ 3 h 6"/>
                <a:gd name="T32" fmla="*/ 0 w 121"/>
                <a:gd name="T33" fmla="*/ 3 h 6"/>
                <a:gd name="T34" fmla="*/ 0 w 121"/>
                <a:gd name="T35" fmla="*/ 3 h 6"/>
                <a:gd name="T36" fmla="*/ 0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0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06" name="Freeform 177"/>
            <p:cNvSpPr>
              <a:spLocks/>
            </p:cNvSpPr>
            <p:nvPr/>
          </p:nvSpPr>
          <p:spPr bwMode="auto">
            <a:xfrm>
              <a:off x="2462" y="3146"/>
              <a:ext cx="124" cy="6"/>
            </a:xfrm>
            <a:custGeom>
              <a:avLst/>
              <a:gdLst>
                <a:gd name="T0" fmla="*/ 0 w 124"/>
                <a:gd name="T1" fmla="*/ 0 h 6"/>
                <a:gd name="T2" fmla="*/ 121 w 124"/>
                <a:gd name="T3" fmla="*/ 0 h 6"/>
                <a:gd name="T4" fmla="*/ 121 w 124"/>
                <a:gd name="T5" fmla="*/ 3 h 6"/>
                <a:gd name="T6" fmla="*/ 121 w 124"/>
                <a:gd name="T7" fmla="*/ 3 h 6"/>
                <a:gd name="T8" fmla="*/ 121 w 124"/>
                <a:gd name="T9" fmla="*/ 3 h 6"/>
                <a:gd name="T10" fmla="*/ 121 w 124"/>
                <a:gd name="T11" fmla="*/ 3 h 6"/>
                <a:gd name="T12" fmla="*/ 124 w 124"/>
                <a:gd name="T13" fmla="*/ 6 h 6"/>
                <a:gd name="T14" fmla="*/ 124 w 124"/>
                <a:gd name="T15" fmla="*/ 6 h 6"/>
                <a:gd name="T16" fmla="*/ 124 w 124"/>
                <a:gd name="T17" fmla="*/ 6 h 6"/>
                <a:gd name="T18" fmla="*/ 124 w 124"/>
                <a:gd name="T19" fmla="*/ 6 h 6"/>
                <a:gd name="T20" fmla="*/ 0 w 124"/>
                <a:gd name="T21" fmla="*/ 6 h 6"/>
                <a:gd name="T22" fmla="*/ 0 w 124"/>
                <a:gd name="T23" fmla="*/ 6 h 6"/>
                <a:gd name="T24" fmla="*/ 0 w 124"/>
                <a:gd name="T25" fmla="*/ 6 h 6"/>
                <a:gd name="T26" fmla="*/ 0 w 124"/>
                <a:gd name="T27" fmla="*/ 6 h 6"/>
                <a:gd name="T28" fmla="*/ 0 w 124"/>
                <a:gd name="T29" fmla="*/ 3 h 6"/>
                <a:gd name="T30" fmla="*/ 0 w 124"/>
                <a:gd name="T31" fmla="*/ 3 h 6"/>
                <a:gd name="T32" fmla="*/ 0 w 124"/>
                <a:gd name="T33" fmla="*/ 3 h 6"/>
                <a:gd name="T34" fmla="*/ 0 w 124"/>
                <a:gd name="T35" fmla="*/ 3 h 6"/>
                <a:gd name="T36" fmla="*/ 0 w 1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6"/>
                <a:gd name="T59" fmla="*/ 124 w 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6">
                  <a:moveTo>
                    <a:pt x="0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07" name="Freeform 178"/>
            <p:cNvSpPr>
              <a:spLocks/>
            </p:cNvSpPr>
            <p:nvPr/>
          </p:nvSpPr>
          <p:spPr bwMode="auto">
            <a:xfrm>
              <a:off x="2462" y="3149"/>
              <a:ext cx="124" cy="6"/>
            </a:xfrm>
            <a:custGeom>
              <a:avLst/>
              <a:gdLst>
                <a:gd name="T0" fmla="*/ 0 w 124"/>
                <a:gd name="T1" fmla="*/ 0 h 6"/>
                <a:gd name="T2" fmla="*/ 121 w 124"/>
                <a:gd name="T3" fmla="*/ 0 h 6"/>
                <a:gd name="T4" fmla="*/ 124 w 124"/>
                <a:gd name="T5" fmla="*/ 3 h 6"/>
                <a:gd name="T6" fmla="*/ 124 w 124"/>
                <a:gd name="T7" fmla="*/ 3 h 6"/>
                <a:gd name="T8" fmla="*/ 124 w 124"/>
                <a:gd name="T9" fmla="*/ 3 h 6"/>
                <a:gd name="T10" fmla="*/ 124 w 124"/>
                <a:gd name="T11" fmla="*/ 3 h 6"/>
                <a:gd name="T12" fmla="*/ 124 w 124"/>
                <a:gd name="T13" fmla="*/ 6 h 6"/>
                <a:gd name="T14" fmla="*/ 124 w 124"/>
                <a:gd name="T15" fmla="*/ 6 h 6"/>
                <a:gd name="T16" fmla="*/ 124 w 124"/>
                <a:gd name="T17" fmla="*/ 6 h 6"/>
                <a:gd name="T18" fmla="*/ 124 w 124"/>
                <a:gd name="T19" fmla="*/ 6 h 6"/>
                <a:gd name="T20" fmla="*/ 0 w 124"/>
                <a:gd name="T21" fmla="*/ 6 h 6"/>
                <a:gd name="T22" fmla="*/ 0 w 124"/>
                <a:gd name="T23" fmla="*/ 6 h 6"/>
                <a:gd name="T24" fmla="*/ 0 w 124"/>
                <a:gd name="T25" fmla="*/ 6 h 6"/>
                <a:gd name="T26" fmla="*/ 0 w 124"/>
                <a:gd name="T27" fmla="*/ 6 h 6"/>
                <a:gd name="T28" fmla="*/ 0 w 124"/>
                <a:gd name="T29" fmla="*/ 3 h 6"/>
                <a:gd name="T30" fmla="*/ 0 w 124"/>
                <a:gd name="T31" fmla="*/ 3 h 6"/>
                <a:gd name="T32" fmla="*/ 0 w 124"/>
                <a:gd name="T33" fmla="*/ 3 h 6"/>
                <a:gd name="T34" fmla="*/ 0 w 124"/>
                <a:gd name="T35" fmla="*/ 3 h 6"/>
                <a:gd name="T36" fmla="*/ 0 w 1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6"/>
                <a:gd name="T59" fmla="*/ 124 w 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6">
                  <a:moveTo>
                    <a:pt x="0" y="0"/>
                  </a:moveTo>
                  <a:lnTo>
                    <a:pt x="121" y="0"/>
                  </a:lnTo>
                  <a:lnTo>
                    <a:pt x="124" y="3"/>
                  </a:lnTo>
                  <a:lnTo>
                    <a:pt x="1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08" name="Freeform 179"/>
            <p:cNvSpPr>
              <a:spLocks/>
            </p:cNvSpPr>
            <p:nvPr/>
          </p:nvSpPr>
          <p:spPr bwMode="auto">
            <a:xfrm>
              <a:off x="2458" y="3152"/>
              <a:ext cx="128" cy="6"/>
            </a:xfrm>
            <a:custGeom>
              <a:avLst/>
              <a:gdLst>
                <a:gd name="T0" fmla="*/ 4 w 128"/>
                <a:gd name="T1" fmla="*/ 0 h 6"/>
                <a:gd name="T2" fmla="*/ 128 w 128"/>
                <a:gd name="T3" fmla="*/ 0 h 6"/>
                <a:gd name="T4" fmla="*/ 128 w 128"/>
                <a:gd name="T5" fmla="*/ 3 h 6"/>
                <a:gd name="T6" fmla="*/ 128 w 128"/>
                <a:gd name="T7" fmla="*/ 3 h 6"/>
                <a:gd name="T8" fmla="*/ 128 w 128"/>
                <a:gd name="T9" fmla="*/ 3 h 6"/>
                <a:gd name="T10" fmla="*/ 128 w 128"/>
                <a:gd name="T11" fmla="*/ 3 h 6"/>
                <a:gd name="T12" fmla="*/ 128 w 128"/>
                <a:gd name="T13" fmla="*/ 6 h 6"/>
                <a:gd name="T14" fmla="*/ 128 w 128"/>
                <a:gd name="T15" fmla="*/ 6 h 6"/>
                <a:gd name="T16" fmla="*/ 128 w 128"/>
                <a:gd name="T17" fmla="*/ 6 h 6"/>
                <a:gd name="T18" fmla="*/ 128 w 128"/>
                <a:gd name="T19" fmla="*/ 6 h 6"/>
                <a:gd name="T20" fmla="*/ 0 w 128"/>
                <a:gd name="T21" fmla="*/ 6 h 6"/>
                <a:gd name="T22" fmla="*/ 0 w 128"/>
                <a:gd name="T23" fmla="*/ 6 h 6"/>
                <a:gd name="T24" fmla="*/ 4 w 128"/>
                <a:gd name="T25" fmla="*/ 6 h 6"/>
                <a:gd name="T26" fmla="*/ 4 w 128"/>
                <a:gd name="T27" fmla="*/ 6 h 6"/>
                <a:gd name="T28" fmla="*/ 4 w 128"/>
                <a:gd name="T29" fmla="*/ 3 h 6"/>
                <a:gd name="T30" fmla="*/ 4 w 128"/>
                <a:gd name="T31" fmla="*/ 3 h 6"/>
                <a:gd name="T32" fmla="*/ 4 w 128"/>
                <a:gd name="T33" fmla="*/ 3 h 6"/>
                <a:gd name="T34" fmla="*/ 4 w 128"/>
                <a:gd name="T35" fmla="*/ 3 h 6"/>
                <a:gd name="T36" fmla="*/ 4 w 1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"/>
                <a:gd name="T58" fmla="*/ 0 h 6"/>
                <a:gd name="T59" fmla="*/ 128 w 1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" h="6">
                  <a:moveTo>
                    <a:pt x="4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09" name="Freeform 180"/>
            <p:cNvSpPr>
              <a:spLocks/>
            </p:cNvSpPr>
            <p:nvPr/>
          </p:nvSpPr>
          <p:spPr bwMode="auto">
            <a:xfrm>
              <a:off x="2458" y="3155"/>
              <a:ext cx="128" cy="6"/>
            </a:xfrm>
            <a:custGeom>
              <a:avLst/>
              <a:gdLst>
                <a:gd name="T0" fmla="*/ 4 w 128"/>
                <a:gd name="T1" fmla="*/ 0 h 6"/>
                <a:gd name="T2" fmla="*/ 128 w 128"/>
                <a:gd name="T3" fmla="*/ 0 h 6"/>
                <a:gd name="T4" fmla="*/ 128 w 128"/>
                <a:gd name="T5" fmla="*/ 3 h 6"/>
                <a:gd name="T6" fmla="*/ 128 w 128"/>
                <a:gd name="T7" fmla="*/ 3 h 6"/>
                <a:gd name="T8" fmla="*/ 128 w 128"/>
                <a:gd name="T9" fmla="*/ 3 h 6"/>
                <a:gd name="T10" fmla="*/ 128 w 128"/>
                <a:gd name="T11" fmla="*/ 3 h 6"/>
                <a:gd name="T12" fmla="*/ 128 w 128"/>
                <a:gd name="T13" fmla="*/ 6 h 6"/>
                <a:gd name="T14" fmla="*/ 128 w 128"/>
                <a:gd name="T15" fmla="*/ 6 h 6"/>
                <a:gd name="T16" fmla="*/ 128 w 128"/>
                <a:gd name="T17" fmla="*/ 6 h 6"/>
                <a:gd name="T18" fmla="*/ 128 w 128"/>
                <a:gd name="T19" fmla="*/ 6 h 6"/>
                <a:gd name="T20" fmla="*/ 0 w 128"/>
                <a:gd name="T21" fmla="*/ 6 h 6"/>
                <a:gd name="T22" fmla="*/ 0 w 128"/>
                <a:gd name="T23" fmla="*/ 6 h 6"/>
                <a:gd name="T24" fmla="*/ 0 w 128"/>
                <a:gd name="T25" fmla="*/ 6 h 6"/>
                <a:gd name="T26" fmla="*/ 0 w 128"/>
                <a:gd name="T27" fmla="*/ 6 h 6"/>
                <a:gd name="T28" fmla="*/ 0 w 128"/>
                <a:gd name="T29" fmla="*/ 3 h 6"/>
                <a:gd name="T30" fmla="*/ 0 w 128"/>
                <a:gd name="T31" fmla="*/ 3 h 6"/>
                <a:gd name="T32" fmla="*/ 4 w 128"/>
                <a:gd name="T33" fmla="*/ 3 h 6"/>
                <a:gd name="T34" fmla="*/ 4 w 128"/>
                <a:gd name="T35" fmla="*/ 3 h 6"/>
                <a:gd name="T36" fmla="*/ 4 w 1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"/>
                <a:gd name="T58" fmla="*/ 0 h 6"/>
                <a:gd name="T59" fmla="*/ 128 w 1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" h="6">
                  <a:moveTo>
                    <a:pt x="4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10" name="Freeform 181"/>
            <p:cNvSpPr>
              <a:spLocks/>
            </p:cNvSpPr>
            <p:nvPr/>
          </p:nvSpPr>
          <p:spPr bwMode="auto">
            <a:xfrm>
              <a:off x="2458" y="3158"/>
              <a:ext cx="128" cy="6"/>
            </a:xfrm>
            <a:custGeom>
              <a:avLst/>
              <a:gdLst>
                <a:gd name="T0" fmla="*/ 0 w 128"/>
                <a:gd name="T1" fmla="*/ 0 h 6"/>
                <a:gd name="T2" fmla="*/ 128 w 128"/>
                <a:gd name="T3" fmla="*/ 0 h 6"/>
                <a:gd name="T4" fmla="*/ 128 w 128"/>
                <a:gd name="T5" fmla="*/ 3 h 6"/>
                <a:gd name="T6" fmla="*/ 128 w 128"/>
                <a:gd name="T7" fmla="*/ 3 h 6"/>
                <a:gd name="T8" fmla="*/ 128 w 128"/>
                <a:gd name="T9" fmla="*/ 3 h 6"/>
                <a:gd name="T10" fmla="*/ 128 w 128"/>
                <a:gd name="T11" fmla="*/ 3 h 6"/>
                <a:gd name="T12" fmla="*/ 128 w 128"/>
                <a:gd name="T13" fmla="*/ 6 h 6"/>
                <a:gd name="T14" fmla="*/ 128 w 128"/>
                <a:gd name="T15" fmla="*/ 6 h 6"/>
                <a:gd name="T16" fmla="*/ 128 w 128"/>
                <a:gd name="T17" fmla="*/ 6 h 6"/>
                <a:gd name="T18" fmla="*/ 128 w 128"/>
                <a:gd name="T19" fmla="*/ 6 h 6"/>
                <a:gd name="T20" fmla="*/ 0 w 128"/>
                <a:gd name="T21" fmla="*/ 6 h 6"/>
                <a:gd name="T22" fmla="*/ 0 w 128"/>
                <a:gd name="T23" fmla="*/ 6 h 6"/>
                <a:gd name="T24" fmla="*/ 0 w 128"/>
                <a:gd name="T25" fmla="*/ 6 h 6"/>
                <a:gd name="T26" fmla="*/ 0 w 128"/>
                <a:gd name="T27" fmla="*/ 6 h 6"/>
                <a:gd name="T28" fmla="*/ 0 w 128"/>
                <a:gd name="T29" fmla="*/ 3 h 6"/>
                <a:gd name="T30" fmla="*/ 0 w 128"/>
                <a:gd name="T31" fmla="*/ 3 h 6"/>
                <a:gd name="T32" fmla="*/ 0 w 128"/>
                <a:gd name="T33" fmla="*/ 3 h 6"/>
                <a:gd name="T34" fmla="*/ 0 w 128"/>
                <a:gd name="T35" fmla="*/ 3 h 6"/>
                <a:gd name="T36" fmla="*/ 0 w 1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"/>
                <a:gd name="T58" fmla="*/ 0 h 6"/>
                <a:gd name="T59" fmla="*/ 128 w 1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" h="6">
                  <a:moveTo>
                    <a:pt x="0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11" name="Freeform 182"/>
            <p:cNvSpPr>
              <a:spLocks/>
            </p:cNvSpPr>
            <p:nvPr/>
          </p:nvSpPr>
          <p:spPr bwMode="auto">
            <a:xfrm>
              <a:off x="2458" y="3161"/>
              <a:ext cx="131" cy="7"/>
            </a:xfrm>
            <a:custGeom>
              <a:avLst/>
              <a:gdLst>
                <a:gd name="T0" fmla="*/ 0 w 131"/>
                <a:gd name="T1" fmla="*/ 0 h 7"/>
                <a:gd name="T2" fmla="*/ 128 w 131"/>
                <a:gd name="T3" fmla="*/ 0 h 7"/>
                <a:gd name="T4" fmla="*/ 128 w 131"/>
                <a:gd name="T5" fmla="*/ 3 h 7"/>
                <a:gd name="T6" fmla="*/ 128 w 131"/>
                <a:gd name="T7" fmla="*/ 3 h 7"/>
                <a:gd name="T8" fmla="*/ 128 w 131"/>
                <a:gd name="T9" fmla="*/ 3 h 7"/>
                <a:gd name="T10" fmla="*/ 128 w 131"/>
                <a:gd name="T11" fmla="*/ 3 h 7"/>
                <a:gd name="T12" fmla="*/ 128 w 131"/>
                <a:gd name="T13" fmla="*/ 7 h 7"/>
                <a:gd name="T14" fmla="*/ 128 w 131"/>
                <a:gd name="T15" fmla="*/ 7 h 7"/>
                <a:gd name="T16" fmla="*/ 131 w 131"/>
                <a:gd name="T17" fmla="*/ 7 h 7"/>
                <a:gd name="T18" fmla="*/ 131 w 131"/>
                <a:gd name="T19" fmla="*/ 7 h 7"/>
                <a:gd name="T20" fmla="*/ 0 w 131"/>
                <a:gd name="T21" fmla="*/ 7 h 7"/>
                <a:gd name="T22" fmla="*/ 0 w 131"/>
                <a:gd name="T23" fmla="*/ 7 h 7"/>
                <a:gd name="T24" fmla="*/ 0 w 131"/>
                <a:gd name="T25" fmla="*/ 7 h 7"/>
                <a:gd name="T26" fmla="*/ 0 w 131"/>
                <a:gd name="T27" fmla="*/ 7 h 7"/>
                <a:gd name="T28" fmla="*/ 0 w 131"/>
                <a:gd name="T29" fmla="*/ 3 h 7"/>
                <a:gd name="T30" fmla="*/ 0 w 131"/>
                <a:gd name="T31" fmla="*/ 3 h 7"/>
                <a:gd name="T32" fmla="*/ 0 w 131"/>
                <a:gd name="T33" fmla="*/ 3 h 7"/>
                <a:gd name="T34" fmla="*/ 0 w 131"/>
                <a:gd name="T35" fmla="*/ 3 h 7"/>
                <a:gd name="T36" fmla="*/ 0 w 131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7"/>
                <a:gd name="T59" fmla="*/ 131 w 131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7">
                  <a:moveTo>
                    <a:pt x="0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28" y="7"/>
                  </a:lnTo>
                  <a:lnTo>
                    <a:pt x="131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12" name="Freeform 183"/>
            <p:cNvSpPr>
              <a:spLocks/>
            </p:cNvSpPr>
            <p:nvPr/>
          </p:nvSpPr>
          <p:spPr bwMode="auto">
            <a:xfrm>
              <a:off x="2458" y="3164"/>
              <a:ext cx="131" cy="7"/>
            </a:xfrm>
            <a:custGeom>
              <a:avLst/>
              <a:gdLst>
                <a:gd name="T0" fmla="*/ 0 w 131"/>
                <a:gd name="T1" fmla="*/ 0 h 7"/>
                <a:gd name="T2" fmla="*/ 128 w 131"/>
                <a:gd name="T3" fmla="*/ 0 h 7"/>
                <a:gd name="T4" fmla="*/ 128 w 131"/>
                <a:gd name="T5" fmla="*/ 4 h 7"/>
                <a:gd name="T6" fmla="*/ 128 w 131"/>
                <a:gd name="T7" fmla="*/ 4 h 7"/>
                <a:gd name="T8" fmla="*/ 131 w 131"/>
                <a:gd name="T9" fmla="*/ 4 h 7"/>
                <a:gd name="T10" fmla="*/ 131 w 131"/>
                <a:gd name="T11" fmla="*/ 4 h 7"/>
                <a:gd name="T12" fmla="*/ 131 w 131"/>
                <a:gd name="T13" fmla="*/ 7 h 7"/>
                <a:gd name="T14" fmla="*/ 131 w 131"/>
                <a:gd name="T15" fmla="*/ 7 h 7"/>
                <a:gd name="T16" fmla="*/ 131 w 131"/>
                <a:gd name="T17" fmla="*/ 7 h 7"/>
                <a:gd name="T18" fmla="*/ 131 w 131"/>
                <a:gd name="T19" fmla="*/ 7 h 7"/>
                <a:gd name="T20" fmla="*/ 0 w 131"/>
                <a:gd name="T21" fmla="*/ 7 h 7"/>
                <a:gd name="T22" fmla="*/ 0 w 131"/>
                <a:gd name="T23" fmla="*/ 7 h 7"/>
                <a:gd name="T24" fmla="*/ 0 w 131"/>
                <a:gd name="T25" fmla="*/ 7 h 7"/>
                <a:gd name="T26" fmla="*/ 0 w 131"/>
                <a:gd name="T27" fmla="*/ 7 h 7"/>
                <a:gd name="T28" fmla="*/ 0 w 131"/>
                <a:gd name="T29" fmla="*/ 4 h 7"/>
                <a:gd name="T30" fmla="*/ 0 w 131"/>
                <a:gd name="T31" fmla="*/ 4 h 7"/>
                <a:gd name="T32" fmla="*/ 0 w 131"/>
                <a:gd name="T33" fmla="*/ 4 h 7"/>
                <a:gd name="T34" fmla="*/ 0 w 131"/>
                <a:gd name="T35" fmla="*/ 4 h 7"/>
                <a:gd name="T36" fmla="*/ 0 w 131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7"/>
                <a:gd name="T59" fmla="*/ 131 w 131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7">
                  <a:moveTo>
                    <a:pt x="0" y="0"/>
                  </a:moveTo>
                  <a:lnTo>
                    <a:pt x="128" y="0"/>
                  </a:lnTo>
                  <a:lnTo>
                    <a:pt x="128" y="4"/>
                  </a:lnTo>
                  <a:lnTo>
                    <a:pt x="131" y="4"/>
                  </a:lnTo>
                  <a:lnTo>
                    <a:pt x="131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13" name="Freeform 184"/>
            <p:cNvSpPr>
              <a:spLocks/>
            </p:cNvSpPr>
            <p:nvPr/>
          </p:nvSpPr>
          <p:spPr bwMode="auto">
            <a:xfrm>
              <a:off x="2458" y="3168"/>
              <a:ext cx="131" cy="6"/>
            </a:xfrm>
            <a:custGeom>
              <a:avLst/>
              <a:gdLst>
                <a:gd name="T0" fmla="*/ 0 w 131"/>
                <a:gd name="T1" fmla="*/ 0 h 6"/>
                <a:gd name="T2" fmla="*/ 131 w 131"/>
                <a:gd name="T3" fmla="*/ 0 h 6"/>
                <a:gd name="T4" fmla="*/ 131 w 131"/>
                <a:gd name="T5" fmla="*/ 3 h 6"/>
                <a:gd name="T6" fmla="*/ 131 w 131"/>
                <a:gd name="T7" fmla="*/ 3 h 6"/>
                <a:gd name="T8" fmla="*/ 131 w 131"/>
                <a:gd name="T9" fmla="*/ 3 h 6"/>
                <a:gd name="T10" fmla="*/ 131 w 131"/>
                <a:gd name="T11" fmla="*/ 3 h 6"/>
                <a:gd name="T12" fmla="*/ 131 w 131"/>
                <a:gd name="T13" fmla="*/ 6 h 6"/>
                <a:gd name="T14" fmla="*/ 131 w 131"/>
                <a:gd name="T15" fmla="*/ 6 h 6"/>
                <a:gd name="T16" fmla="*/ 131 w 131"/>
                <a:gd name="T17" fmla="*/ 6 h 6"/>
                <a:gd name="T18" fmla="*/ 131 w 131"/>
                <a:gd name="T19" fmla="*/ 6 h 6"/>
                <a:gd name="T20" fmla="*/ 0 w 131"/>
                <a:gd name="T21" fmla="*/ 6 h 6"/>
                <a:gd name="T22" fmla="*/ 0 w 131"/>
                <a:gd name="T23" fmla="*/ 6 h 6"/>
                <a:gd name="T24" fmla="*/ 0 w 131"/>
                <a:gd name="T25" fmla="*/ 6 h 6"/>
                <a:gd name="T26" fmla="*/ 0 w 131"/>
                <a:gd name="T27" fmla="*/ 6 h 6"/>
                <a:gd name="T28" fmla="*/ 0 w 131"/>
                <a:gd name="T29" fmla="*/ 3 h 6"/>
                <a:gd name="T30" fmla="*/ 0 w 131"/>
                <a:gd name="T31" fmla="*/ 3 h 6"/>
                <a:gd name="T32" fmla="*/ 0 w 131"/>
                <a:gd name="T33" fmla="*/ 3 h 6"/>
                <a:gd name="T34" fmla="*/ 0 w 131"/>
                <a:gd name="T35" fmla="*/ 3 h 6"/>
                <a:gd name="T36" fmla="*/ 0 w 1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6"/>
                <a:gd name="T59" fmla="*/ 131 w 1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6">
                  <a:moveTo>
                    <a:pt x="0" y="0"/>
                  </a:moveTo>
                  <a:lnTo>
                    <a:pt x="131" y="0"/>
                  </a:lnTo>
                  <a:lnTo>
                    <a:pt x="131" y="3"/>
                  </a:lnTo>
                  <a:lnTo>
                    <a:pt x="1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14" name="Freeform 185"/>
            <p:cNvSpPr>
              <a:spLocks/>
            </p:cNvSpPr>
            <p:nvPr/>
          </p:nvSpPr>
          <p:spPr bwMode="auto">
            <a:xfrm>
              <a:off x="2455" y="3171"/>
              <a:ext cx="134" cy="6"/>
            </a:xfrm>
            <a:custGeom>
              <a:avLst/>
              <a:gdLst>
                <a:gd name="T0" fmla="*/ 3 w 134"/>
                <a:gd name="T1" fmla="*/ 0 h 6"/>
                <a:gd name="T2" fmla="*/ 134 w 134"/>
                <a:gd name="T3" fmla="*/ 0 h 6"/>
                <a:gd name="T4" fmla="*/ 134 w 134"/>
                <a:gd name="T5" fmla="*/ 3 h 6"/>
                <a:gd name="T6" fmla="*/ 134 w 134"/>
                <a:gd name="T7" fmla="*/ 3 h 6"/>
                <a:gd name="T8" fmla="*/ 134 w 134"/>
                <a:gd name="T9" fmla="*/ 3 h 6"/>
                <a:gd name="T10" fmla="*/ 134 w 134"/>
                <a:gd name="T11" fmla="*/ 3 h 6"/>
                <a:gd name="T12" fmla="*/ 134 w 134"/>
                <a:gd name="T13" fmla="*/ 6 h 6"/>
                <a:gd name="T14" fmla="*/ 134 w 134"/>
                <a:gd name="T15" fmla="*/ 6 h 6"/>
                <a:gd name="T16" fmla="*/ 134 w 134"/>
                <a:gd name="T17" fmla="*/ 6 h 6"/>
                <a:gd name="T18" fmla="*/ 134 w 134"/>
                <a:gd name="T19" fmla="*/ 6 h 6"/>
                <a:gd name="T20" fmla="*/ 0 w 134"/>
                <a:gd name="T21" fmla="*/ 6 h 6"/>
                <a:gd name="T22" fmla="*/ 3 w 134"/>
                <a:gd name="T23" fmla="*/ 6 h 6"/>
                <a:gd name="T24" fmla="*/ 3 w 134"/>
                <a:gd name="T25" fmla="*/ 6 h 6"/>
                <a:gd name="T26" fmla="*/ 3 w 134"/>
                <a:gd name="T27" fmla="*/ 6 h 6"/>
                <a:gd name="T28" fmla="*/ 3 w 134"/>
                <a:gd name="T29" fmla="*/ 3 h 6"/>
                <a:gd name="T30" fmla="*/ 3 w 134"/>
                <a:gd name="T31" fmla="*/ 3 h 6"/>
                <a:gd name="T32" fmla="*/ 3 w 134"/>
                <a:gd name="T33" fmla="*/ 3 h 6"/>
                <a:gd name="T34" fmla="*/ 3 w 134"/>
                <a:gd name="T35" fmla="*/ 3 h 6"/>
                <a:gd name="T36" fmla="*/ 3 w 13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4"/>
                <a:gd name="T58" fmla="*/ 0 h 6"/>
                <a:gd name="T59" fmla="*/ 134 w 13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4" h="6">
                  <a:moveTo>
                    <a:pt x="3" y="0"/>
                  </a:moveTo>
                  <a:lnTo>
                    <a:pt x="134" y="0"/>
                  </a:lnTo>
                  <a:lnTo>
                    <a:pt x="134" y="3"/>
                  </a:lnTo>
                  <a:lnTo>
                    <a:pt x="134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15" name="Freeform 186"/>
            <p:cNvSpPr>
              <a:spLocks/>
            </p:cNvSpPr>
            <p:nvPr/>
          </p:nvSpPr>
          <p:spPr bwMode="auto">
            <a:xfrm>
              <a:off x="2455" y="3174"/>
              <a:ext cx="134" cy="6"/>
            </a:xfrm>
            <a:custGeom>
              <a:avLst/>
              <a:gdLst>
                <a:gd name="T0" fmla="*/ 3 w 134"/>
                <a:gd name="T1" fmla="*/ 0 h 6"/>
                <a:gd name="T2" fmla="*/ 134 w 134"/>
                <a:gd name="T3" fmla="*/ 0 h 6"/>
                <a:gd name="T4" fmla="*/ 134 w 134"/>
                <a:gd name="T5" fmla="*/ 3 h 6"/>
                <a:gd name="T6" fmla="*/ 134 w 134"/>
                <a:gd name="T7" fmla="*/ 3 h 6"/>
                <a:gd name="T8" fmla="*/ 134 w 134"/>
                <a:gd name="T9" fmla="*/ 3 h 6"/>
                <a:gd name="T10" fmla="*/ 134 w 134"/>
                <a:gd name="T11" fmla="*/ 3 h 6"/>
                <a:gd name="T12" fmla="*/ 134 w 134"/>
                <a:gd name="T13" fmla="*/ 6 h 6"/>
                <a:gd name="T14" fmla="*/ 134 w 134"/>
                <a:gd name="T15" fmla="*/ 6 h 6"/>
                <a:gd name="T16" fmla="*/ 134 w 134"/>
                <a:gd name="T17" fmla="*/ 6 h 6"/>
                <a:gd name="T18" fmla="*/ 134 w 134"/>
                <a:gd name="T19" fmla="*/ 6 h 6"/>
                <a:gd name="T20" fmla="*/ 0 w 134"/>
                <a:gd name="T21" fmla="*/ 6 h 6"/>
                <a:gd name="T22" fmla="*/ 0 w 134"/>
                <a:gd name="T23" fmla="*/ 6 h 6"/>
                <a:gd name="T24" fmla="*/ 0 w 134"/>
                <a:gd name="T25" fmla="*/ 6 h 6"/>
                <a:gd name="T26" fmla="*/ 0 w 134"/>
                <a:gd name="T27" fmla="*/ 6 h 6"/>
                <a:gd name="T28" fmla="*/ 0 w 134"/>
                <a:gd name="T29" fmla="*/ 3 h 6"/>
                <a:gd name="T30" fmla="*/ 3 w 134"/>
                <a:gd name="T31" fmla="*/ 3 h 6"/>
                <a:gd name="T32" fmla="*/ 3 w 134"/>
                <a:gd name="T33" fmla="*/ 3 h 6"/>
                <a:gd name="T34" fmla="*/ 3 w 134"/>
                <a:gd name="T35" fmla="*/ 3 h 6"/>
                <a:gd name="T36" fmla="*/ 3 w 13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4"/>
                <a:gd name="T58" fmla="*/ 0 h 6"/>
                <a:gd name="T59" fmla="*/ 134 w 13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4" h="6">
                  <a:moveTo>
                    <a:pt x="3" y="0"/>
                  </a:moveTo>
                  <a:lnTo>
                    <a:pt x="134" y="0"/>
                  </a:lnTo>
                  <a:lnTo>
                    <a:pt x="134" y="3"/>
                  </a:lnTo>
                  <a:lnTo>
                    <a:pt x="13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16" name="Freeform 187"/>
            <p:cNvSpPr>
              <a:spLocks/>
            </p:cNvSpPr>
            <p:nvPr/>
          </p:nvSpPr>
          <p:spPr bwMode="auto">
            <a:xfrm>
              <a:off x="2455" y="3177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4 w 137"/>
                <a:gd name="T3" fmla="*/ 0 h 6"/>
                <a:gd name="T4" fmla="*/ 134 w 137"/>
                <a:gd name="T5" fmla="*/ 3 h 6"/>
                <a:gd name="T6" fmla="*/ 134 w 137"/>
                <a:gd name="T7" fmla="*/ 3 h 6"/>
                <a:gd name="T8" fmla="*/ 134 w 137"/>
                <a:gd name="T9" fmla="*/ 3 h 6"/>
                <a:gd name="T10" fmla="*/ 134 w 137"/>
                <a:gd name="T11" fmla="*/ 3 h 6"/>
                <a:gd name="T12" fmla="*/ 134 w 137"/>
                <a:gd name="T13" fmla="*/ 6 h 6"/>
                <a:gd name="T14" fmla="*/ 134 w 137"/>
                <a:gd name="T15" fmla="*/ 6 h 6"/>
                <a:gd name="T16" fmla="*/ 134 w 137"/>
                <a:gd name="T17" fmla="*/ 6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6 h 6"/>
                <a:gd name="T24" fmla="*/ 0 w 137"/>
                <a:gd name="T25" fmla="*/ 6 h 6"/>
                <a:gd name="T26" fmla="*/ 0 w 137"/>
                <a:gd name="T27" fmla="*/ 6 h 6"/>
                <a:gd name="T28" fmla="*/ 0 w 137"/>
                <a:gd name="T29" fmla="*/ 3 h 6"/>
                <a:gd name="T30" fmla="*/ 0 w 137"/>
                <a:gd name="T31" fmla="*/ 3 h 6"/>
                <a:gd name="T32" fmla="*/ 0 w 137"/>
                <a:gd name="T33" fmla="*/ 3 h 6"/>
                <a:gd name="T34" fmla="*/ 0 w 137"/>
                <a:gd name="T35" fmla="*/ 3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4" y="0"/>
                  </a:lnTo>
                  <a:lnTo>
                    <a:pt x="134" y="3"/>
                  </a:lnTo>
                  <a:lnTo>
                    <a:pt x="134" y="6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17" name="Freeform 188"/>
            <p:cNvSpPr>
              <a:spLocks/>
            </p:cNvSpPr>
            <p:nvPr/>
          </p:nvSpPr>
          <p:spPr bwMode="auto">
            <a:xfrm>
              <a:off x="2455" y="3180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4 w 137"/>
                <a:gd name="T3" fmla="*/ 0 h 6"/>
                <a:gd name="T4" fmla="*/ 134 w 137"/>
                <a:gd name="T5" fmla="*/ 3 h 6"/>
                <a:gd name="T6" fmla="*/ 134 w 137"/>
                <a:gd name="T7" fmla="*/ 3 h 6"/>
                <a:gd name="T8" fmla="*/ 134 w 137"/>
                <a:gd name="T9" fmla="*/ 3 h 6"/>
                <a:gd name="T10" fmla="*/ 137 w 137"/>
                <a:gd name="T11" fmla="*/ 3 h 6"/>
                <a:gd name="T12" fmla="*/ 137 w 137"/>
                <a:gd name="T13" fmla="*/ 6 h 6"/>
                <a:gd name="T14" fmla="*/ 137 w 137"/>
                <a:gd name="T15" fmla="*/ 6 h 6"/>
                <a:gd name="T16" fmla="*/ 137 w 137"/>
                <a:gd name="T17" fmla="*/ 6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6 h 6"/>
                <a:gd name="T24" fmla="*/ 0 w 137"/>
                <a:gd name="T25" fmla="*/ 6 h 6"/>
                <a:gd name="T26" fmla="*/ 0 w 137"/>
                <a:gd name="T27" fmla="*/ 6 h 6"/>
                <a:gd name="T28" fmla="*/ 0 w 137"/>
                <a:gd name="T29" fmla="*/ 3 h 6"/>
                <a:gd name="T30" fmla="*/ 0 w 137"/>
                <a:gd name="T31" fmla="*/ 3 h 6"/>
                <a:gd name="T32" fmla="*/ 0 w 137"/>
                <a:gd name="T33" fmla="*/ 3 h 6"/>
                <a:gd name="T34" fmla="*/ 0 w 137"/>
                <a:gd name="T35" fmla="*/ 3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4" y="0"/>
                  </a:lnTo>
                  <a:lnTo>
                    <a:pt x="134" y="3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18" name="Freeform 189"/>
            <p:cNvSpPr>
              <a:spLocks/>
            </p:cNvSpPr>
            <p:nvPr/>
          </p:nvSpPr>
          <p:spPr bwMode="auto">
            <a:xfrm>
              <a:off x="2455" y="3183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7 w 137"/>
                <a:gd name="T3" fmla="*/ 0 h 6"/>
                <a:gd name="T4" fmla="*/ 137 w 137"/>
                <a:gd name="T5" fmla="*/ 3 h 6"/>
                <a:gd name="T6" fmla="*/ 137 w 137"/>
                <a:gd name="T7" fmla="*/ 3 h 6"/>
                <a:gd name="T8" fmla="*/ 137 w 137"/>
                <a:gd name="T9" fmla="*/ 3 h 6"/>
                <a:gd name="T10" fmla="*/ 137 w 137"/>
                <a:gd name="T11" fmla="*/ 3 h 6"/>
                <a:gd name="T12" fmla="*/ 137 w 137"/>
                <a:gd name="T13" fmla="*/ 6 h 6"/>
                <a:gd name="T14" fmla="*/ 137 w 137"/>
                <a:gd name="T15" fmla="*/ 6 h 6"/>
                <a:gd name="T16" fmla="*/ 137 w 137"/>
                <a:gd name="T17" fmla="*/ 6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6 h 6"/>
                <a:gd name="T24" fmla="*/ 0 w 137"/>
                <a:gd name="T25" fmla="*/ 6 h 6"/>
                <a:gd name="T26" fmla="*/ 0 w 137"/>
                <a:gd name="T27" fmla="*/ 6 h 6"/>
                <a:gd name="T28" fmla="*/ 0 w 137"/>
                <a:gd name="T29" fmla="*/ 3 h 6"/>
                <a:gd name="T30" fmla="*/ 0 w 137"/>
                <a:gd name="T31" fmla="*/ 3 h 6"/>
                <a:gd name="T32" fmla="*/ 0 w 137"/>
                <a:gd name="T33" fmla="*/ 3 h 6"/>
                <a:gd name="T34" fmla="*/ 0 w 137"/>
                <a:gd name="T35" fmla="*/ 3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19" name="Freeform 190"/>
            <p:cNvSpPr>
              <a:spLocks/>
            </p:cNvSpPr>
            <p:nvPr/>
          </p:nvSpPr>
          <p:spPr bwMode="auto">
            <a:xfrm>
              <a:off x="2455" y="3186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7 w 137"/>
                <a:gd name="T3" fmla="*/ 0 h 6"/>
                <a:gd name="T4" fmla="*/ 137 w 137"/>
                <a:gd name="T5" fmla="*/ 3 h 6"/>
                <a:gd name="T6" fmla="*/ 137 w 137"/>
                <a:gd name="T7" fmla="*/ 3 h 6"/>
                <a:gd name="T8" fmla="*/ 137 w 137"/>
                <a:gd name="T9" fmla="*/ 3 h 6"/>
                <a:gd name="T10" fmla="*/ 137 w 137"/>
                <a:gd name="T11" fmla="*/ 3 h 6"/>
                <a:gd name="T12" fmla="*/ 137 w 137"/>
                <a:gd name="T13" fmla="*/ 6 h 6"/>
                <a:gd name="T14" fmla="*/ 137 w 137"/>
                <a:gd name="T15" fmla="*/ 6 h 6"/>
                <a:gd name="T16" fmla="*/ 137 w 137"/>
                <a:gd name="T17" fmla="*/ 6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6 h 6"/>
                <a:gd name="T24" fmla="*/ 0 w 137"/>
                <a:gd name="T25" fmla="*/ 6 h 6"/>
                <a:gd name="T26" fmla="*/ 0 w 137"/>
                <a:gd name="T27" fmla="*/ 6 h 6"/>
                <a:gd name="T28" fmla="*/ 0 w 137"/>
                <a:gd name="T29" fmla="*/ 3 h 6"/>
                <a:gd name="T30" fmla="*/ 0 w 137"/>
                <a:gd name="T31" fmla="*/ 3 h 6"/>
                <a:gd name="T32" fmla="*/ 0 w 137"/>
                <a:gd name="T33" fmla="*/ 3 h 6"/>
                <a:gd name="T34" fmla="*/ 0 w 137"/>
                <a:gd name="T35" fmla="*/ 3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20" name="Freeform 191"/>
            <p:cNvSpPr>
              <a:spLocks/>
            </p:cNvSpPr>
            <p:nvPr/>
          </p:nvSpPr>
          <p:spPr bwMode="auto">
            <a:xfrm>
              <a:off x="2455" y="3189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7 w 137"/>
                <a:gd name="T3" fmla="*/ 0 h 6"/>
                <a:gd name="T4" fmla="*/ 137 w 137"/>
                <a:gd name="T5" fmla="*/ 3 h 6"/>
                <a:gd name="T6" fmla="*/ 137 w 137"/>
                <a:gd name="T7" fmla="*/ 3 h 6"/>
                <a:gd name="T8" fmla="*/ 137 w 137"/>
                <a:gd name="T9" fmla="*/ 3 h 6"/>
                <a:gd name="T10" fmla="*/ 137 w 137"/>
                <a:gd name="T11" fmla="*/ 3 h 6"/>
                <a:gd name="T12" fmla="*/ 137 w 137"/>
                <a:gd name="T13" fmla="*/ 6 h 6"/>
                <a:gd name="T14" fmla="*/ 137 w 137"/>
                <a:gd name="T15" fmla="*/ 6 h 6"/>
                <a:gd name="T16" fmla="*/ 137 w 137"/>
                <a:gd name="T17" fmla="*/ 6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6 h 6"/>
                <a:gd name="T24" fmla="*/ 0 w 137"/>
                <a:gd name="T25" fmla="*/ 6 h 6"/>
                <a:gd name="T26" fmla="*/ 0 w 137"/>
                <a:gd name="T27" fmla="*/ 6 h 6"/>
                <a:gd name="T28" fmla="*/ 0 w 137"/>
                <a:gd name="T29" fmla="*/ 3 h 6"/>
                <a:gd name="T30" fmla="*/ 0 w 137"/>
                <a:gd name="T31" fmla="*/ 3 h 6"/>
                <a:gd name="T32" fmla="*/ 0 w 137"/>
                <a:gd name="T33" fmla="*/ 3 h 6"/>
                <a:gd name="T34" fmla="*/ 0 w 137"/>
                <a:gd name="T35" fmla="*/ 3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21" name="Freeform 192"/>
            <p:cNvSpPr>
              <a:spLocks/>
            </p:cNvSpPr>
            <p:nvPr/>
          </p:nvSpPr>
          <p:spPr bwMode="auto">
            <a:xfrm>
              <a:off x="2452" y="3192"/>
              <a:ext cx="143" cy="6"/>
            </a:xfrm>
            <a:custGeom>
              <a:avLst/>
              <a:gdLst>
                <a:gd name="T0" fmla="*/ 3 w 143"/>
                <a:gd name="T1" fmla="*/ 0 h 6"/>
                <a:gd name="T2" fmla="*/ 140 w 143"/>
                <a:gd name="T3" fmla="*/ 0 h 6"/>
                <a:gd name="T4" fmla="*/ 140 w 143"/>
                <a:gd name="T5" fmla="*/ 3 h 6"/>
                <a:gd name="T6" fmla="*/ 140 w 143"/>
                <a:gd name="T7" fmla="*/ 3 h 6"/>
                <a:gd name="T8" fmla="*/ 140 w 143"/>
                <a:gd name="T9" fmla="*/ 3 h 6"/>
                <a:gd name="T10" fmla="*/ 140 w 143"/>
                <a:gd name="T11" fmla="*/ 3 h 6"/>
                <a:gd name="T12" fmla="*/ 140 w 143"/>
                <a:gd name="T13" fmla="*/ 6 h 6"/>
                <a:gd name="T14" fmla="*/ 140 w 143"/>
                <a:gd name="T15" fmla="*/ 6 h 6"/>
                <a:gd name="T16" fmla="*/ 140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6 h 6"/>
                <a:gd name="T26" fmla="*/ 0 w 143"/>
                <a:gd name="T27" fmla="*/ 6 h 6"/>
                <a:gd name="T28" fmla="*/ 3 w 143"/>
                <a:gd name="T29" fmla="*/ 3 h 6"/>
                <a:gd name="T30" fmla="*/ 3 w 143"/>
                <a:gd name="T31" fmla="*/ 3 h 6"/>
                <a:gd name="T32" fmla="*/ 3 w 143"/>
                <a:gd name="T33" fmla="*/ 3 h 6"/>
                <a:gd name="T34" fmla="*/ 3 w 143"/>
                <a:gd name="T35" fmla="*/ 3 h 6"/>
                <a:gd name="T36" fmla="*/ 3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3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140" y="6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22" name="Freeform 193"/>
            <p:cNvSpPr>
              <a:spLocks/>
            </p:cNvSpPr>
            <p:nvPr/>
          </p:nvSpPr>
          <p:spPr bwMode="auto">
            <a:xfrm>
              <a:off x="2452" y="3195"/>
              <a:ext cx="143" cy="6"/>
            </a:xfrm>
            <a:custGeom>
              <a:avLst/>
              <a:gdLst>
                <a:gd name="T0" fmla="*/ 3 w 143"/>
                <a:gd name="T1" fmla="*/ 0 h 6"/>
                <a:gd name="T2" fmla="*/ 140 w 143"/>
                <a:gd name="T3" fmla="*/ 0 h 6"/>
                <a:gd name="T4" fmla="*/ 140 w 143"/>
                <a:gd name="T5" fmla="*/ 3 h 6"/>
                <a:gd name="T6" fmla="*/ 140 w 143"/>
                <a:gd name="T7" fmla="*/ 3 h 6"/>
                <a:gd name="T8" fmla="*/ 140 w 143"/>
                <a:gd name="T9" fmla="*/ 3 h 6"/>
                <a:gd name="T10" fmla="*/ 143 w 143"/>
                <a:gd name="T11" fmla="*/ 3 h 6"/>
                <a:gd name="T12" fmla="*/ 143 w 143"/>
                <a:gd name="T13" fmla="*/ 6 h 6"/>
                <a:gd name="T14" fmla="*/ 143 w 143"/>
                <a:gd name="T15" fmla="*/ 6 h 6"/>
                <a:gd name="T16" fmla="*/ 143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6 h 6"/>
                <a:gd name="T26" fmla="*/ 0 w 143"/>
                <a:gd name="T27" fmla="*/ 6 h 6"/>
                <a:gd name="T28" fmla="*/ 0 w 143"/>
                <a:gd name="T29" fmla="*/ 3 h 6"/>
                <a:gd name="T30" fmla="*/ 0 w 143"/>
                <a:gd name="T31" fmla="*/ 3 h 6"/>
                <a:gd name="T32" fmla="*/ 0 w 143"/>
                <a:gd name="T33" fmla="*/ 3 h 6"/>
                <a:gd name="T34" fmla="*/ 0 w 143"/>
                <a:gd name="T35" fmla="*/ 3 h 6"/>
                <a:gd name="T36" fmla="*/ 3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3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23" name="Freeform 194"/>
            <p:cNvSpPr>
              <a:spLocks/>
            </p:cNvSpPr>
            <p:nvPr/>
          </p:nvSpPr>
          <p:spPr bwMode="auto">
            <a:xfrm>
              <a:off x="2452" y="3198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3 w 143"/>
                <a:gd name="T3" fmla="*/ 0 h 6"/>
                <a:gd name="T4" fmla="*/ 143 w 143"/>
                <a:gd name="T5" fmla="*/ 3 h 6"/>
                <a:gd name="T6" fmla="*/ 143 w 143"/>
                <a:gd name="T7" fmla="*/ 3 h 6"/>
                <a:gd name="T8" fmla="*/ 143 w 143"/>
                <a:gd name="T9" fmla="*/ 3 h 6"/>
                <a:gd name="T10" fmla="*/ 143 w 143"/>
                <a:gd name="T11" fmla="*/ 3 h 6"/>
                <a:gd name="T12" fmla="*/ 143 w 143"/>
                <a:gd name="T13" fmla="*/ 6 h 6"/>
                <a:gd name="T14" fmla="*/ 143 w 143"/>
                <a:gd name="T15" fmla="*/ 6 h 6"/>
                <a:gd name="T16" fmla="*/ 143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6 h 6"/>
                <a:gd name="T26" fmla="*/ 0 w 143"/>
                <a:gd name="T27" fmla="*/ 6 h 6"/>
                <a:gd name="T28" fmla="*/ 0 w 143"/>
                <a:gd name="T29" fmla="*/ 3 h 6"/>
                <a:gd name="T30" fmla="*/ 0 w 143"/>
                <a:gd name="T31" fmla="*/ 3 h 6"/>
                <a:gd name="T32" fmla="*/ 0 w 143"/>
                <a:gd name="T33" fmla="*/ 3 h 6"/>
                <a:gd name="T34" fmla="*/ 0 w 143"/>
                <a:gd name="T35" fmla="*/ 3 h 6"/>
                <a:gd name="T36" fmla="*/ 0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24" name="Freeform 195"/>
            <p:cNvSpPr>
              <a:spLocks/>
            </p:cNvSpPr>
            <p:nvPr/>
          </p:nvSpPr>
          <p:spPr bwMode="auto">
            <a:xfrm>
              <a:off x="2452" y="3201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3 w 143"/>
                <a:gd name="T3" fmla="*/ 0 h 6"/>
                <a:gd name="T4" fmla="*/ 143 w 143"/>
                <a:gd name="T5" fmla="*/ 3 h 6"/>
                <a:gd name="T6" fmla="*/ 143 w 143"/>
                <a:gd name="T7" fmla="*/ 3 h 6"/>
                <a:gd name="T8" fmla="*/ 143 w 143"/>
                <a:gd name="T9" fmla="*/ 3 h 6"/>
                <a:gd name="T10" fmla="*/ 143 w 143"/>
                <a:gd name="T11" fmla="*/ 3 h 6"/>
                <a:gd name="T12" fmla="*/ 143 w 143"/>
                <a:gd name="T13" fmla="*/ 6 h 6"/>
                <a:gd name="T14" fmla="*/ 143 w 143"/>
                <a:gd name="T15" fmla="*/ 6 h 6"/>
                <a:gd name="T16" fmla="*/ 143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6 h 6"/>
                <a:gd name="T26" fmla="*/ 0 w 143"/>
                <a:gd name="T27" fmla="*/ 6 h 6"/>
                <a:gd name="T28" fmla="*/ 0 w 143"/>
                <a:gd name="T29" fmla="*/ 3 h 6"/>
                <a:gd name="T30" fmla="*/ 0 w 143"/>
                <a:gd name="T31" fmla="*/ 3 h 6"/>
                <a:gd name="T32" fmla="*/ 0 w 143"/>
                <a:gd name="T33" fmla="*/ 3 h 6"/>
                <a:gd name="T34" fmla="*/ 0 w 143"/>
                <a:gd name="T35" fmla="*/ 3 h 6"/>
                <a:gd name="T36" fmla="*/ 0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25" name="Freeform 196"/>
            <p:cNvSpPr>
              <a:spLocks/>
            </p:cNvSpPr>
            <p:nvPr/>
          </p:nvSpPr>
          <p:spPr bwMode="auto">
            <a:xfrm>
              <a:off x="2452" y="3204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3 w 143"/>
                <a:gd name="T3" fmla="*/ 0 h 6"/>
                <a:gd name="T4" fmla="*/ 143 w 143"/>
                <a:gd name="T5" fmla="*/ 3 h 6"/>
                <a:gd name="T6" fmla="*/ 143 w 143"/>
                <a:gd name="T7" fmla="*/ 3 h 6"/>
                <a:gd name="T8" fmla="*/ 143 w 143"/>
                <a:gd name="T9" fmla="*/ 3 h 6"/>
                <a:gd name="T10" fmla="*/ 143 w 143"/>
                <a:gd name="T11" fmla="*/ 3 h 6"/>
                <a:gd name="T12" fmla="*/ 143 w 143"/>
                <a:gd name="T13" fmla="*/ 6 h 6"/>
                <a:gd name="T14" fmla="*/ 143 w 143"/>
                <a:gd name="T15" fmla="*/ 6 h 6"/>
                <a:gd name="T16" fmla="*/ 143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6 h 6"/>
                <a:gd name="T26" fmla="*/ 0 w 143"/>
                <a:gd name="T27" fmla="*/ 6 h 6"/>
                <a:gd name="T28" fmla="*/ 0 w 143"/>
                <a:gd name="T29" fmla="*/ 3 h 6"/>
                <a:gd name="T30" fmla="*/ 0 w 143"/>
                <a:gd name="T31" fmla="*/ 3 h 6"/>
                <a:gd name="T32" fmla="*/ 0 w 143"/>
                <a:gd name="T33" fmla="*/ 3 h 6"/>
                <a:gd name="T34" fmla="*/ 0 w 143"/>
                <a:gd name="T35" fmla="*/ 3 h 6"/>
                <a:gd name="T36" fmla="*/ 0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26" name="Freeform 197"/>
            <p:cNvSpPr>
              <a:spLocks/>
            </p:cNvSpPr>
            <p:nvPr/>
          </p:nvSpPr>
          <p:spPr bwMode="auto">
            <a:xfrm>
              <a:off x="2452" y="3207"/>
              <a:ext cx="146" cy="6"/>
            </a:xfrm>
            <a:custGeom>
              <a:avLst/>
              <a:gdLst>
                <a:gd name="T0" fmla="*/ 0 w 146"/>
                <a:gd name="T1" fmla="*/ 0 h 6"/>
                <a:gd name="T2" fmla="*/ 143 w 146"/>
                <a:gd name="T3" fmla="*/ 0 h 6"/>
                <a:gd name="T4" fmla="*/ 143 w 146"/>
                <a:gd name="T5" fmla="*/ 3 h 6"/>
                <a:gd name="T6" fmla="*/ 143 w 146"/>
                <a:gd name="T7" fmla="*/ 3 h 6"/>
                <a:gd name="T8" fmla="*/ 143 w 146"/>
                <a:gd name="T9" fmla="*/ 3 h 6"/>
                <a:gd name="T10" fmla="*/ 143 w 146"/>
                <a:gd name="T11" fmla="*/ 3 h 6"/>
                <a:gd name="T12" fmla="*/ 143 w 146"/>
                <a:gd name="T13" fmla="*/ 6 h 6"/>
                <a:gd name="T14" fmla="*/ 146 w 146"/>
                <a:gd name="T15" fmla="*/ 6 h 6"/>
                <a:gd name="T16" fmla="*/ 146 w 146"/>
                <a:gd name="T17" fmla="*/ 6 h 6"/>
                <a:gd name="T18" fmla="*/ 146 w 146"/>
                <a:gd name="T19" fmla="*/ 6 h 6"/>
                <a:gd name="T20" fmla="*/ 0 w 146"/>
                <a:gd name="T21" fmla="*/ 6 h 6"/>
                <a:gd name="T22" fmla="*/ 0 w 146"/>
                <a:gd name="T23" fmla="*/ 6 h 6"/>
                <a:gd name="T24" fmla="*/ 0 w 146"/>
                <a:gd name="T25" fmla="*/ 6 h 6"/>
                <a:gd name="T26" fmla="*/ 0 w 146"/>
                <a:gd name="T27" fmla="*/ 6 h 6"/>
                <a:gd name="T28" fmla="*/ 0 w 146"/>
                <a:gd name="T29" fmla="*/ 3 h 6"/>
                <a:gd name="T30" fmla="*/ 0 w 146"/>
                <a:gd name="T31" fmla="*/ 3 h 6"/>
                <a:gd name="T32" fmla="*/ 0 w 146"/>
                <a:gd name="T33" fmla="*/ 3 h 6"/>
                <a:gd name="T34" fmla="*/ 0 w 146"/>
                <a:gd name="T35" fmla="*/ 3 h 6"/>
                <a:gd name="T36" fmla="*/ 0 w 14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6"/>
                <a:gd name="T59" fmla="*/ 146 w 1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14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27" name="Freeform 198"/>
            <p:cNvSpPr>
              <a:spLocks/>
            </p:cNvSpPr>
            <p:nvPr/>
          </p:nvSpPr>
          <p:spPr bwMode="auto">
            <a:xfrm>
              <a:off x="2449" y="3210"/>
              <a:ext cx="149" cy="6"/>
            </a:xfrm>
            <a:custGeom>
              <a:avLst/>
              <a:gdLst>
                <a:gd name="T0" fmla="*/ 3 w 149"/>
                <a:gd name="T1" fmla="*/ 0 h 6"/>
                <a:gd name="T2" fmla="*/ 146 w 149"/>
                <a:gd name="T3" fmla="*/ 0 h 6"/>
                <a:gd name="T4" fmla="*/ 146 w 149"/>
                <a:gd name="T5" fmla="*/ 3 h 6"/>
                <a:gd name="T6" fmla="*/ 149 w 149"/>
                <a:gd name="T7" fmla="*/ 3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6 h 6"/>
                <a:gd name="T14" fmla="*/ 149 w 149"/>
                <a:gd name="T15" fmla="*/ 6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6 h 6"/>
                <a:gd name="T26" fmla="*/ 0 w 149"/>
                <a:gd name="T27" fmla="*/ 6 h 6"/>
                <a:gd name="T28" fmla="*/ 3 w 149"/>
                <a:gd name="T29" fmla="*/ 3 h 6"/>
                <a:gd name="T30" fmla="*/ 3 w 149"/>
                <a:gd name="T31" fmla="*/ 3 h 6"/>
                <a:gd name="T32" fmla="*/ 3 w 149"/>
                <a:gd name="T33" fmla="*/ 3 h 6"/>
                <a:gd name="T34" fmla="*/ 3 w 149"/>
                <a:gd name="T35" fmla="*/ 3 h 6"/>
                <a:gd name="T36" fmla="*/ 3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3" y="0"/>
                  </a:moveTo>
                  <a:lnTo>
                    <a:pt x="146" y="0"/>
                  </a:lnTo>
                  <a:lnTo>
                    <a:pt x="146" y="3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28" name="Freeform 199"/>
            <p:cNvSpPr>
              <a:spLocks/>
            </p:cNvSpPr>
            <p:nvPr/>
          </p:nvSpPr>
          <p:spPr bwMode="auto">
            <a:xfrm>
              <a:off x="2449" y="3213"/>
              <a:ext cx="149" cy="6"/>
            </a:xfrm>
            <a:custGeom>
              <a:avLst/>
              <a:gdLst>
                <a:gd name="T0" fmla="*/ 3 w 149"/>
                <a:gd name="T1" fmla="*/ 0 h 6"/>
                <a:gd name="T2" fmla="*/ 149 w 149"/>
                <a:gd name="T3" fmla="*/ 0 h 6"/>
                <a:gd name="T4" fmla="*/ 149 w 149"/>
                <a:gd name="T5" fmla="*/ 3 h 6"/>
                <a:gd name="T6" fmla="*/ 149 w 149"/>
                <a:gd name="T7" fmla="*/ 3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6 h 6"/>
                <a:gd name="T14" fmla="*/ 149 w 149"/>
                <a:gd name="T15" fmla="*/ 6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6 h 6"/>
                <a:gd name="T26" fmla="*/ 0 w 149"/>
                <a:gd name="T27" fmla="*/ 6 h 6"/>
                <a:gd name="T28" fmla="*/ 0 w 149"/>
                <a:gd name="T29" fmla="*/ 3 h 6"/>
                <a:gd name="T30" fmla="*/ 0 w 149"/>
                <a:gd name="T31" fmla="*/ 3 h 6"/>
                <a:gd name="T32" fmla="*/ 0 w 149"/>
                <a:gd name="T33" fmla="*/ 3 h 6"/>
                <a:gd name="T34" fmla="*/ 0 w 149"/>
                <a:gd name="T35" fmla="*/ 3 h 6"/>
                <a:gd name="T36" fmla="*/ 3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3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29" name="Freeform 200"/>
            <p:cNvSpPr>
              <a:spLocks/>
            </p:cNvSpPr>
            <p:nvPr/>
          </p:nvSpPr>
          <p:spPr bwMode="auto">
            <a:xfrm>
              <a:off x="2449" y="3216"/>
              <a:ext cx="149" cy="9"/>
            </a:xfrm>
            <a:custGeom>
              <a:avLst/>
              <a:gdLst>
                <a:gd name="T0" fmla="*/ 0 w 149"/>
                <a:gd name="T1" fmla="*/ 0 h 9"/>
                <a:gd name="T2" fmla="*/ 149 w 149"/>
                <a:gd name="T3" fmla="*/ 0 h 9"/>
                <a:gd name="T4" fmla="*/ 149 w 149"/>
                <a:gd name="T5" fmla="*/ 3 h 9"/>
                <a:gd name="T6" fmla="*/ 149 w 149"/>
                <a:gd name="T7" fmla="*/ 3 h 9"/>
                <a:gd name="T8" fmla="*/ 149 w 149"/>
                <a:gd name="T9" fmla="*/ 3 h 9"/>
                <a:gd name="T10" fmla="*/ 149 w 149"/>
                <a:gd name="T11" fmla="*/ 3 h 9"/>
                <a:gd name="T12" fmla="*/ 149 w 149"/>
                <a:gd name="T13" fmla="*/ 6 h 9"/>
                <a:gd name="T14" fmla="*/ 149 w 149"/>
                <a:gd name="T15" fmla="*/ 6 h 9"/>
                <a:gd name="T16" fmla="*/ 149 w 149"/>
                <a:gd name="T17" fmla="*/ 6 h 9"/>
                <a:gd name="T18" fmla="*/ 149 w 149"/>
                <a:gd name="T19" fmla="*/ 9 h 9"/>
                <a:gd name="T20" fmla="*/ 0 w 149"/>
                <a:gd name="T21" fmla="*/ 9 h 9"/>
                <a:gd name="T22" fmla="*/ 0 w 149"/>
                <a:gd name="T23" fmla="*/ 6 h 9"/>
                <a:gd name="T24" fmla="*/ 0 w 149"/>
                <a:gd name="T25" fmla="*/ 6 h 9"/>
                <a:gd name="T26" fmla="*/ 0 w 149"/>
                <a:gd name="T27" fmla="*/ 6 h 9"/>
                <a:gd name="T28" fmla="*/ 0 w 149"/>
                <a:gd name="T29" fmla="*/ 6 h 9"/>
                <a:gd name="T30" fmla="*/ 0 w 149"/>
                <a:gd name="T31" fmla="*/ 3 h 9"/>
                <a:gd name="T32" fmla="*/ 0 w 149"/>
                <a:gd name="T33" fmla="*/ 3 h 9"/>
                <a:gd name="T34" fmla="*/ 0 w 149"/>
                <a:gd name="T35" fmla="*/ 3 h 9"/>
                <a:gd name="T36" fmla="*/ 0 w 149"/>
                <a:gd name="T37" fmla="*/ 0 h 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9"/>
                <a:gd name="T59" fmla="*/ 149 w 149"/>
                <a:gd name="T60" fmla="*/ 9 h 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9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149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30" name="Freeform 201"/>
            <p:cNvSpPr>
              <a:spLocks/>
            </p:cNvSpPr>
            <p:nvPr/>
          </p:nvSpPr>
          <p:spPr bwMode="auto">
            <a:xfrm>
              <a:off x="2449" y="3219"/>
              <a:ext cx="152" cy="9"/>
            </a:xfrm>
            <a:custGeom>
              <a:avLst/>
              <a:gdLst>
                <a:gd name="T0" fmla="*/ 0 w 152"/>
                <a:gd name="T1" fmla="*/ 0 h 9"/>
                <a:gd name="T2" fmla="*/ 149 w 152"/>
                <a:gd name="T3" fmla="*/ 0 h 9"/>
                <a:gd name="T4" fmla="*/ 149 w 152"/>
                <a:gd name="T5" fmla="*/ 3 h 9"/>
                <a:gd name="T6" fmla="*/ 149 w 152"/>
                <a:gd name="T7" fmla="*/ 3 h 9"/>
                <a:gd name="T8" fmla="*/ 149 w 152"/>
                <a:gd name="T9" fmla="*/ 3 h 9"/>
                <a:gd name="T10" fmla="*/ 149 w 152"/>
                <a:gd name="T11" fmla="*/ 6 h 9"/>
                <a:gd name="T12" fmla="*/ 149 w 152"/>
                <a:gd name="T13" fmla="*/ 6 h 9"/>
                <a:gd name="T14" fmla="*/ 149 w 152"/>
                <a:gd name="T15" fmla="*/ 6 h 9"/>
                <a:gd name="T16" fmla="*/ 152 w 152"/>
                <a:gd name="T17" fmla="*/ 6 h 9"/>
                <a:gd name="T18" fmla="*/ 152 w 152"/>
                <a:gd name="T19" fmla="*/ 9 h 9"/>
                <a:gd name="T20" fmla="*/ 0 w 152"/>
                <a:gd name="T21" fmla="*/ 9 h 9"/>
                <a:gd name="T22" fmla="*/ 0 w 152"/>
                <a:gd name="T23" fmla="*/ 6 h 9"/>
                <a:gd name="T24" fmla="*/ 0 w 152"/>
                <a:gd name="T25" fmla="*/ 6 h 9"/>
                <a:gd name="T26" fmla="*/ 0 w 152"/>
                <a:gd name="T27" fmla="*/ 6 h 9"/>
                <a:gd name="T28" fmla="*/ 0 w 152"/>
                <a:gd name="T29" fmla="*/ 6 h 9"/>
                <a:gd name="T30" fmla="*/ 0 w 152"/>
                <a:gd name="T31" fmla="*/ 3 h 9"/>
                <a:gd name="T32" fmla="*/ 0 w 152"/>
                <a:gd name="T33" fmla="*/ 3 h 9"/>
                <a:gd name="T34" fmla="*/ 0 w 152"/>
                <a:gd name="T35" fmla="*/ 3 h 9"/>
                <a:gd name="T36" fmla="*/ 0 w 152"/>
                <a:gd name="T37" fmla="*/ 0 h 9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2"/>
                <a:gd name="T58" fmla="*/ 0 h 9"/>
                <a:gd name="T59" fmla="*/ 152 w 152"/>
                <a:gd name="T60" fmla="*/ 9 h 9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2" h="9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152" y="6"/>
                  </a:lnTo>
                  <a:lnTo>
                    <a:pt x="152" y="9"/>
                  </a:lnTo>
                  <a:lnTo>
                    <a:pt x="0" y="9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31" name="Freeform 202"/>
            <p:cNvSpPr>
              <a:spLocks/>
            </p:cNvSpPr>
            <p:nvPr/>
          </p:nvSpPr>
          <p:spPr bwMode="auto">
            <a:xfrm>
              <a:off x="2449" y="3225"/>
              <a:ext cx="152" cy="6"/>
            </a:xfrm>
            <a:custGeom>
              <a:avLst/>
              <a:gdLst>
                <a:gd name="T0" fmla="*/ 0 w 152"/>
                <a:gd name="T1" fmla="*/ 0 h 6"/>
                <a:gd name="T2" fmla="*/ 149 w 152"/>
                <a:gd name="T3" fmla="*/ 0 h 6"/>
                <a:gd name="T4" fmla="*/ 149 w 152"/>
                <a:gd name="T5" fmla="*/ 0 h 6"/>
                <a:gd name="T6" fmla="*/ 149 w 152"/>
                <a:gd name="T7" fmla="*/ 0 h 6"/>
                <a:gd name="T8" fmla="*/ 149 w 152"/>
                <a:gd name="T9" fmla="*/ 0 h 6"/>
                <a:gd name="T10" fmla="*/ 152 w 152"/>
                <a:gd name="T11" fmla="*/ 3 h 6"/>
                <a:gd name="T12" fmla="*/ 152 w 152"/>
                <a:gd name="T13" fmla="*/ 3 h 6"/>
                <a:gd name="T14" fmla="*/ 152 w 152"/>
                <a:gd name="T15" fmla="*/ 3 h 6"/>
                <a:gd name="T16" fmla="*/ 152 w 152"/>
                <a:gd name="T17" fmla="*/ 3 h 6"/>
                <a:gd name="T18" fmla="*/ 152 w 152"/>
                <a:gd name="T19" fmla="*/ 6 h 6"/>
                <a:gd name="T20" fmla="*/ 0 w 152"/>
                <a:gd name="T21" fmla="*/ 6 h 6"/>
                <a:gd name="T22" fmla="*/ 0 w 152"/>
                <a:gd name="T23" fmla="*/ 3 h 6"/>
                <a:gd name="T24" fmla="*/ 0 w 152"/>
                <a:gd name="T25" fmla="*/ 3 h 6"/>
                <a:gd name="T26" fmla="*/ 0 w 152"/>
                <a:gd name="T27" fmla="*/ 3 h 6"/>
                <a:gd name="T28" fmla="*/ 0 w 152"/>
                <a:gd name="T29" fmla="*/ 3 h 6"/>
                <a:gd name="T30" fmla="*/ 0 w 152"/>
                <a:gd name="T31" fmla="*/ 0 h 6"/>
                <a:gd name="T32" fmla="*/ 0 w 152"/>
                <a:gd name="T33" fmla="*/ 0 h 6"/>
                <a:gd name="T34" fmla="*/ 0 w 152"/>
                <a:gd name="T35" fmla="*/ 0 h 6"/>
                <a:gd name="T36" fmla="*/ 0 w 1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2"/>
                <a:gd name="T58" fmla="*/ 0 h 6"/>
                <a:gd name="T59" fmla="*/ 152 w 1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2" h="6">
                  <a:moveTo>
                    <a:pt x="0" y="0"/>
                  </a:moveTo>
                  <a:lnTo>
                    <a:pt x="149" y="0"/>
                  </a:lnTo>
                  <a:lnTo>
                    <a:pt x="152" y="3"/>
                  </a:lnTo>
                  <a:lnTo>
                    <a:pt x="1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32" name="Freeform 203"/>
            <p:cNvSpPr>
              <a:spLocks/>
            </p:cNvSpPr>
            <p:nvPr/>
          </p:nvSpPr>
          <p:spPr bwMode="auto">
            <a:xfrm>
              <a:off x="2446" y="3228"/>
              <a:ext cx="155" cy="6"/>
            </a:xfrm>
            <a:custGeom>
              <a:avLst/>
              <a:gdLst>
                <a:gd name="T0" fmla="*/ 3 w 155"/>
                <a:gd name="T1" fmla="*/ 0 h 6"/>
                <a:gd name="T2" fmla="*/ 155 w 155"/>
                <a:gd name="T3" fmla="*/ 0 h 6"/>
                <a:gd name="T4" fmla="*/ 155 w 155"/>
                <a:gd name="T5" fmla="*/ 0 h 6"/>
                <a:gd name="T6" fmla="*/ 155 w 155"/>
                <a:gd name="T7" fmla="*/ 0 h 6"/>
                <a:gd name="T8" fmla="*/ 155 w 155"/>
                <a:gd name="T9" fmla="*/ 0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3 h 6"/>
                <a:gd name="T16" fmla="*/ 155 w 155"/>
                <a:gd name="T17" fmla="*/ 3 h 6"/>
                <a:gd name="T18" fmla="*/ 155 w 155"/>
                <a:gd name="T19" fmla="*/ 6 h 6"/>
                <a:gd name="T20" fmla="*/ 0 w 155"/>
                <a:gd name="T21" fmla="*/ 6 h 6"/>
                <a:gd name="T22" fmla="*/ 3 w 155"/>
                <a:gd name="T23" fmla="*/ 3 h 6"/>
                <a:gd name="T24" fmla="*/ 3 w 155"/>
                <a:gd name="T25" fmla="*/ 3 h 6"/>
                <a:gd name="T26" fmla="*/ 3 w 155"/>
                <a:gd name="T27" fmla="*/ 3 h 6"/>
                <a:gd name="T28" fmla="*/ 3 w 155"/>
                <a:gd name="T29" fmla="*/ 3 h 6"/>
                <a:gd name="T30" fmla="*/ 3 w 155"/>
                <a:gd name="T31" fmla="*/ 0 h 6"/>
                <a:gd name="T32" fmla="*/ 3 w 155"/>
                <a:gd name="T33" fmla="*/ 0 h 6"/>
                <a:gd name="T34" fmla="*/ 3 w 155"/>
                <a:gd name="T35" fmla="*/ 0 h 6"/>
                <a:gd name="T36" fmla="*/ 3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3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33" name="Freeform 204"/>
            <p:cNvSpPr>
              <a:spLocks/>
            </p:cNvSpPr>
            <p:nvPr/>
          </p:nvSpPr>
          <p:spPr bwMode="auto">
            <a:xfrm>
              <a:off x="2446" y="3231"/>
              <a:ext cx="155" cy="6"/>
            </a:xfrm>
            <a:custGeom>
              <a:avLst/>
              <a:gdLst>
                <a:gd name="T0" fmla="*/ 3 w 155"/>
                <a:gd name="T1" fmla="*/ 0 h 6"/>
                <a:gd name="T2" fmla="*/ 155 w 155"/>
                <a:gd name="T3" fmla="*/ 0 h 6"/>
                <a:gd name="T4" fmla="*/ 155 w 155"/>
                <a:gd name="T5" fmla="*/ 0 h 6"/>
                <a:gd name="T6" fmla="*/ 155 w 155"/>
                <a:gd name="T7" fmla="*/ 0 h 6"/>
                <a:gd name="T8" fmla="*/ 155 w 155"/>
                <a:gd name="T9" fmla="*/ 0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3 h 6"/>
                <a:gd name="T16" fmla="*/ 155 w 155"/>
                <a:gd name="T17" fmla="*/ 3 h 6"/>
                <a:gd name="T18" fmla="*/ 155 w 155"/>
                <a:gd name="T19" fmla="*/ 6 h 6"/>
                <a:gd name="T20" fmla="*/ 0 w 155"/>
                <a:gd name="T21" fmla="*/ 6 h 6"/>
                <a:gd name="T22" fmla="*/ 0 w 155"/>
                <a:gd name="T23" fmla="*/ 3 h 6"/>
                <a:gd name="T24" fmla="*/ 0 w 155"/>
                <a:gd name="T25" fmla="*/ 3 h 6"/>
                <a:gd name="T26" fmla="*/ 0 w 155"/>
                <a:gd name="T27" fmla="*/ 3 h 6"/>
                <a:gd name="T28" fmla="*/ 0 w 155"/>
                <a:gd name="T29" fmla="*/ 3 h 6"/>
                <a:gd name="T30" fmla="*/ 3 w 155"/>
                <a:gd name="T31" fmla="*/ 0 h 6"/>
                <a:gd name="T32" fmla="*/ 3 w 155"/>
                <a:gd name="T33" fmla="*/ 0 h 6"/>
                <a:gd name="T34" fmla="*/ 3 w 155"/>
                <a:gd name="T35" fmla="*/ 0 h 6"/>
                <a:gd name="T36" fmla="*/ 3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3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34" name="Freeform 205"/>
            <p:cNvSpPr>
              <a:spLocks/>
            </p:cNvSpPr>
            <p:nvPr/>
          </p:nvSpPr>
          <p:spPr bwMode="auto">
            <a:xfrm>
              <a:off x="2446" y="3234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5 w 158"/>
                <a:gd name="T3" fmla="*/ 0 h 6"/>
                <a:gd name="T4" fmla="*/ 155 w 158"/>
                <a:gd name="T5" fmla="*/ 0 h 6"/>
                <a:gd name="T6" fmla="*/ 155 w 158"/>
                <a:gd name="T7" fmla="*/ 0 h 6"/>
                <a:gd name="T8" fmla="*/ 155 w 158"/>
                <a:gd name="T9" fmla="*/ 0 h 6"/>
                <a:gd name="T10" fmla="*/ 155 w 158"/>
                <a:gd name="T11" fmla="*/ 3 h 6"/>
                <a:gd name="T12" fmla="*/ 155 w 158"/>
                <a:gd name="T13" fmla="*/ 3 h 6"/>
                <a:gd name="T14" fmla="*/ 155 w 158"/>
                <a:gd name="T15" fmla="*/ 3 h 6"/>
                <a:gd name="T16" fmla="*/ 155 w 158"/>
                <a:gd name="T17" fmla="*/ 3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3 h 6"/>
                <a:gd name="T24" fmla="*/ 0 w 158"/>
                <a:gd name="T25" fmla="*/ 3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0 h 6"/>
                <a:gd name="T32" fmla="*/ 0 w 158"/>
                <a:gd name="T33" fmla="*/ 0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35" name="Freeform 206"/>
            <p:cNvSpPr>
              <a:spLocks/>
            </p:cNvSpPr>
            <p:nvPr/>
          </p:nvSpPr>
          <p:spPr bwMode="auto">
            <a:xfrm>
              <a:off x="2446" y="3237"/>
              <a:ext cx="158" cy="7"/>
            </a:xfrm>
            <a:custGeom>
              <a:avLst/>
              <a:gdLst>
                <a:gd name="T0" fmla="*/ 0 w 158"/>
                <a:gd name="T1" fmla="*/ 0 h 7"/>
                <a:gd name="T2" fmla="*/ 155 w 158"/>
                <a:gd name="T3" fmla="*/ 0 h 7"/>
                <a:gd name="T4" fmla="*/ 155 w 158"/>
                <a:gd name="T5" fmla="*/ 0 h 7"/>
                <a:gd name="T6" fmla="*/ 155 w 158"/>
                <a:gd name="T7" fmla="*/ 0 h 7"/>
                <a:gd name="T8" fmla="*/ 158 w 158"/>
                <a:gd name="T9" fmla="*/ 0 h 7"/>
                <a:gd name="T10" fmla="*/ 158 w 158"/>
                <a:gd name="T11" fmla="*/ 3 h 7"/>
                <a:gd name="T12" fmla="*/ 158 w 158"/>
                <a:gd name="T13" fmla="*/ 3 h 7"/>
                <a:gd name="T14" fmla="*/ 158 w 158"/>
                <a:gd name="T15" fmla="*/ 3 h 7"/>
                <a:gd name="T16" fmla="*/ 158 w 158"/>
                <a:gd name="T17" fmla="*/ 3 h 7"/>
                <a:gd name="T18" fmla="*/ 158 w 158"/>
                <a:gd name="T19" fmla="*/ 7 h 7"/>
                <a:gd name="T20" fmla="*/ 0 w 158"/>
                <a:gd name="T21" fmla="*/ 7 h 7"/>
                <a:gd name="T22" fmla="*/ 0 w 158"/>
                <a:gd name="T23" fmla="*/ 3 h 7"/>
                <a:gd name="T24" fmla="*/ 0 w 158"/>
                <a:gd name="T25" fmla="*/ 3 h 7"/>
                <a:gd name="T26" fmla="*/ 0 w 158"/>
                <a:gd name="T27" fmla="*/ 3 h 7"/>
                <a:gd name="T28" fmla="*/ 0 w 158"/>
                <a:gd name="T29" fmla="*/ 3 h 7"/>
                <a:gd name="T30" fmla="*/ 0 w 158"/>
                <a:gd name="T31" fmla="*/ 0 h 7"/>
                <a:gd name="T32" fmla="*/ 0 w 158"/>
                <a:gd name="T33" fmla="*/ 0 h 7"/>
                <a:gd name="T34" fmla="*/ 0 w 158"/>
                <a:gd name="T35" fmla="*/ 0 h 7"/>
                <a:gd name="T36" fmla="*/ 0 w 158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7"/>
                <a:gd name="T59" fmla="*/ 158 w 158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7">
                  <a:moveTo>
                    <a:pt x="0" y="0"/>
                  </a:moveTo>
                  <a:lnTo>
                    <a:pt x="155" y="0"/>
                  </a:lnTo>
                  <a:lnTo>
                    <a:pt x="158" y="0"/>
                  </a:lnTo>
                  <a:lnTo>
                    <a:pt x="158" y="3"/>
                  </a:lnTo>
                  <a:lnTo>
                    <a:pt x="158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36" name="Freeform 207"/>
            <p:cNvSpPr>
              <a:spLocks/>
            </p:cNvSpPr>
            <p:nvPr/>
          </p:nvSpPr>
          <p:spPr bwMode="auto">
            <a:xfrm>
              <a:off x="2446" y="3240"/>
              <a:ext cx="158" cy="7"/>
            </a:xfrm>
            <a:custGeom>
              <a:avLst/>
              <a:gdLst>
                <a:gd name="T0" fmla="*/ 0 w 158"/>
                <a:gd name="T1" fmla="*/ 0 h 7"/>
                <a:gd name="T2" fmla="*/ 158 w 158"/>
                <a:gd name="T3" fmla="*/ 0 h 7"/>
                <a:gd name="T4" fmla="*/ 158 w 158"/>
                <a:gd name="T5" fmla="*/ 0 h 7"/>
                <a:gd name="T6" fmla="*/ 158 w 158"/>
                <a:gd name="T7" fmla="*/ 0 h 7"/>
                <a:gd name="T8" fmla="*/ 158 w 158"/>
                <a:gd name="T9" fmla="*/ 0 h 7"/>
                <a:gd name="T10" fmla="*/ 158 w 158"/>
                <a:gd name="T11" fmla="*/ 4 h 7"/>
                <a:gd name="T12" fmla="*/ 158 w 158"/>
                <a:gd name="T13" fmla="*/ 4 h 7"/>
                <a:gd name="T14" fmla="*/ 158 w 158"/>
                <a:gd name="T15" fmla="*/ 4 h 7"/>
                <a:gd name="T16" fmla="*/ 158 w 158"/>
                <a:gd name="T17" fmla="*/ 4 h 7"/>
                <a:gd name="T18" fmla="*/ 158 w 158"/>
                <a:gd name="T19" fmla="*/ 7 h 7"/>
                <a:gd name="T20" fmla="*/ 0 w 158"/>
                <a:gd name="T21" fmla="*/ 7 h 7"/>
                <a:gd name="T22" fmla="*/ 0 w 158"/>
                <a:gd name="T23" fmla="*/ 4 h 7"/>
                <a:gd name="T24" fmla="*/ 0 w 158"/>
                <a:gd name="T25" fmla="*/ 4 h 7"/>
                <a:gd name="T26" fmla="*/ 0 w 158"/>
                <a:gd name="T27" fmla="*/ 4 h 7"/>
                <a:gd name="T28" fmla="*/ 0 w 158"/>
                <a:gd name="T29" fmla="*/ 4 h 7"/>
                <a:gd name="T30" fmla="*/ 0 w 158"/>
                <a:gd name="T31" fmla="*/ 0 h 7"/>
                <a:gd name="T32" fmla="*/ 0 w 158"/>
                <a:gd name="T33" fmla="*/ 0 h 7"/>
                <a:gd name="T34" fmla="*/ 0 w 158"/>
                <a:gd name="T35" fmla="*/ 0 h 7"/>
                <a:gd name="T36" fmla="*/ 0 w 158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7"/>
                <a:gd name="T59" fmla="*/ 158 w 158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7">
                  <a:moveTo>
                    <a:pt x="0" y="0"/>
                  </a:moveTo>
                  <a:lnTo>
                    <a:pt x="158" y="0"/>
                  </a:lnTo>
                  <a:lnTo>
                    <a:pt x="158" y="4"/>
                  </a:lnTo>
                  <a:lnTo>
                    <a:pt x="158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37" name="Freeform 208"/>
            <p:cNvSpPr>
              <a:spLocks/>
            </p:cNvSpPr>
            <p:nvPr/>
          </p:nvSpPr>
          <p:spPr bwMode="auto">
            <a:xfrm>
              <a:off x="2446" y="3244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8 w 158"/>
                <a:gd name="T3" fmla="*/ 0 h 6"/>
                <a:gd name="T4" fmla="*/ 158 w 158"/>
                <a:gd name="T5" fmla="*/ 0 h 6"/>
                <a:gd name="T6" fmla="*/ 158 w 158"/>
                <a:gd name="T7" fmla="*/ 0 h 6"/>
                <a:gd name="T8" fmla="*/ 158 w 158"/>
                <a:gd name="T9" fmla="*/ 0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3 h 6"/>
                <a:gd name="T16" fmla="*/ 158 w 158"/>
                <a:gd name="T17" fmla="*/ 3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3 h 6"/>
                <a:gd name="T24" fmla="*/ 0 w 158"/>
                <a:gd name="T25" fmla="*/ 3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0 h 6"/>
                <a:gd name="T32" fmla="*/ 0 w 158"/>
                <a:gd name="T33" fmla="*/ 0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8" y="0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38" name="Freeform 209"/>
            <p:cNvSpPr>
              <a:spLocks/>
            </p:cNvSpPr>
            <p:nvPr/>
          </p:nvSpPr>
          <p:spPr bwMode="auto">
            <a:xfrm>
              <a:off x="2443" y="3247"/>
              <a:ext cx="164" cy="6"/>
            </a:xfrm>
            <a:custGeom>
              <a:avLst/>
              <a:gdLst>
                <a:gd name="T0" fmla="*/ 3 w 164"/>
                <a:gd name="T1" fmla="*/ 0 h 6"/>
                <a:gd name="T2" fmla="*/ 161 w 164"/>
                <a:gd name="T3" fmla="*/ 0 h 6"/>
                <a:gd name="T4" fmla="*/ 161 w 164"/>
                <a:gd name="T5" fmla="*/ 0 h 6"/>
                <a:gd name="T6" fmla="*/ 161 w 164"/>
                <a:gd name="T7" fmla="*/ 0 h 6"/>
                <a:gd name="T8" fmla="*/ 161 w 164"/>
                <a:gd name="T9" fmla="*/ 0 h 6"/>
                <a:gd name="T10" fmla="*/ 161 w 164"/>
                <a:gd name="T11" fmla="*/ 3 h 6"/>
                <a:gd name="T12" fmla="*/ 161 w 164"/>
                <a:gd name="T13" fmla="*/ 3 h 6"/>
                <a:gd name="T14" fmla="*/ 164 w 164"/>
                <a:gd name="T15" fmla="*/ 3 h 6"/>
                <a:gd name="T16" fmla="*/ 164 w 164"/>
                <a:gd name="T17" fmla="*/ 3 h 6"/>
                <a:gd name="T18" fmla="*/ 164 w 164"/>
                <a:gd name="T19" fmla="*/ 6 h 6"/>
                <a:gd name="T20" fmla="*/ 0 w 164"/>
                <a:gd name="T21" fmla="*/ 6 h 6"/>
                <a:gd name="T22" fmla="*/ 0 w 164"/>
                <a:gd name="T23" fmla="*/ 3 h 6"/>
                <a:gd name="T24" fmla="*/ 3 w 164"/>
                <a:gd name="T25" fmla="*/ 3 h 6"/>
                <a:gd name="T26" fmla="*/ 3 w 164"/>
                <a:gd name="T27" fmla="*/ 3 h 6"/>
                <a:gd name="T28" fmla="*/ 3 w 164"/>
                <a:gd name="T29" fmla="*/ 3 h 6"/>
                <a:gd name="T30" fmla="*/ 3 w 164"/>
                <a:gd name="T31" fmla="*/ 0 h 6"/>
                <a:gd name="T32" fmla="*/ 3 w 164"/>
                <a:gd name="T33" fmla="*/ 0 h 6"/>
                <a:gd name="T34" fmla="*/ 3 w 164"/>
                <a:gd name="T35" fmla="*/ 0 h 6"/>
                <a:gd name="T36" fmla="*/ 3 w 1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6"/>
                <a:gd name="T59" fmla="*/ 164 w 1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6">
                  <a:moveTo>
                    <a:pt x="3" y="0"/>
                  </a:moveTo>
                  <a:lnTo>
                    <a:pt x="161" y="0"/>
                  </a:lnTo>
                  <a:lnTo>
                    <a:pt x="161" y="3"/>
                  </a:lnTo>
                  <a:lnTo>
                    <a:pt x="164" y="3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39" name="Freeform 210"/>
            <p:cNvSpPr>
              <a:spLocks/>
            </p:cNvSpPr>
            <p:nvPr/>
          </p:nvSpPr>
          <p:spPr bwMode="auto">
            <a:xfrm>
              <a:off x="2443" y="3250"/>
              <a:ext cx="164" cy="6"/>
            </a:xfrm>
            <a:custGeom>
              <a:avLst/>
              <a:gdLst>
                <a:gd name="T0" fmla="*/ 3 w 164"/>
                <a:gd name="T1" fmla="*/ 0 h 6"/>
                <a:gd name="T2" fmla="*/ 161 w 164"/>
                <a:gd name="T3" fmla="*/ 0 h 6"/>
                <a:gd name="T4" fmla="*/ 161 w 164"/>
                <a:gd name="T5" fmla="*/ 0 h 6"/>
                <a:gd name="T6" fmla="*/ 164 w 164"/>
                <a:gd name="T7" fmla="*/ 0 h 6"/>
                <a:gd name="T8" fmla="*/ 164 w 164"/>
                <a:gd name="T9" fmla="*/ 0 h 6"/>
                <a:gd name="T10" fmla="*/ 164 w 164"/>
                <a:gd name="T11" fmla="*/ 3 h 6"/>
                <a:gd name="T12" fmla="*/ 164 w 164"/>
                <a:gd name="T13" fmla="*/ 3 h 6"/>
                <a:gd name="T14" fmla="*/ 164 w 164"/>
                <a:gd name="T15" fmla="*/ 3 h 6"/>
                <a:gd name="T16" fmla="*/ 164 w 164"/>
                <a:gd name="T17" fmla="*/ 3 h 6"/>
                <a:gd name="T18" fmla="*/ 164 w 164"/>
                <a:gd name="T19" fmla="*/ 6 h 6"/>
                <a:gd name="T20" fmla="*/ 0 w 164"/>
                <a:gd name="T21" fmla="*/ 6 h 6"/>
                <a:gd name="T22" fmla="*/ 0 w 164"/>
                <a:gd name="T23" fmla="*/ 3 h 6"/>
                <a:gd name="T24" fmla="*/ 0 w 164"/>
                <a:gd name="T25" fmla="*/ 3 h 6"/>
                <a:gd name="T26" fmla="*/ 0 w 164"/>
                <a:gd name="T27" fmla="*/ 3 h 6"/>
                <a:gd name="T28" fmla="*/ 0 w 164"/>
                <a:gd name="T29" fmla="*/ 3 h 6"/>
                <a:gd name="T30" fmla="*/ 0 w 164"/>
                <a:gd name="T31" fmla="*/ 0 h 6"/>
                <a:gd name="T32" fmla="*/ 3 w 164"/>
                <a:gd name="T33" fmla="*/ 0 h 6"/>
                <a:gd name="T34" fmla="*/ 3 w 164"/>
                <a:gd name="T35" fmla="*/ 0 h 6"/>
                <a:gd name="T36" fmla="*/ 3 w 1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6"/>
                <a:gd name="T59" fmla="*/ 164 w 1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6">
                  <a:moveTo>
                    <a:pt x="3" y="0"/>
                  </a:moveTo>
                  <a:lnTo>
                    <a:pt x="161" y="0"/>
                  </a:lnTo>
                  <a:lnTo>
                    <a:pt x="164" y="0"/>
                  </a:lnTo>
                  <a:lnTo>
                    <a:pt x="164" y="3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40" name="Freeform 211"/>
            <p:cNvSpPr>
              <a:spLocks/>
            </p:cNvSpPr>
            <p:nvPr/>
          </p:nvSpPr>
          <p:spPr bwMode="auto">
            <a:xfrm>
              <a:off x="2443" y="3253"/>
              <a:ext cx="164" cy="6"/>
            </a:xfrm>
            <a:custGeom>
              <a:avLst/>
              <a:gdLst>
                <a:gd name="T0" fmla="*/ 0 w 164"/>
                <a:gd name="T1" fmla="*/ 0 h 6"/>
                <a:gd name="T2" fmla="*/ 164 w 164"/>
                <a:gd name="T3" fmla="*/ 0 h 6"/>
                <a:gd name="T4" fmla="*/ 164 w 164"/>
                <a:gd name="T5" fmla="*/ 0 h 6"/>
                <a:gd name="T6" fmla="*/ 164 w 164"/>
                <a:gd name="T7" fmla="*/ 0 h 6"/>
                <a:gd name="T8" fmla="*/ 164 w 164"/>
                <a:gd name="T9" fmla="*/ 0 h 6"/>
                <a:gd name="T10" fmla="*/ 164 w 164"/>
                <a:gd name="T11" fmla="*/ 3 h 6"/>
                <a:gd name="T12" fmla="*/ 164 w 164"/>
                <a:gd name="T13" fmla="*/ 3 h 6"/>
                <a:gd name="T14" fmla="*/ 164 w 164"/>
                <a:gd name="T15" fmla="*/ 3 h 6"/>
                <a:gd name="T16" fmla="*/ 164 w 164"/>
                <a:gd name="T17" fmla="*/ 3 h 6"/>
                <a:gd name="T18" fmla="*/ 164 w 164"/>
                <a:gd name="T19" fmla="*/ 6 h 6"/>
                <a:gd name="T20" fmla="*/ 0 w 164"/>
                <a:gd name="T21" fmla="*/ 6 h 6"/>
                <a:gd name="T22" fmla="*/ 0 w 164"/>
                <a:gd name="T23" fmla="*/ 3 h 6"/>
                <a:gd name="T24" fmla="*/ 0 w 164"/>
                <a:gd name="T25" fmla="*/ 3 h 6"/>
                <a:gd name="T26" fmla="*/ 0 w 164"/>
                <a:gd name="T27" fmla="*/ 3 h 6"/>
                <a:gd name="T28" fmla="*/ 0 w 164"/>
                <a:gd name="T29" fmla="*/ 3 h 6"/>
                <a:gd name="T30" fmla="*/ 0 w 164"/>
                <a:gd name="T31" fmla="*/ 0 h 6"/>
                <a:gd name="T32" fmla="*/ 0 w 164"/>
                <a:gd name="T33" fmla="*/ 0 h 6"/>
                <a:gd name="T34" fmla="*/ 0 w 164"/>
                <a:gd name="T35" fmla="*/ 0 h 6"/>
                <a:gd name="T36" fmla="*/ 0 w 1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6"/>
                <a:gd name="T59" fmla="*/ 164 w 1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6">
                  <a:moveTo>
                    <a:pt x="0" y="0"/>
                  </a:moveTo>
                  <a:lnTo>
                    <a:pt x="164" y="0"/>
                  </a:lnTo>
                  <a:lnTo>
                    <a:pt x="164" y="3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41" name="Freeform 212"/>
            <p:cNvSpPr>
              <a:spLocks/>
            </p:cNvSpPr>
            <p:nvPr/>
          </p:nvSpPr>
          <p:spPr bwMode="auto">
            <a:xfrm>
              <a:off x="2443" y="3256"/>
              <a:ext cx="167" cy="6"/>
            </a:xfrm>
            <a:custGeom>
              <a:avLst/>
              <a:gdLst>
                <a:gd name="T0" fmla="*/ 0 w 167"/>
                <a:gd name="T1" fmla="*/ 0 h 6"/>
                <a:gd name="T2" fmla="*/ 164 w 167"/>
                <a:gd name="T3" fmla="*/ 0 h 6"/>
                <a:gd name="T4" fmla="*/ 164 w 167"/>
                <a:gd name="T5" fmla="*/ 0 h 6"/>
                <a:gd name="T6" fmla="*/ 164 w 167"/>
                <a:gd name="T7" fmla="*/ 0 h 6"/>
                <a:gd name="T8" fmla="*/ 164 w 167"/>
                <a:gd name="T9" fmla="*/ 0 h 6"/>
                <a:gd name="T10" fmla="*/ 164 w 167"/>
                <a:gd name="T11" fmla="*/ 3 h 6"/>
                <a:gd name="T12" fmla="*/ 164 w 167"/>
                <a:gd name="T13" fmla="*/ 3 h 6"/>
                <a:gd name="T14" fmla="*/ 164 w 167"/>
                <a:gd name="T15" fmla="*/ 3 h 6"/>
                <a:gd name="T16" fmla="*/ 164 w 167"/>
                <a:gd name="T17" fmla="*/ 3 h 6"/>
                <a:gd name="T18" fmla="*/ 167 w 167"/>
                <a:gd name="T19" fmla="*/ 6 h 6"/>
                <a:gd name="T20" fmla="*/ 0 w 167"/>
                <a:gd name="T21" fmla="*/ 6 h 6"/>
                <a:gd name="T22" fmla="*/ 0 w 167"/>
                <a:gd name="T23" fmla="*/ 3 h 6"/>
                <a:gd name="T24" fmla="*/ 0 w 167"/>
                <a:gd name="T25" fmla="*/ 3 h 6"/>
                <a:gd name="T26" fmla="*/ 0 w 167"/>
                <a:gd name="T27" fmla="*/ 3 h 6"/>
                <a:gd name="T28" fmla="*/ 0 w 167"/>
                <a:gd name="T29" fmla="*/ 3 h 6"/>
                <a:gd name="T30" fmla="*/ 0 w 167"/>
                <a:gd name="T31" fmla="*/ 0 h 6"/>
                <a:gd name="T32" fmla="*/ 0 w 167"/>
                <a:gd name="T33" fmla="*/ 0 h 6"/>
                <a:gd name="T34" fmla="*/ 0 w 167"/>
                <a:gd name="T35" fmla="*/ 0 h 6"/>
                <a:gd name="T36" fmla="*/ 0 w 1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6"/>
                <a:gd name="T59" fmla="*/ 167 w 1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6">
                  <a:moveTo>
                    <a:pt x="0" y="0"/>
                  </a:moveTo>
                  <a:lnTo>
                    <a:pt x="164" y="0"/>
                  </a:lnTo>
                  <a:lnTo>
                    <a:pt x="164" y="3"/>
                  </a:lnTo>
                  <a:lnTo>
                    <a:pt x="1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42" name="Freeform 213"/>
            <p:cNvSpPr>
              <a:spLocks/>
            </p:cNvSpPr>
            <p:nvPr/>
          </p:nvSpPr>
          <p:spPr bwMode="auto">
            <a:xfrm>
              <a:off x="2443" y="3259"/>
              <a:ext cx="167" cy="6"/>
            </a:xfrm>
            <a:custGeom>
              <a:avLst/>
              <a:gdLst>
                <a:gd name="T0" fmla="*/ 0 w 167"/>
                <a:gd name="T1" fmla="*/ 0 h 6"/>
                <a:gd name="T2" fmla="*/ 164 w 167"/>
                <a:gd name="T3" fmla="*/ 0 h 6"/>
                <a:gd name="T4" fmla="*/ 164 w 167"/>
                <a:gd name="T5" fmla="*/ 0 h 6"/>
                <a:gd name="T6" fmla="*/ 164 w 167"/>
                <a:gd name="T7" fmla="*/ 0 h 6"/>
                <a:gd name="T8" fmla="*/ 164 w 167"/>
                <a:gd name="T9" fmla="*/ 0 h 6"/>
                <a:gd name="T10" fmla="*/ 167 w 167"/>
                <a:gd name="T11" fmla="*/ 3 h 6"/>
                <a:gd name="T12" fmla="*/ 167 w 167"/>
                <a:gd name="T13" fmla="*/ 3 h 6"/>
                <a:gd name="T14" fmla="*/ 167 w 167"/>
                <a:gd name="T15" fmla="*/ 3 h 6"/>
                <a:gd name="T16" fmla="*/ 167 w 167"/>
                <a:gd name="T17" fmla="*/ 3 h 6"/>
                <a:gd name="T18" fmla="*/ 167 w 167"/>
                <a:gd name="T19" fmla="*/ 6 h 6"/>
                <a:gd name="T20" fmla="*/ 0 w 167"/>
                <a:gd name="T21" fmla="*/ 6 h 6"/>
                <a:gd name="T22" fmla="*/ 0 w 167"/>
                <a:gd name="T23" fmla="*/ 3 h 6"/>
                <a:gd name="T24" fmla="*/ 0 w 167"/>
                <a:gd name="T25" fmla="*/ 3 h 6"/>
                <a:gd name="T26" fmla="*/ 0 w 167"/>
                <a:gd name="T27" fmla="*/ 3 h 6"/>
                <a:gd name="T28" fmla="*/ 0 w 167"/>
                <a:gd name="T29" fmla="*/ 3 h 6"/>
                <a:gd name="T30" fmla="*/ 0 w 167"/>
                <a:gd name="T31" fmla="*/ 0 h 6"/>
                <a:gd name="T32" fmla="*/ 0 w 167"/>
                <a:gd name="T33" fmla="*/ 0 h 6"/>
                <a:gd name="T34" fmla="*/ 0 w 167"/>
                <a:gd name="T35" fmla="*/ 0 h 6"/>
                <a:gd name="T36" fmla="*/ 0 w 1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6"/>
                <a:gd name="T59" fmla="*/ 167 w 1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6">
                  <a:moveTo>
                    <a:pt x="0" y="0"/>
                  </a:moveTo>
                  <a:lnTo>
                    <a:pt x="164" y="0"/>
                  </a:lnTo>
                  <a:lnTo>
                    <a:pt x="167" y="3"/>
                  </a:lnTo>
                  <a:lnTo>
                    <a:pt x="1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43" name="Freeform 214"/>
            <p:cNvSpPr>
              <a:spLocks/>
            </p:cNvSpPr>
            <p:nvPr/>
          </p:nvSpPr>
          <p:spPr bwMode="auto">
            <a:xfrm>
              <a:off x="2440" y="3262"/>
              <a:ext cx="170" cy="6"/>
            </a:xfrm>
            <a:custGeom>
              <a:avLst/>
              <a:gdLst>
                <a:gd name="T0" fmla="*/ 3 w 170"/>
                <a:gd name="T1" fmla="*/ 0 h 6"/>
                <a:gd name="T2" fmla="*/ 170 w 170"/>
                <a:gd name="T3" fmla="*/ 0 h 6"/>
                <a:gd name="T4" fmla="*/ 170 w 170"/>
                <a:gd name="T5" fmla="*/ 0 h 6"/>
                <a:gd name="T6" fmla="*/ 170 w 170"/>
                <a:gd name="T7" fmla="*/ 0 h 6"/>
                <a:gd name="T8" fmla="*/ 170 w 170"/>
                <a:gd name="T9" fmla="*/ 0 h 6"/>
                <a:gd name="T10" fmla="*/ 170 w 170"/>
                <a:gd name="T11" fmla="*/ 3 h 6"/>
                <a:gd name="T12" fmla="*/ 170 w 170"/>
                <a:gd name="T13" fmla="*/ 3 h 6"/>
                <a:gd name="T14" fmla="*/ 170 w 170"/>
                <a:gd name="T15" fmla="*/ 3 h 6"/>
                <a:gd name="T16" fmla="*/ 170 w 170"/>
                <a:gd name="T17" fmla="*/ 3 h 6"/>
                <a:gd name="T18" fmla="*/ 170 w 170"/>
                <a:gd name="T19" fmla="*/ 6 h 6"/>
                <a:gd name="T20" fmla="*/ 0 w 170"/>
                <a:gd name="T21" fmla="*/ 6 h 6"/>
                <a:gd name="T22" fmla="*/ 0 w 170"/>
                <a:gd name="T23" fmla="*/ 3 h 6"/>
                <a:gd name="T24" fmla="*/ 3 w 170"/>
                <a:gd name="T25" fmla="*/ 3 h 6"/>
                <a:gd name="T26" fmla="*/ 3 w 170"/>
                <a:gd name="T27" fmla="*/ 3 h 6"/>
                <a:gd name="T28" fmla="*/ 3 w 170"/>
                <a:gd name="T29" fmla="*/ 3 h 6"/>
                <a:gd name="T30" fmla="*/ 3 w 170"/>
                <a:gd name="T31" fmla="*/ 0 h 6"/>
                <a:gd name="T32" fmla="*/ 3 w 170"/>
                <a:gd name="T33" fmla="*/ 0 h 6"/>
                <a:gd name="T34" fmla="*/ 3 w 170"/>
                <a:gd name="T35" fmla="*/ 0 h 6"/>
                <a:gd name="T36" fmla="*/ 3 w 1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6"/>
                <a:gd name="T59" fmla="*/ 170 w 1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6">
                  <a:moveTo>
                    <a:pt x="3" y="0"/>
                  </a:moveTo>
                  <a:lnTo>
                    <a:pt x="170" y="0"/>
                  </a:lnTo>
                  <a:lnTo>
                    <a:pt x="170" y="3"/>
                  </a:lnTo>
                  <a:lnTo>
                    <a:pt x="1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44" name="Freeform 215"/>
            <p:cNvSpPr>
              <a:spLocks/>
            </p:cNvSpPr>
            <p:nvPr/>
          </p:nvSpPr>
          <p:spPr bwMode="auto">
            <a:xfrm>
              <a:off x="2440" y="3265"/>
              <a:ext cx="170" cy="6"/>
            </a:xfrm>
            <a:custGeom>
              <a:avLst/>
              <a:gdLst>
                <a:gd name="T0" fmla="*/ 3 w 170"/>
                <a:gd name="T1" fmla="*/ 0 h 6"/>
                <a:gd name="T2" fmla="*/ 170 w 170"/>
                <a:gd name="T3" fmla="*/ 0 h 6"/>
                <a:gd name="T4" fmla="*/ 170 w 170"/>
                <a:gd name="T5" fmla="*/ 0 h 6"/>
                <a:gd name="T6" fmla="*/ 170 w 170"/>
                <a:gd name="T7" fmla="*/ 0 h 6"/>
                <a:gd name="T8" fmla="*/ 170 w 170"/>
                <a:gd name="T9" fmla="*/ 0 h 6"/>
                <a:gd name="T10" fmla="*/ 170 w 170"/>
                <a:gd name="T11" fmla="*/ 3 h 6"/>
                <a:gd name="T12" fmla="*/ 170 w 170"/>
                <a:gd name="T13" fmla="*/ 3 h 6"/>
                <a:gd name="T14" fmla="*/ 170 w 170"/>
                <a:gd name="T15" fmla="*/ 3 h 6"/>
                <a:gd name="T16" fmla="*/ 170 w 170"/>
                <a:gd name="T17" fmla="*/ 3 h 6"/>
                <a:gd name="T18" fmla="*/ 170 w 170"/>
                <a:gd name="T19" fmla="*/ 6 h 6"/>
                <a:gd name="T20" fmla="*/ 0 w 170"/>
                <a:gd name="T21" fmla="*/ 6 h 6"/>
                <a:gd name="T22" fmla="*/ 0 w 170"/>
                <a:gd name="T23" fmla="*/ 3 h 6"/>
                <a:gd name="T24" fmla="*/ 0 w 170"/>
                <a:gd name="T25" fmla="*/ 3 h 6"/>
                <a:gd name="T26" fmla="*/ 0 w 170"/>
                <a:gd name="T27" fmla="*/ 3 h 6"/>
                <a:gd name="T28" fmla="*/ 0 w 170"/>
                <a:gd name="T29" fmla="*/ 3 h 6"/>
                <a:gd name="T30" fmla="*/ 0 w 170"/>
                <a:gd name="T31" fmla="*/ 0 h 6"/>
                <a:gd name="T32" fmla="*/ 3 w 170"/>
                <a:gd name="T33" fmla="*/ 0 h 6"/>
                <a:gd name="T34" fmla="*/ 3 w 170"/>
                <a:gd name="T35" fmla="*/ 0 h 6"/>
                <a:gd name="T36" fmla="*/ 3 w 1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6"/>
                <a:gd name="T59" fmla="*/ 170 w 1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6">
                  <a:moveTo>
                    <a:pt x="3" y="0"/>
                  </a:moveTo>
                  <a:lnTo>
                    <a:pt x="170" y="0"/>
                  </a:lnTo>
                  <a:lnTo>
                    <a:pt x="170" y="3"/>
                  </a:lnTo>
                  <a:lnTo>
                    <a:pt x="1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45" name="Freeform 216"/>
            <p:cNvSpPr>
              <a:spLocks/>
            </p:cNvSpPr>
            <p:nvPr/>
          </p:nvSpPr>
          <p:spPr bwMode="auto">
            <a:xfrm>
              <a:off x="2440" y="3268"/>
              <a:ext cx="173" cy="6"/>
            </a:xfrm>
            <a:custGeom>
              <a:avLst/>
              <a:gdLst>
                <a:gd name="T0" fmla="*/ 0 w 173"/>
                <a:gd name="T1" fmla="*/ 0 h 6"/>
                <a:gd name="T2" fmla="*/ 170 w 173"/>
                <a:gd name="T3" fmla="*/ 0 h 6"/>
                <a:gd name="T4" fmla="*/ 170 w 173"/>
                <a:gd name="T5" fmla="*/ 0 h 6"/>
                <a:gd name="T6" fmla="*/ 170 w 173"/>
                <a:gd name="T7" fmla="*/ 0 h 6"/>
                <a:gd name="T8" fmla="*/ 170 w 173"/>
                <a:gd name="T9" fmla="*/ 0 h 6"/>
                <a:gd name="T10" fmla="*/ 170 w 173"/>
                <a:gd name="T11" fmla="*/ 3 h 6"/>
                <a:gd name="T12" fmla="*/ 173 w 173"/>
                <a:gd name="T13" fmla="*/ 3 h 6"/>
                <a:gd name="T14" fmla="*/ 173 w 173"/>
                <a:gd name="T15" fmla="*/ 3 h 6"/>
                <a:gd name="T16" fmla="*/ 173 w 173"/>
                <a:gd name="T17" fmla="*/ 3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3 h 6"/>
                <a:gd name="T24" fmla="*/ 0 w 173"/>
                <a:gd name="T25" fmla="*/ 3 h 6"/>
                <a:gd name="T26" fmla="*/ 0 w 173"/>
                <a:gd name="T27" fmla="*/ 3 h 6"/>
                <a:gd name="T28" fmla="*/ 0 w 173"/>
                <a:gd name="T29" fmla="*/ 3 h 6"/>
                <a:gd name="T30" fmla="*/ 0 w 173"/>
                <a:gd name="T31" fmla="*/ 0 h 6"/>
                <a:gd name="T32" fmla="*/ 0 w 173"/>
                <a:gd name="T33" fmla="*/ 0 h 6"/>
                <a:gd name="T34" fmla="*/ 0 w 173"/>
                <a:gd name="T35" fmla="*/ 0 h 6"/>
                <a:gd name="T36" fmla="*/ 0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0" y="0"/>
                  </a:moveTo>
                  <a:lnTo>
                    <a:pt x="170" y="0"/>
                  </a:lnTo>
                  <a:lnTo>
                    <a:pt x="170" y="3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46" name="Freeform 217"/>
            <p:cNvSpPr>
              <a:spLocks/>
            </p:cNvSpPr>
            <p:nvPr/>
          </p:nvSpPr>
          <p:spPr bwMode="auto">
            <a:xfrm>
              <a:off x="2440" y="3271"/>
              <a:ext cx="173" cy="6"/>
            </a:xfrm>
            <a:custGeom>
              <a:avLst/>
              <a:gdLst>
                <a:gd name="T0" fmla="*/ 0 w 173"/>
                <a:gd name="T1" fmla="*/ 0 h 6"/>
                <a:gd name="T2" fmla="*/ 170 w 173"/>
                <a:gd name="T3" fmla="*/ 0 h 6"/>
                <a:gd name="T4" fmla="*/ 173 w 173"/>
                <a:gd name="T5" fmla="*/ 0 h 6"/>
                <a:gd name="T6" fmla="*/ 173 w 173"/>
                <a:gd name="T7" fmla="*/ 0 h 6"/>
                <a:gd name="T8" fmla="*/ 173 w 173"/>
                <a:gd name="T9" fmla="*/ 0 h 6"/>
                <a:gd name="T10" fmla="*/ 173 w 173"/>
                <a:gd name="T11" fmla="*/ 3 h 6"/>
                <a:gd name="T12" fmla="*/ 173 w 173"/>
                <a:gd name="T13" fmla="*/ 3 h 6"/>
                <a:gd name="T14" fmla="*/ 173 w 173"/>
                <a:gd name="T15" fmla="*/ 3 h 6"/>
                <a:gd name="T16" fmla="*/ 173 w 173"/>
                <a:gd name="T17" fmla="*/ 3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3 h 6"/>
                <a:gd name="T24" fmla="*/ 0 w 173"/>
                <a:gd name="T25" fmla="*/ 3 h 6"/>
                <a:gd name="T26" fmla="*/ 0 w 173"/>
                <a:gd name="T27" fmla="*/ 3 h 6"/>
                <a:gd name="T28" fmla="*/ 0 w 173"/>
                <a:gd name="T29" fmla="*/ 3 h 6"/>
                <a:gd name="T30" fmla="*/ 0 w 173"/>
                <a:gd name="T31" fmla="*/ 0 h 6"/>
                <a:gd name="T32" fmla="*/ 0 w 173"/>
                <a:gd name="T33" fmla="*/ 0 h 6"/>
                <a:gd name="T34" fmla="*/ 0 w 173"/>
                <a:gd name="T35" fmla="*/ 0 h 6"/>
                <a:gd name="T36" fmla="*/ 0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0" y="0"/>
                  </a:moveTo>
                  <a:lnTo>
                    <a:pt x="170" y="0"/>
                  </a:lnTo>
                  <a:lnTo>
                    <a:pt x="173" y="0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47" name="Freeform 218"/>
            <p:cNvSpPr>
              <a:spLocks/>
            </p:cNvSpPr>
            <p:nvPr/>
          </p:nvSpPr>
          <p:spPr bwMode="auto">
            <a:xfrm>
              <a:off x="2440" y="3274"/>
              <a:ext cx="173" cy="6"/>
            </a:xfrm>
            <a:custGeom>
              <a:avLst/>
              <a:gdLst>
                <a:gd name="T0" fmla="*/ 0 w 173"/>
                <a:gd name="T1" fmla="*/ 0 h 6"/>
                <a:gd name="T2" fmla="*/ 173 w 173"/>
                <a:gd name="T3" fmla="*/ 0 h 6"/>
                <a:gd name="T4" fmla="*/ 173 w 173"/>
                <a:gd name="T5" fmla="*/ 0 h 6"/>
                <a:gd name="T6" fmla="*/ 173 w 173"/>
                <a:gd name="T7" fmla="*/ 0 h 6"/>
                <a:gd name="T8" fmla="*/ 173 w 173"/>
                <a:gd name="T9" fmla="*/ 0 h 6"/>
                <a:gd name="T10" fmla="*/ 173 w 173"/>
                <a:gd name="T11" fmla="*/ 3 h 6"/>
                <a:gd name="T12" fmla="*/ 173 w 173"/>
                <a:gd name="T13" fmla="*/ 3 h 6"/>
                <a:gd name="T14" fmla="*/ 173 w 173"/>
                <a:gd name="T15" fmla="*/ 3 h 6"/>
                <a:gd name="T16" fmla="*/ 173 w 173"/>
                <a:gd name="T17" fmla="*/ 3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3 h 6"/>
                <a:gd name="T24" fmla="*/ 0 w 173"/>
                <a:gd name="T25" fmla="*/ 3 h 6"/>
                <a:gd name="T26" fmla="*/ 0 w 173"/>
                <a:gd name="T27" fmla="*/ 3 h 6"/>
                <a:gd name="T28" fmla="*/ 0 w 173"/>
                <a:gd name="T29" fmla="*/ 3 h 6"/>
                <a:gd name="T30" fmla="*/ 0 w 173"/>
                <a:gd name="T31" fmla="*/ 0 h 6"/>
                <a:gd name="T32" fmla="*/ 0 w 173"/>
                <a:gd name="T33" fmla="*/ 0 h 6"/>
                <a:gd name="T34" fmla="*/ 0 w 173"/>
                <a:gd name="T35" fmla="*/ 0 h 6"/>
                <a:gd name="T36" fmla="*/ 0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0" y="0"/>
                  </a:moveTo>
                  <a:lnTo>
                    <a:pt x="173" y="0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48" name="Freeform 219"/>
            <p:cNvSpPr>
              <a:spLocks/>
            </p:cNvSpPr>
            <p:nvPr/>
          </p:nvSpPr>
          <p:spPr bwMode="auto">
            <a:xfrm>
              <a:off x="2437" y="3277"/>
              <a:ext cx="179" cy="6"/>
            </a:xfrm>
            <a:custGeom>
              <a:avLst/>
              <a:gdLst>
                <a:gd name="T0" fmla="*/ 3 w 179"/>
                <a:gd name="T1" fmla="*/ 0 h 6"/>
                <a:gd name="T2" fmla="*/ 176 w 179"/>
                <a:gd name="T3" fmla="*/ 0 h 6"/>
                <a:gd name="T4" fmla="*/ 176 w 179"/>
                <a:gd name="T5" fmla="*/ 0 h 6"/>
                <a:gd name="T6" fmla="*/ 176 w 179"/>
                <a:gd name="T7" fmla="*/ 0 h 6"/>
                <a:gd name="T8" fmla="*/ 176 w 179"/>
                <a:gd name="T9" fmla="*/ 0 h 6"/>
                <a:gd name="T10" fmla="*/ 176 w 179"/>
                <a:gd name="T11" fmla="*/ 3 h 6"/>
                <a:gd name="T12" fmla="*/ 179 w 179"/>
                <a:gd name="T13" fmla="*/ 3 h 6"/>
                <a:gd name="T14" fmla="*/ 179 w 179"/>
                <a:gd name="T15" fmla="*/ 3 h 6"/>
                <a:gd name="T16" fmla="*/ 179 w 179"/>
                <a:gd name="T17" fmla="*/ 3 h 6"/>
                <a:gd name="T18" fmla="*/ 179 w 179"/>
                <a:gd name="T19" fmla="*/ 6 h 6"/>
                <a:gd name="T20" fmla="*/ 0 w 179"/>
                <a:gd name="T21" fmla="*/ 6 h 6"/>
                <a:gd name="T22" fmla="*/ 0 w 179"/>
                <a:gd name="T23" fmla="*/ 3 h 6"/>
                <a:gd name="T24" fmla="*/ 0 w 179"/>
                <a:gd name="T25" fmla="*/ 3 h 6"/>
                <a:gd name="T26" fmla="*/ 3 w 179"/>
                <a:gd name="T27" fmla="*/ 3 h 6"/>
                <a:gd name="T28" fmla="*/ 3 w 179"/>
                <a:gd name="T29" fmla="*/ 3 h 6"/>
                <a:gd name="T30" fmla="*/ 3 w 179"/>
                <a:gd name="T31" fmla="*/ 0 h 6"/>
                <a:gd name="T32" fmla="*/ 3 w 179"/>
                <a:gd name="T33" fmla="*/ 0 h 6"/>
                <a:gd name="T34" fmla="*/ 3 w 179"/>
                <a:gd name="T35" fmla="*/ 0 h 6"/>
                <a:gd name="T36" fmla="*/ 3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3" y="0"/>
                  </a:moveTo>
                  <a:lnTo>
                    <a:pt x="176" y="0"/>
                  </a:lnTo>
                  <a:lnTo>
                    <a:pt x="176" y="3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49" name="Freeform 220"/>
            <p:cNvSpPr>
              <a:spLocks/>
            </p:cNvSpPr>
            <p:nvPr/>
          </p:nvSpPr>
          <p:spPr bwMode="auto">
            <a:xfrm>
              <a:off x="2437" y="3280"/>
              <a:ext cx="179" cy="6"/>
            </a:xfrm>
            <a:custGeom>
              <a:avLst/>
              <a:gdLst>
                <a:gd name="T0" fmla="*/ 3 w 179"/>
                <a:gd name="T1" fmla="*/ 0 h 6"/>
                <a:gd name="T2" fmla="*/ 176 w 179"/>
                <a:gd name="T3" fmla="*/ 0 h 6"/>
                <a:gd name="T4" fmla="*/ 179 w 179"/>
                <a:gd name="T5" fmla="*/ 0 h 6"/>
                <a:gd name="T6" fmla="*/ 179 w 179"/>
                <a:gd name="T7" fmla="*/ 0 h 6"/>
                <a:gd name="T8" fmla="*/ 179 w 179"/>
                <a:gd name="T9" fmla="*/ 0 h 6"/>
                <a:gd name="T10" fmla="*/ 179 w 179"/>
                <a:gd name="T11" fmla="*/ 3 h 6"/>
                <a:gd name="T12" fmla="*/ 179 w 179"/>
                <a:gd name="T13" fmla="*/ 3 h 6"/>
                <a:gd name="T14" fmla="*/ 179 w 179"/>
                <a:gd name="T15" fmla="*/ 3 h 6"/>
                <a:gd name="T16" fmla="*/ 179 w 179"/>
                <a:gd name="T17" fmla="*/ 3 h 6"/>
                <a:gd name="T18" fmla="*/ 179 w 179"/>
                <a:gd name="T19" fmla="*/ 6 h 6"/>
                <a:gd name="T20" fmla="*/ 0 w 179"/>
                <a:gd name="T21" fmla="*/ 6 h 6"/>
                <a:gd name="T22" fmla="*/ 0 w 179"/>
                <a:gd name="T23" fmla="*/ 3 h 6"/>
                <a:gd name="T24" fmla="*/ 0 w 179"/>
                <a:gd name="T25" fmla="*/ 3 h 6"/>
                <a:gd name="T26" fmla="*/ 0 w 179"/>
                <a:gd name="T27" fmla="*/ 3 h 6"/>
                <a:gd name="T28" fmla="*/ 0 w 179"/>
                <a:gd name="T29" fmla="*/ 3 h 6"/>
                <a:gd name="T30" fmla="*/ 0 w 179"/>
                <a:gd name="T31" fmla="*/ 0 h 6"/>
                <a:gd name="T32" fmla="*/ 0 w 179"/>
                <a:gd name="T33" fmla="*/ 0 h 6"/>
                <a:gd name="T34" fmla="*/ 3 w 179"/>
                <a:gd name="T35" fmla="*/ 0 h 6"/>
                <a:gd name="T36" fmla="*/ 3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3" y="0"/>
                  </a:moveTo>
                  <a:lnTo>
                    <a:pt x="176" y="0"/>
                  </a:lnTo>
                  <a:lnTo>
                    <a:pt x="179" y="0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50" name="Freeform 221"/>
            <p:cNvSpPr>
              <a:spLocks/>
            </p:cNvSpPr>
            <p:nvPr/>
          </p:nvSpPr>
          <p:spPr bwMode="auto">
            <a:xfrm>
              <a:off x="2437" y="3283"/>
              <a:ext cx="182" cy="6"/>
            </a:xfrm>
            <a:custGeom>
              <a:avLst/>
              <a:gdLst>
                <a:gd name="T0" fmla="*/ 0 w 182"/>
                <a:gd name="T1" fmla="*/ 0 h 6"/>
                <a:gd name="T2" fmla="*/ 179 w 182"/>
                <a:gd name="T3" fmla="*/ 0 h 6"/>
                <a:gd name="T4" fmla="*/ 179 w 182"/>
                <a:gd name="T5" fmla="*/ 0 h 6"/>
                <a:gd name="T6" fmla="*/ 179 w 182"/>
                <a:gd name="T7" fmla="*/ 0 h 6"/>
                <a:gd name="T8" fmla="*/ 179 w 182"/>
                <a:gd name="T9" fmla="*/ 0 h 6"/>
                <a:gd name="T10" fmla="*/ 179 w 182"/>
                <a:gd name="T11" fmla="*/ 3 h 6"/>
                <a:gd name="T12" fmla="*/ 179 w 182"/>
                <a:gd name="T13" fmla="*/ 3 h 6"/>
                <a:gd name="T14" fmla="*/ 179 w 182"/>
                <a:gd name="T15" fmla="*/ 3 h 6"/>
                <a:gd name="T16" fmla="*/ 179 w 182"/>
                <a:gd name="T17" fmla="*/ 3 h 6"/>
                <a:gd name="T18" fmla="*/ 182 w 182"/>
                <a:gd name="T19" fmla="*/ 6 h 6"/>
                <a:gd name="T20" fmla="*/ 0 w 182"/>
                <a:gd name="T21" fmla="*/ 6 h 6"/>
                <a:gd name="T22" fmla="*/ 0 w 182"/>
                <a:gd name="T23" fmla="*/ 3 h 6"/>
                <a:gd name="T24" fmla="*/ 0 w 182"/>
                <a:gd name="T25" fmla="*/ 3 h 6"/>
                <a:gd name="T26" fmla="*/ 0 w 182"/>
                <a:gd name="T27" fmla="*/ 3 h 6"/>
                <a:gd name="T28" fmla="*/ 0 w 182"/>
                <a:gd name="T29" fmla="*/ 3 h 6"/>
                <a:gd name="T30" fmla="*/ 0 w 182"/>
                <a:gd name="T31" fmla="*/ 0 h 6"/>
                <a:gd name="T32" fmla="*/ 0 w 182"/>
                <a:gd name="T33" fmla="*/ 0 h 6"/>
                <a:gd name="T34" fmla="*/ 0 w 182"/>
                <a:gd name="T35" fmla="*/ 0 h 6"/>
                <a:gd name="T36" fmla="*/ 0 w 1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6"/>
                <a:gd name="T59" fmla="*/ 182 w 1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6">
                  <a:moveTo>
                    <a:pt x="0" y="0"/>
                  </a:moveTo>
                  <a:lnTo>
                    <a:pt x="179" y="0"/>
                  </a:lnTo>
                  <a:lnTo>
                    <a:pt x="179" y="3"/>
                  </a:lnTo>
                  <a:lnTo>
                    <a:pt x="1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51" name="Freeform 222"/>
            <p:cNvSpPr>
              <a:spLocks/>
            </p:cNvSpPr>
            <p:nvPr/>
          </p:nvSpPr>
          <p:spPr bwMode="auto">
            <a:xfrm>
              <a:off x="2437" y="3286"/>
              <a:ext cx="182" cy="6"/>
            </a:xfrm>
            <a:custGeom>
              <a:avLst/>
              <a:gdLst>
                <a:gd name="T0" fmla="*/ 0 w 182"/>
                <a:gd name="T1" fmla="*/ 0 h 6"/>
                <a:gd name="T2" fmla="*/ 179 w 182"/>
                <a:gd name="T3" fmla="*/ 0 h 6"/>
                <a:gd name="T4" fmla="*/ 179 w 182"/>
                <a:gd name="T5" fmla="*/ 0 h 6"/>
                <a:gd name="T6" fmla="*/ 179 w 182"/>
                <a:gd name="T7" fmla="*/ 0 h 6"/>
                <a:gd name="T8" fmla="*/ 179 w 182"/>
                <a:gd name="T9" fmla="*/ 0 h 6"/>
                <a:gd name="T10" fmla="*/ 182 w 182"/>
                <a:gd name="T11" fmla="*/ 3 h 6"/>
                <a:gd name="T12" fmla="*/ 182 w 182"/>
                <a:gd name="T13" fmla="*/ 3 h 6"/>
                <a:gd name="T14" fmla="*/ 182 w 182"/>
                <a:gd name="T15" fmla="*/ 3 h 6"/>
                <a:gd name="T16" fmla="*/ 182 w 182"/>
                <a:gd name="T17" fmla="*/ 3 h 6"/>
                <a:gd name="T18" fmla="*/ 182 w 182"/>
                <a:gd name="T19" fmla="*/ 6 h 6"/>
                <a:gd name="T20" fmla="*/ 0 w 182"/>
                <a:gd name="T21" fmla="*/ 6 h 6"/>
                <a:gd name="T22" fmla="*/ 0 w 182"/>
                <a:gd name="T23" fmla="*/ 3 h 6"/>
                <a:gd name="T24" fmla="*/ 0 w 182"/>
                <a:gd name="T25" fmla="*/ 3 h 6"/>
                <a:gd name="T26" fmla="*/ 0 w 182"/>
                <a:gd name="T27" fmla="*/ 3 h 6"/>
                <a:gd name="T28" fmla="*/ 0 w 182"/>
                <a:gd name="T29" fmla="*/ 3 h 6"/>
                <a:gd name="T30" fmla="*/ 0 w 182"/>
                <a:gd name="T31" fmla="*/ 0 h 6"/>
                <a:gd name="T32" fmla="*/ 0 w 182"/>
                <a:gd name="T33" fmla="*/ 0 h 6"/>
                <a:gd name="T34" fmla="*/ 0 w 182"/>
                <a:gd name="T35" fmla="*/ 0 h 6"/>
                <a:gd name="T36" fmla="*/ 0 w 1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6"/>
                <a:gd name="T59" fmla="*/ 182 w 1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6">
                  <a:moveTo>
                    <a:pt x="0" y="0"/>
                  </a:moveTo>
                  <a:lnTo>
                    <a:pt x="179" y="0"/>
                  </a:lnTo>
                  <a:lnTo>
                    <a:pt x="182" y="3"/>
                  </a:lnTo>
                  <a:lnTo>
                    <a:pt x="1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52" name="Freeform 223"/>
            <p:cNvSpPr>
              <a:spLocks/>
            </p:cNvSpPr>
            <p:nvPr/>
          </p:nvSpPr>
          <p:spPr bwMode="auto">
            <a:xfrm>
              <a:off x="2434" y="3289"/>
              <a:ext cx="185" cy="6"/>
            </a:xfrm>
            <a:custGeom>
              <a:avLst/>
              <a:gdLst>
                <a:gd name="T0" fmla="*/ 3 w 185"/>
                <a:gd name="T1" fmla="*/ 0 h 6"/>
                <a:gd name="T2" fmla="*/ 185 w 185"/>
                <a:gd name="T3" fmla="*/ 0 h 6"/>
                <a:gd name="T4" fmla="*/ 185 w 185"/>
                <a:gd name="T5" fmla="*/ 0 h 6"/>
                <a:gd name="T6" fmla="*/ 185 w 185"/>
                <a:gd name="T7" fmla="*/ 0 h 6"/>
                <a:gd name="T8" fmla="*/ 185 w 185"/>
                <a:gd name="T9" fmla="*/ 0 h 6"/>
                <a:gd name="T10" fmla="*/ 185 w 185"/>
                <a:gd name="T11" fmla="*/ 3 h 6"/>
                <a:gd name="T12" fmla="*/ 185 w 185"/>
                <a:gd name="T13" fmla="*/ 3 h 6"/>
                <a:gd name="T14" fmla="*/ 185 w 185"/>
                <a:gd name="T15" fmla="*/ 3 h 6"/>
                <a:gd name="T16" fmla="*/ 185 w 185"/>
                <a:gd name="T17" fmla="*/ 3 h 6"/>
                <a:gd name="T18" fmla="*/ 185 w 185"/>
                <a:gd name="T19" fmla="*/ 6 h 6"/>
                <a:gd name="T20" fmla="*/ 0 w 185"/>
                <a:gd name="T21" fmla="*/ 6 h 6"/>
                <a:gd name="T22" fmla="*/ 0 w 185"/>
                <a:gd name="T23" fmla="*/ 3 h 6"/>
                <a:gd name="T24" fmla="*/ 0 w 185"/>
                <a:gd name="T25" fmla="*/ 3 h 6"/>
                <a:gd name="T26" fmla="*/ 3 w 185"/>
                <a:gd name="T27" fmla="*/ 3 h 6"/>
                <a:gd name="T28" fmla="*/ 3 w 185"/>
                <a:gd name="T29" fmla="*/ 3 h 6"/>
                <a:gd name="T30" fmla="*/ 3 w 185"/>
                <a:gd name="T31" fmla="*/ 0 h 6"/>
                <a:gd name="T32" fmla="*/ 3 w 185"/>
                <a:gd name="T33" fmla="*/ 0 h 6"/>
                <a:gd name="T34" fmla="*/ 3 w 185"/>
                <a:gd name="T35" fmla="*/ 0 h 6"/>
                <a:gd name="T36" fmla="*/ 3 w 1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5"/>
                <a:gd name="T58" fmla="*/ 0 h 6"/>
                <a:gd name="T59" fmla="*/ 185 w 1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5" h="6">
                  <a:moveTo>
                    <a:pt x="3" y="0"/>
                  </a:moveTo>
                  <a:lnTo>
                    <a:pt x="185" y="0"/>
                  </a:lnTo>
                  <a:lnTo>
                    <a:pt x="185" y="3"/>
                  </a:lnTo>
                  <a:lnTo>
                    <a:pt x="1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53" name="Freeform 224"/>
            <p:cNvSpPr>
              <a:spLocks/>
            </p:cNvSpPr>
            <p:nvPr/>
          </p:nvSpPr>
          <p:spPr bwMode="auto">
            <a:xfrm>
              <a:off x="2434" y="3292"/>
              <a:ext cx="188" cy="6"/>
            </a:xfrm>
            <a:custGeom>
              <a:avLst/>
              <a:gdLst>
                <a:gd name="T0" fmla="*/ 3 w 188"/>
                <a:gd name="T1" fmla="*/ 0 h 6"/>
                <a:gd name="T2" fmla="*/ 185 w 188"/>
                <a:gd name="T3" fmla="*/ 0 h 6"/>
                <a:gd name="T4" fmla="*/ 185 w 188"/>
                <a:gd name="T5" fmla="*/ 0 h 6"/>
                <a:gd name="T6" fmla="*/ 185 w 188"/>
                <a:gd name="T7" fmla="*/ 0 h 6"/>
                <a:gd name="T8" fmla="*/ 185 w 188"/>
                <a:gd name="T9" fmla="*/ 0 h 6"/>
                <a:gd name="T10" fmla="*/ 185 w 188"/>
                <a:gd name="T11" fmla="*/ 3 h 6"/>
                <a:gd name="T12" fmla="*/ 185 w 188"/>
                <a:gd name="T13" fmla="*/ 3 h 6"/>
                <a:gd name="T14" fmla="*/ 185 w 188"/>
                <a:gd name="T15" fmla="*/ 3 h 6"/>
                <a:gd name="T16" fmla="*/ 188 w 188"/>
                <a:gd name="T17" fmla="*/ 3 h 6"/>
                <a:gd name="T18" fmla="*/ 188 w 188"/>
                <a:gd name="T19" fmla="*/ 6 h 6"/>
                <a:gd name="T20" fmla="*/ 0 w 188"/>
                <a:gd name="T21" fmla="*/ 6 h 6"/>
                <a:gd name="T22" fmla="*/ 0 w 188"/>
                <a:gd name="T23" fmla="*/ 3 h 6"/>
                <a:gd name="T24" fmla="*/ 0 w 188"/>
                <a:gd name="T25" fmla="*/ 3 h 6"/>
                <a:gd name="T26" fmla="*/ 0 w 188"/>
                <a:gd name="T27" fmla="*/ 3 h 6"/>
                <a:gd name="T28" fmla="*/ 0 w 188"/>
                <a:gd name="T29" fmla="*/ 3 h 6"/>
                <a:gd name="T30" fmla="*/ 0 w 188"/>
                <a:gd name="T31" fmla="*/ 0 h 6"/>
                <a:gd name="T32" fmla="*/ 0 w 188"/>
                <a:gd name="T33" fmla="*/ 0 h 6"/>
                <a:gd name="T34" fmla="*/ 3 w 188"/>
                <a:gd name="T35" fmla="*/ 0 h 6"/>
                <a:gd name="T36" fmla="*/ 3 w 1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8"/>
                <a:gd name="T58" fmla="*/ 0 h 6"/>
                <a:gd name="T59" fmla="*/ 188 w 1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8" h="6">
                  <a:moveTo>
                    <a:pt x="3" y="0"/>
                  </a:moveTo>
                  <a:lnTo>
                    <a:pt x="185" y="0"/>
                  </a:lnTo>
                  <a:lnTo>
                    <a:pt x="185" y="3"/>
                  </a:lnTo>
                  <a:lnTo>
                    <a:pt x="188" y="3"/>
                  </a:lnTo>
                  <a:lnTo>
                    <a:pt x="1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54" name="Freeform 225"/>
            <p:cNvSpPr>
              <a:spLocks/>
            </p:cNvSpPr>
            <p:nvPr/>
          </p:nvSpPr>
          <p:spPr bwMode="auto">
            <a:xfrm>
              <a:off x="2434" y="3295"/>
              <a:ext cx="188" cy="6"/>
            </a:xfrm>
            <a:custGeom>
              <a:avLst/>
              <a:gdLst>
                <a:gd name="T0" fmla="*/ 0 w 188"/>
                <a:gd name="T1" fmla="*/ 0 h 6"/>
                <a:gd name="T2" fmla="*/ 185 w 188"/>
                <a:gd name="T3" fmla="*/ 0 h 6"/>
                <a:gd name="T4" fmla="*/ 185 w 188"/>
                <a:gd name="T5" fmla="*/ 0 h 6"/>
                <a:gd name="T6" fmla="*/ 185 w 188"/>
                <a:gd name="T7" fmla="*/ 0 h 6"/>
                <a:gd name="T8" fmla="*/ 188 w 188"/>
                <a:gd name="T9" fmla="*/ 0 h 6"/>
                <a:gd name="T10" fmla="*/ 188 w 188"/>
                <a:gd name="T11" fmla="*/ 3 h 6"/>
                <a:gd name="T12" fmla="*/ 188 w 188"/>
                <a:gd name="T13" fmla="*/ 3 h 6"/>
                <a:gd name="T14" fmla="*/ 188 w 188"/>
                <a:gd name="T15" fmla="*/ 3 h 6"/>
                <a:gd name="T16" fmla="*/ 188 w 188"/>
                <a:gd name="T17" fmla="*/ 3 h 6"/>
                <a:gd name="T18" fmla="*/ 188 w 188"/>
                <a:gd name="T19" fmla="*/ 6 h 6"/>
                <a:gd name="T20" fmla="*/ 0 w 188"/>
                <a:gd name="T21" fmla="*/ 6 h 6"/>
                <a:gd name="T22" fmla="*/ 0 w 188"/>
                <a:gd name="T23" fmla="*/ 3 h 6"/>
                <a:gd name="T24" fmla="*/ 0 w 188"/>
                <a:gd name="T25" fmla="*/ 3 h 6"/>
                <a:gd name="T26" fmla="*/ 0 w 188"/>
                <a:gd name="T27" fmla="*/ 3 h 6"/>
                <a:gd name="T28" fmla="*/ 0 w 188"/>
                <a:gd name="T29" fmla="*/ 3 h 6"/>
                <a:gd name="T30" fmla="*/ 0 w 188"/>
                <a:gd name="T31" fmla="*/ 0 h 6"/>
                <a:gd name="T32" fmla="*/ 0 w 188"/>
                <a:gd name="T33" fmla="*/ 0 h 6"/>
                <a:gd name="T34" fmla="*/ 0 w 188"/>
                <a:gd name="T35" fmla="*/ 0 h 6"/>
                <a:gd name="T36" fmla="*/ 0 w 1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8"/>
                <a:gd name="T58" fmla="*/ 0 h 6"/>
                <a:gd name="T59" fmla="*/ 188 w 1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8" h="6">
                  <a:moveTo>
                    <a:pt x="0" y="0"/>
                  </a:moveTo>
                  <a:lnTo>
                    <a:pt x="185" y="0"/>
                  </a:lnTo>
                  <a:lnTo>
                    <a:pt x="188" y="0"/>
                  </a:lnTo>
                  <a:lnTo>
                    <a:pt x="188" y="3"/>
                  </a:lnTo>
                  <a:lnTo>
                    <a:pt x="1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55" name="Freeform 226"/>
            <p:cNvSpPr>
              <a:spLocks/>
            </p:cNvSpPr>
            <p:nvPr/>
          </p:nvSpPr>
          <p:spPr bwMode="auto">
            <a:xfrm>
              <a:off x="2431" y="3298"/>
              <a:ext cx="191" cy="6"/>
            </a:xfrm>
            <a:custGeom>
              <a:avLst/>
              <a:gdLst>
                <a:gd name="T0" fmla="*/ 3 w 191"/>
                <a:gd name="T1" fmla="*/ 0 h 6"/>
                <a:gd name="T2" fmla="*/ 191 w 191"/>
                <a:gd name="T3" fmla="*/ 0 h 6"/>
                <a:gd name="T4" fmla="*/ 191 w 191"/>
                <a:gd name="T5" fmla="*/ 0 h 6"/>
                <a:gd name="T6" fmla="*/ 191 w 191"/>
                <a:gd name="T7" fmla="*/ 0 h 6"/>
                <a:gd name="T8" fmla="*/ 191 w 191"/>
                <a:gd name="T9" fmla="*/ 0 h 6"/>
                <a:gd name="T10" fmla="*/ 191 w 191"/>
                <a:gd name="T11" fmla="*/ 3 h 6"/>
                <a:gd name="T12" fmla="*/ 191 w 191"/>
                <a:gd name="T13" fmla="*/ 3 h 6"/>
                <a:gd name="T14" fmla="*/ 191 w 191"/>
                <a:gd name="T15" fmla="*/ 3 h 6"/>
                <a:gd name="T16" fmla="*/ 191 w 191"/>
                <a:gd name="T17" fmla="*/ 3 h 6"/>
                <a:gd name="T18" fmla="*/ 191 w 191"/>
                <a:gd name="T19" fmla="*/ 6 h 6"/>
                <a:gd name="T20" fmla="*/ 0 w 191"/>
                <a:gd name="T21" fmla="*/ 6 h 6"/>
                <a:gd name="T22" fmla="*/ 0 w 191"/>
                <a:gd name="T23" fmla="*/ 3 h 6"/>
                <a:gd name="T24" fmla="*/ 3 w 191"/>
                <a:gd name="T25" fmla="*/ 3 h 6"/>
                <a:gd name="T26" fmla="*/ 3 w 191"/>
                <a:gd name="T27" fmla="*/ 3 h 6"/>
                <a:gd name="T28" fmla="*/ 3 w 191"/>
                <a:gd name="T29" fmla="*/ 3 h 6"/>
                <a:gd name="T30" fmla="*/ 3 w 191"/>
                <a:gd name="T31" fmla="*/ 0 h 6"/>
                <a:gd name="T32" fmla="*/ 3 w 191"/>
                <a:gd name="T33" fmla="*/ 0 h 6"/>
                <a:gd name="T34" fmla="*/ 3 w 191"/>
                <a:gd name="T35" fmla="*/ 0 h 6"/>
                <a:gd name="T36" fmla="*/ 3 w 1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1"/>
                <a:gd name="T58" fmla="*/ 0 h 6"/>
                <a:gd name="T59" fmla="*/ 191 w 1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1" h="6">
                  <a:moveTo>
                    <a:pt x="3" y="0"/>
                  </a:moveTo>
                  <a:lnTo>
                    <a:pt x="191" y="0"/>
                  </a:lnTo>
                  <a:lnTo>
                    <a:pt x="191" y="3"/>
                  </a:lnTo>
                  <a:lnTo>
                    <a:pt x="1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56" name="Freeform 227"/>
            <p:cNvSpPr>
              <a:spLocks/>
            </p:cNvSpPr>
            <p:nvPr/>
          </p:nvSpPr>
          <p:spPr bwMode="auto">
            <a:xfrm>
              <a:off x="2431" y="3301"/>
              <a:ext cx="194" cy="6"/>
            </a:xfrm>
            <a:custGeom>
              <a:avLst/>
              <a:gdLst>
                <a:gd name="T0" fmla="*/ 3 w 194"/>
                <a:gd name="T1" fmla="*/ 0 h 6"/>
                <a:gd name="T2" fmla="*/ 191 w 194"/>
                <a:gd name="T3" fmla="*/ 0 h 6"/>
                <a:gd name="T4" fmla="*/ 191 w 194"/>
                <a:gd name="T5" fmla="*/ 0 h 6"/>
                <a:gd name="T6" fmla="*/ 191 w 194"/>
                <a:gd name="T7" fmla="*/ 0 h 6"/>
                <a:gd name="T8" fmla="*/ 191 w 194"/>
                <a:gd name="T9" fmla="*/ 0 h 6"/>
                <a:gd name="T10" fmla="*/ 191 w 194"/>
                <a:gd name="T11" fmla="*/ 3 h 6"/>
                <a:gd name="T12" fmla="*/ 194 w 194"/>
                <a:gd name="T13" fmla="*/ 3 h 6"/>
                <a:gd name="T14" fmla="*/ 194 w 194"/>
                <a:gd name="T15" fmla="*/ 3 h 6"/>
                <a:gd name="T16" fmla="*/ 194 w 194"/>
                <a:gd name="T17" fmla="*/ 3 h 6"/>
                <a:gd name="T18" fmla="*/ 194 w 194"/>
                <a:gd name="T19" fmla="*/ 6 h 6"/>
                <a:gd name="T20" fmla="*/ 0 w 194"/>
                <a:gd name="T21" fmla="*/ 6 h 6"/>
                <a:gd name="T22" fmla="*/ 0 w 194"/>
                <a:gd name="T23" fmla="*/ 3 h 6"/>
                <a:gd name="T24" fmla="*/ 0 w 194"/>
                <a:gd name="T25" fmla="*/ 3 h 6"/>
                <a:gd name="T26" fmla="*/ 0 w 194"/>
                <a:gd name="T27" fmla="*/ 3 h 6"/>
                <a:gd name="T28" fmla="*/ 0 w 194"/>
                <a:gd name="T29" fmla="*/ 3 h 6"/>
                <a:gd name="T30" fmla="*/ 0 w 194"/>
                <a:gd name="T31" fmla="*/ 0 h 6"/>
                <a:gd name="T32" fmla="*/ 3 w 194"/>
                <a:gd name="T33" fmla="*/ 0 h 6"/>
                <a:gd name="T34" fmla="*/ 3 w 194"/>
                <a:gd name="T35" fmla="*/ 0 h 6"/>
                <a:gd name="T36" fmla="*/ 3 w 1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4"/>
                <a:gd name="T58" fmla="*/ 0 h 6"/>
                <a:gd name="T59" fmla="*/ 194 w 1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4" h="6">
                  <a:moveTo>
                    <a:pt x="3" y="0"/>
                  </a:moveTo>
                  <a:lnTo>
                    <a:pt x="191" y="0"/>
                  </a:lnTo>
                  <a:lnTo>
                    <a:pt x="191" y="3"/>
                  </a:lnTo>
                  <a:lnTo>
                    <a:pt x="194" y="3"/>
                  </a:lnTo>
                  <a:lnTo>
                    <a:pt x="1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57" name="Freeform 228"/>
            <p:cNvSpPr>
              <a:spLocks/>
            </p:cNvSpPr>
            <p:nvPr/>
          </p:nvSpPr>
          <p:spPr bwMode="auto">
            <a:xfrm>
              <a:off x="2431" y="3304"/>
              <a:ext cx="194" cy="6"/>
            </a:xfrm>
            <a:custGeom>
              <a:avLst/>
              <a:gdLst>
                <a:gd name="T0" fmla="*/ 0 w 194"/>
                <a:gd name="T1" fmla="*/ 0 h 6"/>
                <a:gd name="T2" fmla="*/ 191 w 194"/>
                <a:gd name="T3" fmla="*/ 0 h 6"/>
                <a:gd name="T4" fmla="*/ 194 w 194"/>
                <a:gd name="T5" fmla="*/ 0 h 6"/>
                <a:gd name="T6" fmla="*/ 194 w 194"/>
                <a:gd name="T7" fmla="*/ 0 h 6"/>
                <a:gd name="T8" fmla="*/ 194 w 194"/>
                <a:gd name="T9" fmla="*/ 0 h 6"/>
                <a:gd name="T10" fmla="*/ 194 w 194"/>
                <a:gd name="T11" fmla="*/ 3 h 6"/>
                <a:gd name="T12" fmla="*/ 194 w 194"/>
                <a:gd name="T13" fmla="*/ 3 h 6"/>
                <a:gd name="T14" fmla="*/ 194 w 194"/>
                <a:gd name="T15" fmla="*/ 3 h 6"/>
                <a:gd name="T16" fmla="*/ 194 w 194"/>
                <a:gd name="T17" fmla="*/ 3 h 6"/>
                <a:gd name="T18" fmla="*/ 194 w 194"/>
                <a:gd name="T19" fmla="*/ 6 h 6"/>
                <a:gd name="T20" fmla="*/ 0 w 194"/>
                <a:gd name="T21" fmla="*/ 6 h 6"/>
                <a:gd name="T22" fmla="*/ 0 w 194"/>
                <a:gd name="T23" fmla="*/ 3 h 6"/>
                <a:gd name="T24" fmla="*/ 0 w 194"/>
                <a:gd name="T25" fmla="*/ 3 h 6"/>
                <a:gd name="T26" fmla="*/ 0 w 194"/>
                <a:gd name="T27" fmla="*/ 3 h 6"/>
                <a:gd name="T28" fmla="*/ 0 w 194"/>
                <a:gd name="T29" fmla="*/ 3 h 6"/>
                <a:gd name="T30" fmla="*/ 0 w 194"/>
                <a:gd name="T31" fmla="*/ 0 h 6"/>
                <a:gd name="T32" fmla="*/ 0 w 194"/>
                <a:gd name="T33" fmla="*/ 0 h 6"/>
                <a:gd name="T34" fmla="*/ 0 w 194"/>
                <a:gd name="T35" fmla="*/ 0 h 6"/>
                <a:gd name="T36" fmla="*/ 0 w 1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4"/>
                <a:gd name="T58" fmla="*/ 0 h 6"/>
                <a:gd name="T59" fmla="*/ 194 w 1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4" h="6">
                  <a:moveTo>
                    <a:pt x="0" y="0"/>
                  </a:moveTo>
                  <a:lnTo>
                    <a:pt x="191" y="0"/>
                  </a:lnTo>
                  <a:lnTo>
                    <a:pt x="194" y="0"/>
                  </a:lnTo>
                  <a:lnTo>
                    <a:pt x="194" y="3"/>
                  </a:lnTo>
                  <a:lnTo>
                    <a:pt x="1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58" name="Freeform 229"/>
            <p:cNvSpPr>
              <a:spLocks/>
            </p:cNvSpPr>
            <p:nvPr/>
          </p:nvSpPr>
          <p:spPr bwMode="auto">
            <a:xfrm>
              <a:off x="2428" y="3307"/>
              <a:ext cx="200" cy="6"/>
            </a:xfrm>
            <a:custGeom>
              <a:avLst/>
              <a:gdLst>
                <a:gd name="T0" fmla="*/ 3 w 200"/>
                <a:gd name="T1" fmla="*/ 0 h 6"/>
                <a:gd name="T2" fmla="*/ 197 w 200"/>
                <a:gd name="T3" fmla="*/ 0 h 6"/>
                <a:gd name="T4" fmla="*/ 197 w 200"/>
                <a:gd name="T5" fmla="*/ 0 h 6"/>
                <a:gd name="T6" fmla="*/ 197 w 200"/>
                <a:gd name="T7" fmla="*/ 0 h 6"/>
                <a:gd name="T8" fmla="*/ 197 w 200"/>
                <a:gd name="T9" fmla="*/ 0 h 6"/>
                <a:gd name="T10" fmla="*/ 197 w 200"/>
                <a:gd name="T11" fmla="*/ 3 h 6"/>
                <a:gd name="T12" fmla="*/ 197 w 200"/>
                <a:gd name="T13" fmla="*/ 3 h 6"/>
                <a:gd name="T14" fmla="*/ 200 w 200"/>
                <a:gd name="T15" fmla="*/ 3 h 6"/>
                <a:gd name="T16" fmla="*/ 200 w 200"/>
                <a:gd name="T17" fmla="*/ 3 h 6"/>
                <a:gd name="T18" fmla="*/ 200 w 200"/>
                <a:gd name="T19" fmla="*/ 6 h 6"/>
                <a:gd name="T20" fmla="*/ 0 w 200"/>
                <a:gd name="T21" fmla="*/ 6 h 6"/>
                <a:gd name="T22" fmla="*/ 0 w 200"/>
                <a:gd name="T23" fmla="*/ 3 h 6"/>
                <a:gd name="T24" fmla="*/ 0 w 200"/>
                <a:gd name="T25" fmla="*/ 3 h 6"/>
                <a:gd name="T26" fmla="*/ 3 w 200"/>
                <a:gd name="T27" fmla="*/ 3 h 6"/>
                <a:gd name="T28" fmla="*/ 3 w 200"/>
                <a:gd name="T29" fmla="*/ 3 h 6"/>
                <a:gd name="T30" fmla="*/ 3 w 200"/>
                <a:gd name="T31" fmla="*/ 0 h 6"/>
                <a:gd name="T32" fmla="*/ 3 w 200"/>
                <a:gd name="T33" fmla="*/ 0 h 6"/>
                <a:gd name="T34" fmla="*/ 3 w 200"/>
                <a:gd name="T35" fmla="*/ 0 h 6"/>
                <a:gd name="T36" fmla="*/ 3 w 2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"/>
                <a:gd name="T58" fmla="*/ 0 h 6"/>
                <a:gd name="T59" fmla="*/ 200 w 2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" h="6">
                  <a:moveTo>
                    <a:pt x="3" y="0"/>
                  </a:moveTo>
                  <a:lnTo>
                    <a:pt x="197" y="0"/>
                  </a:lnTo>
                  <a:lnTo>
                    <a:pt x="197" y="3"/>
                  </a:lnTo>
                  <a:lnTo>
                    <a:pt x="200" y="3"/>
                  </a:lnTo>
                  <a:lnTo>
                    <a:pt x="2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59" name="Freeform 230"/>
            <p:cNvSpPr>
              <a:spLocks/>
            </p:cNvSpPr>
            <p:nvPr/>
          </p:nvSpPr>
          <p:spPr bwMode="auto">
            <a:xfrm>
              <a:off x="2428" y="3310"/>
              <a:ext cx="200" cy="7"/>
            </a:xfrm>
            <a:custGeom>
              <a:avLst/>
              <a:gdLst>
                <a:gd name="T0" fmla="*/ 3 w 200"/>
                <a:gd name="T1" fmla="*/ 0 h 7"/>
                <a:gd name="T2" fmla="*/ 197 w 200"/>
                <a:gd name="T3" fmla="*/ 0 h 7"/>
                <a:gd name="T4" fmla="*/ 197 w 200"/>
                <a:gd name="T5" fmla="*/ 0 h 7"/>
                <a:gd name="T6" fmla="*/ 200 w 200"/>
                <a:gd name="T7" fmla="*/ 0 h 7"/>
                <a:gd name="T8" fmla="*/ 200 w 200"/>
                <a:gd name="T9" fmla="*/ 0 h 7"/>
                <a:gd name="T10" fmla="*/ 200 w 200"/>
                <a:gd name="T11" fmla="*/ 3 h 7"/>
                <a:gd name="T12" fmla="*/ 200 w 200"/>
                <a:gd name="T13" fmla="*/ 3 h 7"/>
                <a:gd name="T14" fmla="*/ 200 w 200"/>
                <a:gd name="T15" fmla="*/ 3 h 7"/>
                <a:gd name="T16" fmla="*/ 200 w 200"/>
                <a:gd name="T17" fmla="*/ 3 h 7"/>
                <a:gd name="T18" fmla="*/ 200 w 200"/>
                <a:gd name="T19" fmla="*/ 7 h 7"/>
                <a:gd name="T20" fmla="*/ 0 w 200"/>
                <a:gd name="T21" fmla="*/ 7 h 7"/>
                <a:gd name="T22" fmla="*/ 0 w 200"/>
                <a:gd name="T23" fmla="*/ 7 h 7"/>
                <a:gd name="T24" fmla="*/ 0 w 200"/>
                <a:gd name="T25" fmla="*/ 3 h 7"/>
                <a:gd name="T26" fmla="*/ 0 w 200"/>
                <a:gd name="T27" fmla="*/ 3 h 7"/>
                <a:gd name="T28" fmla="*/ 0 w 200"/>
                <a:gd name="T29" fmla="*/ 3 h 7"/>
                <a:gd name="T30" fmla="*/ 0 w 200"/>
                <a:gd name="T31" fmla="*/ 3 h 7"/>
                <a:gd name="T32" fmla="*/ 0 w 200"/>
                <a:gd name="T33" fmla="*/ 3 h 7"/>
                <a:gd name="T34" fmla="*/ 0 w 200"/>
                <a:gd name="T35" fmla="*/ 3 h 7"/>
                <a:gd name="T36" fmla="*/ 0 w 200"/>
                <a:gd name="T37" fmla="*/ 3 h 7"/>
                <a:gd name="T38" fmla="*/ 0 w 200"/>
                <a:gd name="T39" fmla="*/ 3 h 7"/>
                <a:gd name="T40" fmla="*/ 0 w 200"/>
                <a:gd name="T41" fmla="*/ 3 h 7"/>
                <a:gd name="T42" fmla="*/ 0 w 200"/>
                <a:gd name="T43" fmla="*/ 3 h 7"/>
                <a:gd name="T44" fmla="*/ 0 w 200"/>
                <a:gd name="T45" fmla="*/ 0 h 7"/>
                <a:gd name="T46" fmla="*/ 0 w 200"/>
                <a:gd name="T47" fmla="*/ 0 h 7"/>
                <a:gd name="T48" fmla="*/ 0 w 200"/>
                <a:gd name="T49" fmla="*/ 0 h 7"/>
                <a:gd name="T50" fmla="*/ 3 w 200"/>
                <a:gd name="T51" fmla="*/ 0 h 7"/>
                <a:gd name="T52" fmla="*/ 3 w 200"/>
                <a:gd name="T53" fmla="*/ 0 h 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"/>
                <a:gd name="T82" fmla="*/ 0 h 7"/>
                <a:gd name="T83" fmla="*/ 200 w 200"/>
                <a:gd name="T84" fmla="*/ 7 h 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" h="7">
                  <a:moveTo>
                    <a:pt x="3" y="0"/>
                  </a:moveTo>
                  <a:lnTo>
                    <a:pt x="197" y="0"/>
                  </a:lnTo>
                  <a:lnTo>
                    <a:pt x="200" y="0"/>
                  </a:lnTo>
                  <a:lnTo>
                    <a:pt x="200" y="3"/>
                  </a:lnTo>
                  <a:lnTo>
                    <a:pt x="200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60" name="Freeform 231"/>
            <p:cNvSpPr>
              <a:spLocks/>
            </p:cNvSpPr>
            <p:nvPr/>
          </p:nvSpPr>
          <p:spPr bwMode="auto">
            <a:xfrm>
              <a:off x="2425" y="3313"/>
              <a:ext cx="207" cy="7"/>
            </a:xfrm>
            <a:custGeom>
              <a:avLst/>
              <a:gdLst>
                <a:gd name="T0" fmla="*/ 3 w 207"/>
                <a:gd name="T1" fmla="*/ 0 h 7"/>
                <a:gd name="T2" fmla="*/ 203 w 207"/>
                <a:gd name="T3" fmla="*/ 0 h 7"/>
                <a:gd name="T4" fmla="*/ 203 w 207"/>
                <a:gd name="T5" fmla="*/ 0 h 7"/>
                <a:gd name="T6" fmla="*/ 203 w 207"/>
                <a:gd name="T7" fmla="*/ 0 h 7"/>
                <a:gd name="T8" fmla="*/ 203 w 207"/>
                <a:gd name="T9" fmla="*/ 0 h 7"/>
                <a:gd name="T10" fmla="*/ 203 w 207"/>
                <a:gd name="T11" fmla="*/ 4 h 7"/>
                <a:gd name="T12" fmla="*/ 203 w 207"/>
                <a:gd name="T13" fmla="*/ 4 h 7"/>
                <a:gd name="T14" fmla="*/ 207 w 207"/>
                <a:gd name="T15" fmla="*/ 4 h 7"/>
                <a:gd name="T16" fmla="*/ 207 w 207"/>
                <a:gd name="T17" fmla="*/ 4 h 7"/>
                <a:gd name="T18" fmla="*/ 207 w 207"/>
                <a:gd name="T19" fmla="*/ 7 h 7"/>
                <a:gd name="T20" fmla="*/ 0 w 207"/>
                <a:gd name="T21" fmla="*/ 7 h 7"/>
                <a:gd name="T22" fmla="*/ 0 w 207"/>
                <a:gd name="T23" fmla="*/ 4 h 7"/>
                <a:gd name="T24" fmla="*/ 3 w 207"/>
                <a:gd name="T25" fmla="*/ 4 h 7"/>
                <a:gd name="T26" fmla="*/ 3 w 207"/>
                <a:gd name="T27" fmla="*/ 4 h 7"/>
                <a:gd name="T28" fmla="*/ 3 w 207"/>
                <a:gd name="T29" fmla="*/ 4 h 7"/>
                <a:gd name="T30" fmla="*/ 3 w 207"/>
                <a:gd name="T31" fmla="*/ 4 h 7"/>
                <a:gd name="T32" fmla="*/ 3 w 207"/>
                <a:gd name="T33" fmla="*/ 0 h 7"/>
                <a:gd name="T34" fmla="*/ 3 w 207"/>
                <a:gd name="T35" fmla="*/ 0 h 7"/>
                <a:gd name="T36" fmla="*/ 3 w 207"/>
                <a:gd name="T37" fmla="*/ 0 h 7"/>
                <a:gd name="T38" fmla="*/ 3 w 207"/>
                <a:gd name="T39" fmla="*/ 0 h 7"/>
                <a:gd name="T40" fmla="*/ 3 w 207"/>
                <a:gd name="T41" fmla="*/ 0 h 7"/>
                <a:gd name="T42" fmla="*/ 3 w 207"/>
                <a:gd name="T43" fmla="*/ 0 h 7"/>
                <a:gd name="T44" fmla="*/ 3 w 207"/>
                <a:gd name="T45" fmla="*/ 0 h 7"/>
                <a:gd name="T46" fmla="*/ 3 w 207"/>
                <a:gd name="T47" fmla="*/ 0 h 7"/>
                <a:gd name="T48" fmla="*/ 3 w 207"/>
                <a:gd name="T49" fmla="*/ 0 h 7"/>
                <a:gd name="T50" fmla="*/ 3 w 207"/>
                <a:gd name="T51" fmla="*/ 0 h 7"/>
                <a:gd name="T52" fmla="*/ 3 w 207"/>
                <a:gd name="T53" fmla="*/ 0 h 7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7"/>
                <a:gd name="T82" fmla="*/ 0 h 7"/>
                <a:gd name="T83" fmla="*/ 207 w 207"/>
                <a:gd name="T84" fmla="*/ 7 h 7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7" h="7">
                  <a:moveTo>
                    <a:pt x="3" y="0"/>
                  </a:moveTo>
                  <a:lnTo>
                    <a:pt x="203" y="0"/>
                  </a:lnTo>
                  <a:lnTo>
                    <a:pt x="203" y="4"/>
                  </a:lnTo>
                  <a:lnTo>
                    <a:pt x="207" y="4"/>
                  </a:lnTo>
                  <a:lnTo>
                    <a:pt x="207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61" name="Freeform 232"/>
            <p:cNvSpPr>
              <a:spLocks/>
            </p:cNvSpPr>
            <p:nvPr/>
          </p:nvSpPr>
          <p:spPr bwMode="auto">
            <a:xfrm>
              <a:off x="2425" y="3317"/>
              <a:ext cx="207" cy="6"/>
            </a:xfrm>
            <a:custGeom>
              <a:avLst/>
              <a:gdLst>
                <a:gd name="T0" fmla="*/ 3 w 207"/>
                <a:gd name="T1" fmla="*/ 0 h 6"/>
                <a:gd name="T2" fmla="*/ 203 w 207"/>
                <a:gd name="T3" fmla="*/ 0 h 6"/>
                <a:gd name="T4" fmla="*/ 203 w 207"/>
                <a:gd name="T5" fmla="*/ 0 h 6"/>
                <a:gd name="T6" fmla="*/ 207 w 207"/>
                <a:gd name="T7" fmla="*/ 0 h 6"/>
                <a:gd name="T8" fmla="*/ 207 w 207"/>
                <a:gd name="T9" fmla="*/ 0 h 6"/>
                <a:gd name="T10" fmla="*/ 207 w 207"/>
                <a:gd name="T11" fmla="*/ 3 h 6"/>
                <a:gd name="T12" fmla="*/ 207 w 207"/>
                <a:gd name="T13" fmla="*/ 3 h 6"/>
                <a:gd name="T14" fmla="*/ 207 w 207"/>
                <a:gd name="T15" fmla="*/ 3 h 6"/>
                <a:gd name="T16" fmla="*/ 207 w 207"/>
                <a:gd name="T17" fmla="*/ 3 h 6"/>
                <a:gd name="T18" fmla="*/ 207 w 207"/>
                <a:gd name="T19" fmla="*/ 6 h 6"/>
                <a:gd name="T20" fmla="*/ 0 w 207"/>
                <a:gd name="T21" fmla="*/ 6 h 6"/>
                <a:gd name="T22" fmla="*/ 0 w 207"/>
                <a:gd name="T23" fmla="*/ 3 h 6"/>
                <a:gd name="T24" fmla="*/ 0 w 207"/>
                <a:gd name="T25" fmla="*/ 3 h 6"/>
                <a:gd name="T26" fmla="*/ 0 w 207"/>
                <a:gd name="T27" fmla="*/ 3 h 6"/>
                <a:gd name="T28" fmla="*/ 0 w 207"/>
                <a:gd name="T29" fmla="*/ 0 h 6"/>
                <a:gd name="T30" fmla="*/ 3 w 207"/>
                <a:gd name="T31" fmla="*/ 0 h 6"/>
                <a:gd name="T32" fmla="*/ 3 w 207"/>
                <a:gd name="T33" fmla="*/ 0 h 6"/>
                <a:gd name="T34" fmla="*/ 3 w 207"/>
                <a:gd name="T35" fmla="*/ 0 h 6"/>
                <a:gd name="T36" fmla="*/ 3 w 20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7"/>
                <a:gd name="T58" fmla="*/ 0 h 6"/>
                <a:gd name="T59" fmla="*/ 207 w 20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7" h="6">
                  <a:moveTo>
                    <a:pt x="3" y="0"/>
                  </a:moveTo>
                  <a:lnTo>
                    <a:pt x="203" y="0"/>
                  </a:lnTo>
                  <a:lnTo>
                    <a:pt x="207" y="0"/>
                  </a:lnTo>
                  <a:lnTo>
                    <a:pt x="207" y="3"/>
                  </a:lnTo>
                  <a:lnTo>
                    <a:pt x="20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62" name="Freeform 233"/>
            <p:cNvSpPr>
              <a:spLocks/>
            </p:cNvSpPr>
            <p:nvPr/>
          </p:nvSpPr>
          <p:spPr bwMode="auto">
            <a:xfrm>
              <a:off x="2425" y="3320"/>
              <a:ext cx="210" cy="6"/>
            </a:xfrm>
            <a:custGeom>
              <a:avLst/>
              <a:gdLst>
                <a:gd name="T0" fmla="*/ 0 w 210"/>
                <a:gd name="T1" fmla="*/ 0 h 6"/>
                <a:gd name="T2" fmla="*/ 207 w 210"/>
                <a:gd name="T3" fmla="*/ 0 h 6"/>
                <a:gd name="T4" fmla="*/ 207 w 210"/>
                <a:gd name="T5" fmla="*/ 0 h 6"/>
                <a:gd name="T6" fmla="*/ 207 w 210"/>
                <a:gd name="T7" fmla="*/ 0 h 6"/>
                <a:gd name="T8" fmla="*/ 207 w 210"/>
                <a:gd name="T9" fmla="*/ 0 h 6"/>
                <a:gd name="T10" fmla="*/ 207 w 210"/>
                <a:gd name="T11" fmla="*/ 3 h 6"/>
                <a:gd name="T12" fmla="*/ 207 w 210"/>
                <a:gd name="T13" fmla="*/ 3 h 6"/>
                <a:gd name="T14" fmla="*/ 210 w 210"/>
                <a:gd name="T15" fmla="*/ 3 h 6"/>
                <a:gd name="T16" fmla="*/ 210 w 210"/>
                <a:gd name="T17" fmla="*/ 3 h 6"/>
                <a:gd name="T18" fmla="*/ 210 w 210"/>
                <a:gd name="T19" fmla="*/ 6 h 6"/>
                <a:gd name="T20" fmla="*/ 0 w 210"/>
                <a:gd name="T21" fmla="*/ 6 h 6"/>
                <a:gd name="T22" fmla="*/ 0 w 210"/>
                <a:gd name="T23" fmla="*/ 3 h 6"/>
                <a:gd name="T24" fmla="*/ 0 w 210"/>
                <a:gd name="T25" fmla="*/ 3 h 6"/>
                <a:gd name="T26" fmla="*/ 0 w 210"/>
                <a:gd name="T27" fmla="*/ 3 h 6"/>
                <a:gd name="T28" fmla="*/ 0 w 210"/>
                <a:gd name="T29" fmla="*/ 3 h 6"/>
                <a:gd name="T30" fmla="*/ 0 w 210"/>
                <a:gd name="T31" fmla="*/ 0 h 6"/>
                <a:gd name="T32" fmla="*/ 0 w 210"/>
                <a:gd name="T33" fmla="*/ 0 h 6"/>
                <a:gd name="T34" fmla="*/ 0 w 210"/>
                <a:gd name="T35" fmla="*/ 0 h 6"/>
                <a:gd name="T36" fmla="*/ 0 w 21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0"/>
                <a:gd name="T58" fmla="*/ 0 h 6"/>
                <a:gd name="T59" fmla="*/ 210 w 21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0" h="6">
                  <a:moveTo>
                    <a:pt x="0" y="0"/>
                  </a:moveTo>
                  <a:lnTo>
                    <a:pt x="207" y="0"/>
                  </a:lnTo>
                  <a:lnTo>
                    <a:pt x="207" y="3"/>
                  </a:lnTo>
                  <a:lnTo>
                    <a:pt x="210" y="3"/>
                  </a:lnTo>
                  <a:lnTo>
                    <a:pt x="21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63" name="Freeform 234"/>
            <p:cNvSpPr>
              <a:spLocks/>
            </p:cNvSpPr>
            <p:nvPr/>
          </p:nvSpPr>
          <p:spPr bwMode="auto">
            <a:xfrm>
              <a:off x="2422" y="3323"/>
              <a:ext cx="213" cy="6"/>
            </a:xfrm>
            <a:custGeom>
              <a:avLst/>
              <a:gdLst>
                <a:gd name="T0" fmla="*/ 3 w 213"/>
                <a:gd name="T1" fmla="*/ 0 h 6"/>
                <a:gd name="T2" fmla="*/ 210 w 213"/>
                <a:gd name="T3" fmla="*/ 0 h 6"/>
                <a:gd name="T4" fmla="*/ 210 w 213"/>
                <a:gd name="T5" fmla="*/ 0 h 6"/>
                <a:gd name="T6" fmla="*/ 213 w 213"/>
                <a:gd name="T7" fmla="*/ 0 h 6"/>
                <a:gd name="T8" fmla="*/ 213 w 213"/>
                <a:gd name="T9" fmla="*/ 0 h 6"/>
                <a:gd name="T10" fmla="*/ 213 w 213"/>
                <a:gd name="T11" fmla="*/ 3 h 6"/>
                <a:gd name="T12" fmla="*/ 213 w 213"/>
                <a:gd name="T13" fmla="*/ 3 h 6"/>
                <a:gd name="T14" fmla="*/ 213 w 213"/>
                <a:gd name="T15" fmla="*/ 3 h 6"/>
                <a:gd name="T16" fmla="*/ 213 w 213"/>
                <a:gd name="T17" fmla="*/ 3 h 6"/>
                <a:gd name="T18" fmla="*/ 213 w 213"/>
                <a:gd name="T19" fmla="*/ 6 h 6"/>
                <a:gd name="T20" fmla="*/ 0 w 213"/>
                <a:gd name="T21" fmla="*/ 6 h 6"/>
                <a:gd name="T22" fmla="*/ 0 w 213"/>
                <a:gd name="T23" fmla="*/ 3 h 6"/>
                <a:gd name="T24" fmla="*/ 0 w 213"/>
                <a:gd name="T25" fmla="*/ 3 h 6"/>
                <a:gd name="T26" fmla="*/ 3 w 213"/>
                <a:gd name="T27" fmla="*/ 3 h 6"/>
                <a:gd name="T28" fmla="*/ 3 w 213"/>
                <a:gd name="T29" fmla="*/ 3 h 6"/>
                <a:gd name="T30" fmla="*/ 3 w 213"/>
                <a:gd name="T31" fmla="*/ 0 h 6"/>
                <a:gd name="T32" fmla="*/ 3 w 213"/>
                <a:gd name="T33" fmla="*/ 0 h 6"/>
                <a:gd name="T34" fmla="*/ 3 w 213"/>
                <a:gd name="T35" fmla="*/ 0 h 6"/>
                <a:gd name="T36" fmla="*/ 3 w 21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3"/>
                <a:gd name="T58" fmla="*/ 0 h 6"/>
                <a:gd name="T59" fmla="*/ 213 w 21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3" h="6">
                  <a:moveTo>
                    <a:pt x="3" y="0"/>
                  </a:moveTo>
                  <a:lnTo>
                    <a:pt x="210" y="0"/>
                  </a:lnTo>
                  <a:lnTo>
                    <a:pt x="213" y="0"/>
                  </a:lnTo>
                  <a:lnTo>
                    <a:pt x="213" y="3"/>
                  </a:lnTo>
                  <a:lnTo>
                    <a:pt x="21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64" name="Freeform 235"/>
            <p:cNvSpPr>
              <a:spLocks/>
            </p:cNvSpPr>
            <p:nvPr/>
          </p:nvSpPr>
          <p:spPr bwMode="auto">
            <a:xfrm>
              <a:off x="2422" y="3326"/>
              <a:ext cx="216" cy="6"/>
            </a:xfrm>
            <a:custGeom>
              <a:avLst/>
              <a:gdLst>
                <a:gd name="T0" fmla="*/ 3 w 216"/>
                <a:gd name="T1" fmla="*/ 0 h 6"/>
                <a:gd name="T2" fmla="*/ 213 w 216"/>
                <a:gd name="T3" fmla="*/ 0 h 6"/>
                <a:gd name="T4" fmla="*/ 213 w 216"/>
                <a:gd name="T5" fmla="*/ 0 h 6"/>
                <a:gd name="T6" fmla="*/ 213 w 216"/>
                <a:gd name="T7" fmla="*/ 0 h 6"/>
                <a:gd name="T8" fmla="*/ 213 w 216"/>
                <a:gd name="T9" fmla="*/ 0 h 6"/>
                <a:gd name="T10" fmla="*/ 213 w 216"/>
                <a:gd name="T11" fmla="*/ 3 h 6"/>
                <a:gd name="T12" fmla="*/ 216 w 216"/>
                <a:gd name="T13" fmla="*/ 3 h 6"/>
                <a:gd name="T14" fmla="*/ 216 w 216"/>
                <a:gd name="T15" fmla="*/ 3 h 6"/>
                <a:gd name="T16" fmla="*/ 216 w 216"/>
                <a:gd name="T17" fmla="*/ 3 h 6"/>
                <a:gd name="T18" fmla="*/ 216 w 216"/>
                <a:gd name="T19" fmla="*/ 6 h 6"/>
                <a:gd name="T20" fmla="*/ 0 w 216"/>
                <a:gd name="T21" fmla="*/ 6 h 6"/>
                <a:gd name="T22" fmla="*/ 0 w 216"/>
                <a:gd name="T23" fmla="*/ 3 h 6"/>
                <a:gd name="T24" fmla="*/ 0 w 216"/>
                <a:gd name="T25" fmla="*/ 3 h 6"/>
                <a:gd name="T26" fmla="*/ 0 w 216"/>
                <a:gd name="T27" fmla="*/ 3 h 6"/>
                <a:gd name="T28" fmla="*/ 0 w 216"/>
                <a:gd name="T29" fmla="*/ 3 h 6"/>
                <a:gd name="T30" fmla="*/ 0 w 216"/>
                <a:gd name="T31" fmla="*/ 0 h 6"/>
                <a:gd name="T32" fmla="*/ 0 w 216"/>
                <a:gd name="T33" fmla="*/ 0 h 6"/>
                <a:gd name="T34" fmla="*/ 3 w 216"/>
                <a:gd name="T35" fmla="*/ 0 h 6"/>
                <a:gd name="T36" fmla="*/ 3 w 21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6"/>
                <a:gd name="T58" fmla="*/ 0 h 6"/>
                <a:gd name="T59" fmla="*/ 216 w 21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6" h="6">
                  <a:moveTo>
                    <a:pt x="3" y="0"/>
                  </a:moveTo>
                  <a:lnTo>
                    <a:pt x="213" y="0"/>
                  </a:lnTo>
                  <a:lnTo>
                    <a:pt x="213" y="3"/>
                  </a:lnTo>
                  <a:lnTo>
                    <a:pt x="216" y="3"/>
                  </a:lnTo>
                  <a:lnTo>
                    <a:pt x="21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65" name="Freeform 236"/>
            <p:cNvSpPr>
              <a:spLocks/>
            </p:cNvSpPr>
            <p:nvPr/>
          </p:nvSpPr>
          <p:spPr bwMode="auto">
            <a:xfrm>
              <a:off x="2419" y="3329"/>
              <a:ext cx="222" cy="6"/>
            </a:xfrm>
            <a:custGeom>
              <a:avLst/>
              <a:gdLst>
                <a:gd name="T0" fmla="*/ 3 w 222"/>
                <a:gd name="T1" fmla="*/ 0 h 6"/>
                <a:gd name="T2" fmla="*/ 216 w 222"/>
                <a:gd name="T3" fmla="*/ 0 h 6"/>
                <a:gd name="T4" fmla="*/ 219 w 222"/>
                <a:gd name="T5" fmla="*/ 0 h 6"/>
                <a:gd name="T6" fmla="*/ 219 w 222"/>
                <a:gd name="T7" fmla="*/ 0 h 6"/>
                <a:gd name="T8" fmla="*/ 219 w 222"/>
                <a:gd name="T9" fmla="*/ 0 h 6"/>
                <a:gd name="T10" fmla="*/ 219 w 222"/>
                <a:gd name="T11" fmla="*/ 3 h 6"/>
                <a:gd name="T12" fmla="*/ 219 w 222"/>
                <a:gd name="T13" fmla="*/ 3 h 6"/>
                <a:gd name="T14" fmla="*/ 219 w 222"/>
                <a:gd name="T15" fmla="*/ 3 h 6"/>
                <a:gd name="T16" fmla="*/ 219 w 222"/>
                <a:gd name="T17" fmla="*/ 3 h 6"/>
                <a:gd name="T18" fmla="*/ 222 w 222"/>
                <a:gd name="T19" fmla="*/ 6 h 6"/>
                <a:gd name="T20" fmla="*/ 0 w 222"/>
                <a:gd name="T21" fmla="*/ 6 h 6"/>
                <a:gd name="T22" fmla="*/ 0 w 222"/>
                <a:gd name="T23" fmla="*/ 3 h 6"/>
                <a:gd name="T24" fmla="*/ 3 w 222"/>
                <a:gd name="T25" fmla="*/ 3 h 6"/>
                <a:gd name="T26" fmla="*/ 3 w 222"/>
                <a:gd name="T27" fmla="*/ 3 h 6"/>
                <a:gd name="T28" fmla="*/ 3 w 222"/>
                <a:gd name="T29" fmla="*/ 3 h 6"/>
                <a:gd name="T30" fmla="*/ 3 w 222"/>
                <a:gd name="T31" fmla="*/ 0 h 6"/>
                <a:gd name="T32" fmla="*/ 3 w 222"/>
                <a:gd name="T33" fmla="*/ 0 h 6"/>
                <a:gd name="T34" fmla="*/ 3 w 222"/>
                <a:gd name="T35" fmla="*/ 0 h 6"/>
                <a:gd name="T36" fmla="*/ 3 w 22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2"/>
                <a:gd name="T58" fmla="*/ 0 h 6"/>
                <a:gd name="T59" fmla="*/ 222 w 22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2" h="6">
                  <a:moveTo>
                    <a:pt x="3" y="0"/>
                  </a:moveTo>
                  <a:lnTo>
                    <a:pt x="216" y="0"/>
                  </a:lnTo>
                  <a:lnTo>
                    <a:pt x="219" y="0"/>
                  </a:lnTo>
                  <a:lnTo>
                    <a:pt x="219" y="3"/>
                  </a:lnTo>
                  <a:lnTo>
                    <a:pt x="22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66" name="Freeform 237"/>
            <p:cNvSpPr>
              <a:spLocks/>
            </p:cNvSpPr>
            <p:nvPr/>
          </p:nvSpPr>
          <p:spPr bwMode="auto">
            <a:xfrm>
              <a:off x="2419" y="3332"/>
              <a:ext cx="222" cy="6"/>
            </a:xfrm>
            <a:custGeom>
              <a:avLst/>
              <a:gdLst>
                <a:gd name="T0" fmla="*/ 3 w 222"/>
                <a:gd name="T1" fmla="*/ 0 h 6"/>
                <a:gd name="T2" fmla="*/ 219 w 222"/>
                <a:gd name="T3" fmla="*/ 0 h 6"/>
                <a:gd name="T4" fmla="*/ 219 w 222"/>
                <a:gd name="T5" fmla="*/ 0 h 6"/>
                <a:gd name="T6" fmla="*/ 219 w 222"/>
                <a:gd name="T7" fmla="*/ 0 h 6"/>
                <a:gd name="T8" fmla="*/ 219 w 222"/>
                <a:gd name="T9" fmla="*/ 0 h 6"/>
                <a:gd name="T10" fmla="*/ 222 w 222"/>
                <a:gd name="T11" fmla="*/ 3 h 6"/>
                <a:gd name="T12" fmla="*/ 222 w 222"/>
                <a:gd name="T13" fmla="*/ 3 h 6"/>
                <a:gd name="T14" fmla="*/ 222 w 222"/>
                <a:gd name="T15" fmla="*/ 3 h 6"/>
                <a:gd name="T16" fmla="*/ 222 w 222"/>
                <a:gd name="T17" fmla="*/ 3 h 6"/>
                <a:gd name="T18" fmla="*/ 222 w 222"/>
                <a:gd name="T19" fmla="*/ 6 h 6"/>
                <a:gd name="T20" fmla="*/ 0 w 222"/>
                <a:gd name="T21" fmla="*/ 6 h 6"/>
                <a:gd name="T22" fmla="*/ 0 w 222"/>
                <a:gd name="T23" fmla="*/ 3 h 6"/>
                <a:gd name="T24" fmla="*/ 0 w 222"/>
                <a:gd name="T25" fmla="*/ 3 h 6"/>
                <a:gd name="T26" fmla="*/ 0 w 222"/>
                <a:gd name="T27" fmla="*/ 3 h 6"/>
                <a:gd name="T28" fmla="*/ 0 w 222"/>
                <a:gd name="T29" fmla="*/ 3 h 6"/>
                <a:gd name="T30" fmla="*/ 0 w 222"/>
                <a:gd name="T31" fmla="*/ 0 h 6"/>
                <a:gd name="T32" fmla="*/ 3 w 222"/>
                <a:gd name="T33" fmla="*/ 0 h 6"/>
                <a:gd name="T34" fmla="*/ 3 w 222"/>
                <a:gd name="T35" fmla="*/ 0 h 6"/>
                <a:gd name="T36" fmla="*/ 3 w 22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2"/>
                <a:gd name="T58" fmla="*/ 0 h 6"/>
                <a:gd name="T59" fmla="*/ 222 w 22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2" h="6">
                  <a:moveTo>
                    <a:pt x="3" y="0"/>
                  </a:moveTo>
                  <a:lnTo>
                    <a:pt x="219" y="0"/>
                  </a:lnTo>
                  <a:lnTo>
                    <a:pt x="222" y="3"/>
                  </a:lnTo>
                  <a:lnTo>
                    <a:pt x="22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67" name="Freeform 238"/>
            <p:cNvSpPr>
              <a:spLocks/>
            </p:cNvSpPr>
            <p:nvPr/>
          </p:nvSpPr>
          <p:spPr bwMode="auto">
            <a:xfrm>
              <a:off x="2419" y="3335"/>
              <a:ext cx="225" cy="6"/>
            </a:xfrm>
            <a:custGeom>
              <a:avLst/>
              <a:gdLst>
                <a:gd name="T0" fmla="*/ 0 w 225"/>
                <a:gd name="T1" fmla="*/ 0 h 6"/>
                <a:gd name="T2" fmla="*/ 222 w 225"/>
                <a:gd name="T3" fmla="*/ 0 h 6"/>
                <a:gd name="T4" fmla="*/ 222 w 225"/>
                <a:gd name="T5" fmla="*/ 0 h 6"/>
                <a:gd name="T6" fmla="*/ 222 w 225"/>
                <a:gd name="T7" fmla="*/ 0 h 6"/>
                <a:gd name="T8" fmla="*/ 222 w 225"/>
                <a:gd name="T9" fmla="*/ 0 h 6"/>
                <a:gd name="T10" fmla="*/ 222 w 225"/>
                <a:gd name="T11" fmla="*/ 3 h 6"/>
                <a:gd name="T12" fmla="*/ 222 w 225"/>
                <a:gd name="T13" fmla="*/ 3 h 6"/>
                <a:gd name="T14" fmla="*/ 222 w 225"/>
                <a:gd name="T15" fmla="*/ 3 h 6"/>
                <a:gd name="T16" fmla="*/ 225 w 225"/>
                <a:gd name="T17" fmla="*/ 3 h 6"/>
                <a:gd name="T18" fmla="*/ 225 w 225"/>
                <a:gd name="T19" fmla="*/ 6 h 6"/>
                <a:gd name="T20" fmla="*/ 0 w 225"/>
                <a:gd name="T21" fmla="*/ 6 h 6"/>
                <a:gd name="T22" fmla="*/ 0 w 225"/>
                <a:gd name="T23" fmla="*/ 3 h 6"/>
                <a:gd name="T24" fmla="*/ 0 w 225"/>
                <a:gd name="T25" fmla="*/ 3 h 6"/>
                <a:gd name="T26" fmla="*/ 0 w 225"/>
                <a:gd name="T27" fmla="*/ 3 h 6"/>
                <a:gd name="T28" fmla="*/ 0 w 225"/>
                <a:gd name="T29" fmla="*/ 3 h 6"/>
                <a:gd name="T30" fmla="*/ 0 w 225"/>
                <a:gd name="T31" fmla="*/ 0 h 6"/>
                <a:gd name="T32" fmla="*/ 0 w 225"/>
                <a:gd name="T33" fmla="*/ 0 h 6"/>
                <a:gd name="T34" fmla="*/ 0 w 225"/>
                <a:gd name="T35" fmla="*/ 0 h 6"/>
                <a:gd name="T36" fmla="*/ 0 w 22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5"/>
                <a:gd name="T58" fmla="*/ 0 h 6"/>
                <a:gd name="T59" fmla="*/ 225 w 22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5" h="6">
                  <a:moveTo>
                    <a:pt x="0" y="0"/>
                  </a:moveTo>
                  <a:lnTo>
                    <a:pt x="222" y="0"/>
                  </a:lnTo>
                  <a:lnTo>
                    <a:pt x="222" y="3"/>
                  </a:lnTo>
                  <a:lnTo>
                    <a:pt x="225" y="3"/>
                  </a:lnTo>
                  <a:lnTo>
                    <a:pt x="22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68" name="Freeform 239"/>
            <p:cNvSpPr>
              <a:spLocks/>
            </p:cNvSpPr>
            <p:nvPr/>
          </p:nvSpPr>
          <p:spPr bwMode="auto">
            <a:xfrm>
              <a:off x="2416" y="3338"/>
              <a:ext cx="228" cy="6"/>
            </a:xfrm>
            <a:custGeom>
              <a:avLst/>
              <a:gdLst>
                <a:gd name="T0" fmla="*/ 3 w 228"/>
                <a:gd name="T1" fmla="*/ 0 h 6"/>
                <a:gd name="T2" fmla="*/ 225 w 228"/>
                <a:gd name="T3" fmla="*/ 0 h 6"/>
                <a:gd name="T4" fmla="*/ 225 w 228"/>
                <a:gd name="T5" fmla="*/ 0 h 6"/>
                <a:gd name="T6" fmla="*/ 225 w 228"/>
                <a:gd name="T7" fmla="*/ 0 h 6"/>
                <a:gd name="T8" fmla="*/ 228 w 228"/>
                <a:gd name="T9" fmla="*/ 0 h 6"/>
                <a:gd name="T10" fmla="*/ 228 w 228"/>
                <a:gd name="T11" fmla="*/ 3 h 6"/>
                <a:gd name="T12" fmla="*/ 228 w 228"/>
                <a:gd name="T13" fmla="*/ 3 h 6"/>
                <a:gd name="T14" fmla="*/ 228 w 228"/>
                <a:gd name="T15" fmla="*/ 3 h 6"/>
                <a:gd name="T16" fmla="*/ 228 w 228"/>
                <a:gd name="T17" fmla="*/ 3 h 6"/>
                <a:gd name="T18" fmla="*/ 228 w 228"/>
                <a:gd name="T19" fmla="*/ 6 h 6"/>
                <a:gd name="T20" fmla="*/ 0 w 228"/>
                <a:gd name="T21" fmla="*/ 6 h 6"/>
                <a:gd name="T22" fmla="*/ 0 w 228"/>
                <a:gd name="T23" fmla="*/ 3 h 6"/>
                <a:gd name="T24" fmla="*/ 0 w 228"/>
                <a:gd name="T25" fmla="*/ 3 h 6"/>
                <a:gd name="T26" fmla="*/ 0 w 228"/>
                <a:gd name="T27" fmla="*/ 3 h 6"/>
                <a:gd name="T28" fmla="*/ 3 w 228"/>
                <a:gd name="T29" fmla="*/ 3 h 6"/>
                <a:gd name="T30" fmla="*/ 3 w 228"/>
                <a:gd name="T31" fmla="*/ 0 h 6"/>
                <a:gd name="T32" fmla="*/ 3 w 228"/>
                <a:gd name="T33" fmla="*/ 0 h 6"/>
                <a:gd name="T34" fmla="*/ 3 w 228"/>
                <a:gd name="T35" fmla="*/ 0 h 6"/>
                <a:gd name="T36" fmla="*/ 3 w 2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8"/>
                <a:gd name="T58" fmla="*/ 0 h 6"/>
                <a:gd name="T59" fmla="*/ 228 w 2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8" h="6">
                  <a:moveTo>
                    <a:pt x="3" y="0"/>
                  </a:moveTo>
                  <a:lnTo>
                    <a:pt x="225" y="0"/>
                  </a:lnTo>
                  <a:lnTo>
                    <a:pt x="228" y="0"/>
                  </a:lnTo>
                  <a:lnTo>
                    <a:pt x="228" y="3"/>
                  </a:lnTo>
                  <a:lnTo>
                    <a:pt x="2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69" name="Freeform 240"/>
            <p:cNvSpPr>
              <a:spLocks/>
            </p:cNvSpPr>
            <p:nvPr/>
          </p:nvSpPr>
          <p:spPr bwMode="auto">
            <a:xfrm>
              <a:off x="2416" y="3341"/>
              <a:ext cx="231" cy="6"/>
            </a:xfrm>
            <a:custGeom>
              <a:avLst/>
              <a:gdLst>
                <a:gd name="T0" fmla="*/ 3 w 231"/>
                <a:gd name="T1" fmla="*/ 0 h 6"/>
                <a:gd name="T2" fmla="*/ 228 w 231"/>
                <a:gd name="T3" fmla="*/ 0 h 6"/>
                <a:gd name="T4" fmla="*/ 228 w 231"/>
                <a:gd name="T5" fmla="*/ 0 h 6"/>
                <a:gd name="T6" fmla="*/ 228 w 231"/>
                <a:gd name="T7" fmla="*/ 0 h 6"/>
                <a:gd name="T8" fmla="*/ 228 w 231"/>
                <a:gd name="T9" fmla="*/ 0 h 6"/>
                <a:gd name="T10" fmla="*/ 228 w 231"/>
                <a:gd name="T11" fmla="*/ 3 h 6"/>
                <a:gd name="T12" fmla="*/ 231 w 231"/>
                <a:gd name="T13" fmla="*/ 3 h 6"/>
                <a:gd name="T14" fmla="*/ 231 w 231"/>
                <a:gd name="T15" fmla="*/ 3 h 6"/>
                <a:gd name="T16" fmla="*/ 231 w 231"/>
                <a:gd name="T17" fmla="*/ 3 h 6"/>
                <a:gd name="T18" fmla="*/ 231 w 231"/>
                <a:gd name="T19" fmla="*/ 6 h 6"/>
                <a:gd name="T20" fmla="*/ 0 w 231"/>
                <a:gd name="T21" fmla="*/ 6 h 6"/>
                <a:gd name="T22" fmla="*/ 0 w 231"/>
                <a:gd name="T23" fmla="*/ 3 h 6"/>
                <a:gd name="T24" fmla="*/ 0 w 231"/>
                <a:gd name="T25" fmla="*/ 3 h 6"/>
                <a:gd name="T26" fmla="*/ 0 w 231"/>
                <a:gd name="T27" fmla="*/ 3 h 6"/>
                <a:gd name="T28" fmla="*/ 0 w 231"/>
                <a:gd name="T29" fmla="*/ 3 h 6"/>
                <a:gd name="T30" fmla="*/ 0 w 231"/>
                <a:gd name="T31" fmla="*/ 0 h 6"/>
                <a:gd name="T32" fmla="*/ 0 w 231"/>
                <a:gd name="T33" fmla="*/ 0 h 6"/>
                <a:gd name="T34" fmla="*/ 0 w 231"/>
                <a:gd name="T35" fmla="*/ 0 h 6"/>
                <a:gd name="T36" fmla="*/ 3 w 2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1"/>
                <a:gd name="T58" fmla="*/ 0 h 6"/>
                <a:gd name="T59" fmla="*/ 231 w 2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1" h="6">
                  <a:moveTo>
                    <a:pt x="3" y="0"/>
                  </a:moveTo>
                  <a:lnTo>
                    <a:pt x="228" y="0"/>
                  </a:lnTo>
                  <a:lnTo>
                    <a:pt x="228" y="3"/>
                  </a:lnTo>
                  <a:lnTo>
                    <a:pt x="231" y="3"/>
                  </a:lnTo>
                  <a:lnTo>
                    <a:pt x="2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70" name="Freeform 241"/>
            <p:cNvSpPr>
              <a:spLocks/>
            </p:cNvSpPr>
            <p:nvPr/>
          </p:nvSpPr>
          <p:spPr bwMode="auto">
            <a:xfrm>
              <a:off x="2413" y="3344"/>
              <a:ext cx="237" cy="6"/>
            </a:xfrm>
            <a:custGeom>
              <a:avLst/>
              <a:gdLst>
                <a:gd name="T0" fmla="*/ 3 w 237"/>
                <a:gd name="T1" fmla="*/ 0 h 6"/>
                <a:gd name="T2" fmla="*/ 231 w 237"/>
                <a:gd name="T3" fmla="*/ 0 h 6"/>
                <a:gd name="T4" fmla="*/ 234 w 237"/>
                <a:gd name="T5" fmla="*/ 0 h 6"/>
                <a:gd name="T6" fmla="*/ 234 w 237"/>
                <a:gd name="T7" fmla="*/ 0 h 6"/>
                <a:gd name="T8" fmla="*/ 234 w 237"/>
                <a:gd name="T9" fmla="*/ 0 h 6"/>
                <a:gd name="T10" fmla="*/ 234 w 237"/>
                <a:gd name="T11" fmla="*/ 3 h 6"/>
                <a:gd name="T12" fmla="*/ 234 w 237"/>
                <a:gd name="T13" fmla="*/ 3 h 6"/>
                <a:gd name="T14" fmla="*/ 237 w 237"/>
                <a:gd name="T15" fmla="*/ 3 h 6"/>
                <a:gd name="T16" fmla="*/ 237 w 237"/>
                <a:gd name="T17" fmla="*/ 3 h 6"/>
                <a:gd name="T18" fmla="*/ 237 w 237"/>
                <a:gd name="T19" fmla="*/ 6 h 6"/>
                <a:gd name="T20" fmla="*/ 0 w 237"/>
                <a:gd name="T21" fmla="*/ 6 h 6"/>
                <a:gd name="T22" fmla="*/ 0 w 237"/>
                <a:gd name="T23" fmla="*/ 3 h 6"/>
                <a:gd name="T24" fmla="*/ 0 w 237"/>
                <a:gd name="T25" fmla="*/ 3 h 6"/>
                <a:gd name="T26" fmla="*/ 0 w 237"/>
                <a:gd name="T27" fmla="*/ 3 h 6"/>
                <a:gd name="T28" fmla="*/ 3 w 237"/>
                <a:gd name="T29" fmla="*/ 3 h 6"/>
                <a:gd name="T30" fmla="*/ 3 w 237"/>
                <a:gd name="T31" fmla="*/ 0 h 6"/>
                <a:gd name="T32" fmla="*/ 3 w 237"/>
                <a:gd name="T33" fmla="*/ 0 h 6"/>
                <a:gd name="T34" fmla="*/ 3 w 237"/>
                <a:gd name="T35" fmla="*/ 0 h 6"/>
                <a:gd name="T36" fmla="*/ 3 w 2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7"/>
                <a:gd name="T58" fmla="*/ 0 h 6"/>
                <a:gd name="T59" fmla="*/ 237 w 2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7" h="6">
                  <a:moveTo>
                    <a:pt x="3" y="0"/>
                  </a:moveTo>
                  <a:lnTo>
                    <a:pt x="231" y="0"/>
                  </a:lnTo>
                  <a:lnTo>
                    <a:pt x="234" y="0"/>
                  </a:lnTo>
                  <a:lnTo>
                    <a:pt x="234" y="3"/>
                  </a:lnTo>
                  <a:lnTo>
                    <a:pt x="237" y="3"/>
                  </a:lnTo>
                  <a:lnTo>
                    <a:pt x="2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71" name="Freeform 242"/>
            <p:cNvSpPr>
              <a:spLocks/>
            </p:cNvSpPr>
            <p:nvPr/>
          </p:nvSpPr>
          <p:spPr bwMode="auto">
            <a:xfrm>
              <a:off x="2413" y="3347"/>
              <a:ext cx="240" cy="6"/>
            </a:xfrm>
            <a:custGeom>
              <a:avLst/>
              <a:gdLst>
                <a:gd name="T0" fmla="*/ 3 w 240"/>
                <a:gd name="T1" fmla="*/ 0 h 6"/>
                <a:gd name="T2" fmla="*/ 234 w 240"/>
                <a:gd name="T3" fmla="*/ 0 h 6"/>
                <a:gd name="T4" fmla="*/ 234 w 240"/>
                <a:gd name="T5" fmla="*/ 0 h 6"/>
                <a:gd name="T6" fmla="*/ 237 w 240"/>
                <a:gd name="T7" fmla="*/ 0 h 6"/>
                <a:gd name="T8" fmla="*/ 237 w 240"/>
                <a:gd name="T9" fmla="*/ 0 h 6"/>
                <a:gd name="T10" fmla="*/ 237 w 240"/>
                <a:gd name="T11" fmla="*/ 3 h 6"/>
                <a:gd name="T12" fmla="*/ 237 w 240"/>
                <a:gd name="T13" fmla="*/ 3 h 6"/>
                <a:gd name="T14" fmla="*/ 237 w 240"/>
                <a:gd name="T15" fmla="*/ 3 h 6"/>
                <a:gd name="T16" fmla="*/ 237 w 240"/>
                <a:gd name="T17" fmla="*/ 3 h 6"/>
                <a:gd name="T18" fmla="*/ 240 w 240"/>
                <a:gd name="T19" fmla="*/ 6 h 6"/>
                <a:gd name="T20" fmla="*/ 0 w 240"/>
                <a:gd name="T21" fmla="*/ 6 h 6"/>
                <a:gd name="T22" fmla="*/ 0 w 240"/>
                <a:gd name="T23" fmla="*/ 3 h 6"/>
                <a:gd name="T24" fmla="*/ 0 w 240"/>
                <a:gd name="T25" fmla="*/ 3 h 6"/>
                <a:gd name="T26" fmla="*/ 0 w 240"/>
                <a:gd name="T27" fmla="*/ 3 h 6"/>
                <a:gd name="T28" fmla="*/ 0 w 240"/>
                <a:gd name="T29" fmla="*/ 3 h 6"/>
                <a:gd name="T30" fmla="*/ 0 w 240"/>
                <a:gd name="T31" fmla="*/ 0 h 6"/>
                <a:gd name="T32" fmla="*/ 0 w 240"/>
                <a:gd name="T33" fmla="*/ 0 h 6"/>
                <a:gd name="T34" fmla="*/ 0 w 240"/>
                <a:gd name="T35" fmla="*/ 0 h 6"/>
                <a:gd name="T36" fmla="*/ 3 w 24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0"/>
                <a:gd name="T58" fmla="*/ 0 h 6"/>
                <a:gd name="T59" fmla="*/ 240 w 24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0" h="6">
                  <a:moveTo>
                    <a:pt x="3" y="0"/>
                  </a:moveTo>
                  <a:lnTo>
                    <a:pt x="234" y="0"/>
                  </a:lnTo>
                  <a:lnTo>
                    <a:pt x="237" y="0"/>
                  </a:lnTo>
                  <a:lnTo>
                    <a:pt x="237" y="3"/>
                  </a:lnTo>
                  <a:lnTo>
                    <a:pt x="24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72" name="Freeform 243"/>
            <p:cNvSpPr>
              <a:spLocks/>
            </p:cNvSpPr>
            <p:nvPr/>
          </p:nvSpPr>
          <p:spPr bwMode="auto">
            <a:xfrm>
              <a:off x="2410" y="3350"/>
              <a:ext cx="246" cy="6"/>
            </a:xfrm>
            <a:custGeom>
              <a:avLst/>
              <a:gdLst>
                <a:gd name="T0" fmla="*/ 3 w 246"/>
                <a:gd name="T1" fmla="*/ 0 h 6"/>
                <a:gd name="T2" fmla="*/ 240 w 246"/>
                <a:gd name="T3" fmla="*/ 0 h 6"/>
                <a:gd name="T4" fmla="*/ 240 w 246"/>
                <a:gd name="T5" fmla="*/ 0 h 6"/>
                <a:gd name="T6" fmla="*/ 240 w 246"/>
                <a:gd name="T7" fmla="*/ 0 h 6"/>
                <a:gd name="T8" fmla="*/ 240 w 246"/>
                <a:gd name="T9" fmla="*/ 0 h 6"/>
                <a:gd name="T10" fmla="*/ 243 w 246"/>
                <a:gd name="T11" fmla="*/ 3 h 6"/>
                <a:gd name="T12" fmla="*/ 243 w 246"/>
                <a:gd name="T13" fmla="*/ 3 h 6"/>
                <a:gd name="T14" fmla="*/ 243 w 246"/>
                <a:gd name="T15" fmla="*/ 3 h 6"/>
                <a:gd name="T16" fmla="*/ 243 w 246"/>
                <a:gd name="T17" fmla="*/ 3 h 6"/>
                <a:gd name="T18" fmla="*/ 246 w 246"/>
                <a:gd name="T19" fmla="*/ 6 h 6"/>
                <a:gd name="T20" fmla="*/ 0 w 246"/>
                <a:gd name="T21" fmla="*/ 6 h 6"/>
                <a:gd name="T22" fmla="*/ 0 w 246"/>
                <a:gd name="T23" fmla="*/ 3 h 6"/>
                <a:gd name="T24" fmla="*/ 0 w 246"/>
                <a:gd name="T25" fmla="*/ 3 h 6"/>
                <a:gd name="T26" fmla="*/ 0 w 246"/>
                <a:gd name="T27" fmla="*/ 3 h 6"/>
                <a:gd name="T28" fmla="*/ 3 w 246"/>
                <a:gd name="T29" fmla="*/ 3 h 6"/>
                <a:gd name="T30" fmla="*/ 3 w 246"/>
                <a:gd name="T31" fmla="*/ 0 h 6"/>
                <a:gd name="T32" fmla="*/ 3 w 246"/>
                <a:gd name="T33" fmla="*/ 0 h 6"/>
                <a:gd name="T34" fmla="*/ 3 w 246"/>
                <a:gd name="T35" fmla="*/ 0 h 6"/>
                <a:gd name="T36" fmla="*/ 3 w 24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6"/>
                <a:gd name="T58" fmla="*/ 0 h 6"/>
                <a:gd name="T59" fmla="*/ 246 w 2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6" h="6">
                  <a:moveTo>
                    <a:pt x="3" y="0"/>
                  </a:moveTo>
                  <a:lnTo>
                    <a:pt x="240" y="0"/>
                  </a:lnTo>
                  <a:lnTo>
                    <a:pt x="243" y="3"/>
                  </a:lnTo>
                  <a:lnTo>
                    <a:pt x="24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73" name="Freeform 244"/>
            <p:cNvSpPr>
              <a:spLocks/>
            </p:cNvSpPr>
            <p:nvPr/>
          </p:nvSpPr>
          <p:spPr bwMode="auto">
            <a:xfrm>
              <a:off x="2407" y="3353"/>
              <a:ext cx="249" cy="6"/>
            </a:xfrm>
            <a:custGeom>
              <a:avLst/>
              <a:gdLst>
                <a:gd name="T0" fmla="*/ 6 w 249"/>
                <a:gd name="T1" fmla="*/ 0 h 6"/>
                <a:gd name="T2" fmla="*/ 246 w 249"/>
                <a:gd name="T3" fmla="*/ 0 h 6"/>
                <a:gd name="T4" fmla="*/ 246 w 249"/>
                <a:gd name="T5" fmla="*/ 0 h 6"/>
                <a:gd name="T6" fmla="*/ 246 w 249"/>
                <a:gd name="T7" fmla="*/ 0 h 6"/>
                <a:gd name="T8" fmla="*/ 246 w 249"/>
                <a:gd name="T9" fmla="*/ 0 h 6"/>
                <a:gd name="T10" fmla="*/ 249 w 249"/>
                <a:gd name="T11" fmla="*/ 3 h 6"/>
                <a:gd name="T12" fmla="*/ 249 w 249"/>
                <a:gd name="T13" fmla="*/ 3 h 6"/>
                <a:gd name="T14" fmla="*/ 249 w 249"/>
                <a:gd name="T15" fmla="*/ 3 h 6"/>
                <a:gd name="T16" fmla="*/ 249 w 249"/>
                <a:gd name="T17" fmla="*/ 3 h 6"/>
                <a:gd name="T18" fmla="*/ 249 w 249"/>
                <a:gd name="T19" fmla="*/ 6 h 6"/>
                <a:gd name="T20" fmla="*/ 0 w 249"/>
                <a:gd name="T21" fmla="*/ 6 h 6"/>
                <a:gd name="T22" fmla="*/ 3 w 249"/>
                <a:gd name="T23" fmla="*/ 3 h 6"/>
                <a:gd name="T24" fmla="*/ 3 w 249"/>
                <a:gd name="T25" fmla="*/ 3 h 6"/>
                <a:gd name="T26" fmla="*/ 3 w 249"/>
                <a:gd name="T27" fmla="*/ 3 h 6"/>
                <a:gd name="T28" fmla="*/ 3 w 249"/>
                <a:gd name="T29" fmla="*/ 3 h 6"/>
                <a:gd name="T30" fmla="*/ 3 w 249"/>
                <a:gd name="T31" fmla="*/ 0 h 6"/>
                <a:gd name="T32" fmla="*/ 3 w 249"/>
                <a:gd name="T33" fmla="*/ 0 h 6"/>
                <a:gd name="T34" fmla="*/ 3 w 249"/>
                <a:gd name="T35" fmla="*/ 0 h 6"/>
                <a:gd name="T36" fmla="*/ 6 w 2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9"/>
                <a:gd name="T58" fmla="*/ 0 h 6"/>
                <a:gd name="T59" fmla="*/ 249 w 2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9" h="6">
                  <a:moveTo>
                    <a:pt x="6" y="0"/>
                  </a:moveTo>
                  <a:lnTo>
                    <a:pt x="246" y="0"/>
                  </a:lnTo>
                  <a:lnTo>
                    <a:pt x="249" y="3"/>
                  </a:lnTo>
                  <a:lnTo>
                    <a:pt x="24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74" name="Freeform 245"/>
            <p:cNvSpPr>
              <a:spLocks/>
            </p:cNvSpPr>
            <p:nvPr/>
          </p:nvSpPr>
          <p:spPr bwMode="auto">
            <a:xfrm>
              <a:off x="2407" y="3356"/>
              <a:ext cx="252" cy="6"/>
            </a:xfrm>
            <a:custGeom>
              <a:avLst/>
              <a:gdLst>
                <a:gd name="T0" fmla="*/ 3 w 252"/>
                <a:gd name="T1" fmla="*/ 0 h 6"/>
                <a:gd name="T2" fmla="*/ 249 w 252"/>
                <a:gd name="T3" fmla="*/ 0 h 6"/>
                <a:gd name="T4" fmla="*/ 249 w 252"/>
                <a:gd name="T5" fmla="*/ 0 h 6"/>
                <a:gd name="T6" fmla="*/ 249 w 252"/>
                <a:gd name="T7" fmla="*/ 0 h 6"/>
                <a:gd name="T8" fmla="*/ 249 w 252"/>
                <a:gd name="T9" fmla="*/ 0 h 6"/>
                <a:gd name="T10" fmla="*/ 249 w 252"/>
                <a:gd name="T11" fmla="*/ 3 h 6"/>
                <a:gd name="T12" fmla="*/ 252 w 252"/>
                <a:gd name="T13" fmla="*/ 3 h 6"/>
                <a:gd name="T14" fmla="*/ 252 w 252"/>
                <a:gd name="T15" fmla="*/ 3 h 6"/>
                <a:gd name="T16" fmla="*/ 252 w 252"/>
                <a:gd name="T17" fmla="*/ 3 h 6"/>
                <a:gd name="T18" fmla="*/ 252 w 252"/>
                <a:gd name="T19" fmla="*/ 6 h 6"/>
                <a:gd name="T20" fmla="*/ 0 w 252"/>
                <a:gd name="T21" fmla="*/ 6 h 6"/>
                <a:gd name="T22" fmla="*/ 0 w 252"/>
                <a:gd name="T23" fmla="*/ 3 h 6"/>
                <a:gd name="T24" fmla="*/ 0 w 252"/>
                <a:gd name="T25" fmla="*/ 3 h 6"/>
                <a:gd name="T26" fmla="*/ 0 w 252"/>
                <a:gd name="T27" fmla="*/ 3 h 6"/>
                <a:gd name="T28" fmla="*/ 0 w 252"/>
                <a:gd name="T29" fmla="*/ 3 h 6"/>
                <a:gd name="T30" fmla="*/ 3 w 252"/>
                <a:gd name="T31" fmla="*/ 0 h 6"/>
                <a:gd name="T32" fmla="*/ 3 w 252"/>
                <a:gd name="T33" fmla="*/ 0 h 6"/>
                <a:gd name="T34" fmla="*/ 3 w 252"/>
                <a:gd name="T35" fmla="*/ 0 h 6"/>
                <a:gd name="T36" fmla="*/ 3 w 2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2"/>
                <a:gd name="T58" fmla="*/ 0 h 6"/>
                <a:gd name="T59" fmla="*/ 252 w 2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2" h="6">
                  <a:moveTo>
                    <a:pt x="3" y="0"/>
                  </a:moveTo>
                  <a:lnTo>
                    <a:pt x="249" y="0"/>
                  </a:lnTo>
                  <a:lnTo>
                    <a:pt x="249" y="3"/>
                  </a:lnTo>
                  <a:lnTo>
                    <a:pt x="252" y="3"/>
                  </a:lnTo>
                  <a:lnTo>
                    <a:pt x="2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75" name="Freeform 246"/>
            <p:cNvSpPr>
              <a:spLocks/>
            </p:cNvSpPr>
            <p:nvPr/>
          </p:nvSpPr>
          <p:spPr bwMode="auto">
            <a:xfrm>
              <a:off x="2404" y="3359"/>
              <a:ext cx="258" cy="6"/>
            </a:xfrm>
            <a:custGeom>
              <a:avLst/>
              <a:gdLst>
                <a:gd name="T0" fmla="*/ 3 w 258"/>
                <a:gd name="T1" fmla="*/ 0 h 6"/>
                <a:gd name="T2" fmla="*/ 252 w 258"/>
                <a:gd name="T3" fmla="*/ 0 h 6"/>
                <a:gd name="T4" fmla="*/ 255 w 258"/>
                <a:gd name="T5" fmla="*/ 0 h 6"/>
                <a:gd name="T6" fmla="*/ 255 w 258"/>
                <a:gd name="T7" fmla="*/ 0 h 6"/>
                <a:gd name="T8" fmla="*/ 255 w 258"/>
                <a:gd name="T9" fmla="*/ 0 h 6"/>
                <a:gd name="T10" fmla="*/ 255 w 258"/>
                <a:gd name="T11" fmla="*/ 3 h 6"/>
                <a:gd name="T12" fmla="*/ 258 w 258"/>
                <a:gd name="T13" fmla="*/ 3 h 6"/>
                <a:gd name="T14" fmla="*/ 258 w 258"/>
                <a:gd name="T15" fmla="*/ 3 h 6"/>
                <a:gd name="T16" fmla="*/ 258 w 258"/>
                <a:gd name="T17" fmla="*/ 3 h 6"/>
                <a:gd name="T18" fmla="*/ 258 w 258"/>
                <a:gd name="T19" fmla="*/ 6 h 6"/>
                <a:gd name="T20" fmla="*/ 0 w 258"/>
                <a:gd name="T21" fmla="*/ 6 h 6"/>
                <a:gd name="T22" fmla="*/ 0 w 258"/>
                <a:gd name="T23" fmla="*/ 3 h 6"/>
                <a:gd name="T24" fmla="*/ 3 w 258"/>
                <a:gd name="T25" fmla="*/ 3 h 6"/>
                <a:gd name="T26" fmla="*/ 3 w 258"/>
                <a:gd name="T27" fmla="*/ 3 h 6"/>
                <a:gd name="T28" fmla="*/ 3 w 258"/>
                <a:gd name="T29" fmla="*/ 3 h 6"/>
                <a:gd name="T30" fmla="*/ 3 w 258"/>
                <a:gd name="T31" fmla="*/ 0 h 6"/>
                <a:gd name="T32" fmla="*/ 3 w 258"/>
                <a:gd name="T33" fmla="*/ 0 h 6"/>
                <a:gd name="T34" fmla="*/ 3 w 258"/>
                <a:gd name="T35" fmla="*/ 0 h 6"/>
                <a:gd name="T36" fmla="*/ 3 w 2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8"/>
                <a:gd name="T58" fmla="*/ 0 h 6"/>
                <a:gd name="T59" fmla="*/ 258 w 2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8" h="6">
                  <a:moveTo>
                    <a:pt x="3" y="0"/>
                  </a:moveTo>
                  <a:lnTo>
                    <a:pt x="252" y="0"/>
                  </a:lnTo>
                  <a:lnTo>
                    <a:pt x="255" y="0"/>
                  </a:lnTo>
                  <a:lnTo>
                    <a:pt x="255" y="3"/>
                  </a:lnTo>
                  <a:lnTo>
                    <a:pt x="258" y="3"/>
                  </a:lnTo>
                  <a:lnTo>
                    <a:pt x="2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76" name="Freeform 247"/>
            <p:cNvSpPr>
              <a:spLocks/>
            </p:cNvSpPr>
            <p:nvPr/>
          </p:nvSpPr>
          <p:spPr bwMode="auto">
            <a:xfrm>
              <a:off x="2404" y="3362"/>
              <a:ext cx="261" cy="6"/>
            </a:xfrm>
            <a:custGeom>
              <a:avLst/>
              <a:gdLst>
                <a:gd name="T0" fmla="*/ 3 w 261"/>
                <a:gd name="T1" fmla="*/ 0 h 6"/>
                <a:gd name="T2" fmla="*/ 255 w 261"/>
                <a:gd name="T3" fmla="*/ 0 h 6"/>
                <a:gd name="T4" fmla="*/ 258 w 261"/>
                <a:gd name="T5" fmla="*/ 0 h 6"/>
                <a:gd name="T6" fmla="*/ 258 w 261"/>
                <a:gd name="T7" fmla="*/ 0 h 6"/>
                <a:gd name="T8" fmla="*/ 258 w 261"/>
                <a:gd name="T9" fmla="*/ 0 h 6"/>
                <a:gd name="T10" fmla="*/ 258 w 261"/>
                <a:gd name="T11" fmla="*/ 3 h 6"/>
                <a:gd name="T12" fmla="*/ 261 w 261"/>
                <a:gd name="T13" fmla="*/ 3 h 6"/>
                <a:gd name="T14" fmla="*/ 261 w 261"/>
                <a:gd name="T15" fmla="*/ 3 h 6"/>
                <a:gd name="T16" fmla="*/ 261 w 261"/>
                <a:gd name="T17" fmla="*/ 3 h 6"/>
                <a:gd name="T18" fmla="*/ 261 w 261"/>
                <a:gd name="T19" fmla="*/ 6 h 6"/>
                <a:gd name="T20" fmla="*/ 0 w 261"/>
                <a:gd name="T21" fmla="*/ 6 h 6"/>
                <a:gd name="T22" fmla="*/ 0 w 261"/>
                <a:gd name="T23" fmla="*/ 3 h 6"/>
                <a:gd name="T24" fmla="*/ 0 w 261"/>
                <a:gd name="T25" fmla="*/ 3 h 6"/>
                <a:gd name="T26" fmla="*/ 0 w 261"/>
                <a:gd name="T27" fmla="*/ 3 h 6"/>
                <a:gd name="T28" fmla="*/ 0 w 261"/>
                <a:gd name="T29" fmla="*/ 3 h 6"/>
                <a:gd name="T30" fmla="*/ 0 w 261"/>
                <a:gd name="T31" fmla="*/ 0 h 6"/>
                <a:gd name="T32" fmla="*/ 3 w 261"/>
                <a:gd name="T33" fmla="*/ 0 h 6"/>
                <a:gd name="T34" fmla="*/ 3 w 261"/>
                <a:gd name="T35" fmla="*/ 0 h 6"/>
                <a:gd name="T36" fmla="*/ 3 w 2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1"/>
                <a:gd name="T58" fmla="*/ 0 h 6"/>
                <a:gd name="T59" fmla="*/ 261 w 2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1" h="6">
                  <a:moveTo>
                    <a:pt x="3" y="0"/>
                  </a:moveTo>
                  <a:lnTo>
                    <a:pt x="255" y="0"/>
                  </a:lnTo>
                  <a:lnTo>
                    <a:pt x="258" y="0"/>
                  </a:lnTo>
                  <a:lnTo>
                    <a:pt x="258" y="3"/>
                  </a:lnTo>
                  <a:lnTo>
                    <a:pt x="261" y="3"/>
                  </a:lnTo>
                  <a:lnTo>
                    <a:pt x="2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77" name="Freeform 248"/>
            <p:cNvSpPr>
              <a:spLocks/>
            </p:cNvSpPr>
            <p:nvPr/>
          </p:nvSpPr>
          <p:spPr bwMode="auto">
            <a:xfrm>
              <a:off x="2401" y="3365"/>
              <a:ext cx="270" cy="6"/>
            </a:xfrm>
            <a:custGeom>
              <a:avLst/>
              <a:gdLst>
                <a:gd name="T0" fmla="*/ 3 w 270"/>
                <a:gd name="T1" fmla="*/ 0 h 6"/>
                <a:gd name="T2" fmla="*/ 261 w 270"/>
                <a:gd name="T3" fmla="*/ 0 h 6"/>
                <a:gd name="T4" fmla="*/ 264 w 270"/>
                <a:gd name="T5" fmla="*/ 0 h 6"/>
                <a:gd name="T6" fmla="*/ 264 w 270"/>
                <a:gd name="T7" fmla="*/ 0 h 6"/>
                <a:gd name="T8" fmla="*/ 264 w 270"/>
                <a:gd name="T9" fmla="*/ 0 h 6"/>
                <a:gd name="T10" fmla="*/ 264 w 270"/>
                <a:gd name="T11" fmla="*/ 3 h 6"/>
                <a:gd name="T12" fmla="*/ 267 w 270"/>
                <a:gd name="T13" fmla="*/ 3 h 6"/>
                <a:gd name="T14" fmla="*/ 267 w 270"/>
                <a:gd name="T15" fmla="*/ 3 h 6"/>
                <a:gd name="T16" fmla="*/ 267 w 270"/>
                <a:gd name="T17" fmla="*/ 3 h 6"/>
                <a:gd name="T18" fmla="*/ 270 w 270"/>
                <a:gd name="T19" fmla="*/ 6 h 6"/>
                <a:gd name="T20" fmla="*/ 0 w 270"/>
                <a:gd name="T21" fmla="*/ 6 h 6"/>
                <a:gd name="T22" fmla="*/ 0 w 270"/>
                <a:gd name="T23" fmla="*/ 3 h 6"/>
                <a:gd name="T24" fmla="*/ 0 w 270"/>
                <a:gd name="T25" fmla="*/ 3 h 6"/>
                <a:gd name="T26" fmla="*/ 0 w 270"/>
                <a:gd name="T27" fmla="*/ 3 h 6"/>
                <a:gd name="T28" fmla="*/ 3 w 270"/>
                <a:gd name="T29" fmla="*/ 3 h 6"/>
                <a:gd name="T30" fmla="*/ 3 w 270"/>
                <a:gd name="T31" fmla="*/ 0 h 6"/>
                <a:gd name="T32" fmla="*/ 3 w 270"/>
                <a:gd name="T33" fmla="*/ 0 h 6"/>
                <a:gd name="T34" fmla="*/ 3 w 270"/>
                <a:gd name="T35" fmla="*/ 0 h 6"/>
                <a:gd name="T36" fmla="*/ 3 w 2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0"/>
                <a:gd name="T58" fmla="*/ 0 h 6"/>
                <a:gd name="T59" fmla="*/ 270 w 2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0" h="6">
                  <a:moveTo>
                    <a:pt x="3" y="0"/>
                  </a:moveTo>
                  <a:lnTo>
                    <a:pt x="261" y="0"/>
                  </a:lnTo>
                  <a:lnTo>
                    <a:pt x="264" y="0"/>
                  </a:lnTo>
                  <a:lnTo>
                    <a:pt x="264" y="3"/>
                  </a:lnTo>
                  <a:lnTo>
                    <a:pt x="267" y="3"/>
                  </a:lnTo>
                  <a:lnTo>
                    <a:pt x="2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78" name="Freeform 249"/>
            <p:cNvSpPr>
              <a:spLocks/>
            </p:cNvSpPr>
            <p:nvPr/>
          </p:nvSpPr>
          <p:spPr bwMode="auto">
            <a:xfrm>
              <a:off x="2398" y="3368"/>
              <a:ext cx="273" cy="6"/>
            </a:xfrm>
            <a:custGeom>
              <a:avLst/>
              <a:gdLst>
                <a:gd name="T0" fmla="*/ 6 w 273"/>
                <a:gd name="T1" fmla="*/ 0 h 6"/>
                <a:gd name="T2" fmla="*/ 267 w 273"/>
                <a:gd name="T3" fmla="*/ 0 h 6"/>
                <a:gd name="T4" fmla="*/ 270 w 273"/>
                <a:gd name="T5" fmla="*/ 0 h 6"/>
                <a:gd name="T6" fmla="*/ 270 w 273"/>
                <a:gd name="T7" fmla="*/ 0 h 6"/>
                <a:gd name="T8" fmla="*/ 270 w 273"/>
                <a:gd name="T9" fmla="*/ 0 h 6"/>
                <a:gd name="T10" fmla="*/ 270 w 273"/>
                <a:gd name="T11" fmla="*/ 0 h 6"/>
                <a:gd name="T12" fmla="*/ 270 w 273"/>
                <a:gd name="T13" fmla="*/ 0 h 6"/>
                <a:gd name="T14" fmla="*/ 273 w 273"/>
                <a:gd name="T15" fmla="*/ 3 h 6"/>
                <a:gd name="T16" fmla="*/ 273 w 273"/>
                <a:gd name="T17" fmla="*/ 3 h 6"/>
                <a:gd name="T18" fmla="*/ 273 w 273"/>
                <a:gd name="T19" fmla="*/ 3 h 6"/>
                <a:gd name="T20" fmla="*/ 130 w 273"/>
                <a:gd name="T21" fmla="*/ 3 h 6"/>
                <a:gd name="T22" fmla="*/ 115 w 273"/>
                <a:gd name="T23" fmla="*/ 6 h 6"/>
                <a:gd name="T24" fmla="*/ 0 w 273"/>
                <a:gd name="T25" fmla="*/ 6 h 6"/>
                <a:gd name="T26" fmla="*/ 0 w 273"/>
                <a:gd name="T27" fmla="*/ 3 h 6"/>
                <a:gd name="T28" fmla="*/ 3 w 273"/>
                <a:gd name="T29" fmla="*/ 3 h 6"/>
                <a:gd name="T30" fmla="*/ 3 w 273"/>
                <a:gd name="T31" fmla="*/ 3 h 6"/>
                <a:gd name="T32" fmla="*/ 3 w 273"/>
                <a:gd name="T33" fmla="*/ 3 h 6"/>
                <a:gd name="T34" fmla="*/ 3 w 273"/>
                <a:gd name="T35" fmla="*/ 0 h 6"/>
                <a:gd name="T36" fmla="*/ 3 w 273"/>
                <a:gd name="T37" fmla="*/ 0 h 6"/>
                <a:gd name="T38" fmla="*/ 3 w 273"/>
                <a:gd name="T39" fmla="*/ 0 h 6"/>
                <a:gd name="T40" fmla="*/ 6 w 273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73"/>
                <a:gd name="T64" fmla="*/ 0 h 6"/>
                <a:gd name="T65" fmla="*/ 273 w 273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73" h="6">
                  <a:moveTo>
                    <a:pt x="6" y="0"/>
                  </a:moveTo>
                  <a:lnTo>
                    <a:pt x="267" y="0"/>
                  </a:lnTo>
                  <a:lnTo>
                    <a:pt x="270" y="0"/>
                  </a:lnTo>
                  <a:lnTo>
                    <a:pt x="273" y="3"/>
                  </a:lnTo>
                  <a:lnTo>
                    <a:pt x="130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79" name="Freeform 250"/>
            <p:cNvSpPr>
              <a:spLocks/>
            </p:cNvSpPr>
            <p:nvPr/>
          </p:nvSpPr>
          <p:spPr bwMode="auto">
            <a:xfrm>
              <a:off x="2395" y="3371"/>
              <a:ext cx="276" cy="6"/>
            </a:xfrm>
            <a:custGeom>
              <a:avLst/>
              <a:gdLst>
                <a:gd name="T0" fmla="*/ 6 w 276"/>
                <a:gd name="T1" fmla="*/ 0 h 6"/>
                <a:gd name="T2" fmla="*/ 276 w 276"/>
                <a:gd name="T3" fmla="*/ 0 h 6"/>
                <a:gd name="T4" fmla="*/ 276 w 276"/>
                <a:gd name="T5" fmla="*/ 0 h 6"/>
                <a:gd name="T6" fmla="*/ 276 w 276"/>
                <a:gd name="T7" fmla="*/ 0 h 6"/>
                <a:gd name="T8" fmla="*/ 276 w 276"/>
                <a:gd name="T9" fmla="*/ 0 h 6"/>
                <a:gd name="T10" fmla="*/ 276 w 276"/>
                <a:gd name="T11" fmla="*/ 0 h 6"/>
                <a:gd name="T12" fmla="*/ 276 w 276"/>
                <a:gd name="T13" fmla="*/ 0 h 6"/>
                <a:gd name="T14" fmla="*/ 276 w 276"/>
                <a:gd name="T15" fmla="*/ 0 h 6"/>
                <a:gd name="T16" fmla="*/ 276 w 276"/>
                <a:gd name="T17" fmla="*/ 0 h 6"/>
                <a:gd name="T18" fmla="*/ 276 w 276"/>
                <a:gd name="T19" fmla="*/ 0 h 6"/>
                <a:gd name="T20" fmla="*/ 133 w 276"/>
                <a:gd name="T21" fmla="*/ 0 h 6"/>
                <a:gd name="T22" fmla="*/ 100 w 276"/>
                <a:gd name="T23" fmla="*/ 6 h 6"/>
                <a:gd name="T24" fmla="*/ 0 w 276"/>
                <a:gd name="T25" fmla="*/ 6 h 6"/>
                <a:gd name="T26" fmla="*/ 3 w 276"/>
                <a:gd name="T27" fmla="*/ 3 h 6"/>
                <a:gd name="T28" fmla="*/ 3 w 276"/>
                <a:gd name="T29" fmla="*/ 3 h 6"/>
                <a:gd name="T30" fmla="*/ 3 w 276"/>
                <a:gd name="T31" fmla="*/ 3 h 6"/>
                <a:gd name="T32" fmla="*/ 3 w 276"/>
                <a:gd name="T33" fmla="*/ 3 h 6"/>
                <a:gd name="T34" fmla="*/ 3 w 276"/>
                <a:gd name="T35" fmla="*/ 0 h 6"/>
                <a:gd name="T36" fmla="*/ 6 w 276"/>
                <a:gd name="T37" fmla="*/ 0 h 6"/>
                <a:gd name="T38" fmla="*/ 6 w 276"/>
                <a:gd name="T39" fmla="*/ 0 h 6"/>
                <a:gd name="T40" fmla="*/ 6 w 276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76"/>
                <a:gd name="T64" fmla="*/ 0 h 6"/>
                <a:gd name="T65" fmla="*/ 276 w 276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76" h="6">
                  <a:moveTo>
                    <a:pt x="6" y="0"/>
                  </a:moveTo>
                  <a:lnTo>
                    <a:pt x="276" y="0"/>
                  </a:lnTo>
                  <a:lnTo>
                    <a:pt x="133" y="0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80" name="Freeform 251"/>
            <p:cNvSpPr>
              <a:spLocks/>
            </p:cNvSpPr>
            <p:nvPr/>
          </p:nvSpPr>
          <p:spPr bwMode="auto">
            <a:xfrm>
              <a:off x="2395" y="3374"/>
              <a:ext cx="118" cy="6"/>
            </a:xfrm>
            <a:custGeom>
              <a:avLst/>
              <a:gdLst>
                <a:gd name="T0" fmla="*/ 3 w 118"/>
                <a:gd name="T1" fmla="*/ 0 h 6"/>
                <a:gd name="T2" fmla="*/ 118 w 118"/>
                <a:gd name="T3" fmla="*/ 0 h 6"/>
                <a:gd name="T4" fmla="*/ 82 w 118"/>
                <a:gd name="T5" fmla="*/ 6 h 6"/>
                <a:gd name="T6" fmla="*/ 0 w 118"/>
                <a:gd name="T7" fmla="*/ 6 h 6"/>
                <a:gd name="T8" fmla="*/ 0 w 118"/>
                <a:gd name="T9" fmla="*/ 3 h 6"/>
                <a:gd name="T10" fmla="*/ 0 w 118"/>
                <a:gd name="T11" fmla="*/ 3 h 6"/>
                <a:gd name="T12" fmla="*/ 0 w 118"/>
                <a:gd name="T13" fmla="*/ 3 h 6"/>
                <a:gd name="T14" fmla="*/ 0 w 118"/>
                <a:gd name="T15" fmla="*/ 3 h 6"/>
                <a:gd name="T16" fmla="*/ 3 w 118"/>
                <a:gd name="T17" fmla="*/ 0 h 6"/>
                <a:gd name="T18" fmla="*/ 3 w 118"/>
                <a:gd name="T19" fmla="*/ 0 h 6"/>
                <a:gd name="T20" fmla="*/ 3 w 118"/>
                <a:gd name="T21" fmla="*/ 0 h 6"/>
                <a:gd name="T22" fmla="*/ 3 w 118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6"/>
                <a:gd name="T38" fmla="*/ 118 w 118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6">
                  <a:moveTo>
                    <a:pt x="3" y="0"/>
                  </a:moveTo>
                  <a:lnTo>
                    <a:pt x="118" y="0"/>
                  </a:lnTo>
                  <a:lnTo>
                    <a:pt x="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81" name="Freeform 252"/>
            <p:cNvSpPr>
              <a:spLocks/>
            </p:cNvSpPr>
            <p:nvPr/>
          </p:nvSpPr>
          <p:spPr bwMode="auto">
            <a:xfrm>
              <a:off x="2392" y="3377"/>
              <a:ext cx="103" cy="6"/>
            </a:xfrm>
            <a:custGeom>
              <a:avLst/>
              <a:gdLst>
                <a:gd name="T0" fmla="*/ 3 w 103"/>
                <a:gd name="T1" fmla="*/ 0 h 6"/>
                <a:gd name="T2" fmla="*/ 103 w 103"/>
                <a:gd name="T3" fmla="*/ 0 h 6"/>
                <a:gd name="T4" fmla="*/ 66 w 103"/>
                <a:gd name="T5" fmla="*/ 6 h 6"/>
                <a:gd name="T6" fmla="*/ 0 w 103"/>
                <a:gd name="T7" fmla="*/ 6 h 6"/>
                <a:gd name="T8" fmla="*/ 0 w 103"/>
                <a:gd name="T9" fmla="*/ 3 h 6"/>
                <a:gd name="T10" fmla="*/ 0 w 103"/>
                <a:gd name="T11" fmla="*/ 3 h 6"/>
                <a:gd name="T12" fmla="*/ 0 w 103"/>
                <a:gd name="T13" fmla="*/ 3 h 6"/>
                <a:gd name="T14" fmla="*/ 3 w 103"/>
                <a:gd name="T15" fmla="*/ 3 h 6"/>
                <a:gd name="T16" fmla="*/ 3 w 103"/>
                <a:gd name="T17" fmla="*/ 0 h 6"/>
                <a:gd name="T18" fmla="*/ 3 w 103"/>
                <a:gd name="T19" fmla="*/ 0 h 6"/>
                <a:gd name="T20" fmla="*/ 3 w 103"/>
                <a:gd name="T21" fmla="*/ 0 h 6"/>
                <a:gd name="T22" fmla="*/ 3 w 103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3"/>
                <a:gd name="T37" fmla="*/ 0 h 6"/>
                <a:gd name="T38" fmla="*/ 103 w 103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3" h="6">
                  <a:moveTo>
                    <a:pt x="3" y="0"/>
                  </a:moveTo>
                  <a:lnTo>
                    <a:pt x="103" y="0"/>
                  </a:lnTo>
                  <a:lnTo>
                    <a:pt x="6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82" name="Freeform 253"/>
            <p:cNvSpPr>
              <a:spLocks/>
            </p:cNvSpPr>
            <p:nvPr/>
          </p:nvSpPr>
          <p:spPr bwMode="auto">
            <a:xfrm>
              <a:off x="2389" y="3380"/>
              <a:ext cx="88" cy="6"/>
            </a:xfrm>
            <a:custGeom>
              <a:avLst/>
              <a:gdLst>
                <a:gd name="T0" fmla="*/ 6 w 88"/>
                <a:gd name="T1" fmla="*/ 0 h 6"/>
                <a:gd name="T2" fmla="*/ 88 w 88"/>
                <a:gd name="T3" fmla="*/ 0 h 6"/>
                <a:gd name="T4" fmla="*/ 51 w 88"/>
                <a:gd name="T5" fmla="*/ 6 h 6"/>
                <a:gd name="T6" fmla="*/ 0 w 88"/>
                <a:gd name="T7" fmla="*/ 6 h 6"/>
                <a:gd name="T8" fmla="*/ 0 w 88"/>
                <a:gd name="T9" fmla="*/ 3 h 6"/>
                <a:gd name="T10" fmla="*/ 0 w 88"/>
                <a:gd name="T11" fmla="*/ 3 h 6"/>
                <a:gd name="T12" fmla="*/ 0 w 88"/>
                <a:gd name="T13" fmla="*/ 3 h 6"/>
                <a:gd name="T14" fmla="*/ 3 w 88"/>
                <a:gd name="T15" fmla="*/ 3 h 6"/>
                <a:gd name="T16" fmla="*/ 3 w 88"/>
                <a:gd name="T17" fmla="*/ 0 h 6"/>
                <a:gd name="T18" fmla="*/ 3 w 88"/>
                <a:gd name="T19" fmla="*/ 0 h 6"/>
                <a:gd name="T20" fmla="*/ 3 w 88"/>
                <a:gd name="T21" fmla="*/ 0 h 6"/>
                <a:gd name="T22" fmla="*/ 6 w 88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8"/>
                <a:gd name="T37" fmla="*/ 0 h 6"/>
                <a:gd name="T38" fmla="*/ 88 w 88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8" h="6">
                  <a:moveTo>
                    <a:pt x="6" y="0"/>
                  </a:moveTo>
                  <a:lnTo>
                    <a:pt x="88" y="0"/>
                  </a:lnTo>
                  <a:lnTo>
                    <a:pt x="5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83" name="Freeform 254"/>
            <p:cNvSpPr>
              <a:spLocks/>
            </p:cNvSpPr>
            <p:nvPr/>
          </p:nvSpPr>
          <p:spPr bwMode="auto">
            <a:xfrm>
              <a:off x="2383" y="3383"/>
              <a:ext cx="75" cy="6"/>
            </a:xfrm>
            <a:custGeom>
              <a:avLst/>
              <a:gdLst>
                <a:gd name="T0" fmla="*/ 9 w 75"/>
                <a:gd name="T1" fmla="*/ 0 h 6"/>
                <a:gd name="T2" fmla="*/ 75 w 75"/>
                <a:gd name="T3" fmla="*/ 0 h 6"/>
                <a:gd name="T4" fmla="*/ 42 w 75"/>
                <a:gd name="T5" fmla="*/ 6 h 6"/>
                <a:gd name="T6" fmla="*/ 0 w 75"/>
                <a:gd name="T7" fmla="*/ 6 h 6"/>
                <a:gd name="T8" fmla="*/ 3 w 75"/>
                <a:gd name="T9" fmla="*/ 3 h 6"/>
                <a:gd name="T10" fmla="*/ 3 w 75"/>
                <a:gd name="T11" fmla="*/ 3 h 6"/>
                <a:gd name="T12" fmla="*/ 3 w 75"/>
                <a:gd name="T13" fmla="*/ 3 h 6"/>
                <a:gd name="T14" fmla="*/ 6 w 75"/>
                <a:gd name="T15" fmla="*/ 3 h 6"/>
                <a:gd name="T16" fmla="*/ 6 w 75"/>
                <a:gd name="T17" fmla="*/ 0 h 6"/>
                <a:gd name="T18" fmla="*/ 6 w 75"/>
                <a:gd name="T19" fmla="*/ 0 h 6"/>
                <a:gd name="T20" fmla="*/ 6 w 75"/>
                <a:gd name="T21" fmla="*/ 0 h 6"/>
                <a:gd name="T22" fmla="*/ 9 w 75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5"/>
                <a:gd name="T37" fmla="*/ 0 h 6"/>
                <a:gd name="T38" fmla="*/ 75 w 75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5" h="6">
                  <a:moveTo>
                    <a:pt x="9" y="0"/>
                  </a:moveTo>
                  <a:lnTo>
                    <a:pt x="75" y="0"/>
                  </a:lnTo>
                  <a:lnTo>
                    <a:pt x="42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84" name="Freeform 255"/>
            <p:cNvSpPr>
              <a:spLocks/>
            </p:cNvSpPr>
            <p:nvPr/>
          </p:nvSpPr>
          <p:spPr bwMode="auto">
            <a:xfrm>
              <a:off x="2380" y="3386"/>
              <a:ext cx="60" cy="7"/>
            </a:xfrm>
            <a:custGeom>
              <a:avLst/>
              <a:gdLst>
                <a:gd name="T0" fmla="*/ 9 w 60"/>
                <a:gd name="T1" fmla="*/ 0 h 7"/>
                <a:gd name="T2" fmla="*/ 60 w 60"/>
                <a:gd name="T3" fmla="*/ 0 h 7"/>
                <a:gd name="T4" fmla="*/ 27 w 60"/>
                <a:gd name="T5" fmla="*/ 7 h 7"/>
                <a:gd name="T6" fmla="*/ 0 w 60"/>
                <a:gd name="T7" fmla="*/ 7 h 7"/>
                <a:gd name="T8" fmla="*/ 3 w 60"/>
                <a:gd name="T9" fmla="*/ 3 h 7"/>
                <a:gd name="T10" fmla="*/ 3 w 60"/>
                <a:gd name="T11" fmla="*/ 3 h 7"/>
                <a:gd name="T12" fmla="*/ 3 w 60"/>
                <a:gd name="T13" fmla="*/ 3 h 7"/>
                <a:gd name="T14" fmla="*/ 3 w 60"/>
                <a:gd name="T15" fmla="*/ 3 h 7"/>
                <a:gd name="T16" fmla="*/ 6 w 60"/>
                <a:gd name="T17" fmla="*/ 0 h 7"/>
                <a:gd name="T18" fmla="*/ 6 w 60"/>
                <a:gd name="T19" fmla="*/ 0 h 7"/>
                <a:gd name="T20" fmla="*/ 6 w 60"/>
                <a:gd name="T21" fmla="*/ 0 h 7"/>
                <a:gd name="T22" fmla="*/ 9 w 60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0"/>
                <a:gd name="T37" fmla="*/ 0 h 7"/>
                <a:gd name="T38" fmla="*/ 60 w 60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0" h="7">
                  <a:moveTo>
                    <a:pt x="9" y="0"/>
                  </a:moveTo>
                  <a:lnTo>
                    <a:pt x="60" y="0"/>
                  </a:lnTo>
                  <a:lnTo>
                    <a:pt x="27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85" name="Freeform 256"/>
            <p:cNvSpPr>
              <a:spLocks/>
            </p:cNvSpPr>
            <p:nvPr/>
          </p:nvSpPr>
          <p:spPr bwMode="auto">
            <a:xfrm>
              <a:off x="2376" y="3389"/>
              <a:ext cx="49" cy="7"/>
            </a:xfrm>
            <a:custGeom>
              <a:avLst/>
              <a:gdLst>
                <a:gd name="T0" fmla="*/ 7 w 49"/>
                <a:gd name="T1" fmla="*/ 0 h 7"/>
                <a:gd name="T2" fmla="*/ 49 w 49"/>
                <a:gd name="T3" fmla="*/ 0 h 7"/>
                <a:gd name="T4" fmla="*/ 13 w 49"/>
                <a:gd name="T5" fmla="*/ 7 h 7"/>
                <a:gd name="T6" fmla="*/ 0 w 49"/>
                <a:gd name="T7" fmla="*/ 7 h 7"/>
                <a:gd name="T8" fmla="*/ 0 w 49"/>
                <a:gd name="T9" fmla="*/ 4 h 7"/>
                <a:gd name="T10" fmla="*/ 0 w 49"/>
                <a:gd name="T11" fmla="*/ 4 h 7"/>
                <a:gd name="T12" fmla="*/ 4 w 49"/>
                <a:gd name="T13" fmla="*/ 4 h 7"/>
                <a:gd name="T14" fmla="*/ 4 w 49"/>
                <a:gd name="T15" fmla="*/ 4 h 7"/>
                <a:gd name="T16" fmla="*/ 4 w 49"/>
                <a:gd name="T17" fmla="*/ 0 h 7"/>
                <a:gd name="T18" fmla="*/ 7 w 49"/>
                <a:gd name="T19" fmla="*/ 0 h 7"/>
                <a:gd name="T20" fmla="*/ 7 w 49"/>
                <a:gd name="T21" fmla="*/ 0 h 7"/>
                <a:gd name="T22" fmla="*/ 7 w 49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9"/>
                <a:gd name="T37" fmla="*/ 0 h 7"/>
                <a:gd name="T38" fmla="*/ 49 w 49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9" h="7">
                  <a:moveTo>
                    <a:pt x="7" y="0"/>
                  </a:moveTo>
                  <a:lnTo>
                    <a:pt x="49" y="0"/>
                  </a:lnTo>
                  <a:lnTo>
                    <a:pt x="13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4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86" name="Freeform 257"/>
            <p:cNvSpPr>
              <a:spLocks/>
            </p:cNvSpPr>
            <p:nvPr/>
          </p:nvSpPr>
          <p:spPr bwMode="auto">
            <a:xfrm>
              <a:off x="2370" y="3393"/>
              <a:ext cx="37" cy="6"/>
            </a:xfrm>
            <a:custGeom>
              <a:avLst/>
              <a:gdLst>
                <a:gd name="T0" fmla="*/ 10 w 37"/>
                <a:gd name="T1" fmla="*/ 0 h 6"/>
                <a:gd name="T2" fmla="*/ 37 w 37"/>
                <a:gd name="T3" fmla="*/ 0 h 6"/>
                <a:gd name="T4" fmla="*/ 0 w 37"/>
                <a:gd name="T5" fmla="*/ 6 h 6"/>
                <a:gd name="T6" fmla="*/ 0 w 37"/>
                <a:gd name="T7" fmla="*/ 3 h 6"/>
                <a:gd name="T8" fmla="*/ 3 w 37"/>
                <a:gd name="T9" fmla="*/ 3 h 6"/>
                <a:gd name="T10" fmla="*/ 3 w 37"/>
                <a:gd name="T11" fmla="*/ 3 h 6"/>
                <a:gd name="T12" fmla="*/ 3 w 37"/>
                <a:gd name="T13" fmla="*/ 3 h 6"/>
                <a:gd name="T14" fmla="*/ 6 w 37"/>
                <a:gd name="T15" fmla="*/ 3 h 6"/>
                <a:gd name="T16" fmla="*/ 6 w 37"/>
                <a:gd name="T17" fmla="*/ 0 h 6"/>
                <a:gd name="T18" fmla="*/ 10 w 37"/>
                <a:gd name="T19" fmla="*/ 0 h 6"/>
                <a:gd name="T20" fmla="*/ 10 w 37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37"/>
                <a:gd name="T34" fmla="*/ 0 h 6"/>
                <a:gd name="T35" fmla="*/ 37 w 37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37" h="6">
                  <a:moveTo>
                    <a:pt x="10" y="0"/>
                  </a:moveTo>
                  <a:lnTo>
                    <a:pt x="37" y="0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87" name="Freeform 258"/>
            <p:cNvSpPr>
              <a:spLocks/>
            </p:cNvSpPr>
            <p:nvPr/>
          </p:nvSpPr>
          <p:spPr bwMode="auto">
            <a:xfrm>
              <a:off x="2370" y="3396"/>
              <a:ext cx="19" cy="3"/>
            </a:xfrm>
            <a:custGeom>
              <a:avLst/>
              <a:gdLst>
                <a:gd name="T0" fmla="*/ 6 w 19"/>
                <a:gd name="T1" fmla="*/ 0 h 3"/>
                <a:gd name="T2" fmla="*/ 19 w 19"/>
                <a:gd name="T3" fmla="*/ 0 h 3"/>
                <a:gd name="T4" fmla="*/ 0 w 19"/>
                <a:gd name="T5" fmla="*/ 3 h 3"/>
                <a:gd name="T6" fmla="*/ 0 w 19"/>
                <a:gd name="T7" fmla="*/ 3 h 3"/>
                <a:gd name="T8" fmla="*/ 0 w 19"/>
                <a:gd name="T9" fmla="*/ 0 h 3"/>
                <a:gd name="T10" fmla="*/ 0 w 19"/>
                <a:gd name="T11" fmla="*/ 0 h 3"/>
                <a:gd name="T12" fmla="*/ 3 w 19"/>
                <a:gd name="T13" fmla="*/ 0 h 3"/>
                <a:gd name="T14" fmla="*/ 3 w 19"/>
                <a:gd name="T15" fmla="*/ 0 h 3"/>
                <a:gd name="T16" fmla="*/ 3 w 19"/>
                <a:gd name="T17" fmla="*/ 0 h 3"/>
                <a:gd name="T18" fmla="*/ 3 w 19"/>
                <a:gd name="T19" fmla="*/ 0 h 3"/>
                <a:gd name="T20" fmla="*/ 6 w 19"/>
                <a:gd name="T21" fmla="*/ 0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9"/>
                <a:gd name="T34" fmla="*/ 0 h 3"/>
                <a:gd name="T35" fmla="*/ 19 w 19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9" h="3">
                  <a:moveTo>
                    <a:pt x="6" y="0"/>
                  </a:moveTo>
                  <a:lnTo>
                    <a:pt x="19" y="0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88" name="Freeform 259"/>
            <p:cNvSpPr>
              <a:spLocks/>
            </p:cNvSpPr>
            <p:nvPr/>
          </p:nvSpPr>
          <p:spPr bwMode="auto">
            <a:xfrm>
              <a:off x="2370" y="2955"/>
              <a:ext cx="301" cy="444"/>
            </a:xfrm>
            <a:custGeom>
              <a:avLst/>
              <a:gdLst>
                <a:gd name="T0" fmla="*/ 158 w 301"/>
                <a:gd name="T1" fmla="*/ 416 h 444"/>
                <a:gd name="T2" fmla="*/ 0 w 301"/>
                <a:gd name="T3" fmla="*/ 444 h 444"/>
                <a:gd name="T4" fmla="*/ 13 w 301"/>
                <a:gd name="T5" fmla="*/ 434 h 444"/>
                <a:gd name="T6" fmla="*/ 25 w 301"/>
                <a:gd name="T7" fmla="*/ 425 h 444"/>
                <a:gd name="T8" fmla="*/ 34 w 301"/>
                <a:gd name="T9" fmla="*/ 410 h 444"/>
                <a:gd name="T10" fmla="*/ 40 w 301"/>
                <a:gd name="T11" fmla="*/ 398 h 444"/>
                <a:gd name="T12" fmla="*/ 46 w 301"/>
                <a:gd name="T13" fmla="*/ 386 h 444"/>
                <a:gd name="T14" fmla="*/ 52 w 301"/>
                <a:gd name="T15" fmla="*/ 374 h 444"/>
                <a:gd name="T16" fmla="*/ 55 w 301"/>
                <a:gd name="T17" fmla="*/ 365 h 444"/>
                <a:gd name="T18" fmla="*/ 58 w 301"/>
                <a:gd name="T19" fmla="*/ 358 h 444"/>
                <a:gd name="T20" fmla="*/ 67 w 301"/>
                <a:gd name="T21" fmla="*/ 328 h 444"/>
                <a:gd name="T22" fmla="*/ 76 w 301"/>
                <a:gd name="T23" fmla="*/ 279 h 444"/>
                <a:gd name="T24" fmla="*/ 88 w 301"/>
                <a:gd name="T25" fmla="*/ 222 h 444"/>
                <a:gd name="T26" fmla="*/ 98 w 301"/>
                <a:gd name="T27" fmla="*/ 158 h 444"/>
                <a:gd name="T28" fmla="*/ 110 w 301"/>
                <a:gd name="T29" fmla="*/ 100 h 444"/>
                <a:gd name="T30" fmla="*/ 122 w 301"/>
                <a:gd name="T31" fmla="*/ 48 h 444"/>
                <a:gd name="T32" fmla="*/ 131 w 301"/>
                <a:gd name="T33" fmla="*/ 27 h 444"/>
                <a:gd name="T34" fmla="*/ 140 w 301"/>
                <a:gd name="T35" fmla="*/ 12 h 444"/>
                <a:gd name="T36" fmla="*/ 149 w 301"/>
                <a:gd name="T37" fmla="*/ 3 h 444"/>
                <a:gd name="T38" fmla="*/ 158 w 301"/>
                <a:gd name="T39" fmla="*/ 0 h 444"/>
                <a:gd name="T40" fmla="*/ 164 w 301"/>
                <a:gd name="T41" fmla="*/ 3 h 444"/>
                <a:gd name="T42" fmla="*/ 167 w 301"/>
                <a:gd name="T43" fmla="*/ 3 h 444"/>
                <a:gd name="T44" fmla="*/ 173 w 301"/>
                <a:gd name="T45" fmla="*/ 9 h 444"/>
                <a:gd name="T46" fmla="*/ 177 w 301"/>
                <a:gd name="T47" fmla="*/ 15 h 444"/>
                <a:gd name="T48" fmla="*/ 183 w 301"/>
                <a:gd name="T49" fmla="*/ 33 h 444"/>
                <a:gd name="T50" fmla="*/ 189 w 301"/>
                <a:gd name="T51" fmla="*/ 54 h 444"/>
                <a:gd name="T52" fmla="*/ 201 w 301"/>
                <a:gd name="T53" fmla="*/ 109 h 444"/>
                <a:gd name="T54" fmla="*/ 213 w 301"/>
                <a:gd name="T55" fmla="*/ 179 h 444"/>
                <a:gd name="T56" fmla="*/ 225 w 301"/>
                <a:gd name="T57" fmla="*/ 249 h 444"/>
                <a:gd name="T58" fmla="*/ 243 w 301"/>
                <a:gd name="T59" fmla="*/ 316 h 444"/>
                <a:gd name="T60" fmla="*/ 252 w 301"/>
                <a:gd name="T61" fmla="*/ 346 h 444"/>
                <a:gd name="T62" fmla="*/ 268 w 301"/>
                <a:gd name="T63" fmla="*/ 374 h 444"/>
                <a:gd name="T64" fmla="*/ 283 w 301"/>
                <a:gd name="T65" fmla="*/ 398 h 444"/>
                <a:gd name="T66" fmla="*/ 301 w 301"/>
                <a:gd name="T67" fmla="*/ 416 h 444"/>
                <a:gd name="T68" fmla="*/ 158 w 301"/>
                <a:gd name="T69" fmla="*/ 416 h 44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1"/>
                <a:gd name="T106" fmla="*/ 0 h 444"/>
                <a:gd name="T107" fmla="*/ 301 w 301"/>
                <a:gd name="T108" fmla="*/ 444 h 44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1" h="444">
                  <a:moveTo>
                    <a:pt x="158" y="416"/>
                  </a:moveTo>
                  <a:lnTo>
                    <a:pt x="0" y="444"/>
                  </a:lnTo>
                  <a:lnTo>
                    <a:pt x="13" y="434"/>
                  </a:lnTo>
                  <a:lnTo>
                    <a:pt x="25" y="425"/>
                  </a:lnTo>
                  <a:lnTo>
                    <a:pt x="34" y="410"/>
                  </a:lnTo>
                  <a:lnTo>
                    <a:pt x="40" y="398"/>
                  </a:lnTo>
                  <a:lnTo>
                    <a:pt x="46" y="386"/>
                  </a:lnTo>
                  <a:lnTo>
                    <a:pt x="52" y="374"/>
                  </a:lnTo>
                  <a:lnTo>
                    <a:pt x="55" y="365"/>
                  </a:lnTo>
                  <a:lnTo>
                    <a:pt x="58" y="358"/>
                  </a:lnTo>
                  <a:lnTo>
                    <a:pt x="67" y="328"/>
                  </a:lnTo>
                  <a:lnTo>
                    <a:pt x="76" y="279"/>
                  </a:lnTo>
                  <a:lnTo>
                    <a:pt x="88" y="222"/>
                  </a:lnTo>
                  <a:lnTo>
                    <a:pt x="98" y="158"/>
                  </a:lnTo>
                  <a:lnTo>
                    <a:pt x="110" y="100"/>
                  </a:lnTo>
                  <a:lnTo>
                    <a:pt x="122" y="48"/>
                  </a:lnTo>
                  <a:lnTo>
                    <a:pt x="131" y="27"/>
                  </a:lnTo>
                  <a:lnTo>
                    <a:pt x="140" y="12"/>
                  </a:lnTo>
                  <a:lnTo>
                    <a:pt x="149" y="3"/>
                  </a:lnTo>
                  <a:lnTo>
                    <a:pt x="158" y="0"/>
                  </a:lnTo>
                  <a:lnTo>
                    <a:pt x="164" y="3"/>
                  </a:lnTo>
                  <a:lnTo>
                    <a:pt x="167" y="3"/>
                  </a:lnTo>
                  <a:lnTo>
                    <a:pt x="173" y="9"/>
                  </a:lnTo>
                  <a:lnTo>
                    <a:pt x="177" y="15"/>
                  </a:lnTo>
                  <a:lnTo>
                    <a:pt x="183" y="33"/>
                  </a:lnTo>
                  <a:lnTo>
                    <a:pt x="189" y="54"/>
                  </a:lnTo>
                  <a:lnTo>
                    <a:pt x="201" y="109"/>
                  </a:lnTo>
                  <a:lnTo>
                    <a:pt x="213" y="179"/>
                  </a:lnTo>
                  <a:lnTo>
                    <a:pt x="225" y="249"/>
                  </a:lnTo>
                  <a:lnTo>
                    <a:pt x="243" y="316"/>
                  </a:lnTo>
                  <a:lnTo>
                    <a:pt x="252" y="346"/>
                  </a:lnTo>
                  <a:lnTo>
                    <a:pt x="268" y="374"/>
                  </a:lnTo>
                  <a:lnTo>
                    <a:pt x="283" y="398"/>
                  </a:lnTo>
                  <a:lnTo>
                    <a:pt x="301" y="416"/>
                  </a:lnTo>
                  <a:lnTo>
                    <a:pt x="158" y="416"/>
                  </a:lnTo>
                </a:path>
              </a:pathLst>
            </a:custGeom>
            <a:solidFill>
              <a:srgbClr val="FF3300"/>
            </a:solidFill>
            <a:ln w="4763" cap="sq">
              <a:solidFill>
                <a:srgbClr val="1F1A17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89" name="Freeform 260"/>
            <p:cNvSpPr>
              <a:spLocks/>
            </p:cNvSpPr>
            <p:nvPr/>
          </p:nvSpPr>
          <p:spPr bwMode="auto">
            <a:xfrm>
              <a:off x="2902" y="2864"/>
              <a:ext cx="18" cy="3"/>
            </a:xfrm>
            <a:custGeom>
              <a:avLst/>
              <a:gdLst>
                <a:gd name="T0" fmla="*/ 18 w 18"/>
                <a:gd name="T1" fmla="*/ 3 h 3"/>
                <a:gd name="T2" fmla="*/ 0 w 18"/>
                <a:gd name="T3" fmla="*/ 3 h 3"/>
                <a:gd name="T4" fmla="*/ 0 w 18"/>
                <a:gd name="T5" fmla="*/ 0 h 3"/>
                <a:gd name="T6" fmla="*/ 0 w 18"/>
                <a:gd name="T7" fmla="*/ 0 h 3"/>
                <a:gd name="T8" fmla="*/ 3 w 18"/>
                <a:gd name="T9" fmla="*/ 0 h 3"/>
                <a:gd name="T10" fmla="*/ 3 w 18"/>
                <a:gd name="T11" fmla="*/ 0 h 3"/>
                <a:gd name="T12" fmla="*/ 6 w 18"/>
                <a:gd name="T13" fmla="*/ 0 h 3"/>
                <a:gd name="T14" fmla="*/ 6 w 18"/>
                <a:gd name="T15" fmla="*/ 0 h 3"/>
                <a:gd name="T16" fmla="*/ 6 w 18"/>
                <a:gd name="T17" fmla="*/ 0 h 3"/>
                <a:gd name="T18" fmla="*/ 9 w 18"/>
                <a:gd name="T19" fmla="*/ 0 h 3"/>
                <a:gd name="T20" fmla="*/ 9 w 18"/>
                <a:gd name="T21" fmla="*/ 0 h 3"/>
                <a:gd name="T22" fmla="*/ 12 w 18"/>
                <a:gd name="T23" fmla="*/ 0 h 3"/>
                <a:gd name="T24" fmla="*/ 12 w 18"/>
                <a:gd name="T25" fmla="*/ 0 h 3"/>
                <a:gd name="T26" fmla="*/ 12 w 18"/>
                <a:gd name="T27" fmla="*/ 0 h 3"/>
                <a:gd name="T28" fmla="*/ 15 w 18"/>
                <a:gd name="T29" fmla="*/ 0 h 3"/>
                <a:gd name="T30" fmla="*/ 15 w 18"/>
                <a:gd name="T31" fmla="*/ 0 h 3"/>
                <a:gd name="T32" fmla="*/ 15 w 18"/>
                <a:gd name="T33" fmla="*/ 0 h 3"/>
                <a:gd name="T34" fmla="*/ 18 w 18"/>
                <a:gd name="T35" fmla="*/ 3 h 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8"/>
                <a:gd name="T55" fmla="*/ 0 h 3"/>
                <a:gd name="T56" fmla="*/ 18 w 18"/>
                <a:gd name="T57" fmla="*/ 3 h 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8" h="3">
                  <a:moveTo>
                    <a:pt x="18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90" name="Freeform 261"/>
            <p:cNvSpPr>
              <a:spLocks/>
            </p:cNvSpPr>
            <p:nvPr/>
          </p:nvSpPr>
          <p:spPr bwMode="auto">
            <a:xfrm>
              <a:off x="2896" y="2864"/>
              <a:ext cx="27" cy="6"/>
            </a:xfrm>
            <a:custGeom>
              <a:avLst/>
              <a:gdLst>
                <a:gd name="T0" fmla="*/ 27 w 27"/>
                <a:gd name="T1" fmla="*/ 6 h 6"/>
                <a:gd name="T2" fmla="*/ 0 w 27"/>
                <a:gd name="T3" fmla="*/ 6 h 6"/>
                <a:gd name="T4" fmla="*/ 3 w 27"/>
                <a:gd name="T5" fmla="*/ 3 h 6"/>
                <a:gd name="T6" fmla="*/ 3 w 27"/>
                <a:gd name="T7" fmla="*/ 3 h 6"/>
                <a:gd name="T8" fmla="*/ 6 w 27"/>
                <a:gd name="T9" fmla="*/ 0 h 6"/>
                <a:gd name="T10" fmla="*/ 9 w 27"/>
                <a:gd name="T11" fmla="*/ 0 h 6"/>
                <a:gd name="T12" fmla="*/ 9 w 27"/>
                <a:gd name="T13" fmla="*/ 0 h 6"/>
                <a:gd name="T14" fmla="*/ 12 w 27"/>
                <a:gd name="T15" fmla="*/ 0 h 6"/>
                <a:gd name="T16" fmla="*/ 12 w 27"/>
                <a:gd name="T17" fmla="*/ 0 h 6"/>
                <a:gd name="T18" fmla="*/ 15 w 27"/>
                <a:gd name="T19" fmla="*/ 0 h 6"/>
                <a:gd name="T20" fmla="*/ 15 w 27"/>
                <a:gd name="T21" fmla="*/ 0 h 6"/>
                <a:gd name="T22" fmla="*/ 18 w 27"/>
                <a:gd name="T23" fmla="*/ 0 h 6"/>
                <a:gd name="T24" fmla="*/ 18 w 27"/>
                <a:gd name="T25" fmla="*/ 0 h 6"/>
                <a:gd name="T26" fmla="*/ 21 w 27"/>
                <a:gd name="T27" fmla="*/ 0 h 6"/>
                <a:gd name="T28" fmla="*/ 21 w 27"/>
                <a:gd name="T29" fmla="*/ 0 h 6"/>
                <a:gd name="T30" fmla="*/ 24 w 27"/>
                <a:gd name="T31" fmla="*/ 3 h 6"/>
                <a:gd name="T32" fmla="*/ 24 w 27"/>
                <a:gd name="T33" fmla="*/ 3 h 6"/>
                <a:gd name="T34" fmla="*/ 27 w 27"/>
                <a:gd name="T35" fmla="*/ 6 h 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7"/>
                <a:gd name="T55" fmla="*/ 0 h 6"/>
                <a:gd name="T56" fmla="*/ 27 w 27"/>
                <a:gd name="T57" fmla="*/ 6 h 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7" h="6">
                  <a:moveTo>
                    <a:pt x="27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3"/>
                  </a:lnTo>
                  <a:lnTo>
                    <a:pt x="27" y="6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91" name="Freeform 262"/>
            <p:cNvSpPr>
              <a:spLocks/>
            </p:cNvSpPr>
            <p:nvPr/>
          </p:nvSpPr>
          <p:spPr bwMode="auto">
            <a:xfrm>
              <a:off x="2893" y="2867"/>
              <a:ext cx="33" cy="6"/>
            </a:xfrm>
            <a:custGeom>
              <a:avLst/>
              <a:gdLst>
                <a:gd name="T0" fmla="*/ 9 w 33"/>
                <a:gd name="T1" fmla="*/ 0 h 6"/>
                <a:gd name="T2" fmla="*/ 27 w 33"/>
                <a:gd name="T3" fmla="*/ 0 h 6"/>
                <a:gd name="T4" fmla="*/ 27 w 33"/>
                <a:gd name="T5" fmla="*/ 0 h 6"/>
                <a:gd name="T6" fmla="*/ 27 w 33"/>
                <a:gd name="T7" fmla="*/ 0 h 6"/>
                <a:gd name="T8" fmla="*/ 27 w 33"/>
                <a:gd name="T9" fmla="*/ 0 h 6"/>
                <a:gd name="T10" fmla="*/ 30 w 33"/>
                <a:gd name="T11" fmla="*/ 0 h 6"/>
                <a:gd name="T12" fmla="*/ 30 w 33"/>
                <a:gd name="T13" fmla="*/ 3 h 6"/>
                <a:gd name="T14" fmla="*/ 30 w 33"/>
                <a:gd name="T15" fmla="*/ 3 h 6"/>
                <a:gd name="T16" fmla="*/ 30 w 33"/>
                <a:gd name="T17" fmla="*/ 3 h 6"/>
                <a:gd name="T18" fmla="*/ 33 w 33"/>
                <a:gd name="T19" fmla="*/ 6 h 6"/>
                <a:gd name="T20" fmla="*/ 0 w 33"/>
                <a:gd name="T21" fmla="*/ 6 h 6"/>
                <a:gd name="T22" fmla="*/ 3 w 33"/>
                <a:gd name="T23" fmla="*/ 3 h 6"/>
                <a:gd name="T24" fmla="*/ 3 w 33"/>
                <a:gd name="T25" fmla="*/ 3 h 6"/>
                <a:gd name="T26" fmla="*/ 3 w 33"/>
                <a:gd name="T27" fmla="*/ 3 h 6"/>
                <a:gd name="T28" fmla="*/ 6 w 33"/>
                <a:gd name="T29" fmla="*/ 0 h 6"/>
                <a:gd name="T30" fmla="*/ 6 w 33"/>
                <a:gd name="T31" fmla="*/ 0 h 6"/>
                <a:gd name="T32" fmla="*/ 6 w 33"/>
                <a:gd name="T33" fmla="*/ 0 h 6"/>
                <a:gd name="T34" fmla="*/ 6 w 33"/>
                <a:gd name="T35" fmla="*/ 0 h 6"/>
                <a:gd name="T36" fmla="*/ 9 w 3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"/>
                <a:gd name="T58" fmla="*/ 0 h 6"/>
                <a:gd name="T59" fmla="*/ 33 w 3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" h="6">
                  <a:moveTo>
                    <a:pt x="9" y="0"/>
                  </a:moveTo>
                  <a:lnTo>
                    <a:pt x="27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3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92" name="Freeform 263"/>
            <p:cNvSpPr>
              <a:spLocks/>
            </p:cNvSpPr>
            <p:nvPr/>
          </p:nvSpPr>
          <p:spPr bwMode="auto">
            <a:xfrm>
              <a:off x="2893" y="2870"/>
              <a:ext cx="33" cy="6"/>
            </a:xfrm>
            <a:custGeom>
              <a:avLst/>
              <a:gdLst>
                <a:gd name="T0" fmla="*/ 3 w 33"/>
                <a:gd name="T1" fmla="*/ 0 h 6"/>
                <a:gd name="T2" fmla="*/ 30 w 33"/>
                <a:gd name="T3" fmla="*/ 0 h 6"/>
                <a:gd name="T4" fmla="*/ 30 w 33"/>
                <a:gd name="T5" fmla="*/ 0 h 6"/>
                <a:gd name="T6" fmla="*/ 30 w 33"/>
                <a:gd name="T7" fmla="*/ 0 h 6"/>
                <a:gd name="T8" fmla="*/ 30 w 33"/>
                <a:gd name="T9" fmla="*/ 0 h 6"/>
                <a:gd name="T10" fmla="*/ 30 w 33"/>
                <a:gd name="T11" fmla="*/ 3 h 6"/>
                <a:gd name="T12" fmla="*/ 33 w 33"/>
                <a:gd name="T13" fmla="*/ 3 h 6"/>
                <a:gd name="T14" fmla="*/ 33 w 33"/>
                <a:gd name="T15" fmla="*/ 3 h 6"/>
                <a:gd name="T16" fmla="*/ 33 w 33"/>
                <a:gd name="T17" fmla="*/ 3 h 6"/>
                <a:gd name="T18" fmla="*/ 33 w 33"/>
                <a:gd name="T19" fmla="*/ 6 h 6"/>
                <a:gd name="T20" fmla="*/ 0 w 33"/>
                <a:gd name="T21" fmla="*/ 6 h 6"/>
                <a:gd name="T22" fmla="*/ 0 w 33"/>
                <a:gd name="T23" fmla="*/ 3 h 6"/>
                <a:gd name="T24" fmla="*/ 0 w 33"/>
                <a:gd name="T25" fmla="*/ 3 h 6"/>
                <a:gd name="T26" fmla="*/ 0 w 33"/>
                <a:gd name="T27" fmla="*/ 3 h 6"/>
                <a:gd name="T28" fmla="*/ 0 w 33"/>
                <a:gd name="T29" fmla="*/ 3 h 6"/>
                <a:gd name="T30" fmla="*/ 3 w 33"/>
                <a:gd name="T31" fmla="*/ 0 h 6"/>
                <a:gd name="T32" fmla="*/ 3 w 33"/>
                <a:gd name="T33" fmla="*/ 0 h 6"/>
                <a:gd name="T34" fmla="*/ 3 w 33"/>
                <a:gd name="T35" fmla="*/ 0 h 6"/>
                <a:gd name="T36" fmla="*/ 3 w 3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"/>
                <a:gd name="T58" fmla="*/ 0 h 6"/>
                <a:gd name="T59" fmla="*/ 33 w 3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" h="6">
                  <a:moveTo>
                    <a:pt x="3" y="0"/>
                  </a:moveTo>
                  <a:lnTo>
                    <a:pt x="30" y="0"/>
                  </a:lnTo>
                  <a:lnTo>
                    <a:pt x="30" y="3"/>
                  </a:lnTo>
                  <a:lnTo>
                    <a:pt x="33" y="3"/>
                  </a:lnTo>
                  <a:lnTo>
                    <a:pt x="3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93" name="Freeform 264"/>
            <p:cNvSpPr>
              <a:spLocks/>
            </p:cNvSpPr>
            <p:nvPr/>
          </p:nvSpPr>
          <p:spPr bwMode="auto">
            <a:xfrm>
              <a:off x="2890" y="2873"/>
              <a:ext cx="39" cy="6"/>
            </a:xfrm>
            <a:custGeom>
              <a:avLst/>
              <a:gdLst>
                <a:gd name="T0" fmla="*/ 3 w 39"/>
                <a:gd name="T1" fmla="*/ 0 h 6"/>
                <a:gd name="T2" fmla="*/ 36 w 39"/>
                <a:gd name="T3" fmla="*/ 0 h 6"/>
                <a:gd name="T4" fmla="*/ 36 w 39"/>
                <a:gd name="T5" fmla="*/ 0 h 6"/>
                <a:gd name="T6" fmla="*/ 36 w 39"/>
                <a:gd name="T7" fmla="*/ 0 h 6"/>
                <a:gd name="T8" fmla="*/ 36 w 39"/>
                <a:gd name="T9" fmla="*/ 0 h 6"/>
                <a:gd name="T10" fmla="*/ 36 w 39"/>
                <a:gd name="T11" fmla="*/ 3 h 6"/>
                <a:gd name="T12" fmla="*/ 36 w 39"/>
                <a:gd name="T13" fmla="*/ 3 h 6"/>
                <a:gd name="T14" fmla="*/ 36 w 39"/>
                <a:gd name="T15" fmla="*/ 3 h 6"/>
                <a:gd name="T16" fmla="*/ 39 w 39"/>
                <a:gd name="T17" fmla="*/ 3 h 6"/>
                <a:gd name="T18" fmla="*/ 39 w 39"/>
                <a:gd name="T19" fmla="*/ 6 h 6"/>
                <a:gd name="T20" fmla="*/ 0 w 39"/>
                <a:gd name="T21" fmla="*/ 6 h 6"/>
                <a:gd name="T22" fmla="*/ 0 w 39"/>
                <a:gd name="T23" fmla="*/ 3 h 6"/>
                <a:gd name="T24" fmla="*/ 0 w 39"/>
                <a:gd name="T25" fmla="*/ 3 h 6"/>
                <a:gd name="T26" fmla="*/ 0 w 39"/>
                <a:gd name="T27" fmla="*/ 3 h 6"/>
                <a:gd name="T28" fmla="*/ 3 w 39"/>
                <a:gd name="T29" fmla="*/ 3 h 6"/>
                <a:gd name="T30" fmla="*/ 3 w 39"/>
                <a:gd name="T31" fmla="*/ 0 h 6"/>
                <a:gd name="T32" fmla="*/ 3 w 39"/>
                <a:gd name="T33" fmla="*/ 0 h 6"/>
                <a:gd name="T34" fmla="*/ 3 w 39"/>
                <a:gd name="T35" fmla="*/ 0 h 6"/>
                <a:gd name="T36" fmla="*/ 3 w 3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9"/>
                <a:gd name="T58" fmla="*/ 0 h 6"/>
                <a:gd name="T59" fmla="*/ 39 w 3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9" h="6">
                  <a:moveTo>
                    <a:pt x="3" y="0"/>
                  </a:moveTo>
                  <a:lnTo>
                    <a:pt x="36" y="0"/>
                  </a:lnTo>
                  <a:lnTo>
                    <a:pt x="36" y="3"/>
                  </a:lnTo>
                  <a:lnTo>
                    <a:pt x="39" y="3"/>
                  </a:lnTo>
                  <a:lnTo>
                    <a:pt x="3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94" name="Freeform 265"/>
            <p:cNvSpPr>
              <a:spLocks/>
            </p:cNvSpPr>
            <p:nvPr/>
          </p:nvSpPr>
          <p:spPr bwMode="auto">
            <a:xfrm>
              <a:off x="2887" y="2876"/>
              <a:ext cx="42" cy="6"/>
            </a:xfrm>
            <a:custGeom>
              <a:avLst/>
              <a:gdLst>
                <a:gd name="T0" fmla="*/ 6 w 42"/>
                <a:gd name="T1" fmla="*/ 0 h 6"/>
                <a:gd name="T2" fmla="*/ 39 w 42"/>
                <a:gd name="T3" fmla="*/ 0 h 6"/>
                <a:gd name="T4" fmla="*/ 39 w 42"/>
                <a:gd name="T5" fmla="*/ 0 h 6"/>
                <a:gd name="T6" fmla="*/ 39 w 42"/>
                <a:gd name="T7" fmla="*/ 0 h 6"/>
                <a:gd name="T8" fmla="*/ 42 w 42"/>
                <a:gd name="T9" fmla="*/ 0 h 6"/>
                <a:gd name="T10" fmla="*/ 42 w 42"/>
                <a:gd name="T11" fmla="*/ 3 h 6"/>
                <a:gd name="T12" fmla="*/ 42 w 42"/>
                <a:gd name="T13" fmla="*/ 3 h 6"/>
                <a:gd name="T14" fmla="*/ 42 w 42"/>
                <a:gd name="T15" fmla="*/ 3 h 6"/>
                <a:gd name="T16" fmla="*/ 42 w 42"/>
                <a:gd name="T17" fmla="*/ 3 h 6"/>
                <a:gd name="T18" fmla="*/ 42 w 42"/>
                <a:gd name="T19" fmla="*/ 6 h 6"/>
                <a:gd name="T20" fmla="*/ 0 w 42"/>
                <a:gd name="T21" fmla="*/ 6 h 6"/>
                <a:gd name="T22" fmla="*/ 0 w 42"/>
                <a:gd name="T23" fmla="*/ 3 h 6"/>
                <a:gd name="T24" fmla="*/ 3 w 42"/>
                <a:gd name="T25" fmla="*/ 3 h 6"/>
                <a:gd name="T26" fmla="*/ 3 w 42"/>
                <a:gd name="T27" fmla="*/ 3 h 6"/>
                <a:gd name="T28" fmla="*/ 3 w 42"/>
                <a:gd name="T29" fmla="*/ 3 h 6"/>
                <a:gd name="T30" fmla="*/ 3 w 42"/>
                <a:gd name="T31" fmla="*/ 0 h 6"/>
                <a:gd name="T32" fmla="*/ 3 w 42"/>
                <a:gd name="T33" fmla="*/ 0 h 6"/>
                <a:gd name="T34" fmla="*/ 3 w 42"/>
                <a:gd name="T35" fmla="*/ 0 h 6"/>
                <a:gd name="T36" fmla="*/ 6 w 4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"/>
                <a:gd name="T58" fmla="*/ 0 h 6"/>
                <a:gd name="T59" fmla="*/ 42 w 4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" h="6">
                  <a:moveTo>
                    <a:pt x="6" y="0"/>
                  </a:moveTo>
                  <a:lnTo>
                    <a:pt x="39" y="0"/>
                  </a:lnTo>
                  <a:lnTo>
                    <a:pt x="42" y="0"/>
                  </a:lnTo>
                  <a:lnTo>
                    <a:pt x="42" y="3"/>
                  </a:lnTo>
                  <a:lnTo>
                    <a:pt x="4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95" name="Freeform 266"/>
            <p:cNvSpPr>
              <a:spLocks/>
            </p:cNvSpPr>
            <p:nvPr/>
          </p:nvSpPr>
          <p:spPr bwMode="auto">
            <a:xfrm>
              <a:off x="2887" y="2879"/>
              <a:ext cx="45" cy="6"/>
            </a:xfrm>
            <a:custGeom>
              <a:avLst/>
              <a:gdLst>
                <a:gd name="T0" fmla="*/ 3 w 45"/>
                <a:gd name="T1" fmla="*/ 0 h 6"/>
                <a:gd name="T2" fmla="*/ 42 w 45"/>
                <a:gd name="T3" fmla="*/ 0 h 6"/>
                <a:gd name="T4" fmla="*/ 42 w 45"/>
                <a:gd name="T5" fmla="*/ 0 h 6"/>
                <a:gd name="T6" fmla="*/ 42 w 45"/>
                <a:gd name="T7" fmla="*/ 0 h 6"/>
                <a:gd name="T8" fmla="*/ 42 w 45"/>
                <a:gd name="T9" fmla="*/ 0 h 6"/>
                <a:gd name="T10" fmla="*/ 42 w 45"/>
                <a:gd name="T11" fmla="*/ 3 h 6"/>
                <a:gd name="T12" fmla="*/ 42 w 45"/>
                <a:gd name="T13" fmla="*/ 3 h 6"/>
                <a:gd name="T14" fmla="*/ 45 w 45"/>
                <a:gd name="T15" fmla="*/ 3 h 6"/>
                <a:gd name="T16" fmla="*/ 45 w 45"/>
                <a:gd name="T17" fmla="*/ 3 h 6"/>
                <a:gd name="T18" fmla="*/ 45 w 45"/>
                <a:gd name="T19" fmla="*/ 6 h 6"/>
                <a:gd name="T20" fmla="*/ 0 w 45"/>
                <a:gd name="T21" fmla="*/ 6 h 6"/>
                <a:gd name="T22" fmla="*/ 0 w 45"/>
                <a:gd name="T23" fmla="*/ 3 h 6"/>
                <a:gd name="T24" fmla="*/ 0 w 45"/>
                <a:gd name="T25" fmla="*/ 3 h 6"/>
                <a:gd name="T26" fmla="*/ 0 w 45"/>
                <a:gd name="T27" fmla="*/ 3 h 6"/>
                <a:gd name="T28" fmla="*/ 0 w 45"/>
                <a:gd name="T29" fmla="*/ 3 h 6"/>
                <a:gd name="T30" fmla="*/ 0 w 45"/>
                <a:gd name="T31" fmla="*/ 0 h 6"/>
                <a:gd name="T32" fmla="*/ 3 w 45"/>
                <a:gd name="T33" fmla="*/ 0 h 6"/>
                <a:gd name="T34" fmla="*/ 3 w 45"/>
                <a:gd name="T35" fmla="*/ 0 h 6"/>
                <a:gd name="T36" fmla="*/ 3 w 4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5"/>
                <a:gd name="T58" fmla="*/ 0 h 6"/>
                <a:gd name="T59" fmla="*/ 45 w 4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5" h="6">
                  <a:moveTo>
                    <a:pt x="3" y="0"/>
                  </a:moveTo>
                  <a:lnTo>
                    <a:pt x="42" y="0"/>
                  </a:lnTo>
                  <a:lnTo>
                    <a:pt x="42" y="3"/>
                  </a:lnTo>
                  <a:lnTo>
                    <a:pt x="45" y="3"/>
                  </a:lnTo>
                  <a:lnTo>
                    <a:pt x="4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96" name="Freeform 267"/>
            <p:cNvSpPr>
              <a:spLocks/>
            </p:cNvSpPr>
            <p:nvPr/>
          </p:nvSpPr>
          <p:spPr bwMode="auto">
            <a:xfrm>
              <a:off x="2884" y="2882"/>
              <a:ext cx="48" cy="6"/>
            </a:xfrm>
            <a:custGeom>
              <a:avLst/>
              <a:gdLst>
                <a:gd name="T0" fmla="*/ 3 w 48"/>
                <a:gd name="T1" fmla="*/ 0 h 6"/>
                <a:gd name="T2" fmla="*/ 45 w 48"/>
                <a:gd name="T3" fmla="*/ 0 h 6"/>
                <a:gd name="T4" fmla="*/ 45 w 48"/>
                <a:gd name="T5" fmla="*/ 0 h 6"/>
                <a:gd name="T6" fmla="*/ 48 w 48"/>
                <a:gd name="T7" fmla="*/ 0 h 6"/>
                <a:gd name="T8" fmla="*/ 48 w 48"/>
                <a:gd name="T9" fmla="*/ 0 h 6"/>
                <a:gd name="T10" fmla="*/ 48 w 48"/>
                <a:gd name="T11" fmla="*/ 3 h 6"/>
                <a:gd name="T12" fmla="*/ 48 w 48"/>
                <a:gd name="T13" fmla="*/ 3 h 6"/>
                <a:gd name="T14" fmla="*/ 48 w 48"/>
                <a:gd name="T15" fmla="*/ 3 h 6"/>
                <a:gd name="T16" fmla="*/ 48 w 48"/>
                <a:gd name="T17" fmla="*/ 3 h 6"/>
                <a:gd name="T18" fmla="*/ 48 w 48"/>
                <a:gd name="T19" fmla="*/ 6 h 6"/>
                <a:gd name="T20" fmla="*/ 0 w 48"/>
                <a:gd name="T21" fmla="*/ 6 h 6"/>
                <a:gd name="T22" fmla="*/ 0 w 48"/>
                <a:gd name="T23" fmla="*/ 3 h 6"/>
                <a:gd name="T24" fmla="*/ 3 w 48"/>
                <a:gd name="T25" fmla="*/ 3 h 6"/>
                <a:gd name="T26" fmla="*/ 3 w 48"/>
                <a:gd name="T27" fmla="*/ 3 h 6"/>
                <a:gd name="T28" fmla="*/ 3 w 48"/>
                <a:gd name="T29" fmla="*/ 3 h 6"/>
                <a:gd name="T30" fmla="*/ 3 w 48"/>
                <a:gd name="T31" fmla="*/ 0 h 6"/>
                <a:gd name="T32" fmla="*/ 3 w 48"/>
                <a:gd name="T33" fmla="*/ 0 h 6"/>
                <a:gd name="T34" fmla="*/ 3 w 48"/>
                <a:gd name="T35" fmla="*/ 0 h 6"/>
                <a:gd name="T36" fmla="*/ 3 w 4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"/>
                <a:gd name="T58" fmla="*/ 0 h 6"/>
                <a:gd name="T59" fmla="*/ 48 w 4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" h="6">
                  <a:moveTo>
                    <a:pt x="3" y="0"/>
                  </a:moveTo>
                  <a:lnTo>
                    <a:pt x="45" y="0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97" name="Freeform 268"/>
            <p:cNvSpPr>
              <a:spLocks/>
            </p:cNvSpPr>
            <p:nvPr/>
          </p:nvSpPr>
          <p:spPr bwMode="auto">
            <a:xfrm>
              <a:off x="2884" y="2885"/>
              <a:ext cx="51" cy="6"/>
            </a:xfrm>
            <a:custGeom>
              <a:avLst/>
              <a:gdLst>
                <a:gd name="T0" fmla="*/ 3 w 51"/>
                <a:gd name="T1" fmla="*/ 0 h 6"/>
                <a:gd name="T2" fmla="*/ 48 w 51"/>
                <a:gd name="T3" fmla="*/ 0 h 6"/>
                <a:gd name="T4" fmla="*/ 48 w 51"/>
                <a:gd name="T5" fmla="*/ 0 h 6"/>
                <a:gd name="T6" fmla="*/ 48 w 51"/>
                <a:gd name="T7" fmla="*/ 0 h 6"/>
                <a:gd name="T8" fmla="*/ 48 w 51"/>
                <a:gd name="T9" fmla="*/ 0 h 6"/>
                <a:gd name="T10" fmla="*/ 48 w 51"/>
                <a:gd name="T11" fmla="*/ 3 h 6"/>
                <a:gd name="T12" fmla="*/ 48 w 51"/>
                <a:gd name="T13" fmla="*/ 3 h 6"/>
                <a:gd name="T14" fmla="*/ 48 w 51"/>
                <a:gd name="T15" fmla="*/ 3 h 6"/>
                <a:gd name="T16" fmla="*/ 48 w 51"/>
                <a:gd name="T17" fmla="*/ 3 h 6"/>
                <a:gd name="T18" fmla="*/ 51 w 51"/>
                <a:gd name="T19" fmla="*/ 6 h 6"/>
                <a:gd name="T20" fmla="*/ 0 w 51"/>
                <a:gd name="T21" fmla="*/ 6 h 6"/>
                <a:gd name="T22" fmla="*/ 0 w 51"/>
                <a:gd name="T23" fmla="*/ 3 h 6"/>
                <a:gd name="T24" fmla="*/ 0 w 51"/>
                <a:gd name="T25" fmla="*/ 3 h 6"/>
                <a:gd name="T26" fmla="*/ 0 w 51"/>
                <a:gd name="T27" fmla="*/ 3 h 6"/>
                <a:gd name="T28" fmla="*/ 0 w 51"/>
                <a:gd name="T29" fmla="*/ 3 h 6"/>
                <a:gd name="T30" fmla="*/ 0 w 51"/>
                <a:gd name="T31" fmla="*/ 0 h 6"/>
                <a:gd name="T32" fmla="*/ 3 w 51"/>
                <a:gd name="T33" fmla="*/ 0 h 6"/>
                <a:gd name="T34" fmla="*/ 3 w 51"/>
                <a:gd name="T35" fmla="*/ 0 h 6"/>
                <a:gd name="T36" fmla="*/ 3 w 5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6"/>
                <a:gd name="T59" fmla="*/ 51 w 5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6">
                  <a:moveTo>
                    <a:pt x="3" y="0"/>
                  </a:moveTo>
                  <a:lnTo>
                    <a:pt x="48" y="0"/>
                  </a:lnTo>
                  <a:lnTo>
                    <a:pt x="48" y="3"/>
                  </a:lnTo>
                  <a:lnTo>
                    <a:pt x="5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98" name="Freeform 269"/>
            <p:cNvSpPr>
              <a:spLocks/>
            </p:cNvSpPr>
            <p:nvPr/>
          </p:nvSpPr>
          <p:spPr bwMode="auto">
            <a:xfrm>
              <a:off x="2880" y="2888"/>
              <a:ext cx="55" cy="6"/>
            </a:xfrm>
            <a:custGeom>
              <a:avLst/>
              <a:gdLst>
                <a:gd name="T0" fmla="*/ 4 w 55"/>
                <a:gd name="T1" fmla="*/ 0 h 6"/>
                <a:gd name="T2" fmla="*/ 52 w 55"/>
                <a:gd name="T3" fmla="*/ 0 h 6"/>
                <a:gd name="T4" fmla="*/ 52 w 55"/>
                <a:gd name="T5" fmla="*/ 0 h 6"/>
                <a:gd name="T6" fmla="*/ 52 w 55"/>
                <a:gd name="T7" fmla="*/ 0 h 6"/>
                <a:gd name="T8" fmla="*/ 52 w 55"/>
                <a:gd name="T9" fmla="*/ 0 h 6"/>
                <a:gd name="T10" fmla="*/ 55 w 55"/>
                <a:gd name="T11" fmla="*/ 3 h 6"/>
                <a:gd name="T12" fmla="*/ 55 w 55"/>
                <a:gd name="T13" fmla="*/ 3 h 6"/>
                <a:gd name="T14" fmla="*/ 55 w 55"/>
                <a:gd name="T15" fmla="*/ 3 h 6"/>
                <a:gd name="T16" fmla="*/ 55 w 55"/>
                <a:gd name="T17" fmla="*/ 3 h 6"/>
                <a:gd name="T18" fmla="*/ 55 w 55"/>
                <a:gd name="T19" fmla="*/ 6 h 6"/>
                <a:gd name="T20" fmla="*/ 0 w 55"/>
                <a:gd name="T21" fmla="*/ 6 h 6"/>
                <a:gd name="T22" fmla="*/ 0 w 55"/>
                <a:gd name="T23" fmla="*/ 3 h 6"/>
                <a:gd name="T24" fmla="*/ 4 w 55"/>
                <a:gd name="T25" fmla="*/ 3 h 6"/>
                <a:gd name="T26" fmla="*/ 4 w 55"/>
                <a:gd name="T27" fmla="*/ 3 h 6"/>
                <a:gd name="T28" fmla="*/ 4 w 55"/>
                <a:gd name="T29" fmla="*/ 3 h 6"/>
                <a:gd name="T30" fmla="*/ 4 w 55"/>
                <a:gd name="T31" fmla="*/ 0 h 6"/>
                <a:gd name="T32" fmla="*/ 4 w 55"/>
                <a:gd name="T33" fmla="*/ 0 h 6"/>
                <a:gd name="T34" fmla="*/ 4 w 55"/>
                <a:gd name="T35" fmla="*/ 0 h 6"/>
                <a:gd name="T36" fmla="*/ 4 w 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6"/>
                <a:gd name="T59" fmla="*/ 55 w 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6">
                  <a:moveTo>
                    <a:pt x="4" y="0"/>
                  </a:moveTo>
                  <a:lnTo>
                    <a:pt x="52" y="0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999" name="Freeform 270"/>
            <p:cNvSpPr>
              <a:spLocks/>
            </p:cNvSpPr>
            <p:nvPr/>
          </p:nvSpPr>
          <p:spPr bwMode="auto">
            <a:xfrm>
              <a:off x="2880" y="2891"/>
              <a:ext cx="55" cy="6"/>
            </a:xfrm>
            <a:custGeom>
              <a:avLst/>
              <a:gdLst>
                <a:gd name="T0" fmla="*/ 4 w 55"/>
                <a:gd name="T1" fmla="*/ 0 h 6"/>
                <a:gd name="T2" fmla="*/ 55 w 55"/>
                <a:gd name="T3" fmla="*/ 0 h 6"/>
                <a:gd name="T4" fmla="*/ 55 w 55"/>
                <a:gd name="T5" fmla="*/ 0 h 6"/>
                <a:gd name="T6" fmla="*/ 55 w 55"/>
                <a:gd name="T7" fmla="*/ 0 h 6"/>
                <a:gd name="T8" fmla="*/ 55 w 55"/>
                <a:gd name="T9" fmla="*/ 0 h 6"/>
                <a:gd name="T10" fmla="*/ 55 w 55"/>
                <a:gd name="T11" fmla="*/ 3 h 6"/>
                <a:gd name="T12" fmla="*/ 55 w 55"/>
                <a:gd name="T13" fmla="*/ 3 h 6"/>
                <a:gd name="T14" fmla="*/ 55 w 55"/>
                <a:gd name="T15" fmla="*/ 3 h 6"/>
                <a:gd name="T16" fmla="*/ 55 w 55"/>
                <a:gd name="T17" fmla="*/ 3 h 6"/>
                <a:gd name="T18" fmla="*/ 55 w 55"/>
                <a:gd name="T19" fmla="*/ 6 h 6"/>
                <a:gd name="T20" fmla="*/ 0 w 55"/>
                <a:gd name="T21" fmla="*/ 6 h 6"/>
                <a:gd name="T22" fmla="*/ 0 w 55"/>
                <a:gd name="T23" fmla="*/ 3 h 6"/>
                <a:gd name="T24" fmla="*/ 0 w 55"/>
                <a:gd name="T25" fmla="*/ 3 h 6"/>
                <a:gd name="T26" fmla="*/ 0 w 55"/>
                <a:gd name="T27" fmla="*/ 3 h 6"/>
                <a:gd name="T28" fmla="*/ 0 w 55"/>
                <a:gd name="T29" fmla="*/ 3 h 6"/>
                <a:gd name="T30" fmla="*/ 0 w 55"/>
                <a:gd name="T31" fmla="*/ 0 h 6"/>
                <a:gd name="T32" fmla="*/ 4 w 55"/>
                <a:gd name="T33" fmla="*/ 0 h 6"/>
                <a:gd name="T34" fmla="*/ 4 w 55"/>
                <a:gd name="T35" fmla="*/ 0 h 6"/>
                <a:gd name="T36" fmla="*/ 4 w 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6"/>
                <a:gd name="T59" fmla="*/ 55 w 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6">
                  <a:moveTo>
                    <a:pt x="4" y="0"/>
                  </a:moveTo>
                  <a:lnTo>
                    <a:pt x="55" y="0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00" name="Freeform 271"/>
            <p:cNvSpPr>
              <a:spLocks/>
            </p:cNvSpPr>
            <p:nvPr/>
          </p:nvSpPr>
          <p:spPr bwMode="auto">
            <a:xfrm>
              <a:off x="2877" y="2894"/>
              <a:ext cx="61" cy="6"/>
            </a:xfrm>
            <a:custGeom>
              <a:avLst/>
              <a:gdLst>
                <a:gd name="T0" fmla="*/ 3 w 61"/>
                <a:gd name="T1" fmla="*/ 0 h 6"/>
                <a:gd name="T2" fmla="*/ 58 w 61"/>
                <a:gd name="T3" fmla="*/ 0 h 6"/>
                <a:gd name="T4" fmla="*/ 58 w 61"/>
                <a:gd name="T5" fmla="*/ 0 h 6"/>
                <a:gd name="T6" fmla="*/ 58 w 61"/>
                <a:gd name="T7" fmla="*/ 0 h 6"/>
                <a:gd name="T8" fmla="*/ 58 w 61"/>
                <a:gd name="T9" fmla="*/ 0 h 6"/>
                <a:gd name="T10" fmla="*/ 58 w 61"/>
                <a:gd name="T11" fmla="*/ 3 h 6"/>
                <a:gd name="T12" fmla="*/ 58 w 61"/>
                <a:gd name="T13" fmla="*/ 3 h 6"/>
                <a:gd name="T14" fmla="*/ 58 w 61"/>
                <a:gd name="T15" fmla="*/ 3 h 6"/>
                <a:gd name="T16" fmla="*/ 58 w 61"/>
                <a:gd name="T17" fmla="*/ 3 h 6"/>
                <a:gd name="T18" fmla="*/ 61 w 61"/>
                <a:gd name="T19" fmla="*/ 6 h 6"/>
                <a:gd name="T20" fmla="*/ 0 w 61"/>
                <a:gd name="T21" fmla="*/ 6 h 6"/>
                <a:gd name="T22" fmla="*/ 3 w 61"/>
                <a:gd name="T23" fmla="*/ 3 h 6"/>
                <a:gd name="T24" fmla="*/ 3 w 61"/>
                <a:gd name="T25" fmla="*/ 3 h 6"/>
                <a:gd name="T26" fmla="*/ 3 w 61"/>
                <a:gd name="T27" fmla="*/ 3 h 6"/>
                <a:gd name="T28" fmla="*/ 3 w 61"/>
                <a:gd name="T29" fmla="*/ 3 h 6"/>
                <a:gd name="T30" fmla="*/ 3 w 61"/>
                <a:gd name="T31" fmla="*/ 0 h 6"/>
                <a:gd name="T32" fmla="*/ 3 w 61"/>
                <a:gd name="T33" fmla="*/ 0 h 6"/>
                <a:gd name="T34" fmla="*/ 3 w 61"/>
                <a:gd name="T35" fmla="*/ 0 h 6"/>
                <a:gd name="T36" fmla="*/ 3 w 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1"/>
                <a:gd name="T58" fmla="*/ 0 h 6"/>
                <a:gd name="T59" fmla="*/ 61 w 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1" h="6">
                  <a:moveTo>
                    <a:pt x="3" y="0"/>
                  </a:moveTo>
                  <a:lnTo>
                    <a:pt x="58" y="0"/>
                  </a:lnTo>
                  <a:lnTo>
                    <a:pt x="58" y="3"/>
                  </a:lnTo>
                  <a:lnTo>
                    <a:pt x="61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01" name="Freeform 272"/>
            <p:cNvSpPr>
              <a:spLocks/>
            </p:cNvSpPr>
            <p:nvPr/>
          </p:nvSpPr>
          <p:spPr bwMode="auto">
            <a:xfrm>
              <a:off x="2877" y="2897"/>
              <a:ext cx="61" cy="6"/>
            </a:xfrm>
            <a:custGeom>
              <a:avLst/>
              <a:gdLst>
                <a:gd name="T0" fmla="*/ 3 w 61"/>
                <a:gd name="T1" fmla="*/ 0 h 6"/>
                <a:gd name="T2" fmla="*/ 58 w 61"/>
                <a:gd name="T3" fmla="*/ 0 h 6"/>
                <a:gd name="T4" fmla="*/ 58 w 61"/>
                <a:gd name="T5" fmla="*/ 0 h 6"/>
                <a:gd name="T6" fmla="*/ 58 w 61"/>
                <a:gd name="T7" fmla="*/ 0 h 6"/>
                <a:gd name="T8" fmla="*/ 58 w 61"/>
                <a:gd name="T9" fmla="*/ 0 h 6"/>
                <a:gd name="T10" fmla="*/ 61 w 61"/>
                <a:gd name="T11" fmla="*/ 3 h 6"/>
                <a:gd name="T12" fmla="*/ 61 w 61"/>
                <a:gd name="T13" fmla="*/ 3 h 6"/>
                <a:gd name="T14" fmla="*/ 61 w 61"/>
                <a:gd name="T15" fmla="*/ 3 h 6"/>
                <a:gd name="T16" fmla="*/ 61 w 61"/>
                <a:gd name="T17" fmla="*/ 3 h 6"/>
                <a:gd name="T18" fmla="*/ 61 w 61"/>
                <a:gd name="T19" fmla="*/ 6 h 6"/>
                <a:gd name="T20" fmla="*/ 0 w 61"/>
                <a:gd name="T21" fmla="*/ 6 h 6"/>
                <a:gd name="T22" fmla="*/ 0 w 61"/>
                <a:gd name="T23" fmla="*/ 3 h 6"/>
                <a:gd name="T24" fmla="*/ 0 w 61"/>
                <a:gd name="T25" fmla="*/ 3 h 6"/>
                <a:gd name="T26" fmla="*/ 0 w 61"/>
                <a:gd name="T27" fmla="*/ 3 h 6"/>
                <a:gd name="T28" fmla="*/ 0 w 61"/>
                <a:gd name="T29" fmla="*/ 3 h 6"/>
                <a:gd name="T30" fmla="*/ 3 w 61"/>
                <a:gd name="T31" fmla="*/ 0 h 6"/>
                <a:gd name="T32" fmla="*/ 3 w 61"/>
                <a:gd name="T33" fmla="*/ 0 h 6"/>
                <a:gd name="T34" fmla="*/ 3 w 61"/>
                <a:gd name="T35" fmla="*/ 0 h 6"/>
                <a:gd name="T36" fmla="*/ 3 w 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1"/>
                <a:gd name="T58" fmla="*/ 0 h 6"/>
                <a:gd name="T59" fmla="*/ 61 w 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1" h="6">
                  <a:moveTo>
                    <a:pt x="3" y="0"/>
                  </a:moveTo>
                  <a:lnTo>
                    <a:pt x="58" y="0"/>
                  </a:lnTo>
                  <a:lnTo>
                    <a:pt x="61" y="3"/>
                  </a:lnTo>
                  <a:lnTo>
                    <a:pt x="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02" name="Freeform 273"/>
            <p:cNvSpPr>
              <a:spLocks/>
            </p:cNvSpPr>
            <p:nvPr/>
          </p:nvSpPr>
          <p:spPr bwMode="auto">
            <a:xfrm>
              <a:off x="2877" y="2900"/>
              <a:ext cx="61" cy="6"/>
            </a:xfrm>
            <a:custGeom>
              <a:avLst/>
              <a:gdLst>
                <a:gd name="T0" fmla="*/ 0 w 61"/>
                <a:gd name="T1" fmla="*/ 0 h 6"/>
                <a:gd name="T2" fmla="*/ 61 w 61"/>
                <a:gd name="T3" fmla="*/ 0 h 6"/>
                <a:gd name="T4" fmla="*/ 61 w 61"/>
                <a:gd name="T5" fmla="*/ 0 h 6"/>
                <a:gd name="T6" fmla="*/ 61 w 61"/>
                <a:gd name="T7" fmla="*/ 0 h 6"/>
                <a:gd name="T8" fmla="*/ 61 w 61"/>
                <a:gd name="T9" fmla="*/ 0 h 6"/>
                <a:gd name="T10" fmla="*/ 61 w 61"/>
                <a:gd name="T11" fmla="*/ 3 h 6"/>
                <a:gd name="T12" fmla="*/ 61 w 61"/>
                <a:gd name="T13" fmla="*/ 3 h 6"/>
                <a:gd name="T14" fmla="*/ 61 w 61"/>
                <a:gd name="T15" fmla="*/ 3 h 6"/>
                <a:gd name="T16" fmla="*/ 61 w 61"/>
                <a:gd name="T17" fmla="*/ 3 h 6"/>
                <a:gd name="T18" fmla="*/ 61 w 61"/>
                <a:gd name="T19" fmla="*/ 6 h 6"/>
                <a:gd name="T20" fmla="*/ 0 w 61"/>
                <a:gd name="T21" fmla="*/ 6 h 6"/>
                <a:gd name="T22" fmla="*/ 0 w 61"/>
                <a:gd name="T23" fmla="*/ 3 h 6"/>
                <a:gd name="T24" fmla="*/ 0 w 61"/>
                <a:gd name="T25" fmla="*/ 3 h 6"/>
                <a:gd name="T26" fmla="*/ 0 w 61"/>
                <a:gd name="T27" fmla="*/ 3 h 6"/>
                <a:gd name="T28" fmla="*/ 0 w 61"/>
                <a:gd name="T29" fmla="*/ 3 h 6"/>
                <a:gd name="T30" fmla="*/ 0 w 61"/>
                <a:gd name="T31" fmla="*/ 0 h 6"/>
                <a:gd name="T32" fmla="*/ 0 w 61"/>
                <a:gd name="T33" fmla="*/ 0 h 6"/>
                <a:gd name="T34" fmla="*/ 0 w 61"/>
                <a:gd name="T35" fmla="*/ 0 h 6"/>
                <a:gd name="T36" fmla="*/ 0 w 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1"/>
                <a:gd name="T58" fmla="*/ 0 h 6"/>
                <a:gd name="T59" fmla="*/ 61 w 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1" h="6">
                  <a:moveTo>
                    <a:pt x="0" y="0"/>
                  </a:moveTo>
                  <a:lnTo>
                    <a:pt x="61" y="0"/>
                  </a:lnTo>
                  <a:lnTo>
                    <a:pt x="61" y="3"/>
                  </a:lnTo>
                  <a:lnTo>
                    <a:pt x="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03" name="Freeform 274"/>
            <p:cNvSpPr>
              <a:spLocks/>
            </p:cNvSpPr>
            <p:nvPr/>
          </p:nvSpPr>
          <p:spPr bwMode="auto">
            <a:xfrm>
              <a:off x="2874" y="2903"/>
              <a:ext cx="64" cy="6"/>
            </a:xfrm>
            <a:custGeom>
              <a:avLst/>
              <a:gdLst>
                <a:gd name="T0" fmla="*/ 3 w 64"/>
                <a:gd name="T1" fmla="*/ 0 h 6"/>
                <a:gd name="T2" fmla="*/ 64 w 64"/>
                <a:gd name="T3" fmla="*/ 0 h 6"/>
                <a:gd name="T4" fmla="*/ 64 w 64"/>
                <a:gd name="T5" fmla="*/ 0 h 6"/>
                <a:gd name="T6" fmla="*/ 64 w 64"/>
                <a:gd name="T7" fmla="*/ 0 h 6"/>
                <a:gd name="T8" fmla="*/ 64 w 64"/>
                <a:gd name="T9" fmla="*/ 0 h 6"/>
                <a:gd name="T10" fmla="*/ 64 w 64"/>
                <a:gd name="T11" fmla="*/ 3 h 6"/>
                <a:gd name="T12" fmla="*/ 64 w 64"/>
                <a:gd name="T13" fmla="*/ 3 h 6"/>
                <a:gd name="T14" fmla="*/ 64 w 64"/>
                <a:gd name="T15" fmla="*/ 3 h 6"/>
                <a:gd name="T16" fmla="*/ 64 w 64"/>
                <a:gd name="T17" fmla="*/ 3 h 6"/>
                <a:gd name="T18" fmla="*/ 64 w 64"/>
                <a:gd name="T19" fmla="*/ 6 h 6"/>
                <a:gd name="T20" fmla="*/ 0 w 64"/>
                <a:gd name="T21" fmla="*/ 6 h 6"/>
                <a:gd name="T22" fmla="*/ 0 w 64"/>
                <a:gd name="T23" fmla="*/ 3 h 6"/>
                <a:gd name="T24" fmla="*/ 3 w 64"/>
                <a:gd name="T25" fmla="*/ 3 h 6"/>
                <a:gd name="T26" fmla="*/ 3 w 64"/>
                <a:gd name="T27" fmla="*/ 3 h 6"/>
                <a:gd name="T28" fmla="*/ 3 w 64"/>
                <a:gd name="T29" fmla="*/ 3 h 6"/>
                <a:gd name="T30" fmla="*/ 3 w 64"/>
                <a:gd name="T31" fmla="*/ 0 h 6"/>
                <a:gd name="T32" fmla="*/ 3 w 64"/>
                <a:gd name="T33" fmla="*/ 0 h 6"/>
                <a:gd name="T34" fmla="*/ 3 w 64"/>
                <a:gd name="T35" fmla="*/ 0 h 6"/>
                <a:gd name="T36" fmla="*/ 3 w 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6"/>
                <a:gd name="T59" fmla="*/ 64 w 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6">
                  <a:moveTo>
                    <a:pt x="3" y="0"/>
                  </a:moveTo>
                  <a:lnTo>
                    <a:pt x="64" y="0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04" name="Freeform 275"/>
            <p:cNvSpPr>
              <a:spLocks/>
            </p:cNvSpPr>
            <p:nvPr/>
          </p:nvSpPr>
          <p:spPr bwMode="auto">
            <a:xfrm>
              <a:off x="2874" y="2906"/>
              <a:ext cx="67" cy="6"/>
            </a:xfrm>
            <a:custGeom>
              <a:avLst/>
              <a:gdLst>
                <a:gd name="T0" fmla="*/ 3 w 67"/>
                <a:gd name="T1" fmla="*/ 0 h 6"/>
                <a:gd name="T2" fmla="*/ 64 w 67"/>
                <a:gd name="T3" fmla="*/ 0 h 6"/>
                <a:gd name="T4" fmla="*/ 64 w 67"/>
                <a:gd name="T5" fmla="*/ 0 h 6"/>
                <a:gd name="T6" fmla="*/ 64 w 67"/>
                <a:gd name="T7" fmla="*/ 0 h 6"/>
                <a:gd name="T8" fmla="*/ 64 w 67"/>
                <a:gd name="T9" fmla="*/ 0 h 6"/>
                <a:gd name="T10" fmla="*/ 64 w 67"/>
                <a:gd name="T11" fmla="*/ 3 h 6"/>
                <a:gd name="T12" fmla="*/ 64 w 67"/>
                <a:gd name="T13" fmla="*/ 3 h 6"/>
                <a:gd name="T14" fmla="*/ 67 w 67"/>
                <a:gd name="T15" fmla="*/ 3 h 6"/>
                <a:gd name="T16" fmla="*/ 67 w 67"/>
                <a:gd name="T17" fmla="*/ 3 h 6"/>
                <a:gd name="T18" fmla="*/ 67 w 67"/>
                <a:gd name="T19" fmla="*/ 6 h 6"/>
                <a:gd name="T20" fmla="*/ 0 w 67"/>
                <a:gd name="T21" fmla="*/ 6 h 6"/>
                <a:gd name="T22" fmla="*/ 0 w 67"/>
                <a:gd name="T23" fmla="*/ 3 h 6"/>
                <a:gd name="T24" fmla="*/ 0 w 67"/>
                <a:gd name="T25" fmla="*/ 3 h 6"/>
                <a:gd name="T26" fmla="*/ 0 w 67"/>
                <a:gd name="T27" fmla="*/ 3 h 6"/>
                <a:gd name="T28" fmla="*/ 0 w 67"/>
                <a:gd name="T29" fmla="*/ 3 h 6"/>
                <a:gd name="T30" fmla="*/ 0 w 67"/>
                <a:gd name="T31" fmla="*/ 0 h 6"/>
                <a:gd name="T32" fmla="*/ 3 w 67"/>
                <a:gd name="T33" fmla="*/ 0 h 6"/>
                <a:gd name="T34" fmla="*/ 3 w 67"/>
                <a:gd name="T35" fmla="*/ 0 h 6"/>
                <a:gd name="T36" fmla="*/ 3 w 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6"/>
                <a:gd name="T59" fmla="*/ 67 w 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6">
                  <a:moveTo>
                    <a:pt x="3" y="0"/>
                  </a:moveTo>
                  <a:lnTo>
                    <a:pt x="64" y="0"/>
                  </a:lnTo>
                  <a:lnTo>
                    <a:pt x="64" y="3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05" name="Freeform 276"/>
            <p:cNvSpPr>
              <a:spLocks/>
            </p:cNvSpPr>
            <p:nvPr/>
          </p:nvSpPr>
          <p:spPr bwMode="auto">
            <a:xfrm>
              <a:off x="2874" y="2909"/>
              <a:ext cx="67" cy="6"/>
            </a:xfrm>
            <a:custGeom>
              <a:avLst/>
              <a:gdLst>
                <a:gd name="T0" fmla="*/ 0 w 67"/>
                <a:gd name="T1" fmla="*/ 0 h 6"/>
                <a:gd name="T2" fmla="*/ 64 w 67"/>
                <a:gd name="T3" fmla="*/ 0 h 6"/>
                <a:gd name="T4" fmla="*/ 64 w 67"/>
                <a:gd name="T5" fmla="*/ 0 h 6"/>
                <a:gd name="T6" fmla="*/ 67 w 67"/>
                <a:gd name="T7" fmla="*/ 0 h 6"/>
                <a:gd name="T8" fmla="*/ 67 w 67"/>
                <a:gd name="T9" fmla="*/ 0 h 6"/>
                <a:gd name="T10" fmla="*/ 67 w 67"/>
                <a:gd name="T11" fmla="*/ 3 h 6"/>
                <a:gd name="T12" fmla="*/ 67 w 67"/>
                <a:gd name="T13" fmla="*/ 3 h 6"/>
                <a:gd name="T14" fmla="*/ 67 w 67"/>
                <a:gd name="T15" fmla="*/ 3 h 6"/>
                <a:gd name="T16" fmla="*/ 67 w 67"/>
                <a:gd name="T17" fmla="*/ 3 h 6"/>
                <a:gd name="T18" fmla="*/ 67 w 67"/>
                <a:gd name="T19" fmla="*/ 6 h 6"/>
                <a:gd name="T20" fmla="*/ 0 w 67"/>
                <a:gd name="T21" fmla="*/ 6 h 6"/>
                <a:gd name="T22" fmla="*/ 0 w 67"/>
                <a:gd name="T23" fmla="*/ 3 h 6"/>
                <a:gd name="T24" fmla="*/ 0 w 67"/>
                <a:gd name="T25" fmla="*/ 3 h 6"/>
                <a:gd name="T26" fmla="*/ 0 w 67"/>
                <a:gd name="T27" fmla="*/ 3 h 6"/>
                <a:gd name="T28" fmla="*/ 0 w 67"/>
                <a:gd name="T29" fmla="*/ 3 h 6"/>
                <a:gd name="T30" fmla="*/ 0 w 67"/>
                <a:gd name="T31" fmla="*/ 0 h 6"/>
                <a:gd name="T32" fmla="*/ 0 w 67"/>
                <a:gd name="T33" fmla="*/ 0 h 6"/>
                <a:gd name="T34" fmla="*/ 0 w 67"/>
                <a:gd name="T35" fmla="*/ 0 h 6"/>
                <a:gd name="T36" fmla="*/ 0 w 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6"/>
                <a:gd name="T59" fmla="*/ 67 w 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6">
                  <a:moveTo>
                    <a:pt x="0" y="0"/>
                  </a:moveTo>
                  <a:lnTo>
                    <a:pt x="64" y="0"/>
                  </a:lnTo>
                  <a:lnTo>
                    <a:pt x="67" y="0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06" name="Freeform 277"/>
            <p:cNvSpPr>
              <a:spLocks/>
            </p:cNvSpPr>
            <p:nvPr/>
          </p:nvSpPr>
          <p:spPr bwMode="auto">
            <a:xfrm>
              <a:off x="2871" y="2912"/>
              <a:ext cx="70" cy="6"/>
            </a:xfrm>
            <a:custGeom>
              <a:avLst/>
              <a:gdLst>
                <a:gd name="T0" fmla="*/ 3 w 70"/>
                <a:gd name="T1" fmla="*/ 0 h 6"/>
                <a:gd name="T2" fmla="*/ 70 w 70"/>
                <a:gd name="T3" fmla="*/ 0 h 6"/>
                <a:gd name="T4" fmla="*/ 70 w 70"/>
                <a:gd name="T5" fmla="*/ 0 h 6"/>
                <a:gd name="T6" fmla="*/ 70 w 70"/>
                <a:gd name="T7" fmla="*/ 0 h 6"/>
                <a:gd name="T8" fmla="*/ 70 w 70"/>
                <a:gd name="T9" fmla="*/ 0 h 6"/>
                <a:gd name="T10" fmla="*/ 70 w 70"/>
                <a:gd name="T11" fmla="*/ 3 h 6"/>
                <a:gd name="T12" fmla="*/ 70 w 70"/>
                <a:gd name="T13" fmla="*/ 3 h 6"/>
                <a:gd name="T14" fmla="*/ 70 w 70"/>
                <a:gd name="T15" fmla="*/ 3 h 6"/>
                <a:gd name="T16" fmla="*/ 70 w 70"/>
                <a:gd name="T17" fmla="*/ 3 h 6"/>
                <a:gd name="T18" fmla="*/ 70 w 70"/>
                <a:gd name="T19" fmla="*/ 6 h 6"/>
                <a:gd name="T20" fmla="*/ 0 w 70"/>
                <a:gd name="T21" fmla="*/ 6 h 6"/>
                <a:gd name="T22" fmla="*/ 0 w 70"/>
                <a:gd name="T23" fmla="*/ 3 h 6"/>
                <a:gd name="T24" fmla="*/ 3 w 70"/>
                <a:gd name="T25" fmla="*/ 3 h 6"/>
                <a:gd name="T26" fmla="*/ 3 w 70"/>
                <a:gd name="T27" fmla="*/ 3 h 6"/>
                <a:gd name="T28" fmla="*/ 3 w 70"/>
                <a:gd name="T29" fmla="*/ 3 h 6"/>
                <a:gd name="T30" fmla="*/ 3 w 70"/>
                <a:gd name="T31" fmla="*/ 0 h 6"/>
                <a:gd name="T32" fmla="*/ 3 w 70"/>
                <a:gd name="T33" fmla="*/ 0 h 6"/>
                <a:gd name="T34" fmla="*/ 3 w 70"/>
                <a:gd name="T35" fmla="*/ 0 h 6"/>
                <a:gd name="T36" fmla="*/ 3 w 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0"/>
                <a:gd name="T58" fmla="*/ 0 h 6"/>
                <a:gd name="T59" fmla="*/ 70 w 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0" h="6">
                  <a:moveTo>
                    <a:pt x="3" y="0"/>
                  </a:moveTo>
                  <a:lnTo>
                    <a:pt x="70" y="0"/>
                  </a:lnTo>
                  <a:lnTo>
                    <a:pt x="70" y="3"/>
                  </a:lnTo>
                  <a:lnTo>
                    <a:pt x="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07" name="Freeform 278"/>
            <p:cNvSpPr>
              <a:spLocks/>
            </p:cNvSpPr>
            <p:nvPr/>
          </p:nvSpPr>
          <p:spPr bwMode="auto">
            <a:xfrm>
              <a:off x="2871" y="2915"/>
              <a:ext cx="70" cy="6"/>
            </a:xfrm>
            <a:custGeom>
              <a:avLst/>
              <a:gdLst>
                <a:gd name="T0" fmla="*/ 3 w 70"/>
                <a:gd name="T1" fmla="*/ 0 h 6"/>
                <a:gd name="T2" fmla="*/ 70 w 70"/>
                <a:gd name="T3" fmla="*/ 0 h 6"/>
                <a:gd name="T4" fmla="*/ 70 w 70"/>
                <a:gd name="T5" fmla="*/ 0 h 6"/>
                <a:gd name="T6" fmla="*/ 70 w 70"/>
                <a:gd name="T7" fmla="*/ 0 h 6"/>
                <a:gd name="T8" fmla="*/ 70 w 70"/>
                <a:gd name="T9" fmla="*/ 0 h 6"/>
                <a:gd name="T10" fmla="*/ 70 w 70"/>
                <a:gd name="T11" fmla="*/ 3 h 6"/>
                <a:gd name="T12" fmla="*/ 70 w 70"/>
                <a:gd name="T13" fmla="*/ 3 h 6"/>
                <a:gd name="T14" fmla="*/ 70 w 70"/>
                <a:gd name="T15" fmla="*/ 3 h 6"/>
                <a:gd name="T16" fmla="*/ 70 w 70"/>
                <a:gd name="T17" fmla="*/ 3 h 6"/>
                <a:gd name="T18" fmla="*/ 70 w 70"/>
                <a:gd name="T19" fmla="*/ 6 h 6"/>
                <a:gd name="T20" fmla="*/ 0 w 70"/>
                <a:gd name="T21" fmla="*/ 6 h 6"/>
                <a:gd name="T22" fmla="*/ 0 w 70"/>
                <a:gd name="T23" fmla="*/ 3 h 6"/>
                <a:gd name="T24" fmla="*/ 0 w 70"/>
                <a:gd name="T25" fmla="*/ 3 h 6"/>
                <a:gd name="T26" fmla="*/ 0 w 70"/>
                <a:gd name="T27" fmla="*/ 3 h 6"/>
                <a:gd name="T28" fmla="*/ 0 w 70"/>
                <a:gd name="T29" fmla="*/ 3 h 6"/>
                <a:gd name="T30" fmla="*/ 0 w 70"/>
                <a:gd name="T31" fmla="*/ 0 h 6"/>
                <a:gd name="T32" fmla="*/ 3 w 70"/>
                <a:gd name="T33" fmla="*/ 0 h 6"/>
                <a:gd name="T34" fmla="*/ 3 w 70"/>
                <a:gd name="T35" fmla="*/ 0 h 6"/>
                <a:gd name="T36" fmla="*/ 3 w 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0"/>
                <a:gd name="T58" fmla="*/ 0 h 6"/>
                <a:gd name="T59" fmla="*/ 70 w 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0" h="6">
                  <a:moveTo>
                    <a:pt x="3" y="0"/>
                  </a:moveTo>
                  <a:lnTo>
                    <a:pt x="70" y="0"/>
                  </a:lnTo>
                  <a:lnTo>
                    <a:pt x="70" y="3"/>
                  </a:lnTo>
                  <a:lnTo>
                    <a:pt x="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08" name="Freeform 279"/>
            <p:cNvSpPr>
              <a:spLocks/>
            </p:cNvSpPr>
            <p:nvPr/>
          </p:nvSpPr>
          <p:spPr bwMode="auto">
            <a:xfrm>
              <a:off x="2871" y="2918"/>
              <a:ext cx="73" cy="6"/>
            </a:xfrm>
            <a:custGeom>
              <a:avLst/>
              <a:gdLst>
                <a:gd name="T0" fmla="*/ 0 w 73"/>
                <a:gd name="T1" fmla="*/ 0 h 6"/>
                <a:gd name="T2" fmla="*/ 70 w 73"/>
                <a:gd name="T3" fmla="*/ 0 h 6"/>
                <a:gd name="T4" fmla="*/ 70 w 73"/>
                <a:gd name="T5" fmla="*/ 0 h 6"/>
                <a:gd name="T6" fmla="*/ 70 w 73"/>
                <a:gd name="T7" fmla="*/ 0 h 6"/>
                <a:gd name="T8" fmla="*/ 70 w 73"/>
                <a:gd name="T9" fmla="*/ 0 h 6"/>
                <a:gd name="T10" fmla="*/ 70 w 73"/>
                <a:gd name="T11" fmla="*/ 3 h 6"/>
                <a:gd name="T12" fmla="*/ 70 w 73"/>
                <a:gd name="T13" fmla="*/ 3 h 6"/>
                <a:gd name="T14" fmla="*/ 73 w 73"/>
                <a:gd name="T15" fmla="*/ 3 h 6"/>
                <a:gd name="T16" fmla="*/ 73 w 73"/>
                <a:gd name="T17" fmla="*/ 3 h 6"/>
                <a:gd name="T18" fmla="*/ 73 w 73"/>
                <a:gd name="T19" fmla="*/ 6 h 6"/>
                <a:gd name="T20" fmla="*/ 0 w 73"/>
                <a:gd name="T21" fmla="*/ 6 h 6"/>
                <a:gd name="T22" fmla="*/ 0 w 73"/>
                <a:gd name="T23" fmla="*/ 3 h 6"/>
                <a:gd name="T24" fmla="*/ 0 w 73"/>
                <a:gd name="T25" fmla="*/ 3 h 6"/>
                <a:gd name="T26" fmla="*/ 0 w 73"/>
                <a:gd name="T27" fmla="*/ 3 h 6"/>
                <a:gd name="T28" fmla="*/ 0 w 73"/>
                <a:gd name="T29" fmla="*/ 3 h 6"/>
                <a:gd name="T30" fmla="*/ 0 w 73"/>
                <a:gd name="T31" fmla="*/ 0 h 6"/>
                <a:gd name="T32" fmla="*/ 0 w 73"/>
                <a:gd name="T33" fmla="*/ 0 h 6"/>
                <a:gd name="T34" fmla="*/ 0 w 73"/>
                <a:gd name="T35" fmla="*/ 0 h 6"/>
                <a:gd name="T36" fmla="*/ 0 w 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6"/>
                <a:gd name="T59" fmla="*/ 73 w 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6">
                  <a:moveTo>
                    <a:pt x="0" y="0"/>
                  </a:moveTo>
                  <a:lnTo>
                    <a:pt x="70" y="0"/>
                  </a:lnTo>
                  <a:lnTo>
                    <a:pt x="70" y="3"/>
                  </a:lnTo>
                  <a:lnTo>
                    <a:pt x="73" y="3"/>
                  </a:lnTo>
                  <a:lnTo>
                    <a:pt x="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09" name="Freeform 280"/>
            <p:cNvSpPr>
              <a:spLocks/>
            </p:cNvSpPr>
            <p:nvPr/>
          </p:nvSpPr>
          <p:spPr bwMode="auto">
            <a:xfrm>
              <a:off x="2868" y="2921"/>
              <a:ext cx="76" cy="6"/>
            </a:xfrm>
            <a:custGeom>
              <a:avLst/>
              <a:gdLst>
                <a:gd name="T0" fmla="*/ 3 w 76"/>
                <a:gd name="T1" fmla="*/ 0 h 6"/>
                <a:gd name="T2" fmla="*/ 73 w 76"/>
                <a:gd name="T3" fmla="*/ 0 h 6"/>
                <a:gd name="T4" fmla="*/ 73 w 76"/>
                <a:gd name="T5" fmla="*/ 0 h 6"/>
                <a:gd name="T6" fmla="*/ 76 w 76"/>
                <a:gd name="T7" fmla="*/ 0 h 6"/>
                <a:gd name="T8" fmla="*/ 76 w 76"/>
                <a:gd name="T9" fmla="*/ 0 h 6"/>
                <a:gd name="T10" fmla="*/ 76 w 76"/>
                <a:gd name="T11" fmla="*/ 3 h 6"/>
                <a:gd name="T12" fmla="*/ 76 w 76"/>
                <a:gd name="T13" fmla="*/ 3 h 6"/>
                <a:gd name="T14" fmla="*/ 76 w 76"/>
                <a:gd name="T15" fmla="*/ 3 h 6"/>
                <a:gd name="T16" fmla="*/ 76 w 76"/>
                <a:gd name="T17" fmla="*/ 3 h 6"/>
                <a:gd name="T18" fmla="*/ 76 w 76"/>
                <a:gd name="T19" fmla="*/ 6 h 6"/>
                <a:gd name="T20" fmla="*/ 0 w 76"/>
                <a:gd name="T21" fmla="*/ 6 h 6"/>
                <a:gd name="T22" fmla="*/ 3 w 76"/>
                <a:gd name="T23" fmla="*/ 3 h 6"/>
                <a:gd name="T24" fmla="*/ 3 w 76"/>
                <a:gd name="T25" fmla="*/ 3 h 6"/>
                <a:gd name="T26" fmla="*/ 3 w 76"/>
                <a:gd name="T27" fmla="*/ 3 h 6"/>
                <a:gd name="T28" fmla="*/ 3 w 76"/>
                <a:gd name="T29" fmla="*/ 3 h 6"/>
                <a:gd name="T30" fmla="*/ 3 w 76"/>
                <a:gd name="T31" fmla="*/ 0 h 6"/>
                <a:gd name="T32" fmla="*/ 3 w 76"/>
                <a:gd name="T33" fmla="*/ 0 h 6"/>
                <a:gd name="T34" fmla="*/ 3 w 76"/>
                <a:gd name="T35" fmla="*/ 0 h 6"/>
                <a:gd name="T36" fmla="*/ 3 w 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"/>
                <a:gd name="T59" fmla="*/ 76 w 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">
                  <a:moveTo>
                    <a:pt x="3" y="0"/>
                  </a:moveTo>
                  <a:lnTo>
                    <a:pt x="73" y="0"/>
                  </a:lnTo>
                  <a:lnTo>
                    <a:pt x="76" y="0"/>
                  </a:lnTo>
                  <a:lnTo>
                    <a:pt x="76" y="3"/>
                  </a:lnTo>
                  <a:lnTo>
                    <a:pt x="76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10" name="Freeform 281"/>
            <p:cNvSpPr>
              <a:spLocks/>
            </p:cNvSpPr>
            <p:nvPr/>
          </p:nvSpPr>
          <p:spPr bwMode="auto">
            <a:xfrm>
              <a:off x="2868" y="2924"/>
              <a:ext cx="76" cy="6"/>
            </a:xfrm>
            <a:custGeom>
              <a:avLst/>
              <a:gdLst>
                <a:gd name="T0" fmla="*/ 3 w 76"/>
                <a:gd name="T1" fmla="*/ 0 h 6"/>
                <a:gd name="T2" fmla="*/ 76 w 76"/>
                <a:gd name="T3" fmla="*/ 0 h 6"/>
                <a:gd name="T4" fmla="*/ 76 w 76"/>
                <a:gd name="T5" fmla="*/ 0 h 6"/>
                <a:gd name="T6" fmla="*/ 76 w 76"/>
                <a:gd name="T7" fmla="*/ 0 h 6"/>
                <a:gd name="T8" fmla="*/ 76 w 76"/>
                <a:gd name="T9" fmla="*/ 0 h 6"/>
                <a:gd name="T10" fmla="*/ 76 w 76"/>
                <a:gd name="T11" fmla="*/ 3 h 6"/>
                <a:gd name="T12" fmla="*/ 76 w 76"/>
                <a:gd name="T13" fmla="*/ 3 h 6"/>
                <a:gd name="T14" fmla="*/ 76 w 76"/>
                <a:gd name="T15" fmla="*/ 3 h 6"/>
                <a:gd name="T16" fmla="*/ 76 w 76"/>
                <a:gd name="T17" fmla="*/ 3 h 6"/>
                <a:gd name="T18" fmla="*/ 76 w 76"/>
                <a:gd name="T19" fmla="*/ 6 h 6"/>
                <a:gd name="T20" fmla="*/ 0 w 76"/>
                <a:gd name="T21" fmla="*/ 6 h 6"/>
                <a:gd name="T22" fmla="*/ 0 w 76"/>
                <a:gd name="T23" fmla="*/ 3 h 6"/>
                <a:gd name="T24" fmla="*/ 0 w 76"/>
                <a:gd name="T25" fmla="*/ 3 h 6"/>
                <a:gd name="T26" fmla="*/ 0 w 76"/>
                <a:gd name="T27" fmla="*/ 3 h 6"/>
                <a:gd name="T28" fmla="*/ 0 w 76"/>
                <a:gd name="T29" fmla="*/ 3 h 6"/>
                <a:gd name="T30" fmla="*/ 3 w 76"/>
                <a:gd name="T31" fmla="*/ 0 h 6"/>
                <a:gd name="T32" fmla="*/ 3 w 76"/>
                <a:gd name="T33" fmla="*/ 0 h 6"/>
                <a:gd name="T34" fmla="*/ 3 w 76"/>
                <a:gd name="T35" fmla="*/ 0 h 6"/>
                <a:gd name="T36" fmla="*/ 3 w 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"/>
                <a:gd name="T59" fmla="*/ 76 w 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">
                  <a:moveTo>
                    <a:pt x="3" y="0"/>
                  </a:moveTo>
                  <a:lnTo>
                    <a:pt x="76" y="0"/>
                  </a:lnTo>
                  <a:lnTo>
                    <a:pt x="76" y="3"/>
                  </a:lnTo>
                  <a:lnTo>
                    <a:pt x="7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11" name="Freeform 282"/>
            <p:cNvSpPr>
              <a:spLocks/>
            </p:cNvSpPr>
            <p:nvPr/>
          </p:nvSpPr>
          <p:spPr bwMode="auto">
            <a:xfrm>
              <a:off x="2868" y="2927"/>
              <a:ext cx="76" cy="6"/>
            </a:xfrm>
            <a:custGeom>
              <a:avLst/>
              <a:gdLst>
                <a:gd name="T0" fmla="*/ 0 w 76"/>
                <a:gd name="T1" fmla="*/ 0 h 6"/>
                <a:gd name="T2" fmla="*/ 76 w 76"/>
                <a:gd name="T3" fmla="*/ 0 h 6"/>
                <a:gd name="T4" fmla="*/ 76 w 76"/>
                <a:gd name="T5" fmla="*/ 0 h 6"/>
                <a:gd name="T6" fmla="*/ 76 w 76"/>
                <a:gd name="T7" fmla="*/ 0 h 6"/>
                <a:gd name="T8" fmla="*/ 76 w 76"/>
                <a:gd name="T9" fmla="*/ 0 h 6"/>
                <a:gd name="T10" fmla="*/ 76 w 76"/>
                <a:gd name="T11" fmla="*/ 3 h 6"/>
                <a:gd name="T12" fmla="*/ 76 w 76"/>
                <a:gd name="T13" fmla="*/ 3 h 6"/>
                <a:gd name="T14" fmla="*/ 76 w 76"/>
                <a:gd name="T15" fmla="*/ 3 h 6"/>
                <a:gd name="T16" fmla="*/ 76 w 76"/>
                <a:gd name="T17" fmla="*/ 3 h 6"/>
                <a:gd name="T18" fmla="*/ 76 w 76"/>
                <a:gd name="T19" fmla="*/ 6 h 6"/>
                <a:gd name="T20" fmla="*/ 0 w 76"/>
                <a:gd name="T21" fmla="*/ 6 h 6"/>
                <a:gd name="T22" fmla="*/ 0 w 76"/>
                <a:gd name="T23" fmla="*/ 3 h 6"/>
                <a:gd name="T24" fmla="*/ 0 w 76"/>
                <a:gd name="T25" fmla="*/ 3 h 6"/>
                <a:gd name="T26" fmla="*/ 0 w 76"/>
                <a:gd name="T27" fmla="*/ 3 h 6"/>
                <a:gd name="T28" fmla="*/ 0 w 76"/>
                <a:gd name="T29" fmla="*/ 3 h 6"/>
                <a:gd name="T30" fmla="*/ 0 w 76"/>
                <a:gd name="T31" fmla="*/ 0 h 6"/>
                <a:gd name="T32" fmla="*/ 0 w 76"/>
                <a:gd name="T33" fmla="*/ 0 h 6"/>
                <a:gd name="T34" fmla="*/ 0 w 76"/>
                <a:gd name="T35" fmla="*/ 0 h 6"/>
                <a:gd name="T36" fmla="*/ 0 w 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"/>
                <a:gd name="T59" fmla="*/ 76 w 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">
                  <a:moveTo>
                    <a:pt x="0" y="0"/>
                  </a:moveTo>
                  <a:lnTo>
                    <a:pt x="76" y="0"/>
                  </a:lnTo>
                  <a:lnTo>
                    <a:pt x="76" y="3"/>
                  </a:lnTo>
                  <a:lnTo>
                    <a:pt x="7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12" name="Freeform 283"/>
            <p:cNvSpPr>
              <a:spLocks/>
            </p:cNvSpPr>
            <p:nvPr/>
          </p:nvSpPr>
          <p:spPr bwMode="auto">
            <a:xfrm>
              <a:off x="2868" y="2930"/>
              <a:ext cx="76" cy="6"/>
            </a:xfrm>
            <a:custGeom>
              <a:avLst/>
              <a:gdLst>
                <a:gd name="T0" fmla="*/ 0 w 76"/>
                <a:gd name="T1" fmla="*/ 0 h 6"/>
                <a:gd name="T2" fmla="*/ 76 w 76"/>
                <a:gd name="T3" fmla="*/ 0 h 6"/>
                <a:gd name="T4" fmla="*/ 76 w 76"/>
                <a:gd name="T5" fmla="*/ 0 h 6"/>
                <a:gd name="T6" fmla="*/ 76 w 76"/>
                <a:gd name="T7" fmla="*/ 0 h 6"/>
                <a:gd name="T8" fmla="*/ 76 w 76"/>
                <a:gd name="T9" fmla="*/ 0 h 6"/>
                <a:gd name="T10" fmla="*/ 76 w 76"/>
                <a:gd name="T11" fmla="*/ 3 h 6"/>
                <a:gd name="T12" fmla="*/ 76 w 76"/>
                <a:gd name="T13" fmla="*/ 3 h 6"/>
                <a:gd name="T14" fmla="*/ 76 w 76"/>
                <a:gd name="T15" fmla="*/ 3 h 6"/>
                <a:gd name="T16" fmla="*/ 76 w 76"/>
                <a:gd name="T17" fmla="*/ 3 h 6"/>
                <a:gd name="T18" fmla="*/ 76 w 76"/>
                <a:gd name="T19" fmla="*/ 6 h 6"/>
                <a:gd name="T20" fmla="*/ 0 w 76"/>
                <a:gd name="T21" fmla="*/ 6 h 6"/>
                <a:gd name="T22" fmla="*/ 0 w 76"/>
                <a:gd name="T23" fmla="*/ 3 h 6"/>
                <a:gd name="T24" fmla="*/ 0 w 76"/>
                <a:gd name="T25" fmla="*/ 3 h 6"/>
                <a:gd name="T26" fmla="*/ 0 w 76"/>
                <a:gd name="T27" fmla="*/ 3 h 6"/>
                <a:gd name="T28" fmla="*/ 0 w 76"/>
                <a:gd name="T29" fmla="*/ 3 h 6"/>
                <a:gd name="T30" fmla="*/ 0 w 76"/>
                <a:gd name="T31" fmla="*/ 0 h 6"/>
                <a:gd name="T32" fmla="*/ 0 w 76"/>
                <a:gd name="T33" fmla="*/ 0 h 6"/>
                <a:gd name="T34" fmla="*/ 0 w 76"/>
                <a:gd name="T35" fmla="*/ 0 h 6"/>
                <a:gd name="T36" fmla="*/ 0 w 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"/>
                <a:gd name="T59" fmla="*/ 76 w 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">
                  <a:moveTo>
                    <a:pt x="0" y="0"/>
                  </a:moveTo>
                  <a:lnTo>
                    <a:pt x="76" y="0"/>
                  </a:lnTo>
                  <a:lnTo>
                    <a:pt x="76" y="3"/>
                  </a:lnTo>
                  <a:lnTo>
                    <a:pt x="7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13" name="Freeform 284"/>
            <p:cNvSpPr>
              <a:spLocks/>
            </p:cNvSpPr>
            <p:nvPr/>
          </p:nvSpPr>
          <p:spPr bwMode="auto">
            <a:xfrm>
              <a:off x="2865" y="2933"/>
              <a:ext cx="82" cy="7"/>
            </a:xfrm>
            <a:custGeom>
              <a:avLst/>
              <a:gdLst>
                <a:gd name="T0" fmla="*/ 3 w 82"/>
                <a:gd name="T1" fmla="*/ 0 h 7"/>
                <a:gd name="T2" fmla="*/ 79 w 82"/>
                <a:gd name="T3" fmla="*/ 0 h 7"/>
                <a:gd name="T4" fmla="*/ 79 w 82"/>
                <a:gd name="T5" fmla="*/ 0 h 7"/>
                <a:gd name="T6" fmla="*/ 79 w 82"/>
                <a:gd name="T7" fmla="*/ 0 h 7"/>
                <a:gd name="T8" fmla="*/ 79 w 82"/>
                <a:gd name="T9" fmla="*/ 0 h 7"/>
                <a:gd name="T10" fmla="*/ 79 w 82"/>
                <a:gd name="T11" fmla="*/ 3 h 7"/>
                <a:gd name="T12" fmla="*/ 82 w 82"/>
                <a:gd name="T13" fmla="*/ 3 h 7"/>
                <a:gd name="T14" fmla="*/ 82 w 82"/>
                <a:gd name="T15" fmla="*/ 3 h 7"/>
                <a:gd name="T16" fmla="*/ 82 w 82"/>
                <a:gd name="T17" fmla="*/ 3 h 7"/>
                <a:gd name="T18" fmla="*/ 82 w 82"/>
                <a:gd name="T19" fmla="*/ 7 h 7"/>
                <a:gd name="T20" fmla="*/ 0 w 82"/>
                <a:gd name="T21" fmla="*/ 7 h 7"/>
                <a:gd name="T22" fmla="*/ 0 w 82"/>
                <a:gd name="T23" fmla="*/ 3 h 7"/>
                <a:gd name="T24" fmla="*/ 3 w 82"/>
                <a:gd name="T25" fmla="*/ 3 h 7"/>
                <a:gd name="T26" fmla="*/ 3 w 82"/>
                <a:gd name="T27" fmla="*/ 3 h 7"/>
                <a:gd name="T28" fmla="*/ 3 w 82"/>
                <a:gd name="T29" fmla="*/ 3 h 7"/>
                <a:gd name="T30" fmla="*/ 3 w 82"/>
                <a:gd name="T31" fmla="*/ 0 h 7"/>
                <a:gd name="T32" fmla="*/ 3 w 82"/>
                <a:gd name="T33" fmla="*/ 0 h 7"/>
                <a:gd name="T34" fmla="*/ 3 w 82"/>
                <a:gd name="T35" fmla="*/ 0 h 7"/>
                <a:gd name="T36" fmla="*/ 3 w 82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7"/>
                <a:gd name="T59" fmla="*/ 82 w 82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7">
                  <a:moveTo>
                    <a:pt x="3" y="0"/>
                  </a:moveTo>
                  <a:lnTo>
                    <a:pt x="79" y="0"/>
                  </a:lnTo>
                  <a:lnTo>
                    <a:pt x="79" y="3"/>
                  </a:lnTo>
                  <a:lnTo>
                    <a:pt x="82" y="3"/>
                  </a:lnTo>
                  <a:lnTo>
                    <a:pt x="82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14" name="Freeform 285"/>
            <p:cNvSpPr>
              <a:spLocks/>
            </p:cNvSpPr>
            <p:nvPr/>
          </p:nvSpPr>
          <p:spPr bwMode="auto">
            <a:xfrm>
              <a:off x="2865" y="2936"/>
              <a:ext cx="82" cy="7"/>
            </a:xfrm>
            <a:custGeom>
              <a:avLst/>
              <a:gdLst>
                <a:gd name="T0" fmla="*/ 3 w 82"/>
                <a:gd name="T1" fmla="*/ 0 h 7"/>
                <a:gd name="T2" fmla="*/ 79 w 82"/>
                <a:gd name="T3" fmla="*/ 0 h 7"/>
                <a:gd name="T4" fmla="*/ 82 w 82"/>
                <a:gd name="T5" fmla="*/ 0 h 7"/>
                <a:gd name="T6" fmla="*/ 82 w 82"/>
                <a:gd name="T7" fmla="*/ 0 h 7"/>
                <a:gd name="T8" fmla="*/ 82 w 82"/>
                <a:gd name="T9" fmla="*/ 0 h 7"/>
                <a:gd name="T10" fmla="*/ 82 w 82"/>
                <a:gd name="T11" fmla="*/ 4 h 7"/>
                <a:gd name="T12" fmla="*/ 82 w 82"/>
                <a:gd name="T13" fmla="*/ 4 h 7"/>
                <a:gd name="T14" fmla="*/ 82 w 82"/>
                <a:gd name="T15" fmla="*/ 4 h 7"/>
                <a:gd name="T16" fmla="*/ 82 w 82"/>
                <a:gd name="T17" fmla="*/ 4 h 7"/>
                <a:gd name="T18" fmla="*/ 82 w 82"/>
                <a:gd name="T19" fmla="*/ 7 h 7"/>
                <a:gd name="T20" fmla="*/ 0 w 82"/>
                <a:gd name="T21" fmla="*/ 7 h 7"/>
                <a:gd name="T22" fmla="*/ 0 w 82"/>
                <a:gd name="T23" fmla="*/ 4 h 7"/>
                <a:gd name="T24" fmla="*/ 0 w 82"/>
                <a:gd name="T25" fmla="*/ 4 h 7"/>
                <a:gd name="T26" fmla="*/ 0 w 82"/>
                <a:gd name="T27" fmla="*/ 4 h 7"/>
                <a:gd name="T28" fmla="*/ 0 w 82"/>
                <a:gd name="T29" fmla="*/ 4 h 7"/>
                <a:gd name="T30" fmla="*/ 0 w 82"/>
                <a:gd name="T31" fmla="*/ 0 h 7"/>
                <a:gd name="T32" fmla="*/ 3 w 82"/>
                <a:gd name="T33" fmla="*/ 0 h 7"/>
                <a:gd name="T34" fmla="*/ 3 w 82"/>
                <a:gd name="T35" fmla="*/ 0 h 7"/>
                <a:gd name="T36" fmla="*/ 3 w 82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7"/>
                <a:gd name="T59" fmla="*/ 82 w 82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7">
                  <a:moveTo>
                    <a:pt x="3" y="0"/>
                  </a:moveTo>
                  <a:lnTo>
                    <a:pt x="79" y="0"/>
                  </a:lnTo>
                  <a:lnTo>
                    <a:pt x="82" y="0"/>
                  </a:lnTo>
                  <a:lnTo>
                    <a:pt x="82" y="4"/>
                  </a:lnTo>
                  <a:lnTo>
                    <a:pt x="82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15" name="Freeform 286"/>
            <p:cNvSpPr>
              <a:spLocks/>
            </p:cNvSpPr>
            <p:nvPr/>
          </p:nvSpPr>
          <p:spPr bwMode="auto">
            <a:xfrm>
              <a:off x="2865" y="2940"/>
              <a:ext cx="82" cy="6"/>
            </a:xfrm>
            <a:custGeom>
              <a:avLst/>
              <a:gdLst>
                <a:gd name="T0" fmla="*/ 0 w 82"/>
                <a:gd name="T1" fmla="*/ 0 h 6"/>
                <a:gd name="T2" fmla="*/ 82 w 82"/>
                <a:gd name="T3" fmla="*/ 0 h 6"/>
                <a:gd name="T4" fmla="*/ 82 w 82"/>
                <a:gd name="T5" fmla="*/ 0 h 6"/>
                <a:gd name="T6" fmla="*/ 82 w 82"/>
                <a:gd name="T7" fmla="*/ 0 h 6"/>
                <a:gd name="T8" fmla="*/ 82 w 82"/>
                <a:gd name="T9" fmla="*/ 0 h 6"/>
                <a:gd name="T10" fmla="*/ 82 w 82"/>
                <a:gd name="T11" fmla="*/ 3 h 6"/>
                <a:gd name="T12" fmla="*/ 82 w 82"/>
                <a:gd name="T13" fmla="*/ 3 h 6"/>
                <a:gd name="T14" fmla="*/ 82 w 82"/>
                <a:gd name="T15" fmla="*/ 3 h 6"/>
                <a:gd name="T16" fmla="*/ 82 w 82"/>
                <a:gd name="T17" fmla="*/ 3 h 6"/>
                <a:gd name="T18" fmla="*/ 82 w 82"/>
                <a:gd name="T19" fmla="*/ 6 h 6"/>
                <a:gd name="T20" fmla="*/ 0 w 82"/>
                <a:gd name="T21" fmla="*/ 6 h 6"/>
                <a:gd name="T22" fmla="*/ 0 w 82"/>
                <a:gd name="T23" fmla="*/ 3 h 6"/>
                <a:gd name="T24" fmla="*/ 0 w 82"/>
                <a:gd name="T25" fmla="*/ 3 h 6"/>
                <a:gd name="T26" fmla="*/ 0 w 82"/>
                <a:gd name="T27" fmla="*/ 3 h 6"/>
                <a:gd name="T28" fmla="*/ 0 w 82"/>
                <a:gd name="T29" fmla="*/ 3 h 6"/>
                <a:gd name="T30" fmla="*/ 0 w 82"/>
                <a:gd name="T31" fmla="*/ 0 h 6"/>
                <a:gd name="T32" fmla="*/ 0 w 82"/>
                <a:gd name="T33" fmla="*/ 0 h 6"/>
                <a:gd name="T34" fmla="*/ 0 w 82"/>
                <a:gd name="T35" fmla="*/ 0 h 6"/>
                <a:gd name="T36" fmla="*/ 0 w 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"/>
                <a:gd name="T59" fmla="*/ 82 w 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">
                  <a:moveTo>
                    <a:pt x="0" y="0"/>
                  </a:moveTo>
                  <a:lnTo>
                    <a:pt x="82" y="0"/>
                  </a:lnTo>
                  <a:lnTo>
                    <a:pt x="82" y="3"/>
                  </a:lnTo>
                  <a:lnTo>
                    <a:pt x="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16" name="Freeform 287"/>
            <p:cNvSpPr>
              <a:spLocks/>
            </p:cNvSpPr>
            <p:nvPr/>
          </p:nvSpPr>
          <p:spPr bwMode="auto">
            <a:xfrm>
              <a:off x="2865" y="2943"/>
              <a:ext cx="82" cy="6"/>
            </a:xfrm>
            <a:custGeom>
              <a:avLst/>
              <a:gdLst>
                <a:gd name="T0" fmla="*/ 0 w 82"/>
                <a:gd name="T1" fmla="*/ 0 h 6"/>
                <a:gd name="T2" fmla="*/ 82 w 82"/>
                <a:gd name="T3" fmla="*/ 0 h 6"/>
                <a:gd name="T4" fmla="*/ 82 w 82"/>
                <a:gd name="T5" fmla="*/ 0 h 6"/>
                <a:gd name="T6" fmla="*/ 82 w 82"/>
                <a:gd name="T7" fmla="*/ 0 h 6"/>
                <a:gd name="T8" fmla="*/ 82 w 82"/>
                <a:gd name="T9" fmla="*/ 0 h 6"/>
                <a:gd name="T10" fmla="*/ 82 w 82"/>
                <a:gd name="T11" fmla="*/ 3 h 6"/>
                <a:gd name="T12" fmla="*/ 82 w 82"/>
                <a:gd name="T13" fmla="*/ 3 h 6"/>
                <a:gd name="T14" fmla="*/ 82 w 82"/>
                <a:gd name="T15" fmla="*/ 3 h 6"/>
                <a:gd name="T16" fmla="*/ 82 w 82"/>
                <a:gd name="T17" fmla="*/ 3 h 6"/>
                <a:gd name="T18" fmla="*/ 82 w 82"/>
                <a:gd name="T19" fmla="*/ 6 h 6"/>
                <a:gd name="T20" fmla="*/ 0 w 82"/>
                <a:gd name="T21" fmla="*/ 6 h 6"/>
                <a:gd name="T22" fmla="*/ 0 w 82"/>
                <a:gd name="T23" fmla="*/ 3 h 6"/>
                <a:gd name="T24" fmla="*/ 0 w 82"/>
                <a:gd name="T25" fmla="*/ 3 h 6"/>
                <a:gd name="T26" fmla="*/ 0 w 82"/>
                <a:gd name="T27" fmla="*/ 3 h 6"/>
                <a:gd name="T28" fmla="*/ 0 w 82"/>
                <a:gd name="T29" fmla="*/ 3 h 6"/>
                <a:gd name="T30" fmla="*/ 0 w 82"/>
                <a:gd name="T31" fmla="*/ 0 h 6"/>
                <a:gd name="T32" fmla="*/ 0 w 82"/>
                <a:gd name="T33" fmla="*/ 0 h 6"/>
                <a:gd name="T34" fmla="*/ 0 w 82"/>
                <a:gd name="T35" fmla="*/ 0 h 6"/>
                <a:gd name="T36" fmla="*/ 0 w 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"/>
                <a:gd name="T59" fmla="*/ 82 w 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">
                  <a:moveTo>
                    <a:pt x="0" y="0"/>
                  </a:moveTo>
                  <a:lnTo>
                    <a:pt x="82" y="0"/>
                  </a:lnTo>
                  <a:lnTo>
                    <a:pt x="82" y="3"/>
                  </a:lnTo>
                  <a:lnTo>
                    <a:pt x="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17" name="Freeform 288"/>
            <p:cNvSpPr>
              <a:spLocks/>
            </p:cNvSpPr>
            <p:nvPr/>
          </p:nvSpPr>
          <p:spPr bwMode="auto">
            <a:xfrm>
              <a:off x="2862" y="2946"/>
              <a:ext cx="85" cy="6"/>
            </a:xfrm>
            <a:custGeom>
              <a:avLst/>
              <a:gdLst>
                <a:gd name="T0" fmla="*/ 3 w 85"/>
                <a:gd name="T1" fmla="*/ 0 h 6"/>
                <a:gd name="T2" fmla="*/ 85 w 85"/>
                <a:gd name="T3" fmla="*/ 0 h 6"/>
                <a:gd name="T4" fmla="*/ 85 w 85"/>
                <a:gd name="T5" fmla="*/ 0 h 6"/>
                <a:gd name="T6" fmla="*/ 85 w 85"/>
                <a:gd name="T7" fmla="*/ 0 h 6"/>
                <a:gd name="T8" fmla="*/ 85 w 85"/>
                <a:gd name="T9" fmla="*/ 0 h 6"/>
                <a:gd name="T10" fmla="*/ 85 w 85"/>
                <a:gd name="T11" fmla="*/ 3 h 6"/>
                <a:gd name="T12" fmla="*/ 85 w 85"/>
                <a:gd name="T13" fmla="*/ 3 h 6"/>
                <a:gd name="T14" fmla="*/ 85 w 85"/>
                <a:gd name="T15" fmla="*/ 3 h 6"/>
                <a:gd name="T16" fmla="*/ 85 w 85"/>
                <a:gd name="T17" fmla="*/ 3 h 6"/>
                <a:gd name="T18" fmla="*/ 85 w 85"/>
                <a:gd name="T19" fmla="*/ 6 h 6"/>
                <a:gd name="T20" fmla="*/ 0 w 85"/>
                <a:gd name="T21" fmla="*/ 6 h 6"/>
                <a:gd name="T22" fmla="*/ 0 w 85"/>
                <a:gd name="T23" fmla="*/ 3 h 6"/>
                <a:gd name="T24" fmla="*/ 3 w 85"/>
                <a:gd name="T25" fmla="*/ 3 h 6"/>
                <a:gd name="T26" fmla="*/ 3 w 85"/>
                <a:gd name="T27" fmla="*/ 3 h 6"/>
                <a:gd name="T28" fmla="*/ 3 w 85"/>
                <a:gd name="T29" fmla="*/ 3 h 6"/>
                <a:gd name="T30" fmla="*/ 3 w 85"/>
                <a:gd name="T31" fmla="*/ 0 h 6"/>
                <a:gd name="T32" fmla="*/ 3 w 85"/>
                <a:gd name="T33" fmla="*/ 0 h 6"/>
                <a:gd name="T34" fmla="*/ 3 w 85"/>
                <a:gd name="T35" fmla="*/ 0 h 6"/>
                <a:gd name="T36" fmla="*/ 3 w 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6"/>
                <a:gd name="T59" fmla="*/ 85 w 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6">
                  <a:moveTo>
                    <a:pt x="3" y="0"/>
                  </a:moveTo>
                  <a:lnTo>
                    <a:pt x="85" y="0"/>
                  </a:lnTo>
                  <a:lnTo>
                    <a:pt x="85" y="3"/>
                  </a:lnTo>
                  <a:lnTo>
                    <a:pt x="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18" name="Freeform 289"/>
            <p:cNvSpPr>
              <a:spLocks/>
            </p:cNvSpPr>
            <p:nvPr/>
          </p:nvSpPr>
          <p:spPr bwMode="auto">
            <a:xfrm>
              <a:off x="2862" y="2949"/>
              <a:ext cx="88" cy="6"/>
            </a:xfrm>
            <a:custGeom>
              <a:avLst/>
              <a:gdLst>
                <a:gd name="T0" fmla="*/ 3 w 88"/>
                <a:gd name="T1" fmla="*/ 0 h 6"/>
                <a:gd name="T2" fmla="*/ 85 w 88"/>
                <a:gd name="T3" fmla="*/ 0 h 6"/>
                <a:gd name="T4" fmla="*/ 85 w 88"/>
                <a:gd name="T5" fmla="*/ 0 h 6"/>
                <a:gd name="T6" fmla="*/ 85 w 88"/>
                <a:gd name="T7" fmla="*/ 0 h 6"/>
                <a:gd name="T8" fmla="*/ 85 w 88"/>
                <a:gd name="T9" fmla="*/ 0 h 6"/>
                <a:gd name="T10" fmla="*/ 85 w 88"/>
                <a:gd name="T11" fmla="*/ 3 h 6"/>
                <a:gd name="T12" fmla="*/ 85 w 88"/>
                <a:gd name="T13" fmla="*/ 3 h 6"/>
                <a:gd name="T14" fmla="*/ 88 w 88"/>
                <a:gd name="T15" fmla="*/ 3 h 6"/>
                <a:gd name="T16" fmla="*/ 88 w 88"/>
                <a:gd name="T17" fmla="*/ 3 h 6"/>
                <a:gd name="T18" fmla="*/ 88 w 88"/>
                <a:gd name="T19" fmla="*/ 6 h 6"/>
                <a:gd name="T20" fmla="*/ 0 w 88"/>
                <a:gd name="T21" fmla="*/ 6 h 6"/>
                <a:gd name="T22" fmla="*/ 0 w 88"/>
                <a:gd name="T23" fmla="*/ 3 h 6"/>
                <a:gd name="T24" fmla="*/ 0 w 88"/>
                <a:gd name="T25" fmla="*/ 3 h 6"/>
                <a:gd name="T26" fmla="*/ 0 w 88"/>
                <a:gd name="T27" fmla="*/ 3 h 6"/>
                <a:gd name="T28" fmla="*/ 0 w 88"/>
                <a:gd name="T29" fmla="*/ 3 h 6"/>
                <a:gd name="T30" fmla="*/ 0 w 88"/>
                <a:gd name="T31" fmla="*/ 0 h 6"/>
                <a:gd name="T32" fmla="*/ 3 w 88"/>
                <a:gd name="T33" fmla="*/ 0 h 6"/>
                <a:gd name="T34" fmla="*/ 3 w 88"/>
                <a:gd name="T35" fmla="*/ 0 h 6"/>
                <a:gd name="T36" fmla="*/ 3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3" y="0"/>
                  </a:moveTo>
                  <a:lnTo>
                    <a:pt x="85" y="0"/>
                  </a:lnTo>
                  <a:lnTo>
                    <a:pt x="85" y="3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19" name="Freeform 290"/>
            <p:cNvSpPr>
              <a:spLocks/>
            </p:cNvSpPr>
            <p:nvPr/>
          </p:nvSpPr>
          <p:spPr bwMode="auto">
            <a:xfrm>
              <a:off x="2862" y="2952"/>
              <a:ext cx="88" cy="6"/>
            </a:xfrm>
            <a:custGeom>
              <a:avLst/>
              <a:gdLst>
                <a:gd name="T0" fmla="*/ 0 w 88"/>
                <a:gd name="T1" fmla="*/ 0 h 6"/>
                <a:gd name="T2" fmla="*/ 85 w 88"/>
                <a:gd name="T3" fmla="*/ 0 h 6"/>
                <a:gd name="T4" fmla="*/ 85 w 88"/>
                <a:gd name="T5" fmla="*/ 0 h 6"/>
                <a:gd name="T6" fmla="*/ 88 w 88"/>
                <a:gd name="T7" fmla="*/ 0 h 6"/>
                <a:gd name="T8" fmla="*/ 88 w 88"/>
                <a:gd name="T9" fmla="*/ 0 h 6"/>
                <a:gd name="T10" fmla="*/ 88 w 88"/>
                <a:gd name="T11" fmla="*/ 3 h 6"/>
                <a:gd name="T12" fmla="*/ 88 w 88"/>
                <a:gd name="T13" fmla="*/ 3 h 6"/>
                <a:gd name="T14" fmla="*/ 88 w 88"/>
                <a:gd name="T15" fmla="*/ 3 h 6"/>
                <a:gd name="T16" fmla="*/ 88 w 88"/>
                <a:gd name="T17" fmla="*/ 3 h 6"/>
                <a:gd name="T18" fmla="*/ 88 w 88"/>
                <a:gd name="T19" fmla="*/ 6 h 6"/>
                <a:gd name="T20" fmla="*/ 0 w 88"/>
                <a:gd name="T21" fmla="*/ 6 h 6"/>
                <a:gd name="T22" fmla="*/ 0 w 88"/>
                <a:gd name="T23" fmla="*/ 3 h 6"/>
                <a:gd name="T24" fmla="*/ 0 w 88"/>
                <a:gd name="T25" fmla="*/ 3 h 6"/>
                <a:gd name="T26" fmla="*/ 0 w 88"/>
                <a:gd name="T27" fmla="*/ 3 h 6"/>
                <a:gd name="T28" fmla="*/ 0 w 88"/>
                <a:gd name="T29" fmla="*/ 3 h 6"/>
                <a:gd name="T30" fmla="*/ 0 w 88"/>
                <a:gd name="T31" fmla="*/ 0 h 6"/>
                <a:gd name="T32" fmla="*/ 0 w 88"/>
                <a:gd name="T33" fmla="*/ 0 h 6"/>
                <a:gd name="T34" fmla="*/ 0 w 88"/>
                <a:gd name="T35" fmla="*/ 0 h 6"/>
                <a:gd name="T36" fmla="*/ 0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0" y="0"/>
                  </a:moveTo>
                  <a:lnTo>
                    <a:pt x="85" y="0"/>
                  </a:lnTo>
                  <a:lnTo>
                    <a:pt x="88" y="0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20" name="Freeform 291"/>
            <p:cNvSpPr>
              <a:spLocks/>
            </p:cNvSpPr>
            <p:nvPr/>
          </p:nvSpPr>
          <p:spPr bwMode="auto">
            <a:xfrm>
              <a:off x="2862" y="2955"/>
              <a:ext cx="88" cy="6"/>
            </a:xfrm>
            <a:custGeom>
              <a:avLst/>
              <a:gdLst>
                <a:gd name="T0" fmla="*/ 0 w 88"/>
                <a:gd name="T1" fmla="*/ 0 h 6"/>
                <a:gd name="T2" fmla="*/ 88 w 88"/>
                <a:gd name="T3" fmla="*/ 0 h 6"/>
                <a:gd name="T4" fmla="*/ 88 w 88"/>
                <a:gd name="T5" fmla="*/ 0 h 6"/>
                <a:gd name="T6" fmla="*/ 88 w 88"/>
                <a:gd name="T7" fmla="*/ 0 h 6"/>
                <a:gd name="T8" fmla="*/ 88 w 88"/>
                <a:gd name="T9" fmla="*/ 0 h 6"/>
                <a:gd name="T10" fmla="*/ 88 w 88"/>
                <a:gd name="T11" fmla="*/ 3 h 6"/>
                <a:gd name="T12" fmla="*/ 88 w 88"/>
                <a:gd name="T13" fmla="*/ 3 h 6"/>
                <a:gd name="T14" fmla="*/ 88 w 88"/>
                <a:gd name="T15" fmla="*/ 3 h 6"/>
                <a:gd name="T16" fmla="*/ 88 w 88"/>
                <a:gd name="T17" fmla="*/ 3 h 6"/>
                <a:gd name="T18" fmla="*/ 88 w 88"/>
                <a:gd name="T19" fmla="*/ 6 h 6"/>
                <a:gd name="T20" fmla="*/ 0 w 88"/>
                <a:gd name="T21" fmla="*/ 6 h 6"/>
                <a:gd name="T22" fmla="*/ 0 w 88"/>
                <a:gd name="T23" fmla="*/ 3 h 6"/>
                <a:gd name="T24" fmla="*/ 0 w 88"/>
                <a:gd name="T25" fmla="*/ 3 h 6"/>
                <a:gd name="T26" fmla="*/ 0 w 88"/>
                <a:gd name="T27" fmla="*/ 3 h 6"/>
                <a:gd name="T28" fmla="*/ 0 w 88"/>
                <a:gd name="T29" fmla="*/ 3 h 6"/>
                <a:gd name="T30" fmla="*/ 0 w 88"/>
                <a:gd name="T31" fmla="*/ 0 h 6"/>
                <a:gd name="T32" fmla="*/ 0 w 88"/>
                <a:gd name="T33" fmla="*/ 0 h 6"/>
                <a:gd name="T34" fmla="*/ 0 w 88"/>
                <a:gd name="T35" fmla="*/ 0 h 6"/>
                <a:gd name="T36" fmla="*/ 0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0" y="0"/>
                  </a:moveTo>
                  <a:lnTo>
                    <a:pt x="88" y="0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21" name="Freeform 292"/>
            <p:cNvSpPr>
              <a:spLocks/>
            </p:cNvSpPr>
            <p:nvPr/>
          </p:nvSpPr>
          <p:spPr bwMode="auto">
            <a:xfrm>
              <a:off x="2859" y="2958"/>
              <a:ext cx="91" cy="6"/>
            </a:xfrm>
            <a:custGeom>
              <a:avLst/>
              <a:gdLst>
                <a:gd name="T0" fmla="*/ 3 w 91"/>
                <a:gd name="T1" fmla="*/ 0 h 6"/>
                <a:gd name="T2" fmla="*/ 91 w 91"/>
                <a:gd name="T3" fmla="*/ 0 h 6"/>
                <a:gd name="T4" fmla="*/ 91 w 91"/>
                <a:gd name="T5" fmla="*/ 0 h 6"/>
                <a:gd name="T6" fmla="*/ 91 w 91"/>
                <a:gd name="T7" fmla="*/ 0 h 6"/>
                <a:gd name="T8" fmla="*/ 91 w 91"/>
                <a:gd name="T9" fmla="*/ 0 h 6"/>
                <a:gd name="T10" fmla="*/ 91 w 91"/>
                <a:gd name="T11" fmla="*/ 3 h 6"/>
                <a:gd name="T12" fmla="*/ 91 w 91"/>
                <a:gd name="T13" fmla="*/ 3 h 6"/>
                <a:gd name="T14" fmla="*/ 91 w 91"/>
                <a:gd name="T15" fmla="*/ 3 h 6"/>
                <a:gd name="T16" fmla="*/ 91 w 91"/>
                <a:gd name="T17" fmla="*/ 3 h 6"/>
                <a:gd name="T18" fmla="*/ 91 w 91"/>
                <a:gd name="T19" fmla="*/ 6 h 6"/>
                <a:gd name="T20" fmla="*/ 0 w 91"/>
                <a:gd name="T21" fmla="*/ 6 h 6"/>
                <a:gd name="T22" fmla="*/ 3 w 91"/>
                <a:gd name="T23" fmla="*/ 3 h 6"/>
                <a:gd name="T24" fmla="*/ 3 w 91"/>
                <a:gd name="T25" fmla="*/ 3 h 6"/>
                <a:gd name="T26" fmla="*/ 3 w 91"/>
                <a:gd name="T27" fmla="*/ 3 h 6"/>
                <a:gd name="T28" fmla="*/ 3 w 91"/>
                <a:gd name="T29" fmla="*/ 3 h 6"/>
                <a:gd name="T30" fmla="*/ 3 w 91"/>
                <a:gd name="T31" fmla="*/ 0 h 6"/>
                <a:gd name="T32" fmla="*/ 3 w 91"/>
                <a:gd name="T33" fmla="*/ 0 h 6"/>
                <a:gd name="T34" fmla="*/ 3 w 91"/>
                <a:gd name="T35" fmla="*/ 0 h 6"/>
                <a:gd name="T36" fmla="*/ 3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3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22" name="Freeform 293"/>
            <p:cNvSpPr>
              <a:spLocks/>
            </p:cNvSpPr>
            <p:nvPr/>
          </p:nvSpPr>
          <p:spPr bwMode="auto">
            <a:xfrm>
              <a:off x="2859" y="2961"/>
              <a:ext cx="91" cy="6"/>
            </a:xfrm>
            <a:custGeom>
              <a:avLst/>
              <a:gdLst>
                <a:gd name="T0" fmla="*/ 3 w 91"/>
                <a:gd name="T1" fmla="*/ 0 h 6"/>
                <a:gd name="T2" fmla="*/ 91 w 91"/>
                <a:gd name="T3" fmla="*/ 0 h 6"/>
                <a:gd name="T4" fmla="*/ 91 w 91"/>
                <a:gd name="T5" fmla="*/ 0 h 6"/>
                <a:gd name="T6" fmla="*/ 91 w 91"/>
                <a:gd name="T7" fmla="*/ 0 h 6"/>
                <a:gd name="T8" fmla="*/ 91 w 91"/>
                <a:gd name="T9" fmla="*/ 0 h 6"/>
                <a:gd name="T10" fmla="*/ 91 w 91"/>
                <a:gd name="T11" fmla="*/ 3 h 6"/>
                <a:gd name="T12" fmla="*/ 91 w 91"/>
                <a:gd name="T13" fmla="*/ 3 h 6"/>
                <a:gd name="T14" fmla="*/ 91 w 91"/>
                <a:gd name="T15" fmla="*/ 3 h 6"/>
                <a:gd name="T16" fmla="*/ 91 w 91"/>
                <a:gd name="T17" fmla="*/ 3 h 6"/>
                <a:gd name="T18" fmla="*/ 91 w 91"/>
                <a:gd name="T19" fmla="*/ 6 h 6"/>
                <a:gd name="T20" fmla="*/ 0 w 91"/>
                <a:gd name="T21" fmla="*/ 6 h 6"/>
                <a:gd name="T22" fmla="*/ 0 w 91"/>
                <a:gd name="T23" fmla="*/ 3 h 6"/>
                <a:gd name="T24" fmla="*/ 0 w 91"/>
                <a:gd name="T25" fmla="*/ 3 h 6"/>
                <a:gd name="T26" fmla="*/ 0 w 91"/>
                <a:gd name="T27" fmla="*/ 3 h 6"/>
                <a:gd name="T28" fmla="*/ 0 w 91"/>
                <a:gd name="T29" fmla="*/ 3 h 6"/>
                <a:gd name="T30" fmla="*/ 3 w 91"/>
                <a:gd name="T31" fmla="*/ 0 h 6"/>
                <a:gd name="T32" fmla="*/ 3 w 91"/>
                <a:gd name="T33" fmla="*/ 0 h 6"/>
                <a:gd name="T34" fmla="*/ 3 w 91"/>
                <a:gd name="T35" fmla="*/ 0 h 6"/>
                <a:gd name="T36" fmla="*/ 3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3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23" name="Freeform 294"/>
            <p:cNvSpPr>
              <a:spLocks/>
            </p:cNvSpPr>
            <p:nvPr/>
          </p:nvSpPr>
          <p:spPr bwMode="auto">
            <a:xfrm>
              <a:off x="2859" y="2964"/>
              <a:ext cx="91" cy="6"/>
            </a:xfrm>
            <a:custGeom>
              <a:avLst/>
              <a:gdLst>
                <a:gd name="T0" fmla="*/ 0 w 91"/>
                <a:gd name="T1" fmla="*/ 0 h 6"/>
                <a:gd name="T2" fmla="*/ 91 w 91"/>
                <a:gd name="T3" fmla="*/ 0 h 6"/>
                <a:gd name="T4" fmla="*/ 91 w 91"/>
                <a:gd name="T5" fmla="*/ 0 h 6"/>
                <a:gd name="T6" fmla="*/ 91 w 91"/>
                <a:gd name="T7" fmla="*/ 0 h 6"/>
                <a:gd name="T8" fmla="*/ 91 w 91"/>
                <a:gd name="T9" fmla="*/ 0 h 6"/>
                <a:gd name="T10" fmla="*/ 91 w 91"/>
                <a:gd name="T11" fmla="*/ 3 h 6"/>
                <a:gd name="T12" fmla="*/ 91 w 91"/>
                <a:gd name="T13" fmla="*/ 3 h 6"/>
                <a:gd name="T14" fmla="*/ 91 w 91"/>
                <a:gd name="T15" fmla="*/ 3 h 6"/>
                <a:gd name="T16" fmla="*/ 91 w 91"/>
                <a:gd name="T17" fmla="*/ 3 h 6"/>
                <a:gd name="T18" fmla="*/ 91 w 91"/>
                <a:gd name="T19" fmla="*/ 6 h 6"/>
                <a:gd name="T20" fmla="*/ 0 w 91"/>
                <a:gd name="T21" fmla="*/ 6 h 6"/>
                <a:gd name="T22" fmla="*/ 0 w 91"/>
                <a:gd name="T23" fmla="*/ 3 h 6"/>
                <a:gd name="T24" fmla="*/ 0 w 91"/>
                <a:gd name="T25" fmla="*/ 3 h 6"/>
                <a:gd name="T26" fmla="*/ 0 w 91"/>
                <a:gd name="T27" fmla="*/ 3 h 6"/>
                <a:gd name="T28" fmla="*/ 0 w 91"/>
                <a:gd name="T29" fmla="*/ 3 h 6"/>
                <a:gd name="T30" fmla="*/ 0 w 91"/>
                <a:gd name="T31" fmla="*/ 0 h 6"/>
                <a:gd name="T32" fmla="*/ 0 w 91"/>
                <a:gd name="T33" fmla="*/ 0 h 6"/>
                <a:gd name="T34" fmla="*/ 0 w 91"/>
                <a:gd name="T35" fmla="*/ 0 h 6"/>
                <a:gd name="T36" fmla="*/ 0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0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24" name="Freeform 295"/>
            <p:cNvSpPr>
              <a:spLocks/>
            </p:cNvSpPr>
            <p:nvPr/>
          </p:nvSpPr>
          <p:spPr bwMode="auto">
            <a:xfrm>
              <a:off x="2859" y="2967"/>
              <a:ext cx="94" cy="6"/>
            </a:xfrm>
            <a:custGeom>
              <a:avLst/>
              <a:gdLst>
                <a:gd name="T0" fmla="*/ 0 w 94"/>
                <a:gd name="T1" fmla="*/ 0 h 6"/>
                <a:gd name="T2" fmla="*/ 91 w 94"/>
                <a:gd name="T3" fmla="*/ 0 h 6"/>
                <a:gd name="T4" fmla="*/ 91 w 94"/>
                <a:gd name="T5" fmla="*/ 0 h 6"/>
                <a:gd name="T6" fmla="*/ 91 w 94"/>
                <a:gd name="T7" fmla="*/ 0 h 6"/>
                <a:gd name="T8" fmla="*/ 91 w 94"/>
                <a:gd name="T9" fmla="*/ 0 h 6"/>
                <a:gd name="T10" fmla="*/ 91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3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3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0 h 6"/>
                <a:gd name="T32" fmla="*/ 0 w 94"/>
                <a:gd name="T33" fmla="*/ 0 h 6"/>
                <a:gd name="T34" fmla="*/ 0 w 94"/>
                <a:gd name="T35" fmla="*/ 0 h 6"/>
                <a:gd name="T36" fmla="*/ 0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0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25" name="Freeform 296"/>
            <p:cNvSpPr>
              <a:spLocks/>
            </p:cNvSpPr>
            <p:nvPr/>
          </p:nvSpPr>
          <p:spPr bwMode="auto">
            <a:xfrm>
              <a:off x="2859" y="2970"/>
              <a:ext cx="94" cy="6"/>
            </a:xfrm>
            <a:custGeom>
              <a:avLst/>
              <a:gdLst>
                <a:gd name="T0" fmla="*/ 0 w 94"/>
                <a:gd name="T1" fmla="*/ 0 h 6"/>
                <a:gd name="T2" fmla="*/ 91 w 94"/>
                <a:gd name="T3" fmla="*/ 0 h 6"/>
                <a:gd name="T4" fmla="*/ 94 w 94"/>
                <a:gd name="T5" fmla="*/ 0 h 6"/>
                <a:gd name="T6" fmla="*/ 94 w 94"/>
                <a:gd name="T7" fmla="*/ 0 h 6"/>
                <a:gd name="T8" fmla="*/ 94 w 94"/>
                <a:gd name="T9" fmla="*/ 0 h 6"/>
                <a:gd name="T10" fmla="*/ 94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3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3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0 h 6"/>
                <a:gd name="T32" fmla="*/ 0 w 94"/>
                <a:gd name="T33" fmla="*/ 0 h 6"/>
                <a:gd name="T34" fmla="*/ 0 w 94"/>
                <a:gd name="T35" fmla="*/ 0 h 6"/>
                <a:gd name="T36" fmla="*/ 0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0" y="0"/>
                  </a:moveTo>
                  <a:lnTo>
                    <a:pt x="91" y="0"/>
                  </a:lnTo>
                  <a:lnTo>
                    <a:pt x="94" y="0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26" name="Freeform 297"/>
            <p:cNvSpPr>
              <a:spLocks/>
            </p:cNvSpPr>
            <p:nvPr/>
          </p:nvSpPr>
          <p:spPr bwMode="auto">
            <a:xfrm>
              <a:off x="2856" y="2973"/>
              <a:ext cx="97" cy="6"/>
            </a:xfrm>
            <a:custGeom>
              <a:avLst/>
              <a:gdLst>
                <a:gd name="T0" fmla="*/ 3 w 97"/>
                <a:gd name="T1" fmla="*/ 0 h 6"/>
                <a:gd name="T2" fmla="*/ 97 w 97"/>
                <a:gd name="T3" fmla="*/ 0 h 6"/>
                <a:gd name="T4" fmla="*/ 97 w 97"/>
                <a:gd name="T5" fmla="*/ 0 h 6"/>
                <a:gd name="T6" fmla="*/ 97 w 97"/>
                <a:gd name="T7" fmla="*/ 0 h 6"/>
                <a:gd name="T8" fmla="*/ 97 w 97"/>
                <a:gd name="T9" fmla="*/ 0 h 6"/>
                <a:gd name="T10" fmla="*/ 97 w 97"/>
                <a:gd name="T11" fmla="*/ 3 h 6"/>
                <a:gd name="T12" fmla="*/ 97 w 97"/>
                <a:gd name="T13" fmla="*/ 3 h 6"/>
                <a:gd name="T14" fmla="*/ 97 w 97"/>
                <a:gd name="T15" fmla="*/ 3 h 6"/>
                <a:gd name="T16" fmla="*/ 97 w 97"/>
                <a:gd name="T17" fmla="*/ 3 h 6"/>
                <a:gd name="T18" fmla="*/ 97 w 97"/>
                <a:gd name="T19" fmla="*/ 6 h 6"/>
                <a:gd name="T20" fmla="*/ 0 w 97"/>
                <a:gd name="T21" fmla="*/ 6 h 6"/>
                <a:gd name="T22" fmla="*/ 0 w 97"/>
                <a:gd name="T23" fmla="*/ 3 h 6"/>
                <a:gd name="T24" fmla="*/ 3 w 97"/>
                <a:gd name="T25" fmla="*/ 3 h 6"/>
                <a:gd name="T26" fmla="*/ 3 w 97"/>
                <a:gd name="T27" fmla="*/ 3 h 6"/>
                <a:gd name="T28" fmla="*/ 3 w 97"/>
                <a:gd name="T29" fmla="*/ 3 h 6"/>
                <a:gd name="T30" fmla="*/ 3 w 97"/>
                <a:gd name="T31" fmla="*/ 0 h 6"/>
                <a:gd name="T32" fmla="*/ 3 w 97"/>
                <a:gd name="T33" fmla="*/ 0 h 6"/>
                <a:gd name="T34" fmla="*/ 3 w 97"/>
                <a:gd name="T35" fmla="*/ 0 h 6"/>
                <a:gd name="T36" fmla="*/ 3 w 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6"/>
                <a:gd name="T59" fmla="*/ 97 w 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6">
                  <a:moveTo>
                    <a:pt x="3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27" name="Freeform 298"/>
            <p:cNvSpPr>
              <a:spLocks/>
            </p:cNvSpPr>
            <p:nvPr/>
          </p:nvSpPr>
          <p:spPr bwMode="auto">
            <a:xfrm>
              <a:off x="2856" y="2976"/>
              <a:ext cx="97" cy="6"/>
            </a:xfrm>
            <a:custGeom>
              <a:avLst/>
              <a:gdLst>
                <a:gd name="T0" fmla="*/ 3 w 97"/>
                <a:gd name="T1" fmla="*/ 0 h 6"/>
                <a:gd name="T2" fmla="*/ 97 w 97"/>
                <a:gd name="T3" fmla="*/ 0 h 6"/>
                <a:gd name="T4" fmla="*/ 97 w 97"/>
                <a:gd name="T5" fmla="*/ 0 h 6"/>
                <a:gd name="T6" fmla="*/ 97 w 97"/>
                <a:gd name="T7" fmla="*/ 0 h 6"/>
                <a:gd name="T8" fmla="*/ 97 w 97"/>
                <a:gd name="T9" fmla="*/ 0 h 6"/>
                <a:gd name="T10" fmla="*/ 97 w 97"/>
                <a:gd name="T11" fmla="*/ 3 h 6"/>
                <a:gd name="T12" fmla="*/ 97 w 97"/>
                <a:gd name="T13" fmla="*/ 3 h 6"/>
                <a:gd name="T14" fmla="*/ 97 w 97"/>
                <a:gd name="T15" fmla="*/ 3 h 6"/>
                <a:gd name="T16" fmla="*/ 97 w 97"/>
                <a:gd name="T17" fmla="*/ 3 h 6"/>
                <a:gd name="T18" fmla="*/ 97 w 97"/>
                <a:gd name="T19" fmla="*/ 6 h 6"/>
                <a:gd name="T20" fmla="*/ 0 w 97"/>
                <a:gd name="T21" fmla="*/ 6 h 6"/>
                <a:gd name="T22" fmla="*/ 0 w 97"/>
                <a:gd name="T23" fmla="*/ 3 h 6"/>
                <a:gd name="T24" fmla="*/ 0 w 97"/>
                <a:gd name="T25" fmla="*/ 3 h 6"/>
                <a:gd name="T26" fmla="*/ 0 w 97"/>
                <a:gd name="T27" fmla="*/ 3 h 6"/>
                <a:gd name="T28" fmla="*/ 0 w 97"/>
                <a:gd name="T29" fmla="*/ 3 h 6"/>
                <a:gd name="T30" fmla="*/ 0 w 97"/>
                <a:gd name="T31" fmla="*/ 0 h 6"/>
                <a:gd name="T32" fmla="*/ 3 w 97"/>
                <a:gd name="T33" fmla="*/ 0 h 6"/>
                <a:gd name="T34" fmla="*/ 3 w 97"/>
                <a:gd name="T35" fmla="*/ 0 h 6"/>
                <a:gd name="T36" fmla="*/ 3 w 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6"/>
                <a:gd name="T59" fmla="*/ 97 w 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6">
                  <a:moveTo>
                    <a:pt x="3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28" name="Freeform 299"/>
            <p:cNvSpPr>
              <a:spLocks/>
            </p:cNvSpPr>
            <p:nvPr/>
          </p:nvSpPr>
          <p:spPr bwMode="auto">
            <a:xfrm>
              <a:off x="2856" y="2979"/>
              <a:ext cx="97" cy="6"/>
            </a:xfrm>
            <a:custGeom>
              <a:avLst/>
              <a:gdLst>
                <a:gd name="T0" fmla="*/ 0 w 97"/>
                <a:gd name="T1" fmla="*/ 0 h 6"/>
                <a:gd name="T2" fmla="*/ 97 w 97"/>
                <a:gd name="T3" fmla="*/ 0 h 6"/>
                <a:gd name="T4" fmla="*/ 97 w 97"/>
                <a:gd name="T5" fmla="*/ 0 h 6"/>
                <a:gd name="T6" fmla="*/ 97 w 97"/>
                <a:gd name="T7" fmla="*/ 0 h 6"/>
                <a:gd name="T8" fmla="*/ 97 w 97"/>
                <a:gd name="T9" fmla="*/ 0 h 6"/>
                <a:gd name="T10" fmla="*/ 97 w 97"/>
                <a:gd name="T11" fmla="*/ 3 h 6"/>
                <a:gd name="T12" fmla="*/ 97 w 97"/>
                <a:gd name="T13" fmla="*/ 3 h 6"/>
                <a:gd name="T14" fmla="*/ 97 w 97"/>
                <a:gd name="T15" fmla="*/ 3 h 6"/>
                <a:gd name="T16" fmla="*/ 97 w 97"/>
                <a:gd name="T17" fmla="*/ 3 h 6"/>
                <a:gd name="T18" fmla="*/ 97 w 97"/>
                <a:gd name="T19" fmla="*/ 6 h 6"/>
                <a:gd name="T20" fmla="*/ 0 w 97"/>
                <a:gd name="T21" fmla="*/ 6 h 6"/>
                <a:gd name="T22" fmla="*/ 0 w 97"/>
                <a:gd name="T23" fmla="*/ 3 h 6"/>
                <a:gd name="T24" fmla="*/ 0 w 97"/>
                <a:gd name="T25" fmla="*/ 3 h 6"/>
                <a:gd name="T26" fmla="*/ 0 w 97"/>
                <a:gd name="T27" fmla="*/ 3 h 6"/>
                <a:gd name="T28" fmla="*/ 0 w 97"/>
                <a:gd name="T29" fmla="*/ 3 h 6"/>
                <a:gd name="T30" fmla="*/ 0 w 97"/>
                <a:gd name="T31" fmla="*/ 0 h 6"/>
                <a:gd name="T32" fmla="*/ 0 w 97"/>
                <a:gd name="T33" fmla="*/ 0 h 6"/>
                <a:gd name="T34" fmla="*/ 0 w 97"/>
                <a:gd name="T35" fmla="*/ 0 h 6"/>
                <a:gd name="T36" fmla="*/ 0 w 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6"/>
                <a:gd name="T59" fmla="*/ 97 w 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6">
                  <a:moveTo>
                    <a:pt x="0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29" name="Freeform 300"/>
            <p:cNvSpPr>
              <a:spLocks/>
            </p:cNvSpPr>
            <p:nvPr/>
          </p:nvSpPr>
          <p:spPr bwMode="auto">
            <a:xfrm>
              <a:off x="2856" y="2982"/>
              <a:ext cx="97" cy="6"/>
            </a:xfrm>
            <a:custGeom>
              <a:avLst/>
              <a:gdLst>
                <a:gd name="T0" fmla="*/ 0 w 97"/>
                <a:gd name="T1" fmla="*/ 0 h 6"/>
                <a:gd name="T2" fmla="*/ 97 w 97"/>
                <a:gd name="T3" fmla="*/ 0 h 6"/>
                <a:gd name="T4" fmla="*/ 97 w 97"/>
                <a:gd name="T5" fmla="*/ 0 h 6"/>
                <a:gd name="T6" fmla="*/ 97 w 97"/>
                <a:gd name="T7" fmla="*/ 0 h 6"/>
                <a:gd name="T8" fmla="*/ 97 w 97"/>
                <a:gd name="T9" fmla="*/ 0 h 6"/>
                <a:gd name="T10" fmla="*/ 97 w 97"/>
                <a:gd name="T11" fmla="*/ 3 h 6"/>
                <a:gd name="T12" fmla="*/ 97 w 97"/>
                <a:gd name="T13" fmla="*/ 3 h 6"/>
                <a:gd name="T14" fmla="*/ 97 w 97"/>
                <a:gd name="T15" fmla="*/ 3 h 6"/>
                <a:gd name="T16" fmla="*/ 97 w 97"/>
                <a:gd name="T17" fmla="*/ 3 h 6"/>
                <a:gd name="T18" fmla="*/ 97 w 97"/>
                <a:gd name="T19" fmla="*/ 6 h 6"/>
                <a:gd name="T20" fmla="*/ 0 w 97"/>
                <a:gd name="T21" fmla="*/ 6 h 6"/>
                <a:gd name="T22" fmla="*/ 0 w 97"/>
                <a:gd name="T23" fmla="*/ 3 h 6"/>
                <a:gd name="T24" fmla="*/ 0 w 97"/>
                <a:gd name="T25" fmla="*/ 3 h 6"/>
                <a:gd name="T26" fmla="*/ 0 w 97"/>
                <a:gd name="T27" fmla="*/ 3 h 6"/>
                <a:gd name="T28" fmla="*/ 0 w 97"/>
                <a:gd name="T29" fmla="*/ 3 h 6"/>
                <a:gd name="T30" fmla="*/ 0 w 97"/>
                <a:gd name="T31" fmla="*/ 0 h 6"/>
                <a:gd name="T32" fmla="*/ 0 w 97"/>
                <a:gd name="T33" fmla="*/ 0 h 6"/>
                <a:gd name="T34" fmla="*/ 0 w 97"/>
                <a:gd name="T35" fmla="*/ 0 h 6"/>
                <a:gd name="T36" fmla="*/ 0 w 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6"/>
                <a:gd name="T59" fmla="*/ 97 w 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6">
                  <a:moveTo>
                    <a:pt x="0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0" name="Freeform 301"/>
            <p:cNvSpPr>
              <a:spLocks/>
            </p:cNvSpPr>
            <p:nvPr/>
          </p:nvSpPr>
          <p:spPr bwMode="auto">
            <a:xfrm>
              <a:off x="2856" y="2985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97 w 100"/>
                <a:gd name="T3" fmla="*/ 0 h 6"/>
                <a:gd name="T4" fmla="*/ 97 w 100"/>
                <a:gd name="T5" fmla="*/ 0 h 6"/>
                <a:gd name="T6" fmla="*/ 97 w 100"/>
                <a:gd name="T7" fmla="*/ 0 h 6"/>
                <a:gd name="T8" fmla="*/ 97 w 100"/>
                <a:gd name="T9" fmla="*/ 0 h 6"/>
                <a:gd name="T10" fmla="*/ 97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3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3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0 h 6"/>
                <a:gd name="T32" fmla="*/ 0 w 100"/>
                <a:gd name="T33" fmla="*/ 0 h 6"/>
                <a:gd name="T34" fmla="*/ 0 w 100"/>
                <a:gd name="T35" fmla="*/ 0 h 6"/>
                <a:gd name="T36" fmla="*/ 0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0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1" name="Freeform 302"/>
            <p:cNvSpPr>
              <a:spLocks/>
            </p:cNvSpPr>
            <p:nvPr/>
          </p:nvSpPr>
          <p:spPr bwMode="auto">
            <a:xfrm>
              <a:off x="2853" y="2988"/>
              <a:ext cx="103" cy="6"/>
            </a:xfrm>
            <a:custGeom>
              <a:avLst/>
              <a:gdLst>
                <a:gd name="T0" fmla="*/ 3 w 103"/>
                <a:gd name="T1" fmla="*/ 0 h 6"/>
                <a:gd name="T2" fmla="*/ 100 w 103"/>
                <a:gd name="T3" fmla="*/ 0 h 6"/>
                <a:gd name="T4" fmla="*/ 103 w 103"/>
                <a:gd name="T5" fmla="*/ 0 h 6"/>
                <a:gd name="T6" fmla="*/ 103 w 103"/>
                <a:gd name="T7" fmla="*/ 0 h 6"/>
                <a:gd name="T8" fmla="*/ 103 w 103"/>
                <a:gd name="T9" fmla="*/ 0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3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3 h 6"/>
                <a:gd name="T24" fmla="*/ 3 w 103"/>
                <a:gd name="T25" fmla="*/ 3 h 6"/>
                <a:gd name="T26" fmla="*/ 3 w 103"/>
                <a:gd name="T27" fmla="*/ 3 h 6"/>
                <a:gd name="T28" fmla="*/ 3 w 103"/>
                <a:gd name="T29" fmla="*/ 3 h 6"/>
                <a:gd name="T30" fmla="*/ 3 w 103"/>
                <a:gd name="T31" fmla="*/ 0 h 6"/>
                <a:gd name="T32" fmla="*/ 3 w 103"/>
                <a:gd name="T33" fmla="*/ 0 h 6"/>
                <a:gd name="T34" fmla="*/ 3 w 103"/>
                <a:gd name="T35" fmla="*/ 0 h 6"/>
                <a:gd name="T36" fmla="*/ 3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3" y="0"/>
                  </a:moveTo>
                  <a:lnTo>
                    <a:pt x="100" y="0"/>
                  </a:ln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2" name="Freeform 303"/>
            <p:cNvSpPr>
              <a:spLocks/>
            </p:cNvSpPr>
            <p:nvPr/>
          </p:nvSpPr>
          <p:spPr bwMode="auto">
            <a:xfrm>
              <a:off x="2853" y="2991"/>
              <a:ext cx="103" cy="6"/>
            </a:xfrm>
            <a:custGeom>
              <a:avLst/>
              <a:gdLst>
                <a:gd name="T0" fmla="*/ 3 w 103"/>
                <a:gd name="T1" fmla="*/ 0 h 6"/>
                <a:gd name="T2" fmla="*/ 103 w 103"/>
                <a:gd name="T3" fmla="*/ 0 h 6"/>
                <a:gd name="T4" fmla="*/ 103 w 103"/>
                <a:gd name="T5" fmla="*/ 0 h 6"/>
                <a:gd name="T6" fmla="*/ 103 w 103"/>
                <a:gd name="T7" fmla="*/ 0 h 6"/>
                <a:gd name="T8" fmla="*/ 103 w 103"/>
                <a:gd name="T9" fmla="*/ 0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3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3 h 6"/>
                <a:gd name="T24" fmla="*/ 0 w 103"/>
                <a:gd name="T25" fmla="*/ 3 h 6"/>
                <a:gd name="T26" fmla="*/ 0 w 103"/>
                <a:gd name="T27" fmla="*/ 3 h 6"/>
                <a:gd name="T28" fmla="*/ 0 w 103"/>
                <a:gd name="T29" fmla="*/ 3 h 6"/>
                <a:gd name="T30" fmla="*/ 0 w 103"/>
                <a:gd name="T31" fmla="*/ 0 h 6"/>
                <a:gd name="T32" fmla="*/ 3 w 103"/>
                <a:gd name="T33" fmla="*/ 0 h 6"/>
                <a:gd name="T34" fmla="*/ 3 w 103"/>
                <a:gd name="T35" fmla="*/ 0 h 6"/>
                <a:gd name="T36" fmla="*/ 3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3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3" name="Freeform 304"/>
            <p:cNvSpPr>
              <a:spLocks/>
            </p:cNvSpPr>
            <p:nvPr/>
          </p:nvSpPr>
          <p:spPr bwMode="auto">
            <a:xfrm>
              <a:off x="2853" y="2994"/>
              <a:ext cx="103" cy="6"/>
            </a:xfrm>
            <a:custGeom>
              <a:avLst/>
              <a:gdLst>
                <a:gd name="T0" fmla="*/ 0 w 103"/>
                <a:gd name="T1" fmla="*/ 0 h 6"/>
                <a:gd name="T2" fmla="*/ 103 w 103"/>
                <a:gd name="T3" fmla="*/ 0 h 6"/>
                <a:gd name="T4" fmla="*/ 103 w 103"/>
                <a:gd name="T5" fmla="*/ 0 h 6"/>
                <a:gd name="T6" fmla="*/ 103 w 103"/>
                <a:gd name="T7" fmla="*/ 0 h 6"/>
                <a:gd name="T8" fmla="*/ 103 w 103"/>
                <a:gd name="T9" fmla="*/ 0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3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3 h 6"/>
                <a:gd name="T24" fmla="*/ 0 w 103"/>
                <a:gd name="T25" fmla="*/ 3 h 6"/>
                <a:gd name="T26" fmla="*/ 0 w 103"/>
                <a:gd name="T27" fmla="*/ 3 h 6"/>
                <a:gd name="T28" fmla="*/ 0 w 103"/>
                <a:gd name="T29" fmla="*/ 3 h 6"/>
                <a:gd name="T30" fmla="*/ 0 w 103"/>
                <a:gd name="T31" fmla="*/ 0 h 6"/>
                <a:gd name="T32" fmla="*/ 0 w 103"/>
                <a:gd name="T33" fmla="*/ 0 h 6"/>
                <a:gd name="T34" fmla="*/ 0 w 103"/>
                <a:gd name="T35" fmla="*/ 0 h 6"/>
                <a:gd name="T36" fmla="*/ 0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0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4" name="Freeform 305"/>
            <p:cNvSpPr>
              <a:spLocks/>
            </p:cNvSpPr>
            <p:nvPr/>
          </p:nvSpPr>
          <p:spPr bwMode="auto">
            <a:xfrm>
              <a:off x="2853" y="2997"/>
              <a:ext cx="103" cy="6"/>
            </a:xfrm>
            <a:custGeom>
              <a:avLst/>
              <a:gdLst>
                <a:gd name="T0" fmla="*/ 0 w 103"/>
                <a:gd name="T1" fmla="*/ 0 h 6"/>
                <a:gd name="T2" fmla="*/ 103 w 103"/>
                <a:gd name="T3" fmla="*/ 0 h 6"/>
                <a:gd name="T4" fmla="*/ 103 w 103"/>
                <a:gd name="T5" fmla="*/ 0 h 6"/>
                <a:gd name="T6" fmla="*/ 103 w 103"/>
                <a:gd name="T7" fmla="*/ 0 h 6"/>
                <a:gd name="T8" fmla="*/ 103 w 103"/>
                <a:gd name="T9" fmla="*/ 0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3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3 h 6"/>
                <a:gd name="T24" fmla="*/ 0 w 103"/>
                <a:gd name="T25" fmla="*/ 3 h 6"/>
                <a:gd name="T26" fmla="*/ 0 w 103"/>
                <a:gd name="T27" fmla="*/ 3 h 6"/>
                <a:gd name="T28" fmla="*/ 0 w 103"/>
                <a:gd name="T29" fmla="*/ 3 h 6"/>
                <a:gd name="T30" fmla="*/ 0 w 103"/>
                <a:gd name="T31" fmla="*/ 0 h 6"/>
                <a:gd name="T32" fmla="*/ 0 w 103"/>
                <a:gd name="T33" fmla="*/ 0 h 6"/>
                <a:gd name="T34" fmla="*/ 0 w 103"/>
                <a:gd name="T35" fmla="*/ 0 h 6"/>
                <a:gd name="T36" fmla="*/ 0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0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5" name="Freeform 306"/>
            <p:cNvSpPr>
              <a:spLocks/>
            </p:cNvSpPr>
            <p:nvPr/>
          </p:nvSpPr>
          <p:spPr bwMode="auto">
            <a:xfrm>
              <a:off x="2853" y="3000"/>
              <a:ext cx="103" cy="6"/>
            </a:xfrm>
            <a:custGeom>
              <a:avLst/>
              <a:gdLst>
                <a:gd name="T0" fmla="*/ 0 w 103"/>
                <a:gd name="T1" fmla="*/ 0 h 6"/>
                <a:gd name="T2" fmla="*/ 103 w 103"/>
                <a:gd name="T3" fmla="*/ 0 h 6"/>
                <a:gd name="T4" fmla="*/ 103 w 103"/>
                <a:gd name="T5" fmla="*/ 0 h 6"/>
                <a:gd name="T6" fmla="*/ 103 w 103"/>
                <a:gd name="T7" fmla="*/ 0 h 6"/>
                <a:gd name="T8" fmla="*/ 103 w 103"/>
                <a:gd name="T9" fmla="*/ 0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3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3 h 6"/>
                <a:gd name="T24" fmla="*/ 0 w 103"/>
                <a:gd name="T25" fmla="*/ 3 h 6"/>
                <a:gd name="T26" fmla="*/ 0 w 103"/>
                <a:gd name="T27" fmla="*/ 3 h 6"/>
                <a:gd name="T28" fmla="*/ 0 w 103"/>
                <a:gd name="T29" fmla="*/ 3 h 6"/>
                <a:gd name="T30" fmla="*/ 0 w 103"/>
                <a:gd name="T31" fmla="*/ 0 h 6"/>
                <a:gd name="T32" fmla="*/ 0 w 103"/>
                <a:gd name="T33" fmla="*/ 0 h 6"/>
                <a:gd name="T34" fmla="*/ 0 w 103"/>
                <a:gd name="T35" fmla="*/ 0 h 6"/>
                <a:gd name="T36" fmla="*/ 0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0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6" name="Freeform 307"/>
            <p:cNvSpPr>
              <a:spLocks/>
            </p:cNvSpPr>
            <p:nvPr/>
          </p:nvSpPr>
          <p:spPr bwMode="auto">
            <a:xfrm>
              <a:off x="2850" y="3003"/>
              <a:ext cx="109" cy="6"/>
            </a:xfrm>
            <a:custGeom>
              <a:avLst/>
              <a:gdLst>
                <a:gd name="T0" fmla="*/ 3 w 109"/>
                <a:gd name="T1" fmla="*/ 0 h 6"/>
                <a:gd name="T2" fmla="*/ 106 w 109"/>
                <a:gd name="T3" fmla="*/ 0 h 6"/>
                <a:gd name="T4" fmla="*/ 106 w 109"/>
                <a:gd name="T5" fmla="*/ 0 h 6"/>
                <a:gd name="T6" fmla="*/ 106 w 109"/>
                <a:gd name="T7" fmla="*/ 0 h 6"/>
                <a:gd name="T8" fmla="*/ 106 w 109"/>
                <a:gd name="T9" fmla="*/ 0 h 6"/>
                <a:gd name="T10" fmla="*/ 106 w 109"/>
                <a:gd name="T11" fmla="*/ 3 h 6"/>
                <a:gd name="T12" fmla="*/ 106 w 109"/>
                <a:gd name="T13" fmla="*/ 3 h 6"/>
                <a:gd name="T14" fmla="*/ 109 w 109"/>
                <a:gd name="T15" fmla="*/ 3 h 6"/>
                <a:gd name="T16" fmla="*/ 109 w 109"/>
                <a:gd name="T17" fmla="*/ 3 h 6"/>
                <a:gd name="T18" fmla="*/ 109 w 109"/>
                <a:gd name="T19" fmla="*/ 6 h 6"/>
                <a:gd name="T20" fmla="*/ 0 w 109"/>
                <a:gd name="T21" fmla="*/ 6 h 6"/>
                <a:gd name="T22" fmla="*/ 3 w 109"/>
                <a:gd name="T23" fmla="*/ 3 h 6"/>
                <a:gd name="T24" fmla="*/ 3 w 109"/>
                <a:gd name="T25" fmla="*/ 3 h 6"/>
                <a:gd name="T26" fmla="*/ 3 w 109"/>
                <a:gd name="T27" fmla="*/ 3 h 6"/>
                <a:gd name="T28" fmla="*/ 3 w 109"/>
                <a:gd name="T29" fmla="*/ 3 h 6"/>
                <a:gd name="T30" fmla="*/ 3 w 109"/>
                <a:gd name="T31" fmla="*/ 0 h 6"/>
                <a:gd name="T32" fmla="*/ 3 w 109"/>
                <a:gd name="T33" fmla="*/ 0 h 6"/>
                <a:gd name="T34" fmla="*/ 3 w 109"/>
                <a:gd name="T35" fmla="*/ 0 h 6"/>
                <a:gd name="T36" fmla="*/ 3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3" y="0"/>
                  </a:moveTo>
                  <a:lnTo>
                    <a:pt x="106" y="0"/>
                  </a:lnTo>
                  <a:lnTo>
                    <a:pt x="106" y="3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7" name="Freeform 308"/>
            <p:cNvSpPr>
              <a:spLocks/>
            </p:cNvSpPr>
            <p:nvPr/>
          </p:nvSpPr>
          <p:spPr bwMode="auto">
            <a:xfrm>
              <a:off x="2850" y="3006"/>
              <a:ext cx="109" cy="6"/>
            </a:xfrm>
            <a:custGeom>
              <a:avLst/>
              <a:gdLst>
                <a:gd name="T0" fmla="*/ 3 w 109"/>
                <a:gd name="T1" fmla="*/ 0 h 6"/>
                <a:gd name="T2" fmla="*/ 106 w 109"/>
                <a:gd name="T3" fmla="*/ 0 h 6"/>
                <a:gd name="T4" fmla="*/ 106 w 109"/>
                <a:gd name="T5" fmla="*/ 0 h 6"/>
                <a:gd name="T6" fmla="*/ 109 w 109"/>
                <a:gd name="T7" fmla="*/ 0 h 6"/>
                <a:gd name="T8" fmla="*/ 109 w 109"/>
                <a:gd name="T9" fmla="*/ 0 h 6"/>
                <a:gd name="T10" fmla="*/ 109 w 109"/>
                <a:gd name="T11" fmla="*/ 3 h 6"/>
                <a:gd name="T12" fmla="*/ 109 w 109"/>
                <a:gd name="T13" fmla="*/ 3 h 6"/>
                <a:gd name="T14" fmla="*/ 109 w 109"/>
                <a:gd name="T15" fmla="*/ 3 h 6"/>
                <a:gd name="T16" fmla="*/ 109 w 109"/>
                <a:gd name="T17" fmla="*/ 3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3 h 6"/>
                <a:gd name="T24" fmla="*/ 0 w 109"/>
                <a:gd name="T25" fmla="*/ 3 h 6"/>
                <a:gd name="T26" fmla="*/ 0 w 109"/>
                <a:gd name="T27" fmla="*/ 3 h 6"/>
                <a:gd name="T28" fmla="*/ 0 w 109"/>
                <a:gd name="T29" fmla="*/ 3 h 6"/>
                <a:gd name="T30" fmla="*/ 3 w 109"/>
                <a:gd name="T31" fmla="*/ 0 h 6"/>
                <a:gd name="T32" fmla="*/ 3 w 109"/>
                <a:gd name="T33" fmla="*/ 0 h 6"/>
                <a:gd name="T34" fmla="*/ 3 w 109"/>
                <a:gd name="T35" fmla="*/ 0 h 6"/>
                <a:gd name="T36" fmla="*/ 3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3" y="0"/>
                  </a:moveTo>
                  <a:lnTo>
                    <a:pt x="106" y="0"/>
                  </a:ln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8" name="Freeform 309"/>
            <p:cNvSpPr>
              <a:spLocks/>
            </p:cNvSpPr>
            <p:nvPr/>
          </p:nvSpPr>
          <p:spPr bwMode="auto">
            <a:xfrm>
              <a:off x="2850" y="3009"/>
              <a:ext cx="109" cy="7"/>
            </a:xfrm>
            <a:custGeom>
              <a:avLst/>
              <a:gdLst>
                <a:gd name="T0" fmla="*/ 0 w 109"/>
                <a:gd name="T1" fmla="*/ 0 h 7"/>
                <a:gd name="T2" fmla="*/ 109 w 109"/>
                <a:gd name="T3" fmla="*/ 0 h 7"/>
                <a:gd name="T4" fmla="*/ 109 w 109"/>
                <a:gd name="T5" fmla="*/ 0 h 7"/>
                <a:gd name="T6" fmla="*/ 109 w 109"/>
                <a:gd name="T7" fmla="*/ 0 h 7"/>
                <a:gd name="T8" fmla="*/ 109 w 109"/>
                <a:gd name="T9" fmla="*/ 0 h 7"/>
                <a:gd name="T10" fmla="*/ 109 w 109"/>
                <a:gd name="T11" fmla="*/ 3 h 7"/>
                <a:gd name="T12" fmla="*/ 109 w 109"/>
                <a:gd name="T13" fmla="*/ 3 h 7"/>
                <a:gd name="T14" fmla="*/ 109 w 109"/>
                <a:gd name="T15" fmla="*/ 3 h 7"/>
                <a:gd name="T16" fmla="*/ 109 w 109"/>
                <a:gd name="T17" fmla="*/ 3 h 7"/>
                <a:gd name="T18" fmla="*/ 109 w 109"/>
                <a:gd name="T19" fmla="*/ 7 h 7"/>
                <a:gd name="T20" fmla="*/ 0 w 109"/>
                <a:gd name="T21" fmla="*/ 7 h 7"/>
                <a:gd name="T22" fmla="*/ 0 w 109"/>
                <a:gd name="T23" fmla="*/ 3 h 7"/>
                <a:gd name="T24" fmla="*/ 0 w 109"/>
                <a:gd name="T25" fmla="*/ 3 h 7"/>
                <a:gd name="T26" fmla="*/ 0 w 109"/>
                <a:gd name="T27" fmla="*/ 3 h 7"/>
                <a:gd name="T28" fmla="*/ 0 w 109"/>
                <a:gd name="T29" fmla="*/ 3 h 7"/>
                <a:gd name="T30" fmla="*/ 0 w 109"/>
                <a:gd name="T31" fmla="*/ 0 h 7"/>
                <a:gd name="T32" fmla="*/ 0 w 109"/>
                <a:gd name="T33" fmla="*/ 0 h 7"/>
                <a:gd name="T34" fmla="*/ 0 w 109"/>
                <a:gd name="T35" fmla="*/ 0 h 7"/>
                <a:gd name="T36" fmla="*/ 0 w 109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7"/>
                <a:gd name="T59" fmla="*/ 109 w 109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7">
                  <a:moveTo>
                    <a:pt x="0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39" name="Freeform 310"/>
            <p:cNvSpPr>
              <a:spLocks/>
            </p:cNvSpPr>
            <p:nvPr/>
          </p:nvSpPr>
          <p:spPr bwMode="auto">
            <a:xfrm>
              <a:off x="2850" y="3012"/>
              <a:ext cx="109" cy="7"/>
            </a:xfrm>
            <a:custGeom>
              <a:avLst/>
              <a:gdLst>
                <a:gd name="T0" fmla="*/ 0 w 109"/>
                <a:gd name="T1" fmla="*/ 0 h 7"/>
                <a:gd name="T2" fmla="*/ 109 w 109"/>
                <a:gd name="T3" fmla="*/ 0 h 7"/>
                <a:gd name="T4" fmla="*/ 109 w 109"/>
                <a:gd name="T5" fmla="*/ 0 h 7"/>
                <a:gd name="T6" fmla="*/ 109 w 109"/>
                <a:gd name="T7" fmla="*/ 0 h 7"/>
                <a:gd name="T8" fmla="*/ 109 w 109"/>
                <a:gd name="T9" fmla="*/ 0 h 7"/>
                <a:gd name="T10" fmla="*/ 109 w 109"/>
                <a:gd name="T11" fmla="*/ 4 h 7"/>
                <a:gd name="T12" fmla="*/ 109 w 109"/>
                <a:gd name="T13" fmla="*/ 4 h 7"/>
                <a:gd name="T14" fmla="*/ 109 w 109"/>
                <a:gd name="T15" fmla="*/ 4 h 7"/>
                <a:gd name="T16" fmla="*/ 109 w 109"/>
                <a:gd name="T17" fmla="*/ 4 h 7"/>
                <a:gd name="T18" fmla="*/ 109 w 109"/>
                <a:gd name="T19" fmla="*/ 7 h 7"/>
                <a:gd name="T20" fmla="*/ 0 w 109"/>
                <a:gd name="T21" fmla="*/ 7 h 7"/>
                <a:gd name="T22" fmla="*/ 0 w 109"/>
                <a:gd name="T23" fmla="*/ 4 h 7"/>
                <a:gd name="T24" fmla="*/ 0 w 109"/>
                <a:gd name="T25" fmla="*/ 4 h 7"/>
                <a:gd name="T26" fmla="*/ 0 w 109"/>
                <a:gd name="T27" fmla="*/ 4 h 7"/>
                <a:gd name="T28" fmla="*/ 0 w 109"/>
                <a:gd name="T29" fmla="*/ 4 h 7"/>
                <a:gd name="T30" fmla="*/ 0 w 109"/>
                <a:gd name="T31" fmla="*/ 0 h 7"/>
                <a:gd name="T32" fmla="*/ 0 w 109"/>
                <a:gd name="T33" fmla="*/ 0 h 7"/>
                <a:gd name="T34" fmla="*/ 0 w 109"/>
                <a:gd name="T35" fmla="*/ 0 h 7"/>
                <a:gd name="T36" fmla="*/ 0 w 109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7"/>
                <a:gd name="T59" fmla="*/ 109 w 109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7">
                  <a:moveTo>
                    <a:pt x="0" y="0"/>
                  </a:moveTo>
                  <a:lnTo>
                    <a:pt x="109" y="0"/>
                  </a:lnTo>
                  <a:lnTo>
                    <a:pt x="109" y="4"/>
                  </a:lnTo>
                  <a:lnTo>
                    <a:pt x="109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0" name="Freeform 311"/>
            <p:cNvSpPr>
              <a:spLocks/>
            </p:cNvSpPr>
            <p:nvPr/>
          </p:nvSpPr>
          <p:spPr bwMode="auto">
            <a:xfrm>
              <a:off x="2850" y="3016"/>
              <a:ext cx="109" cy="6"/>
            </a:xfrm>
            <a:custGeom>
              <a:avLst/>
              <a:gdLst>
                <a:gd name="T0" fmla="*/ 0 w 109"/>
                <a:gd name="T1" fmla="*/ 0 h 6"/>
                <a:gd name="T2" fmla="*/ 109 w 109"/>
                <a:gd name="T3" fmla="*/ 0 h 6"/>
                <a:gd name="T4" fmla="*/ 109 w 109"/>
                <a:gd name="T5" fmla="*/ 0 h 6"/>
                <a:gd name="T6" fmla="*/ 109 w 109"/>
                <a:gd name="T7" fmla="*/ 0 h 6"/>
                <a:gd name="T8" fmla="*/ 109 w 109"/>
                <a:gd name="T9" fmla="*/ 0 h 6"/>
                <a:gd name="T10" fmla="*/ 109 w 109"/>
                <a:gd name="T11" fmla="*/ 3 h 6"/>
                <a:gd name="T12" fmla="*/ 109 w 109"/>
                <a:gd name="T13" fmla="*/ 3 h 6"/>
                <a:gd name="T14" fmla="*/ 109 w 109"/>
                <a:gd name="T15" fmla="*/ 3 h 6"/>
                <a:gd name="T16" fmla="*/ 109 w 109"/>
                <a:gd name="T17" fmla="*/ 3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3 h 6"/>
                <a:gd name="T24" fmla="*/ 0 w 109"/>
                <a:gd name="T25" fmla="*/ 3 h 6"/>
                <a:gd name="T26" fmla="*/ 0 w 109"/>
                <a:gd name="T27" fmla="*/ 3 h 6"/>
                <a:gd name="T28" fmla="*/ 0 w 109"/>
                <a:gd name="T29" fmla="*/ 3 h 6"/>
                <a:gd name="T30" fmla="*/ 0 w 109"/>
                <a:gd name="T31" fmla="*/ 0 h 6"/>
                <a:gd name="T32" fmla="*/ 0 w 109"/>
                <a:gd name="T33" fmla="*/ 0 h 6"/>
                <a:gd name="T34" fmla="*/ 0 w 109"/>
                <a:gd name="T35" fmla="*/ 0 h 6"/>
                <a:gd name="T36" fmla="*/ 0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0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1" name="Freeform 312"/>
            <p:cNvSpPr>
              <a:spLocks/>
            </p:cNvSpPr>
            <p:nvPr/>
          </p:nvSpPr>
          <p:spPr bwMode="auto">
            <a:xfrm>
              <a:off x="2850" y="3019"/>
              <a:ext cx="109" cy="6"/>
            </a:xfrm>
            <a:custGeom>
              <a:avLst/>
              <a:gdLst>
                <a:gd name="T0" fmla="*/ 0 w 109"/>
                <a:gd name="T1" fmla="*/ 0 h 6"/>
                <a:gd name="T2" fmla="*/ 109 w 109"/>
                <a:gd name="T3" fmla="*/ 0 h 6"/>
                <a:gd name="T4" fmla="*/ 109 w 109"/>
                <a:gd name="T5" fmla="*/ 0 h 6"/>
                <a:gd name="T6" fmla="*/ 109 w 109"/>
                <a:gd name="T7" fmla="*/ 0 h 6"/>
                <a:gd name="T8" fmla="*/ 109 w 109"/>
                <a:gd name="T9" fmla="*/ 0 h 6"/>
                <a:gd name="T10" fmla="*/ 109 w 109"/>
                <a:gd name="T11" fmla="*/ 3 h 6"/>
                <a:gd name="T12" fmla="*/ 109 w 109"/>
                <a:gd name="T13" fmla="*/ 3 h 6"/>
                <a:gd name="T14" fmla="*/ 109 w 109"/>
                <a:gd name="T15" fmla="*/ 3 h 6"/>
                <a:gd name="T16" fmla="*/ 109 w 109"/>
                <a:gd name="T17" fmla="*/ 3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3 h 6"/>
                <a:gd name="T24" fmla="*/ 0 w 109"/>
                <a:gd name="T25" fmla="*/ 3 h 6"/>
                <a:gd name="T26" fmla="*/ 0 w 109"/>
                <a:gd name="T27" fmla="*/ 3 h 6"/>
                <a:gd name="T28" fmla="*/ 0 w 109"/>
                <a:gd name="T29" fmla="*/ 3 h 6"/>
                <a:gd name="T30" fmla="*/ 0 w 109"/>
                <a:gd name="T31" fmla="*/ 0 h 6"/>
                <a:gd name="T32" fmla="*/ 0 w 109"/>
                <a:gd name="T33" fmla="*/ 0 h 6"/>
                <a:gd name="T34" fmla="*/ 0 w 109"/>
                <a:gd name="T35" fmla="*/ 0 h 6"/>
                <a:gd name="T36" fmla="*/ 0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0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2" name="Freeform 313"/>
            <p:cNvSpPr>
              <a:spLocks/>
            </p:cNvSpPr>
            <p:nvPr/>
          </p:nvSpPr>
          <p:spPr bwMode="auto">
            <a:xfrm>
              <a:off x="2847" y="3022"/>
              <a:ext cx="115" cy="6"/>
            </a:xfrm>
            <a:custGeom>
              <a:avLst/>
              <a:gdLst>
                <a:gd name="T0" fmla="*/ 3 w 115"/>
                <a:gd name="T1" fmla="*/ 0 h 6"/>
                <a:gd name="T2" fmla="*/ 112 w 115"/>
                <a:gd name="T3" fmla="*/ 0 h 6"/>
                <a:gd name="T4" fmla="*/ 112 w 115"/>
                <a:gd name="T5" fmla="*/ 0 h 6"/>
                <a:gd name="T6" fmla="*/ 112 w 115"/>
                <a:gd name="T7" fmla="*/ 0 h 6"/>
                <a:gd name="T8" fmla="*/ 112 w 115"/>
                <a:gd name="T9" fmla="*/ 0 h 6"/>
                <a:gd name="T10" fmla="*/ 112 w 115"/>
                <a:gd name="T11" fmla="*/ 3 h 6"/>
                <a:gd name="T12" fmla="*/ 112 w 115"/>
                <a:gd name="T13" fmla="*/ 3 h 6"/>
                <a:gd name="T14" fmla="*/ 115 w 115"/>
                <a:gd name="T15" fmla="*/ 3 h 6"/>
                <a:gd name="T16" fmla="*/ 115 w 115"/>
                <a:gd name="T17" fmla="*/ 3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3 h 6"/>
                <a:gd name="T24" fmla="*/ 0 w 115"/>
                <a:gd name="T25" fmla="*/ 3 h 6"/>
                <a:gd name="T26" fmla="*/ 3 w 115"/>
                <a:gd name="T27" fmla="*/ 3 h 6"/>
                <a:gd name="T28" fmla="*/ 3 w 115"/>
                <a:gd name="T29" fmla="*/ 3 h 6"/>
                <a:gd name="T30" fmla="*/ 3 w 115"/>
                <a:gd name="T31" fmla="*/ 0 h 6"/>
                <a:gd name="T32" fmla="*/ 3 w 115"/>
                <a:gd name="T33" fmla="*/ 0 h 6"/>
                <a:gd name="T34" fmla="*/ 3 w 115"/>
                <a:gd name="T35" fmla="*/ 0 h 6"/>
                <a:gd name="T36" fmla="*/ 3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3" y="0"/>
                  </a:moveTo>
                  <a:lnTo>
                    <a:pt x="112" y="0"/>
                  </a:lnTo>
                  <a:lnTo>
                    <a:pt x="112" y="3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3" name="Freeform 314"/>
            <p:cNvSpPr>
              <a:spLocks/>
            </p:cNvSpPr>
            <p:nvPr/>
          </p:nvSpPr>
          <p:spPr bwMode="auto">
            <a:xfrm>
              <a:off x="2847" y="3025"/>
              <a:ext cx="115" cy="6"/>
            </a:xfrm>
            <a:custGeom>
              <a:avLst/>
              <a:gdLst>
                <a:gd name="T0" fmla="*/ 3 w 115"/>
                <a:gd name="T1" fmla="*/ 0 h 6"/>
                <a:gd name="T2" fmla="*/ 112 w 115"/>
                <a:gd name="T3" fmla="*/ 0 h 6"/>
                <a:gd name="T4" fmla="*/ 112 w 115"/>
                <a:gd name="T5" fmla="*/ 0 h 6"/>
                <a:gd name="T6" fmla="*/ 115 w 115"/>
                <a:gd name="T7" fmla="*/ 0 h 6"/>
                <a:gd name="T8" fmla="*/ 115 w 115"/>
                <a:gd name="T9" fmla="*/ 0 h 6"/>
                <a:gd name="T10" fmla="*/ 115 w 115"/>
                <a:gd name="T11" fmla="*/ 3 h 6"/>
                <a:gd name="T12" fmla="*/ 115 w 115"/>
                <a:gd name="T13" fmla="*/ 3 h 6"/>
                <a:gd name="T14" fmla="*/ 115 w 115"/>
                <a:gd name="T15" fmla="*/ 3 h 6"/>
                <a:gd name="T16" fmla="*/ 115 w 115"/>
                <a:gd name="T17" fmla="*/ 3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3 h 6"/>
                <a:gd name="T24" fmla="*/ 0 w 115"/>
                <a:gd name="T25" fmla="*/ 3 h 6"/>
                <a:gd name="T26" fmla="*/ 0 w 115"/>
                <a:gd name="T27" fmla="*/ 3 h 6"/>
                <a:gd name="T28" fmla="*/ 0 w 115"/>
                <a:gd name="T29" fmla="*/ 3 h 6"/>
                <a:gd name="T30" fmla="*/ 0 w 115"/>
                <a:gd name="T31" fmla="*/ 0 h 6"/>
                <a:gd name="T32" fmla="*/ 0 w 115"/>
                <a:gd name="T33" fmla="*/ 0 h 6"/>
                <a:gd name="T34" fmla="*/ 3 w 115"/>
                <a:gd name="T35" fmla="*/ 0 h 6"/>
                <a:gd name="T36" fmla="*/ 3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3" y="0"/>
                  </a:moveTo>
                  <a:lnTo>
                    <a:pt x="112" y="0"/>
                  </a:ln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4" name="Freeform 315"/>
            <p:cNvSpPr>
              <a:spLocks/>
            </p:cNvSpPr>
            <p:nvPr/>
          </p:nvSpPr>
          <p:spPr bwMode="auto">
            <a:xfrm>
              <a:off x="2847" y="3028"/>
              <a:ext cx="115" cy="6"/>
            </a:xfrm>
            <a:custGeom>
              <a:avLst/>
              <a:gdLst>
                <a:gd name="T0" fmla="*/ 0 w 115"/>
                <a:gd name="T1" fmla="*/ 0 h 6"/>
                <a:gd name="T2" fmla="*/ 115 w 115"/>
                <a:gd name="T3" fmla="*/ 0 h 6"/>
                <a:gd name="T4" fmla="*/ 115 w 115"/>
                <a:gd name="T5" fmla="*/ 0 h 6"/>
                <a:gd name="T6" fmla="*/ 115 w 115"/>
                <a:gd name="T7" fmla="*/ 0 h 6"/>
                <a:gd name="T8" fmla="*/ 115 w 115"/>
                <a:gd name="T9" fmla="*/ 0 h 6"/>
                <a:gd name="T10" fmla="*/ 115 w 115"/>
                <a:gd name="T11" fmla="*/ 3 h 6"/>
                <a:gd name="T12" fmla="*/ 115 w 115"/>
                <a:gd name="T13" fmla="*/ 3 h 6"/>
                <a:gd name="T14" fmla="*/ 115 w 115"/>
                <a:gd name="T15" fmla="*/ 3 h 6"/>
                <a:gd name="T16" fmla="*/ 115 w 115"/>
                <a:gd name="T17" fmla="*/ 3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3 h 6"/>
                <a:gd name="T24" fmla="*/ 0 w 115"/>
                <a:gd name="T25" fmla="*/ 3 h 6"/>
                <a:gd name="T26" fmla="*/ 0 w 115"/>
                <a:gd name="T27" fmla="*/ 3 h 6"/>
                <a:gd name="T28" fmla="*/ 0 w 115"/>
                <a:gd name="T29" fmla="*/ 3 h 6"/>
                <a:gd name="T30" fmla="*/ 0 w 115"/>
                <a:gd name="T31" fmla="*/ 0 h 6"/>
                <a:gd name="T32" fmla="*/ 0 w 115"/>
                <a:gd name="T33" fmla="*/ 0 h 6"/>
                <a:gd name="T34" fmla="*/ 0 w 115"/>
                <a:gd name="T35" fmla="*/ 0 h 6"/>
                <a:gd name="T36" fmla="*/ 0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5" name="Freeform 316"/>
            <p:cNvSpPr>
              <a:spLocks/>
            </p:cNvSpPr>
            <p:nvPr/>
          </p:nvSpPr>
          <p:spPr bwMode="auto">
            <a:xfrm>
              <a:off x="2847" y="3031"/>
              <a:ext cx="115" cy="6"/>
            </a:xfrm>
            <a:custGeom>
              <a:avLst/>
              <a:gdLst>
                <a:gd name="T0" fmla="*/ 0 w 115"/>
                <a:gd name="T1" fmla="*/ 0 h 6"/>
                <a:gd name="T2" fmla="*/ 115 w 115"/>
                <a:gd name="T3" fmla="*/ 0 h 6"/>
                <a:gd name="T4" fmla="*/ 115 w 115"/>
                <a:gd name="T5" fmla="*/ 0 h 6"/>
                <a:gd name="T6" fmla="*/ 115 w 115"/>
                <a:gd name="T7" fmla="*/ 0 h 6"/>
                <a:gd name="T8" fmla="*/ 115 w 115"/>
                <a:gd name="T9" fmla="*/ 0 h 6"/>
                <a:gd name="T10" fmla="*/ 115 w 115"/>
                <a:gd name="T11" fmla="*/ 3 h 6"/>
                <a:gd name="T12" fmla="*/ 115 w 115"/>
                <a:gd name="T13" fmla="*/ 3 h 6"/>
                <a:gd name="T14" fmla="*/ 115 w 115"/>
                <a:gd name="T15" fmla="*/ 3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3 h 6"/>
                <a:gd name="T26" fmla="*/ 0 w 115"/>
                <a:gd name="T27" fmla="*/ 3 h 6"/>
                <a:gd name="T28" fmla="*/ 0 w 115"/>
                <a:gd name="T29" fmla="*/ 3 h 6"/>
                <a:gd name="T30" fmla="*/ 0 w 115"/>
                <a:gd name="T31" fmla="*/ 0 h 6"/>
                <a:gd name="T32" fmla="*/ 0 w 115"/>
                <a:gd name="T33" fmla="*/ 0 h 6"/>
                <a:gd name="T34" fmla="*/ 0 w 115"/>
                <a:gd name="T35" fmla="*/ 0 h 6"/>
                <a:gd name="T36" fmla="*/ 0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6" name="Freeform 317"/>
            <p:cNvSpPr>
              <a:spLocks/>
            </p:cNvSpPr>
            <p:nvPr/>
          </p:nvSpPr>
          <p:spPr bwMode="auto">
            <a:xfrm>
              <a:off x="2847" y="3034"/>
              <a:ext cx="115" cy="6"/>
            </a:xfrm>
            <a:custGeom>
              <a:avLst/>
              <a:gdLst>
                <a:gd name="T0" fmla="*/ 0 w 115"/>
                <a:gd name="T1" fmla="*/ 0 h 6"/>
                <a:gd name="T2" fmla="*/ 115 w 115"/>
                <a:gd name="T3" fmla="*/ 0 h 6"/>
                <a:gd name="T4" fmla="*/ 115 w 115"/>
                <a:gd name="T5" fmla="*/ 0 h 6"/>
                <a:gd name="T6" fmla="*/ 115 w 115"/>
                <a:gd name="T7" fmla="*/ 0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3 h 6"/>
                <a:gd name="T14" fmla="*/ 115 w 115"/>
                <a:gd name="T15" fmla="*/ 3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3 h 6"/>
                <a:gd name="T26" fmla="*/ 0 w 115"/>
                <a:gd name="T27" fmla="*/ 3 h 6"/>
                <a:gd name="T28" fmla="*/ 0 w 115"/>
                <a:gd name="T29" fmla="*/ 3 h 6"/>
                <a:gd name="T30" fmla="*/ 0 w 115"/>
                <a:gd name="T31" fmla="*/ 3 h 6"/>
                <a:gd name="T32" fmla="*/ 0 w 115"/>
                <a:gd name="T33" fmla="*/ 0 h 6"/>
                <a:gd name="T34" fmla="*/ 0 w 115"/>
                <a:gd name="T35" fmla="*/ 0 h 6"/>
                <a:gd name="T36" fmla="*/ 0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7" name="Freeform 318"/>
            <p:cNvSpPr>
              <a:spLocks/>
            </p:cNvSpPr>
            <p:nvPr/>
          </p:nvSpPr>
          <p:spPr bwMode="auto">
            <a:xfrm>
              <a:off x="2847" y="3037"/>
              <a:ext cx="115" cy="6"/>
            </a:xfrm>
            <a:custGeom>
              <a:avLst/>
              <a:gdLst>
                <a:gd name="T0" fmla="*/ 0 w 115"/>
                <a:gd name="T1" fmla="*/ 0 h 6"/>
                <a:gd name="T2" fmla="*/ 115 w 115"/>
                <a:gd name="T3" fmla="*/ 0 h 6"/>
                <a:gd name="T4" fmla="*/ 115 w 115"/>
                <a:gd name="T5" fmla="*/ 0 h 6"/>
                <a:gd name="T6" fmla="*/ 115 w 115"/>
                <a:gd name="T7" fmla="*/ 0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3 h 6"/>
                <a:gd name="T14" fmla="*/ 115 w 115"/>
                <a:gd name="T15" fmla="*/ 3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3 h 6"/>
                <a:gd name="T26" fmla="*/ 0 w 115"/>
                <a:gd name="T27" fmla="*/ 3 h 6"/>
                <a:gd name="T28" fmla="*/ 0 w 115"/>
                <a:gd name="T29" fmla="*/ 3 h 6"/>
                <a:gd name="T30" fmla="*/ 0 w 115"/>
                <a:gd name="T31" fmla="*/ 3 h 6"/>
                <a:gd name="T32" fmla="*/ 0 w 115"/>
                <a:gd name="T33" fmla="*/ 0 h 6"/>
                <a:gd name="T34" fmla="*/ 0 w 115"/>
                <a:gd name="T35" fmla="*/ 0 h 6"/>
                <a:gd name="T36" fmla="*/ 0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8" name="Freeform 319"/>
            <p:cNvSpPr>
              <a:spLocks/>
            </p:cNvSpPr>
            <p:nvPr/>
          </p:nvSpPr>
          <p:spPr bwMode="auto">
            <a:xfrm>
              <a:off x="2844" y="3040"/>
              <a:ext cx="122" cy="6"/>
            </a:xfrm>
            <a:custGeom>
              <a:avLst/>
              <a:gdLst>
                <a:gd name="T0" fmla="*/ 3 w 122"/>
                <a:gd name="T1" fmla="*/ 0 h 6"/>
                <a:gd name="T2" fmla="*/ 118 w 122"/>
                <a:gd name="T3" fmla="*/ 0 h 6"/>
                <a:gd name="T4" fmla="*/ 118 w 122"/>
                <a:gd name="T5" fmla="*/ 0 h 6"/>
                <a:gd name="T6" fmla="*/ 118 w 122"/>
                <a:gd name="T7" fmla="*/ 0 h 6"/>
                <a:gd name="T8" fmla="*/ 118 w 122"/>
                <a:gd name="T9" fmla="*/ 3 h 6"/>
                <a:gd name="T10" fmla="*/ 118 w 122"/>
                <a:gd name="T11" fmla="*/ 3 h 6"/>
                <a:gd name="T12" fmla="*/ 118 w 122"/>
                <a:gd name="T13" fmla="*/ 3 h 6"/>
                <a:gd name="T14" fmla="*/ 118 w 122"/>
                <a:gd name="T15" fmla="*/ 3 h 6"/>
                <a:gd name="T16" fmla="*/ 122 w 122"/>
                <a:gd name="T17" fmla="*/ 6 h 6"/>
                <a:gd name="T18" fmla="*/ 122 w 122"/>
                <a:gd name="T19" fmla="*/ 6 h 6"/>
                <a:gd name="T20" fmla="*/ 0 w 122"/>
                <a:gd name="T21" fmla="*/ 6 h 6"/>
                <a:gd name="T22" fmla="*/ 0 w 122"/>
                <a:gd name="T23" fmla="*/ 6 h 6"/>
                <a:gd name="T24" fmla="*/ 0 w 122"/>
                <a:gd name="T25" fmla="*/ 3 h 6"/>
                <a:gd name="T26" fmla="*/ 3 w 122"/>
                <a:gd name="T27" fmla="*/ 3 h 6"/>
                <a:gd name="T28" fmla="*/ 3 w 122"/>
                <a:gd name="T29" fmla="*/ 3 h 6"/>
                <a:gd name="T30" fmla="*/ 3 w 122"/>
                <a:gd name="T31" fmla="*/ 3 h 6"/>
                <a:gd name="T32" fmla="*/ 3 w 122"/>
                <a:gd name="T33" fmla="*/ 0 h 6"/>
                <a:gd name="T34" fmla="*/ 3 w 122"/>
                <a:gd name="T35" fmla="*/ 0 h 6"/>
                <a:gd name="T36" fmla="*/ 3 w 12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2"/>
                <a:gd name="T58" fmla="*/ 0 h 6"/>
                <a:gd name="T59" fmla="*/ 122 w 12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2" h="6">
                  <a:moveTo>
                    <a:pt x="3" y="0"/>
                  </a:moveTo>
                  <a:lnTo>
                    <a:pt x="118" y="0"/>
                  </a:lnTo>
                  <a:lnTo>
                    <a:pt x="118" y="3"/>
                  </a:lnTo>
                  <a:lnTo>
                    <a:pt x="12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49" name="Freeform 320"/>
            <p:cNvSpPr>
              <a:spLocks/>
            </p:cNvSpPr>
            <p:nvPr/>
          </p:nvSpPr>
          <p:spPr bwMode="auto">
            <a:xfrm>
              <a:off x="2844" y="3043"/>
              <a:ext cx="122" cy="6"/>
            </a:xfrm>
            <a:custGeom>
              <a:avLst/>
              <a:gdLst>
                <a:gd name="T0" fmla="*/ 3 w 122"/>
                <a:gd name="T1" fmla="*/ 0 h 6"/>
                <a:gd name="T2" fmla="*/ 118 w 122"/>
                <a:gd name="T3" fmla="*/ 0 h 6"/>
                <a:gd name="T4" fmla="*/ 118 w 122"/>
                <a:gd name="T5" fmla="*/ 0 h 6"/>
                <a:gd name="T6" fmla="*/ 118 w 122"/>
                <a:gd name="T7" fmla="*/ 0 h 6"/>
                <a:gd name="T8" fmla="*/ 122 w 122"/>
                <a:gd name="T9" fmla="*/ 3 h 6"/>
                <a:gd name="T10" fmla="*/ 122 w 122"/>
                <a:gd name="T11" fmla="*/ 3 h 6"/>
                <a:gd name="T12" fmla="*/ 122 w 122"/>
                <a:gd name="T13" fmla="*/ 3 h 6"/>
                <a:gd name="T14" fmla="*/ 122 w 122"/>
                <a:gd name="T15" fmla="*/ 3 h 6"/>
                <a:gd name="T16" fmla="*/ 122 w 122"/>
                <a:gd name="T17" fmla="*/ 6 h 6"/>
                <a:gd name="T18" fmla="*/ 122 w 122"/>
                <a:gd name="T19" fmla="*/ 6 h 6"/>
                <a:gd name="T20" fmla="*/ 0 w 122"/>
                <a:gd name="T21" fmla="*/ 6 h 6"/>
                <a:gd name="T22" fmla="*/ 0 w 122"/>
                <a:gd name="T23" fmla="*/ 6 h 6"/>
                <a:gd name="T24" fmla="*/ 0 w 122"/>
                <a:gd name="T25" fmla="*/ 3 h 6"/>
                <a:gd name="T26" fmla="*/ 0 w 122"/>
                <a:gd name="T27" fmla="*/ 3 h 6"/>
                <a:gd name="T28" fmla="*/ 0 w 122"/>
                <a:gd name="T29" fmla="*/ 3 h 6"/>
                <a:gd name="T30" fmla="*/ 0 w 122"/>
                <a:gd name="T31" fmla="*/ 3 h 6"/>
                <a:gd name="T32" fmla="*/ 0 w 122"/>
                <a:gd name="T33" fmla="*/ 0 h 6"/>
                <a:gd name="T34" fmla="*/ 3 w 122"/>
                <a:gd name="T35" fmla="*/ 0 h 6"/>
                <a:gd name="T36" fmla="*/ 3 w 12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2"/>
                <a:gd name="T58" fmla="*/ 0 h 6"/>
                <a:gd name="T59" fmla="*/ 122 w 12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2" h="6">
                  <a:moveTo>
                    <a:pt x="3" y="0"/>
                  </a:moveTo>
                  <a:lnTo>
                    <a:pt x="118" y="0"/>
                  </a:lnTo>
                  <a:lnTo>
                    <a:pt x="122" y="3"/>
                  </a:lnTo>
                  <a:lnTo>
                    <a:pt x="12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0" name="Freeform 321"/>
            <p:cNvSpPr>
              <a:spLocks/>
            </p:cNvSpPr>
            <p:nvPr/>
          </p:nvSpPr>
          <p:spPr bwMode="auto">
            <a:xfrm>
              <a:off x="2844" y="3046"/>
              <a:ext cx="122" cy="6"/>
            </a:xfrm>
            <a:custGeom>
              <a:avLst/>
              <a:gdLst>
                <a:gd name="T0" fmla="*/ 0 w 122"/>
                <a:gd name="T1" fmla="*/ 0 h 6"/>
                <a:gd name="T2" fmla="*/ 122 w 122"/>
                <a:gd name="T3" fmla="*/ 0 h 6"/>
                <a:gd name="T4" fmla="*/ 122 w 122"/>
                <a:gd name="T5" fmla="*/ 0 h 6"/>
                <a:gd name="T6" fmla="*/ 122 w 122"/>
                <a:gd name="T7" fmla="*/ 0 h 6"/>
                <a:gd name="T8" fmla="*/ 122 w 122"/>
                <a:gd name="T9" fmla="*/ 3 h 6"/>
                <a:gd name="T10" fmla="*/ 122 w 122"/>
                <a:gd name="T11" fmla="*/ 3 h 6"/>
                <a:gd name="T12" fmla="*/ 122 w 122"/>
                <a:gd name="T13" fmla="*/ 3 h 6"/>
                <a:gd name="T14" fmla="*/ 122 w 122"/>
                <a:gd name="T15" fmla="*/ 3 h 6"/>
                <a:gd name="T16" fmla="*/ 122 w 122"/>
                <a:gd name="T17" fmla="*/ 6 h 6"/>
                <a:gd name="T18" fmla="*/ 122 w 122"/>
                <a:gd name="T19" fmla="*/ 6 h 6"/>
                <a:gd name="T20" fmla="*/ 0 w 122"/>
                <a:gd name="T21" fmla="*/ 6 h 6"/>
                <a:gd name="T22" fmla="*/ 0 w 122"/>
                <a:gd name="T23" fmla="*/ 6 h 6"/>
                <a:gd name="T24" fmla="*/ 0 w 122"/>
                <a:gd name="T25" fmla="*/ 3 h 6"/>
                <a:gd name="T26" fmla="*/ 0 w 122"/>
                <a:gd name="T27" fmla="*/ 3 h 6"/>
                <a:gd name="T28" fmla="*/ 0 w 122"/>
                <a:gd name="T29" fmla="*/ 3 h 6"/>
                <a:gd name="T30" fmla="*/ 0 w 122"/>
                <a:gd name="T31" fmla="*/ 3 h 6"/>
                <a:gd name="T32" fmla="*/ 0 w 122"/>
                <a:gd name="T33" fmla="*/ 0 h 6"/>
                <a:gd name="T34" fmla="*/ 0 w 122"/>
                <a:gd name="T35" fmla="*/ 0 h 6"/>
                <a:gd name="T36" fmla="*/ 0 w 12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2"/>
                <a:gd name="T58" fmla="*/ 0 h 6"/>
                <a:gd name="T59" fmla="*/ 122 w 12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2" h="6">
                  <a:moveTo>
                    <a:pt x="0" y="0"/>
                  </a:moveTo>
                  <a:lnTo>
                    <a:pt x="122" y="0"/>
                  </a:lnTo>
                  <a:lnTo>
                    <a:pt x="122" y="3"/>
                  </a:lnTo>
                  <a:lnTo>
                    <a:pt x="12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1" name="Freeform 322"/>
            <p:cNvSpPr>
              <a:spLocks/>
            </p:cNvSpPr>
            <p:nvPr/>
          </p:nvSpPr>
          <p:spPr bwMode="auto">
            <a:xfrm>
              <a:off x="2844" y="3049"/>
              <a:ext cx="122" cy="6"/>
            </a:xfrm>
            <a:custGeom>
              <a:avLst/>
              <a:gdLst>
                <a:gd name="T0" fmla="*/ 0 w 122"/>
                <a:gd name="T1" fmla="*/ 0 h 6"/>
                <a:gd name="T2" fmla="*/ 122 w 122"/>
                <a:gd name="T3" fmla="*/ 0 h 6"/>
                <a:gd name="T4" fmla="*/ 122 w 122"/>
                <a:gd name="T5" fmla="*/ 0 h 6"/>
                <a:gd name="T6" fmla="*/ 122 w 122"/>
                <a:gd name="T7" fmla="*/ 0 h 6"/>
                <a:gd name="T8" fmla="*/ 122 w 122"/>
                <a:gd name="T9" fmla="*/ 3 h 6"/>
                <a:gd name="T10" fmla="*/ 122 w 122"/>
                <a:gd name="T11" fmla="*/ 3 h 6"/>
                <a:gd name="T12" fmla="*/ 122 w 122"/>
                <a:gd name="T13" fmla="*/ 3 h 6"/>
                <a:gd name="T14" fmla="*/ 122 w 122"/>
                <a:gd name="T15" fmla="*/ 3 h 6"/>
                <a:gd name="T16" fmla="*/ 122 w 122"/>
                <a:gd name="T17" fmla="*/ 6 h 6"/>
                <a:gd name="T18" fmla="*/ 122 w 122"/>
                <a:gd name="T19" fmla="*/ 6 h 6"/>
                <a:gd name="T20" fmla="*/ 0 w 122"/>
                <a:gd name="T21" fmla="*/ 6 h 6"/>
                <a:gd name="T22" fmla="*/ 0 w 122"/>
                <a:gd name="T23" fmla="*/ 6 h 6"/>
                <a:gd name="T24" fmla="*/ 0 w 122"/>
                <a:gd name="T25" fmla="*/ 3 h 6"/>
                <a:gd name="T26" fmla="*/ 0 w 122"/>
                <a:gd name="T27" fmla="*/ 3 h 6"/>
                <a:gd name="T28" fmla="*/ 0 w 122"/>
                <a:gd name="T29" fmla="*/ 3 h 6"/>
                <a:gd name="T30" fmla="*/ 0 w 122"/>
                <a:gd name="T31" fmla="*/ 3 h 6"/>
                <a:gd name="T32" fmla="*/ 0 w 122"/>
                <a:gd name="T33" fmla="*/ 0 h 6"/>
                <a:gd name="T34" fmla="*/ 0 w 122"/>
                <a:gd name="T35" fmla="*/ 0 h 6"/>
                <a:gd name="T36" fmla="*/ 0 w 12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2"/>
                <a:gd name="T58" fmla="*/ 0 h 6"/>
                <a:gd name="T59" fmla="*/ 122 w 12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2" h="6">
                  <a:moveTo>
                    <a:pt x="0" y="0"/>
                  </a:moveTo>
                  <a:lnTo>
                    <a:pt x="122" y="0"/>
                  </a:lnTo>
                  <a:lnTo>
                    <a:pt x="122" y="3"/>
                  </a:lnTo>
                  <a:lnTo>
                    <a:pt x="12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2" name="Freeform 323"/>
            <p:cNvSpPr>
              <a:spLocks/>
            </p:cNvSpPr>
            <p:nvPr/>
          </p:nvSpPr>
          <p:spPr bwMode="auto">
            <a:xfrm>
              <a:off x="2844" y="3052"/>
              <a:ext cx="122" cy="6"/>
            </a:xfrm>
            <a:custGeom>
              <a:avLst/>
              <a:gdLst>
                <a:gd name="T0" fmla="*/ 0 w 122"/>
                <a:gd name="T1" fmla="*/ 0 h 6"/>
                <a:gd name="T2" fmla="*/ 122 w 122"/>
                <a:gd name="T3" fmla="*/ 0 h 6"/>
                <a:gd name="T4" fmla="*/ 122 w 122"/>
                <a:gd name="T5" fmla="*/ 0 h 6"/>
                <a:gd name="T6" fmla="*/ 122 w 122"/>
                <a:gd name="T7" fmla="*/ 0 h 6"/>
                <a:gd name="T8" fmla="*/ 122 w 122"/>
                <a:gd name="T9" fmla="*/ 3 h 6"/>
                <a:gd name="T10" fmla="*/ 122 w 122"/>
                <a:gd name="T11" fmla="*/ 3 h 6"/>
                <a:gd name="T12" fmla="*/ 122 w 122"/>
                <a:gd name="T13" fmla="*/ 3 h 6"/>
                <a:gd name="T14" fmla="*/ 122 w 122"/>
                <a:gd name="T15" fmla="*/ 3 h 6"/>
                <a:gd name="T16" fmla="*/ 122 w 122"/>
                <a:gd name="T17" fmla="*/ 6 h 6"/>
                <a:gd name="T18" fmla="*/ 122 w 122"/>
                <a:gd name="T19" fmla="*/ 6 h 6"/>
                <a:gd name="T20" fmla="*/ 0 w 122"/>
                <a:gd name="T21" fmla="*/ 6 h 6"/>
                <a:gd name="T22" fmla="*/ 0 w 122"/>
                <a:gd name="T23" fmla="*/ 6 h 6"/>
                <a:gd name="T24" fmla="*/ 0 w 122"/>
                <a:gd name="T25" fmla="*/ 3 h 6"/>
                <a:gd name="T26" fmla="*/ 0 w 122"/>
                <a:gd name="T27" fmla="*/ 3 h 6"/>
                <a:gd name="T28" fmla="*/ 0 w 122"/>
                <a:gd name="T29" fmla="*/ 3 h 6"/>
                <a:gd name="T30" fmla="*/ 0 w 122"/>
                <a:gd name="T31" fmla="*/ 3 h 6"/>
                <a:gd name="T32" fmla="*/ 0 w 122"/>
                <a:gd name="T33" fmla="*/ 0 h 6"/>
                <a:gd name="T34" fmla="*/ 0 w 122"/>
                <a:gd name="T35" fmla="*/ 0 h 6"/>
                <a:gd name="T36" fmla="*/ 0 w 12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2"/>
                <a:gd name="T58" fmla="*/ 0 h 6"/>
                <a:gd name="T59" fmla="*/ 122 w 12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2" h="6">
                  <a:moveTo>
                    <a:pt x="0" y="0"/>
                  </a:moveTo>
                  <a:lnTo>
                    <a:pt x="122" y="0"/>
                  </a:lnTo>
                  <a:lnTo>
                    <a:pt x="122" y="3"/>
                  </a:lnTo>
                  <a:lnTo>
                    <a:pt x="12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3" name="Freeform 324"/>
            <p:cNvSpPr>
              <a:spLocks/>
            </p:cNvSpPr>
            <p:nvPr/>
          </p:nvSpPr>
          <p:spPr bwMode="auto">
            <a:xfrm>
              <a:off x="2844" y="3055"/>
              <a:ext cx="122" cy="6"/>
            </a:xfrm>
            <a:custGeom>
              <a:avLst/>
              <a:gdLst>
                <a:gd name="T0" fmla="*/ 0 w 122"/>
                <a:gd name="T1" fmla="*/ 0 h 6"/>
                <a:gd name="T2" fmla="*/ 122 w 122"/>
                <a:gd name="T3" fmla="*/ 0 h 6"/>
                <a:gd name="T4" fmla="*/ 122 w 122"/>
                <a:gd name="T5" fmla="*/ 0 h 6"/>
                <a:gd name="T6" fmla="*/ 122 w 122"/>
                <a:gd name="T7" fmla="*/ 0 h 6"/>
                <a:gd name="T8" fmla="*/ 122 w 122"/>
                <a:gd name="T9" fmla="*/ 3 h 6"/>
                <a:gd name="T10" fmla="*/ 122 w 122"/>
                <a:gd name="T11" fmla="*/ 3 h 6"/>
                <a:gd name="T12" fmla="*/ 122 w 122"/>
                <a:gd name="T13" fmla="*/ 3 h 6"/>
                <a:gd name="T14" fmla="*/ 122 w 122"/>
                <a:gd name="T15" fmla="*/ 3 h 6"/>
                <a:gd name="T16" fmla="*/ 122 w 122"/>
                <a:gd name="T17" fmla="*/ 6 h 6"/>
                <a:gd name="T18" fmla="*/ 122 w 122"/>
                <a:gd name="T19" fmla="*/ 6 h 6"/>
                <a:gd name="T20" fmla="*/ 0 w 122"/>
                <a:gd name="T21" fmla="*/ 6 h 6"/>
                <a:gd name="T22" fmla="*/ 0 w 122"/>
                <a:gd name="T23" fmla="*/ 6 h 6"/>
                <a:gd name="T24" fmla="*/ 0 w 122"/>
                <a:gd name="T25" fmla="*/ 3 h 6"/>
                <a:gd name="T26" fmla="*/ 0 w 122"/>
                <a:gd name="T27" fmla="*/ 3 h 6"/>
                <a:gd name="T28" fmla="*/ 0 w 122"/>
                <a:gd name="T29" fmla="*/ 3 h 6"/>
                <a:gd name="T30" fmla="*/ 0 w 122"/>
                <a:gd name="T31" fmla="*/ 3 h 6"/>
                <a:gd name="T32" fmla="*/ 0 w 122"/>
                <a:gd name="T33" fmla="*/ 0 h 6"/>
                <a:gd name="T34" fmla="*/ 0 w 122"/>
                <a:gd name="T35" fmla="*/ 0 h 6"/>
                <a:gd name="T36" fmla="*/ 0 w 12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2"/>
                <a:gd name="T58" fmla="*/ 0 h 6"/>
                <a:gd name="T59" fmla="*/ 122 w 12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2" h="6">
                  <a:moveTo>
                    <a:pt x="0" y="0"/>
                  </a:moveTo>
                  <a:lnTo>
                    <a:pt x="122" y="0"/>
                  </a:lnTo>
                  <a:lnTo>
                    <a:pt x="122" y="3"/>
                  </a:lnTo>
                  <a:lnTo>
                    <a:pt x="12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4" name="Freeform 325"/>
            <p:cNvSpPr>
              <a:spLocks/>
            </p:cNvSpPr>
            <p:nvPr/>
          </p:nvSpPr>
          <p:spPr bwMode="auto">
            <a:xfrm>
              <a:off x="2841" y="3058"/>
              <a:ext cx="128" cy="6"/>
            </a:xfrm>
            <a:custGeom>
              <a:avLst/>
              <a:gdLst>
                <a:gd name="T0" fmla="*/ 3 w 128"/>
                <a:gd name="T1" fmla="*/ 0 h 6"/>
                <a:gd name="T2" fmla="*/ 125 w 128"/>
                <a:gd name="T3" fmla="*/ 0 h 6"/>
                <a:gd name="T4" fmla="*/ 125 w 128"/>
                <a:gd name="T5" fmla="*/ 0 h 6"/>
                <a:gd name="T6" fmla="*/ 125 w 128"/>
                <a:gd name="T7" fmla="*/ 0 h 6"/>
                <a:gd name="T8" fmla="*/ 125 w 128"/>
                <a:gd name="T9" fmla="*/ 3 h 6"/>
                <a:gd name="T10" fmla="*/ 125 w 128"/>
                <a:gd name="T11" fmla="*/ 3 h 6"/>
                <a:gd name="T12" fmla="*/ 125 w 128"/>
                <a:gd name="T13" fmla="*/ 3 h 6"/>
                <a:gd name="T14" fmla="*/ 128 w 128"/>
                <a:gd name="T15" fmla="*/ 3 h 6"/>
                <a:gd name="T16" fmla="*/ 128 w 128"/>
                <a:gd name="T17" fmla="*/ 6 h 6"/>
                <a:gd name="T18" fmla="*/ 128 w 128"/>
                <a:gd name="T19" fmla="*/ 6 h 6"/>
                <a:gd name="T20" fmla="*/ 0 w 128"/>
                <a:gd name="T21" fmla="*/ 6 h 6"/>
                <a:gd name="T22" fmla="*/ 0 w 128"/>
                <a:gd name="T23" fmla="*/ 6 h 6"/>
                <a:gd name="T24" fmla="*/ 0 w 128"/>
                <a:gd name="T25" fmla="*/ 3 h 6"/>
                <a:gd name="T26" fmla="*/ 3 w 128"/>
                <a:gd name="T27" fmla="*/ 3 h 6"/>
                <a:gd name="T28" fmla="*/ 3 w 128"/>
                <a:gd name="T29" fmla="*/ 3 h 6"/>
                <a:gd name="T30" fmla="*/ 3 w 128"/>
                <a:gd name="T31" fmla="*/ 3 h 6"/>
                <a:gd name="T32" fmla="*/ 3 w 128"/>
                <a:gd name="T33" fmla="*/ 0 h 6"/>
                <a:gd name="T34" fmla="*/ 3 w 128"/>
                <a:gd name="T35" fmla="*/ 0 h 6"/>
                <a:gd name="T36" fmla="*/ 3 w 1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"/>
                <a:gd name="T58" fmla="*/ 0 h 6"/>
                <a:gd name="T59" fmla="*/ 128 w 1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" h="6">
                  <a:moveTo>
                    <a:pt x="3" y="0"/>
                  </a:moveTo>
                  <a:lnTo>
                    <a:pt x="125" y="0"/>
                  </a:lnTo>
                  <a:lnTo>
                    <a:pt x="125" y="3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5" name="Freeform 326"/>
            <p:cNvSpPr>
              <a:spLocks/>
            </p:cNvSpPr>
            <p:nvPr/>
          </p:nvSpPr>
          <p:spPr bwMode="auto">
            <a:xfrm>
              <a:off x="2841" y="3061"/>
              <a:ext cx="128" cy="6"/>
            </a:xfrm>
            <a:custGeom>
              <a:avLst/>
              <a:gdLst>
                <a:gd name="T0" fmla="*/ 3 w 128"/>
                <a:gd name="T1" fmla="*/ 0 h 6"/>
                <a:gd name="T2" fmla="*/ 125 w 128"/>
                <a:gd name="T3" fmla="*/ 0 h 6"/>
                <a:gd name="T4" fmla="*/ 125 w 128"/>
                <a:gd name="T5" fmla="*/ 0 h 6"/>
                <a:gd name="T6" fmla="*/ 128 w 128"/>
                <a:gd name="T7" fmla="*/ 0 h 6"/>
                <a:gd name="T8" fmla="*/ 128 w 128"/>
                <a:gd name="T9" fmla="*/ 3 h 6"/>
                <a:gd name="T10" fmla="*/ 128 w 128"/>
                <a:gd name="T11" fmla="*/ 3 h 6"/>
                <a:gd name="T12" fmla="*/ 128 w 128"/>
                <a:gd name="T13" fmla="*/ 3 h 6"/>
                <a:gd name="T14" fmla="*/ 128 w 128"/>
                <a:gd name="T15" fmla="*/ 3 h 6"/>
                <a:gd name="T16" fmla="*/ 128 w 128"/>
                <a:gd name="T17" fmla="*/ 6 h 6"/>
                <a:gd name="T18" fmla="*/ 128 w 128"/>
                <a:gd name="T19" fmla="*/ 6 h 6"/>
                <a:gd name="T20" fmla="*/ 0 w 128"/>
                <a:gd name="T21" fmla="*/ 6 h 6"/>
                <a:gd name="T22" fmla="*/ 0 w 128"/>
                <a:gd name="T23" fmla="*/ 6 h 6"/>
                <a:gd name="T24" fmla="*/ 0 w 128"/>
                <a:gd name="T25" fmla="*/ 3 h 6"/>
                <a:gd name="T26" fmla="*/ 0 w 128"/>
                <a:gd name="T27" fmla="*/ 3 h 6"/>
                <a:gd name="T28" fmla="*/ 0 w 128"/>
                <a:gd name="T29" fmla="*/ 3 h 6"/>
                <a:gd name="T30" fmla="*/ 0 w 128"/>
                <a:gd name="T31" fmla="*/ 3 h 6"/>
                <a:gd name="T32" fmla="*/ 0 w 128"/>
                <a:gd name="T33" fmla="*/ 0 h 6"/>
                <a:gd name="T34" fmla="*/ 3 w 128"/>
                <a:gd name="T35" fmla="*/ 0 h 6"/>
                <a:gd name="T36" fmla="*/ 3 w 1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"/>
                <a:gd name="T58" fmla="*/ 0 h 6"/>
                <a:gd name="T59" fmla="*/ 128 w 1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" h="6">
                  <a:moveTo>
                    <a:pt x="3" y="0"/>
                  </a:moveTo>
                  <a:lnTo>
                    <a:pt x="125" y="0"/>
                  </a:lnTo>
                  <a:lnTo>
                    <a:pt x="128" y="0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6" name="Freeform 327"/>
            <p:cNvSpPr>
              <a:spLocks/>
            </p:cNvSpPr>
            <p:nvPr/>
          </p:nvSpPr>
          <p:spPr bwMode="auto">
            <a:xfrm>
              <a:off x="2841" y="3064"/>
              <a:ext cx="128" cy="6"/>
            </a:xfrm>
            <a:custGeom>
              <a:avLst/>
              <a:gdLst>
                <a:gd name="T0" fmla="*/ 0 w 128"/>
                <a:gd name="T1" fmla="*/ 0 h 6"/>
                <a:gd name="T2" fmla="*/ 128 w 128"/>
                <a:gd name="T3" fmla="*/ 0 h 6"/>
                <a:gd name="T4" fmla="*/ 128 w 128"/>
                <a:gd name="T5" fmla="*/ 0 h 6"/>
                <a:gd name="T6" fmla="*/ 128 w 128"/>
                <a:gd name="T7" fmla="*/ 0 h 6"/>
                <a:gd name="T8" fmla="*/ 128 w 128"/>
                <a:gd name="T9" fmla="*/ 3 h 6"/>
                <a:gd name="T10" fmla="*/ 128 w 128"/>
                <a:gd name="T11" fmla="*/ 3 h 6"/>
                <a:gd name="T12" fmla="*/ 128 w 128"/>
                <a:gd name="T13" fmla="*/ 3 h 6"/>
                <a:gd name="T14" fmla="*/ 128 w 128"/>
                <a:gd name="T15" fmla="*/ 3 h 6"/>
                <a:gd name="T16" fmla="*/ 128 w 128"/>
                <a:gd name="T17" fmla="*/ 6 h 6"/>
                <a:gd name="T18" fmla="*/ 128 w 128"/>
                <a:gd name="T19" fmla="*/ 6 h 6"/>
                <a:gd name="T20" fmla="*/ 0 w 128"/>
                <a:gd name="T21" fmla="*/ 6 h 6"/>
                <a:gd name="T22" fmla="*/ 0 w 128"/>
                <a:gd name="T23" fmla="*/ 6 h 6"/>
                <a:gd name="T24" fmla="*/ 0 w 128"/>
                <a:gd name="T25" fmla="*/ 3 h 6"/>
                <a:gd name="T26" fmla="*/ 0 w 128"/>
                <a:gd name="T27" fmla="*/ 3 h 6"/>
                <a:gd name="T28" fmla="*/ 0 w 128"/>
                <a:gd name="T29" fmla="*/ 3 h 6"/>
                <a:gd name="T30" fmla="*/ 0 w 128"/>
                <a:gd name="T31" fmla="*/ 3 h 6"/>
                <a:gd name="T32" fmla="*/ 0 w 128"/>
                <a:gd name="T33" fmla="*/ 0 h 6"/>
                <a:gd name="T34" fmla="*/ 0 w 128"/>
                <a:gd name="T35" fmla="*/ 0 h 6"/>
                <a:gd name="T36" fmla="*/ 0 w 1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"/>
                <a:gd name="T58" fmla="*/ 0 h 6"/>
                <a:gd name="T59" fmla="*/ 128 w 1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" h="6">
                  <a:moveTo>
                    <a:pt x="0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7" name="Freeform 328"/>
            <p:cNvSpPr>
              <a:spLocks/>
            </p:cNvSpPr>
            <p:nvPr/>
          </p:nvSpPr>
          <p:spPr bwMode="auto">
            <a:xfrm>
              <a:off x="2841" y="3067"/>
              <a:ext cx="128" cy="6"/>
            </a:xfrm>
            <a:custGeom>
              <a:avLst/>
              <a:gdLst>
                <a:gd name="T0" fmla="*/ 0 w 128"/>
                <a:gd name="T1" fmla="*/ 0 h 6"/>
                <a:gd name="T2" fmla="*/ 128 w 128"/>
                <a:gd name="T3" fmla="*/ 0 h 6"/>
                <a:gd name="T4" fmla="*/ 128 w 128"/>
                <a:gd name="T5" fmla="*/ 0 h 6"/>
                <a:gd name="T6" fmla="*/ 128 w 128"/>
                <a:gd name="T7" fmla="*/ 0 h 6"/>
                <a:gd name="T8" fmla="*/ 128 w 128"/>
                <a:gd name="T9" fmla="*/ 3 h 6"/>
                <a:gd name="T10" fmla="*/ 128 w 128"/>
                <a:gd name="T11" fmla="*/ 3 h 6"/>
                <a:gd name="T12" fmla="*/ 128 w 128"/>
                <a:gd name="T13" fmla="*/ 3 h 6"/>
                <a:gd name="T14" fmla="*/ 128 w 128"/>
                <a:gd name="T15" fmla="*/ 3 h 6"/>
                <a:gd name="T16" fmla="*/ 128 w 128"/>
                <a:gd name="T17" fmla="*/ 6 h 6"/>
                <a:gd name="T18" fmla="*/ 128 w 128"/>
                <a:gd name="T19" fmla="*/ 6 h 6"/>
                <a:gd name="T20" fmla="*/ 0 w 128"/>
                <a:gd name="T21" fmla="*/ 6 h 6"/>
                <a:gd name="T22" fmla="*/ 0 w 128"/>
                <a:gd name="T23" fmla="*/ 6 h 6"/>
                <a:gd name="T24" fmla="*/ 0 w 128"/>
                <a:gd name="T25" fmla="*/ 3 h 6"/>
                <a:gd name="T26" fmla="*/ 0 w 128"/>
                <a:gd name="T27" fmla="*/ 3 h 6"/>
                <a:gd name="T28" fmla="*/ 0 w 128"/>
                <a:gd name="T29" fmla="*/ 3 h 6"/>
                <a:gd name="T30" fmla="*/ 0 w 128"/>
                <a:gd name="T31" fmla="*/ 3 h 6"/>
                <a:gd name="T32" fmla="*/ 0 w 128"/>
                <a:gd name="T33" fmla="*/ 0 h 6"/>
                <a:gd name="T34" fmla="*/ 0 w 128"/>
                <a:gd name="T35" fmla="*/ 0 h 6"/>
                <a:gd name="T36" fmla="*/ 0 w 1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"/>
                <a:gd name="T58" fmla="*/ 0 h 6"/>
                <a:gd name="T59" fmla="*/ 128 w 1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" h="6">
                  <a:moveTo>
                    <a:pt x="0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8" name="Freeform 329"/>
            <p:cNvSpPr>
              <a:spLocks/>
            </p:cNvSpPr>
            <p:nvPr/>
          </p:nvSpPr>
          <p:spPr bwMode="auto">
            <a:xfrm>
              <a:off x="2841" y="3070"/>
              <a:ext cx="128" cy="6"/>
            </a:xfrm>
            <a:custGeom>
              <a:avLst/>
              <a:gdLst>
                <a:gd name="T0" fmla="*/ 0 w 128"/>
                <a:gd name="T1" fmla="*/ 0 h 6"/>
                <a:gd name="T2" fmla="*/ 128 w 128"/>
                <a:gd name="T3" fmla="*/ 0 h 6"/>
                <a:gd name="T4" fmla="*/ 128 w 128"/>
                <a:gd name="T5" fmla="*/ 0 h 6"/>
                <a:gd name="T6" fmla="*/ 128 w 128"/>
                <a:gd name="T7" fmla="*/ 0 h 6"/>
                <a:gd name="T8" fmla="*/ 128 w 128"/>
                <a:gd name="T9" fmla="*/ 3 h 6"/>
                <a:gd name="T10" fmla="*/ 128 w 128"/>
                <a:gd name="T11" fmla="*/ 3 h 6"/>
                <a:gd name="T12" fmla="*/ 128 w 128"/>
                <a:gd name="T13" fmla="*/ 3 h 6"/>
                <a:gd name="T14" fmla="*/ 128 w 128"/>
                <a:gd name="T15" fmla="*/ 3 h 6"/>
                <a:gd name="T16" fmla="*/ 128 w 128"/>
                <a:gd name="T17" fmla="*/ 6 h 6"/>
                <a:gd name="T18" fmla="*/ 128 w 128"/>
                <a:gd name="T19" fmla="*/ 6 h 6"/>
                <a:gd name="T20" fmla="*/ 0 w 128"/>
                <a:gd name="T21" fmla="*/ 6 h 6"/>
                <a:gd name="T22" fmla="*/ 0 w 128"/>
                <a:gd name="T23" fmla="*/ 6 h 6"/>
                <a:gd name="T24" fmla="*/ 0 w 128"/>
                <a:gd name="T25" fmla="*/ 3 h 6"/>
                <a:gd name="T26" fmla="*/ 0 w 128"/>
                <a:gd name="T27" fmla="*/ 3 h 6"/>
                <a:gd name="T28" fmla="*/ 0 w 128"/>
                <a:gd name="T29" fmla="*/ 3 h 6"/>
                <a:gd name="T30" fmla="*/ 0 w 128"/>
                <a:gd name="T31" fmla="*/ 3 h 6"/>
                <a:gd name="T32" fmla="*/ 0 w 128"/>
                <a:gd name="T33" fmla="*/ 0 h 6"/>
                <a:gd name="T34" fmla="*/ 0 w 128"/>
                <a:gd name="T35" fmla="*/ 0 h 6"/>
                <a:gd name="T36" fmla="*/ 0 w 1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"/>
                <a:gd name="T58" fmla="*/ 0 h 6"/>
                <a:gd name="T59" fmla="*/ 128 w 1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" h="6">
                  <a:moveTo>
                    <a:pt x="0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59" name="Freeform 330"/>
            <p:cNvSpPr>
              <a:spLocks/>
            </p:cNvSpPr>
            <p:nvPr/>
          </p:nvSpPr>
          <p:spPr bwMode="auto">
            <a:xfrm>
              <a:off x="2841" y="3073"/>
              <a:ext cx="131" cy="6"/>
            </a:xfrm>
            <a:custGeom>
              <a:avLst/>
              <a:gdLst>
                <a:gd name="T0" fmla="*/ 0 w 131"/>
                <a:gd name="T1" fmla="*/ 0 h 6"/>
                <a:gd name="T2" fmla="*/ 128 w 131"/>
                <a:gd name="T3" fmla="*/ 0 h 6"/>
                <a:gd name="T4" fmla="*/ 128 w 131"/>
                <a:gd name="T5" fmla="*/ 0 h 6"/>
                <a:gd name="T6" fmla="*/ 128 w 131"/>
                <a:gd name="T7" fmla="*/ 0 h 6"/>
                <a:gd name="T8" fmla="*/ 128 w 131"/>
                <a:gd name="T9" fmla="*/ 3 h 6"/>
                <a:gd name="T10" fmla="*/ 128 w 131"/>
                <a:gd name="T11" fmla="*/ 3 h 6"/>
                <a:gd name="T12" fmla="*/ 128 w 131"/>
                <a:gd name="T13" fmla="*/ 3 h 6"/>
                <a:gd name="T14" fmla="*/ 128 w 131"/>
                <a:gd name="T15" fmla="*/ 3 h 6"/>
                <a:gd name="T16" fmla="*/ 128 w 131"/>
                <a:gd name="T17" fmla="*/ 6 h 6"/>
                <a:gd name="T18" fmla="*/ 131 w 131"/>
                <a:gd name="T19" fmla="*/ 6 h 6"/>
                <a:gd name="T20" fmla="*/ 0 w 131"/>
                <a:gd name="T21" fmla="*/ 6 h 6"/>
                <a:gd name="T22" fmla="*/ 0 w 131"/>
                <a:gd name="T23" fmla="*/ 6 h 6"/>
                <a:gd name="T24" fmla="*/ 0 w 131"/>
                <a:gd name="T25" fmla="*/ 3 h 6"/>
                <a:gd name="T26" fmla="*/ 0 w 131"/>
                <a:gd name="T27" fmla="*/ 3 h 6"/>
                <a:gd name="T28" fmla="*/ 0 w 131"/>
                <a:gd name="T29" fmla="*/ 3 h 6"/>
                <a:gd name="T30" fmla="*/ 0 w 131"/>
                <a:gd name="T31" fmla="*/ 3 h 6"/>
                <a:gd name="T32" fmla="*/ 0 w 131"/>
                <a:gd name="T33" fmla="*/ 0 h 6"/>
                <a:gd name="T34" fmla="*/ 0 w 131"/>
                <a:gd name="T35" fmla="*/ 0 h 6"/>
                <a:gd name="T36" fmla="*/ 0 w 1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6"/>
                <a:gd name="T59" fmla="*/ 131 w 1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6">
                  <a:moveTo>
                    <a:pt x="0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1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0" name="Freeform 331"/>
            <p:cNvSpPr>
              <a:spLocks/>
            </p:cNvSpPr>
            <p:nvPr/>
          </p:nvSpPr>
          <p:spPr bwMode="auto">
            <a:xfrm>
              <a:off x="2838" y="3076"/>
              <a:ext cx="134" cy="6"/>
            </a:xfrm>
            <a:custGeom>
              <a:avLst/>
              <a:gdLst>
                <a:gd name="T0" fmla="*/ 3 w 134"/>
                <a:gd name="T1" fmla="*/ 0 h 6"/>
                <a:gd name="T2" fmla="*/ 131 w 134"/>
                <a:gd name="T3" fmla="*/ 0 h 6"/>
                <a:gd name="T4" fmla="*/ 131 w 134"/>
                <a:gd name="T5" fmla="*/ 0 h 6"/>
                <a:gd name="T6" fmla="*/ 131 w 134"/>
                <a:gd name="T7" fmla="*/ 0 h 6"/>
                <a:gd name="T8" fmla="*/ 131 w 134"/>
                <a:gd name="T9" fmla="*/ 3 h 6"/>
                <a:gd name="T10" fmla="*/ 134 w 134"/>
                <a:gd name="T11" fmla="*/ 3 h 6"/>
                <a:gd name="T12" fmla="*/ 134 w 134"/>
                <a:gd name="T13" fmla="*/ 3 h 6"/>
                <a:gd name="T14" fmla="*/ 134 w 134"/>
                <a:gd name="T15" fmla="*/ 3 h 6"/>
                <a:gd name="T16" fmla="*/ 134 w 134"/>
                <a:gd name="T17" fmla="*/ 6 h 6"/>
                <a:gd name="T18" fmla="*/ 134 w 134"/>
                <a:gd name="T19" fmla="*/ 6 h 6"/>
                <a:gd name="T20" fmla="*/ 0 w 134"/>
                <a:gd name="T21" fmla="*/ 6 h 6"/>
                <a:gd name="T22" fmla="*/ 0 w 134"/>
                <a:gd name="T23" fmla="*/ 6 h 6"/>
                <a:gd name="T24" fmla="*/ 3 w 134"/>
                <a:gd name="T25" fmla="*/ 3 h 6"/>
                <a:gd name="T26" fmla="*/ 3 w 134"/>
                <a:gd name="T27" fmla="*/ 3 h 6"/>
                <a:gd name="T28" fmla="*/ 3 w 134"/>
                <a:gd name="T29" fmla="*/ 3 h 6"/>
                <a:gd name="T30" fmla="*/ 3 w 134"/>
                <a:gd name="T31" fmla="*/ 3 h 6"/>
                <a:gd name="T32" fmla="*/ 3 w 134"/>
                <a:gd name="T33" fmla="*/ 0 h 6"/>
                <a:gd name="T34" fmla="*/ 3 w 134"/>
                <a:gd name="T35" fmla="*/ 0 h 6"/>
                <a:gd name="T36" fmla="*/ 3 w 13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4"/>
                <a:gd name="T58" fmla="*/ 0 h 6"/>
                <a:gd name="T59" fmla="*/ 134 w 13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4" h="6">
                  <a:moveTo>
                    <a:pt x="3" y="0"/>
                  </a:moveTo>
                  <a:lnTo>
                    <a:pt x="131" y="0"/>
                  </a:lnTo>
                  <a:lnTo>
                    <a:pt x="131" y="3"/>
                  </a:lnTo>
                  <a:lnTo>
                    <a:pt x="134" y="3"/>
                  </a:lnTo>
                  <a:lnTo>
                    <a:pt x="134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1" name="Freeform 332"/>
            <p:cNvSpPr>
              <a:spLocks/>
            </p:cNvSpPr>
            <p:nvPr/>
          </p:nvSpPr>
          <p:spPr bwMode="auto">
            <a:xfrm>
              <a:off x="2838" y="3079"/>
              <a:ext cx="134" cy="6"/>
            </a:xfrm>
            <a:custGeom>
              <a:avLst/>
              <a:gdLst>
                <a:gd name="T0" fmla="*/ 3 w 134"/>
                <a:gd name="T1" fmla="*/ 0 h 6"/>
                <a:gd name="T2" fmla="*/ 134 w 134"/>
                <a:gd name="T3" fmla="*/ 0 h 6"/>
                <a:gd name="T4" fmla="*/ 134 w 134"/>
                <a:gd name="T5" fmla="*/ 0 h 6"/>
                <a:gd name="T6" fmla="*/ 134 w 134"/>
                <a:gd name="T7" fmla="*/ 0 h 6"/>
                <a:gd name="T8" fmla="*/ 134 w 134"/>
                <a:gd name="T9" fmla="*/ 3 h 6"/>
                <a:gd name="T10" fmla="*/ 134 w 134"/>
                <a:gd name="T11" fmla="*/ 3 h 6"/>
                <a:gd name="T12" fmla="*/ 134 w 134"/>
                <a:gd name="T13" fmla="*/ 3 h 6"/>
                <a:gd name="T14" fmla="*/ 134 w 134"/>
                <a:gd name="T15" fmla="*/ 3 h 6"/>
                <a:gd name="T16" fmla="*/ 134 w 134"/>
                <a:gd name="T17" fmla="*/ 6 h 6"/>
                <a:gd name="T18" fmla="*/ 134 w 134"/>
                <a:gd name="T19" fmla="*/ 6 h 6"/>
                <a:gd name="T20" fmla="*/ 0 w 134"/>
                <a:gd name="T21" fmla="*/ 6 h 6"/>
                <a:gd name="T22" fmla="*/ 0 w 134"/>
                <a:gd name="T23" fmla="*/ 6 h 6"/>
                <a:gd name="T24" fmla="*/ 0 w 134"/>
                <a:gd name="T25" fmla="*/ 3 h 6"/>
                <a:gd name="T26" fmla="*/ 0 w 134"/>
                <a:gd name="T27" fmla="*/ 3 h 6"/>
                <a:gd name="T28" fmla="*/ 0 w 134"/>
                <a:gd name="T29" fmla="*/ 3 h 6"/>
                <a:gd name="T30" fmla="*/ 0 w 134"/>
                <a:gd name="T31" fmla="*/ 3 h 6"/>
                <a:gd name="T32" fmla="*/ 3 w 134"/>
                <a:gd name="T33" fmla="*/ 0 h 6"/>
                <a:gd name="T34" fmla="*/ 3 w 134"/>
                <a:gd name="T35" fmla="*/ 0 h 6"/>
                <a:gd name="T36" fmla="*/ 3 w 13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4"/>
                <a:gd name="T58" fmla="*/ 0 h 6"/>
                <a:gd name="T59" fmla="*/ 134 w 13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4" h="6">
                  <a:moveTo>
                    <a:pt x="3" y="0"/>
                  </a:moveTo>
                  <a:lnTo>
                    <a:pt x="134" y="0"/>
                  </a:lnTo>
                  <a:lnTo>
                    <a:pt x="134" y="3"/>
                  </a:lnTo>
                  <a:lnTo>
                    <a:pt x="13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2" name="Freeform 333"/>
            <p:cNvSpPr>
              <a:spLocks/>
            </p:cNvSpPr>
            <p:nvPr/>
          </p:nvSpPr>
          <p:spPr bwMode="auto">
            <a:xfrm>
              <a:off x="2838" y="3082"/>
              <a:ext cx="134" cy="6"/>
            </a:xfrm>
            <a:custGeom>
              <a:avLst/>
              <a:gdLst>
                <a:gd name="T0" fmla="*/ 0 w 134"/>
                <a:gd name="T1" fmla="*/ 0 h 6"/>
                <a:gd name="T2" fmla="*/ 134 w 134"/>
                <a:gd name="T3" fmla="*/ 0 h 6"/>
                <a:gd name="T4" fmla="*/ 134 w 134"/>
                <a:gd name="T5" fmla="*/ 0 h 6"/>
                <a:gd name="T6" fmla="*/ 134 w 134"/>
                <a:gd name="T7" fmla="*/ 0 h 6"/>
                <a:gd name="T8" fmla="*/ 134 w 134"/>
                <a:gd name="T9" fmla="*/ 3 h 6"/>
                <a:gd name="T10" fmla="*/ 134 w 134"/>
                <a:gd name="T11" fmla="*/ 3 h 6"/>
                <a:gd name="T12" fmla="*/ 134 w 134"/>
                <a:gd name="T13" fmla="*/ 3 h 6"/>
                <a:gd name="T14" fmla="*/ 134 w 134"/>
                <a:gd name="T15" fmla="*/ 3 h 6"/>
                <a:gd name="T16" fmla="*/ 134 w 134"/>
                <a:gd name="T17" fmla="*/ 6 h 6"/>
                <a:gd name="T18" fmla="*/ 134 w 134"/>
                <a:gd name="T19" fmla="*/ 6 h 6"/>
                <a:gd name="T20" fmla="*/ 0 w 134"/>
                <a:gd name="T21" fmla="*/ 6 h 6"/>
                <a:gd name="T22" fmla="*/ 0 w 134"/>
                <a:gd name="T23" fmla="*/ 6 h 6"/>
                <a:gd name="T24" fmla="*/ 0 w 134"/>
                <a:gd name="T25" fmla="*/ 3 h 6"/>
                <a:gd name="T26" fmla="*/ 0 w 134"/>
                <a:gd name="T27" fmla="*/ 3 h 6"/>
                <a:gd name="T28" fmla="*/ 0 w 134"/>
                <a:gd name="T29" fmla="*/ 3 h 6"/>
                <a:gd name="T30" fmla="*/ 0 w 134"/>
                <a:gd name="T31" fmla="*/ 3 h 6"/>
                <a:gd name="T32" fmla="*/ 0 w 134"/>
                <a:gd name="T33" fmla="*/ 0 h 6"/>
                <a:gd name="T34" fmla="*/ 0 w 134"/>
                <a:gd name="T35" fmla="*/ 0 h 6"/>
                <a:gd name="T36" fmla="*/ 0 w 13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4"/>
                <a:gd name="T58" fmla="*/ 0 h 6"/>
                <a:gd name="T59" fmla="*/ 134 w 13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4" h="6">
                  <a:moveTo>
                    <a:pt x="0" y="0"/>
                  </a:moveTo>
                  <a:lnTo>
                    <a:pt x="134" y="0"/>
                  </a:lnTo>
                  <a:lnTo>
                    <a:pt x="134" y="3"/>
                  </a:lnTo>
                  <a:lnTo>
                    <a:pt x="13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3" name="Freeform 334"/>
            <p:cNvSpPr>
              <a:spLocks/>
            </p:cNvSpPr>
            <p:nvPr/>
          </p:nvSpPr>
          <p:spPr bwMode="auto">
            <a:xfrm>
              <a:off x="2838" y="3085"/>
              <a:ext cx="134" cy="7"/>
            </a:xfrm>
            <a:custGeom>
              <a:avLst/>
              <a:gdLst>
                <a:gd name="T0" fmla="*/ 0 w 134"/>
                <a:gd name="T1" fmla="*/ 0 h 7"/>
                <a:gd name="T2" fmla="*/ 134 w 134"/>
                <a:gd name="T3" fmla="*/ 0 h 7"/>
                <a:gd name="T4" fmla="*/ 134 w 134"/>
                <a:gd name="T5" fmla="*/ 0 h 7"/>
                <a:gd name="T6" fmla="*/ 134 w 134"/>
                <a:gd name="T7" fmla="*/ 0 h 7"/>
                <a:gd name="T8" fmla="*/ 134 w 134"/>
                <a:gd name="T9" fmla="*/ 3 h 7"/>
                <a:gd name="T10" fmla="*/ 134 w 134"/>
                <a:gd name="T11" fmla="*/ 3 h 7"/>
                <a:gd name="T12" fmla="*/ 134 w 134"/>
                <a:gd name="T13" fmla="*/ 3 h 7"/>
                <a:gd name="T14" fmla="*/ 134 w 134"/>
                <a:gd name="T15" fmla="*/ 3 h 7"/>
                <a:gd name="T16" fmla="*/ 134 w 134"/>
                <a:gd name="T17" fmla="*/ 7 h 7"/>
                <a:gd name="T18" fmla="*/ 134 w 134"/>
                <a:gd name="T19" fmla="*/ 7 h 7"/>
                <a:gd name="T20" fmla="*/ 0 w 134"/>
                <a:gd name="T21" fmla="*/ 7 h 7"/>
                <a:gd name="T22" fmla="*/ 0 w 134"/>
                <a:gd name="T23" fmla="*/ 7 h 7"/>
                <a:gd name="T24" fmla="*/ 0 w 134"/>
                <a:gd name="T25" fmla="*/ 3 h 7"/>
                <a:gd name="T26" fmla="*/ 0 w 134"/>
                <a:gd name="T27" fmla="*/ 3 h 7"/>
                <a:gd name="T28" fmla="*/ 0 w 134"/>
                <a:gd name="T29" fmla="*/ 3 h 7"/>
                <a:gd name="T30" fmla="*/ 0 w 134"/>
                <a:gd name="T31" fmla="*/ 3 h 7"/>
                <a:gd name="T32" fmla="*/ 0 w 134"/>
                <a:gd name="T33" fmla="*/ 0 h 7"/>
                <a:gd name="T34" fmla="*/ 0 w 134"/>
                <a:gd name="T35" fmla="*/ 0 h 7"/>
                <a:gd name="T36" fmla="*/ 0 w 134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4"/>
                <a:gd name="T58" fmla="*/ 0 h 7"/>
                <a:gd name="T59" fmla="*/ 134 w 13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4" h="7">
                  <a:moveTo>
                    <a:pt x="0" y="0"/>
                  </a:moveTo>
                  <a:lnTo>
                    <a:pt x="134" y="0"/>
                  </a:lnTo>
                  <a:lnTo>
                    <a:pt x="134" y="3"/>
                  </a:lnTo>
                  <a:lnTo>
                    <a:pt x="134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4" name="Freeform 335"/>
            <p:cNvSpPr>
              <a:spLocks/>
            </p:cNvSpPr>
            <p:nvPr/>
          </p:nvSpPr>
          <p:spPr bwMode="auto">
            <a:xfrm>
              <a:off x="2838" y="3088"/>
              <a:ext cx="134" cy="7"/>
            </a:xfrm>
            <a:custGeom>
              <a:avLst/>
              <a:gdLst>
                <a:gd name="T0" fmla="*/ 0 w 134"/>
                <a:gd name="T1" fmla="*/ 0 h 7"/>
                <a:gd name="T2" fmla="*/ 134 w 134"/>
                <a:gd name="T3" fmla="*/ 0 h 7"/>
                <a:gd name="T4" fmla="*/ 134 w 134"/>
                <a:gd name="T5" fmla="*/ 0 h 7"/>
                <a:gd name="T6" fmla="*/ 134 w 134"/>
                <a:gd name="T7" fmla="*/ 0 h 7"/>
                <a:gd name="T8" fmla="*/ 134 w 134"/>
                <a:gd name="T9" fmla="*/ 4 h 7"/>
                <a:gd name="T10" fmla="*/ 134 w 134"/>
                <a:gd name="T11" fmla="*/ 4 h 7"/>
                <a:gd name="T12" fmla="*/ 134 w 134"/>
                <a:gd name="T13" fmla="*/ 4 h 7"/>
                <a:gd name="T14" fmla="*/ 134 w 134"/>
                <a:gd name="T15" fmla="*/ 4 h 7"/>
                <a:gd name="T16" fmla="*/ 134 w 134"/>
                <a:gd name="T17" fmla="*/ 7 h 7"/>
                <a:gd name="T18" fmla="*/ 134 w 134"/>
                <a:gd name="T19" fmla="*/ 7 h 7"/>
                <a:gd name="T20" fmla="*/ 0 w 134"/>
                <a:gd name="T21" fmla="*/ 7 h 7"/>
                <a:gd name="T22" fmla="*/ 0 w 134"/>
                <a:gd name="T23" fmla="*/ 7 h 7"/>
                <a:gd name="T24" fmla="*/ 0 w 134"/>
                <a:gd name="T25" fmla="*/ 4 h 7"/>
                <a:gd name="T26" fmla="*/ 0 w 134"/>
                <a:gd name="T27" fmla="*/ 4 h 7"/>
                <a:gd name="T28" fmla="*/ 0 w 134"/>
                <a:gd name="T29" fmla="*/ 4 h 7"/>
                <a:gd name="T30" fmla="*/ 0 w 134"/>
                <a:gd name="T31" fmla="*/ 4 h 7"/>
                <a:gd name="T32" fmla="*/ 0 w 134"/>
                <a:gd name="T33" fmla="*/ 0 h 7"/>
                <a:gd name="T34" fmla="*/ 0 w 134"/>
                <a:gd name="T35" fmla="*/ 0 h 7"/>
                <a:gd name="T36" fmla="*/ 0 w 134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4"/>
                <a:gd name="T58" fmla="*/ 0 h 7"/>
                <a:gd name="T59" fmla="*/ 134 w 13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4" h="7">
                  <a:moveTo>
                    <a:pt x="0" y="0"/>
                  </a:moveTo>
                  <a:lnTo>
                    <a:pt x="134" y="0"/>
                  </a:lnTo>
                  <a:lnTo>
                    <a:pt x="134" y="4"/>
                  </a:lnTo>
                  <a:lnTo>
                    <a:pt x="134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5" name="Freeform 336"/>
            <p:cNvSpPr>
              <a:spLocks/>
            </p:cNvSpPr>
            <p:nvPr/>
          </p:nvSpPr>
          <p:spPr bwMode="auto">
            <a:xfrm>
              <a:off x="2838" y="3092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4 w 137"/>
                <a:gd name="T3" fmla="*/ 0 h 6"/>
                <a:gd name="T4" fmla="*/ 134 w 137"/>
                <a:gd name="T5" fmla="*/ 0 h 6"/>
                <a:gd name="T6" fmla="*/ 134 w 137"/>
                <a:gd name="T7" fmla="*/ 0 h 6"/>
                <a:gd name="T8" fmla="*/ 134 w 137"/>
                <a:gd name="T9" fmla="*/ 3 h 6"/>
                <a:gd name="T10" fmla="*/ 134 w 137"/>
                <a:gd name="T11" fmla="*/ 3 h 6"/>
                <a:gd name="T12" fmla="*/ 137 w 137"/>
                <a:gd name="T13" fmla="*/ 3 h 6"/>
                <a:gd name="T14" fmla="*/ 137 w 137"/>
                <a:gd name="T15" fmla="*/ 3 h 6"/>
                <a:gd name="T16" fmla="*/ 137 w 137"/>
                <a:gd name="T17" fmla="*/ 6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6 h 6"/>
                <a:gd name="T24" fmla="*/ 0 w 137"/>
                <a:gd name="T25" fmla="*/ 3 h 6"/>
                <a:gd name="T26" fmla="*/ 0 w 137"/>
                <a:gd name="T27" fmla="*/ 3 h 6"/>
                <a:gd name="T28" fmla="*/ 0 w 137"/>
                <a:gd name="T29" fmla="*/ 3 h 6"/>
                <a:gd name="T30" fmla="*/ 0 w 137"/>
                <a:gd name="T31" fmla="*/ 3 h 6"/>
                <a:gd name="T32" fmla="*/ 0 w 137"/>
                <a:gd name="T33" fmla="*/ 0 h 6"/>
                <a:gd name="T34" fmla="*/ 0 w 137"/>
                <a:gd name="T35" fmla="*/ 0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4" y="0"/>
                  </a:lnTo>
                  <a:lnTo>
                    <a:pt x="134" y="3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6" name="Freeform 337"/>
            <p:cNvSpPr>
              <a:spLocks/>
            </p:cNvSpPr>
            <p:nvPr/>
          </p:nvSpPr>
          <p:spPr bwMode="auto">
            <a:xfrm>
              <a:off x="2835" y="3095"/>
              <a:ext cx="140" cy="6"/>
            </a:xfrm>
            <a:custGeom>
              <a:avLst/>
              <a:gdLst>
                <a:gd name="T0" fmla="*/ 3 w 140"/>
                <a:gd name="T1" fmla="*/ 0 h 6"/>
                <a:gd name="T2" fmla="*/ 137 w 140"/>
                <a:gd name="T3" fmla="*/ 0 h 6"/>
                <a:gd name="T4" fmla="*/ 140 w 140"/>
                <a:gd name="T5" fmla="*/ 0 h 6"/>
                <a:gd name="T6" fmla="*/ 140 w 140"/>
                <a:gd name="T7" fmla="*/ 0 h 6"/>
                <a:gd name="T8" fmla="*/ 140 w 140"/>
                <a:gd name="T9" fmla="*/ 3 h 6"/>
                <a:gd name="T10" fmla="*/ 140 w 140"/>
                <a:gd name="T11" fmla="*/ 3 h 6"/>
                <a:gd name="T12" fmla="*/ 140 w 140"/>
                <a:gd name="T13" fmla="*/ 3 h 6"/>
                <a:gd name="T14" fmla="*/ 140 w 140"/>
                <a:gd name="T15" fmla="*/ 3 h 6"/>
                <a:gd name="T16" fmla="*/ 140 w 140"/>
                <a:gd name="T17" fmla="*/ 6 h 6"/>
                <a:gd name="T18" fmla="*/ 140 w 140"/>
                <a:gd name="T19" fmla="*/ 6 h 6"/>
                <a:gd name="T20" fmla="*/ 0 w 140"/>
                <a:gd name="T21" fmla="*/ 6 h 6"/>
                <a:gd name="T22" fmla="*/ 0 w 140"/>
                <a:gd name="T23" fmla="*/ 6 h 6"/>
                <a:gd name="T24" fmla="*/ 3 w 140"/>
                <a:gd name="T25" fmla="*/ 3 h 6"/>
                <a:gd name="T26" fmla="*/ 3 w 140"/>
                <a:gd name="T27" fmla="*/ 3 h 6"/>
                <a:gd name="T28" fmla="*/ 3 w 140"/>
                <a:gd name="T29" fmla="*/ 3 h 6"/>
                <a:gd name="T30" fmla="*/ 3 w 140"/>
                <a:gd name="T31" fmla="*/ 3 h 6"/>
                <a:gd name="T32" fmla="*/ 3 w 140"/>
                <a:gd name="T33" fmla="*/ 0 h 6"/>
                <a:gd name="T34" fmla="*/ 3 w 140"/>
                <a:gd name="T35" fmla="*/ 0 h 6"/>
                <a:gd name="T36" fmla="*/ 3 w 14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0"/>
                <a:gd name="T58" fmla="*/ 0 h 6"/>
                <a:gd name="T59" fmla="*/ 140 w 14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0" h="6">
                  <a:moveTo>
                    <a:pt x="3" y="0"/>
                  </a:moveTo>
                  <a:lnTo>
                    <a:pt x="137" y="0"/>
                  </a:lnTo>
                  <a:lnTo>
                    <a:pt x="140" y="0"/>
                  </a:lnTo>
                  <a:lnTo>
                    <a:pt x="140" y="3"/>
                  </a:lnTo>
                  <a:lnTo>
                    <a:pt x="140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7" name="Freeform 338"/>
            <p:cNvSpPr>
              <a:spLocks/>
            </p:cNvSpPr>
            <p:nvPr/>
          </p:nvSpPr>
          <p:spPr bwMode="auto">
            <a:xfrm>
              <a:off x="2835" y="3098"/>
              <a:ext cx="140" cy="6"/>
            </a:xfrm>
            <a:custGeom>
              <a:avLst/>
              <a:gdLst>
                <a:gd name="T0" fmla="*/ 3 w 140"/>
                <a:gd name="T1" fmla="*/ 0 h 6"/>
                <a:gd name="T2" fmla="*/ 140 w 140"/>
                <a:gd name="T3" fmla="*/ 0 h 6"/>
                <a:gd name="T4" fmla="*/ 140 w 140"/>
                <a:gd name="T5" fmla="*/ 0 h 6"/>
                <a:gd name="T6" fmla="*/ 140 w 140"/>
                <a:gd name="T7" fmla="*/ 0 h 6"/>
                <a:gd name="T8" fmla="*/ 140 w 140"/>
                <a:gd name="T9" fmla="*/ 3 h 6"/>
                <a:gd name="T10" fmla="*/ 140 w 140"/>
                <a:gd name="T11" fmla="*/ 3 h 6"/>
                <a:gd name="T12" fmla="*/ 140 w 140"/>
                <a:gd name="T13" fmla="*/ 3 h 6"/>
                <a:gd name="T14" fmla="*/ 140 w 140"/>
                <a:gd name="T15" fmla="*/ 3 h 6"/>
                <a:gd name="T16" fmla="*/ 140 w 140"/>
                <a:gd name="T17" fmla="*/ 6 h 6"/>
                <a:gd name="T18" fmla="*/ 140 w 140"/>
                <a:gd name="T19" fmla="*/ 6 h 6"/>
                <a:gd name="T20" fmla="*/ 0 w 140"/>
                <a:gd name="T21" fmla="*/ 6 h 6"/>
                <a:gd name="T22" fmla="*/ 0 w 140"/>
                <a:gd name="T23" fmla="*/ 6 h 6"/>
                <a:gd name="T24" fmla="*/ 0 w 140"/>
                <a:gd name="T25" fmla="*/ 3 h 6"/>
                <a:gd name="T26" fmla="*/ 0 w 140"/>
                <a:gd name="T27" fmla="*/ 3 h 6"/>
                <a:gd name="T28" fmla="*/ 0 w 140"/>
                <a:gd name="T29" fmla="*/ 3 h 6"/>
                <a:gd name="T30" fmla="*/ 0 w 140"/>
                <a:gd name="T31" fmla="*/ 3 h 6"/>
                <a:gd name="T32" fmla="*/ 3 w 140"/>
                <a:gd name="T33" fmla="*/ 0 h 6"/>
                <a:gd name="T34" fmla="*/ 3 w 140"/>
                <a:gd name="T35" fmla="*/ 0 h 6"/>
                <a:gd name="T36" fmla="*/ 3 w 14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0"/>
                <a:gd name="T58" fmla="*/ 0 h 6"/>
                <a:gd name="T59" fmla="*/ 140 w 14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0" h="6">
                  <a:moveTo>
                    <a:pt x="3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14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8" name="Freeform 339"/>
            <p:cNvSpPr>
              <a:spLocks/>
            </p:cNvSpPr>
            <p:nvPr/>
          </p:nvSpPr>
          <p:spPr bwMode="auto">
            <a:xfrm>
              <a:off x="2835" y="3101"/>
              <a:ext cx="140" cy="6"/>
            </a:xfrm>
            <a:custGeom>
              <a:avLst/>
              <a:gdLst>
                <a:gd name="T0" fmla="*/ 0 w 140"/>
                <a:gd name="T1" fmla="*/ 0 h 6"/>
                <a:gd name="T2" fmla="*/ 140 w 140"/>
                <a:gd name="T3" fmla="*/ 0 h 6"/>
                <a:gd name="T4" fmla="*/ 140 w 140"/>
                <a:gd name="T5" fmla="*/ 0 h 6"/>
                <a:gd name="T6" fmla="*/ 140 w 140"/>
                <a:gd name="T7" fmla="*/ 0 h 6"/>
                <a:gd name="T8" fmla="*/ 140 w 140"/>
                <a:gd name="T9" fmla="*/ 3 h 6"/>
                <a:gd name="T10" fmla="*/ 140 w 140"/>
                <a:gd name="T11" fmla="*/ 3 h 6"/>
                <a:gd name="T12" fmla="*/ 140 w 140"/>
                <a:gd name="T13" fmla="*/ 3 h 6"/>
                <a:gd name="T14" fmla="*/ 140 w 140"/>
                <a:gd name="T15" fmla="*/ 3 h 6"/>
                <a:gd name="T16" fmla="*/ 140 w 140"/>
                <a:gd name="T17" fmla="*/ 6 h 6"/>
                <a:gd name="T18" fmla="*/ 140 w 140"/>
                <a:gd name="T19" fmla="*/ 6 h 6"/>
                <a:gd name="T20" fmla="*/ 0 w 140"/>
                <a:gd name="T21" fmla="*/ 6 h 6"/>
                <a:gd name="T22" fmla="*/ 0 w 140"/>
                <a:gd name="T23" fmla="*/ 6 h 6"/>
                <a:gd name="T24" fmla="*/ 0 w 140"/>
                <a:gd name="T25" fmla="*/ 3 h 6"/>
                <a:gd name="T26" fmla="*/ 0 w 140"/>
                <a:gd name="T27" fmla="*/ 3 h 6"/>
                <a:gd name="T28" fmla="*/ 0 w 140"/>
                <a:gd name="T29" fmla="*/ 3 h 6"/>
                <a:gd name="T30" fmla="*/ 0 w 140"/>
                <a:gd name="T31" fmla="*/ 3 h 6"/>
                <a:gd name="T32" fmla="*/ 0 w 140"/>
                <a:gd name="T33" fmla="*/ 0 h 6"/>
                <a:gd name="T34" fmla="*/ 0 w 140"/>
                <a:gd name="T35" fmla="*/ 0 h 6"/>
                <a:gd name="T36" fmla="*/ 0 w 14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0"/>
                <a:gd name="T58" fmla="*/ 0 h 6"/>
                <a:gd name="T59" fmla="*/ 140 w 14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0" h="6">
                  <a:moveTo>
                    <a:pt x="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14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69" name="Freeform 340"/>
            <p:cNvSpPr>
              <a:spLocks/>
            </p:cNvSpPr>
            <p:nvPr/>
          </p:nvSpPr>
          <p:spPr bwMode="auto">
            <a:xfrm>
              <a:off x="2835" y="3104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0 w 143"/>
                <a:gd name="T3" fmla="*/ 0 h 6"/>
                <a:gd name="T4" fmla="*/ 140 w 143"/>
                <a:gd name="T5" fmla="*/ 0 h 6"/>
                <a:gd name="T6" fmla="*/ 140 w 143"/>
                <a:gd name="T7" fmla="*/ 0 h 6"/>
                <a:gd name="T8" fmla="*/ 140 w 143"/>
                <a:gd name="T9" fmla="*/ 3 h 6"/>
                <a:gd name="T10" fmla="*/ 140 w 143"/>
                <a:gd name="T11" fmla="*/ 3 h 6"/>
                <a:gd name="T12" fmla="*/ 140 w 143"/>
                <a:gd name="T13" fmla="*/ 3 h 6"/>
                <a:gd name="T14" fmla="*/ 140 w 143"/>
                <a:gd name="T15" fmla="*/ 3 h 6"/>
                <a:gd name="T16" fmla="*/ 140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3 h 6"/>
                <a:gd name="T26" fmla="*/ 0 w 143"/>
                <a:gd name="T27" fmla="*/ 3 h 6"/>
                <a:gd name="T28" fmla="*/ 0 w 143"/>
                <a:gd name="T29" fmla="*/ 3 h 6"/>
                <a:gd name="T30" fmla="*/ 0 w 143"/>
                <a:gd name="T31" fmla="*/ 3 h 6"/>
                <a:gd name="T32" fmla="*/ 0 w 143"/>
                <a:gd name="T33" fmla="*/ 0 h 6"/>
                <a:gd name="T34" fmla="*/ 0 w 143"/>
                <a:gd name="T35" fmla="*/ 0 h 6"/>
                <a:gd name="T36" fmla="*/ 0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140" y="6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0" name="Freeform 341"/>
            <p:cNvSpPr>
              <a:spLocks/>
            </p:cNvSpPr>
            <p:nvPr/>
          </p:nvSpPr>
          <p:spPr bwMode="auto">
            <a:xfrm>
              <a:off x="2835" y="3107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0 w 143"/>
                <a:gd name="T3" fmla="*/ 0 h 6"/>
                <a:gd name="T4" fmla="*/ 140 w 143"/>
                <a:gd name="T5" fmla="*/ 0 h 6"/>
                <a:gd name="T6" fmla="*/ 140 w 143"/>
                <a:gd name="T7" fmla="*/ 0 h 6"/>
                <a:gd name="T8" fmla="*/ 140 w 143"/>
                <a:gd name="T9" fmla="*/ 3 h 6"/>
                <a:gd name="T10" fmla="*/ 143 w 143"/>
                <a:gd name="T11" fmla="*/ 3 h 6"/>
                <a:gd name="T12" fmla="*/ 143 w 143"/>
                <a:gd name="T13" fmla="*/ 3 h 6"/>
                <a:gd name="T14" fmla="*/ 143 w 143"/>
                <a:gd name="T15" fmla="*/ 3 h 6"/>
                <a:gd name="T16" fmla="*/ 143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3 h 6"/>
                <a:gd name="T26" fmla="*/ 0 w 143"/>
                <a:gd name="T27" fmla="*/ 3 h 6"/>
                <a:gd name="T28" fmla="*/ 0 w 143"/>
                <a:gd name="T29" fmla="*/ 3 h 6"/>
                <a:gd name="T30" fmla="*/ 0 w 143"/>
                <a:gd name="T31" fmla="*/ 3 h 6"/>
                <a:gd name="T32" fmla="*/ 0 w 143"/>
                <a:gd name="T33" fmla="*/ 0 h 6"/>
                <a:gd name="T34" fmla="*/ 0 w 143"/>
                <a:gd name="T35" fmla="*/ 0 h 6"/>
                <a:gd name="T36" fmla="*/ 0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1" name="Freeform 342"/>
            <p:cNvSpPr>
              <a:spLocks/>
            </p:cNvSpPr>
            <p:nvPr/>
          </p:nvSpPr>
          <p:spPr bwMode="auto">
            <a:xfrm>
              <a:off x="2835" y="3110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3 w 143"/>
                <a:gd name="T3" fmla="*/ 0 h 6"/>
                <a:gd name="T4" fmla="*/ 143 w 143"/>
                <a:gd name="T5" fmla="*/ 0 h 6"/>
                <a:gd name="T6" fmla="*/ 143 w 143"/>
                <a:gd name="T7" fmla="*/ 0 h 6"/>
                <a:gd name="T8" fmla="*/ 143 w 143"/>
                <a:gd name="T9" fmla="*/ 3 h 6"/>
                <a:gd name="T10" fmla="*/ 143 w 143"/>
                <a:gd name="T11" fmla="*/ 3 h 6"/>
                <a:gd name="T12" fmla="*/ 143 w 143"/>
                <a:gd name="T13" fmla="*/ 3 h 6"/>
                <a:gd name="T14" fmla="*/ 143 w 143"/>
                <a:gd name="T15" fmla="*/ 3 h 6"/>
                <a:gd name="T16" fmla="*/ 143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3 h 6"/>
                <a:gd name="T26" fmla="*/ 0 w 143"/>
                <a:gd name="T27" fmla="*/ 3 h 6"/>
                <a:gd name="T28" fmla="*/ 0 w 143"/>
                <a:gd name="T29" fmla="*/ 3 h 6"/>
                <a:gd name="T30" fmla="*/ 0 w 143"/>
                <a:gd name="T31" fmla="*/ 3 h 6"/>
                <a:gd name="T32" fmla="*/ 0 w 143"/>
                <a:gd name="T33" fmla="*/ 0 h 6"/>
                <a:gd name="T34" fmla="*/ 0 w 143"/>
                <a:gd name="T35" fmla="*/ 0 h 6"/>
                <a:gd name="T36" fmla="*/ 0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2" name="Freeform 343"/>
            <p:cNvSpPr>
              <a:spLocks/>
            </p:cNvSpPr>
            <p:nvPr/>
          </p:nvSpPr>
          <p:spPr bwMode="auto">
            <a:xfrm>
              <a:off x="2832" y="3113"/>
              <a:ext cx="146" cy="6"/>
            </a:xfrm>
            <a:custGeom>
              <a:avLst/>
              <a:gdLst>
                <a:gd name="T0" fmla="*/ 3 w 146"/>
                <a:gd name="T1" fmla="*/ 0 h 6"/>
                <a:gd name="T2" fmla="*/ 146 w 146"/>
                <a:gd name="T3" fmla="*/ 0 h 6"/>
                <a:gd name="T4" fmla="*/ 146 w 146"/>
                <a:gd name="T5" fmla="*/ 0 h 6"/>
                <a:gd name="T6" fmla="*/ 146 w 146"/>
                <a:gd name="T7" fmla="*/ 0 h 6"/>
                <a:gd name="T8" fmla="*/ 146 w 146"/>
                <a:gd name="T9" fmla="*/ 3 h 6"/>
                <a:gd name="T10" fmla="*/ 146 w 146"/>
                <a:gd name="T11" fmla="*/ 3 h 6"/>
                <a:gd name="T12" fmla="*/ 146 w 146"/>
                <a:gd name="T13" fmla="*/ 3 h 6"/>
                <a:gd name="T14" fmla="*/ 146 w 146"/>
                <a:gd name="T15" fmla="*/ 3 h 6"/>
                <a:gd name="T16" fmla="*/ 146 w 146"/>
                <a:gd name="T17" fmla="*/ 6 h 6"/>
                <a:gd name="T18" fmla="*/ 146 w 146"/>
                <a:gd name="T19" fmla="*/ 6 h 6"/>
                <a:gd name="T20" fmla="*/ 0 w 146"/>
                <a:gd name="T21" fmla="*/ 6 h 6"/>
                <a:gd name="T22" fmla="*/ 3 w 146"/>
                <a:gd name="T23" fmla="*/ 6 h 6"/>
                <a:gd name="T24" fmla="*/ 3 w 146"/>
                <a:gd name="T25" fmla="*/ 3 h 6"/>
                <a:gd name="T26" fmla="*/ 3 w 146"/>
                <a:gd name="T27" fmla="*/ 3 h 6"/>
                <a:gd name="T28" fmla="*/ 3 w 146"/>
                <a:gd name="T29" fmla="*/ 3 h 6"/>
                <a:gd name="T30" fmla="*/ 3 w 146"/>
                <a:gd name="T31" fmla="*/ 3 h 6"/>
                <a:gd name="T32" fmla="*/ 3 w 146"/>
                <a:gd name="T33" fmla="*/ 0 h 6"/>
                <a:gd name="T34" fmla="*/ 3 w 146"/>
                <a:gd name="T35" fmla="*/ 0 h 6"/>
                <a:gd name="T36" fmla="*/ 3 w 14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6"/>
                <a:gd name="T59" fmla="*/ 146 w 1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6">
                  <a:moveTo>
                    <a:pt x="3" y="0"/>
                  </a:moveTo>
                  <a:lnTo>
                    <a:pt x="146" y="0"/>
                  </a:lnTo>
                  <a:lnTo>
                    <a:pt x="146" y="3"/>
                  </a:lnTo>
                  <a:lnTo>
                    <a:pt x="146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3" name="Freeform 344"/>
            <p:cNvSpPr>
              <a:spLocks/>
            </p:cNvSpPr>
            <p:nvPr/>
          </p:nvSpPr>
          <p:spPr bwMode="auto">
            <a:xfrm>
              <a:off x="2832" y="3116"/>
              <a:ext cx="146" cy="6"/>
            </a:xfrm>
            <a:custGeom>
              <a:avLst/>
              <a:gdLst>
                <a:gd name="T0" fmla="*/ 3 w 146"/>
                <a:gd name="T1" fmla="*/ 0 h 6"/>
                <a:gd name="T2" fmla="*/ 146 w 146"/>
                <a:gd name="T3" fmla="*/ 0 h 6"/>
                <a:gd name="T4" fmla="*/ 146 w 146"/>
                <a:gd name="T5" fmla="*/ 0 h 6"/>
                <a:gd name="T6" fmla="*/ 146 w 146"/>
                <a:gd name="T7" fmla="*/ 0 h 6"/>
                <a:gd name="T8" fmla="*/ 146 w 146"/>
                <a:gd name="T9" fmla="*/ 3 h 6"/>
                <a:gd name="T10" fmla="*/ 146 w 146"/>
                <a:gd name="T11" fmla="*/ 3 h 6"/>
                <a:gd name="T12" fmla="*/ 146 w 146"/>
                <a:gd name="T13" fmla="*/ 3 h 6"/>
                <a:gd name="T14" fmla="*/ 146 w 146"/>
                <a:gd name="T15" fmla="*/ 3 h 6"/>
                <a:gd name="T16" fmla="*/ 146 w 146"/>
                <a:gd name="T17" fmla="*/ 6 h 6"/>
                <a:gd name="T18" fmla="*/ 146 w 146"/>
                <a:gd name="T19" fmla="*/ 6 h 6"/>
                <a:gd name="T20" fmla="*/ 0 w 146"/>
                <a:gd name="T21" fmla="*/ 6 h 6"/>
                <a:gd name="T22" fmla="*/ 0 w 146"/>
                <a:gd name="T23" fmla="*/ 6 h 6"/>
                <a:gd name="T24" fmla="*/ 0 w 146"/>
                <a:gd name="T25" fmla="*/ 3 h 6"/>
                <a:gd name="T26" fmla="*/ 0 w 146"/>
                <a:gd name="T27" fmla="*/ 3 h 6"/>
                <a:gd name="T28" fmla="*/ 0 w 146"/>
                <a:gd name="T29" fmla="*/ 3 h 6"/>
                <a:gd name="T30" fmla="*/ 3 w 146"/>
                <a:gd name="T31" fmla="*/ 3 h 6"/>
                <a:gd name="T32" fmla="*/ 3 w 146"/>
                <a:gd name="T33" fmla="*/ 0 h 6"/>
                <a:gd name="T34" fmla="*/ 3 w 146"/>
                <a:gd name="T35" fmla="*/ 0 h 6"/>
                <a:gd name="T36" fmla="*/ 3 w 14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6"/>
                <a:gd name="T59" fmla="*/ 146 w 1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6">
                  <a:moveTo>
                    <a:pt x="3" y="0"/>
                  </a:moveTo>
                  <a:lnTo>
                    <a:pt x="146" y="0"/>
                  </a:lnTo>
                  <a:lnTo>
                    <a:pt x="146" y="3"/>
                  </a:lnTo>
                  <a:lnTo>
                    <a:pt x="14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4" name="Freeform 345"/>
            <p:cNvSpPr>
              <a:spLocks/>
            </p:cNvSpPr>
            <p:nvPr/>
          </p:nvSpPr>
          <p:spPr bwMode="auto">
            <a:xfrm>
              <a:off x="2832" y="3119"/>
              <a:ext cx="149" cy="6"/>
            </a:xfrm>
            <a:custGeom>
              <a:avLst/>
              <a:gdLst>
                <a:gd name="T0" fmla="*/ 0 w 149"/>
                <a:gd name="T1" fmla="*/ 0 h 6"/>
                <a:gd name="T2" fmla="*/ 146 w 149"/>
                <a:gd name="T3" fmla="*/ 0 h 6"/>
                <a:gd name="T4" fmla="*/ 146 w 149"/>
                <a:gd name="T5" fmla="*/ 0 h 6"/>
                <a:gd name="T6" fmla="*/ 146 w 149"/>
                <a:gd name="T7" fmla="*/ 0 h 6"/>
                <a:gd name="T8" fmla="*/ 146 w 149"/>
                <a:gd name="T9" fmla="*/ 3 h 6"/>
                <a:gd name="T10" fmla="*/ 146 w 149"/>
                <a:gd name="T11" fmla="*/ 3 h 6"/>
                <a:gd name="T12" fmla="*/ 146 w 149"/>
                <a:gd name="T13" fmla="*/ 3 h 6"/>
                <a:gd name="T14" fmla="*/ 149 w 149"/>
                <a:gd name="T15" fmla="*/ 3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3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3 h 6"/>
                <a:gd name="T32" fmla="*/ 0 w 149"/>
                <a:gd name="T33" fmla="*/ 0 h 6"/>
                <a:gd name="T34" fmla="*/ 0 w 149"/>
                <a:gd name="T35" fmla="*/ 0 h 6"/>
                <a:gd name="T36" fmla="*/ 0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0" y="0"/>
                  </a:moveTo>
                  <a:lnTo>
                    <a:pt x="146" y="0"/>
                  </a:lnTo>
                  <a:lnTo>
                    <a:pt x="146" y="3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5" name="Freeform 346"/>
            <p:cNvSpPr>
              <a:spLocks/>
            </p:cNvSpPr>
            <p:nvPr/>
          </p:nvSpPr>
          <p:spPr bwMode="auto">
            <a:xfrm>
              <a:off x="2832" y="3122"/>
              <a:ext cx="149" cy="6"/>
            </a:xfrm>
            <a:custGeom>
              <a:avLst/>
              <a:gdLst>
                <a:gd name="T0" fmla="*/ 0 w 149"/>
                <a:gd name="T1" fmla="*/ 0 h 6"/>
                <a:gd name="T2" fmla="*/ 146 w 149"/>
                <a:gd name="T3" fmla="*/ 0 h 6"/>
                <a:gd name="T4" fmla="*/ 146 w 149"/>
                <a:gd name="T5" fmla="*/ 0 h 6"/>
                <a:gd name="T6" fmla="*/ 149 w 149"/>
                <a:gd name="T7" fmla="*/ 0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3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3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3 h 6"/>
                <a:gd name="T32" fmla="*/ 0 w 149"/>
                <a:gd name="T33" fmla="*/ 0 h 6"/>
                <a:gd name="T34" fmla="*/ 0 w 149"/>
                <a:gd name="T35" fmla="*/ 0 h 6"/>
                <a:gd name="T36" fmla="*/ 0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0" y="0"/>
                  </a:moveTo>
                  <a:lnTo>
                    <a:pt x="146" y="0"/>
                  </a:ln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6" name="Freeform 347"/>
            <p:cNvSpPr>
              <a:spLocks/>
            </p:cNvSpPr>
            <p:nvPr/>
          </p:nvSpPr>
          <p:spPr bwMode="auto">
            <a:xfrm>
              <a:off x="2832" y="3125"/>
              <a:ext cx="149" cy="6"/>
            </a:xfrm>
            <a:custGeom>
              <a:avLst/>
              <a:gdLst>
                <a:gd name="T0" fmla="*/ 0 w 149"/>
                <a:gd name="T1" fmla="*/ 0 h 6"/>
                <a:gd name="T2" fmla="*/ 149 w 149"/>
                <a:gd name="T3" fmla="*/ 0 h 6"/>
                <a:gd name="T4" fmla="*/ 149 w 149"/>
                <a:gd name="T5" fmla="*/ 0 h 6"/>
                <a:gd name="T6" fmla="*/ 149 w 149"/>
                <a:gd name="T7" fmla="*/ 0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3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3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3 h 6"/>
                <a:gd name="T32" fmla="*/ 0 w 149"/>
                <a:gd name="T33" fmla="*/ 0 h 6"/>
                <a:gd name="T34" fmla="*/ 0 w 149"/>
                <a:gd name="T35" fmla="*/ 0 h 6"/>
                <a:gd name="T36" fmla="*/ 0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7" name="Freeform 348"/>
            <p:cNvSpPr>
              <a:spLocks/>
            </p:cNvSpPr>
            <p:nvPr/>
          </p:nvSpPr>
          <p:spPr bwMode="auto">
            <a:xfrm>
              <a:off x="2832" y="3128"/>
              <a:ext cx="149" cy="6"/>
            </a:xfrm>
            <a:custGeom>
              <a:avLst/>
              <a:gdLst>
                <a:gd name="T0" fmla="*/ 0 w 149"/>
                <a:gd name="T1" fmla="*/ 0 h 6"/>
                <a:gd name="T2" fmla="*/ 149 w 149"/>
                <a:gd name="T3" fmla="*/ 0 h 6"/>
                <a:gd name="T4" fmla="*/ 149 w 149"/>
                <a:gd name="T5" fmla="*/ 0 h 6"/>
                <a:gd name="T6" fmla="*/ 149 w 149"/>
                <a:gd name="T7" fmla="*/ 0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3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3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3 h 6"/>
                <a:gd name="T32" fmla="*/ 0 w 149"/>
                <a:gd name="T33" fmla="*/ 0 h 6"/>
                <a:gd name="T34" fmla="*/ 0 w 149"/>
                <a:gd name="T35" fmla="*/ 0 h 6"/>
                <a:gd name="T36" fmla="*/ 0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8" name="Freeform 349"/>
            <p:cNvSpPr>
              <a:spLocks/>
            </p:cNvSpPr>
            <p:nvPr/>
          </p:nvSpPr>
          <p:spPr bwMode="auto">
            <a:xfrm>
              <a:off x="2829" y="3131"/>
              <a:ext cx="155" cy="6"/>
            </a:xfrm>
            <a:custGeom>
              <a:avLst/>
              <a:gdLst>
                <a:gd name="T0" fmla="*/ 3 w 155"/>
                <a:gd name="T1" fmla="*/ 0 h 6"/>
                <a:gd name="T2" fmla="*/ 152 w 155"/>
                <a:gd name="T3" fmla="*/ 0 h 6"/>
                <a:gd name="T4" fmla="*/ 152 w 155"/>
                <a:gd name="T5" fmla="*/ 0 h 6"/>
                <a:gd name="T6" fmla="*/ 152 w 155"/>
                <a:gd name="T7" fmla="*/ 0 h 6"/>
                <a:gd name="T8" fmla="*/ 152 w 155"/>
                <a:gd name="T9" fmla="*/ 3 h 6"/>
                <a:gd name="T10" fmla="*/ 152 w 155"/>
                <a:gd name="T11" fmla="*/ 3 h 6"/>
                <a:gd name="T12" fmla="*/ 152 w 155"/>
                <a:gd name="T13" fmla="*/ 3 h 6"/>
                <a:gd name="T14" fmla="*/ 152 w 155"/>
                <a:gd name="T15" fmla="*/ 3 h 6"/>
                <a:gd name="T16" fmla="*/ 155 w 155"/>
                <a:gd name="T17" fmla="*/ 6 h 6"/>
                <a:gd name="T18" fmla="*/ 155 w 155"/>
                <a:gd name="T19" fmla="*/ 6 h 6"/>
                <a:gd name="T20" fmla="*/ 0 w 155"/>
                <a:gd name="T21" fmla="*/ 6 h 6"/>
                <a:gd name="T22" fmla="*/ 0 w 155"/>
                <a:gd name="T23" fmla="*/ 6 h 6"/>
                <a:gd name="T24" fmla="*/ 3 w 155"/>
                <a:gd name="T25" fmla="*/ 3 h 6"/>
                <a:gd name="T26" fmla="*/ 3 w 155"/>
                <a:gd name="T27" fmla="*/ 3 h 6"/>
                <a:gd name="T28" fmla="*/ 3 w 155"/>
                <a:gd name="T29" fmla="*/ 3 h 6"/>
                <a:gd name="T30" fmla="*/ 3 w 155"/>
                <a:gd name="T31" fmla="*/ 3 h 6"/>
                <a:gd name="T32" fmla="*/ 3 w 155"/>
                <a:gd name="T33" fmla="*/ 0 h 6"/>
                <a:gd name="T34" fmla="*/ 3 w 155"/>
                <a:gd name="T35" fmla="*/ 0 h 6"/>
                <a:gd name="T36" fmla="*/ 3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3" y="0"/>
                  </a:moveTo>
                  <a:lnTo>
                    <a:pt x="152" y="0"/>
                  </a:lnTo>
                  <a:lnTo>
                    <a:pt x="152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79" name="Freeform 350"/>
            <p:cNvSpPr>
              <a:spLocks/>
            </p:cNvSpPr>
            <p:nvPr/>
          </p:nvSpPr>
          <p:spPr bwMode="auto">
            <a:xfrm>
              <a:off x="2829" y="3134"/>
              <a:ext cx="155" cy="6"/>
            </a:xfrm>
            <a:custGeom>
              <a:avLst/>
              <a:gdLst>
                <a:gd name="T0" fmla="*/ 3 w 155"/>
                <a:gd name="T1" fmla="*/ 0 h 6"/>
                <a:gd name="T2" fmla="*/ 152 w 155"/>
                <a:gd name="T3" fmla="*/ 0 h 6"/>
                <a:gd name="T4" fmla="*/ 152 w 155"/>
                <a:gd name="T5" fmla="*/ 0 h 6"/>
                <a:gd name="T6" fmla="*/ 152 w 155"/>
                <a:gd name="T7" fmla="*/ 0 h 6"/>
                <a:gd name="T8" fmla="*/ 155 w 155"/>
                <a:gd name="T9" fmla="*/ 3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3 h 6"/>
                <a:gd name="T16" fmla="*/ 155 w 155"/>
                <a:gd name="T17" fmla="*/ 6 h 6"/>
                <a:gd name="T18" fmla="*/ 155 w 155"/>
                <a:gd name="T19" fmla="*/ 6 h 6"/>
                <a:gd name="T20" fmla="*/ 0 w 155"/>
                <a:gd name="T21" fmla="*/ 6 h 6"/>
                <a:gd name="T22" fmla="*/ 0 w 155"/>
                <a:gd name="T23" fmla="*/ 6 h 6"/>
                <a:gd name="T24" fmla="*/ 0 w 155"/>
                <a:gd name="T25" fmla="*/ 3 h 6"/>
                <a:gd name="T26" fmla="*/ 0 w 155"/>
                <a:gd name="T27" fmla="*/ 3 h 6"/>
                <a:gd name="T28" fmla="*/ 0 w 155"/>
                <a:gd name="T29" fmla="*/ 3 h 6"/>
                <a:gd name="T30" fmla="*/ 0 w 155"/>
                <a:gd name="T31" fmla="*/ 3 h 6"/>
                <a:gd name="T32" fmla="*/ 3 w 155"/>
                <a:gd name="T33" fmla="*/ 0 h 6"/>
                <a:gd name="T34" fmla="*/ 3 w 155"/>
                <a:gd name="T35" fmla="*/ 0 h 6"/>
                <a:gd name="T36" fmla="*/ 3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3" y="0"/>
                  </a:moveTo>
                  <a:lnTo>
                    <a:pt x="152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0" name="Freeform 351"/>
            <p:cNvSpPr>
              <a:spLocks/>
            </p:cNvSpPr>
            <p:nvPr/>
          </p:nvSpPr>
          <p:spPr bwMode="auto">
            <a:xfrm>
              <a:off x="2829" y="3137"/>
              <a:ext cx="155" cy="6"/>
            </a:xfrm>
            <a:custGeom>
              <a:avLst/>
              <a:gdLst>
                <a:gd name="T0" fmla="*/ 0 w 155"/>
                <a:gd name="T1" fmla="*/ 0 h 6"/>
                <a:gd name="T2" fmla="*/ 155 w 155"/>
                <a:gd name="T3" fmla="*/ 0 h 6"/>
                <a:gd name="T4" fmla="*/ 155 w 155"/>
                <a:gd name="T5" fmla="*/ 0 h 6"/>
                <a:gd name="T6" fmla="*/ 155 w 155"/>
                <a:gd name="T7" fmla="*/ 0 h 6"/>
                <a:gd name="T8" fmla="*/ 155 w 155"/>
                <a:gd name="T9" fmla="*/ 3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3 h 6"/>
                <a:gd name="T16" fmla="*/ 155 w 155"/>
                <a:gd name="T17" fmla="*/ 6 h 6"/>
                <a:gd name="T18" fmla="*/ 155 w 155"/>
                <a:gd name="T19" fmla="*/ 6 h 6"/>
                <a:gd name="T20" fmla="*/ 0 w 155"/>
                <a:gd name="T21" fmla="*/ 6 h 6"/>
                <a:gd name="T22" fmla="*/ 0 w 155"/>
                <a:gd name="T23" fmla="*/ 6 h 6"/>
                <a:gd name="T24" fmla="*/ 0 w 155"/>
                <a:gd name="T25" fmla="*/ 3 h 6"/>
                <a:gd name="T26" fmla="*/ 0 w 155"/>
                <a:gd name="T27" fmla="*/ 3 h 6"/>
                <a:gd name="T28" fmla="*/ 0 w 155"/>
                <a:gd name="T29" fmla="*/ 3 h 6"/>
                <a:gd name="T30" fmla="*/ 0 w 155"/>
                <a:gd name="T31" fmla="*/ 3 h 6"/>
                <a:gd name="T32" fmla="*/ 0 w 155"/>
                <a:gd name="T33" fmla="*/ 0 h 6"/>
                <a:gd name="T34" fmla="*/ 0 w 155"/>
                <a:gd name="T35" fmla="*/ 0 h 6"/>
                <a:gd name="T36" fmla="*/ 0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0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1" name="Freeform 352"/>
            <p:cNvSpPr>
              <a:spLocks/>
            </p:cNvSpPr>
            <p:nvPr/>
          </p:nvSpPr>
          <p:spPr bwMode="auto">
            <a:xfrm>
              <a:off x="2829" y="3140"/>
              <a:ext cx="155" cy="6"/>
            </a:xfrm>
            <a:custGeom>
              <a:avLst/>
              <a:gdLst>
                <a:gd name="T0" fmla="*/ 0 w 155"/>
                <a:gd name="T1" fmla="*/ 0 h 6"/>
                <a:gd name="T2" fmla="*/ 155 w 155"/>
                <a:gd name="T3" fmla="*/ 0 h 6"/>
                <a:gd name="T4" fmla="*/ 155 w 155"/>
                <a:gd name="T5" fmla="*/ 0 h 6"/>
                <a:gd name="T6" fmla="*/ 155 w 155"/>
                <a:gd name="T7" fmla="*/ 0 h 6"/>
                <a:gd name="T8" fmla="*/ 155 w 155"/>
                <a:gd name="T9" fmla="*/ 3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3 h 6"/>
                <a:gd name="T16" fmla="*/ 155 w 155"/>
                <a:gd name="T17" fmla="*/ 6 h 6"/>
                <a:gd name="T18" fmla="*/ 155 w 155"/>
                <a:gd name="T19" fmla="*/ 6 h 6"/>
                <a:gd name="T20" fmla="*/ 0 w 155"/>
                <a:gd name="T21" fmla="*/ 6 h 6"/>
                <a:gd name="T22" fmla="*/ 0 w 155"/>
                <a:gd name="T23" fmla="*/ 6 h 6"/>
                <a:gd name="T24" fmla="*/ 0 w 155"/>
                <a:gd name="T25" fmla="*/ 3 h 6"/>
                <a:gd name="T26" fmla="*/ 0 w 155"/>
                <a:gd name="T27" fmla="*/ 3 h 6"/>
                <a:gd name="T28" fmla="*/ 0 w 155"/>
                <a:gd name="T29" fmla="*/ 3 h 6"/>
                <a:gd name="T30" fmla="*/ 0 w 155"/>
                <a:gd name="T31" fmla="*/ 3 h 6"/>
                <a:gd name="T32" fmla="*/ 0 w 155"/>
                <a:gd name="T33" fmla="*/ 0 h 6"/>
                <a:gd name="T34" fmla="*/ 0 w 155"/>
                <a:gd name="T35" fmla="*/ 0 h 6"/>
                <a:gd name="T36" fmla="*/ 0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0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2" name="Freeform 353"/>
            <p:cNvSpPr>
              <a:spLocks/>
            </p:cNvSpPr>
            <p:nvPr/>
          </p:nvSpPr>
          <p:spPr bwMode="auto">
            <a:xfrm>
              <a:off x="2829" y="3143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5 w 158"/>
                <a:gd name="T3" fmla="*/ 0 h 6"/>
                <a:gd name="T4" fmla="*/ 155 w 158"/>
                <a:gd name="T5" fmla="*/ 0 h 6"/>
                <a:gd name="T6" fmla="*/ 155 w 158"/>
                <a:gd name="T7" fmla="*/ 0 h 6"/>
                <a:gd name="T8" fmla="*/ 155 w 158"/>
                <a:gd name="T9" fmla="*/ 3 h 6"/>
                <a:gd name="T10" fmla="*/ 155 w 158"/>
                <a:gd name="T11" fmla="*/ 3 h 6"/>
                <a:gd name="T12" fmla="*/ 155 w 158"/>
                <a:gd name="T13" fmla="*/ 3 h 6"/>
                <a:gd name="T14" fmla="*/ 155 w 158"/>
                <a:gd name="T15" fmla="*/ 3 h 6"/>
                <a:gd name="T16" fmla="*/ 158 w 158"/>
                <a:gd name="T17" fmla="*/ 6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6 h 6"/>
                <a:gd name="T24" fmla="*/ 0 w 158"/>
                <a:gd name="T25" fmla="*/ 3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3 h 6"/>
                <a:gd name="T32" fmla="*/ 0 w 158"/>
                <a:gd name="T33" fmla="*/ 0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3" name="Freeform 354"/>
            <p:cNvSpPr>
              <a:spLocks/>
            </p:cNvSpPr>
            <p:nvPr/>
          </p:nvSpPr>
          <p:spPr bwMode="auto">
            <a:xfrm>
              <a:off x="2829" y="3146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5 w 158"/>
                <a:gd name="T3" fmla="*/ 0 h 6"/>
                <a:gd name="T4" fmla="*/ 155 w 158"/>
                <a:gd name="T5" fmla="*/ 0 h 6"/>
                <a:gd name="T6" fmla="*/ 155 w 158"/>
                <a:gd name="T7" fmla="*/ 0 h 6"/>
                <a:gd name="T8" fmla="*/ 158 w 158"/>
                <a:gd name="T9" fmla="*/ 3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3 h 6"/>
                <a:gd name="T16" fmla="*/ 158 w 158"/>
                <a:gd name="T17" fmla="*/ 6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6 h 6"/>
                <a:gd name="T24" fmla="*/ 0 w 158"/>
                <a:gd name="T25" fmla="*/ 3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3 h 6"/>
                <a:gd name="T32" fmla="*/ 0 w 158"/>
                <a:gd name="T33" fmla="*/ 0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5" y="0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4" name="Freeform 355"/>
            <p:cNvSpPr>
              <a:spLocks/>
            </p:cNvSpPr>
            <p:nvPr/>
          </p:nvSpPr>
          <p:spPr bwMode="auto">
            <a:xfrm>
              <a:off x="2826" y="3149"/>
              <a:ext cx="161" cy="6"/>
            </a:xfrm>
            <a:custGeom>
              <a:avLst/>
              <a:gdLst>
                <a:gd name="T0" fmla="*/ 3 w 161"/>
                <a:gd name="T1" fmla="*/ 0 h 6"/>
                <a:gd name="T2" fmla="*/ 161 w 161"/>
                <a:gd name="T3" fmla="*/ 0 h 6"/>
                <a:gd name="T4" fmla="*/ 161 w 161"/>
                <a:gd name="T5" fmla="*/ 0 h 6"/>
                <a:gd name="T6" fmla="*/ 161 w 161"/>
                <a:gd name="T7" fmla="*/ 0 h 6"/>
                <a:gd name="T8" fmla="*/ 161 w 161"/>
                <a:gd name="T9" fmla="*/ 3 h 6"/>
                <a:gd name="T10" fmla="*/ 161 w 161"/>
                <a:gd name="T11" fmla="*/ 3 h 6"/>
                <a:gd name="T12" fmla="*/ 161 w 161"/>
                <a:gd name="T13" fmla="*/ 3 h 6"/>
                <a:gd name="T14" fmla="*/ 161 w 161"/>
                <a:gd name="T15" fmla="*/ 3 h 6"/>
                <a:gd name="T16" fmla="*/ 161 w 161"/>
                <a:gd name="T17" fmla="*/ 6 h 6"/>
                <a:gd name="T18" fmla="*/ 161 w 161"/>
                <a:gd name="T19" fmla="*/ 6 h 6"/>
                <a:gd name="T20" fmla="*/ 0 w 161"/>
                <a:gd name="T21" fmla="*/ 6 h 6"/>
                <a:gd name="T22" fmla="*/ 0 w 161"/>
                <a:gd name="T23" fmla="*/ 6 h 6"/>
                <a:gd name="T24" fmla="*/ 0 w 161"/>
                <a:gd name="T25" fmla="*/ 3 h 6"/>
                <a:gd name="T26" fmla="*/ 3 w 161"/>
                <a:gd name="T27" fmla="*/ 3 h 6"/>
                <a:gd name="T28" fmla="*/ 3 w 161"/>
                <a:gd name="T29" fmla="*/ 3 h 6"/>
                <a:gd name="T30" fmla="*/ 3 w 161"/>
                <a:gd name="T31" fmla="*/ 3 h 6"/>
                <a:gd name="T32" fmla="*/ 3 w 161"/>
                <a:gd name="T33" fmla="*/ 0 h 6"/>
                <a:gd name="T34" fmla="*/ 3 w 161"/>
                <a:gd name="T35" fmla="*/ 0 h 6"/>
                <a:gd name="T36" fmla="*/ 3 w 1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1"/>
                <a:gd name="T58" fmla="*/ 0 h 6"/>
                <a:gd name="T59" fmla="*/ 161 w 1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1" h="6">
                  <a:moveTo>
                    <a:pt x="3" y="0"/>
                  </a:moveTo>
                  <a:lnTo>
                    <a:pt x="161" y="0"/>
                  </a:lnTo>
                  <a:lnTo>
                    <a:pt x="161" y="3"/>
                  </a:lnTo>
                  <a:lnTo>
                    <a:pt x="1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5" name="Freeform 356"/>
            <p:cNvSpPr>
              <a:spLocks/>
            </p:cNvSpPr>
            <p:nvPr/>
          </p:nvSpPr>
          <p:spPr bwMode="auto">
            <a:xfrm>
              <a:off x="2826" y="3152"/>
              <a:ext cx="161" cy="6"/>
            </a:xfrm>
            <a:custGeom>
              <a:avLst/>
              <a:gdLst>
                <a:gd name="T0" fmla="*/ 3 w 161"/>
                <a:gd name="T1" fmla="*/ 0 h 6"/>
                <a:gd name="T2" fmla="*/ 161 w 161"/>
                <a:gd name="T3" fmla="*/ 0 h 6"/>
                <a:gd name="T4" fmla="*/ 161 w 161"/>
                <a:gd name="T5" fmla="*/ 0 h 6"/>
                <a:gd name="T6" fmla="*/ 161 w 161"/>
                <a:gd name="T7" fmla="*/ 0 h 6"/>
                <a:gd name="T8" fmla="*/ 161 w 161"/>
                <a:gd name="T9" fmla="*/ 3 h 6"/>
                <a:gd name="T10" fmla="*/ 161 w 161"/>
                <a:gd name="T11" fmla="*/ 3 h 6"/>
                <a:gd name="T12" fmla="*/ 161 w 161"/>
                <a:gd name="T13" fmla="*/ 3 h 6"/>
                <a:gd name="T14" fmla="*/ 161 w 161"/>
                <a:gd name="T15" fmla="*/ 3 h 6"/>
                <a:gd name="T16" fmla="*/ 161 w 161"/>
                <a:gd name="T17" fmla="*/ 6 h 6"/>
                <a:gd name="T18" fmla="*/ 161 w 161"/>
                <a:gd name="T19" fmla="*/ 6 h 6"/>
                <a:gd name="T20" fmla="*/ 0 w 161"/>
                <a:gd name="T21" fmla="*/ 6 h 6"/>
                <a:gd name="T22" fmla="*/ 0 w 161"/>
                <a:gd name="T23" fmla="*/ 6 h 6"/>
                <a:gd name="T24" fmla="*/ 0 w 161"/>
                <a:gd name="T25" fmla="*/ 3 h 6"/>
                <a:gd name="T26" fmla="*/ 0 w 161"/>
                <a:gd name="T27" fmla="*/ 3 h 6"/>
                <a:gd name="T28" fmla="*/ 0 w 161"/>
                <a:gd name="T29" fmla="*/ 3 h 6"/>
                <a:gd name="T30" fmla="*/ 0 w 161"/>
                <a:gd name="T31" fmla="*/ 3 h 6"/>
                <a:gd name="T32" fmla="*/ 0 w 161"/>
                <a:gd name="T33" fmla="*/ 0 h 6"/>
                <a:gd name="T34" fmla="*/ 3 w 161"/>
                <a:gd name="T35" fmla="*/ 0 h 6"/>
                <a:gd name="T36" fmla="*/ 3 w 1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1"/>
                <a:gd name="T58" fmla="*/ 0 h 6"/>
                <a:gd name="T59" fmla="*/ 161 w 1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1" h="6">
                  <a:moveTo>
                    <a:pt x="3" y="0"/>
                  </a:moveTo>
                  <a:lnTo>
                    <a:pt x="161" y="0"/>
                  </a:lnTo>
                  <a:lnTo>
                    <a:pt x="161" y="3"/>
                  </a:lnTo>
                  <a:lnTo>
                    <a:pt x="1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6" name="Freeform 357"/>
            <p:cNvSpPr>
              <a:spLocks/>
            </p:cNvSpPr>
            <p:nvPr/>
          </p:nvSpPr>
          <p:spPr bwMode="auto">
            <a:xfrm>
              <a:off x="2826" y="3155"/>
              <a:ext cx="164" cy="6"/>
            </a:xfrm>
            <a:custGeom>
              <a:avLst/>
              <a:gdLst>
                <a:gd name="T0" fmla="*/ 0 w 164"/>
                <a:gd name="T1" fmla="*/ 0 h 6"/>
                <a:gd name="T2" fmla="*/ 161 w 164"/>
                <a:gd name="T3" fmla="*/ 0 h 6"/>
                <a:gd name="T4" fmla="*/ 161 w 164"/>
                <a:gd name="T5" fmla="*/ 0 h 6"/>
                <a:gd name="T6" fmla="*/ 161 w 164"/>
                <a:gd name="T7" fmla="*/ 0 h 6"/>
                <a:gd name="T8" fmla="*/ 161 w 164"/>
                <a:gd name="T9" fmla="*/ 3 h 6"/>
                <a:gd name="T10" fmla="*/ 161 w 164"/>
                <a:gd name="T11" fmla="*/ 3 h 6"/>
                <a:gd name="T12" fmla="*/ 161 w 164"/>
                <a:gd name="T13" fmla="*/ 3 h 6"/>
                <a:gd name="T14" fmla="*/ 164 w 164"/>
                <a:gd name="T15" fmla="*/ 3 h 6"/>
                <a:gd name="T16" fmla="*/ 164 w 164"/>
                <a:gd name="T17" fmla="*/ 6 h 6"/>
                <a:gd name="T18" fmla="*/ 164 w 164"/>
                <a:gd name="T19" fmla="*/ 6 h 6"/>
                <a:gd name="T20" fmla="*/ 0 w 164"/>
                <a:gd name="T21" fmla="*/ 6 h 6"/>
                <a:gd name="T22" fmla="*/ 0 w 164"/>
                <a:gd name="T23" fmla="*/ 6 h 6"/>
                <a:gd name="T24" fmla="*/ 0 w 164"/>
                <a:gd name="T25" fmla="*/ 3 h 6"/>
                <a:gd name="T26" fmla="*/ 0 w 164"/>
                <a:gd name="T27" fmla="*/ 3 h 6"/>
                <a:gd name="T28" fmla="*/ 0 w 164"/>
                <a:gd name="T29" fmla="*/ 3 h 6"/>
                <a:gd name="T30" fmla="*/ 0 w 164"/>
                <a:gd name="T31" fmla="*/ 3 h 6"/>
                <a:gd name="T32" fmla="*/ 0 w 164"/>
                <a:gd name="T33" fmla="*/ 0 h 6"/>
                <a:gd name="T34" fmla="*/ 0 w 164"/>
                <a:gd name="T35" fmla="*/ 0 h 6"/>
                <a:gd name="T36" fmla="*/ 0 w 1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6"/>
                <a:gd name="T59" fmla="*/ 164 w 1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6">
                  <a:moveTo>
                    <a:pt x="0" y="0"/>
                  </a:moveTo>
                  <a:lnTo>
                    <a:pt x="161" y="0"/>
                  </a:lnTo>
                  <a:lnTo>
                    <a:pt x="161" y="3"/>
                  </a:lnTo>
                  <a:lnTo>
                    <a:pt x="164" y="3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4087" name="Freeform 358"/>
            <p:cNvSpPr>
              <a:spLocks/>
            </p:cNvSpPr>
            <p:nvPr/>
          </p:nvSpPr>
          <p:spPr bwMode="auto">
            <a:xfrm>
              <a:off x="2826" y="3158"/>
              <a:ext cx="164" cy="6"/>
            </a:xfrm>
            <a:custGeom>
              <a:avLst/>
              <a:gdLst>
                <a:gd name="T0" fmla="*/ 0 w 164"/>
                <a:gd name="T1" fmla="*/ 0 h 6"/>
                <a:gd name="T2" fmla="*/ 161 w 164"/>
                <a:gd name="T3" fmla="*/ 0 h 6"/>
                <a:gd name="T4" fmla="*/ 161 w 164"/>
                <a:gd name="T5" fmla="*/ 0 h 6"/>
                <a:gd name="T6" fmla="*/ 164 w 164"/>
                <a:gd name="T7" fmla="*/ 0 h 6"/>
                <a:gd name="T8" fmla="*/ 164 w 164"/>
                <a:gd name="T9" fmla="*/ 3 h 6"/>
                <a:gd name="T10" fmla="*/ 164 w 164"/>
                <a:gd name="T11" fmla="*/ 3 h 6"/>
                <a:gd name="T12" fmla="*/ 164 w 164"/>
                <a:gd name="T13" fmla="*/ 3 h 6"/>
                <a:gd name="T14" fmla="*/ 164 w 164"/>
                <a:gd name="T15" fmla="*/ 3 h 6"/>
                <a:gd name="T16" fmla="*/ 164 w 164"/>
                <a:gd name="T17" fmla="*/ 6 h 6"/>
                <a:gd name="T18" fmla="*/ 164 w 164"/>
                <a:gd name="T19" fmla="*/ 6 h 6"/>
                <a:gd name="T20" fmla="*/ 0 w 164"/>
                <a:gd name="T21" fmla="*/ 6 h 6"/>
                <a:gd name="T22" fmla="*/ 0 w 164"/>
                <a:gd name="T23" fmla="*/ 6 h 6"/>
                <a:gd name="T24" fmla="*/ 0 w 164"/>
                <a:gd name="T25" fmla="*/ 3 h 6"/>
                <a:gd name="T26" fmla="*/ 0 w 164"/>
                <a:gd name="T27" fmla="*/ 3 h 6"/>
                <a:gd name="T28" fmla="*/ 0 w 164"/>
                <a:gd name="T29" fmla="*/ 3 h 6"/>
                <a:gd name="T30" fmla="*/ 0 w 164"/>
                <a:gd name="T31" fmla="*/ 3 h 6"/>
                <a:gd name="T32" fmla="*/ 0 w 164"/>
                <a:gd name="T33" fmla="*/ 0 h 6"/>
                <a:gd name="T34" fmla="*/ 0 w 164"/>
                <a:gd name="T35" fmla="*/ 0 h 6"/>
                <a:gd name="T36" fmla="*/ 0 w 1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6"/>
                <a:gd name="T59" fmla="*/ 164 w 1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6">
                  <a:moveTo>
                    <a:pt x="0" y="0"/>
                  </a:moveTo>
                  <a:lnTo>
                    <a:pt x="161" y="0"/>
                  </a:lnTo>
                  <a:lnTo>
                    <a:pt x="164" y="0"/>
                  </a:lnTo>
                  <a:lnTo>
                    <a:pt x="164" y="3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359"/>
          <p:cNvGrpSpPr>
            <a:grpSpLocks/>
          </p:cNvGrpSpPr>
          <p:nvPr/>
        </p:nvGrpSpPr>
        <p:grpSpPr bwMode="auto">
          <a:xfrm>
            <a:off x="2898006" y="3733299"/>
            <a:ext cx="1612450" cy="807231"/>
            <a:chOff x="2750" y="2864"/>
            <a:chExt cx="975" cy="431"/>
          </a:xfrm>
        </p:grpSpPr>
        <p:sp>
          <p:nvSpPr>
            <p:cNvPr id="43688" name="Freeform 360"/>
            <p:cNvSpPr>
              <a:spLocks/>
            </p:cNvSpPr>
            <p:nvPr/>
          </p:nvSpPr>
          <p:spPr bwMode="auto">
            <a:xfrm>
              <a:off x="2826" y="3161"/>
              <a:ext cx="164" cy="7"/>
            </a:xfrm>
            <a:custGeom>
              <a:avLst/>
              <a:gdLst>
                <a:gd name="T0" fmla="*/ 0 w 164"/>
                <a:gd name="T1" fmla="*/ 0 h 7"/>
                <a:gd name="T2" fmla="*/ 164 w 164"/>
                <a:gd name="T3" fmla="*/ 0 h 7"/>
                <a:gd name="T4" fmla="*/ 164 w 164"/>
                <a:gd name="T5" fmla="*/ 0 h 7"/>
                <a:gd name="T6" fmla="*/ 164 w 164"/>
                <a:gd name="T7" fmla="*/ 0 h 7"/>
                <a:gd name="T8" fmla="*/ 164 w 164"/>
                <a:gd name="T9" fmla="*/ 3 h 7"/>
                <a:gd name="T10" fmla="*/ 164 w 164"/>
                <a:gd name="T11" fmla="*/ 3 h 7"/>
                <a:gd name="T12" fmla="*/ 164 w 164"/>
                <a:gd name="T13" fmla="*/ 3 h 7"/>
                <a:gd name="T14" fmla="*/ 164 w 164"/>
                <a:gd name="T15" fmla="*/ 3 h 7"/>
                <a:gd name="T16" fmla="*/ 164 w 164"/>
                <a:gd name="T17" fmla="*/ 7 h 7"/>
                <a:gd name="T18" fmla="*/ 164 w 164"/>
                <a:gd name="T19" fmla="*/ 7 h 7"/>
                <a:gd name="T20" fmla="*/ 0 w 164"/>
                <a:gd name="T21" fmla="*/ 7 h 7"/>
                <a:gd name="T22" fmla="*/ 0 w 164"/>
                <a:gd name="T23" fmla="*/ 7 h 7"/>
                <a:gd name="T24" fmla="*/ 0 w 164"/>
                <a:gd name="T25" fmla="*/ 3 h 7"/>
                <a:gd name="T26" fmla="*/ 0 w 164"/>
                <a:gd name="T27" fmla="*/ 3 h 7"/>
                <a:gd name="T28" fmla="*/ 0 w 164"/>
                <a:gd name="T29" fmla="*/ 3 h 7"/>
                <a:gd name="T30" fmla="*/ 0 w 164"/>
                <a:gd name="T31" fmla="*/ 3 h 7"/>
                <a:gd name="T32" fmla="*/ 0 w 164"/>
                <a:gd name="T33" fmla="*/ 0 h 7"/>
                <a:gd name="T34" fmla="*/ 0 w 164"/>
                <a:gd name="T35" fmla="*/ 0 h 7"/>
                <a:gd name="T36" fmla="*/ 0 w 164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7"/>
                <a:gd name="T59" fmla="*/ 164 w 16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7">
                  <a:moveTo>
                    <a:pt x="0" y="0"/>
                  </a:moveTo>
                  <a:lnTo>
                    <a:pt x="164" y="0"/>
                  </a:lnTo>
                  <a:lnTo>
                    <a:pt x="164" y="3"/>
                  </a:lnTo>
                  <a:lnTo>
                    <a:pt x="164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89" name="Freeform 361"/>
            <p:cNvSpPr>
              <a:spLocks/>
            </p:cNvSpPr>
            <p:nvPr/>
          </p:nvSpPr>
          <p:spPr bwMode="auto">
            <a:xfrm>
              <a:off x="2823" y="3164"/>
              <a:ext cx="170" cy="7"/>
            </a:xfrm>
            <a:custGeom>
              <a:avLst/>
              <a:gdLst>
                <a:gd name="T0" fmla="*/ 3 w 170"/>
                <a:gd name="T1" fmla="*/ 0 h 7"/>
                <a:gd name="T2" fmla="*/ 167 w 170"/>
                <a:gd name="T3" fmla="*/ 0 h 7"/>
                <a:gd name="T4" fmla="*/ 167 w 170"/>
                <a:gd name="T5" fmla="*/ 0 h 7"/>
                <a:gd name="T6" fmla="*/ 167 w 170"/>
                <a:gd name="T7" fmla="*/ 0 h 7"/>
                <a:gd name="T8" fmla="*/ 167 w 170"/>
                <a:gd name="T9" fmla="*/ 4 h 7"/>
                <a:gd name="T10" fmla="*/ 167 w 170"/>
                <a:gd name="T11" fmla="*/ 4 h 7"/>
                <a:gd name="T12" fmla="*/ 167 w 170"/>
                <a:gd name="T13" fmla="*/ 4 h 7"/>
                <a:gd name="T14" fmla="*/ 167 w 170"/>
                <a:gd name="T15" fmla="*/ 4 h 7"/>
                <a:gd name="T16" fmla="*/ 170 w 170"/>
                <a:gd name="T17" fmla="*/ 7 h 7"/>
                <a:gd name="T18" fmla="*/ 170 w 170"/>
                <a:gd name="T19" fmla="*/ 7 h 7"/>
                <a:gd name="T20" fmla="*/ 0 w 170"/>
                <a:gd name="T21" fmla="*/ 7 h 7"/>
                <a:gd name="T22" fmla="*/ 0 w 170"/>
                <a:gd name="T23" fmla="*/ 7 h 7"/>
                <a:gd name="T24" fmla="*/ 3 w 170"/>
                <a:gd name="T25" fmla="*/ 4 h 7"/>
                <a:gd name="T26" fmla="*/ 3 w 170"/>
                <a:gd name="T27" fmla="*/ 4 h 7"/>
                <a:gd name="T28" fmla="*/ 3 w 170"/>
                <a:gd name="T29" fmla="*/ 4 h 7"/>
                <a:gd name="T30" fmla="*/ 3 w 170"/>
                <a:gd name="T31" fmla="*/ 4 h 7"/>
                <a:gd name="T32" fmla="*/ 3 w 170"/>
                <a:gd name="T33" fmla="*/ 0 h 7"/>
                <a:gd name="T34" fmla="*/ 3 w 170"/>
                <a:gd name="T35" fmla="*/ 0 h 7"/>
                <a:gd name="T36" fmla="*/ 3 w 170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7"/>
                <a:gd name="T59" fmla="*/ 170 w 170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7">
                  <a:moveTo>
                    <a:pt x="3" y="0"/>
                  </a:moveTo>
                  <a:lnTo>
                    <a:pt x="167" y="0"/>
                  </a:lnTo>
                  <a:lnTo>
                    <a:pt x="167" y="4"/>
                  </a:lnTo>
                  <a:lnTo>
                    <a:pt x="170" y="7"/>
                  </a:lnTo>
                  <a:lnTo>
                    <a:pt x="0" y="7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90" name="Freeform 362"/>
            <p:cNvSpPr>
              <a:spLocks/>
            </p:cNvSpPr>
            <p:nvPr/>
          </p:nvSpPr>
          <p:spPr bwMode="auto">
            <a:xfrm>
              <a:off x="2823" y="3168"/>
              <a:ext cx="170" cy="6"/>
            </a:xfrm>
            <a:custGeom>
              <a:avLst/>
              <a:gdLst>
                <a:gd name="T0" fmla="*/ 3 w 170"/>
                <a:gd name="T1" fmla="*/ 0 h 6"/>
                <a:gd name="T2" fmla="*/ 167 w 170"/>
                <a:gd name="T3" fmla="*/ 0 h 6"/>
                <a:gd name="T4" fmla="*/ 167 w 170"/>
                <a:gd name="T5" fmla="*/ 0 h 6"/>
                <a:gd name="T6" fmla="*/ 167 w 170"/>
                <a:gd name="T7" fmla="*/ 0 h 6"/>
                <a:gd name="T8" fmla="*/ 170 w 170"/>
                <a:gd name="T9" fmla="*/ 3 h 6"/>
                <a:gd name="T10" fmla="*/ 170 w 170"/>
                <a:gd name="T11" fmla="*/ 3 h 6"/>
                <a:gd name="T12" fmla="*/ 170 w 170"/>
                <a:gd name="T13" fmla="*/ 3 h 6"/>
                <a:gd name="T14" fmla="*/ 170 w 170"/>
                <a:gd name="T15" fmla="*/ 3 h 6"/>
                <a:gd name="T16" fmla="*/ 170 w 170"/>
                <a:gd name="T17" fmla="*/ 6 h 6"/>
                <a:gd name="T18" fmla="*/ 170 w 170"/>
                <a:gd name="T19" fmla="*/ 6 h 6"/>
                <a:gd name="T20" fmla="*/ 0 w 170"/>
                <a:gd name="T21" fmla="*/ 6 h 6"/>
                <a:gd name="T22" fmla="*/ 0 w 170"/>
                <a:gd name="T23" fmla="*/ 6 h 6"/>
                <a:gd name="T24" fmla="*/ 0 w 170"/>
                <a:gd name="T25" fmla="*/ 3 h 6"/>
                <a:gd name="T26" fmla="*/ 0 w 170"/>
                <a:gd name="T27" fmla="*/ 3 h 6"/>
                <a:gd name="T28" fmla="*/ 0 w 170"/>
                <a:gd name="T29" fmla="*/ 3 h 6"/>
                <a:gd name="T30" fmla="*/ 0 w 170"/>
                <a:gd name="T31" fmla="*/ 3 h 6"/>
                <a:gd name="T32" fmla="*/ 3 w 170"/>
                <a:gd name="T33" fmla="*/ 0 h 6"/>
                <a:gd name="T34" fmla="*/ 3 w 170"/>
                <a:gd name="T35" fmla="*/ 0 h 6"/>
                <a:gd name="T36" fmla="*/ 3 w 1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6"/>
                <a:gd name="T59" fmla="*/ 170 w 1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6">
                  <a:moveTo>
                    <a:pt x="3" y="0"/>
                  </a:moveTo>
                  <a:lnTo>
                    <a:pt x="167" y="0"/>
                  </a:lnTo>
                  <a:lnTo>
                    <a:pt x="170" y="3"/>
                  </a:lnTo>
                  <a:lnTo>
                    <a:pt x="1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91" name="Freeform 363"/>
            <p:cNvSpPr>
              <a:spLocks/>
            </p:cNvSpPr>
            <p:nvPr/>
          </p:nvSpPr>
          <p:spPr bwMode="auto">
            <a:xfrm>
              <a:off x="2823" y="3171"/>
              <a:ext cx="170" cy="6"/>
            </a:xfrm>
            <a:custGeom>
              <a:avLst/>
              <a:gdLst>
                <a:gd name="T0" fmla="*/ 0 w 170"/>
                <a:gd name="T1" fmla="*/ 0 h 6"/>
                <a:gd name="T2" fmla="*/ 170 w 170"/>
                <a:gd name="T3" fmla="*/ 0 h 6"/>
                <a:gd name="T4" fmla="*/ 170 w 170"/>
                <a:gd name="T5" fmla="*/ 0 h 6"/>
                <a:gd name="T6" fmla="*/ 170 w 170"/>
                <a:gd name="T7" fmla="*/ 0 h 6"/>
                <a:gd name="T8" fmla="*/ 170 w 170"/>
                <a:gd name="T9" fmla="*/ 3 h 6"/>
                <a:gd name="T10" fmla="*/ 170 w 170"/>
                <a:gd name="T11" fmla="*/ 3 h 6"/>
                <a:gd name="T12" fmla="*/ 170 w 170"/>
                <a:gd name="T13" fmla="*/ 3 h 6"/>
                <a:gd name="T14" fmla="*/ 170 w 170"/>
                <a:gd name="T15" fmla="*/ 3 h 6"/>
                <a:gd name="T16" fmla="*/ 170 w 170"/>
                <a:gd name="T17" fmla="*/ 6 h 6"/>
                <a:gd name="T18" fmla="*/ 170 w 170"/>
                <a:gd name="T19" fmla="*/ 6 h 6"/>
                <a:gd name="T20" fmla="*/ 0 w 170"/>
                <a:gd name="T21" fmla="*/ 6 h 6"/>
                <a:gd name="T22" fmla="*/ 0 w 170"/>
                <a:gd name="T23" fmla="*/ 6 h 6"/>
                <a:gd name="T24" fmla="*/ 0 w 170"/>
                <a:gd name="T25" fmla="*/ 3 h 6"/>
                <a:gd name="T26" fmla="*/ 0 w 170"/>
                <a:gd name="T27" fmla="*/ 3 h 6"/>
                <a:gd name="T28" fmla="*/ 0 w 170"/>
                <a:gd name="T29" fmla="*/ 3 h 6"/>
                <a:gd name="T30" fmla="*/ 0 w 170"/>
                <a:gd name="T31" fmla="*/ 3 h 6"/>
                <a:gd name="T32" fmla="*/ 0 w 170"/>
                <a:gd name="T33" fmla="*/ 0 h 6"/>
                <a:gd name="T34" fmla="*/ 0 w 170"/>
                <a:gd name="T35" fmla="*/ 0 h 6"/>
                <a:gd name="T36" fmla="*/ 0 w 1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6"/>
                <a:gd name="T59" fmla="*/ 170 w 1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6">
                  <a:moveTo>
                    <a:pt x="0" y="0"/>
                  </a:moveTo>
                  <a:lnTo>
                    <a:pt x="170" y="0"/>
                  </a:lnTo>
                  <a:lnTo>
                    <a:pt x="170" y="3"/>
                  </a:lnTo>
                  <a:lnTo>
                    <a:pt x="1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92" name="Freeform 364"/>
            <p:cNvSpPr>
              <a:spLocks/>
            </p:cNvSpPr>
            <p:nvPr/>
          </p:nvSpPr>
          <p:spPr bwMode="auto">
            <a:xfrm>
              <a:off x="2823" y="3174"/>
              <a:ext cx="173" cy="6"/>
            </a:xfrm>
            <a:custGeom>
              <a:avLst/>
              <a:gdLst>
                <a:gd name="T0" fmla="*/ 0 w 173"/>
                <a:gd name="T1" fmla="*/ 0 h 6"/>
                <a:gd name="T2" fmla="*/ 170 w 173"/>
                <a:gd name="T3" fmla="*/ 0 h 6"/>
                <a:gd name="T4" fmla="*/ 170 w 173"/>
                <a:gd name="T5" fmla="*/ 0 h 6"/>
                <a:gd name="T6" fmla="*/ 170 w 173"/>
                <a:gd name="T7" fmla="*/ 0 h 6"/>
                <a:gd name="T8" fmla="*/ 170 w 173"/>
                <a:gd name="T9" fmla="*/ 3 h 6"/>
                <a:gd name="T10" fmla="*/ 170 w 173"/>
                <a:gd name="T11" fmla="*/ 3 h 6"/>
                <a:gd name="T12" fmla="*/ 170 w 173"/>
                <a:gd name="T13" fmla="*/ 3 h 6"/>
                <a:gd name="T14" fmla="*/ 170 w 173"/>
                <a:gd name="T15" fmla="*/ 3 h 6"/>
                <a:gd name="T16" fmla="*/ 170 w 173"/>
                <a:gd name="T17" fmla="*/ 6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6 h 6"/>
                <a:gd name="T24" fmla="*/ 0 w 173"/>
                <a:gd name="T25" fmla="*/ 3 h 6"/>
                <a:gd name="T26" fmla="*/ 0 w 173"/>
                <a:gd name="T27" fmla="*/ 3 h 6"/>
                <a:gd name="T28" fmla="*/ 0 w 173"/>
                <a:gd name="T29" fmla="*/ 3 h 6"/>
                <a:gd name="T30" fmla="*/ 0 w 173"/>
                <a:gd name="T31" fmla="*/ 3 h 6"/>
                <a:gd name="T32" fmla="*/ 0 w 173"/>
                <a:gd name="T33" fmla="*/ 0 h 6"/>
                <a:gd name="T34" fmla="*/ 0 w 173"/>
                <a:gd name="T35" fmla="*/ 0 h 6"/>
                <a:gd name="T36" fmla="*/ 0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0" y="0"/>
                  </a:moveTo>
                  <a:lnTo>
                    <a:pt x="170" y="0"/>
                  </a:lnTo>
                  <a:lnTo>
                    <a:pt x="170" y="3"/>
                  </a:lnTo>
                  <a:lnTo>
                    <a:pt x="170" y="6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93" name="Freeform 365"/>
            <p:cNvSpPr>
              <a:spLocks/>
            </p:cNvSpPr>
            <p:nvPr/>
          </p:nvSpPr>
          <p:spPr bwMode="auto">
            <a:xfrm>
              <a:off x="2823" y="3177"/>
              <a:ext cx="173" cy="6"/>
            </a:xfrm>
            <a:custGeom>
              <a:avLst/>
              <a:gdLst>
                <a:gd name="T0" fmla="*/ 0 w 173"/>
                <a:gd name="T1" fmla="*/ 0 h 6"/>
                <a:gd name="T2" fmla="*/ 170 w 173"/>
                <a:gd name="T3" fmla="*/ 0 h 6"/>
                <a:gd name="T4" fmla="*/ 170 w 173"/>
                <a:gd name="T5" fmla="*/ 0 h 6"/>
                <a:gd name="T6" fmla="*/ 170 w 173"/>
                <a:gd name="T7" fmla="*/ 0 h 6"/>
                <a:gd name="T8" fmla="*/ 170 w 173"/>
                <a:gd name="T9" fmla="*/ 3 h 6"/>
                <a:gd name="T10" fmla="*/ 173 w 173"/>
                <a:gd name="T11" fmla="*/ 3 h 6"/>
                <a:gd name="T12" fmla="*/ 173 w 173"/>
                <a:gd name="T13" fmla="*/ 3 h 6"/>
                <a:gd name="T14" fmla="*/ 173 w 173"/>
                <a:gd name="T15" fmla="*/ 3 h 6"/>
                <a:gd name="T16" fmla="*/ 173 w 173"/>
                <a:gd name="T17" fmla="*/ 6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6 h 6"/>
                <a:gd name="T24" fmla="*/ 0 w 173"/>
                <a:gd name="T25" fmla="*/ 3 h 6"/>
                <a:gd name="T26" fmla="*/ 0 w 173"/>
                <a:gd name="T27" fmla="*/ 3 h 6"/>
                <a:gd name="T28" fmla="*/ 0 w 173"/>
                <a:gd name="T29" fmla="*/ 3 h 6"/>
                <a:gd name="T30" fmla="*/ 0 w 173"/>
                <a:gd name="T31" fmla="*/ 3 h 6"/>
                <a:gd name="T32" fmla="*/ 0 w 173"/>
                <a:gd name="T33" fmla="*/ 0 h 6"/>
                <a:gd name="T34" fmla="*/ 0 w 173"/>
                <a:gd name="T35" fmla="*/ 0 h 6"/>
                <a:gd name="T36" fmla="*/ 0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0" y="0"/>
                  </a:moveTo>
                  <a:lnTo>
                    <a:pt x="170" y="0"/>
                  </a:lnTo>
                  <a:lnTo>
                    <a:pt x="170" y="3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94" name="Freeform 366"/>
            <p:cNvSpPr>
              <a:spLocks/>
            </p:cNvSpPr>
            <p:nvPr/>
          </p:nvSpPr>
          <p:spPr bwMode="auto">
            <a:xfrm>
              <a:off x="2820" y="3180"/>
              <a:ext cx="176" cy="6"/>
            </a:xfrm>
            <a:custGeom>
              <a:avLst/>
              <a:gdLst>
                <a:gd name="T0" fmla="*/ 3 w 176"/>
                <a:gd name="T1" fmla="*/ 0 h 6"/>
                <a:gd name="T2" fmla="*/ 176 w 176"/>
                <a:gd name="T3" fmla="*/ 0 h 6"/>
                <a:gd name="T4" fmla="*/ 176 w 176"/>
                <a:gd name="T5" fmla="*/ 0 h 6"/>
                <a:gd name="T6" fmla="*/ 176 w 176"/>
                <a:gd name="T7" fmla="*/ 0 h 6"/>
                <a:gd name="T8" fmla="*/ 176 w 176"/>
                <a:gd name="T9" fmla="*/ 3 h 6"/>
                <a:gd name="T10" fmla="*/ 176 w 176"/>
                <a:gd name="T11" fmla="*/ 3 h 6"/>
                <a:gd name="T12" fmla="*/ 176 w 176"/>
                <a:gd name="T13" fmla="*/ 3 h 6"/>
                <a:gd name="T14" fmla="*/ 176 w 176"/>
                <a:gd name="T15" fmla="*/ 3 h 6"/>
                <a:gd name="T16" fmla="*/ 176 w 176"/>
                <a:gd name="T17" fmla="*/ 6 h 6"/>
                <a:gd name="T18" fmla="*/ 176 w 176"/>
                <a:gd name="T19" fmla="*/ 6 h 6"/>
                <a:gd name="T20" fmla="*/ 0 w 176"/>
                <a:gd name="T21" fmla="*/ 6 h 6"/>
                <a:gd name="T22" fmla="*/ 0 w 176"/>
                <a:gd name="T23" fmla="*/ 6 h 6"/>
                <a:gd name="T24" fmla="*/ 0 w 176"/>
                <a:gd name="T25" fmla="*/ 3 h 6"/>
                <a:gd name="T26" fmla="*/ 3 w 176"/>
                <a:gd name="T27" fmla="*/ 3 h 6"/>
                <a:gd name="T28" fmla="*/ 3 w 176"/>
                <a:gd name="T29" fmla="*/ 3 h 6"/>
                <a:gd name="T30" fmla="*/ 3 w 176"/>
                <a:gd name="T31" fmla="*/ 3 h 6"/>
                <a:gd name="T32" fmla="*/ 3 w 176"/>
                <a:gd name="T33" fmla="*/ 0 h 6"/>
                <a:gd name="T34" fmla="*/ 3 w 176"/>
                <a:gd name="T35" fmla="*/ 0 h 6"/>
                <a:gd name="T36" fmla="*/ 3 w 1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6"/>
                <a:gd name="T59" fmla="*/ 176 w 1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6">
                  <a:moveTo>
                    <a:pt x="3" y="0"/>
                  </a:moveTo>
                  <a:lnTo>
                    <a:pt x="176" y="0"/>
                  </a:lnTo>
                  <a:lnTo>
                    <a:pt x="176" y="3"/>
                  </a:lnTo>
                  <a:lnTo>
                    <a:pt x="17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95" name="Freeform 367"/>
            <p:cNvSpPr>
              <a:spLocks/>
            </p:cNvSpPr>
            <p:nvPr/>
          </p:nvSpPr>
          <p:spPr bwMode="auto">
            <a:xfrm>
              <a:off x="2820" y="3183"/>
              <a:ext cx="179" cy="6"/>
            </a:xfrm>
            <a:custGeom>
              <a:avLst/>
              <a:gdLst>
                <a:gd name="T0" fmla="*/ 3 w 179"/>
                <a:gd name="T1" fmla="*/ 0 h 6"/>
                <a:gd name="T2" fmla="*/ 176 w 179"/>
                <a:gd name="T3" fmla="*/ 0 h 6"/>
                <a:gd name="T4" fmla="*/ 176 w 179"/>
                <a:gd name="T5" fmla="*/ 0 h 6"/>
                <a:gd name="T6" fmla="*/ 176 w 179"/>
                <a:gd name="T7" fmla="*/ 0 h 6"/>
                <a:gd name="T8" fmla="*/ 176 w 179"/>
                <a:gd name="T9" fmla="*/ 3 h 6"/>
                <a:gd name="T10" fmla="*/ 176 w 179"/>
                <a:gd name="T11" fmla="*/ 3 h 6"/>
                <a:gd name="T12" fmla="*/ 176 w 179"/>
                <a:gd name="T13" fmla="*/ 3 h 6"/>
                <a:gd name="T14" fmla="*/ 176 w 179"/>
                <a:gd name="T15" fmla="*/ 3 h 6"/>
                <a:gd name="T16" fmla="*/ 176 w 179"/>
                <a:gd name="T17" fmla="*/ 6 h 6"/>
                <a:gd name="T18" fmla="*/ 179 w 179"/>
                <a:gd name="T19" fmla="*/ 6 h 6"/>
                <a:gd name="T20" fmla="*/ 0 w 179"/>
                <a:gd name="T21" fmla="*/ 6 h 6"/>
                <a:gd name="T22" fmla="*/ 0 w 179"/>
                <a:gd name="T23" fmla="*/ 6 h 6"/>
                <a:gd name="T24" fmla="*/ 0 w 179"/>
                <a:gd name="T25" fmla="*/ 3 h 6"/>
                <a:gd name="T26" fmla="*/ 0 w 179"/>
                <a:gd name="T27" fmla="*/ 3 h 6"/>
                <a:gd name="T28" fmla="*/ 0 w 179"/>
                <a:gd name="T29" fmla="*/ 3 h 6"/>
                <a:gd name="T30" fmla="*/ 0 w 179"/>
                <a:gd name="T31" fmla="*/ 3 h 6"/>
                <a:gd name="T32" fmla="*/ 0 w 179"/>
                <a:gd name="T33" fmla="*/ 0 h 6"/>
                <a:gd name="T34" fmla="*/ 3 w 179"/>
                <a:gd name="T35" fmla="*/ 0 h 6"/>
                <a:gd name="T36" fmla="*/ 3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3" y="0"/>
                  </a:moveTo>
                  <a:lnTo>
                    <a:pt x="176" y="0"/>
                  </a:lnTo>
                  <a:lnTo>
                    <a:pt x="176" y="3"/>
                  </a:lnTo>
                  <a:lnTo>
                    <a:pt x="176" y="6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96" name="Freeform 368"/>
            <p:cNvSpPr>
              <a:spLocks/>
            </p:cNvSpPr>
            <p:nvPr/>
          </p:nvSpPr>
          <p:spPr bwMode="auto">
            <a:xfrm>
              <a:off x="2820" y="3186"/>
              <a:ext cx="179" cy="6"/>
            </a:xfrm>
            <a:custGeom>
              <a:avLst/>
              <a:gdLst>
                <a:gd name="T0" fmla="*/ 0 w 179"/>
                <a:gd name="T1" fmla="*/ 0 h 6"/>
                <a:gd name="T2" fmla="*/ 176 w 179"/>
                <a:gd name="T3" fmla="*/ 0 h 6"/>
                <a:gd name="T4" fmla="*/ 176 w 179"/>
                <a:gd name="T5" fmla="*/ 0 h 6"/>
                <a:gd name="T6" fmla="*/ 176 w 179"/>
                <a:gd name="T7" fmla="*/ 0 h 6"/>
                <a:gd name="T8" fmla="*/ 176 w 179"/>
                <a:gd name="T9" fmla="*/ 3 h 6"/>
                <a:gd name="T10" fmla="*/ 179 w 179"/>
                <a:gd name="T11" fmla="*/ 3 h 6"/>
                <a:gd name="T12" fmla="*/ 179 w 179"/>
                <a:gd name="T13" fmla="*/ 3 h 6"/>
                <a:gd name="T14" fmla="*/ 179 w 179"/>
                <a:gd name="T15" fmla="*/ 3 h 6"/>
                <a:gd name="T16" fmla="*/ 179 w 179"/>
                <a:gd name="T17" fmla="*/ 6 h 6"/>
                <a:gd name="T18" fmla="*/ 179 w 179"/>
                <a:gd name="T19" fmla="*/ 6 h 6"/>
                <a:gd name="T20" fmla="*/ 0 w 179"/>
                <a:gd name="T21" fmla="*/ 6 h 6"/>
                <a:gd name="T22" fmla="*/ 0 w 179"/>
                <a:gd name="T23" fmla="*/ 6 h 6"/>
                <a:gd name="T24" fmla="*/ 0 w 179"/>
                <a:gd name="T25" fmla="*/ 3 h 6"/>
                <a:gd name="T26" fmla="*/ 0 w 179"/>
                <a:gd name="T27" fmla="*/ 3 h 6"/>
                <a:gd name="T28" fmla="*/ 0 w 179"/>
                <a:gd name="T29" fmla="*/ 3 h 6"/>
                <a:gd name="T30" fmla="*/ 0 w 179"/>
                <a:gd name="T31" fmla="*/ 3 h 6"/>
                <a:gd name="T32" fmla="*/ 0 w 179"/>
                <a:gd name="T33" fmla="*/ 0 h 6"/>
                <a:gd name="T34" fmla="*/ 0 w 179"/>
                <a:gd name="T35" fmla="*/ 0 h 6"/>
                <a:gd name="T36" fmla="*/ 0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0" y="0"/>
                  </a:moveTo>
                  <a:lnTo>
                    <a:pt x="176" y="0"/>
                  </a:lnTo>
                  <a:lnTo>
                    <a:pt x="176" y="3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97" name="Freeform 369"/>
            <p:cNvSpPr>
              <a:spLocks/>
            </p:cNvSpPr>
            <p:nvPr/>
          </p:nvSpPr>
          <p:spPr bwMode="auto">
            <a:xfrm>
              <a:off x="2820" y="3189"/>
              <a:ext cx="179" cy="6"/>
            </a:xfrm>
            <a:custGeom>
              <a:avLst/>
              <a:gdLst>
                <a:gd name="T0" fmla="*/ 0 w 179"/>
                <a:gd name="T1" fmla="*/ 0 h 6"/>
                <a:gd name="T2" fmla="*/ 179 w 179"/>
                <a:gd name="T3" fmla="*/ 0 h 6"/>
                <a:gd name="T4" fmla="*/ 179 w 179"/>
                <a:gd name="T5" fmla="*/ 0 h 6"/>
                <a:gd name="T6" fmla="*/ 179 w 179"/>
                <a:gd name="T7" fmla="*/ 0 h 6"/>
                <a:gd name="T8" fmla="*/ 179 w 179"/>
                <a:gd name="T9" fmla="*/ 3 h 6"/>
                <a:gd name="T10" fmla="*/ 179 w 179"/>
                <a:gd name="T11" fmla="*/ 3 h 6"/>
                <a:gd name="T12" fmla="*/ 179 w 179"/>
                <a:gd name="T13" fmla="*/ 3 h 6"/>
                <a:gd name="T14" fmla="*/ 179 w 179"/>
                <a:gd name="T15" fmla="*/ 3 h 6"/>
                <a:gd name="T16" fmla="*/ 179 w 179"/>
                <a:gd name="T17" fmla="*/ 6 h 6"/>
                <a:gd name="T18" fmla="*/ 179 w 179"/>
                <a:gd name="T19" fmla="*/ 6 h 6"/>
                <a:gd name="T20" fmla="*/ 0 w 179"/>
                <a:gd name="T21" fmla="*/ 6 h 6"/>
                <a:gd name="T22" fmla="*/ 0 w 179"/>
                <a:gd name="T23" fmla="*/ 6 h 6"/>
                <a:gd name="T24" fmla="*/ 0 w 179"/>
                <a:gd name="T25" fmla="*/ 3 h 6"/>
                <a:gd name="T26" fmla="*/ 0 w 179"/>
                <a:gd name="T27" fmla="*/ 3 h 6"/>
                <a:gd name="T28" fmla="*/ 0 w 179"/>
                <a:gd name="T29" fmla="*/ 3 h 6"/>
                <a:gd name="T30" fmla="*/ 0 w 179"/>
                <a:gd name="T31" fmla="*/ 3 h 6"/>
                <a:gd name="T32" fmla="*/ 0 w 179"/>
                <a:gd name="T33" fmla="*/ 0 h 6"/>
                <a:gd name="T34" fmla="*/ 0 w 179"/>
                <a:gd name="T35" fmla="*/ 0 h 6"/>
                <a:gd name="T36" fmla="*/ 0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0" y="0"/>
                  </a:moveTo>
                  <a:lnTo>
                    <a:pt x="179" y="0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98" name="Freeform 370"/>
            <p:cNvSpPr>
              <a:spLocks/>
            </p:cNvSpPr>
            <p:nvPr/>
          </p:nvSpPr>
          <p:spPr bwMode="auto">
            <a:xfrm>
              <a:off x="2817" y="3192"/>
              <a:ext cx="185" cy="6"/>
            </a:xfrm>
            <a:custGeom>
              <a:avLst/>
              <a:gdLst>
                <a:gd name="T0" fmla="*/ 3 w 185"/>
                <a:gd name="T1" fmla="*/ 0 h 6"/>
                <a:gd name="T2" fmla="*/ 182 w 185"/>
                <a:gd name="T3" fmla="*/ 0 h 6"/>
                <a:gd name="T4" fmla="*/ 182 w 185"/>
                <a:gd name="T5" fmla="*/ 0 h 6"/>
                <a:gd name="T6" fmla="*/ 182 w 185"/>
                <a:gd name="T7" fmla="*/ 0 h 6"/>
                <a:gd name="T8" fmla="*/ 182 w 185"/>
                <a:gd name="T9" fmla="*/ 3 h 6"/>
                <a:gd name="T10" fmla="*/ 182 w 185"/>
                <a:gd name="T11" fmla="*/ 3 h 6"/>
                <a:gd name="T12" fmla="*/ 182 w 185"/>
                <a:gd name="T13" fmla="*/ 3 h 6"/>
                <a:gd name="T14" fmla="*/ 182 w 185"/>
                <a:gd name="T15" fmla="*/ 3 h 6"/>
                <a:gd name="T16" fmla="*/ 185 w 185"/>
                <a:gd name="T17" fmla="*/ 6 h 6"/>
                <a:gd name="T18" fmla="*/ 185 w 185"/>
                <a:gd name="T19" fmla="*/ 6 h 6"/>
                <a:gd name="T20" fmla="*/ 0 w 185"/>
                <a:gd name="T21" fmla="*/ 6 h 6"/>
                <a:gd name="T22" fmla="*/ 0 w 185"/>
                <a:gd name="T23" fmla="*/ 6 h 6"/>
                <a:gd name="T24" fmla="*/ 3 w 185"/>
                <a:gd name="T25" fmla="*/ 3 h 6"/>
                <a:gd name="T26" fmla="*/ 3 w 185"/>
                <a:gd name="T27" fmla="*/ 3 h 6"/>
                <a:gd name="T28" fmla="*/ 3 w 185"/>
                <a:gd name="T29" fmla="*/ 3 h 6"/>
                <a:gd name="T30" fmla="*/ 3 w 185"/>
                <a:gd name="T31" fmla="*/ 3 h 6"/>
                <a:gd name="T32" fmla="*/ 3 w 185"/>
                <a:gd name="T33" fmla="*/ 0 h 6"/>
                <a:gd name="T34" fmla="*/ 3 w 185"/>
                <a:gd name="T35" fmla="*/ 0 h 6"/>
                <a:gd name="T36" fmla="*/ 3 w 1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5"/>
                <a:gd name="T58" fmla="*/ 0 h 6"/>
                <a:gd name="T59" fmla="*/ 185 w 1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5" h="6">
                  <a:moveTo>
                    <a:pt x="3" y="0"/>
                  </a:moveTo>
                  <a:lnTo>
                    <a:pt x="182" y="0"/>
                  </a:lnTo>
                  <a:lnTo>
                    <a:pt x="182" y="3"/>
                  </a:lnTo>
                  <a:lnTo>
                    <a:pt x="185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99" name="Freeform 371"/>
            <p:cNvSpPr>
              <a:spLocks/>
            </p:cNvSpPr>
            <p:nvPr/>
          </p:nvSpPr>
          <p:spPr bwMode="auto">
            <a:xfrm>
              <a:off x="2817" y="3195"/>
              <a:ext cx="185" cy="6"/>
            </a:xfrm>
            <a:custGeom>
              <a:avLst/>
              <a:gdLst>
                <a:gd name="T0" fmla="*/ 3 w 185"/>
                <a:gd name="T1" fmla="*/ 0 h 6"/>
                <a:gd name="T2" fmla="*/ 182 w 185"/>
                <a:gd name="T3" fmla="*/ 0 h 6"/>
                <a:gd name="T4" fmla="*/ 182 w 185"/>
                <a:gd name="T5" fmla="*/ 0 h 6"/>
                <a:gd name="T6" fmla="*/ 182 w 185"/>
                <a:gd name="T7" fmla="*/ 0 h 6"/>
                <a:gd name="T8" fmla="*/ 185 w 185"/>
                <a:gd name="T9" fmla="*/ 3 h 6"/>
                <a:gd name="T10" fmla="*/ 185 w 185"/>
                <a:gd name="T11" fmla="*/ 3 h 6"/>
                <a:gd name="T12" fmla="*/ 185 w 185"/>
                <a:gd name="T13" fmla="*/ 3 h 6"/>
                <a:gd name="T14" fmla="*/ 185 w 185"/>
                <a:gd name="T15" fmla="*/ 3 h 6"/>
                <a:gd name="T16" fmla="*/ 185 w 185"/>
                <a:gd name="T17" fmla="*/ 6 h 6"/>
                <a:gd name="T18" fmla="*/ 185 w 185"/>
                <a:gd name="T19" fmla="*/ 6 h 6"/>
                <a:gd name="T20" fmla="*/ 0 w 185"/>
                <a:gd name="T21" fmla="*/ 6 h 6"/>
                <a:gd name="T22" fmla="*/ 0 w 185"/>
                <a:gd name="T23" fmla="*/ 6 h 6"/>
                <a:gd name="T24" fmla="*/ 0 w 185"/>
                <a:gd name="T25" fmla="*/ 3 h 6"/>
                <a:gd name="T26" fmla="*/ 0 w 185"/>
                <a:gd name="T27" fmla="*/ 3 h 6"/>
                <a:gd name="T28" fmla="*/ 0 w 185"/>
                <a:gd name="T29" fmla="*/ 3 h 6"/>
                <a:gd name="T30" fmla="*/ 0 w 185"/>
                <a:gd name="T31" fmla="*/ 3 h 6"/>
                <a:gd name="T32" fmla="*/ 3 w 185"/>
                <a:gd name="T33" fmla="*/ 0 h 6"/>
                <a:gd name="T34" fmla="*/ 3 w 185"/>
                <a:gd name="T35" fmla="*/ 0 h 6"/>
                <a:gd name="T36" fmla="*/ 3 w 1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5"/>
                <a:gd name="T58" fmla="*/ 0 h 6"/>
                <a:gd name="T59" fmla="*/ 185 w 1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5" h="6">
                  <a:moveTo>
                    <a:pt x="3" y="0"/>
                  </a:moveTo>
                  <a:lnTo>
                    <a:pt x="182" y="0"/>
                  </a:lnTo>
                  <a:lnTo>
                    <a:pt x="185" y="3"/>
                  </a:lnTo>
                  <a:lnTo>
                    <a:pt x="1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00" name="Freeform 372"/>
            <p:cNvSpPr>
              <a:spLocks/>
            </p:cNvSpPr>
            <p:nvPr/>
          </p:nvSpPr>
          <p:spPr bwMode="auto">
            <a:xfrm>
              <a:off x="2817" y="3198"/>
              <a:ext cx="185" cy="6"/>
            </a:xfrm>
            <a:custGeom>
              <a:avLst/>
              <a:gdLst>
                <a:gd name="T0" fmla="*/ 0 w 185"/>
                <a:gd name="T1" fmla="*/ 0 h 6"/>
                <a:gd name="T2" fmla="*/ 185 w 185"/>
                <a:gd name="T3" fmla="*/ 0 h 6"/>
                <a:gd name="T4" fmla="*/ 185 w 185"/>
                <a:gd name="T5" fmla="*/ 0 h 6"/>
                <a:gd name="T6" fmla="*/ 185 w 185"/>
                <a:gd name="T7" fmla="*/ 0 h 6"/>
                <a:gd name="T8" fmla="*/ 185 w 185"/>
                <a:gd name="T9" fmla="*/ 3 h 6"/>
                <a:gd name="T10" fmla="*/ 185 w 185"/>
                <a:gd name="T11" fmla="*/ 3 h 6"/>
                <a:gd name="T12" fmla="*/ 185 w 185"/>
                <a:gd name="T13" fmla="*/ 3 h 6"/>
                <a:gd name="T14" fmla="*/ 185 w 185"/>
                <a:gd name="T15" fmla="*/ 3 h 6"/>
                <a:gd name="T16" fmla="*/ 185 w 185"/>
                <a:gd name="T17" fmla="*/ 6 h 6"/>
                <a:gd name="T18" fmla="*/ 185 w 185"/>
                <a:gd name="T19" fmla="*/ 6 h 6"/>
                <a:gd name="T20" fmla="*/ 0 w 185"/>
                <a:gd name="T21" fmla="*/ 6 h 6"/>
                <a:gd name="T22" fmla="*/ 0 w 185"/>
                <a:gd name="T23" fmla="*/ 6 h 6"/>
                <a:gd name="T24" fmla="*/ 0 w 185"/>
                <a:gd name="T25" fmla="*/ 3 h 6"/>
                <a:gd name="T26" fmla="*/ 0 w 185"/>
                <a:gd name="T27" fmla="*/ 3 h 6"/>
                <a:gd name="T28" fmla="*/ 0 w 185"/>
                <a:gd name="T29" fmla="*/ 3 h 6"/>
                <a:gd name="T30" fmla="*/ 0 w 185"/>
                <a:gd name="T31" fmla="*/ 3 h 6"/>
                <a:gd name="T32" fmla="*/ 0 w 185"/>
                <a:gd name="T33" fmla="*/ 0 h 6"/>
                <a:gd name="T34" fmla="*/ 0 w 185"/>
                <a:gd name="T35" fmla="*/ 0 h 6"/>
                <a:gd name="T36" fmla="*/ 0 w 1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5"/>
                <a:gd name="T58" fmla="*/ 0 h 6"/>
                <a:gd name="T59" fmla="*/ 185 w 1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5" h="6">
                  <a:moveTo>
                    <a:pt x="0" y="0"/>
                  </a:moveTo>
                  <a:lnTo>
                    <a:pt x="185" y="0"/>
                  </a:lnTo>
                  <a:lnTo>
                    <a:pt x="185" y="3"/>
                  </a:lnTo>
                  <a:lnTo>
                    <a:pt x="1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01" name="Freeform 373"/>
            <p:cNvSpPr>
              <a:spLocks/>
            </p:cNvSpPr>
            <p:nvPr/>
          </p:nvSpPr>
          <p:spPr bwMode="auto">
            <a:xfrm>
              <a:off x="2817" y="3201"/>
              <a:ext cx="188" cy="6"/>
            </a:xfrm>
            <a:custGeom>
              <a:avLst/>
              <a:gdLst>
                <a:gd name="T0" fmla="*/ 0 w 188"/>
                <a:gd name="T1" fmla="*/ 0 h 6"/>
                <a:gd name="T2" fmla="*/ 185 w 188"/>
                <a:gd name="T3" fmla="*/ 0 h 6"/>
                <a:gd name="T4" fmla="*/ 185 w 188"/>
                <a:gd name="T5" fmla="*/ 0 h 6"/>
                <a:gd name="T6" fmla="*/ 185 w 188"/>
                <a:gd name="T7" fmla="*/ 0 h 6"/>
                <a:gd name="T8" fmla="*/ 185 w 188"/>
                <a:gd name="T9" fmla="*/ 3 h 6"/>
                <a:gd name="T10" fmla="*/ 185 w 188"/>
                <a:gd name="T11" fmla="*/ 3 h 6"/>
                <a:gd name="T12" fmla="*/ 188 w 188"/>
                <a:gd name="T13" fmla="*/ 3 h 6"/>
                <a:gd name="T14" fmla="*/ 188 w 188"/>
                <a:gd name="T15" fmla="*/ 3 h 6"/>
                <a:gd name="T16" fmla="*/ 188 w 188"/>
                <a:gd name="T17" fmla="*/ 6 h 6"/>
                <a:gd name="T18" fmla="*/ 188 w 188"/>
                <a:gd name="T19" fmla="*/ 6 h 6"/>
                <a:gd name="T20" fmla="*/ 0 w 188"/>
                <a:gd name="T21" fmla="*/ 6 h 6"/>
                <a:gd name="T22" fmla="*/ 0 w 188"/>
                <a:gd name="T23" fmla="*/ 6 h 6"/>
                <a:gd name="T24" fmla="*/ 0 w 188"/>
                <a:gd name="T25" fmla="*/ 3 h 6"/>
                <a:gd name="T26" fmla="*/ 0 w 188"/>
                <a:gd name="T27" fmla="*/ 3 h 6"/>
                <a:gd name="T28" fmla="*/ 0 w 188"/>
                <a:gd name="T29" fmla="*/ 3 h 6"/>
                <a:gd name="T30" fmla="*/ 0 w 188"/>
                <a:gd name="T31" fmla="*/ 3 h 6"/>
                <a:gd name="T32" fmla="*/ 0 w 188"/>
                <a:gd name="T33" fmla="*/ 0 h 6"/>
                <a:gd name="T34" fmla="*/ 0 w 188"/>
                <a:gd name="T35" fmla="*/ 0 h 6"/>
                <a:gd name="T36" fmla="*/ 0 w 1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8"/>
                <a:gd name="T58" fmla="*/ 0 h 6"/>
                <a:gd name="T59" fmla="*/ 188 w 1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8" h="6">
                  <a:moveTo>
                    <a:pt x="0" y="0"/>
                  </a:moveTo>
                  <a:lnTo>
                    <a:pt x="185" y="0"/>
                  </a:lnTo>
                  <a:lnTo>
                    <a:pt x="185" y="3"/>
                  </a:lnTo>
                  <a:lnTo>
                    <a:pt x="188" y="3"/>
                  </a:lnTo>
                  <a:lnTo>
                    <a:pt x="1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02" name="Freeform 374"/>
            <p:cNvSpPr>
              <a:spLocks/>
            </p:cNvSpPr>
            <p:nvPr/>
          </p:nvSpPr>
          <p:spPr bwMode="auto">
            <a:xfrm>
              <a:off x="2814" y="3204"/>
              <a:ext cx="191" cy="6"/>
            </a:xfrm>
            <a:custGeom>
              <a:avLst/>
              <a:gdLst>
                <a:gd name="T0" fmla="*/ 3 w 191"/>
                <a:gd name="T1" fmla="*/ 0 h 6"/>
                <a:gd name="T2" fmla="*/ 188 w 191"/>
                <a:gd name="T3" fmla="*/ 0 h 6"/>
                <a:gd name="T4" fmla="*/ 191 w 191"/>
                <a:gd name="T5" fmla="*/ 0 h 6"/>
                <a:gd name="T6" fmla="*/ 191 w 191"/>
                <a:gd name="T7" fmla="*/ 0 h 6"/>
                <a:gd name="T8" fmla="*/ 191 w 191"/>
                <a:gd name="T9" fmla="*/ 3 h 6"/>
                <a:gd name="T10" fmla="*/ 191 w 191"/>
                <a:gd name="T11" fmla="*/ 3 h 6"/>
                <a:gd name="T12" fmla="*/ 191 w 191"/>
                <a:gd name="T13" fmla="*/ 3 h 6"/>
                <a:gd name="T14" fmla="*/ 191 w 191"/>
                <a:gd name="T15" fmla="*/ 3 h 6"/>
                <a:gd name="T16" fmla="*/ 191 w 191"/>
                <a:gd name="T17" fmla="*/ 6 h 6"/>
                <a:gd name="T18" fmla="*/ 191 w 191"/>
                <a:gd name="T19" fmla="*/ 6 h 6"/>
                <a:gd name="T20" fmla="*/ 0 w 191"/>
                <a:gd name="T21" fmla="*/ 6 h 6"/>
                <a:gd name="T22" fmla="*/ 0 w 191"/>
                <a:gd name="T23" fmla="*/ 6 h 6"/>
                <a:gd name="T24" fmla="*/ 0 w 191"/>
                <a:gd name="T25" fmla="*/ 3 h 6"/>
                <a:gd name="T26" fmla="*/ 0 w 191"/>
                <a:gd name="T27" fmla="*/ 3 h 6"/>
                <a:gd name="T28" fmla="*/ 3 w 191"/>
                <a:gd name="T29" fmla="*/ 3 h 6"/>
                <a:gd name="T30" fmla="*/ 3 w 191"/>
                <a:gd name="T31" fmla="*/ 3 h 6"/>
                <a:gd name="T32" fmla="*/ 3 w 191"/>
                <a:gd name="T33" fmla="*/ 0 h 6"/>
                <a:gd name="T34" fmla="*/ 3 w 191"/>
                <a:gd name="T35" fmla="*/ 0 h 6"/>
                <a:gd name="T36" fmla="*/ 3 w 1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1"/>
                <a:gd name="T58" fmla="*/ 0 h 6"/>
                <a:gd name="T59" fmla="*/ 191 w 1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1" h="6">
                  <a:moveTo>
                    <a:pt x="3" y="0"/>
                  </a:moveTo>
                  <a:lnTo>
                    <a:pt x="188" y="0"/>
                  </a:lnTo>
                  <a:lnTo>
                    <a:pt x="191" y="0"/>
                  </a:lnTo>
                  <a:lnTo>
                    <a:pt x="191" y="3"/>
                  </a:lnTo>
                  <a:lnTo>
                    <a:pt x="1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03" name="Freeform 375"/>
            <p:cNvSpPr>
              <a:spLocks/>
            </p:cNvSpPr>
            <p:nvPr/>
          </p:nvSpPr>
          <p:spPr bwMode="auto">
            <a:xfrm>
              <a:off x="2814" y="3207"/>
              <a:ext cx="194" cy="6"/>
            </a:xfrm>
            <a:custGeom>
              <a:avLst/>
              <a:gdLst>
                <a:gd name="T0" fmla="*/ 3 w 194"/>
                <a:gd name="T1" fmla="*/ 0 h 6"/>
                <a:gd name="T2" fmla="*/ 191 w 194"/>
                <a:gd name="T3" fmla="*/ 0 h 6"/>
                <a:gd name="T4" fmla="*/ 191 w 194"/>
                <a:gd name="T5" fmla="*/ 0 h 6"/>
                <a:gd name="T6" fmla="*/ 191 w 194"/>
                <a:gd name="T7" fmla="*/ 0 h 6"/>
                <a:gd name="T8" fmla="*/ 191 w 194"/>
                <a:gd name="T9" fmla="*/ 3 h 6"/>
                <a:gd name="T10" fmla="*/ 191 w 194"/>
                <a:gd name="T11" fmla="*/ 3 h 6"/>
                <a:gd name="T12" fmla="*/ 191 w 194"/>
                <a:gd name="T13" fmla="*/ 3 h 6"/>
                <a:gd name="T14" fmla="*/ 191 w 194"/>
                <a:gd name="T15" fmla="*/ 3 h 6"/>
                <a:gd name="T16" fmla="*/ 194 w 194"/>
                <a:gd name="T17" fmla="*/ 6 h 6"/>
                <a:gd name="T18" fmla="*/ 194 w 194"/>
                <a:gd name="T19" fmla="*/ 6 h 6"/>
                <a:gd name="T20" fmla="*/ 0 w 194"/>
                <a:gd name="T21" fmla="*/ 6 h 6"/>
                <a:gd name="T22" fmla="*/ 0 w 194"/>
                <a:gd name="T23" fmla="*/ 6 h 6"/>
                <a:gd name="T24" fmla="*/ 0 w 194"/>
                <a:gd name="T25" fmla="*/ 3 h 6"/>
                <a:gd name="T26" fmla="*/ 0 w 194"/>
                <a:gd name="T27" fmla="*/ 3 h 6"/>
                <a:gd name="T28" fmla="*/ 0 w 194"/>
                <a:gd name="T29" fmla="*/ 3 h 6"/>
                <a:gd name="T30" fmla="*/ 0 w 194"/>
                <a:gd name="T31" fmla="*/ 3 h 6"/>
                <a:gd name="T32" fmla="*/ 0 w 194"/>
                <a:gd name="T33" fmla="*/ 0 h 6"/>
                <a:gd name="T34" fmla="*/ 0 w 194"/>
                <a:gd name="T35" fmla="*/ 0 h 6"/>
                <a:gd name="T36" fmla="*/ 3 w 1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4"/>
                <a:gd name="T58" fmla="*/ 0 h 6"/>
                <a:gd name="T59" fmla="*/ 194 w 1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4" h="6">
                  <a:moveTo>
                    <a:pt x="3" y="0"/>
                  </a:moveTo>
                  <a:lnTo>
                    <a:pt x="191" y="0"/>
                  </a:lnTo>
                  <a:lnTo>
                    <a:pt x="191" y="3"/>
                  </a:lnTo>
                  <a:lnTo>
                    <a:pt x="1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04" name="Freeform 376"/>
            <p:cNvSpPr>
              <a:spLocks/>
            </p:cNvSpPr>
            <p:nvPr/>
          </p:nvSpPr>
          <p:spPr bwMode="auto">
            <a:xfrm>
              <a:off x="2811" y="3210"/>
              <a:ext cx="197" cy="6"/>
            </a:xfrm>
            <a:custGeom>
              <a:avLst/>
              <a:gdLst>
                <a:gd name="T0" fmla="*/ 3 w 197"/>
                <a:gd name="T1" fmla="*/ 0 h 6"/>
                <a:gd name="T2" fmla="*/ 194 w 197"/>
                <a:gd name="T3" fmla="*/ 0 h 6"/>
                <a:gd name="T4" fmla="*/ 194 w 197"/>
                <a:gd name="T5" fmla="*/ 0 h 6"/>
                <a:gd name="T6" fmla="*/ 194 w 197"/>
                <a:gd name="T7" fmla="*/ 0 h 6"/>
                <a:gd name="T8" fmla="*/ 197 w 197"/>
                <a:gd name="T9" fmla="*/ 3 h 6"/>
                <a:gd name="T10" fmla="*/ 197 w 197"/>
                <a:gd name="T11" fmla="*/ 3 h 6"/>
                <a:gd name="T12" fmla="*/ 197 w 197"/>
                <a:gd name="T13" fmla="*/ 3 h 6"/>
                <a:gd name="T14" fmla="*/ 197 w 197"/>
                <a:gd name="T15" fmla="*/ 3 h 6"/>
                <a:gd name="T16" fmla="*/ 197 w 197"/>
                <a:gd name="T17" fmla="*/ 6 h 6"/>
                <a:gd name="T18" fmla="*/ 197 w 197"/>
                <a:gd name="T19" fmla="*/ 6 h 6"/>
                <a:gd name="T20" fmla="*/ 0 w 197"/>
                <a:gd name="T21" fmla="*/ 6 h 6"/>
                <a:gd name="T22" fmla="*/ 3 w 197"/>
                <a:gd name="T23" fmla="*/ 6 h 6"/>
                <a:gd name="T24" fmla="*/ 3 w 197"/>
                <a:gd name="T25" fmla="*/ 3 h 6"/>
                <a:gd name="T26" fmla="*/ 3 w 197"/>
                <a:gd name="T27" fmla="*/ 3 h 6"/>
                <a:gd name="T28" fmla="*/ 3 w 197"/>
                <a:gd name="T29" fmla="*/ 3 h 6"/>
                <a:gd name="T30" fmla="*/ 3 w 197"/>
                <a:gd name="T31" fmla="*/ 3 h 6"/>
                <a:gd name="T32" fmla="*/ 3 w 197"/>
                <a:gd name="T33" fmla="*/ 0 h 6"/>
                <a:gd name="T34" fmla="*/ 3 w 197"/>
                <a:gd name="T35" fmla="*/ 0 h 6"/>
                <a:gd name="T36" fmla="*/ 3 w 1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7"/>
                <a:gd name="T58" fmla="*/ 0 h 6"/>
                <a:gd name="T59" fmla="*/ 197 w 1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7" h="6">
                  <a:moveTo>
                    <a:pt x="3" y="0"/>
                  </a:moveTo>
                  <a:lnTo>
                    <a:pt x="194" y="0"/>
                  </a:lnTo>
                  <a:lnTo>
                    <a:pt x="197" y="3"/>
                  </a:lnTo>
                  <a:lnTo>
                    <a:pt x="197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05" name="Freeform 377"/>
            <p:cNvSpPr>
              <a:spLocks/>
            </p:cNvSpPr>
            <p:nvPr/>
          </p:nvSpPr>
          <p:spPr bwMode="auto">
            <a:xfrm>
              <a:off x="2811" y="3213"/>
              <a:ext cx="200" cy="6"/>
            </a:xfrm>
            <a:custGeom>
              <a:avLst/>
              <a:gdLst>
                <a:gd name="T0" fmla="*/ 3 w 200"/>
                <a:gd name="T1" fmla="*/ 0 h 6"/>
                <a:gd name="T2" fmla="*/ 197 w 200"/>
                <a:gd name="T3" fmla="*/ 0 h 6"/>
                <a:gd name="T4" fmla="*/ 197 w 200"/>
                <a:gd name="T5" fmla="*/ 0 h 6"/>
                <a:gd name="T6" fmla="*/ 197 w 200"/>
                <a:gd name="T7" fmla="*/ 0 h 6"/>
                <a:gd name="T8" fmla="*/ 197 w 200"/>
                <a:gd name="T9" fmla="*/ 3 h 6"/>
                <a:gd name="T10" fmla="*/ 197 w 200"/>
                <a:gd name="T11" fmla="*/ 3 h 6"/>
                <a:gd name="T12" fmla="*/ 197 w 200"/>
                <a:gd name="T13" fmla="*/ 3 h 6"/>
                <a:gd name="T14" fmla="*/ 197 w 200"/>
                <a:gd name="T15" fmla="*/ 3 h 6"/>
                <a:gd name="T16" fmla="*/ 197 w 200"/>
                <a:gd name="T17" fmla="*/ 6 h 6"/>
                <a:gd name="T18" fmla="*/ 200 w 200"/>
                <a:gd name="T19" fmla="*/ 6 h 6"/>
                <a:gd name="T20" fmla="*/ 0 w 200"/>
                <a:gd name="T21" fmla="*/ 6 h 6"/>
                <a:gd name="T22" fmla="*/ 0 w 200"/>
                <a:gd name="T23" fmla="*/ 6 h 6"/>
                <a:gd name="T24" fmla="*/ 0 w 200"/>
                <a:gd name="T25" fmla="*/ 3 h 6"/>
                <a:gd name="T26" fmla="*/ 0 w 200"/>
                <a:gd name="T27" fmla="*/ 3 h 6"/>
                <a:gd name="T28" fmla="*/ 0 w 200"/>
                <a:gd name="T29" fmla="*/ 3 h 6"/>
                <a:gd name="T30" fmla="*/ 3 w 200"/>
                <a:gd name="T31" fmla="*/ 3 h 6"/>
                <a:gd name="T32" fmla="*/ 3 w 200"/>
                <a:gd name="T33" fmla="*/ 0 h 6"/>
                <a:gd name="T34" fmla="*/ 3 w 200"/>
                <a:gd name="T35" fmla="*/ 0 h 6"/>
                <a:gd name="T36" fmla="*/ 3 w 2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"/>
                <a:gd name="T58" fmla="*/ 0 h 6"/>
                <a:gd name="T59" fmla="*/ 200 w 2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" h="6">
                  <a:moveTo>
                    <a:pt x="3" y="0"/>
                  </a:moveTo>
                  <a:lnTo>
                    <a:pt x="197" y="0"/>
                  </a:lnTo>
                  <a:lnTo>
                    <a:pt x="197" y="3"/>
                  </a:lnTo>
                  <a:lnTo>
                    <a:pt x="197" y="6"/>
                  </a:lnTo>
                  <a:lnTo>
                    <a:pt x="2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06" name="Freeform 378"/>
            <p:cNvSpPr>
              <a:spLocks/>
            </p:cNvSpPr>
            <p:nvPr/>
          </p:nvSpPr>
          <p:spPr bwMode="auto">
            <a:xfrm>
              <a:off x="2811" y="3216"/>
              <a:ext cx="200" cy="6"/>
            </a:xfrm>
            <a:custGeom>
              <a:avLst/>
              <a:gdLst>
                <a:gd name="T0" fmla="*/ 0 w 200"/>
                <a:gd name="T1" fmla="*/ 0 h 6"/>
                <a:gd name="T2" fmla="*/ 197 w 200"/>
                <a:gd name="T3" fmla="*/ 0 h 6"/>
                <a:gd name="T4" fmla="*/ 197 w 200"/>
                <a:gd name="T5" fmla="*/ 0 h 6"/>
                <a:gd name="T6" fmla="*/ 197 w 200"/>
                <a:gd name="T7" fmla="*/ 0 h 6"/>
                <a:gd name="T8" fmla="*/ 197 w 200"/>
                <a:gd name="T9" fmla="*/ 3 h 6"/>
                <a:gd name="T10" fmla="*/ 200 w 200"/>
                <a:gd name="T11" fmla="*/ 3 h 6"/>
                <a:gd name="T12" fmla="*/ 200 w 200"/>
                <a:gd name="T13" fmla="*/ 3 h 6"/>
                <a:gd name="T14" fmla="*/ 200 w 200"/>
                <a:gd name="T15" fmla="*/ 3 h 6"/>
                <a:gd name="T16" fmla="*/ 200 w 200"/>
                <a:gd name="T17" fmla="*/ 6 h 6"/>
                <a:gd name="T18" fmla="*/ 200 w 200"/>
                <a:gd name="T19" fmla="*/ 6 h 6"/>
                <a:gd name="T20" fmla="*/ 0 w 200"/>
                <a:gd name="T21" fmla="*/ 6 h 6"/>
                <a:gd name="T22" fmla="*/ 0 w 200"/>
                <a:gd name="T23" fmla="*/ 6 h 6"/>
                <a:gd name="T24" fmla="*/ 0 w 200"/>
                <a:gd name="T25" fmla="*/ 6 h 6"/>
                <a:gd name="T26" fmla="*/ 0 w 200"/>
                <a:gd name="T27" fmla="*/ 6 h 6"/>
                <a:gd name="T28" fmla="*/ 0 w 200"/>
                <a:gd name="T29" fmla="*/ 6 h 6"/>
                <a:gd name="T30" fmla="*/ 0 w 200"/>
                <a:gd name="T31" fmla="*/ 6 h 6"/>
                <a:gd name="T32" fmla="*/ 0 w 200"/>
                <a:gd name="T33" fmla="*/ 6 h 6"/>
                <a:gd name="T34" fmla="*/ 0 w 200"/>
                <a:gd name="T35" fmla="*/ 6 h 6"/>
                <a:gd name="T36" fmla="*/ 0 w 200"/>
                <a:gd name="T37" fmla="*/ 3 h 6"/>
                <a:gd name="T38" fmla="*/ 0 w 200"/>
                <a:gd name="T39" fmla="*/ 3 h 6"/>
                <a:gd name="T40" fmla="*/ 0 w 200"/>
                <a:gd name="T41" fmla="*/ 3 h 6"/>
                <a:gd name="T42" fmla="*/ 0 w 200"/>
                <a:gd name="T43" fmla="*/ 3 h 6"/>
                <a:gd name="T44" fmla="*/ 0 w 200"/>
                <a:gd name="T45" fmla="*/ 3 h 6"/>
                <a:gd name="T46" fmla="*/ 0 w 200"/>
                <a:gd name="T47" fmla="*/ 3 h 6"/>
                <a:gd name="T48" fmla="*/ 0 w 200"/>
                <a:gd name="T49" fmla="*/ 0 h 6"/>
                <a:gd name="T50" fmla="*/ 0 w 200"/>
                <a:gd name="T51" fmla="*/ 0 h 6"/>
                <a:gd name="T52" fmla="*/ 0 w 200"/>
                <a:gd name="T53" fmla="*/ 0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"/>
                <a:gd name="T82" fmla="*/ 0 h 6"/>
                <a:gd name="T83" fmla="*/ 200 w 200"/>
                <a:gd name="T84" fmla="*/ 6 h 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" h="6">
                  <a:moveTo>
                    <a:pt x="0" y="0"/>
                  </a:moveTo>
                  <a:lnTo>
                    <a:pt x="197" y="0"/>
                  </a:lnTo>
                  <a:lnTo>
                    <a:pt x="197" y="3"/>
                  </a:lnTo>
                  <a:lnTo>
                    <a:pt x="200" y="3"/>
                  </a:lnTo>
                  <a:lnTo>
                    <a:pt x="2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07" name="Freeform 379"/>
            <p:cNvSpPr>
              <a:spLocks/>
            </p:cNvSpPr>
            <p:nvPr/>
          </p:nvSpPr>
          <p:spPr bwMode="auto">
            <a:xfrm>
              <a:off x="2808" y="3219"/>
              <a:ext cx="206" cy="6"/>
            </a:xfrm>
            <a:custGeom>
              <a:avLst/>
              <a:gdLst>
                <a:gd name="T0" fmla="*/ 3 w 206"/>
                <a:gd name="T1" fmla="*/ 0 h 6"/>
                <a:gd name="T2" fmla="*/ 203 w 206"/>
                <a:gd name="T3" fmla="*/ 0 h 6"/>
                <a:gd name="T4" fmla="*/ 203 w 206"/>
                <a:gd name="T5" fmla="*/ 0 h 6"/>
                <a:gd name="T6" fmla="*/ 203 w 206"/>
                <a:gd name="T7" fmla="*/ 0 h 6"/>
                <a:gd name="T8" fmla="*/ 203 w 206"/>
                <a:gd name="T9" fmla="*/ 3 h 6"/>
                <a:gd name="T10" fmla="*/ 203 w 206"/>
                <a:gd name="T11" fmla="*/ 3 h 6"/>
                <a:gd name="T12" fmla="*/ 203 w 206"/>
                <a:gd name="T13" fmla="*/ 3 h 6"/>
                <a:gd name="T14" fmla="*/ 203 w 206"/>
                <a:gd name="T15" fmla="*/ 3 h 6"/>
                <a:gd name="T16" fmla="*/ 203 w 206"/>
                <a:gd name="T17" fmla="*/ 6 h 6"/>
                <a:gd name="T18" fmla="*/ 206 w 206"/>
                <a:gd name="T19" fmla="*/ 6 h 6"/>
                <a:gd name="T20" fmla="*/ 0 w 206"/>
                <a:gd name="T21" fmla="*/ 6 h 6"/>
                <a:gd name="T22" fmla="*/ 0 w 206"/>
                <a:gd name="T23" fmla="*/ 6 h 6"/>
                <a:gd name="T24" fmla="*/ 0 w 206"/>
                <a:gd name="T25" fmla="*/ 6 h 6"/>
                <a:gd name="T26" fmla="*/ 0 w 206"/>
                <a:gd name="T27" fmla="*/ 3 h 6"/>
                <a:gd name="T28" fmla="*/ 0 w 206"/>
                <a:gd name="T29" fmla="*/ 3 h 6"/>
                <a:gd name="T30" fmla="*/ 3 w 206"/>
                <a:gd name="T31" fmla="*/ 3 h 6"/>
                <a:gd name="T32" fmla="*/ 3 w 206"/>
                <a:gd name="T33" fmla="*/ 3 h 6"/>
                <a:gd name="T34" fmla="*/ 3 w 206"/>
                <a:gd name="T35" fmla="*/ 3 h 6"/>
                <a:gd name="T36" fmla="*/ 3 w 206"/>
                <a:gd name="T37" fmla="*/ 0 h 6"/>
                <a:gd name="T38" fmla="*/ 3 w 206"/>
                <a:gd name="T39" fmla="*/ 0 h 6"/>
                <a:gd name="T40" fmla="*/ 3 w 206"/>
                <a:gd name="T41" fmla="*/ 0 h 6"/>
                <a:gd name="T42" fmla="*/ 3 w 206"/>
                <a:gd name="T43" fmla="*/ 0 h 6"/>
                <a:gd name="T44" fmla="*/ 3 w 206"/>
                <a:gd name="T45" fmla="*/ 0 h 6"/>
                <a:gd name="T46" fmla="*/ 3 w 206"/>
                <a:gd name="T47" fmla="*/ 0 h 6"/>
                <a:gd name="T48" fmla="*/ 3 w 206"/>
                <a:gd name="T49" fmla="*/ 0 h 6"/>
                <a:gd name="T50" fmla="*/ 3 w 206"/>
                <a:gd name="T51" fmla="*/ 0 h 6"/>
                <a:gd name="T52" fmla="*/ 3 w 206"/>
                <a:gd name="T53" fmla="*/ 0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6"/>
                <a:gd name="T82" fmla="*/ 0 h 6"/>
                <a:gd name="T83" fmla="*/ 206 w 206"/>
                <a:gd name="T84" fmla="*/ 6 h 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6" h="6">
                  <a:moveTo>
                    <a:pt x="3" y="0"/>
                  </a:moveTo>
                  <a:lnTo>
                    <a:pt x="203" y="0"/>
                  </a:lnTo>
                  <a:lnTo>
                    <a:pt x="203" y="3"/>
                  </a:lnTo>
                  <a:lnTo>
                    <a:pt x="203" y="6"/>
                  </a:lnTo>
                  <a:lnTo>
                    <a:pt x="2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08" name="Freeform 380"/>
            <p:cNvSpPr>
              <a:spLocks/>
            </p:cNvSpPr>
            <p:nvPr/>
          </p:nvSpPr>
          <p:spPr bwMode="auto">
            <a:xfrm>
              <a:off x="2808" y="3222"/>
              <a:ext cx="206" cy="6"/>
            </a:xfrm>
            <a:custGeom>
              <a:avLst/>
              <a:gdLst>
                <a:gd name="T0" fmla="*/ 3 w 206"/>
                <a:gd name="T1" fmla="*/ 0 h 6"/>
                <a:gd name="T2" fmla="*/ 203 w 206"/>
                <a:gd name="T3" fmla="*/ 0 h 6"/>
                <a:gd name="T4" fmla="*/ 203 w 206"/>
                <a:gd name="T5" fmla="*/ 0 h 6"/>
                <a:gd name="T6" fmla="*/ 203 w 206"/>
                <a:gd name="T7" fmla="*/ 0 h 6"/>
                <a:gd name="T8" fmla="*/ 203 w 206"/>
                <a:gd name="T9" fmla="*/ 3 h 6"/>
                <a:gd name="T10" fmla="*/ 206 w 206"/>
                <a:gd name="T11" fmla="*/ 3 h 6"/>
                <a:gd name="T12" fmla="*/ 206 w 206"/>
                <a:gd name="T13" fmla="*/ 3 h 6"/>
                <a:gd name="T14" fmla="*/ 206 w 206"/>
                <a:gd name="T15" fmla="*/ 3 h 6"/>
                <a:gd name="T16" fmla="*/ 206 w 206"/>
                <a:gd name="T17" fmla="*/ 6 h 6"/>
                <a:gd name="T18" fmla="*/ 206 w 206"/>
                <a:gd name="T19" fmla="*/ 6 h 6"/>
                <a:gd name="T20" fmla="*/ 0 w 206"/>
                <a:gd name="T21" fmla="*/ 6 h 6"/>
                <a:gd name="T22" fmla="*/ 0 w 206"/>
                <a:gd name="T23" fmla="*/ 6 h 6"/>
                <a:gd name="T24" fmla="*/ 0 w 206"/>
                <a:gd name="T25" fmla="*/ 3 h 6"/>
                <a:gd name="T26" fmla="*/ 0 w 206"/>
                <a:gd name="T27" fmla="*/ 3 h 6"/>
                <a:gd name="T28" fmla="*/ 0 w 206"/>
                <a:gd name="T29" fmla="*/ 3 h 6"/>
                <a:gd name="T30" fmla="*/ 0 w 206"/>
                <a:gd name="T31" fmla="*/ 3 h 6"/>
                <a:gd name="T32" fmla="*/ 0 w 206"/>
                <a:gd name="T33" fmla="*/ 0 h 6"/>
                <a:gd name="T34" fmla="*/ 0 w 206"/>
                <a:gd name="T35" fmla="*/ 0 h 6"/>
                <a:gd name="T36" fmla="*/ 3 w 2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6"/>
                <a:gd name="T58" fmla="*/ 0 h 6"/>
                <a:gd name="T59" fmla="*/ 206 w 2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6" h="6">
                  <a:moveTo>
                    <a:pt x="3" y="0"/>
                  </a:moveTo>
                  <a:lnTo>
                    <a:pt x="203" y="0"/>
                  </a:lnTo>
                  <a:lnTo>
                    <a:pt x="203" y="3"/>
                  </a:lnTo>
                  <a:lnTo>
                    <a:pt x="206" y="3"/>
                  </a:lnTo>
                  <a:lnTo>
                    <a:pt x="2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09" name="Freeform 381"/>
            <p:cNvSpPr>
              <a:spLocks/>
            </p:cNvSpPr>
            <p:nvPr/>
          </p:nvSpPr>
          <p:spPr bwMode="auto">
            <a:xfrm>
              <a:off x="2805" y="3225"/>
              <a:ext cx="212" cy="6"/>
            </a:xfrm>
            <a:custGeom>
              <a:avLst/>
              <a:gdLst>
                <a:gd name="T0" fmla="*/ 3 w 212"/>
                <a:gd name="T1" fmla="*/ 0 h 6"/>
                <a:gd name="T2" fmla="*/ 209 w 212"/>
                <a:gd name="T3" fmla="*/ 0 h 6"/>
                <a:gd name="T4" fmla="*/ 209 w 212"/>
                <a:gd name="T5" fmla="*/ 0 h 6"/>
                <a:gd name="T6" fmla="*/ 209 w 212"/>
                <a:gd name="T7" fmla="*/ 0 h 6"/>
                <a:gd name="T8" fmla="*/ 209 w 212"/>
                <a:gd name="T9" fmla="*/ 3 h 6"/>
                <a:gd name="T10" fmla="*/ 209 w 212"/>
                <a:gd name="T11" fmla="*/ 3 h 6"/>
                <a:gd name="T12" fmla="*/ 209 w 212"/>
                <a:gd name="T13" fmla="*/ 3 h 6"/>
                <a:gd name="T14" fmla="*/ 209 w 212"/>
                <a:gd name="T15" fmla="*/ 3 h 6"/>
                <a:gd name="T16" fmla="*/ 209 w 212"/>
                <a:gd name="T17" fmla="*/ 6 h 6"/>
                <a:gd name="T18" fmla="*/ 212 w 212"/>
                <a:gd name="T19" fmla="*/ 6 h 6"/>
                <a:gd name="T20" fmla="*/ 0 w 212"/>
                <a:gd name="T21" fmla="*/ 6 h 6"/>
                <a:gd name="T22" fmla="*/ 0 w 212"/>
                <a:gd name="T23" fmla="*/ 6 h 6"/>
                <a:gd name="T24" fmla="*/ 0 w 212"/>
                <a:gd name="T25" fmla="*/ 3 h 6"/>
                <a:gd name="T26" fmla="*/ 3 w 212"/>
                <a:gd name="T27" fmla="*/ 3 h 6"/>
                <a:gd name="T28" fmla="*/ 3 w 212"/>
                <a:gd name="T29" fmla="*/ 3 h 6"/>
                <a:gd name="T30" fmla="*/ 3 w 212"/>
                <a:gd name="T31" fmla="*/ 3 h 6"/>
                <a:gd name="T32" fmla="*/ 3 w 212"/>
                <a:gd name="T33" fmla="*/ 0 h 6"/>
                <a:gd name="T34" fmla="*/ 3 w 212"/>
                <a:gd name="T35" fmla="*/ 0 h 6"/>
                <a:gd name="T36" fmla="*/ 3 w 2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6"/>
                <a:gd name="T59" fmla="*/ 212 w 2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6">
                  <a:moveTo>
                    <a:pt x="3" y="0"/>
                  </a:moveTo>
                  <a:lnTo>
                    <a:pt x="209" y="0"/>
                  </a:lnTo>
                  <a:lnTo>
                    <a:pt x="209" y="3"/>
                  </a:lnTo>
                  <a:lnTo>
                    <a:pt x="209" y="6"/>
                  </a:lnTo>
                  <a:lnTo>
                    <a:pt x="2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10" name="Freeform 382"/>
            <p:cNvSpPr>
              <a:spLocks/>
            </p:cNvSpPr>
            <p:nvPr/>
          </p:nvSpPr>
          <p:spPr bwMode="auto">
            <a:xfrm>
              <a:off x="2805" y="3228"/>
              <a:ext cx="212" cy="6"/>
            </a:xfrm>
            <a:custGeom>
              <a:avLst/>
              <a:gdLst>
                <a:gd name="T0" fmla="*/ 3 w 212"/>
                <a:gd name="T1" fmla="*/ 0 h 6"/>
                <a:gd name="T2" fmla="*/ 209 w 212"/>
                <a:gd name="T3" fmla="*/ 0 h 6"/>
                <a:gd name="T4" fmla="*/ 209 w 212"/>
                <a:gd name="T5" fmla="*/ 0 h 6"/>
                <a:gd name="T6" fmla="*/ 209 w 212"/>
                <a:gd name="T7" fmla="*/ 0 h 6"/>
                <a:gd name="T8" fmla="*/ 209 w 212"/>
                <a:gd name="T9" fmla="*/ 3 h 6"/>
                <a:gd name="T10" fmla="*/ 212 w 212"/>
                <a:gd name="T11" fmla="*/ 3 h 6"/>
                <a:gd name="T12" fmla="*/ 212 w 212"/>
                <a:gd name="T13" fmla="*/ 3 h 6"/>
                <a:gd name="T14" fmla="*/ 212 w 212"/>
                <a:gd name="T15" fmla="*/ 3 h 6"/>
                <a:gd name="T16" fmla="*/ 212 w 212"/>
                <a:gd name="T17" fmla="*/ 6 h 6"/>
                <a:gd name="T18" fmla="*/ 212 w 212"/>
                <a:gd name="T19" fmla="*/ 6 h 6"/>
                <a:gd name="T20" fmla="*/ 0 w 212"/>
                <a:gd name="T21" fmla="*/ 6 h 6"/>
                <a:gd name="T22" fmla="*/ 0 w 212"/>
                <a:gd name="T23" fmla="*/ 6 h 6"/>
                <a:gd name="T24" fmla="*/ 0 w 212"/>
                <a:gd name="T25" fmla="*/ 3 h 6"/>
                <a:gd name="T26" fmla="*/ 0 w 212"/>
                <a:gd name="T27" fmla="*/ 3 h 6"/>
                <a:gd name="T28" fmla="*/ 0 w 212"/>
                <a:gd name="T29" fmla="*/ 3 h 6"/>
                <a:gd name="T30" fmla="*/ 0 w 212"/>
                <a:gd name="T31" fmla="*/ 3 h 6"/>
                <a:gd name="T32" fmla="*/ 0 w 212"/>
                <a:gd name="T33" fmla="*/ 0 h 6"/>
                <a:gd name="T34" fmla="*/ 3 w 212"/>
                <a:gd name="T35" fmla="*/ 0 h 6"/>
                <a:gd name="T36" fmla="*/ 3 w 2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2"/>
                <a:gd name="T58" fmla="*/ 0 h 6"/>
                <a:gd name="T59" fmla="*/ 212 w 2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2" h="6">
                  <a:moveTo>
                    <a:pt x="3" y="0"/>
                  </a:moveTo>
                  <a:lnTo>
                    <a:pt x="209" y="0"/>
                  </a:lnTo>
                  <a:lnTo>
                    <a:pt x="209" y="3"/>
                  </a:lnTo>
                  <a:lnTo>
                    <a:pt x="212" y="3"/>
                  </a:lnTo>
                  <a:lnTo>
                    <a:pt x="2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11" name="Freeform 383"/>
            <p:cNvSpPr>
              <a:spLocks/>
            </p:cNvSpPr>
            <p:nvPr/>
          </p:nvSpPr>
          <p:spPr bwMode="auto">
            <a:xfrm>
              <a:off x="2802" y="3231"/>
              <a:ext cx="218" cy="6"/>
            </a:xfrm>
            <a:custGeom>
              <a:avLst/>
              <a:gdLst>
                <a:gd name="T0" fmla="*/ 3 w 218"/>
                <a:gd name="T1" fmla="*/ 0 h 6"/>
                <a:gd name="T2" fmla="*/ 215 w 218"/>
                <a:gd name="T3" fmla="*/ 0 h 6"/>
                <a:gd name="T4" fmla="*/ 215 w 218"/>
                <a:gd name="T5" fmla="*/ 0 h 6"/>
                <a:gd name="T6" fmla="*/ 215 w 218"/>
                <a:gd name="T7" fmla="*/ 0 h 6"/>
                <a:gd name="T8" fmla="*/ 215 w 218"/>
                <a:gd name="T9" fmla="*/ 3 h 6"/>
                <a:gd name="T10" fmla="*/ 215 w 218"/>
                <a:gd name="T11" fmla="*/ 3 h 6"/>
                <a:gd name="T12" fmla="*/ 215 w 218"/>
                <a:gd name="T13" fmla="*/ 3 h 6"/>
                <a:gd name="T14" fmla="*/ 215 w 218"/>
                <a:gd name="T15" fmla="*/ 3 h 6"/>
                <a:gd name="T16" fmla="*/ 218 w 218"/>
                <a:gd name="T17" fmla="*/ 6 h 6"/>
                <a:gd name="T18" fmla="*/ 218 w 218"/>
                <a:gd name="T19" fmla="*/ 6 h 6"/>
                <a:gd name="T20" fmla="*/ 0 w 218"/>
                <a:gd name="T21" fmla="*/ 6 h 6"/>
                <a:gd name="T22" fmla="*/ 0 w 218"/>
                <a:gd name="T23" fmla="*/ 6 h 6"/>
                <a:gd name="T24" fmla="*/ 0 w 218"/>
                <a:gd name="T25" fmla="*/ 3 h 6"/>
                <a:gd name="T26" fmla="*/ 3 w 218"/>
                <a:gd name="T27" fmla="*/ 3 h 6"/>
                <a:gd name="T28" fmla="*/ 3 w 218"/>
                <a:gd name="T29" fmla="*/ 3 h 6"/>
                <a:gd name="T30" fmla="*/ 3 w 218"/>
                <a:gd name="T31" fmla="*/ 3 h 6"/>
                <a:gd name="T32" fmla="*/ 3 w 218"/>
                <a:gd name="T33" fmla="*/ 0 h 6"/>
                <a:gd name="T34" fmla="*/ 3 w 218"/>
                <a:gd name="T35" fmla="*/ 0 h 6"/>
                <a:gd name="T36" fmla="*/ 3 w 2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8"/>
                <a:gd name="T58" fmla="*/ 0 h 6"/>
                <a:gd name="T59" fmla="*/ 218 w 2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8" h="6">
                  <a:moveTo>
                    <a:pt x="3" y="0"/>
                  </a:moveTo>
                  <a:lnTo>
                    <a:pt x="215" y="0"/>
                  </a:lnTo>
                  <a:lnTo>
                    <a:pt x="215" y="3"/>
                  </a:lnTo>
                  <a:lnTo>
                    <a:pt x="2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12" name="Freeform 384"/>
            <p:cNvSpPr>
              <a:spLocks/>
            </p:cNvSpPr>
            <p:nvPr/>
          </p:nvSpPr>
          <p:spPr bwMode="auto">
            <a:xfrm>
              <a:off x="2802" y="3234"/>
              <a:ext cx="218" cy="6"/>
            </a:xfrm>
            <a:custGeom>
              <a:avLst/>
              <a:gdLst>
                <a:gd name="T0" fmla="*/ 3 w 218"/>
                <a:gd name="T1" fmla="*/ 0 h 6"/>
                <a:gd name="T2" fmla="*/ 215 w 218"/>
                <a:gd name="T3" fmla="*/ 0 h 6"/>
                <a:gd name="T4" fmla="*/ 215 w 218"/>
                <a:gd name="T5" fmla="*/ 0 h 6"/>
                <a:gd name="T6" fmla="*/ 215 w 218"/>
                <a:gd name="T7" fmla="*/ 0 h 6"/>
                <a:gd name="T8" fmla="*/ 218 w 218"/>
                <a:gd name="T9" fmla="*/ 3 h 6"/>
                <a:gd name="T10" fmla="*/ 218 w 218"/>
                <a:gd name="T11" fmla="*/ 3 h 6"/>
                <a:gd name="T12" fmla="*/ 218 w 218"/>
                <a:gd name="T13" fmla="*/ 3 h 6"/>
                <a:gd name="T14" fmla="*/ 218 w 218"/>
                <a:gd name="T15" fmla="*/ 3 h 6"/>
                <a:gd name="T16" fmla="*/ 218 w 218"/>
                <a:gd name="T17" fmla="*/ 6 h 6"/>
                <a:gd name="T18" fmla="*/ 218 w 218"/>
                <a:gd name="T19" fmla="*/ 6 h 6"/>
                <a:gd name="T20" fmla="*/ 0 w 218"/>
                <a:gd name="T21" fmla="*/ 6 h 6"/>
                <a:gd name="T22" fmla="*/ 0 w 218"/>
                <a:gd name="T23" fmla="*/ 6 h 6"/>
                <a:gd name="T24" fmla="*/ 0 w 218"/>
                <a:gd name="T25" fmla="*/ 3 h 6"/>
                <a:gd name="T26" fmla="*/ 0 w 218"/>
                <a:gd name="T27" fmla="*/ 3 h 6"/>
                <a:gd name="T28" fmla="*/ 0 w 218"/>
                <a:gd name="T29" fmla="*/ 3 h 6"/>
                <a:gd name="T30" fmla="*/ 0 w 218"/>
                <a:gd name="T31" fmla="*/ 3 h 6"/>
                <a:gd name="T32" fmla="*/ 0 w 218"/>
                <a:gd name="T33" fmla="*/ 0 h 6"/>
                <a:gd name="T34" fmla="*/ 3 w 218"/>
                <a:gd name="T35" fmla="*/ 0 h 6"/>
                <a:gd name="T36" fmla="*/ 3 w 2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8"/>
                <a:gd name="T58" fmla="*/ 0 h 6"/>
                <a:gd name="T59" fmla="*/ 218 w 2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8" h="6">
                  <a:moveTo>
                    <a:pt x="3" y="0"/>
                  </a:moveTo>
                  <a:lnTo>
                    <a:pt x="215" y="0"/>
                  </a:lnTo>
                  <a:lnTo>
                    <a:pt x="218" y="3"/>
                  </a:lnTo>
                  <a:lnTo>
                    <a:pt x="2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13" name="Freeform 385"/>
            <p:cNvSpPr>
              <a:spLocks/>
            </p:cNvSpPr>
            <p:nvPr/>
          </p:nvSpPr>
          <p:spPr bwMode="auto">
            <a:xfrm>
              <a:off x="2799" y="3237"/>
              <a:ext cx="224" cy="7"/>
            </a:xfrm>
            <a:custGeom>
              <a:avLst/>
              <a:gdLst>
                <a:gd name="T0" fmla="*/ 3 w 224"/>
                <a:gd name="T1" fmla="*/ 0 h 7"/>
                <a:gd name="T2" fmla="*/ 221 w 224"/>
                <a:gd name="T3" fmla="*/ 0 h 7"/>
                <a:gd name="T4" fmla="*/ 221 w 224"/>
                <a:gd name="T5" fmla="*/ 0 h 7"/>
                <a:gd name="T6" fmla="*/ 221 w 224"/>
                <a:gd name="T7" fmla="*/ 0 h 7"/>
                <a:gd name="T8" fmla="*/ 221 w 224"/>
                <a:gd name="T9" fmla="*/ 3 h 7"/>
                <a:gd name="T10" fmla="*/ 221 w 224"/>
                <a:gd name="T11" fmla="*/ 3 h 7"/>
                <a:gd name="T12" fmla="*/ 221 w 224"/>
                <a:gd name="T13" fmla="*/ 3 h 7"/>
                <a:gd name="T14" fmla="*/ 224 w 224"/>
                <a:gd name="T15" fmla="*/ 3 h 7"/>
                <a:gd name="T16" fmla="*/ 224 w 224"/>
                <a:gd name="T17" fmla="*/ 7 h 7"/>
                <a:gd name="T18" fmla="*/ 224 w 224"/>
                <a:gd name="T19" fmla="*/ 7 h 7"/>
                <a:gd name="T20" fmla="*/ 0 w 224"/>
                <a:gd name="T21" fmla="*/ 7 h 7"/>
                <a:gd name="T22" fmla="*/ 0 w 224"/>
                <a:gd name="T23" fmla="*/ 7 h 7"/>
                <a:gd name="T24" fmla="*/ 0 w 224"/>
                <a:gd name="T25" fmla="*/ 3 h 7"/>
                <a:gd name="T26" fmla="*/ 0 w 224"/>
                <a:gd name="T27" fmla="*/ 3 h 7"/>
                <a:gd name="T28" fmla="*/ 3 w 224"/>
                <a:gd name="T29" fmla="*/ 3 h 7"/>
                <a:gd name="T30" fmla="*/ 3 w 224"/>
                <a:gd name="T31" fmla="*/ 3 h 7"/>
                <a:gd name="T32" fmla="*/ 3 w 224"/>
                <a:gd name="T33" fmla="*/ 0 h 7"/>
                <a:gd name="T34" fmla="*/ 3 w 224"/>
                <a:gd name="T35" fmla="*/ 0 h 7"/>
                <a:gd name="T36" fmla="*/ 3 w 224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4"/>
                <a:gd name="T58" fmla="*/ 0 h 7"/>
                <a:gd name="T59" fmla="*/ 224 w 22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4" h="7">
                  <a:moveTo>
                    <a:pt x="3" y="0"/>
                  </a:moveTo>
                  <a:lnTo>
                    <a:pt x="221" y="0"/>
                  </a:lnTo>
                  <a:lnTo>
                    <a:pt x="221" y="3"/>
                  </a:lnTo>
                  <a:lnTo>
                    <a:pt x="224" y="3"/>
                  </a:lnTo>
                  <a:lnTo>
                    <a:pt x="224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14" name="Freeform 386"/>
            <p:cNvSpPr>
              <a:spLocks/>
            </p:cNvSpPr>
            <p:nvPr/>
          </p:nvSpPr>
          <p:spPr bwMode="auto">
            <a:xfrm>
              <a:off x="2795" y="3240"/>
              <a:ext cx="231" cy="7"/>
            </a:xfrm>
            <a:custGeom>
              <a:avLst/>
              <a:gdLst>
                <a:gd name="T0" fmla="*/ 7 w 231"/>
                <a:gd name="T1" fmla="*/ 0 h 7"/>
                <a:gd name="T2" fmla="*/ 225 w 231"/>
                <a:gd name="T3" fmla="*/ 0 h 7"/>
                <a:gd name="T4" fmla="*/ 225 w 231"/>
                <a:gd name="T5" fmla="*/ 0 h 7"/>
                <a:gd name="T6" fmla="*/ 228 w 231"/>
                <a:gd name="T7" fmla="*/ 0 h 7"/>
                <a:gd name="T8" fmla="*/ 228 w 231"/>
                <a:gd name="T9" fmla="*/ 4 h 7"/>
                <a:gd name="T10" fmla="*/ 228 w 231"/>
                <a:gd name="T11" fmla="*/ 4 h 7"/>
                <a:gd name="T12" fmla="*/ 228 w 231"/>
                <a:gd name="T13" fmla="*/ 4 h 7"/>
                <a:gd name="T14" fmla="*/ 228 w 231"/>
                <a:gd name="T15" fmla="*/ 4 h 7"/>
                <a:gd name="T16" fmla="*/ 228 w 231"/>
                <a:gd name="T17" fmla="*/ 7 h 7"/>
                <a:gd name="T18" fmla="*/ 231 w 231"/>
                <a:gd name="T19" fmla="*/ 7 h 7"/>
                <a:gd name="T20" fmla="*/ 0 w 231"/>
                <a:gd name="T21" fmla="*/ 7 h 7"/>
                <a:gd name="T22" fmla="*/ 4 w 231"/>
                <a:gd name="T23" fmla="*/ 7 h 7"/>
                <a:gd name="T24" fmla="*/ 4 w 231"/>
                <a:gd name="T25" fmla="*/ 4 h 7"/>
                <a:gd name="T26" fmla="*/ 4 w 231"/>
                <a:gd name="T27" fmla="*/ 4 h 7"/>
                <a:gd name="T28" fmla="*/ 4 w 231"/>
                <a:gd name="T29" fmla="*/ 4 h 7"/>
                <a:gd name="T30" fmla="*/ 4 w 231"/>
                <a:gd name="T31" fmla="*/ 4 h 7"/>
                <a:gd name="T32" fmla="*/ 4 w 231"/>
                <a:gd name="T33" fmla="*/ 0 h 7"/>
                <a:gd name="T34" fmla="*/ 4 w 231"/>
                <a:gd name="T35" fmla="*/ 0 h 7"/>
                <a:gd name="T36" fmla="*/ 7 w 231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1"/>
                <a:gd name="T58" fmla="*/ 0 h 7"/>
                <a:gd name="T59" fmla="*/ 231 w 231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1" h="7">
                  <a:moveTo>
                    <a:pt x="7" y="0"/>
                  </a:moveTo>
                  <a:lnTo>
                    <a:pt x="225" y="0"/>
                  </a:lnTo>
                  <a:lnTo>
                    <a:pt x="228" y="0"/>
                  </a:lnTo>
                  <a:lnTo>
                    <a:pt x="228" y="4"/>
                  </a:lnTo>
                  <a:lnTo>
                    <a:pt x="228" y="7"/>
                  </a:lnTo>
                  <a:lnTo>
                    <a:pt x="231" y="7"/>
                  </a:lnTo>
                  <a:lnTo>
                    <a:pt x="0" y="7"/>
                  </a:lnTo>
                  <a:lnTo>
                    <a:pt x="4" y="7"/>
                  </a:lnTo>
                  <a:lnTo>
                    <a:pt x="4" y="4"/>
                  </a:lnTo>
                  <a:lnTo>
                    <a:pt x="4" y="0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15" name="Freeform 387"/>
            <p:cNvSpPr>
              <a:spLocks/>
            </p:cNvSpPr>
            <p:nvPr/>
          </p:nvSpPr>
          <p:spPr bwMode="auto">
            <a:xfrm>
              <a:off x="2795" y="3244"/>
              <a:ext cx="231" cy="6"/>
            </a:xfrm>
            <a:custGeom>
              <a:avLst/>
              <a:gdLst>
                <a:gd name="T0" fmla="*/ 4 w 231"/>
                <a:gd name="T1" fmla="*/ 0 h 6"/>
                <a:gd name="T2" fmla="*/ 228 w 231"/>
                <a:gd name="T3" fmla="*/ 0 h 6"/>
                <a:gd name="T4" fmla="*/ 228 w 231"/>
                <a:gd name="T5" fmla="*/ 0 h 6"/>
                <a:gd name="T6" fmla="*/ 228 w 231"/>
                <a:gd name="T7" fmla="*/ 0 h 6"/>
                <a:gd name="T8" fmla="*/ 228 w 231"/>
                <a:gd name="T9" fmla="*/ 3 h 6"/>
                <a:gd name="T10" fmla="*/ 231 w 231"/>
                <a:gd name="T11" fmla="*/ 3 h 6"/>
                <a:gd name="T12" fmla="*/ 231 w 231"/>
                <a:gd name="T13" fmla="*/ 3 h 6"/>
                <a:gd name="T14" fmla="*/ 231 w 231"/>
                <a:gd name="T15" fmla="*/ 3 h 6"/>
                <a:gd name="T16" fmla="*/ 231 w 231"/>
                <a:gd name="T17" fmla="*/ 6 h 6"/>
                <a:gd name="T18" fmla="*/ 231 w 231"/>
                <a:gd name="T19" fmla="*/ 6 h 6"/>
                <a:gd name="T20" fmla="*/ 0 w 231"/>
                <a:gd name="T21" fmla="*/ 6 h 6"/>
                <a:gd name="T22" fmla="*/ 0 w 231"/>
                <a:gd name="T23" fmla="*/ 6 h 6"/>
                <a:gd name="T24" fmla="*/ 0 w 231"/>
                <a:gd name="T25" fmla="*/ 3 h 6"/>
                <a:gd name="T26" fmla="*/ 0 w 231"/>
                <a:gd name="T27" fmla="*/ 3 h 6"/>
                <a:gd name="T28" fmla="*/ 0 w 231"/>
                <a:gd name="T29" fmla="*/ 3 h 6"/>
                <a:gd name="T30" fmla="*/ 4 w 231"/>
                <a:gd name="T31" fmla="*/ 3 h 6"/>
                <a:gd name="T32" fmla="*/ 4 w 231"/>
                <a:gd name="T33" fmla="*/ 0 h 6"/>
                <a:gd name="T34" fmla="*/ 4 w 231"/>
                <a:gd name="T35" fmla="*/ 0 h 6"/>
                <a:gd name="T36" fmla="*/ 4 w 2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1"/>
                <a:gd name="T58" fmla="*/ 0 h 6"/>
                <a:gd name="T59" fmla="*/ 231 w 2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1" h="6">
                  <a:moveTo>
                    <a:pt x="4" y="0"/>
                  </a:moveTo>
                  <a:lnTo>
                    <a:pt x="228" y="0"/>
                  </a:lnTo>
                  <a:lnTo>
                    <a:pt x="228" y="3"/>
                  </a:lnTo>
                  <a:lnTo>
                    <a:pt x="231" y="3"/>
                  </a:lnTo>
                  <a:lnTo>
                    <a:pt x="2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16" name="Freeform 388"/>
            <p:cNvSpPr>
              <a:spLocks/>
            </p:cNvSpPr>
            <p:nvPr/>
          </p:nvSpPr>
          <p:spPr bwMode="auto">
            <a:xfrm>
              <a:off x="2792" y="3247"/>
              <a:ext cx="237" cy="6"/>
            </a:xfrm>
            <a:custGeom>
              <a:avLst/>
              <a:gdLst>
                <a:gd name="T0" fmla="*/ 3 w 237"/>
                <a:gd name="T1" fmla="*/ 0 h 6"/>
                <a:gd name="T2" fmla="*/ 234 w 237"/>
                <a:gd name="T3" fmla="*/ 0 h 6"/>
                <a:gd name="T4" fmla="*/ 234 w 237"/>
                <a:gd name="T5" fmla="*/ 0 h 6"/>
                <a:gd name="T6" fmla="*/ 234 w 237"/>
                <a:gd name="T7" fmla="*/ 0 h 6"/>
                <a:gd name="T8" fmla="*/ 234 w 237"/>
                <a:gd name="T9" fmla="*/ 3 h 6"/>
                <a:gd name="T10" fmla="*/ 234 w 237"/>
                <a:gd name="T11" fmla="*/ 3 h 6"/>
                <a:gd name="T12" fmla="*/ 234 w 237"/>
                <a:gd name="T13" fmla="*/ 3 h 6"/>
                <a:gd name="T14" fmla="*/ 237 w 237"/>
                <a:gd name="T15" fmla="*/ 3 h 6"/>
                <a:gd name="T16" fmla="*/ 237 w 237"/>
                <a:gd name="T17" fmla="*/ 6 h 6"/>
                <a:gd name="T18" fmla="*/ 237 w 237"/>
                <a:gd name="T19" fmla="*/ 6 h 6"/>
                <a:gd name="T20" fmla="*/ 0 w 237"/>
                <a:gd name="T21" fmla="*/ 6 h 6"/>
                <a:gd name="T22" fmla="*/ 0 w 237"/>
                <a:gd name="T23" fmla="*/ 6 h 6"/>
                <a:gd name="T24" fmla="*/ 0 w 237"/>
                <a:gd name="T25" fmla="*/ 3 h 6"/>
                <a:gd name="T26" fmla="*/ 3 w 237"/>
                <a:gd name="T27" fmla="*/ 3 h 6"/>
                <a:gd name="T28" fmla="*/ 3 w 237"/>
                <a:gd name="T29" fmla="*/ 3 h 6"/>
                <a:gd name="T30" fmla="*/ 3 w 237"/>
                <a:gd name="T31" fmla="*/ 3 h 6"/>
                <a:gd name="T32" fmla="*/ 3 w 237"/>
                <a:gd name="T33" fmla="*/ 0 h 6"/>
                <a:gd name="T34" fmla="*/ 3 w 237"/>
                <a:gd name="T35" fmla="*/ 0 h 6"/>
                <a:gd name="T36" fmla="*/ 3 w 2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7"/>
                <a:gd name="T58" fmla="*/ 0 h 6"/>
                <a:gd name="T59" fmla="*/ 237 w 2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7" h="6">
                  <a:moveTo>
                    <a:pt x="3" y="0"/>
                  </a:moveTo>
                  <a:lnTo>
                    <a:pt x="234" y="0"/>
                  </a:lnTo>
                  <a:lnTo>
                    <a:pt x="234" y="3"/>
                  </a:lnTo>
                  <a:lnTo>
                    <a:pt x="237" y="3"/>
                  </a:lnTo>
                  <a:lnTo>
                    <a:pt x="2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17" name="Freeform 389"/>
            <p:cNvSpPr>
              <a:spLocks/>
            </p:cNvSpPr>
            <p:nvPr/>
          </p:nvSpPr>
          <p:spPr bwMode="auto">
            <a:xfrm>
              <a:off x="2789" y="3250"/>
              <a:ext cx="243" cy="6"/>
            </a:xfrm>
            <a:custGeom>
              <a:avLst/>
              <a:gdLst>
                <a:gd name="T0" fmla="*/ 6 w 243"/>
                <a:gd name="T1" fmla="*/ 0 h 6"/>
                <a:gd name="T2" fmla="*/ 237 w 243"/>
                <a:gd name="T3" fmla="*/ 0 h 6"/>
                <a:gd name="T4" fmla="*/ 237 w 243"/>
                <a:gd name="T5" fmla="*/ 0 h 6"/>
                <a:gd name="T6" fmla="*/ 240 w 243"/>
                <a:gd name="T7" fmla="*/ 0 h 6"/>
                <a:gd name="T8" fmla="*/ 240 w 243"/>
                <a:gd name="T9" fmla="*/ 3 h 6"/>
                <a:gd name="T10" fmla="*/ 240 w 243"/>
                <a:gd name="T11" fmla="*/ 3 h 6"/>
                <a:gd name="T12" fmla="*/ 240 w 243"/>
                <a:gd name="T13" fmla="*/ 3 h 6"/>
                <a:gd name="T14" fmla="*/ 240 w 243"/>
                <a:gd name="T15" fmla="*/ 3 h 6"/>
                <a:gd name="T16" fmla="*/ 240 w 243"/>
                <a:gd name="T17" fmla="*/ 6 h 6"/>
                <a:gd name="T18" fmla="*/ 243 w 243"/>
                <a:gd name="T19" fmla="*/ 6 h 6"/>
                <a:gd name="T20" fmla="*/ 0 w 243"/>
                <a:gd name="T21" fmla="*/ 6 h 6"/>
                <a:gd name="T22" fmla="*/ 3 w 243"/>
                <a:gd name="T23" fmla="*/ 6 h 6"/>
                <a:gd name="T24" fmla="*/ 3 w 243"/>
                <a:gd name="T25" fmla="*/ 3 h 6"/>
                <a:gd name="T26" fmla="*/ 3 w 243"/>
                <a:gd name="T27" fmla="*/ 3 h 6"/>
                <a:gd name="T28" fmla="*/ 3 w 243"/>
                <a:gd name="T29" fmla="*/ 3 h 6"/>
                <a:gd name="T30" fmla="*/ 3 w 243"/>
                <a:gd name="T31" fmla="*/ 3 h 6"/>
                <a:gd name="T32" fmla="*/ 3 w 243"/>
                <a:gd name="T33" fmla="*/ 0 h 6"/>
                <a:gd name="T34" fmla="*/ 6 w 243"/>
                <a:gd name="T35" fmla="*/ 0 h 6"/>
                <a:gd name="T36" fmla="*/ 6 w 2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3"/>
                <a:gd name="T58" fmla="*/ 0 h 6"/>
                <a:gd name="T59" fmla="*/ 243 w 2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3" h="6">
                  <a:moveTo>
                    <a:pt x="6" y="0"/>
                  </a:moveTo>
                  <a:lnTo>
                    <a:pt x="237" y="0"/>
                  </a:lnTo>
                  <a:lnTo>
                    <a:pt x="240" y="0"/>
                  </a:lnTo>
                  <a:lnTo>
                    <a:pt x="240" y="3"/>
                  </a:lnTo>
                  <a:lnTo>
                    <a:pt x="240" y="6"/>
                  </a:lnTo>
                  <a:lnTo>
                    <a:pt x="243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18" name="Freeform 390"/>
            <p:cNvSpPr>
              <a:spLocks/>
            </p:cNvSpPr>
            <p:nvPr/>
          </p:nvSpPr>
          <p:spPr bwMode="auto">
            <a:xfrm>
              <a:off x="2789" y="3253"/>
              <a:ext cx="243" cy="6"/>
            </a:xfrm>
            <a:custGeom>
              <a:avLst/>
              <a:gdLst>
                <a:gd name="T0" fmla="*/ 3 w 243"/>
                <a:gd name="T1" fmla="*/ 0 h 6"/>
                <a:gd name="T2" fmla="*/ 240 w 243"/>
                <a:gd name="T3" fmla="*/ 0 h 6"/>
                <a:gd name="T4" fmla="*/ 240 w 243"/>
                <a:gd name="T5" fmla="*/ 0 h 6"/>
                <a:gd name="T6" fmla="*/ 240 w 243"/>
                <a:gd name="T7" fmla="*/ 0 h 6"/>
                <a:gd name="T8" fmla="*/ 240 w 243"/>
                <a:gd name="T9" fmla="*/ 3 h 6"/>
                <a:gd name="T10" fmla="*/ 243 w 243"/>
                <a:gd name="T11" fmla="*/ 3 h 6"/>
                <a:gd name="T12" fmla="*/ 243 w 243"/>
                <a:gd name="T13" fmla="*/ 3 h 6"/>
                <a:gd name="T14" fmla="*/ 243 w 243"/>
                <a:gd name="T15" fmla="*/ 3 h 6"/>
                <a:gd name="T16" fmla="*/ 243 w 243"/>
                <a:gd name="T17" fmla="*/ 6 h 6"/>
                <a:gd name="T18" fmla="*/ 243 w 243"/>
                <a:gd name="T19" fmla="*/ 6 h 6"/>
                <a:gd name="T20" fmla="*/ 0 w 243"/>
                <a:gd name="T21" fmla="*/ 6 h 6"/>
                <a:gd name="T22" fmla="*/ 0 w 243"/>
                <a:gd name="T23" fmla="*/ 6 h 6"/>
                <a:gd name="T24" fmla="*/ 0 w 243"/>
                <a:gd name="T25" fmla="*/ 3 h 6"/>
                <a:gd name="T26" fmla="*/ 0 w 243"/>
                <a:gd name="T27" fmla="*/ 3 h 6"/>
                <a:gd name="T28" fmla="*/ 0 w 243"/>
                <a:gd name="T29" fmla="*/ 3 h 6"/>
                <a:gd name="T30" fmla="*/ 3 w 243"/>
                <a:gd name="T31" fmla="*/ 3 h 6"/>
                <a:gd name="T32" fmla="*/ 3 w 243"/>
                <a:gd name="T33" fmla="*/ 0 h 6"/>
                <a:gd name="T34" fmla="*/ 3 w 243"/>
                <a:gd name="T35" fmla="*/ 0 h 6"/>
                <a:gd name="T36" fmla="*/ 3 w 2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3"/>
                <a:gd name="T58" fmla="*/ 0 h 6"/>
                <a:gd name="T59" fmla="*/ 243 w 2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3" h="6">
                  <a:moveTo>
                    <a:pt x="3" y="0"/>
                  </a:moveTo>
                  <a:lnTo>
                    <a:pt x="240" y="0"/>
                  </a:lnTo>
                  <a:lnTo>
                    <a:pt x="240" y="3"/>
                  </a:lnTo>
                  <a:lnTo>
                    <a:pt x="243" y="3"/>
                  </a:lnTo>
                  <a:lnTo>
                    <a:pt x="2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19" name="Freeform 391"/>
            <p:cNvSpPr>
              <a:spLocks/>
            </p:cNvSpPr>
            <p:nvPr/>
          </p:nvSpPr>
          <p:spPr bwMode="auto">
            <a:xfrm>
              <a:off x="2786" y="3256"/>
              <a:ext cx="249" cy="6"/>
            </a:xfrm>
            <a:custGeom>
              <a:avLst/>
              <a:gdLst>
                <a:gd name="T0" fmla="*/ 3 w 249"/>
                <a:gd name="T1" fmla="*/ 0 h 6"/>
                <a:gd name="T2" fmla="*/ 246 w 249"/>
                <a:gd name="T3" fmla="*/ 0 h 6"/>
                <a:gd name="T4" fmla="*/ 246 w 249"/>
                <a:gd name="T5" fmla="*/ 0 h 6"/>
                <a:gd name="T6" fmla="*/ 246 w 249"/>
                <a:gd name="T7" fmla="*/ 0 h 6"/>
                <a:gd name="T8" fmla="*/ 246 w 249"/>
                <a:gd name="T9" fmla="*/ 3 h 6"/>
                <a:gd name="T10" fmla="*/ 246 w 249"/>
                <a:gd name="T11" fmla="*/ 3 h 6"/>
                <a:gd name="T12" fmla="*/ 249 w 249"/>
                <a:gd name="T13" fmla="*/ 3 h 6"/>
                <a:gd name="T14" fmla="*/ 249 w 249"/>
                <a:gd name="T15" fmla="*/ 3 h 6"/>
                <a:gd name="T16" fmla="*/ 249 w 249"/>
                <a:gd name="T17" fmla="*/ 6 h 6"/>
                <a:gd name="T18" fmla="*/ 249 w 249"/>
                <a:gd name="T19" fmla="*/ 6 h 6"/>
                <a:gd name="T20" fmla="*/ 0 w 249"/>
                <a:gd name="T21" fmla="*/ 6 h 6"/>
                <a:gd name="T22" fmla="*/ 0 w 249"/>
                <a:gd name="T23" fmla="*/ 6 h 6"/>
                <a:gd name="T24" fmla="*/ 0 w 249"/>
                <a:gd name="T25" fmla="*/ 3 h 6"/>
                <a:gd name="T26" fmla="*/ 0 w 249"/>
                <a:gd name="T27" fmla="*/ 3 h 6"/>
                <a:gd name="T28" fmla="*/ 3 w 249"/>
                <a:gd name="T29" fmla="*/ 3 h 6"/>
                <a:gd name="T30" fmla="*/ 3 w 249"/>
                <a:gd name="T31" fmla="*/ 3 h 6"/>
                <a:gd name="T32" fmla="*/ 3 w 249"/>
                <a:gd name="T33" fmla="*/ 0 h 6"/>
                <a:gd name="T34" fmla="*/ 3 w 249"/>
                <a:gd name="T35" fmla="*/ 0 h 6"/>
                <a:gd name="T36" fmla="*/ 3 w 2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9"/>
                <a:gd name="T58" fmla="*/ 0 h 6"/>
                <a:gd name="T59" fmla="*/ 249 w 2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9" h="6">
                  <a:moveTo>
                    <a:pt x="3" y="0"/>
                  </a:moveTo>
                  <a:lnTo>
                    <a:pt x="246" y="0"/>
                  </a:lnTo>
                  <a:lnTo>
                    <a:pt x="246" y="3"/>
                  </a:lnTo>
                  <a:lnTo>
                    <a:pt x="249" y="3"/>
                  </a:lnTo>
                  <a:lnTo>
                    <a:pt x="2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20" name="Freeform 392"/>
            <p:cNvSpPr>
              <a:spLocks/>
            </p:cNvSpPr>
            <p:nvPr/>
          </p:nvSpPr>
          <p:spPr bwMode="auto">
            <a:xfrm>
              <a:off x="2783" y="3259"/>
              <a:ext cx="255" cy="6"/>
            </a:xfrm>
            <a:custGeom>
              <a:avLst/>
              <a:gdLst>
                <a:gd name="T0" fmla="*/ 6 w 255"/>
                <a:gd name="T1" fmla="*/ 0 h 6"/>
                <a:gd name="T2" fmla="*/ 249 w 255"/>
                <a:gd name="T3" fmla="*/ 0 h 6"/>
                <a:gd name="T4" fmla="*/ 252 w 255"/>
                <a:gd name="T5" fmla="*/ 0 h 6"/>
                <a:gd name="T6" fmla="*/ 252 w 255"/>
                <a:gd name="T7" fmla="*/ 0 h 6"/>
                <a:gd name="T8" fmla="*/ 252 w 255"/>
                <a:gd name="T9" fmla="*/ 3 h 6"/>
                <a:gd name="T10" fmla="*/ 252 w 255"/>
                <a:gd name="T11" fmla="*/ 3 h 6"/>
                <a:gd name="T12" fmla="*/ 252 w 255"/>
                <a:gd name="T13" fmla="*/ 3 h 6"/>
                <a:gd name="T14" fmla="*/ 255 w 255"/>
                <a:gd name="T15" fmla="*/ 3 h 6"/>
                <a:gd name="T16" fmla="*/ 255 w 255"/>
                <a:gd name="T17" fmla="*/ 6 h 6"/>
                <a:gd name="T18" fmla="*/ 255 w 255"/>
                <a:gd name="T19" fmla="*/ 6 h 6"/>
                <a:gd name="T20" fmla="*/ 0 w 255"/>
                <a:gd name="T21" fmla="*/ 6 h 6"/>
                <a:gd name="T22" fmla="*/ 0 w 255"/>
                <a:gd name="T23" fmla="*/ 6 h 6"/>
                <a:gd name="T24" fmla="*/ 0 w 255"/>
                <a:gd name="T25" fmla="*/ 3 h 6"/>
                <a:gd name="T26" fmla="*/ 3 w 255"/>
                <a:gd name="T27" fmla="*/ 3 h 6"/>
                <a:gd name="T28" fmla="*/ 3 w 255"/>
                <a:gd name="T29" fmla="*/ 3 h 6"/>
                <a:gd name="T30" fmla="*/ 3 w 255"/>
                <a:gd name="T31" fmla="*/ 3 h 6"/>
                <a:gd name="T32" fmla="*/ 3 w 255"/>
                <a:gd name="T33" fmla="*/ 0 h 6"/>
                <a:gd name="T34" fmla="*/ 3 w 255"/>
                <a:gd name="T35" fmla="*/ 0 h 6"/>
                <a:gd name="T36" fmla="*/ 6 w 2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5"/>
                <a:gd name="T58" fmla="*/ 0 h 6"/>
                <a:gd name="T59" fmla="*/ 255 w 2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5" h="6">
                  <a:moveTo>
                    <a:pt x="6" y="0"/>
                  </a:moveTo>
                  <a:lnTo>
                    <a:pt x="249" y="0"/>
                  </a:lnTo>
                  <a:lnTo>
                    <a:pt x="252" y="0"/>
                  </a:lnTo>
                  <a:lnTo>
                    <a:pt x="252" y="3"/>
                  </a:lnTo>
                  <a:lnTo>
                    <a:pt x="255" y="3"/>
                  </a:lnTo>
                  <a:lnTo>
                    <a:pt x="2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21" name="Freeform 393"/>
            <p:cNvSpPr>
              <a:spLocks/>
            </p:cNvSpPr>
            <p:nvPr/>
          </p:nvSpPr>
          <p:spPr bwMode="auto">
            <a:xfrm>
              <a:off x="2780" y="3262"/>
              <a:ext cx="261" cy="6"/>
            </a:xfrm>
            <a:custGeom>
              <a:avLst/>
              <a:gdLst>
                <a:gd name="T0" fmla="*/ 6 w 261"/>
                <a:gd name="T1" fmla="*/ 0 h 6"/>
                <a:gd name="T2" fmla="*/ 255 w 261"/>
                <a:gd name="T3" fmla="*/ 0 h 6"/>
                <a:gd name="T4" fmla="*/ 255 w 261"/>
                <a:gd name="T5" fmla="*/ 0 h 6"/>
                <a:gd name="T6" fmla="*/ 258 w 261"/>
                <a:gd name="T7" fmla="*/ 0 h 6"/>
                <a:gd name="T8" fmla="*/ 258 w 261"/>
                <a:gd name="T9" fmla="*/ 3 h 6"/>
                <a:gd name="T10" fmla="*/ 258 w 261"/>
                <a:gd name="T11" fmla="*/ 3 h 6"/>
                <a:gd name="T12" fmla="*/ 258 w 261"/>
                <a:gd name="T13" fmla="*/ 3 h 6"/>
                <a:gd name="T14" fmla="*/ 261 w 261"/>
                <a:gd name="T15" fmla="*/ 3 h 6"/>
                <a:gd name="T16" fmla="*/ 261 w 261"/>
                <a:gd name="T17" fmla="*/ 6 h 6"/>
                <a:gd name="T18" fmla="*/ 261 w 261"/>
                <a:gd name="T19" fmla="*/ 6 h 6"/>
                <a:gd name="T20" fmla="*/ 0 w 261"/>
                <a:gd name="T21" fmla="*/ 6 h 6"/>
                <a:gd name="T22" fmla="*/ 0 w 261"/>
                <a:gd name="T23" fmla="*/ 6 h 6"/>
                <a:gd name="T24" fmla="*/ 3 w 261"/>
                <a:gd name="T25" fmla="*/ 3 h 6"/>
                <a:gd name="T26" fmla="*/ 3 w 261"/>
                <a:gd name="T27" fmla="*/ 3 h 6"/>
                <a:gd name="T28" fmla="*/ 3 w 261"/>
                <a:gd name="T29" fmla="*/ 3 h 6"/>
                <a:gd name="T30" fmla="*/ 3 w 261"/>
                <a:gd name="T31" fmla="*/ 3 h 6"/>
                <a:gd name="T32" fmla="*/ 3 w 261"/>
                <a:gd name="T33" fmla="*/ 0 h 6"/>
                <a:gd name="T34" fmla="*/ 6 w 261"/>
                <a:gd name="T35" fmla="*/ 0 h 6"/>
                <a:gd name="T36" fmla="*/ 6 w 2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1"/>
                <a:gd name="T58" fmla="*/ 0 h 6"/>
                <a:gd name="T59" fmla="*/ 261 w 2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1" h="6">
                  <a:moveTo>
                    <a:pt x="6" y="0"/>
                  </a:moveTo>
                  <a:lnTo>
                    <a:pt x="255" y="0"/>
                  </a:lnTo>
                  <a:lnTo>
                    <a:pt x="258" y="0"/>
                  </a:lnTo>
                  <a:lnTo>
                    <a:pt x="258" y="3"/>
                  </a:lnTo>
                  <a:lnTo>
                    <a:pt x="261" y="3"/>
                  </a:lnTo>
                  <a:lnTo>
                    <a:pt x="261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22" name="Freeform 394"/>
            <p:cNvSpPr>
              <a:spLocks/>
            </p:cNvSpPr>
            <p:nvPr/>
          </p:nvSpPr>
          <p:spPr bwMode="auto">
            <a:xfrm>
              <a:off x="2777" y="3265"/>
              <a:ext cx="267" cy="6"/>
            </a:xfrm>
            <a:custGeom>
              <a:avLst/>
              <a:gdLst>
                <a:gd name="T0" fmla="*/ 6 w 267"/>
                <a:gd name="T1" fmla="*/ 0 h 6"/>
                <a:gd name="T2" fmla="*/ 261 w 267"/>
                <a:gd name="T3" fmla="*/ 0 h 6"/>
                <a:gd name="T4" fmla="*/ 261 w 267"/>
                <a:gd name="T5" fmla="*/ 0 h 6"/>
                <a:gd name="T6" fmla="*/ 264 w 267"/>
                <a:gd name="T7" fmla="*/ 0 h 6"/>
                <a:gd name="T8" fmla="*/ 264 w 267"/>
                <a:gd name="T9" fmla="*/ 3 h 6"/>
                <a:gd name="T10" fmla="*/ 264 w 267"/>
                <a:gd name="T11" fmla="*/ 3 h 6"/>
                <a:gd name="T12" fmla="*/ 264 w 267"/>
                <a:gd name="T13" fmla="*/ 3 h 6"/>
                <a:gd name="T14" fmla="*/ 267 w 267"/>
                <a:gd name="T15" fmla="*/ 3 h 6"/>
                <a:gd name="T16" fmla="*/ 267 w 267"/>
                <a:gd name="T17" fmla="*/ 6 h 6"/>
                <a:gd name="T18" fmla="*/ 267 w 267"/>
                <a:gd name="T19" fmla="*/ 6 h 6"/>
                <a:gd name="T20" fmla="*/ 0 w 267"/>
                <a:gd name="T21" fmla="*/ 6 h 6"/>
                <a:gd name="T22" fmla="*/ 0 w 267"/>
                <a:gd name="T23" fmla="*/ 6 h 6"/>
                <a:gd name="T24" fmla="*/ 3 w 267"/>
                <a:gd name="T25" fmla="*/ 3 h 6"/>
                <a:gd name="T26" fmla="*/ 3 w 267"/>
                <a:gd name="T27" fmla="*/ 3 h 6"/>
                <a:gd name="T28" fmla="*/ 3 w 267"/>
                <a:gd name="T29" fmla="*/ 3 h 6"/>
                <a:gd name="T30" fmla="*/ 3 w 267"/>
                <a:gd name="T31" fmla="*/ 3 h 6"/>
                <a:gd name="T32" fmla="*/ 6 w 267"/>
                <a:gd name="T33" fmla="*/ 0 h 6"/>
                <a:gd name="T34" fmla="*/ 6 w 267"/>
                <a:gd name="T35" fmla="*/ 0 h 6"/>
                <a:gd name="T36" fmla="*/ 6 w 2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7"/>
                <a:gd name="T58" fmla="*/ 0 h 6"/>
                <a:gd name="T59" fmla="*/ 267 w 2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7" h="6">
                  <a:moveTo>
                    <a:pt x="6" y="0"/>
                  </a:moveTo>
                  <a:lnTo>
                    <a:pt x="261" y="0"/>
                  </a:lnTo>
                  <a:lnTo>
                    <a:pt x="264" y="0"/>
                  </a:lnTo>
                  <a:lnTo>
                    <a:pt x="264" y="3"/>
                  </a:lnTo>
                  <a:lnTo>
                    <a:pt x="267" y="3"/>
                  </a:lnTo>
                  <a:lnTo>
                    <a:pt x="267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23" name="Freeform 395"/>
            <p:cNvSpPr>
              <a:spLocks/>
            </p:cNvSpPr>
            <p:nvPr/>
          </p:nvSpPr>
          <p:spPr bwMode="auto">
            <a:xfrm>
              <a:off x="2774" y="3268"/>
              <a:ext cx="273" cy="6"/>
            </a:xfrm>
            <a:custGeom>
              <a:avLst/>
              <a:gdLst>
                <a:gd name="T0" fmla="*/ 6 w 273"/>
                <a:gd name="T1" fmla="*/ 0 h 6"/>
                <a:gd name="T2" fmla="*/ 267 w 273"/>
                <a:gd name="T3" fmla="*/ 0 h 6"/>
                <a:gd name="T4" fmla="*/ 267 w 273"/>
                <a:gd name="T5" fmla="*/ 0 h 6"/>
                <a:gd name="T6" fmla="*/ 270 w 273"/>
                <a:gd name="T7" fmla="*/ 0 h 6"/>
                <a:gd name="T8" fmla="*/ 270 w 273"/>
                <a:gd name="T9" fmla="*/ 3 h 6"/>
                <a:gd name="T10" fmla="*/ 270 w 273"/>
                <a:gd name="T11" fmla="*/ 3 h 6"/>
                <a:gd name="T12" fmla="*/ 270 w 273"/>
                <a:gd name="T13" fmla="*/ 3 h 6"/>
                <a:gd name="T14" fmla="*/ 273 w 273"/>
                <a:gd name="T15" fmla="*/ 3 h 6"/>
                <a:gd name="T16" fmla="*/ 273 w 273"/>
                <a:gd name="T17" fmla="*/ 6 h 6"/>
                <a:gd name="T18" fmla="*/ 273 w 273"/>
                <a:gd name="T19" fmla="*/ 6 h 6"/>
                <a:gd name="T20" fmla="*/ 0 w 273"/>
                <a:gd name="T21" fmla="*/ 6 h 6"/>
                <a:gd name="T22" fmla="*/ 0 w 273"/>
                <a:gd name="T23" fmla="*/ 6 h 6"/>
                <a:gd name="T24" fmla="*/ 3 w 273"/>
                <a:gd name="T25" fmla="*/ 3 h 6"/>
                <a:gd name="T26" fmla="*/ 3 w 273"/>
                <a:gd name="T27" fmla="*/ 3 h 6"/>
                <a:gd name="T28" fmla="*/ 3 w 273"/>
                <a:gd name="T29" fmla="*/ 3 h 6"/>
                <a:gd name="T30" fmla="*/ 3 w 273"/>
                <a:gd name="T31" fmla="*/ 3 h 6"/>
                <a:gd name="T32" fmla="*/ 6 w 273"/>
                <a:gd name="T33" fmla="*/ 0 h 6"/>
                <a:gd name="T34" fmla="*/ 6 w 273"/>
                <a:gd name="T35" fmla="*/ 0 h 6"/>
                <a:gd name="T36" fmla="*/ 6 w 2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3"/>
                <a:gd name="T58" fmla="*/ 0 h 6"/>
                <a:gd name="T59" fmla="*/ 273 w 2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3" h="6">
                  <a:moveTo>
                    <a:pt x="6" y="0"/>
                  </a:moveTo>
                  <a:lnTo>
                    <a:pt x="267" y="0"/>
                  </a:lnTo>
                  <a:lnTo>
                    <a:pt x="270" y="0"/>
                  </a:lnTo>
                  <a:lnTo>
                    <a:pt x="270" y="3"/>
                  </a:lnTo>
                  <a:lnTo>
                    <a:pt x="273" y="3"/>
                  </a:lnTo>
                  <a:lnTo>
                    <a:pt x="273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24" name="Freeform 396"/>
            <p:cNvSpPr>
              <a:spLocks/>
            </p:cNvSpPr>
            <p:nvPr/>
          </p:nvSpPr>
          <p:spPr bwMode="auto">
            <a:xfrm>
              <a:off x="2771" y="3271"/>
              <a:ext cx="280" cy="6"/>
            </a:xfrm>
            <a:custGeom>
              <a:avLst/>
              <a:gdLst>
                <a:gd name="T0" fmla="*/ 6 w 280"/>
                <a:gd name="T1" fmla="*/ 0 h 6"/>
                <a:gd name="T2" fmla="*/ 273 w 280"/>
                <a:gd name="T3" fmla="*/ 0 h 6"/>
                <a:gd name="T4" fmla="*/ 273 w 280"/>
                <a:gd name="T5" fmla="*/ 0 h 6"/>
                <a:gd name="T6" fmla="*/ 276 w 280"/>
                <a:gd name="T7" fmla="*/ 0 h 6"/>
                <a:gd name="T8" fmla="*/ 276 w 280"/>
                <a:gd name="T9" fmla="*/ 3 h 6"/>
                <a:gd name="T10" fmla="*/ 276 w 280"/>
                <a:gd name="T11" fmla="*/ 3 h 6"/>
                <a:gd name="T12" fmla="*/ 276 w 280"/>
                <a:gd name="T13" fmla="*/ 3 h 6"/>
                <a:gd name="T14" fmla="*/ 280 w 280"/>
                <a:gd name="T15" fmla="*/ 3 h 6"/>
                <a:gd name="T16" fmla="*/ 280 w 280"/>
                <a:gd name="T17" fmla="*/ 6 h 6"/>
                <a:gd name="T18" fmla="*/ 280 w 280"/>
                <a:gd name="T19" fmla="*/ 6 h 6"/>
                <a:gd name="T20" fmla="*/ 0 w 280"/>
                <a:gd name="T21" fmla="*/ 6 h 6"/>
                <a:gd name="T22" fmla="*/ 0 w 280"/>
                <a:gd name="T23" fmla="*/ 6 h 6"/>
                <a:gd name="T24" fmla="*/ 3 w 280"/>
                <a:gd name="T25" fmla="*/ 3 h 6"/>
                <a:gd name="T26" fmla="*/ 3 w 280"/>
                <a:gd name="T27" fmla="*/ 3 h 6"/>
                <a:gd name="T28" fmla="*/ 3 w 280"/>
                <a:gd name="T29" fmla="*/ 3 h 6"/>
                <a:gd name="T30" fmla="*/ 3 w 280"/>
                <a:gd name="T31" fmla="*/ 3 h 6"/>
                <a:gd name="T32" fmla="*/ 6 w 280"/>
                <a:gd name="T33" fmla="*/ 0 h 6"/>
                <a:gd name="T34" fmla="*/ 6 w 280"/>
                <a:gd name="T35" fmla="*/ 0 h 6"/>
                <a:gd name="T36" fmla="*/ 6 w 28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0"/>
                <a:gd name="T58" fmla="*/ 0 h 6"/>
                <a:gd name="T59" fmla="*/ 280 w 28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0" h="6">
                  <a:moveTo>
                    <a:pt x="6" y="0"/>
                  </a:moveTo>
                  <a:lnTo>
                    <a:pt x="273" y="0"/>
                  </a:lnTo>
                  <a:lnTo>
                    <a:pt x="276" y="0"/>
                  </a:lnTo>
                  <a:lnTo>
                    <a:pt x="276" y="3"/>
                  </a:lnTo>
                  <a:lnTo>
                    <a:pt x="280" y="3"/>
                  </a:lnTo>
                  <a:lnTo>
                    <a:pt x="280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25" name="Freeform 397"/>
            <p:cNvSpPr>
              <a:spLocks/>
            </p:cNvSpPr>
            <p:nvPr/>
          </p:nvSpPr>
          <p:spPr bwMode="auto">
            <a:xfrm>
              <a:off x="2768" y="3274"/>
              <a:ext cx="286" cy="6"/>
            </a:xfrm>
            <a:custGeom>
              <a:avLst/>
              <a:gdLst>
                <a:gd name="T0" fmla="*/ 6 w 286"/>
                <a:gd name="T1" fmla="*/ 0 h 6"/>
                <a:gd name="T2" fmla="*/ 279 w 286"/>
                <a:gd name="T3" fmla="*/ 0 h 6"/>
                <a:gd name="T4" fmla="*/ 279 w 286"/>
                <a:gd name="T5" fmla="*/ 0 h 6"/>
                <a:gd name="T6" fmla="*/ 283 w 286"/>
                <a:gd name="T7" fmla="*/ 0 h 6"/>
                <a:gd name="T8" fmla="*/ 283 w 286"/>
                <a:gd name="T9" fmla="*/ 0 h 6"/>
                <a:gd name="T10" fmla="*/ 283 w 286"/>
                <a:gd name="T11" fmla="*/ 3 h 6"/>
                <a:gd name="T12" fmla="*/ 283 w 286"/>
                <a:gd name="T13" fmla="*/ 3 h 6"/>
                <a:gd name="T14" fmla="*/ 283 w 286"/>
                <a:gd name="T15" fmla="*/ 3 h 6"/>
                <a:gd name="T16" fmla="*/ 283 w 286"/>
                <a:gd name="T17" fmla="*/ 3 h 6"/>
                <a:gd name="T18" fmla="*/ 286 w 286"/>
                <a:gd name="T19" fmla="*/ 3 h 6"/>
                <a:gd name="T20" fmla="*/ 143 w 286"/>
                <a:gd name="T21" fmla="*/ 3 h 6"/>
                <a:gd name="T22" fmla="*/ 112 w 286"/>
                <a:gd name="T23" fmla="*/ 6 h 6"/>
                <a:gd name="T24" fmla="*/ 0 w 286"/>
                <a:gd name="T25" fmla="*/ 6 h 6"/>
                <a:gd name="T26" fmla="*/ 0 w 286"/>
                <a:gd name="T27" fmla="*/ 6 h 6"/>
                <a:gd name="T28" fmla="*/ 0 w 286"/>
                <a:gd name="T29" fmla="*/ 3 h 6"/>
                <a:gd name="T30" fmla="*/ 3 w 286"/>
                <a:gd name="T31" fmla="*/ 3 h 6"/>
                <a:gd name="T32" fmla="*/ 3 w 286"/>
                <a:gd name="T33" fmla="*/ 3 h 6"/>
                <a:gd name="T34" fmla="*/ 3 w 286"/>
                <a:gd name="T35" fmla="*/ 3 h 6"/>
                <a:gd name="T36" fmla="*/ 6 w 286"/>
                <a:gd name="T37" fmla="*/ 0 h 6"/>
                <a:gd name="T38" fmla="*/ 6 w 286"/>
                <a:gd name="T39" fmla="*/ 0 h 6"/>
                <a:gd name="T40" fmla="*/ 6 w 286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6"/>
                <a:gd name="T64" fmla="*/ 0 h 6"/>
                <a:gd name="T65" fmla="*/ 286 w 286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6" h="6">
                  <a:moveTo>
                    <a:pt x="6" y="0"/>
                  </a:moveTo>
                  <a:lnTo>
                    <a:pt x="279" y="0"/>
                  </a:lnTo>
                  <a:lnTo>
                    <a:pt x="283" y="0"/>
                  </a:lnTo>
                  <a:lnTo>
                    <a:pt x="283" y="3"/>
                  </a:lnTo>
                  <a:lnTo>
                    <a:pt x="286" y="3"/>
                  </a:lnTo>
                  <a:lnTo>
                    <a:pt x="143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26" name="Freeform 398"/>
            <p:cNvSpPr>
              <a:spLocks/>
            </p:cNvSpPr>
            <p:nvPr/>
          </p:nvSpPr>
          <p:spPr bwMode="auto">
            <a:xfrm>
              <a:off x="2762" y="3277"/>
              <a:ext cx="292" cy="6"/>
            </a:xfrm>
            <a:custGeom>
              <a:avLst/>
              <a:gdLst>
                <a:gd name="T0" fmla="*/ 9 w 292"/>
                <a:gd name="T1" fmla="*/ 0 h 6"/>
                <a:gd name="T2" fmla="*/ 289 w 292"/>
                <a:gd name="T3" fmla="*/ 0 h 6"/>
                <a:gd name="T4" fmla="*/ 289 w 292"/>
                <a:gd name="T5" fmla="*/ 0 h 6"/>
                <a:gd name="T6" fmla="*/ 289 w 292"/>
                <a:gd name="T7" fmla="*/ 0 h 6"/>
                <a:gd name="T8" fmla="*/ 289 w 292"/>
                <a:gd name="T9" fmla="*/ 0 h 6"/>
                <a:gd name="T10" fmla="*/ 292 w 292"/>
                <a:gd name="T11" fmla="*/ 0 h 6"/>
                <a:gd name="T12" fmla="*/ 292 w 292"/>
                <a:gd name="T13" fmla="*/ 0 h 6"/>
                <a:gd name="T14" fmla="*/ 292 w 292"/>
                <a:gd name="T15" fmla="*/ 0 h 6"/>
                <a:gd name="T16" fmla="*/ 292 w 292"/>
                <a:gd name="T17" fmla="*/ 0 h 6"/>
                <a:gd name="T18" fmla="*/ 292 w 292"/>
                <a:gd name="T19" fmla="*/ 0 h 6"/>
                <a:gd name="T20" fmla="*/ 149 w 292"/>
                <a:gd name="T21" fmla="*/ 0 h 6"/>
                <a:gd name="T22" fmla="*/ 73 w 292"/>
                <a:gd name="T23" fmla="*/ 6 h 6"/>
                <a:gd name="T24" fmla="*/ 0 w 292"/>
                <a:gd name="T25" fmla="*/ 6 h 6"/>
                <a:gd name="T26" fmla="*/ 3 w 292"/>
                <a:gd name="T27" fmla="*/ 6 h 6"/>
                <a:gd name="T28" fmla="*/ 3 w 292"/>
                <a:gd name="T29" fmla="*/ 6 h 6"/>
                <a:gd name="T30" fmla="*/ 3 w 292"/>
                <a:gd name="T31" fmla="*/ 3 h 6"/>
                <a:gd name="T32" fmla="*/ 6 w 292"/>
                <a:gd name="T33" fmla="*/ 3 h 6"/>
                <a:gd name="T34" fmla="*/ 6 w 292"/>
                <a:gd name="T35" fmla="*/ 3 h 6"/>
                <a:gd name="T36" fmla="*/ 6 w 292"/>
                <a:gd name="T37" fmla="*/ 3 h 6"/>
                <a:gd name="T38" fmla="*/ 9 w 292"/>
                <a:gd name="T39" fmla="*/ 0 h 6"/>
                <a:gd name="T40" fmla="*/ 9 w 292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2"/>
                <a:gd name="T64" fmla="*/ 0 h 6"/>
                <a:gd name="T65" fmla="*/ 292 w 292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2" h="6">
                  <a:moveTo>
                    <a:pt x="9" y="0"/>
                  </a:moveTo>
                  <a:lnTo>
                    <a:pt x="289" y="0"/>
                  </a:lnTo>
                  <a:lnTo>
                    <a:pt x="292" y="0"/>
                  </a:lnTo>
                  <a:lnTo>
                    <a:pt x="149" y="0"/>
                  </a:lnTo>
                  <a:lnTo>
                    <a:pt x="73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27" name="Freeform 399"/>
            <p:cNvSpPr>
              <a:spLocks/>
            </p:cNvSpPr>
            <p:nvPr/>
          </p:nvSpPr>
          <p:spPr bwMode="auto">
            <a:xfrm>
              <a:off x="2759" y="3280"/>
              <a:ext cx="121" cy="6"/>
            </a:xfrm>
            <a:custGeom>
              <a:avLst/>
              <a:gdLst>
                <a:gd name="T0" fmla="*/ 9 w 121"/>
                <a:gd name="T1" fmla="*/ 0 h 6"/>
                <a:gd name="T2" fmla="*/ 121 w 121"/>
                <a:gd name="T3" fmla="*/ 0 h 6"/>
                <a:gd name="T4" fmla="*/ 33 w 121"/>
                <a:gd name="T5" fmla="*/ 6 h 6"/>
                <a:gd name="T6" fmla="*/ 0 w 121"/>
                <a:gd name="T7" fmla="*/ 6 h 6"/>
                <a:gd name="T8" fmla="*/ 0 w 121"/>
                <a:gd name="T9" fmla="*/ 6 h 6"/>
                <a:gd name="T10" fmla="*/ 0 w 121"/>
                <a:gd name="T11" fmla="*/ 6 h 6"/>
                <a:gd name="T12" fmla="*/ 3 w 121"/>
                <a:gd name="T13" fmla="*/ 3 h 6"/>
                <a:gd name="T14" fmla="*/ 3 w 121"/>
                <a:gd name="T15" fmla="*/ 3 h 6"/>
                <a:gd name="T16" fmla="*/ 6 w 121"/>
                <a:gd name="T17" fmla="*/ 3 h 6"/>
                <a:gd name="T18" fmla="*/ 6 w 121"/>
                <a:gd name="T19" fmla="*/ 3 h 6"/>
                <a:gd name="T20" fmla="*/ 6 w 121"/>
                <a:gd name="T21" fmla="*/ 0 h 6"/>
                <a:gd name="T22" fmla="*/ 9 w 12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1"/>
                <a:gd name="T37" fmla="*/ 0 h 6"/>
                <a:gd name="T38" fmla="*/ 121 w 12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1" h="6">
                  <a:moveTo>
                    <a:pt x="9" y="0"/>
                  </a:moveTo>
                  <a:lnTo>
                    <a:pt x="121" y="0"/>
                  </a:lnTo>
                  <a:lnTo>
                    <a:pt x="33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28" name="Freeform 400"/>
            <p:cNvSpPr>
              <a:spLocks/>
            </p:cNvSpPr>
            <p:nvPr/>
          </p:nvSpPr>
          <p:spPr bwMode="auto">
            <a:xfrm>
              <a:off x="2750" y="3283"/>
              <a:ext cx="85" cy="6"/>
            </a:xfrm>
            <a:custGeom>
              <a:avLst/>
              <a:gdLst>
                <a:gd name="T0" fmla="*/ 12 w 85"/>
                <a:gd name="T1" fmla="*/ 0 h 6"/>
                <a:gd name="T2" fmla="*/ 85 w 85"/>
                <a:gd name="T3" fmla="*/ 0 h 6"/>
                <a:gd name="T4" fmla="*/ 0 w 85"/>
                <a:gd name="T5" fmla="*/ 6 h 6"/>
                <a:gd name="T6" fmla="*/ 3 w 85"/>
                <a:gd name="T7" fmla="*/ 6 h 6"/>
                <a:gd name="T8" fmla="*/ 3 w 85"/>
                <a:gd name="T9" fmla="*/ 6 h 6"/>
                <a:gd name="T10" fmla="*/ 6 w 85"/>
                <a:gd name="T11" fmla="*/ 3 h 6"/>
                <a:gd name="T12" fmla="*/ 6 w 85"/>
                <a:gd name="T13" fmla="*/ 3 h 6"/>
                <a:gd name="T14" fmla="*/ 9 w 85"/>
                <a:gd name="T15" fmla="*/ 3 h 6"/>
                <a:gd name="T16" fmla="*/ 9 w 85"/>
                <a:gd name="T17" fmla="*/ 3 h 6"/>
                <a:gd name="T18" fmla="*/ 12 w 85"/>
                <a:gd name="T19" fmla="*/ 0 h 6"/>
                <a:gd name="T20" fmla="*/ 12 w 85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"/>
                <a:gd name="T34" fmla="*/ 0 h 6"/>
                <a:gd name="T35" fmla="*/ 85 w 85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" h="6">
                  <a:moveTo>
                    <a:pt x="12" y="0"/>
                  </a:moveTo>
                  <a:lnTo>
                    <a:pt x="85" y="0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29" name="Freeform 401"/>
            <p:cNvSpPr>
              <a:spLocks/>
            </p:cNvSpPr>
            <p:nvPr/>
          </p:nvSpPr>
          <p:spPr bwMode="auto">
            <a:xfrm>
              <a:off x="2750" y="3286"/>
              <a:ext cx="42" cy="3"/>
            </a:xfrm>
            <a:custGeom>
              <a:avLst/>
              <a:gdLst>
                <a:gd name="T0" fmla="*/ 9 w 42"/>
                <a:gd name="T1" fmla="*/ 0 h 3"/>
                <a:gd name="T2" fmla="*/ 42 w 42"/>
                <a:gd name="T3" fmla="*/ 0 h 3"/>
                <a:gd name="T4" fmla="*/ 0 w 42"/>
                <a:gd name="T5" fmla="*/ 3 h 3"/>
                <a:gd name="T6" fmla="*/ 3 w 42"/>
                <a:gd name="T7" fmla="*/ 3 h 3"/>
                <a:gd name="T8" fmla="*/ 3 w 42"/>
                <a:gd name="T9" fmla="*/ 3 h 3"/>
                <a:gd name="T10" fmla="*/ 3 w 42"/>
                <a:gd name="T11" fmla="*/ 3 h 3"/>
                <a:gd name="T12" fmla="*/ 6 w 42"/>
                <a:gd name="T13" fmla="*/ 3 h 3"/>
                <a:gd name="T14" fmla="*/ 6 w 42"/>
                <a:gd name="T15" fmla="*/ 0 h 3"/>
                <a:gd name="T16" fmla="*/ 6 w 42"/>
                <a:gd name="T17" fmla="*/ 0 h 3"/>
                <a:gd name="T18" fmla="*/ 6 w 42"/>
                <a:gd name="T19" fmla="*/ 0 h 3"/>
                <a:gd name="T20" fmla="*/ 9 w 42"/>
                <a:gd name="T21" fmla="*/ 0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2"/>
                <a:gd name="T34" fmla="*/ 0 h 3"/>
                <a:gd name="T35" fmla="*/ 42 w 42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2" h="3">
                  <a:moveTo>
                    <a:pt x="9" y="0"/>
                  </a:moveTo>
                  <a:lnTo>
                    <a:pt x="42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30" name="Freeform 402"/>
            <p:cNvSpPr>
              <a:spLocks/>
            </p:cNvSpPr>
            <p:nvPr/>
          </p:nvSpPr>
          <p:spPr bwMode="auto">
            <a:xfrm>
              <a:off x="2750" y="2864"/>
              <a:ext cx="304" cy="425"/>
            </a:xfrm>
            <a:custGeom>
              <a:avLst/>
              <a:gdLst>
                <a:gd name="T0" fmla="*/ 161 w 304"/>
                <a:gd name="T1" fmla="*/ 413 h 425"/>
                <a:gd name="T2" fmla="*/ 0 w 304"/>
                <a:gd name="T3" fmla="*/ 425 h 425"/>
                <a:gd name="T4" fmla="*/ 15 w 304"/>
                <a:gd name="T5" fmla="*/ 419 h 425"/>
                <a:gd name="T6" fmla="*/ 24 w 304"/>
                <a:gd name="T7" fmla="*/ 410 h 425"/>
                <a:gd name="T8" fmla="*/ 36 w 304"/>
                <a:gd name="T9" fmla="*/ 398 h 425"/>
                <a:gd name="T10" fmla="*/ 42 w 304"/>
                <a:gd name="T11" fmla="*/ 389 h 425"/>
                <a:gd name="T12" fmla="*/ 49 w 304"/>
                <a:gd name="T13" fmla="*/ 380 h 425"/>
                <a:gd name="T14" fmla="*/ 55 w 304"/>
                <a:gd name="T15" fmla="*/ 370 h 425"/>
                <a:gd name="T16" fmla="*/ 58 w 304"/>
                <a:gd name="T17" fmla="*/ 361 h 425"/>
                <a:gd name="T18" fmla="*/ 61 w 304"/>
                <a:gd name="T19" fmla="*/ 355 h 425"/>
                <a:gd name="T20" fmla="*/ 70 w 304"/>
                <a:gd name="T21" fmla="*/ 325 h 425"/>
                <a:gd name="T22" fmla="*/ 79 w 304"/>
                <a:gd name="T23" fmla="*/ 276 h 425"/>
                <a:gd name="T24" fmla="*/ 88 w 304"/>
                <a:gd name="T25" fmla="*/ 218 h 425"/>
                <a:gd name="T26" fmla="*/ 100 w 304"/>
                <a:gd name="T27" fmla="*/ 155 h 425"/>
                <a:gd name="T28" fmla="*/ 112 w 304"/>
                <a:gd name="T29" fmla="*/ 97 h 425"/>
                <a:gd name="T30" fmla="*/ 124 w 304"/>
                <a:gd name="T31" fmla="*/ 45 h 425"/>
                <a:gd name="T32" fmla="*/ 134 w 304"/>
                <a:gd name="T33" fmla="*/ 27 h 425"/>
                <a:gd name="T34" fmla="*/ 140 w 304"/>
                <a:gd name="T35" fmla="*/ 12 h 425"/>
                <a:gd name="T36" fmla="*/ 149 w 304"/>
                <a:gd name="T37" fmla="*/ 3 h 425"/>
                <a:gd name="T38" fmla="*/ 161 w 304"/>
                <a:gd name="T39" fmla="*/ 0 h 425"/>
                <a:gd name="T40" fmla="*/ 164 w 304"/>
                <a:gd name="T41" fmla="*/ 0 h 425"/>
                <a:gd name="T42" fmla="*/ 170 w 304"/>
                <a:gd name="T43" fmla="*/ 3 h 425"/>
                <a:gd name="T44" fmla="*/ 173 w 304"/>
                <a:gd name="T45" fmla="*/ 6 h 425"/>
                <a:gd name="T46" fmla="*/ 179 w 304"/>
                <a:gd name="T47" fmla="*/ 12 h 425"/>
                <a:gd name="T48" fmla="*/ 185 w 304"/>
                <a:gd name="T49" fmla="*/ 30 h 425"/>
                <a:gd name="T50" fmla="*/ 191 w 304"/>
                <a:gd name="T51" fmla="*/ 51 h 425"/>
                <a:gd name="T52" fmla="*/ 203 w 304"/>
                <a:gd name="T53" fmla="*/ 109 h 425"/>
                <a:gd name="T54" fmla="*/ 212 w 304"/>
                <a:gd name="T55" fmla="*/ 176 h 425"/>
                <a:gd name="T56" fmla="*/ 228 w 304"/>
                <a:gd name="T57" fmla="*/ 246 h 425"/>
                <a:gd name="T58" fmla="*/ 243 w 304"/>
                <a:gd name="T59" fmla="*/ 316 h 425"/>
                <a:gd name="T60" fmla="*/ 255 w 304"/>
                <a:gd name="T61" fmla="*/ 346 h 425"/>
                <a:gd name="T62" fmla="*/ 270 w 304"/>
                <a:gd name="T63" fmla="*/ 373 h 425"/>
                <a:gd name="T64" fmla="*/ 285 w 304"/>
                <a:gd name="T65" fmla="*/ 395 h 425"/>
                <a:gd name="T66" fmla="*/ 304 w 304"/>
                <a:gd name="T67" fmla="*/ 413 h 425"/>
                <a:gd name="T68" fmla="*/ 161 w 304"/>
                <a:gd name="T69" fmla="*/ 413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4"/>
                <a:gd name="T106" fmla="*/ 0 h 425"/>
                <a:gd name="T107" fmla="*/ 304 w 304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4" h="425">
                  <a:moveTo>
                    <a:pt x="161" y="413"/>
                  </a:moveTo>
                  <a:lnTo>
                    <a:pt x="0" y="425"/>
                  </a:lnTo>
                  <a:lnTo>
                    <a:pt x="15" y="419"/>
                  </a:lnTo>
                  <a:lnTo>
                    <a:pt x="24" y="410"/>
                  </a:lnTo>
                  <a:lnTo>
                    <a:pt x="36" y="398"/>
                  </a:lnTo>
                  <a:lnTo>
                    <a:pt x="42" y="389"/>
                  </a:lnTo>
                  <a:lnTo>
                    <a:pt x="49" y="380"/>
                  </a:lnTo>
                  <a:lnTo>
                    <a:pt x="55" y="370"/>
                  </a:lnTo>
                  <a:lnTo>
                    <a:pt x="58" y="361"/>
                  </a:lnTo>
                  <a:lnTo>
                    <a:pt x="61" y="355"/>
                  </a:lnTo>
                  <a:lnTo>
                    <a:pt x="70" y="325"/>
                  </a:lnTo>
                  <a:lnTo>
                    <a:pt x="79" y="276"/>
                  </a:lnTo>
                  <a:lnTo>
                    <a:pt x="88" y="218"/>
                  </a:lnTo>
                  <a:lnTo>
                    <a:pt x="100" y="155"/>
                  </a:lnTo>
                  <a:lnTo>
                    <a:pt x="112" y="97"/>
                  </a:lnTo>
                  <a:lnTo>
                    <a:pt x="124" y="45"/>
                  </a:lnTo>
                  <a:lnTo>
                    <a:pt x="134" y="27"/>
                  </a:lnTo>
                  <a:lnTo>
                    <a:pt x="140" y="12"/>
                  </a:lnTo>
                  <a:lnTo>
                    <a:pt x="149" y="3"/>
                  </a:lnTo>
                  <a:lnTo>
                    <a:pt x="161" y="0"/>
                  </a:lnTo>
                  <a:lnTo>
                    <a:pt x="164" y="0"/>
                  </a:lnTo>
                  <a:lnTo>
                    <a:pt x="170" y="3"/>
                  </a:lnTo>
                  <a:lnTo>
                    <a:pt x="173" y="6"/>
                  </a:lnTo>
                  <a:lnTo>
                    <a:pt x="179" y="12"/>
                  </a:lnTo>
                  <a:lnTo>
                    <a:pt x="185" y="30"/>
                  </a:lnTo>
                  <a:lnTo>
                    <a:pt x="191" y="51"/>
                  </a:lnTo>
                  <a:lnTo>
                    <a:pt x="203" y="109"/>
                  </a:lnTo>
                  <a:lnTo>
                    <a:pt x="212" y="176"/>
                  </a:lnTo>
                  <a:lnTo>
                    <a:pt x="228" y="246"/>
                  </a:lnTo>
                  <a:lnTo>
                    <a:pt x="243" y="316"/>
                  </a:lnTo>
                  <a:lnTo>
                    <a:pt x="255" y="346"/>
                  </a:lnTo>
                  <a:lnTo>
                    <a:pt x="270" y="373"/>
                  </a:lnTo>
                  <a:lnTo>
                    <a:pt x="285" y="395"/>
                  </a:lnTo>
                  <a:lnTo>
                    <a:pt x="304" y="413"/>
                  </a:lnTo>
                  <a:lnTo>
                    <a:pt x="161" y="413"/>
                  </a:lnTo>
                </a:path>
              </a:pathLst>
            </a:custGeom>
            <a:solidFill>
              <a:srgbClr val="FF3300"/>
            </a:solidFill>
            <a:ln w="4763" cap="sq">
              <a:solidFill>
                <a:srgbClr val="1F1A17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31" name="Freeform 403"/>
            <p:cNvSpPr>
              <a:spLocks/>
            </p:cNvSpPr>
            <p:nvPr/>
          </p:nvSpPr>
          <p:spPr bwMode="auto">
            <a:xfrm>
              <a:off x="3275" y="2870"/>
              <a:ext cx="18" cy="3"/>
            </a:xfrm>
            <a:custGeom>
              <a:avLst/>
              <a:gdLst>
                <a:gd name="T0" fmla="*/ 18 w 18"/>
                <a:gd name="T1" fmla="*/ 3 h 3"/>
                <a:gd name="T2" fmla="*/ 0 w 18"/>
                <a:gd name="T3" fmla="*/ 3 h 3"/>
                <a:gd name="T4" fmla="*/ 0 w 18"/>
                <a:gd name="T5" fmla="*/ 3 h 3"/>
                <a:gd name="T6" fmla="*/ 3 w 18"/>
                <a:gd name="T7" fmla="*/ 0 h 3"/>
                <a:gd name="T8" fmla="*/ 3 w 18"/>
                <a:gd name="T9" fmla="*/ 0 h 3"/>
                <a:gd name="T10" fmla="*/ 3 w 18"/>
                <a:gd name="T11" fmla="*/ 0 h 3"/>
                <a:gd name="T12" fmla="*/ 6 w 18"/>
                <a:gd name="T13" fmla="*/ 0 h 3"/>
                <a:gd name="T14" fmla="*/ 6 w 18"/>
                <a:gd name="T15" fmla="*/ 0 h 3"/>
                <a:gd name="T16" fmla="*/ 9 w 18"/>
                <a:gd name="T17" fmla="*/ 0 h 3"/>
                <a:gd name="T18" fmla="*/ 9 w 18"/>
                <a:gd name="T19" fmla="*/ 0 h 3"/>
                <a:gd name="T20" fmla="*/ 9 w 18"/>
                <a:gd name="T21" fmla="*/ 0 h 3"/>
                <a:gd name="T22" fmla="*/ 12 w 18"/>
                <a:gd name="T23" fmla="*/ 0 h 3"/>
                <a:gd name="T24" fmla="*/ 12 w 18"/>
                <a:gd name="T25" fmla="*/ 0 h 3"/>
                <a:gd name="T26" fmla="*/ 15 w 18"/>
                <a:gd name="T27" fmla="*/ 0 h 3"/>
                <a:gd name="T28" fmla="*/ 15 w 18"/>
                <a:gd name="T29" fmla="*/ 0 h 3"/>
                <a:gd name="T30" fmla="*/ 15 w 18"/>
                <a:gd name="T31" fmla="*/ 0 h 3"/>
                <a:gd name="T32" fmla="*/ 18 w 18"/>
                <a:gd name="T33" fmla="*/ 3 h 3"/>
                <a:gd name="T34" fmla="*/ 18 w 18"/>
                <a:gd name="T35" fmla="*/ 3 h 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8"/>
                <a:gd name="T55" fmla="*/ 0 h 3"/>
                <a:gd name="T56" fmla="*/ 18 w 18"/>
                <a:gd name="T57" fmla="*/ 3 h 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8" h="3">
                  <a:moveTo>
                    <a:pt x="18" y="3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3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32" name="Freeform 404"/>
            <p:cNvSpPr>
              <a:spLocks/>
            </p:cNvSpPr>
            <p:nvPr/>
          </p:nvSpPr>
          <p:spPr bwMode="auto">
            <a:xfrm>
              <a:off x="3272" y="2870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0 w 24"/>
                <a:gd name="T3" fmla="*/ 6 h 6"/>
                <a:gd name="T4" fmla="*/ 0 w 24"/>
                <a:gd name="T5" fmla="*/ 3 h 6"/>
                <a:gd name="T6" fmla="*/ 3 w 24"/>
                <a:gd name="T7" fmla="*/ 3 h 6"/>
                <a:gd name="T8" fmla="*/ 3 w 24"/>
                <a:gd name="T9" fmla="*/ 3 h 6"/>
                <a:gd name="T10" fmla="*/ 6 w 24"/>
                <a:gd name="T11" fmla="*/ 0 h 6"/>
                <a:gd name="T12" fmla="*/ 6 w 24"/>
                <a:gd name="T13" fmla="*/ 0 h 6"/>
                <a:gd name="T14" fmla="*/ 9 w 24"/>
                <a:gd name="T15" fmla="*/ 0 h 6"/>
                <a:gd name="T16" fmla="*/ 9 w 24"/>
                <a:gd name="T17" fmla="*/ 0 h 6"/>
                <a:gd name="T18" fmla="*/ 12 w 24"/>
                <a:gd name="T19" fmla="*/ 0 h 6"/>
                <a:gd name="T20" fmla="*/ 15 w 24"/>
                <a:gd name="T21" fmla="*/ 0 h 6"/>
                <a:gd name="T22" fmla="*/ 15 w 24"/>
                <a:gd name="T23" fmla="*/ 0 h 6"/>
                <a:gd name="T24" fmla="*/ 18 w 24"/>
                <a:gd name="T25" fmla="*/ 0 h 6"/>
                <a:gd name="T26" fmla="*/ 18 w 24"/>
                <a:gd name="T27" fmla="*/ 0 h 6"/>
                <a:gd name="T28" fmla="*/ 21 w 24"/>
                <a:gd name="T29" fmla="*/ 3 h 6"/>
                <a:gd name="T30" fmla="*/ 21 w 24"/>
                <a:gd name="T31" fmla="*/ 3 h 6"/>
                <a:gd name="T32" fmla="*/ 24 w 24"/>
                <a:gd name="T33" fmla="*/ 3 h 6"/>
                <a:gd name="T34" fmla="*/ 24 w 24"/>
                <a:gd name="T35" fmla="*/ 6 h 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"/>
                <a:gd name="T55" fmla="*/ 0 h 6"/>
                <a:gd name="T56" fmla="*/ 24 w 24"/>
                <a:gd name="T57" fmla="*/ 6 h 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" h="6">
                  <a:moveTo>
                    <a:pt x="24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33" name="Freeform 405"/>
            <p:cNvSpPr>
              <a:spLocks/>
            </p:cNvSpPr>
            <p:nvPr/>
          </p:nvSpPr>
          <p:spPr bwMode="auto">
            <a:xfrm>
              <a:off x="3269" y="2873"/>
              <a:ext cx="30" cy="6"/>
            </a:xfrm>
            <a:custGeom>
              <a:avLst/>
              <a:gdLst>
                <a:gd name="T0" fmla="*/ 6 w 30"/>
                <a:gd name="T1" fmla="*/ 0 h 6"/>
                <a:gd name="T2" fmla="*/ 24 w 30"/>
                <a:gd name="T3" fmla="*/ 0 h 6"/>
                <a:gd name="T4" fmla="*/ 24 w 30"/>
                <a:gd name="T5" fmla="*/ 0 h 6"/>
                <a:gd name="T6" fmla="*/ 24 w 30"/>
                <a:gd name="T7" fmla="*/ 0 h 6"/>
                <a:gd name="T8" fmla="*/ 27 w 30"/>
                <a:gd name="T9" fmla="*/ 0 h 6"/>
                <a:gd name="T10" fmla="*/ 27 w 30"/>
                <a:gd name="T11" fmla="*/ 3 h 6"/>
                <a:gd name="T12" fmla="*/ 27 w 30"/>
                <a:gd name="T13" fmla="*/ 3 h 6"/>
                <a:gd name="T14" fmla="*/ 27 w 30"/>
                <a:gd name="T15" fmla="*/ 3 h 6"/>
                <a:gd name="T16" fmla="*/ 30 w 30"/>
                <a:gd name="T17" fmla="*/ 6 h 6"/>
                <a:gd name="T18" fmla="*/ 30 w 30"/>
                <a:gd name="T19" fmla="*/ 6 h 6"/>
                <a:gd name="T20" fmla="*/ 0 w 30"/>
                <a:gd name="T21" fmla="*/ 6 h 6"/>
                <a:gd name="T22" fmla="*/ 0 w 30"/>
                <a:gd name="T23" fmla="*/ 6 h 6"/>
                <a:gd name="T24" fmla="*/ 0 w 30"/>
                <a:gd name="T25" fmla="*/ 3 h 6"/>
                <a:gd name="T26" fmla="*/ 3 w 30"/>
                <a:gd name="T27" fmla="*/ 3 h 6"/>
                <a:gd name="T28" fmla="*/ 3 w 30"/>
                <a:gd name="T29" fmla="*/ 3 h 6"/>
                <a:gd name="T30" fmla="*/ 3 w 30"/>
                <a:gd name="T31" fmla="*/ 0 h 6"/>
                <a:gd name="T32" fmla="*/ 3 w 30"/>
                <a:gd name="T33" fmla="*/ 0 h 6"/>
                <a:gd name="T34" fmla="*/ 6 w 30"/>
                <a:gd name="T35" fmla="*/ 0 h 6"/>
                <a:gd name="T36" fmla="*/ 6 w 3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"/>
                <a:gd name="T58" fmla="*/ 0 h 6"/>
                <a:gd name="T59" fmla="*/ 30 w 3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" h="6">
                  <a:moveTo>
                    <a:pt x="6" y="0"/>
                  </a:moveTo>
                  <a:lnTo>
                    <a:pt x="24" y="0"/>
                  </a:lnTo>
                  <a:lnTo>
                    <a:pt x="27" y="0"/>
                  </a:lnTo>
                  <a:lnTo>
                    <a:pt x="27" y="3"/>
                  </a:lnTo>
                  <a:lnTo>
                    <a:pt x="3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34" name="Freeform 406"/>
            <p:cNvSpPr>
              <a:spLocks/>
            </p:cNvSpPr>
            <p:nvPr/>
          </p:nvSpPr>
          <p:spPr bwMode="auto">
            <a:xfrm>
              <a:off x="3266" y="2876"/>
              <a:ext cx="37" cy="6"/>
            </a:xfrm>
            <a:custGeom>
              <a:avLst/>
              <a:gdLst>
                <a:gd name="T0" fmla="*/ 6 w 37"/>
                <a:gd name="T1" fmla="*/ 0 h 6"/>
                <a:gd name="T2" fmla="*/ 30 w 37"/>
                <a:gd name="T3" fmla="*/ 0 h 6"/>
                <a:gd name="T4" fmla="*/ 30 w 37"/>
                <a:gd name="T5" fmla="*/ 0 h 6"/>
                <a:gd name="T6" fmla="*/ 30 w 37"/>
                <a:gd name="T7" fmla="*/ 0 h 6"/>
                <a:gd name="T8" fmla="*/ 33 w 37"/>
                <a:gd name="T9" fmla="*/ 3 h 6"/>
                <a:gd name="T10" fmla="*/ 33 w 37"/>
                <a:gd name="T11" fmla="*/ 3 h 6"/>
                <a:gd name="T12" fmla="*/ 33 w 37"/>
                <a:gd name="T13" fmla="*/ 3 h 6"/>
                <a:gd name="T14" fmla="*/ 33 w 37"/>
                <a:gd name="T15" fmla="*/ 3 h 6"/>
                <a:gd name="T16" fmla="*/ 33 w 37"/>
                <a:gd name="T17" fmla="*/ 6 h 6"/>
                <a:gd name="T18" fmla="*/ 37 w 37"/>
                <a:gd name="T19" fmla="*/ 6 h 6"/>
                <a:gd name="T20" fmla="*/ 0 w 37"/>
                <a:gd name="T21" fmla="*/ 6 h 6"/>
                <a:gd name="T22" fmla="*/ 0 w 37"/>
                <a:gd name="T23" fmla="*/ 6 h 6"/>
                <a:gd name="T24" fmla="*/ 0 w 37"/>
                <a:gd name="T25" fmla="*/ 3 h 6"/>
                <a:gd name="T26" fmla="*/ 3 w 37"/>
                <a:gd name="T27" fmla="*/ 3 h 6"/>
                <a:gd name="T28" fmla="*/ 3 w 37"/>
                <a:gd name="T29" fmla="*/ 3 h 6"/>
                <a:gd name="T30" fmla="*/ 3 w 37"/>
                <a:gd name="T31" fmla="*/ 3 h 6"/>
                <a:gd name="T32" fmla="*/ 3 w 37"/>
                <a:gd name="T33" fmla="*/ 0 h 6"/>
                <a:gd name="T34" fmla="*/ 3 w 37"/>
                <a:gd name="T35" fmla="*/ 0 h 6"/>
                <a:gd name="T36" fmla="*/ 6 w 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7"/>
                <a:gd name="T58" fmla="*/ 0 h 6"/>
                <a:gd name="T59" fmla="*/ 37 w 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7" h="6">
                  <a:moveTo>
                    <a:pt x="6" y="0"/>
                  </a:moveTo>
                  <a:lnTo>
                    <a:pt x="30" y="0"/>
                  </a:lnTo>
                  <a:lnTo>
                    <a:pt x="33" y="3"/>
                  </a:lnTo>
                  <a:lnTo>
                    <a:pt x="33" y="6"/>
                  </a:lnTo>
                  <a:lnTo>
                    <a:pt x="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35" name="Freeform 407"/>
            <p:cNvSpPr>
              <a:spLocks/>
            </p:cNvSpPr>
            <p:nvPr/>
          </p:nvSpPr>
          <p:spPr bwMode="auto">
            <a:xfrm>
              <a:off x="3263" y="2879"/>
              <a:ext cx="40" cy="6"/>
            </a:xfrm>
            <a:custGeom>
              <a:avLst/>
              <a:gdLst>
                <a:gd name="T0" fmla="*/ 6 w 40"/>
                <a:gd name="T1" fmla="*/ 0 h 6"/>
                <a:gd name="T2" fmla="*/ 36 w 40"/>
                <a:gd name="T3" fmla="*/ 0 h 6"/>
                <a:gd name="T4" fmla="*/ 36 w 40"/>
                <a:gd name="T5" fmla="*/ 0 h 6"/>
                <a:gd name="T6" fmla="*/ 36 w 40"/>
                <a:gd name="T7" fmla="*/ 0 h 6"/>
                <a:gd name="T8" fmla="*/ 36 w 40"/>
                <a:gd name="T9" fmla="*/ 3 h 6"/>
                <a:gd name="T10" fmla="*/ 36 w 40"/>
                <a:gd name="T11" fmla="*/ 3 h 6"/>
                <a:gd name="T12" fmla="*/ 40 w 40"/>
                <a:gd name="T13" fmla="*/ 3 h 6"/>
                <a:gd name="T14" fmla="*/ 40 w 40"/>
                <a:gd name="T15" fmla="*/ 3 h 6"/>
                <a:gd name="T16" fmla="*/ 40 w 40"/>
                <a:gd name="T17" fmla="*/ 6 h 6"/>
                <a:gd name="T18" fmla="*/ 40 w 40"/>
                <a:gd name="T19" fmla="*/ 6 h 6"/>
                <a:gd name="T20" fmla="*/ 0 w 40"/>
                <a:gd name="T21" fmla="*/ 6 h 6"/>
                <a:gd name="T22" fmla="*/ 0 w 40"/>
                <a:gd name="T23" fmla="*/ 6 h 6"/>
                <a:gd name="T24" fmla="*/ 3 w 40"/>
                <a:gd name="T25" fmla="*/ 3 h 6"/>
                <a:gd name="T26" fmla="*/ 3 w 40"/>
                <a:gd name="T27" fmla="*/ 3 h 6"/>
                <a:gd name="T28" fmla="*/ 3 w 40"/>
                <a:gd name="T29" fmla="*/ 3 h 6"/>
                <a:gd name="T30" fmla="*/ 3 w 40"/>
                <a:gd name="T31" fmla="*/ 3 h 6"/>
                <a:gd name="T32" fmla="*/ 3 w 40"/>
                <a:gd name="T33" fmla="*/ 0 h 6"/>
                <a:gd name="T34" fmla="*/ 6 w 40"/>
                <a:gd name="T35" fmla="*/ 0 h 6"/>
                <a:gd name="T36" fmla="*/ 6 w 4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6"/>
                <a:gd name="T59" fmla="*/ 40 w 4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6">
                  <a:moveTo>
                    <a:pt x="6" y="0"/>
                  </a:moveTo>
                  <a:lnTo>
                    <a:pt x="36" y="0"/>
                  </a:lnTo>
                  <a:lnTo>
                    <a:pt x="36" y="3"/>
                  </a:lnTo>
                  <a:lnTo>
                    <a:pt x="40" y="3"/>
                  </a:lnTo>
                  <a:lnTo>
                    <a:pt x="40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36" name="Freeform 408"/>
            <p:cNvSpPr>
              <a:spLocks/>
            </p:cNvSpPr>
            <p:nvPr/>
          </p:nvSpPr>
          <p:spPr bwMode="auto">
            <a:xfrm>
              <a:off x="3263" y="2882"/>
              <a:ext cx="43" cy="6"/>
            </a:xfrm>
            <a:custGeom>
              <a:avLst/>
              <a:gdLst>
                <a:gd name="T0" fmla="*/ 3 w 43"/>
                <a:gd name="T1" fmla="*/ 0 h 6"/>
                <a:gd name="T2" fmla="*/ 40 w 43"/>
                <a:gd name="T3" fmla="*/ 0 h 6"/>
                <a:gd name="T4" fmla="*/ 40 w 43"/>
                <a:gd name="T5" fmla="*/ 0 h 6"/>
                <a:gd name="T6" fmla="*/ 40 w 43"/>
                <a:gd name="T7" fmla="*/ 0 h 6"/>
                <a:gd name="T8" fmla="*/ 40 w 43"/>
                <a:gd name="T9" fmla="*/ 3 h 6"/>
                <a:gd name="T10" fmla="*/ 40 w 43"/>
                <a:gd name="T11" fmla="*/ 3 h 6"/>
                <a:gd name="T12" fmla="*/ 40 w 43"/>
                <a:gd name="T13" fmla="*/ 3 h 6"/>
                <a:gd name="T14" fmla="*/ 40 w 43"/>
                <a:gd name="T15" fmla="*/ 3 h 6"/>
                <a:gd name="T16" fmla="*/ 40 w 43"/>
                <a:gd name="T17" fmla="*/ 6 h 6"/>
                <a:gd name="T18" fmla="*/ 43 w 43"/>
                <a:gd name="T19" fmla="*/ 6 h 6"/>
                <a:gd name="T20" fmla="*/ 0 w 43"/>
                <a:gd name="T21" fmla="*/ 6 h 6"/>
                <a:gd name="T22" fmla="*/ 0 w 43"/>
                <a:gd name="T23" fmla="*/ 6 h 6"/>
                <a:gd name="T24" fmla="*/ 0 w 43"/>
                <a:gd name="T25" fmla="*/ 3 h 6"/>
                <a:gd name="T26" fmla="*/ 0 w 43"/>
                <a:gd name="T27" fmla="*/ 3 h 6"/>
                <a:gd name="T28" fmla="*/ 0 w 43"/>
                <a:gd name="T29" fmla="*/ 3 h 6"/>
                <a:gd name="T30" fmla="*/ 0 w 43"/>
                <a:gd name="T31" fmla="*/ 3 h 6"/>
                <a:gd name="T32" fmla="*/ 3 w 43"/>
                <a:gd name="T33" fmla="*/ 0 h 6"/>
                <a:gd name="T34" fmla="*/ 3 w 43"/>
                <a:gd name="T35" fmla="*/ 0 h 6"/>
                <a:gd name="T36" fmla="*/ 3 w 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6"/>
                <a:gd name="T59" fmla="*/ 43 w 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6">
                  <a:moveTo>
                    <a:pt x="3" y="0"/>
                  </a:moveTo>
                  <a:lnTo>
                    <a:pt x="40" y="0"/>
                  </a:lnTo>
                  <a:lnTo>
                    <a:pt x="40" y="3"/>
                  </a:lnTo>
                  <a:lnTo>
                    <a:pt x="40" y="6"/>
                  </a:lnTo>
                  <a:lnTo>
                    <a:pt x="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37" name="Freeform 409"/>
            <p:cNvSpPr>
              <a:spLocks/>
            </p:cNvSpPr>
            <p:nvPr/>
          </p:nvSpPr>
          <p:spPr bwMode="auto">
            <a:xfrm>
              <a:off x="3260" y="2885"/>
              <a:ext cx="46" cy="6"/>
            </a:xfrm>
            <a:custGeom>
              <a:avLst/>
              <a:gdLst>
                <a:gd name="T0" fmla="*/ 3 w 46"/>
                <a:gd name="T1" fmla="*/ 0 h 6"/>
                <a:gd name="T2" fmla="*/ 43 w 46"/>
                <a:gd name="T3" fmla="*/ 0 h 6"/>
                <a:gd name="T4" fmla="*/ 43 w 46"/>
                <a:gd name="T5" fmla="*/ 0 h 6"/>
                <a:gd name="T6" fmla="*/ 43 w 46"/>
                <a:gd name="T7" fmla="*/ 0 h 6"/>
                <a:gd name="T8" fmla="*/ 43 w 46"/>
                <a:gd name="T9" fmla="*/ 3 h 6"/>
                <a:gd name="T10" fmla="*/ 46 w 46"/>
                <a:gd name="T11" fmla="*/ 3 h 6"/>
                <a:gd name="T12" fmla="*/ 46 w 46"/>
                <a:gd name="T13" fmla="*/ 3 h 6"/>
                <a:gd name="T14" fmla="*/ 46 w 46"/>
                <a:gd name="T15" fmla="*/ 3 h 6"/>
                <a:gd name="T16" fmla="*/ 46 w 46"/>
                <a:gd name="T17" fmla="*/ 6 h 6"/>
                <a:gd name="T18" fmla="*/ 46 w 46"/>
                <a:gd name="T19" fmla="*/ 6 h 6"/>
                <a:gd name="T20" fmla="*/ 0 w 46"/>
                <a:gd name="T21" fmla="*/ 6 h 6"/>
                <a:gd name="T22" fmla="*/ 0 w 46"/>
                <a:gd name="T23" fmla="*/ 6 h 6"/>
                <a:gd name="T24" fmla="*/ 0 w 46"/>
                <a:gd name="T25" fmla="*/ 3 h 6"/>
                <a:gd name="T26" fmla="*/ 0 w 46"/>
                <a:gd name="T27" fmla="*/ 3 h 6"/>
                <a:gd name="T28" fmla="*/ 3 w 46"/>
                <a:gd name="T29" fmla="*/ 3 h 6"/>
                <a:gd name="T30" fmla="*/ 3 w 46"/>
                <a:gd name="T31" fmla="*/ 3 h 6"/>
                <a:gd name="T32" fmla="*/ 3 w 46"/>
                <a:gd name="T33" fmla="*/ 0 h 6"/>
                <a:gd name="T34" fmla="*/ 3 w 46"/>
                <a:gd name="T35" fmla="*/ 0 h 6"/>
                <a:gd name="T36" fmla="*/ 3 w 4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6"/>
                <a:gd name="T59" fmla="*/ 46 w 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6">
                  <a:moveTo>
                    <a:pt x="3" y="0"/>
                  </a:moveTo>
                  <a:lnTo>
                    <a:pt x="43" y="0"/>
                  </a:lnTo>
                  <a:lnTo>
                    <a:pt x="43" y="3"/>
                  </a:lnTo>
                  <a:lnTo>
                    <a:pt x="46" y="3"/>
                  </a:lnTo>
                  <a:lnTo>
                    <a:pt x="4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38" name="Freeform 410"/>
            <p:cNvSpPr>
              <a:spLocks/>
            </p:cNvSpPr>
            <p:nvPr/>
          </p:nvSpPr>
          <p:spPr bwMode="auto">
            <a:xfrm>
              <a:off x="3260" y="2888"/>
              <a:ext cx="46" cy="6"/>
            </a:xfrm>
            <a:custGeom>
              <a:avLst/>
              <a:gdLst>
                <a:gd name="T0" fmla="*/ 3 w 46"/>
                <a:gd name="T1" fmla="*/ 0 h 6"/>
                <a:gd name="T2" fmla="*/ 46 w 46"/>
                <a:gd name="T3" fmla="*/ 0 h 6"/>
                <a:gd name="T4" fmla="*/ 46 w 46"/>
                <a:gd name="T5" fmla="*/ 0 h 6"/>
                <a:gd name="T6" fmla="*/ 46 w 46"/>
                <a:gd name="T7" fmla="*/ 0 h 6"/>
                <a:gd name="T8" fmla="*/ 46 w 46"/>
                <a:gd name="T9" fmla="*/ 3 h 6"/>
                <a:gd name="T10" fmla="*/ 46 w 46"/>
                <a:gd name="T11" fmla="*/ 3 h 6"/>
                <a:gd name="T12" fmla="*/ 46 w 46"/>
                <a:gd name="T13" fmla="*/ 3 h 6"/>
                <a:gd name="T14" fmla="*/ 46 w 46"/>
                <a:gd name="T15" fmla="*/ 3 h 6"/>
                <a:gd name="T16" fmla="*/ 46 w 46"/>
                <a:gd name="T17" fmla="*/ 6 h 6"/>
                <a:gd name="T18" fmla="*/ 46 w 46"/>
                <a:gd name="T19" fmla="*/ 6 h 6"/>
                <a:gd name="T20" fmla="*/ 0 w 46"/>
                <a:gd name="T21" fmla="*/ 6 h 6"/>
                <a:gd name="T22" fmla="*/ 0 w 46"/>
                <a:gd name="T23" fmla="*/ 6 h 6"/>
                <a:gd name="T24" fmla="*/ 0 w 46"/>
                <a:gd name="T25" fmla="*/ 3 h 6"/>
                <a:gd name="T26" fmla="*/ 0 w 46"/>
                <a:gd name="T27" fmla="*/ 3 h 6"/>
                <a:gd name="T28" fmla="*/ 0 w 46"/>
                <a:gd name="T29" fmla="*/ 3 h 6"/>
                <a:gd name="T30" fmla="*/ 0 w 46"/>
                <a:gd name="T31" fmla="*/ 3 h 6"/>
                <a:gd name="T32" fmla="*/ 0 w 46"/>
                <a:gd name="T33" fmla="*/ 0 h 6"/>
                <a:gd name="T34" fmla="*/ 0 w 46"/>
                <a:gd name="T35" fmla="*/ 0 h 6"/>
                <a:gd name="T36" fmla="*/ 3 w 4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6"/>
                <a:gd name="T59" fmla="*/ 46 w 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6">
                  <a:moveTo>
                    <a:pt x="3" y="0"/>
                  </a:moveTo>
                  <a:lnTo>
                    <a:pt x="46" y="0"/>
                  </a:lnTo>
                  <a:lnTo>
                    <a:pt x="46" y="3"/>
                  </a:lnTo>
                  <a:lnTo>
                    <a:pt x="4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39" name="Freeform 411"/>
            <p:cNvSpPr>
              <a:spLocks/>
            </p:cNvSpPr>
            <p:nvPr/>
          </p:nvSpPr>
          <p:spPr bwMode="auto">
            <a:xfrm>
              <a:off x="3257" y="2891"/>
              <a:ext cx="52" cy="6"/>
            </a:xfrm>
            <a:custGeom>
              <a:avLst/>
              <a:gdLst>
                <a:gd name="T0" fmla="*/ 3 w 52"/>
                <a:gd name="T1" fmla="*/ 0 h 6"/>
                <a:gd name="T2" fmla="*/ 49 w 52"/>
                <a:gd name="T3" fmla="*/ 0 h 6"/>
                <a:gd name="T4" fmla="*/ 49 w 52"/>
                <a:gd name="T5" fmla="*/ 0 h 6"/>
                <a:gd name="T6" fmla="*/ 49 w 52"/>
                <a:gd name="T7" fmla="*/ 0 h 6"/>
                <a:gd name="T8" fmla="*/ 49 w 52"/>
                <a:gd name="T9" fmla="*/ 3 h 6"/>
                <a:gd name="T10" fmla="*/ 49 w 52"/>
                <a:gd name="T11" fmla="*/ 3 h 6"/>
                <a:gd name="T12" fmla="*/ 52 w 52"/>
                <a:gd name="T13" fmla="*/ 3 h 6"/>
                <a:gd name="T14" fmla="*/ 52 w 52"/>
                <a:gd name="T15" fmla="*/ 3 h 6"/>
                <a:gd name="T16" fmla="*/ 52 w 52"/>
                <a:gd name="T17" fmla="*/ 6 h 6"/>
                <a:gd name="T18" fmla="*/ 52 w 52"/>
                <a:gd name="T19" fmla="*/ 6 h 6"/>
                <a:gd name="T20" fmla="*/ 0 w 52"/>
                <a:gd name="T21" fmla="*/ 6 h 6"/>
                <a:gd name="T22" fmla="*/ 0 w 52"/>
                <a:gd name="T23" fmla="*/ 6 h 6"/>
                <a:gd name="T24" fmla="*/ 0 w 52"/>
                <a:gd name="T25" fmla="*/ 3 h 6"/>
                <a:gd name="T26" fmla="*/ 0 w 52"/>
                <a:gd name="T27" fmla="*/ 3 h 6"/>
                <a:gd name="T28" fmla="*/ 3 w 52"/>
                <a:gd name="T29" fmla="*/ 3 h 6"/>
                <a:gd name="T30" fmla="*/ 3 w 52"/>
                <a:gd name="T31" fmla="*/ 3 h 6"/>
                <a:gd name="T32" fmla="*/ 3 w 52"/>
                <a:gd name="T33" fmla="*/ 0 h 6"/>
                <a:gd name="T34" fmla="*/ 3 w 52"/>
                <a:gd name="T35" fmla="*/ 0 h 6"/>
                <a:gd name="T36" fmla="*/ 3 w 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2"/>
                <a:gd name="T58" fmla="*/ 0 h 6"/>
                <a:gd name="T59" fmla="*/ 52 w 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2" h="6">
                  <a:moveTo>
                    <a:pt x="3" y="0"/>
                  </a:moveTo>
                  <a:lnTo>
                    <a:pt x="49" y="0"/>
                  </a:lnTo>
                  <a:lnTo>
                    <a:pt x="49" y="3"/>
                  </a:lnTo>
                  <a:lnTo>
                    <a:pt x="52" y="3"/>
                  </a:lnTo>
                  <a:lnTo>
                    <a:pt x="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40" name="Freeform 412"/>
            <p:cNvSpPr>
              <a:spLocks/>
            </p:cNvSpPr>
            <p:nvPr/>
          </p:nvSpPr>
          <p:spPr bwMode="auto">
            <a:xfrm>
              <a:off x="3257" y="2894"/>
              <a:ext cx="52" cy="6"/>
            </a:xfrm>
            <a:custGeom>
              <a:avLst/>
              <a:gdLst>
                <a:gd name="T0" fmla="*/ 3 w 52"/>
                <a:gd name="T1" fmla="*/ 0 h 6"/>
                <a:gd name="T2" fmla="*/ 49 w 52"/>
                <a:gd name="T3" fmla="*/ 0 h 6"/>
                <a:gd name="T4" fmla="*/ 52 w 52"/>
                <a:gd name="T5" fmla="*/ 0 h 6"/>
                <a:gd name="T6" fmla="*/ 52 w 52"/>
                <a:gd name="T7" fmla="*/ 0 h 6"/>
                <a:gd name="T8" fmla="*/ 52 w 52"/>
                <a:gd name="T9" fmla="*/ 3 h 6"/>
                <a:gd name="T10" fmla="*/ 52 w 52"/>
                <a:gd name="T11" fmla="*/ 3 h 6"/>
                <a:gd name="T12" fmla="*/ 52 w 52"/>
                <a:gd name="T13" fmla="*/ 3 h 6"/>
                <a:gd name="T14" fmla="*/ 52 w 52"/>
                <a:gd name="T15" fmla="*/ 3 h 6"/>
                <a:gd name="T16" fmla="*/ 52 w 52"/>
                <a:gd name="T17" fmla="*/ 6 h 6"/>
                <a:gd name="T18" fmla="*/ 52 w 52"/>
                <a:gd name="T19" fmla="*/ 6 h 6"/>
                <a:gd name="T20" fmla="*/ 0 w 52"/>
                <a:gd name="T21" fmla="*/ 6 h 6"/>
                <a:gd name="T22" fmla="*/ 0 w 52"/>
                <a:gd name="T23" fmla="*/ 6 h 6"/>
                <a:gd name="T24" fmla="*/ 0 w 52"/>
                <a:gd name="T25" fmla="*/ 3 h 6"/>
                <a:gd name="T26" fmla="*/ 0 w 52"/>
                <a:gd name="T27" fmla="*/ 3 h 6"/>
                <a:gd name="T28" fmla="*/ 0 w 52"/>
                <a:gd name="T29" fmla="*/ 3 h 6"/>
                <a:gd name="T30" fmla="*/ 0 w 52"/>
                <a:gd name="T31" fmla="*/ 3 h 6"/>
                <a:gd name="T32" fmla="*/ 0 w 52"/>
                <a:gd name="T33" fmla="*/ 0 h 6"/>
                <a:gd name="T34" fmla="*/ 0 w 52"/>
                <a:gd name="T35" fmla="*/ 0 h 6"/>
                <a:gd name="T36" fmla="*/ 3 w 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2"/>
                <a:gd name="T58" fmla="*/ 0 h 6"/>
                <a:gd name="T59" fmla="*/ 52 w 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2" h="6">
                  <a:moveTo>
                    <a:pt x="3" y="0"/>
                  </a:moveTo>
                  <a:lnTo>
                    <a:pt x="49" y="0"/>
                  </a:lnTo>
                  <a:lnTo>
                    <a:pt x="52" y="0"/>
                  </a:lnTo>
                  <a:lnTo>
                    <a:pt x="52" y="3"/>
                  </a:lnTo>
                  <a:lnTo>
                    <a:pt x="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41" name="Freeform 413"/>
            <p:cNvSpPr>
              <a:spLocks/>
            </p:cNvSpPr>
            <p:nvPr/>
          </p:nvSpPr>
          <p:spPr bwMode="auto">
            <a:xfrm>
              <a:off x="3254" y="2897"/>
              <a:ext cx="58" cy="6"/>
            </a:xfrm>
            <a:custGeom>
              <a:avLst/>
              <a:gdLst>
                <a:gd name="T0" fmla="*/ 3 w 58"/>
                <a:gd name="T1" fmla="*/ 0 h 6"/>
                <a:gd name="T2" fmla="*/ 55 w 58"/>
                <a:gd name="T3" fmla="*/ 0 h 6"/>
                <a:gd name="T4" fmla="*/ 55 w 58"/>
                <a:gd name="T5" fmla="*/ 0 h 6"/>
                <a:gd name="T6" fmla="*/ 55 w 58"/>
                <a:gd name="T7" fmla="*/ 0 h 6"/>
                <a:gd name="T8" fmla="*/ 55 w 58"/>
                <a:gd name="T9" fmla="*/ 3 h 6"/>
                <a:gd name="T10" fmla="*/ 55 w 58"/>
                <a:gd name="T11" fmla="*/ 3 h 6"/>
                <a:gd name="T12" fmla="*/ 55 w 58"/>
                <a:gd name="T13" fmla="*/ 3 h 6"/>
                <a:gd name="T14" fmla="*/ 55 w 58"/>
                <a:gd name="T15" fmla="*/ 3 h 6"/>
                <a:gd name="T16" fmla="*/ 55 w 58"/>
                <a:gd name="T17" fmla="*/ 6 h 6"/>
                <a:gd name="T18" fmla="*/ 58 w 58"/>
                <a:gd name="T19" fmla="*/ 6 h 6"/>
                <a:gd name="T20" fmla="*/ 0 w 58"/>
                <a:gd name="T21" fmla="*/ 6 h 6"/>
                <a:gd name="T22" fmla="*/ 0 w 58"/>
                <a:gd name="T23" fmla="*/ 6 h 6"/>
                <a:gd name="T24" fmla="*/ 0 w 58"/>
                <a:gd name="T25" fmla="*/ 3 h 6"/>
                <a:gd name="T26" fmla="*/ 3 w 58"/>
                <a:gd name="T27" fmla="*/ 3 h 6"/>
                <a:gd name="T28" fmla="*/ 3 w 58"/>
                <a:gd name="T29" fmla="*/ 3 h 6"/>
                <a:gd name="T30" fmla="*/ 3 w 58"/>
                <a:gd name="T31" fmla="*/ 3 h 6"/>
                <a:gd name="T32" fmla="*/ 3 w 58"/>
                <a:gd name="T33" fmla="*/ 0 h 6"/>
                <a:gd name="T34" fmla="*/ 3 w 58"/>
                <a:gd name="T35" fmla="*/ 0 h 6"/>
                <a:gd name="T36" fmla="*/ 3 w 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6"/>
                <a:gd name="T59" fmla="*/ 58 w 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6">
                  <a:moveTo>
                    <a:pt x="3" y="0"/>
                  </a:moveTo>
                  <a:lnTo>
                    <a:pt x="55" y="0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42" name="Freeform 414"/>
            <p:cNvSpPr>
              <a:spLocks/>
            </p:cNvSpPr>
            <p:nvPr/>
          </p:nvSpPr>
          <p:spPr bwMode="auto">
            <a:xfrm>
              <a:off x="3254" y="2900"/>
              <a:ext cx="58" cy="6"/>
            </a:xfrm>
            <a:custGeom>
              <a:avLst/>
              <a:gdLst>
                <a:gd name="T0" fmla="*/ 3 w 58"/>
                <a:gd name="T1" fmla="*/ 0 h 6"/>
                <a:gd name="T2" fmla="*/ 55 w 58"/>
                <a:gd name="T3" fmla="*/ 0 h 6"/>
                <a:gd name="T4" fmla="*/ 55 w 58"/>
                <a:gd name="T5" fmla="*/ 0 h 6"/>
                <a:gd name="T6" fmla="*/ 55 w 58"/>
                <a:gd name="T7" fmla="*/ 0 h 6"/>
                <a:gd name="T8" fmla="*/ 55 w 58"/>
                <a:gd name="T9" fmla="*/ 3 h 6"/>
                <a:gd name="T10" fmla="*/ 58 w 58"/>
                <a:gd name="T11" fmla="*/ 3 h 6"/>
                <a:gd name="T12" fmla="*/ 58 w 58"/>
                <a:gd name="T13" fmla="*/ 3 h 6"/>
                <a:gd name="T14" fmla="*/ 58 w 58"/>
                <a:gd name="T15" fmla="*/ 3 h 6"/>
                <a:gd name="T16" fmla="*/ 58 w 58"/>
                <a:gd name="T17" fmla="*/ 6 h 6"/>
                <a:gd name="T18" fmla="*/ 58 w 58"/>
                <a:gd name="T19" fmla="*/ 6 h 6"/>
                <a:gd name="T20" fmla="*/ 0 w 58"/>
                <a:gd name="T21" fmla="*/ 6 h 6"/>
                <a:gd name="T22" fmla="*/ 0 w 58"/>
                <a:gd name="T23" fmla="*/ 6 h 6"/>
                <a:gd name="T24" fmla="*/ 0 w 58"/>
                <a:gd name="T25" fmla="*/ 3 h 6"/>
                <a:gd name="T26" fmla="*/ 0 w 58"/>
                <a:gd name="T27" fmla="*/ 3 h 6"/>
                <a:gd name="T28" fmla="*/ 0 w 58"/>
                <a:gd name="T29" fmla="*/ 3 h 6"/>
                <a:gd name="T30" fmla="*/ 0 w 58"/>
                <a:gd name="T31" fmla="*/ 3 h 6"/>
                <a:gd name="T32" fmla="*/ 0 w 58"/>
                <a:gd name="T33" fmla="*/ 0 h 6"/>
                <a:gd name="T34" fmla="*/ 3 w 58"/>
                <a:gd name="T35" fmla="*/ 0 h 6"/>
                <a:gd name="T36" fmla="*/ 3 w 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6"/>
                <a:gd name="T59" fmla="*/ 58 w 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6">
                  <a:moveTo>
                    <a:pt x="3" y="0"/>
                  </a:moveTo>
                  <a:lnTo>
                    <a:pt x="55" y="0"/>
                  </a:lnTo>
                  <a:lnTo>
                    <a:pt x="55" y="3"/>
                  </a:lnTo>
                  <a:lnTo>
                    <a:pt x="58" y="3"/>
                  </a:lnTo>
                  <a:lnTo>
                    <a:pt x="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43" name="Freeform 415"/>
            <p:cNvSpPr>
              <a:spLocks/>
            </p:cNvSpPr>
            <p:nvPr/>
          </p:nvSpPr>
          <p:spPr bwMode="auto">
            <a:xfrm>
              <a:off x="3251" y="2903"/>
              <a:ext cx="61" cy="6"/>
            </a:xfrm>
            <a:custGeom>
              <a:avLst/>
              <a:gdLst>
                <a:gd name="T0" fmla="*/ 3 w 61"/>
                <a:gd name="T1" fmla="*/ 0 h 6"/>
                <a:gd name="T2" fmla="*/ 61 w 61"/>
                <a:gd name="T3" fmla="*/ 0 h 6"/>
                <a:gd name="T4" fmla="*/ 61 w 61"/>
                <a:gd name="T5" fmla="*/ 0 h 6"/>
                <a:gd name="T6" fmla="*/ 61 w 61"/>
                <a:gd name="T7" fmla="*/ 0 h 6"/>
                <a:gd name="T8" fmla="*/ 61 w 61"/>
                <a:gd name="T9" fmla="*/ 3 h 6"/>
                <a:gd name="T10" fmla="*/ 61 w 61"/>
                <a:gd name="T11" fmla="*/ 3 h 6"/>
                <a:gd name="T12" fmla="*/ 61 w 61"/>
                <a:gd name="T13" fmla="*/ 3 h 6"/>
                <a:gd name="T14" fmla="*/ 61 w 61"/>
                <a:gd name="T15" fmla="*/ 3 h 6"/>
                <a:gd name="T16" fmla="*/ 61 w 61"/>
                <a:gd name="T17" fmla="*/ 6 h 6"/>
                <a:gd name="T18" fmla="*/ 61 w 61"/>
                <a:gd name="T19" fmla="*/ 6 h 6"/>
                <a:gd name="T20" fmla="*/ 0 w 61"/>
                <a:gd name="T21" fmla="*/ 6 h 6"/>
                <a:gd name="T22" fmla="*/ 0 w 61"/>
                <a:gd name="T23" fmla="*/ 6 h 6"/>
                <a:gd name="T24" fmla="*/ 3 w 61"/>
                <a:gd name="T25" fmla="*/ 3 h 6"/>
                <a:gd name="T26" fmla="*/ 3 w 61"/>
                <a:gd name="T27" fmla="*/ 3 h 6"/>
                <a:gd name="T28" fmla="*/ 3 w 61"/>
                <a:gd name="T29" fmla="*/ 3 h 6"/>
                <a:gd name="T30" fmla="*/ 3 w 61"/>
                <a:gd name="T31" fmla="*/ 3 h 6"/>
                <a:gd name="T32" fmla="*/ 3 w 61"/>
                <a:gd name="T33" fmla="*/ 0 h 6"/>
                <a:gd name="T34" fmla="*/ 3 w 61"/>
                <a:gd name="T35" fmla="*/ 0 h 6"/>
                <a:gd name="T36" fmla="*/ 3 w 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1"/>
                <a:gd name="T58" fmla="*/ 0 h 6"/>
                <a:gd name="T59" fmla="*/ 61 w 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1" h="6">
                  <a:moveTo>
                    <a:pt x="3" y="0"/>
                  </a:moveTo>
                  <a:lnTo>
                    <a:pt x="61" y="0"/>
                  </a:lnTo>
                  <a:lnTo>
                    <a:pt x="61" y="3"/>
                  </a:lnTo>
                  <a:lnTo>
                    <a:pt x="61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44" name="Freeform 416"/>
            <p:cNvSpPr>
              <a:spLocks/>
            </p:cNvSpPr>
            <p:nvPr/>
          </p:nvSpPr>
          <p:spPr bwMode="auto">
            <a:xfrm>
              <a:off x="3251" y="2906"/>
              <a:ext cx="61" cy="6"/>
            </a:xfrm>
            <a:custGeom>
              <a:avLst/>
              <a:gdLst>
                <a:gd name="T0" fmla="*/ 3 w 61"/>
                <a:gd name="T1" fmla="*/ 0 h 6"/>
                <a:gd name="T2" fmla="*/ 61 w 61"/>
                <a:gd name="T3" fmla="*/ 0 h 6"/>
                <a:gd name="T4" fmla="*/ 61 w 61"/>
                <a:gd name="T5" fmla="*/ 0 h 6"/>
                <a:gd name="T6" fmla="*/ 61 w 61"/>
                <a:gd name="T7" fmla="*/ 0 h 6"/>
                <a:gd name="T8" fmla="*/ 61 w 61"/>
                <a:gd name="T9" fmla="*/ 3 h 6"/>
                <a:gd name="T10" fmla="*/ 61 w 61"/>
                <a:gd name="T11" fmla="*/ 3 h 6"/>
                <a:gd name="T12" fmla="*/ 61 w 61"/>
                <a:gd name="T13" fmla="*/ 3 h 6"/>
                <a:gd name="T14" fmla="*/ 61 w 61"/>
                <a:gd name="T15" fmla="*/ 3 h 6"/>
                <a:gd name="T16" fmla="*/ 61 w 61"/>
                <a:gd name="T17" fmla="*/ 6 h 6"/>
                <a:gd name="T18" fmla="*/ 61 w 61"/>
                <a:gd name="T19" fmla="*/ 6 h 6"/>
                <a:gd name="T20" fmla="*/ 0 w 61"/>
                <a:gd name="T21" fmla="*/ 6 h 6"/>
                <a:gd name="T22" fmla="*/ 0 w 61"/>
                <a:gd name="T23" fmla="*/ 6 h 6"/>
                <a:gd name="T24" fmla="*/ 0 w 61"/>
                <a:gd name="T25" fmla="*/ 3 h 6"/>
                <a:gd name="T26" fmla="*/ 0 w 61"/>
                <a:gd name="T27" fmla="*/ 3 h 6"/>
                <a:gd name="T28" fmla="*/ 0 w 61"/>
                <a:gd name="T29" fmla="*/ 3 h 6"/>
                <a:gd name="T30" fmla="*/ 0 w 61"/>
                <a:gd name="T31" fmla="*/ 3 h 6"/>
                <a:gd name="T32" fmla="*/ 3 w 61"/>
                <a:gd name="T33" fmla="*/ 0 h 6"/>
                <a:gd name="T34" fmla="*/ 3 w 61"/>
                <a:gd name="T35" fmla="*/ 0 h 6"/>
                <a:gd name="T36" fmla="*/ 3 w 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1"/>
                <a:gd name="T58" fmla="*/ 0 h 6"/>
                <a:gd name="T59" fmla="*/ 61 w 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1" h="6">
                  <a:moveTo>
                    <a:pt x="3" y="0"/>
                  </a:moveTo>
                  <a:lnTo>
                    <a:pt x="61" y="0"/>
                  </a:lnTo>
                  <a:lnTo>
                    <a:pt x="61" y="3"/>
                  </a:lnTo>
                  <a:lnTo>
                    <a:pt x="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45" name="Freeform 417"/>
            <p:cNvSpPr>
              <a:spLocks/>
            </p:cNvSpPr>
            <p:nvPr/>
          </p:nvSpPr>
          <p:spPr bwMode="auto">
            <a:xfrm>
              <a:off x="3251" y="2909"/>
              <a:ext cx="64" cy="6"/>
            </a:xfrm>
            <a:custGeom>
              <a:avLst/>
              <a:gdLst>
                <a:gd name="T0" fmla="*/ 0 w 64"/>
                <a:gd name="T1" fmla="*/ 0 h 6"/>
                <a:gd name="T2" fmla="*/ 61 w 64"/>
                <a:gd name="T3" fmla="*/ 0 h 6"/>
                <a:gd name="T4" fmla="*/ 61 w 64"/>
                <a:gd name="T5" fmla="*/ 0 h 6"/>
                <a:gd name="T6" fmla="*/ 61 w 64"/>
                <a:gd name="T7" fmla="*/ 0 h 6"/>
                <a:gd name="T8" fmla="*/ 61 w 64"/>
                <a:gd name="T9" fmla="*/ 3 h 6"/>
                <a:gd name="T10" fmla="*/ 61 w 64"/>
                <a:gd name="T11" fmla="*/ 3 h 6"/>
                <a:gd name="T12" fmla="*/ 61 w 64"/>
                <a:gd name="T13" fmla="*/ 3 h 6"/>
                <a:gd name="T14" fmla="*/ 64 w 64"/>
                <a:gd name="T15" fmla="*/ 3 h 6"/>
                <a:gd name="T16" fmla="*/ 64 w 64"/>
                <a:gd name="T17" fmla="*/ 6 h 6"/>
                <a:gd name="T18" fmla="*/ 64 w 64"/>
                <a:gd name="T19" fmla="*/ 6 h 6"/>
                <a:gd name="T20" fmla="*/ 0 w 64"/>
                <a:gd name="T21" fmla="*/ 6 h 6"/>
                <a:gd name="T22" fmla="*/ 0 w 64"/>
                <a:gd name="T23" fmla="*/ 6 h 6"/>
                <a:gd name="T24" fmla="*/ 0 w 64"/>
                <a:gd name="T25" fmla="*/ 3 h 6"/>
                <a:gd name="T26" fmla="*/ 0 w 64"/>
                <a:gd name="T27" fmla="*/ 3 h 6"/>
                <a:gd name="T28" fmla="*/ 0 w 64"/>
                <a:gd name="T29" fmla="*/ 3 h 6"/>
                <a:gd name="T30" fmla="*/ 0 w 64"/>
                <a:gd name="T31" fmla="*/ 3 h 6"/>
                <a:gd name="T32" fmla="*/ 0 w 64"/>
                <a:gd name="T33" fmla="*/ 0 h 6"/>
                <a:gd name="T34" fmla="*/ 0 w 64"/>
                <a:gd name="T35" fmla="*/ 0 h 6"/>
                <a:gd name="T36" fmla="*/ 0 w 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6"/>
                <a:gd name="T59" fmla="*/ 64 w 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6">
                  <a:moveTo>
                    <a:pt x="0" y="0"/>
                  </a:moveTo>
                  <a:lnTo>
                    <a:pt x="61" y="0"/>
                  </a:lnTo>
                  <a:lnTo>
                    <a:pt x="61" y="3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46" name="Freeform 418"/>
            <p:cNvSpPr>
              <a:spLocks/>
            </p:cNvSpPr>
            <p:nvPr/>
          </p:nvSpPr>
          <p:spPr bwMode="auto">
            <a:xfrm>
              <a:off x="3248" y="2912"/>
              <a:ext cx="67" cy="6"/>
            </a:xfrm>
            <a:custGeom>
              <a:avLst/>
              <a:gdLst>
                <a:gd name="T0" fmla="*/ 3 w 67"/>
                <a:gd name="T1" fmla="*/ 0 h 6"/>
                <a:gd name="T2" fmla="*/ 64 w 67"/>
                <a:gd name="T3" fmla="*/ 0 h 6"/>
                <a:gd name="T4" fmla="*/ 64 w 67"/>
                <a:gd name="T5" fmla="*/ 0 h 6"/>
                <a:gd name="T6" fmla="*/ 67 w 67"/>
                <a:gd name="T7" fmla="*/ 0 h 6"/>
                <a:gd name="T8" fmla="*/ 67 w 67"/>
                <a:gd name="T9" fmla="*/ 3 h 6"/>
                <a:gd name="T10" fmla="*/ 67 w 67"/>
                <a:gd name="T11" fmla="*/ 3 h 6"/>
                <a:gd name="T12" fmla="*/ 67 w 67"/>
                <a:gd name="T13" fmla="*/ 3 h 6"/>
                <a:gd name="T14" fmla="*/ 67 w 67"/>
                <a:gd name="T15" fmla="*/ 3 h 6"/>
                <a:gd name="T16" fmla="*/ 67 w 67"/>
                <a:gd name="T17" fmla="*/ 6 h 6"/>
                <a:gd name="T18" fmla="*/ 67 w 67"/>
                <a:gd name="T19" fmla="*/ 6 h 6"/>
                <a:gd name="T20" fmla="*/ 0 w 67"/>
                <a:gd name="T21" fmla="*/ 6 h 6"/>
                <a:gd name="T22" fmla="*/ 0 w 67"/>
                <a:gd name="T23" fmla="*/ 6 h 6"/>
                <a:gd name="T24" fmla="*/ 0 w 67"/>
                <a:gd name="T25" fmla="*/ 3 h 6"/>
                <a:gd name="T26" fmla="*/ 3 w 67"/>
                <a:gd name="T27" fmla="*/ 3 h 6"/>
                <a:gd name="T28" fmla="*/ 3 w 67"/>
                <a:gd name="T29" fmla="*/ 3 h 6"/>
                <a:gd name="T30" fmla="*/ 3 w 67"/>
                <a:gd name="T31" fmla="*/ 3 h 6"/>
                <a:gd name="T32" fmla="*/ 3 w 67"/>
                <a:gd name="T33" fmla="*/ 0 h 6"/>
                <a:gd name="T34" fmla="*/ 3 w 67"/>
                <a:gd name="T35" fmla="*/ 0 h 6"/>
                <a:gd name="T36" fmla="*/ 3 w 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6"/>
                <a:gd name="T59" fmla="*/ 67 w 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6">
                  <a:moveTo>
                    <a:pt x="3" y="0"/>
                  </a:moveTo>
                  <a:lnTo>
                    <a:pt x="64" y="0"/>
                  </a:lnTo>
                  <a:lnTo>
                    <a:pt x="67" y="0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47" name="Freeform 419"/>
            <p:cNvSpPr>
              <a:spLocks/>
            </p:cNvSpPr>
            <p:nvPr/>
          </p:nvSpPr>
          <p:spPr bwMode="auto">
            <a:xfrm>
              <a:off x="3248" y="2915"/>
              <a:ext cx="67" cy="6"/>
            </a:xfrm>
            <a:custGeom>
              <a:avLst/>
              <a:gdLst>
                <a:gd name="T0" fmla="*/ 3 w 67"/>
                <a:gd name="T1" fmla="*/ 0 h 6"/>
                <a:gd name="T2" fmla="*/ 67 w 67"/>
                <a:gd name="T3" fmla="*/ 0 h 6"/>
                <a:gd name="T4" fmla="*/ 67 w 67"/>
                <a:gd name="T5" fmla="*/ 0 h 6"/>
                <a:gd name="T6" fmla="*/ 67 w 67"/>
                <a:gd name="T7" fmla="*/ 0 h 6"/>
                <a:gd name="T8" fmla="*/ 67 w 67"/>
                <a:gd name="T9" fmla="*/ 3 h 6"/>
                <a:gd name="T10" fmla="*/ 67 w 67"/>
                <a:gd name="T11" fmla="*/ 3 h 6"/>
                <a:gd name="T12" fmla="*/ 67 w 67"/>
                <a:gd name="T13" fmla="*/ 3 h 6"/>
                <a:gd name="T14" fmla="*/ 67 w 67"/>
                <a:gd name="T15" fmla="*/ 3 h 6"/>
                <a:gd name="T16" fmla="*/ 67 w 67"/>
                <a:gd name="T17" fmla="*/ 6 h 6"/>
                <a:gd name="T18" fmla="*/ 67 w 67"/>
                <a:gd name="T19" fmla="*/ 6 h 6"/>
                <a:gd name="T20" fmla="*/ 0 w 67"/>
                <a:gd name="T21" fmla="*/ 6 h 6"/>
                <a:gd name="T22" fmla="*/ 0 w 67"/>
                <a:gd name="T23" fmla="*/ 6 h 6"/>
                <a:gd name="T24" fmla="*/ 0 w 67"/>
                <a:gd name="T25" fmla="*/ 3 h 6"/>
                <a:gd name="T26" fmla="*/ 0 w 67"/>
                <a:gd name="T27" fmla="*/ 3 h 6"/>
                <a:gd name="T28" fmla="*/ 0 w 67"/>
                <a:gd name="T29" fmla="*/ 3 h 6"/>
                <a:gd name="T30" fmla="*/ 0 w 67"/>
                <a:gd name="T31" fmla="*/ 3 h 6"/>
                <a:gd name="T32" fmla="*/ 0 w 67"/>
                <a:gd name="T33" fmla="*/ 0 h 6"/>
                <a:gd name="T34" fmla="*/ 3 w 67"/>
                <a:gd name="T35" fmla="*/ 0 h 6"/>
                <a:gd name="T36" fmla="*/ 3 w 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6"/>
                <a:gd name="T59" fmla="*/ 67 w 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6">
                  <a:moveTo>
                    <a:pt x="3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48" name="Freeform 420"/>
            <p:cNvSpPr>
              <a:spLocks/>
            </p:cNvSpPr>
            <p:nvPr/>
          </p:nvSpPr>
          <p:spPr bwMode="auto">
            <a:xfrm>
              <a:off x="3248" y="2918"/>
              <a:ext cx="67" cy="6"/>
            </a:xfrm>
            <a:custGeom>
              <a:avLst/>
              <a:gdLst>
                <a:gd name="T0" fmla="*/ 0 w 67"/>
                <a:gd name="T1" fmla="*/ 0 h 6"/>
                <a:gd name="T2" fmla="*/ 67 w 67"/>
                <a:gd name="T3" fmla="*/ 0 h 6"/>
                <a:gd name="T4" fmla="*/ 67 w 67"/>
                <a:gd name="T5" fmla="*/ 0 h 6"/>
                <a:gd name="T6" fmla="*/ 67 w 67"/>
                <a:gd name="T7" fmla="*/ 0 h 6"/>
                <a:gd name="T8" fmla="*/ 67 w 67"/>
                <a:gd name="T9" fmla="*/ 3 h 6"/>
                <a:gd name="T10" fmla="*/ 67 w 67"/>
                <a:gd name="T11" fmla="*/ 3 h 6"/>
                <a:gd name="T12" fmla="*/ 67 w 67"/>
                <a:gd name="T13" fmla="*/ 3 h 6"/>
                <a:gd name="T14" fmla="*/ 67 w 67"/>
                <a:gd name="T15" fmla="*/ 3 h 6"/>
                <a:gd name="T16" fmla="*/ 67 w 67"/>
                <a:gd name="T17" fmla="*/ 6 h 6"/>
                <a:gd name="T18" fmla="*/ 67 w 67"/>
                <a:gd name="T19" fmla="*/ 6 h 6"/>
                <a:gd name="T20" fmla="*/ 0 w 67"/>
                <a:gd name="T21" fmla="*/ 6 h 6"/>
                <a:gd name="T22" fmla="*/ 0 w 67"/>
                <a:gd name="T23" fmla="*/ 6 h 6"/>
                <a:gd name="T24" fmla="*/ 0 w 67"/>
                <a:gd name="T25" fmla="*/ 3 h 6"/>
                <a:gd name="T26" fmla="*/ 0 w 67"/>
                <a:gd name="T27" fmla="*/ 3 h 6"/>
                <a:gd name="T28" fmla="*/ 0 w 67"/>
                <a:gd name="T29" fmla="*/ 3 h 6"/>
                <a:gd name="T30" fmla="*/ 0 w 67"/>
                <a:gd name="T31" fmla="*/ 3 h 6"/>
                <a:gd name="T32" fmla="*/ 0 w 67"/>
                <a:gd name="T33" fmla="*/ 0 h 6"/>
                <a:gd name="T34" fmla="*/ 0 w 67"/>
                <a:gd name="T35" fmla="*/ 0 h 6"/>
                <a:gd name="T36" fmla="*/ 0 w 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6"/>
                <a:gd name="T59" fmla="*/ 67 w 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6">
                  <a:moveTo>
                    <a:pt x="0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49" name="Freeform 421"/>
            <p:cNvSpPr>
              <a:spLocks/>
            </p:cNvSpPr>
            <p:nvPr/>
          </p:nvSpPr>
          <p:spPr bwMode="auto">
            <a:xfrm>
              <a:off x="3245" y="2921"/>
              <a:ext cx="73" cy="6"/>
            </a:xfrm>
            <a:custGeom>
              <a:avLst/>
              <a:gdLst>
                <a:gd name="T0" fmla="*/ 3 w 73"/>
                <a:gd name="T1" fmla="*/ 0 h 6"/>
                <a:gd name="T2" fmla="*/ 70 w 73"/>
                <a:gd name="T3" fmla="*/ 0 h 6"/>
                <a:gd name="T4" fmla="*/ 70 w 73"/>
                <a:gd name="T5" fmla="*/ 0 h 6"/>
                <a:gd name="T6" fmla="*/ 70 w 73"/>
                <a:gd name="T7" fmla="*/ 0 h 6"/>
                <a:gd name="T8" fmla="*/ 70 w 73"/>
                <a:gd name="T9" fmla="*/ 3 h 6"/>
                <a:gd name="T10" fmla="*/ 70 w 73"/>
                <a:gd name="T11" fmla="*/ 3 h 6"/>
                <a:gd name="T12" fmla="*/ 73 w 73"/>
                <a:gd name="T13" fmla="*/ 3 h 6"/>
                <a:gd name="T14" fmla="*/ 73 w 73"/>
                <a:gd name="T15" fmla="*/ 3 h 6"/>
                <a:gd name="T16" fmla="*/ 73 w 73"/>
                <a:gd name="T17" fmla="*/ 6 h 6"/>
                <a:gd name="T18" fmla="*/ 73 w 73"/>
                <a:gd name="T19" fmla="*/ 6 h 6"/>
                <a:gd name="T20" fmla="*/ 0 w 73"/>
                <a:gd name="T21" fmla="*/ 6 h 6"/>
                <a:gd name="T22" fmla="*/ 0 w 73"/>
                <a:gd name="T23" fmla="*/ 6 h 6"/>
                <a:gd name="T24" fmla="*/ 3 w 73"/>
                <a:gd name="T25" fmla="*/ 3 h 6"/>
                <a:gd name="T26" fmla="*/ 3 w 73"/>
                <a:gd name="T27" fmla="*/ 3 h 6"/>
                <a:gd name="T28" fmla="*/ 3 w 73"/>
                <a:gd name="T29" fmla="*/ 3 h 6"/>
                <a:gd name="T30" fmla="*/ 3 w 73"/>
                <a:gd name="T31" fmla="*/ 3 h 6"/>
                <a:gd name="T32" fmla="*/ 3 w 73"/>
                <a:gd name="T33" fmla="*/ 0 h 6"/>
                <a:gd name="T34" fmla="*/ 3 w 73"/>
                <a:gd name="T35" fmla="*/ 0 h 6"/>
                <a:gd name="T36" fmla="*/ 3 w 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6"/>
                <a:gd name="T59" fmla="*/ 73 w 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6">
                  <a:moveTo>
                    <a:pt x="3" y="0"/>
                  </a:moveTo>
                  <a:lnTo>
                    <a:pt x="70" y="0"/>
                  </a:lnTo>
                  <a:lnTo>
                    <a:pt x="70" y="3"/>
                  </a:lnTo>
                  <a:lnTo>
                    <a:pt x="73" y="3"/>
                  </a:lnTo>
                  <a:lnTo>
                    <a:pt x="73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50" name="Freeform 422"/>
            <p:cNvSpPr>
              <a:spLocks/>
            </p:cNvSpPr>
            <p:nvPr/>
          </p:nvSpPr>
          <p:spPr bwMode="auto">
            <a:xfrm>
              <a:off x="3245" y="2924"/>
              <a:ext cx="73" cy="6"/>
            </a:xfrm>
            <a:custGeom>
              <a:avLst/>
              <a:gdLst>
                <a:gd name="T0" fmla="*/ 3 w 73"/>
                <a:gd name="T1" fmla="*/ 0 h 6"/>
                <a:gd name="T2" fmla="*/ 70 w 73"/>
                <a:gd name="T3" fmla="*/ 0 h 6"/>
                <a:gd name="T4" fmla="*/ 73 w 73"/>
                <a:gd name="T5" fmla="*/ 0 h 6"/>
                <a:gd name="T6" fmla="*/ 73 w 73"/>
                <a:gd name="T7" fmla="*/ 0 h 6"/>
                <a:gd name="T8" fmla="*/ 73 w 73"/>
                <a:gd name="T9" fmla="*/ 3 h 6"/>
                <a:gd name="T10" fmla="*/ 73 w 73"/>
                <a:gd name="T11" fmla="*/ 3 h 6"/>
                <a:gd name="T12" fmla="*/ 73 w 73"/>
                <a:gd name="T13" fmla="*/ 3 h 6"/>
                <a:gd name="T14" fmla="*/ 73 w 73"/>
                <a:gd name="T15" fmla="*/ 3 h 6"/>
                <a:gd name="T16" fmla="*/ 73 w 73"/>
                <a:gd name="T17" fmla="*/ 6 h 6"/>
                <a:gd name="T18" fmla="*/ 73 w 73"/>
                <a:gd name="T19" fmla="*/ 6 h 6"/>
                <a:gd name="T20" fmla="*/ 0 w 73"/>
                <a:gd name="T21" fmla="*/ 6 h 6"/>
                <a:gd name="T22" fmla="*/ 0 w 73"/>
                <a:gd name="T23" fmla="*/ 6 h 6"/>
                <a:gd name="T24" fmla="*/ 0 w 73"/>
                <a:gd name="T25" fmla="*/ 3 h 6"/>
                <a:gd name="T26" fmla="*/ 0 w 73"/>
                <a:gd name="T27" fmla="*/ 3 h 6"/>
                <a:gd name="T28" fmla="*/ 0 w 73"/>
                <a:gd name="T29" fmla="*/ 3 h 6"/>
                <a:gd name="T30" fmla="*/ 0 w 73"/>
                <a:gd name="T31" fmla="*/ 3 h 6"/>
                <a:gd name="T32" fmla="*/ 3 w 73"/>
                <a:gd name="T33" fmla="*/ 0 h 6"/>
                <a:gd name="T34" fmla="*/ 3 w 73"/>
                <a:gd name="T35" fmla="*/ 0 h 6"/>
                <a:gd name="T36" fmla="*/ 3 w 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6"/>
                <a:gd name="T59" fmla="*/ 73 w 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6">
                  <a:moveTo>
                    <a:pt x="3" y="0"/>
                  </a:moveTo>
                  <a:lnTo>
                    <a:pt x="70" y="0"/>
                  </a:lnTo>
                  <a:lnTo>
                    <a:pt x="73" y="0"/>
                  </a:lnTo>
                  <a:lnTo>
                    <a:pt x="73" y="3"/>
                  </a:lnTo>
                  <a:lnTo>
                    <a:pt x="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51" name="Freeform 423"/>
            <p:cNvSpPr>
              <a:spLocks/>
            </p:cNvSpPr>
            <p:nvPr/>
          </p:nvSpPr>
          <p:spPr bwMode="auto">
            <a:xfrm>
              <a:off x="3245" y="2927"/>
              <a:ext cx="73" cy="6"/>
            </a:xfrm>
            <a:custGeom>
              <a:avLst/>
              <a:gdLst>
                <a:gd name="T0" fmla="*/ 0 w 73"/>
                <a:gd name="T1" fmla="*/ 0 h 6"/>
                <a:gd name="T2" fmla="*/ 73 w 73"/>
                <a:gd name="T3" fmla="*/ 0 h 6"/>
                <a:gd name="T4" fmla="*/ 73 w 73"/>
                <a:gd name="T5" fmla="*/ 0 h 6"/>
                <a:gd name="T6" fmla="*/ 73 w 73"/>
                <a:gd name="T7" fmla="*/ 0 h 6"/>
                <a:gd name="T8" fmla="*/ 73 w 73"/>
                <a:gd name="T9" fmla="*/ 3 h 6"/>
                <a:gd name="T10" fmla="*/ 73 w 73"/>
                <a:gd name="T11" fmla="*/ 3 h 6"/>
                <a:gd name="T12" fmla="*/ 73 w 73"/>
                <a:gd name="T13" fmla="*/ 3 h 6"/>
                <a:gd name="T14" fmla="*/ 73 w 73"/>
                <a:gd name="T15" fmla="*/ 3 h 6"/>
                <a:gd name="T16" fmla="*/ 73 w 73"/>
                <a:gd name="T17" fmla="*/ 6 h 6"/>
                <a:gd name="T18" fmla="*/ 73 w 73"/>
                <a:gd name="T19" fmla="*/ 6 h 6"/>
                <a:gd name="T20" fmla="*/ 0 w 73"/>
                <a:gd name="T21" fmla="*/ 6 h 6"/>
                <a:gd name="T22" fmla="*/ 0 w 73"/>
                <a:gd name="T23" fmla="*/ 6 h 6"/>
                <a:gd name="T24" fmla="*/ 0 w 73"/>
                <a:gd name="T25" fmla="*/ 3 h 6"/>
                <a:gd name="T26" fmla="*/ 0 w 73"/>
                <a:gd name="T27" fmla="*/ 3 h 6"/>
                <a:gd name="T28" fmla="*/ 0 w 73"/>
                <a:gd name="T29" fmla="*/ 3 h 6"/>
                <a:gd name="T30" fmla="*/ 0 w 73"/>
                <a:gd name="T31" fmla="*/ 3 h 6"/>
                <a:gd name="T32" fmla="*/ 0 w 73"/>
                <a:gd name="T33" fmla="*/ 0 h 6"/>
                <a:gd name="T34" fmla="*/ 0 w 73"/>
                <a:gd name="T35" fmla="*/ 0 h 6"/>
                <a:gd name="T36" fmla="*/ 0 w 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6"/>
                <a:gd name="T59" fmla="*/ 73 w 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6">
                  <a:moveTo>
                    <a:pt x="0" y="0"/>
                  </a:moveTo>
                  <a:lnTo>
                    <a:pt x="73" y="0"/>
                  </a:lnTo>
                  <a:lnTo>
                    <a:pt x="73" y="3"/>
                  </a:lnTo>
                  <a:lnTo>
                    <a:pt x="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52" name="Freeform 424"/>
            <p:cNvSpPr>
              <a:spLocks/>
            </p:cNvSpPr>
            <p:nvPr/>
          </p:nvSpPr>
          <p:spPr bwMode="auto">
            <a:xfrm>
              <a:off x="3242" y="2930"/>
              <a:ext cx="76" cy="6"/>
            </a:xfrm>
            <a:custGeom>
              <a:avLst/>
              <a:gdLst>
                <a:gd name="T0" fmla="*/ 3 w 76"/>
                <a:gd name="T1" fmla="*/ 0 h 6"/>
                <a:gd name="T2" fmla="*/ 76 w 76"/>
                <a:gd name="T3" fmla="*/ 0 h 6"/>
                <a:gd name="T4" fmla="*/ 76 w 76"/>
                <a:gd name="T5" fmla="*/ 0 h 6"/>
                <a:gd name="T6" fmla="*/ 76 w 76"/>
                <a:gd name="T7" fmla="*/ 0 h 6"/>
                <a:gd name="T8" fmla="*/ 76 w 76"/>
                <a:gd name="T9" fmla="*/ 3 h 6"/>
                <a:gd name="T10" fmla="*/ 76 w 76"/>
                <a:gd name="T11" fmla="*/ 3 h 6"/>
                <a:gd name="T12" fmla="*/ 76 w 76"/>
                <a:gd name="T13" fmla="*/ 3 h 6"/>
                <a:gd name="T14" fmla="*/ 76 w 76"/>
                <a:gd name="T15" fmla="*/ 3 h 6"/>
                <a:gd name="T16" fmla="*/ 76 w 76"/>
                <a:gd name="T17" fmla="*/ 6 h 6"/>
                <a:gd name="T18" fmla="*/ 76 w 76"/>
                <a:gd name="T19" fmla="*/ 6 h 6"/>
                <a:gd name="T20" fmla="*/ 0 w 76"/>
                <a:gd name="T21" fmla="*/ 6 h 6"/>
                <a:gd name="T22" fmla="*/ 3 w 76"/>
                <a:gd name="T23" fmla="*/ 6 h 6"/>
                <a:gd name="T24" fmla="*/ 3 w 76"/>
                <a:gd name="T25" fmla="*/ 3 h 6"/>
                <a:gd name="T26" fmla="*/ 3 w 76"/>
                <a:gd name="T27" fmla="*/ 3 h 6"/>
                <a:gd name="T28" fmla="*/ 3 w 76"/>
                <a:gd name="T29" fmla="*/ 3 h 6"/>
                <a:gd name="T30" fmla="*/ 3 w 76"/>
                <a:gd name="T31" fmla="*/ 3 h 6"/>
                <a:gd name="T32" fmla="*/ 3 w 76"/>
                <a:gd name="T33" fmla="*/ 0 h 6"/>
                <a:gd name="T34" fmla="*/ 3 w 76"/>
                <a:gd name="T35" fmla="*/ 0 h 6"/>
                <a:gd name="T36" fmla="*/ 3 w 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"/>
                <a:gd name="T59" fmla="*/ 76 w 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">
                  <a:moveTo>
                    <a:pt x="3" y="0"/>
                  </a:moveTo>
                  <a:lnTo>
                    <a:pt x="76" y="0"/>
                  </a:lnTo>
                  <a:lnTo>
                    <a:pt x="76" y="3"/>
                  </a:lnTo>
                  <a:lnTo>
                    <a:pt x="76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53" name="Freeform 425"/>
            <p:cNvSpPr>
              <a:spLocks/>
            </p:cNvSpPr>
            <p:nvPr/>
          </p:nvSpPr>
          <p:spPr bwMode="auto">
            <a:xfrm>
              <a:off x="3242" y="2933"/>
              <a:ext cx="79" cy="7"/>
            </a:xfrm>
            <a:custGeom>
              <a:avLst/>
              <a:gdLst>
                <a:gd name="T0" fmla="*/ 3 w 79"/>
                <a:gd name="T1" fmla="*/ 0 h 7"/>
                <a:gd name="T2" fmla="*/ 76 w 79"/>
                <a:gd name="T3" fmla="*/ 0 h 7"/>
                <a:gd name="T4" fmla="*/ 76 w 79"/>
                <a:gd name="T5" fmla="*/ 0 h 7"/>
                <a:gd name="T6" fmla="*/ 76 w 79"/>
                <a:gd name="T7" fmla="*/ 0 h 7"/>
                <a:gd name="T8" fmla="*/ 76 w 79"/>
                <a:gd name="T9" fmla="*/ 3 h 7"/>
                <a:gd name="T10" fmla="*/ 76 w 79"/>
                <a:gd name="T11" fmla="*/ 3 h 7"/>
                <a:gd name="T12" fmla="*/ 76 w 79"/>
                <a:gd name="T13" fmla="*/ 3 h 7"/>
                <a:gd name="T14" fmla="*/ 76 w 79"/>
                <a:gd name="T15" fmla="*/ 3 h 7"/>
                <a:gd name="T16" fmla="*/ 79 w 79"/>
                <a:gd name="T17" fmla="*/ 7 h 7"/>
                <a:gd name="T18" fmla="*/ 79 w 79"/>
                <a:gd name="T19" fmla="*/ 7 h 7"/>
                <a:gd name="T20" fmla="*/ 0 w 79"/>
                <a:gd name="T21" fmla="*/ 7 h 7"/>
                <a:gd name="T22" fmla="*/ 0 w 79"/>
                <a:gd name="T23" fmla="*/ 7 h 7"/>
                <a:gd name="T24" fmla="*/ 0 w 79"/>
                <a:gd name="T25" fmla="*/ 3 h 7"/>
                <a:gd name="T26" fmla="*/ 0 w 79"/>
                <a:gd name="T27" fmla="*/ 3 h 7"/>
                <a:gd name="T28" fmla="*/ 0 w 79"/>
                <a:gd name="T29" fmla="*/ 3 h 7"/>
                <a:gd name="T30" fmla="*/ 3 w 79"/>
                <a:gd name="T31" fmla="*/ 3 h 7"/>
                <a:gd name="T32" fmla="*/ 3 w 79"/>
                <a:gd name="T33" fmla="*/ 0 h 7"/>
                <a:gd name="T34" fmla="*/ 3 w 79"/>
                <a:gd name="T35" fmla="*/ 0 h 7"/>
                <a:gd name="T36" fmla="*/ 3 w 79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7"/>
                <a:gd name="T59" fmla="*/ 79 w 79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7">
                  <a:moveTo>
                    <a:pt x="3" y="0"/>
                  </a:moveTo>
                  <a:lnTo>
                    <a:pt x="76" y="0"/>
                  </a:lnTo>
                  <a:lnTo>
                    <a:pt x="76" y="3"/>
                  </a:lnTo>
                  <a:lnTo>
                    <a:pt x="79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54" name="Freeform 426"/>
            <p:cNvSpPr>
              <a:spLocks/>
            </p:cNvSpPr>
            <p:nvPr/>
          </p:nvSpPr>
          <p:spPr bwMode="auto">
            <a:xfrm>
              <a:off x="3242" y="2936"/>
              <a:ext cx="79" cy="7"/>
            </a:xfrm>
            <a:custGeom>
              <a:avLst/>
              <a:gdLst>
                <a:gd name="T0" fmla="*/ 0 w 79"/>
                <a:gd name="T1" fmla="*/ 0 h 7"/>
                <a:gd name="T2" fmla="*/ 76 w 79"/>
                <a:gd name="T3" fmla="*/ 0 h 7"/>
                <a:gd name="T4" fmla="*/ 76 w 79"/>
                <a:gd name="T5" fmla="*/ 0 h 7"/>
                <a:gd name="T6" fmla="*/ 76 w 79"/>
                <a:gd name="T7" fmla="*/ 0 h 7"/>
                <a:gd name="T8" fmla="*/ 79 w 79"/>
                <a:gd name="T9" fmla="*/ 4 h 7"/>
                <a:gd name="T10" fmla="*/ 79 w 79"/>
                <a:gd name="T11" fmla="*/ 4 h 7"/>
                <a:gd name="T12" fmla="*/ 79 w 79"/>
                <a:gd name="T13" fmla="*/ 4 h 7"/>
                <a:gd name="T14" fmla="*/ 79 w 79"/>
                <a:gd name="T15" fmla="*/ 4 h 7"/>
                <a:gd name="T16" fmla="*/ 79 w 79"/>
                <a:gd name="T17" fmla="*/ 7 h 7"/>
                <a:gd name="T18" fmla="*/ 79 w 79"/>
                <a:gd name="T19" fmla="*/ 7 h 7"/>
                <a:gd name="T20" fmla="*/ 0 w 79"/>
                <a:gd name="T21" fmla="*/ 7 h 7"/>
                <a:gd name="T22" fmla="*/ 0 w 79"/>
                <a:gd name="T23" fmla="*/ 7 h 7"/>
                <a:gd name="T24" fmla="*/ 0 w 79"/>
                <a:gd name="T25" fmla="*/ 4 h 7"/>
                <a:gd name="T26" fmla="*/ 0 w 79"/>
                <a:gd name="T27" fmla="*/ 4 h 7"/>
                <a:gd name="T28" fmla="*/ 0 w 79"/>
                <a:gd name="T29" fmla="*/ 4 h 7"/>
                <a:gd name="T30" fmla="*/ 0 w 79"/>
                <a:gd name="T31" fmla="*/ 4 h 7"/>
                <a:gd name="T32" fmla="*/ 0 w 79"/>
                <a:gd name="T33" fmla="*/ 0 h 7"/>
                <a:gd name="T34" fmla="*/ 0 w 79"/>
                <a:gd name="T35" fmla="*/ 0 h 7"/>
                <a:gd name="T36" fmla="*/ 0 w 79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7"/>
                <a:gd name="T59" fmla="*/ 79 w 79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7">
                  <a:moveTo>
                    <a:pt x="0" y="0"/>
                  </a:moveTo>
                  <a:lnTo>
                    <a:pt x="76" y="0"/>
                  </a:lnTo>
                  <a:lnTo>
                    <a:pt x="79" y="4"/>
                  </a:lnTo>
                  <a:lnTo>
                    <a:pt x="79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55" name="Freeform 427"/>
            <p:cNvSpPr>
              <a:spLocks/>
            </p:cNvSpPr>
            <p:nvPr/>
          </p:nvSpPr>
          <p:spPr bwMode="auto">
            <a:xfrm>
              <a:off x="3242" y="2940"/>
              <a:ext cx="79" cy="6"/>
            </a:xfrm>
            <a:custGeom>
              <a:avLst/>
              <a:gdLst>
                <a:gd name="T0" fmla="*/ 0 w 79"/>
                <a:gd name="T1" fmla="*/ 0 h 6"/>
                <a:gd name="T2" fmla="*/ 79 w 79"/>
                <a:gd name="T3" fmla="*/ 0 h 6"/>
                <a:gd name="T4" fmla="*/ 79 w 79"/>
                <a:gd name="T5" fmla="*/ 0 h 6"/>
                <a:gd name="T6" fmla="*/ 79 w 79"/>
                <a:gd name="T7" fmla="*/ 0 h 6"/>
                <a:gd name="T8" fmla="*/ 79 w 79"/>
                <a:gd name="T9" fmla="*/ 3 h 6"/>
                <a:gd name="T10" fmla="*/ 79 w 79"/>
                <a:gd name="T11" fmla="*/ 3 h 6"/>
                <a:gd name="T12" fmla="*/ 79 w 79"/>
                <a:gd name="T13" fmla="*/ 3 h 6"/>
                <a:gd name="T14" fmla="*/ 79 w 79"/>
                <a:gd name="T15" fmla="*/ 3 h 6"/>
                <a:gd name="T16" fmla="*/ 79 w 79"/>
                <a:gd name="T17" fmla="*/ 6 h 6"/>
                <a:gd name="T18" fmla="*/ 79 w 79"/>
                <a:gd name="T19" fmla="*/ 6 h 6"/>
                <a:gd name="T20" fmla="*/ 0 w 79"/>
                <a:gd name="T21" fmla="*/ 6 h 6"/>
                <a:gd name="T22" fmla="*/ 0 w 79"/>
                <a:gd name="T23" fmla="*/ 6 h 6"/>
                <a:gd name="T24" fmla="*/ 0 w 79"/>
                <a:gd name="T25" fmla="*/ 3 h 6"/>
                <a:gd name="T26" fmla="*/ 0 w 79"/>
                <a:gd name="T27" fmla="*/ 3 h 6"/>
                <a:gd name="T28" fmla="*/ 0 w 79"/>
                <a:gd name="T29" fmla="*/ 3 h 6"/>
                <a:gd name="T30" fmla="*/ 0 w 79"/>
                <a:gd name="T31" fmla="*/ 3 h 6"/>
                <a:gd name="T32" fmla="*/ 0 w 79"/>
                <a:gd name="T33" fmla="*/ 0 h 6"/>
                <a:gd name="T34" fmla="*/ 0 w 79"/>
                <a:gd name="T35" fmla="*/ 0 h 6"/>
                <a:gd name="T36" fmla="*/ 0 w 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6"/>
                <a:gd name="T59" fmla="*/ 79 w 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6">
                  <a:moveTo>
                    <a:pt x="0" y="0"/>
                  </a:moveTo>
                  <a:lnTo>
                    <a:pt x="79" y="0"/>
                  </a:lnTo>
                  <a:lnTo>
                    <a:pt x="79" y="3"/>
                  </a:lnTo>
                  <a:lnTo>
                    <a:pt x="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56" name="Freeform 428"/>
            <p:cNvSpPr>
              <a:spLocks/>
            </p:cNvSpPr>
            <p:nvPr/>
          </p:nvSpPr>
          <p:spPr bwMode="auto">
            <a:xfrm>
              <a:off x="3239" y="2943"/>
              <a:ext cx="82" cy="6"/>
            </a:xfrm>
            <a:custGeom>
              <a:avLst/>
              <a:gdLst>
                <a:gd name="T0" fmla="*/ 3 w 82"/>
                <a:gd name="T1" fmla="*/ 0 h 6"/>
                <a:gd name="T2" fmla="*/ 82 w 82"/>
                <a:gd name="T3" fmla="*/ 0 h 6"/>
                <a:gd name="T4" fmla="*/ 82 w 82"/>
                <a:gd name="T5" fmla="*/ 0 h 6"/>
                <a:gd name="T6" fmla="*/ 82 w 82"/>
                <a:gd name="T7" fmla="*/ 0 h 6"/>
                <a:gd name="T8" fmla="*/ 82 w 82"/>
                <a:gd name="T9" fmla="*/ 3 h 6"/>
                <a:gd name="T10" fmla="*/ 82 w 82"/>
                <a:gd name="T11" fmla="*/ 3 h 6"/>
                <a:gd name="T12" fmla="*/ 82 w 82"/>
                <a:gd name="T13" fmla="*/ 3 h 6"/>
                <a:gd name="T14" fmla="*/ 82 w 82"/>
                <a:gd name="T15" fmla="*/ 3 h 6"/>
                <a:gd name="T16" fmla="*/ 82 w 82"/>
                <a:gd name="T17" fmla="*/ 6 h 6"/>
                <a:gd name="T18" fmla="*/ 82 w 82"/>
                <a:gd name="T19" fmla="*/ 6 h 6"/>
                <a:gd name="T20" fmla="*/ 0 w 82"/>
                <a:gd name="T21" fmla="*/ 6 h 6"/>
                <a:gd name="T22" fmla="*/ 0 w 82"/>
                <a:gd name="T23" fmla="*/ 6 h 6"/>
                <a:gd name="T24" fmla="*/ 3 w 82"/>
                <a:gd name="T25" fmla="*/ 3 h 6"/>
                <a:gd name="T26" fmla="*/ 3 w 82"/>
                <a:gd name="T27" fmla="*/ 3 h 6"/>
                <a:gd name="T28" fmla="*/ 3 w 82"/>
                <a:gd name="T29" fmla="*/ 3 h 6"/>
                <a:gd name="T30" fmla="*/ 3 w 82"/>
                <a:gd name="T31" fmla="*/ 3 h 6"/>
                <a:gd name="T32" fmla="*/ 3 w 82"/>
                <a:gd name="T33" fmla="*/ 0 h 6"/>
                <a:gd name="T34" fmla="*/ 3 w 82"/>
                <a:gd name="T35" fmla="*/ 0 h 6"/>
                <a:gd name="T36" fmla="*/ 3 w 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"/>
                <a:gd name="T59" fmla="*/ 82 w 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">
                  <a:moveTo>
                    <a:pt x="3" y="0"/>
                  </a:moveTo>
                  <a:lnTo>
                    <a:pt x="82" y="0"/>
                  </a:lnTo>
                  <a:lnTo>
                    <a:pt x="82" y="3"/>
                  </a:lnTo>
                  <a:lnTo>
                    <a:pt x="82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57" name="Freeform 429"/>
            <p:cNvSpPr>
              <a:spLocks/>
            </p:cNvSpPr>
            <p:nvPr/>
          </p:nvSpPr>
          <p:spPr bwMode="auto">
            <a:xfrm>
              <a:off x="3239" y="2946"/>
              <a:ext cx="82" cy="6"/>
            </a:xfrm>
            <a:custGeom>
              <a:avLst/>
              <a:gdLst>
                <a:gd name="T0" fmla="*/ 3 w 82"/>
                <a:gd name="T1" fmla="*/ 0 h 6"/>
                <a:gd name="T2" fmla="*/ 82 w 82"/>
                <a:gd name="T3" fmla="*/ 0 h 6"/>
                <a:gd name="T4" fmla="*/ 82 w 82"/>
                <a:gd name="T5" fmla="*/ 0 h 6"/>
                <a:gd name="T6" fmla="*/ 82 w 82"/>
                <a:gd name="T7" fmla="*/ 0 h 6"/>
                <a:gd name="T8" fmla="*/ 82 w 82"/>
                <a:gd name="T9" fmla="*/ 3 h 6"/>
                <a:gd name="T10" fmla="*/ 82 w 82"/>
                <a:gd name="T11" fmla="*/ 3 h 6"/>
                <a:gd name="T12" fmla="*/ 82 w 82"/>
                <a:gd name="T13" fmla="*/ 3 h 6"/>
                <a:gd name="T14" fmla="*/ 82 w 82"/>
                <a:gd name="T15" fmla="*/ 3 h 6"/>
                <a:gd name="T16" fmla="*/ 82 w 82"/>
                <a:gd name="T17" fmla="*/ 6 h 6"/>
                <a:gd name="T18" fmla="*/ 82 w 82"/>
                <a:gd name="T19" fmla="*/ 6 h 6"/>
                <a:gd name="T20" fmla="*/ 0 w 82"/>
                <a:gd name="T21" fmla="*/ 6 h 6"/>
                <a:gd name="T22" fmla="*/ 0 w 82"/>
                <a:gd name="T23" fmla="*/ 6 h 6"/>
                <a:gd name="T24" fmla="*/ 0 w 82"/>
                <a:gd name="T25" fmla="*/ 3 h 6"/>
                <a:gd name="T26" fmla="*/ 0 w 82"/>
                <a:gd name="T27" fmla="*/ 3 h 6"/>
                <a:gd name="T28" fmla="*/ 0 w 82"/>
                <a:gd name="T29" fmla="*/ 3 h 6"/>
                <a:gd name="T30" fmla="*/ 0 w 82"/>
                <a:gd name="T31" fmla="*/ 3 h 6"/>
                <a:gd name="T32" fmla="*/ 3 w 82"/>
                <a:gd name="T33" fmla="*/ 0 h 6"/>
                <a:gd name="T34" fmla="*/ 3 w 82"/>
                <a:gd name="T35" fmla="*/ 0 h 6"/>
                <a:gd name="T36" fmla="*/ 3 w 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"/>
                <a:gd name="T59" fmla="*/ 82 w 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">
                  <a:moveTo>
                    <a:pt x="3" y="0"/>
                  </a:moveTo>
                  <a:lnTo>
                    <a:pt x="82" y="0"/>
                  </a:lnTo>
                  <a:lnTo>
                    <a:pt x="82" y="3"/>
                  </a:lnTo>
                  <a:lnTo>
                    <a:pt x="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58" name="Freeform 430"/>
            <p:cNvSpPr>
              <a:spLocks/>
            </p:cNvSpPr>
            <p:nvPr/>
          </p:nvSpPr>
          <p:spPr bwMode="auto">
            <a:xfrm>
              <a:off x="3239" y="2949"/>
              <a:ext cx="85" cy="6"/>
            </a:xfrm>
            <a:custGeom>
              <a:avLst/>
              <a:gdLst>
                <a:gd name="T0" fmla="*/ 0 w 85"/>
                <a:gd name="T1" fmla="*/ 0 h 6"/>
                <a:gd name="T2" fmla="*/ 82 w 85"/>
                <a:gd name="T3" fmla="*/ 0 h 6"/>
                <a:gd name="T4" fmla="*/ 82 w 85"/>
                <a:gd name="T5" fmla="*/ 0 h 6"/>
                <a:gd name="T6" fmla="*/ 82 w 85"/>
                <a:gd name="T7" fmla="*/ 0 h 6"/>
                <a:gd name="T8" fmla="*/ 82 w 85"/>
                <a:gd name="T9" fmla="*/ 3 h 6"/>
                <a:gd name="T10" fmla="*/ 82 w 85"/>
                <a:gd name="T11" fmla="*/ 3 h 6"/>
                <a:gd name="T12" fmla="*/ 82 w 85"/>
                <a:gd name="T13" fmla="*/ 3 h 6"/>
                <a:gd name="T14" fmla="*/ 82 w 85"/>
                <a:gd name="T15" fmla="*/ 3 h 6"/>
                <a:gd name="T16" fmla="*/ 82 w 85"/>
                <a:gd name="T17" fmla="*/ 6 h 6"/>
                <a:gd name="T18" fmla="*/ 85 w 85"/>
                <a:gd name="T19" fmla="*/ 6 h 6"/>
                <a:gd name="T20" fmla="*/ 0 w 85"/>
                <a:gd name="T21" fmla="*/ 6 h 6"/>
                <a:gd name="T22" fmla="*/ 0 w 85"/>
                <a:gd name="T23" fmla="*/ 6 h 6"/>
                <a:gd name="T24" fmla="*/ 0 w 85"/>
                <a:gd name="T25" fmla="*/ 3 h 6"/>
                <a:gd name="T26" fmla="*/ 0 w 85"/>
                <a:gd name="T27" fmla="*/ 3 h 6"/>
                <a:gd name="T28" fmla="*/ 0 w 85"/>
                <a:gd name="T29" fmla="*/ 3 h 6"/>
                <a:gd name="T30" fmla="*/ 0 w 85"/>
                <a:gd name="T31" fmla="*/ 3 h 6"/>
                <a:gd name="T32" fmla="*/ 0 w 85"/>
                <a:gd name="T33" fmla="*/ 0 h 6"/>
                <a:gd name="T34" fmla="*/ 0 w 85"/>
                <a:gd name="T35" fmla="*/ 0 h 6"/>
                <a:gd name="T36" fmla="*/ 0 w 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6"/>
                <a:gd name="T59" fmla="*/ 85 w 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6">
                  <a:moveTo>
                    <a:pt x="0" y="0"/>
                  </a:moveTo>
                  <a:lnTo>
                    <a:pt x="82" y="0"/>
                  </a:lnTo>
                  <a:lnTo>
                    <a:pt x="82" y="3"/>
                  </a:lnTo>
                  <a:lnTo>
                    <a:pt x="82" y="6"/>
                  </a:lnTo>
                  <a:lnTo>
                    <a:pt x="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59" name="Freeform 431"/>
            <p:cNvSpPr>
              <a:spLocks/>
            </p:cNvSpPr>
            <p:nvPr/>
          </p:nvSpPr>
          <p:spPr bwMode="auto">
            <a:xfrm>
              <a:off x="3239" y="2952"/>
              <a:ext cx="85" cy="6"/>
            </a:xfrm>
            <a:custGeom>
              <a:avLst/>
              <a:gdLst>
                <a:gd name="T0" fmla="*/ 0 w 85"/>
                <a:gd name="T1" fmla="*/ 0 h 6"/>
                <a:gd name="T2" fmla="*/ 82 w 85"/>
                <a:gd name="T3" fmla="*/ 0 h 6"/>
                <a:gd name="T4" fmla="*/ 82 w 85"/>
                <a:gd name="T5" fmla="*/ 0 h 6"/>
                <a:gd name="T6" fmla="*/ 82 w 85"/>
                <a:gd name="T7" fmla="*/ 0 h 6"/>
                <a:gd name="T8" fmla="*/ 82 w 85"/>
                <a:gd name="T9" fmla="*/ 3 h 6"/>
                <a:gd name="T10" fmla="*/ 85 w 85"/>
                <a:gd name="T11" fmla="*/ 3 h 6"/>
                <a:gd name="T12" fmla="*/ 85 w 85"/>
                <a:gd name="T13" fmla="*/ 3 h 6"/>
                <a:gd name="T14" fmla="*/ 85 w 85"/>
                <a:gd name="T15" fmla="*/ 3 h 6"/>
                <a:gd name="T16" fmla="*/ 85 w 85"/>
                <a:gd name="T17" fmla="*/ 6 h 6"/>
                <a:gd name="T18" fmla="*/ 85 w 85"/>
                <a:gd name="T19" fmla="*/ 6 h 6"/>
                <a:gd name="T20" fmla="*/ 0 w 85"/>
                <a:gd name="T21" fmla="*/ 6 h 6"/>
                <a:gd name="T22" fmla="*/ 0 w 85"/>
                <a:gd name="T23" fmla="*/ 6 h 6"/>
                <a:gd name="T24" fmla="*/ 0 w 85"/>
                <a:gd name="T25" fmla="*/ 3 h 6"/>
                <a:gd name="T26" fmla="*/ 0 w 85"/>
                <a:gd name="T27" fmla="*/ 3 h 6"/>
                <a:gd name="T28" fmla="*/ 0 w 85"/>
                <a:gd name="T29" fmla="*/ 3 h 6"/>
                <a:gd name="T30" fmla="*/ 0 w 85"/>
                <a:gd name="T31" fmla="*/ 3 h 6"/>
                <a:gd name="T32" fmla="*/ 0 w 85"/>
                <a:gd name="T33" fmla="*/ 0 h 6"/>
                <a:gd name="T34" fmla="*/ 0 w 85"/>
                <a:gd name="T35" fmla="*/ 0 h 6"/>
                <a:gd name="T36" fmla="*/ 0 w 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6"/>
                <a:gd name="T59" fmla="*/ 85 w 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6">
                  <a:moveTo>
                    <a:pt x="0" y="0"/>
                  </a:moveTo>
                  <a:lnTo>
                    <a:pt x="82" y="0"/>
                  </a:lnTo>
                  <a:lnTo>
                    <a:pt x="82" y="3"/>
                  </a:lnTo>
                  <a:lnTo>
                    <a:pt x="85" y="3"/>
                  </a:lnTo>
                  <a:lnTo>
                    <a:pt x="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0" name="Freeform 432"/>
            <p:cNvSpPr>
              <a:spLocks/>
            </p:cNvSpPr>
            <p:nvPr/>
          </p:nvSpPr>
          <p:spPr bwMode="auto">
            <a:xfrm>
              <a:off x="3236" y="2955"/>
              <a:ext cx="88" cy="6"/>
            </a:xfrm>
            <a:custGeom>
              <a:avLst/>
              <a:gdLst>
                <a:gd name="T0" fmla="*/ 3 w 88"/>
                <a:gd name="T1" fmla="*/ 0 h 6"/>
                <a:gd name="T2" fmla="*/ 88 w 88"/>
                <a:gd name="T3" fmla="*/ 0 h 6"/>
                <a:gd name="T4" fmla="*/ 88 w 88"/>
                <a:gd name="T5" fmla="*/ 0 h 6"/>
                <a:gd name="T6" fmla="*/ 88 w 88"/>
                <a:gd name="T7" fmla="*/ 0 h 6"/>
                <a:gd name="T8" fmla="*/ 88 w 88"/>
                <a:gd name="T9" fmla="*/ 3 h 6"/>
                <a:gd name="T10" fmla="*/ 88 w 88"/>
                <a:gd name="T11" fmla="*/ 3 h 6"/>
                <a:gd name="T12" fmla="*/ 88 w 88"/>
                <a:gd name="T13" fmla="*/ 3 h 6"/>
                <a:gd name="T14" fmla="*/ 88 w 88"/>
                <a:gd name="T15" fmla="*/ 3 h 6"/>
                <a:gd name="T16" fmla="*/ 88 w 88"/>
                <a:gd name="T17" fmla="*/ 6 h 6"/>
                <a:gd name="T18" fmla="*/ 88 w 88"/>
                <a:gd name="T19" fmla="*/ 6 h 6"/>
                <a:gd name="T20" fmla="*/ 0 w 88"/>
                <a:gd name="T21" fmla="*/ 6 h 6"/>
                <a:gd name="T22" fmla="*/ 3 w 88"/>
                <a:gd name="T23" fmla="*/ 6 h 6"/>
                <a:gd name="T24" fmla="*/ 3 w 88"/>
                <a:gd name="T25" fmla="*/ 3 h 6"/>
                <a:gd name="T26" fmla="*/ 3 w 88"/>
                <a:gd name="T27" fmla="*/ 3 h 6"/>
                <a:gd name="T28" fmla="*/ 3 w 88"/>
                <a:gd name="T29" fmla="*/ 3 h 6"/>
                <a:gd name="T30" fmla="*/ 3 w 88"/>
                <a:gd name="T31" fmla="*/ 3 h 6"/>
                <a:gd name="T32" fmla="*/ 3 w 88"/>
                <a:gd name="T33" fmla="*/ 0 h 6"/>
                <a:gd name="T34" fmla="*/ 3 w 88"/>
                <a:gd name="T35" fmla="*/ 0 h 6"/>
                <a:gd name="T36" fmla="*/ 3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3" y="0"/>
                  </a:moveTo>
                  <a:lnTo>
                    <a:pt x="88" y="0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1" name="Freeform 433"/>
            <p:cNvSpPr>
              <a:spLocks/>
            </p:cNvSpPr>
            <p:nvPr/>
          </p:nvSpPr>
          <p:spPr bwMode="auto">
            <a:xfrm>
              <a:off x="3236" y="2958"/>
              <a:ext cx="88" cy="6"/>
            </a:xfrm>
            <a:custGeom>
              <a:avLst/>
              <a:gdLst>
                <a:gd name="T0" fmla="*/ 3 w 88"/>
                <a:gd name="T1" fmla="*/ 0 h 6"/>
                <a:gd name="T2" fmla="*/ 88 w 88"/>
                <a:gd name="T3" fmla="*/ 0 h 6"/>
                <a:gd name="T4" fmla="*/ 88 w 88"/>
                <a:gd name="T5" fmla="*/ 0 h 6"/>
                <a:gd name="T6" fmla="*/ 88 w 88"/>
                <a:gd name="T7" fmla="*/ 0 h 6"/>
                <a:gd name="T8" fmla="*/ 88 w 88"/>
                <a:gd name="T9" fmla="*/ 3 h 6"/>
                <a:gd name="T10" fmla="*/ 88 w 88"/>
                <a:gd name="T11" fmla="*/ 3 h 6"/>
                <a:gd name="T12" fmla="*/ 88 w 88"/>
                <a:gd name="T13" fmla="*/ 3 h 6"/>
                <a:gd name="T14" fmla="*/ 88 w 88"/>
                <a:gd name="T15" fmla="*/ 3 h 6"/>
                <a:gd name="T16" fmla="*/ 88 w 88"/>
                <a:gd name="T17" fmla="*/ 6 h 6"/>
                <a:gd name="T18" fmla="*/ 88 w 88"/>
                <a:gd name="T19" fmla="*/ 6 h 6"/>
                <a:gd name="T20" fmla="*/ 0 w 88"/>
                <a:gd name="T21" fmla="*/ 6 h 6"/>
                <a:gd name="T22" fmla="*/ 0 w 88"/>
                <a:gd name="T23" fmla="*/ 6 h 6"/>
                <a:gd name="T24" fmla="*/ 0 w 88"/>
                <a:gd name="T25" fmla="*/ 3 h 6"/>
                <a:gd name="T26" fmla="*/ 0 w 88"/>
                <a:gd name="T27" fmla="*/ 3 h 6"/>
                <a:gd name="T28" fmla="*/ 0 w 88"/>
                <a:gd name="T29" fmla="*/ 3 h 6"/>
                <a:gd name="T30" fmla="*/ 3 w 88"/>
                <a:gd name="T31" fmla="*/ 3 h 6"/>
                <a:gd name="T32" fmla="*/ 3 w 88"/>
                <a:gd name="T33" fmla="*/ 0 h 6"/>
                <a:gd name="T34" fmla="*/ 3 w 88"/>
                <a:gd name="T35" fmla="*/ 0 h 6"/>
                <a:gd name="T36" fmla="*/ 3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3" y="0"/>
                  </a:moveTo>
                  <a:lnTo>
                    <a:pt x="88" y="0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2" name="Freeform 434"/>
            <p:cNvSpPr>
              <a:spLocks/>
            </p:cNvSpPr>
            <p:nvPr/>
          </p:nvSpPr>
          <p:spPr bwMode="auto">
            <a:xfrm>
              <a:off x="3236" y="2961"/>
              <a:ext cx="88" cy="6"/>
            </a:xfrm>
            <a:custGeom>
              <a:avLst/>
              <a:gdLst>
                <a:gd name="T0" fmla="*/ 0 w 88"/>
                <a:gd name="T1" fmla="*/ 0 h 6"/>
                <a:gd name="T2" fmla="*/ 88 w 88"/>
                <a:gd name="T3" fmla="*/ 0 h 6"/>
                <a:gd name="T4" fmla="*/ 88 w 88"/>
                <a:gd name="T5" fmla="*/ 0 h 6"/>
                <a:gd name="T6" fmla="*/ 88 w 88"/>
                <a:gd name="T7" fmla="*/ 0 h 6"/>
                <a:gd name="T8" fmla="*/ 88 w 88"/>
                <a:gd name="T9" fmla="*/ 3 h 6"/>
                <a:gd name="T10" fmla="*/ 88 w 88"/>
                <a:gd name="T11" fmla="*/ 3 h 6"/>
                <a:gd name="T12" fmla="*/ 88 w 88"/>
                <a:gd name="T13" fmla="*/ 3 h 6"/>
                <a:gd name="T14" fmla="*/ 88 w 88"/>
                <a:gd name="T15" fmla="*/ 3 h 6"/>
                <a:gd name="T16" fmla="*/ 88 w 88"/>
                <a:gd name="T17" fmla="*/ 6 h 6"/>
                <a:gd name="T18" fmla="*/ 88 w 88"/>
                <a:gd name="T19" fmla="*/ 6 h 6"/>
                <a:gd name="T20" fmla="*/ 0 w 88"/>
                <a:gd name="T21" fmla="*/ 6 h 6"/>
                <a:gd name="T22" fmla="*/ 0 w 88"/>
                <a:gd name="T23" fmla="*/ 6 h 6"/>
                <a:gd name="T24" fmla="*/ 0 w 88"/>
                <a:gd name="T25" fmla="*/ 3 h 6"/>
                <a:gd name="T26" fmla="*/ 0 w 88"/>
                <a:gd name="T27" fmla="*/ 3 h 6"/>
                <a:gd name="T28" fmla="*/ 0 w 88"/>
                <a:gd name="T29" fmla="*/ 3 h 6"/>
                <a:gd name="T30" fmla="*/ 0 w 88"/>
                <a:gd name="T31" fmla="*/ 3 h 6"/>
                <a:gd name="T32" fmla="*/ 0 w 88"/>
                <a:gd name="T33" fmla="*/ 0 h 6"/>
                <a:gd name="T34" fmla="*/ 0 w 88"/>
                <a:gd name="T35" fmla="*/ 0 h 6"/>
                <a:gd name="T36" fmla="*/ 0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0" y="0"/>
                  </a:moveTo>
                  <a:lnTo>
                    <a:pt x="88" y="0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3" name="Freeform 435"/>
            <p:cNvSpPr>
              <a:spLocks/>
            </p:cNvSpPr>
            <p:nvPr/>
          </p:nvSpPr>
          <p:spPr bwMode="auto">
            <a:xfrm>
              <a:off x="3236" y="2964"/>
              <a:ext cx="88" cy="6"/>
            </a:xfrm>
            <a:custGeom>
              <a:avLst/>
              <a:gdLst>
                <a:gd name="T0" fmla="*/ 0 w 88"/>
                <a:gd name="T1" fmla="*/ 0 h 6"/>
                <a:gd name="T2" fmla="*/ 88 w 88"/>
                <a:gd name="T3" fmla="*/ 0 h 6"/>
                <a:gd name="T4" fmla="*/ 88 w 88"/>
                <a:gd name="T5" fmla="*/ 0 h 6"/>
                <a:gd name="T6" fmla="*/ 88 w 88"/>
                <a:gd name="T7" fmla="*/ 0 h 6"/>
                <a:gd name="T8" fmla="*/ 88 w 88"/>
                <a:gd name="T9" fmla="*/ 3 h 6"/>
                <a:gd name="T10" fmla="*/ 88 w 88"/>
                <a:gd name="T11" fmla="*/ 3 h 6"/>
                <a:gd name="T12" fmla="*/ 88 w 88"/>
                <a:gd name="T13" fmla="*/ 3 h 6"/>
                <a:gd name="T14" fmla="*/ 88 w 88"/>
                <a:gd name="T15" fmla="*/ 3 h 6"/>
                <a:gd name="T16" fmla="*/ 88 w 88"/>
                <a:gd name="T17" fmla="*/ 6 h 6"/>
                <a:gd name="T18" fmla="*/ 88 w 88"/>
                <a:gd name="T19" fmla="*/ 6 h 6"/>
                <a:gd name="T20" fmla="*/ 0 w 88"/>
                <a:gd name="T21" fmla="*/ 6 h 6"/>
                <a:gd name="T22" fmla="*/ 0 w 88"/>
                <a:gd name="T23" fmla="*/ 6 h 6"/>
                <a:gd name="T24" fmla="*/ 0 w 88"/>
                <a:gd name="T25" fmla="*/ 3 h 6"/>
                <a:gd name="T26" fmla="*/ 0 w 88"/>
                <a:gd name="T27" fmla="*/ 3 h 6"/>
                <a:gd name="T28" fmla="*/ 0 w 88"/>
                <a:gd name="T29" fmla="*/ 3 h 6"/>
                <a:gd name="T30" fmla="*/ 0 w 88"/>
                <a:gd name="T31" fmla="*/ 3 h 6"/>
                <a:gd name="T32" fmla="*/ 0 w 88"/>
                <a:gd name="T33" fmla="*/ 0 h 6"/>
                <a:gd name="T34" fmla="*/ 0 w 88"/>
                <a:gd name="T35" fmla="*/ 0 h 6"/>
                <a:gd name="T36" fmla="*/ 0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0" y="0"/>
                  </a:moveTo>
                  <a:lnTo>
                    <a:pt x="88" y="0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4" name="Freeform 436"/>
            <p:cNvSpPr>
              <a:spLocks/>
            </p:cNvSpPr>
            <p:nvPr/>
          </p:nvSpPr>
          <p:spPr bwMode="auto">
            <a:xfrm>
              <a:off x="3236" y="2967"/>
              <a:ext cx="91" cy="6"/>
            </a:xfrm>
            <a:custGeom>
              <a:avLst/>
              <a:gdLst>
                <a:gd name="T0" fmla="*/ 0 w 91"/>
                <a:gd name="T1" fmla="*/ 0 h 6"/>
                <a:gd name="T2" fmla="*/ 88 w 91"/>
                <a:gd name="T3" fmla="*/ 0 h 6"/>
                <a:gd name="T4" fmla="*/ 88 w 91"/>
                <a:gd name="T5" fmla="*/ 0 h 6"/>
                <a:gd name="T6" fmla="*/ 88 w 91"/>
                <a:gd name="T7" fmla="*/ 0 h 6"/>
                <a:gd name="T8" fmla="*/ 88 w 91"/>
                <a:gd name="T9" fmla="*/ 3 h 6"/>
                <a:gd name="T10" fmla="*/ 88 w 91"/>
                <a:gd name="T11" fmla="*/ 3 h 6"/>
                <a:gd name="T12" fmla="*/ 88 w 91"/>
                <a:gd name="T13" fmla="*/ 3 h 6"/>
                <a:gd name="T14" fmla="*/ 91 w 91"/>
                <a:gd name="T15" fmla="*/ 3 h 6"/>
                <a:gd name="T16" fmla="*/ 91 w 91"/>
                <a:gd name="T17" fmla="*/ 6 h 6"/>
                <a:gd name="T18" fmla="*/ 91 w 91"/>
                <a:gd name="T19" fmla="*/ 6 h 6"/>
                <a:gd name="T20" fmla="*/ 0 w 91"/>
                <a:gd name="T21" fmla="*/ 6 h 6"/>
                <a:gd name="T22" fmla="*/ 0 w 91"/>
                <a:gd name="T23" fmla="*/ 6 h 6"/>
                <a:gd name="T24" fmla="*/ 0 w 91"/>
                <a:gd name="T25" fmla="*/ 3 h 6"/>
                <a:gd name="T26" fmla="*/ 0 w 91"/>
                <a:gd name="T27" fmla="*/ 3 h 6"/>
                <a:gd name="T28" fmla="*/ 0 w 91"/>
                <a:gd name="T29" fmla="*/ 3 h 6"/>
                <a:gd name="T30" fmla="*/ 0 w 91"/>
                <a:gd name="T31" fmla="*/ 3 h 6"/>
                <a:gd name="T32" fmla="*/ 0 w 91"/>
                <a:gd name="T33" fmla="*/ 0 h 6"/>
                <a:gd name="T34" fmla="*/ 0 w 91"/>
                <a:gd name="T35" fmla="*/ 0 h 6"/>
                <a:gd name="T36" fmla="*/ 0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0" y="0"/>
                  </a:moveTo>
                  <a:lnTo>
                    <a:pt x="88" y="0"/>
                  </a:lnTo>
                  <a:lnTo>
                    <a:pt x="88" y="3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5" name="Freeform 437"/>
            <p:cNvSpPr>
              <a:spLocks/>
            </p:cNvSpPr>
            <p:nvPr/>
          </p:nvSpPr>
          <p:spPr bwMode="auto">
            <a:xfrm>
              <a:off x="3233" y="2970"/>
              <a:ext cx="94" cy="6"/>
            </a:xfrm>
            <a:custGeom>
              <a:avLst/>
              <a:gdLst>
                <a:gd name="T0" fmla="*/ 3 w 94"/>
                <a:gd name="T1" fmla="*/ 0 h 6"/>
                <a:gd name="T2" fmla="*/ 91 w 94"/>
                <a:gd name="T3" fmla="*/ 0 h 6"/>
                <a:gd name="T4" fmla="*/ 91 w 94"/>
                <a:gd name="T5" fmla="*/ 0 h 6"/>
                <a:gd name="T6" fmla="*/ 94 w 94"/>
                <a:gd name="T7" fmla="*/ 0 h 6"/>
                <a:gd name="T8" fmla="*/ 94 w 94"/>
                <a:gd name="T9" fmla="*/ 3 h 6"/>
                <a:gd name="T10" fmla="*/ 94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6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6 h 6"/>
                <a:gd name="T24" fmla="*/ 0 w 94"/>
                <a:gd name="T25" fmla="*/ 3 h 6"/>
                <a:gd name="T26" fmla="*/ 0 w 94"/>
                <a:gd name="T27" fmla="*/ 3 h 6"/>
                <a:gd name="T28" fmla="*/ 3 w 94"/>
                <a:gd name="T29" fmla="*/ 3 h 6"/>
                <a:gd name="T30" fmla="*/ 3 w 94"/>
                <a:gd name="T31" fmla="*/ 3 h 6"/>
                <a:gd name="T32" fmla="*/ 3 w 94"/>
                <a:gd name="T33" fmla="*/ 0 h 6"/>
                <a:gd name="T34" fmla="*/ 3 w 94"/>
                <a:gd name="T35" fmla="*/ 0 h 6"/>
                <a:gd name="T36" fmla="*/ 3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3" y="0"/>
                  </a:moveTo>
                  <a:lnTo>
                    <a:pt x="91" y="0"/>
                  </a:lnTo>
                  <a:lnTo>
                    <a:pt x="94" y="0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6" name="Freeform 438"/>
            <p:cNvSpPr>
              <a:spLocks/>
            </p:cNvSpPr>
            <p:nvPr/>
          </p:nvSpPr>
          <p:spPr bwMode="auto">
            <a:xfrm>
              <a:off x="3233" y="2973"/>
              <a:ext cx="94" cy="6"/>
            </a:xfrm>
            <a:custGeom>
              <a:avLst/>
              <a:gdLst>
                <a:gd name="T0" fmla="*/ 3 w 94"/>
                <a:gd name="T1" fmla="*/ 0 h 6"/>
                <a:gd name="T2" fmla="*/ 94 w 94"/>
                <a:gd name="T3" fmla="*/ 0 h 6"/>
                <a:gd name="T4" fmla="*/ 94 w 94"/>
                <a:gd name="T5" fmla="*/ 0 h 6"/>
                <a:gd name="T6" fmla="*/ 94 w 94"/>
                <a:gd name="T7" fmla="*/ 0 h 6"/>
                <a:gd name="T8" fmla="*/ 94 w 94"/>
                <a:gd name="T9" fmla="*/ 3 h 6"/>
                <a:gd name="T10" fmla="*/ 94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6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6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3 h 6"/>
                <a:gd name="T32" fmla="*/ 0 w 94"/>
                <a:gd name="T33" fmla="*/ 0 h 6"/>
                <a:gd name="T34" fmla="*/ 0 w 94"/>
                <a:gd name="T35" fmla="*/ 0 h 6"/>
                <a:gd name="T36" fmla="*/ 3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3" y="0"/>
                  </a:moveTo>
                  <a:lnTo>
                    <a:pt x="94" y="0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7" name="Freeform 439"/>
            <p:cNvSpPr>
              <a:spLocks/>
            </p:cNvSpPr>
            <p:nvPr/>
          </p:nvSpPr>
          <p:spPr bwMode="auto">
            <a:xfrm>
              <a:off x="3233" y="2976"/>
              <a:ext cx="94" cy="6"/>
            </a:xfrm>
            <a:custGeom>
              <a:avLst/>
              <a:gdLst>
                <a:gd name="T0" fmla="*/ 0 w 94"/>
                <a:gd name="T1" fmla="*/ 0 h 6"/>
                <a:gd name="T2" fmla="*/ 94 w 94"/>
                <a:gd name="T3" fmla="*/ 0 h 6"/>
                <a:gd name="T4" fmla="*/ 94 w 94"/>
                <a:gd name="T5" fmla="*/ 0 h 6"/>
                <a:gd name="T6" fmla="*/ 94 w 94"/>
                <a:gd name="T7" fmla="*/ 0 h 6"/>
                <a:gd name="T8" fmla="*/ 94 w 94"/>
                <a:gd name="T9" fmla="*/ 3 h 6"/>
                <a:gd name="T10" fmla="*/ 94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6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6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3 h 6"/>
                <a:gd name="T32" fmla="*/ 0 w 94"/>
                <a:gd name="T33" fmla="*/ 0 h 6"/>
                <a:gd name="T34" fmla="*/ 0 w 94"/>
                <a:gd name="T35" fmla="*/ 0 h 6"/>
                <a:gd name="T36" fmla="*/ 0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0" y="0"/>
                  </a:moveTo>
                  <a:lnTo>
                    <a:pt x="94" y="0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8" name="Freeform 440"/>
            <p:cNvSpPr>
              <a:spLocks/>
            </p:cNvSpPr>
            <p:nvPr/>
          </p:nvSpPr>
          <p:spPr bwMode="auto">
            <a:xfrm>
              <a:off x="3233" y="2979"/>
              <a:ext cx="94" cy="6"/>
            </a:xfrm>
            <a:custGeom>
              <a:avLst/>
              <a:gdLst>
                <a:gd name="T0" fmla="*/ 0 w 94"/>
                <a:gd name="T1" fmla="*/ 0 h 6"/>
                <a:gd name="T2" fmla="*/ 94 w 94"/>
                <a:gd name="T3" fmla="*/ 0 h 6"/>
                <a:gd name="T4" fmla="*/ 94 w 94"/>
                <a:gd name="T5" fmla="*/ 0 h 6"/>
                <a:gd name="T6" fmla="*/ 94 w 94"/>
                <a:gd name="T7" fmla="*/ 0 h 6"/>
                <a:gd name="T8" fmla="*/ 94 w 94"/>
                <a:gd name="T9" fmla="*/ 3 h 6"/>
                <a:gd name="T10" fmla="*/ 94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6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6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3 h 6"/>
                <a:gd name="T32" fmla="*/ 0 w 94"/>
                <a:gd name="T33" fmla="*/ 0 h 6"/>
                <a:gd name="T34" fmla="*/ 0 w 94"/>
                <a:gd name="T35" fmla="*/ 0 h 6"/>
                <a:gd name="T36" fmla="*/ 0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0" y="0"/>
                  </a:moveTo>
                  <a:lnTo>
                    <a:pt x="94" y="0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69" name="Freeform 441"/>
            <p:cNvSpPr>
              <a:spLocks/>
            </p:cNvSpPr>
            <p:nvPr/>
          </p:nvSpPr>
          <p:spPr bwMode="auto">
            <a:xfrm>
              <a:off x="3233" y="2982"/>
              <a:ext cx="94" cy="6"/>
            </a:xfrm>
            <a:custGeom>
              <a:avLst/>
              <a:gdLst>
                <a:gd name="T0" fmla="*/ 0 w 94"/>
                <a:gd name="T1" fmla="*/ 0 h 6"/>
                <a:gd name="T2" fmla="*/ 94 w 94"/>
                <a:gd name="T3" fmla="*/ 0 h 6"/>
                <a:gd name="T4" fmla="*/ 94 w 94"/>
                <a:gd name="T5" fmla="*/ 0 h 6"/>
                <a:gd name="T6" fmla="*/ 94 w 94"/>
                <a:gd name="T7" fmla="*/ 0 h 6"/>
                <a:gd name="T8" fmla="*/ 94 w 94"/>
                <a:gd name="T9" fmla="*/ 3 h 6"/>
                <a:gd name="T10" fmla="*/ 94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6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6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3 h 6"/>
                <a:gd name="T32" fmla="*/ 0 w 94"/>
                <a:gd name="T33" fmla="*/ 0 h 6"/>
                <a:gd name="T34" fmla="*/ 0 w 94"/>
                <a:gd name="T35" fmla="*/ 0 h 6"/>
                <a:gd name="T36" fmla="*/ 0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0" y="0"/>
                  </a:moveTo>
                  <a:lnTo>
                    <a:pt x="94" y="0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70" name="Freeform 442"/>
            <p:cNvSpPr>
              <a:spLocks/>
            </p:cNvSpPr>
            <p:nvPr/>
          </p:nvSpPr>
          <p:spPr bwMode="auto">
            <a:xfrm>
              <a:off x="3230" y="2985"/>
              <a:ext cx="100" cy="6"/>
            </a:xfrm>
            <a:custGeom>
              <a:avLst/>
              <a:gdLst>
                <a:gd name="T0" fmla="*/ 3 w 100"/>
                <a:gd name="T1" fmla="*/ 0 h 6"/>
                <a:gd name="T2" fmla="*/ 97 w 100"/>
                <a:gd name="T3" fmla="*/ 0 h 6"/>
                <a:gd name="T4" fmla="*/ 97 w 100"/>
                <a:gd name="T5" fmla="*/ 0 h 6"/>
                <a:gd name="T6" fmla="*/ 97 w 100"/>
                <a:gd name="T7" fmla="*/ 0 h 6"/>
                <a:gd name="T8" fmla="*/ 97 w 100"/>
                <a:gd name="T9" fmla="*/ 3 h 6"/>
                <a:gd name="T10" fmla="*/ 97 w 100"/>
                <a:gd name="T11" fmla="*/ 3 h 6"/>
                <a:gd name="T12" fmla="*/ 97 w 100"/>
                <a:gd name="T13" fmla="*/ 3 h 6"/>
                <a:gd name="T14" fmla="*/ 100 w 100"/>
                <a:gd name="T15" fmla="*/ 3 h 6"/>
                <a:gd name="T16" fmla="*/ 100 w 100"/>
                <a:gd name="T17" fmla="*/ 6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6 h 6"/>
                <a:gd name="T24" fmla="*/ 0 w 100"/>
                <a:gd name="T25" fmla="*/ 3 h 6"/>
                <a:gd name="T26" fmla="*/ 0 w 100"/>
                <a:gd name="T27" fmla="*/ 3 h 6"/>
                <a:gd name="T28" fmla="*/ 3 w 100"/>
                <a:gd name="T29" fmla="*/ 3 h 6"/>
                <a:gd name="T30" fmla="*/ 3 w 100"/>
                <a:gd name="T31" fmla="*/ 3 h 6"/>
                <a:gd name="T32" fmla="*/ 3 w 100"/>
                <a:gd name="T33" fmla="*/ 0 h 6"/>
                <a:gd name="T34" fmla="*/ 3 w 100"/>
                <a:gd name="T35" fmla="*/ 0 h 6"/>
                <a:gd name="T36" fmla="*/ 3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3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71" name="Freeform 443"/>
            <p:cNvSpPr>
              <a:spLocks/>
            </p:cNvSpPr>
            <p:nvPr/>
          </p:nvSpPr>
          <p:spPr bwMode="auto">
            <a:xfrm>
              <a:off x="3230" y="2988"/>
              <a:ext cx="100" cy="6"/>
            </a:xfrm>
            <a:custGeom>
              <a:avLst/>
              <a:gdLst>
                <a:gd name="T0" fmla="*/ 3 w 100"/>
                <a:gd name="T1" fmla="*/ 0 h 6"/>
                <a:gd name="T2" fmla="*/ 97 w 100"/>
                <a:gd name="T3" fmla="*/ 0 h 6"/>
                <a:gd name="T4" fmla="*/ 97 w 100"/>
                <a:gd name="T5" fmla="*/ 0 h 6"/>
                <a:gd name="T6" fmla="*/ 100 w 100"/>
                <a:gd name="T7" fmla="*/ 0 h 6"/>
                <a:gd name="T8" fmla="*/ 100 w 100"/>
                <a:gd name="T9" fmla="*/ 3 h 6"/>
                <a:gd name="T10" fmla="*/ 100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6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6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3 h 6"/>
                <a:gd name="T32" fmla="*/ 0 w 100"/>
                <a:gd name="T33" fmla="*/ 0 h 6"/>
                <a:gd name="T34" fmla="*/ 0 w 100"/>
                <a:gd name="T35" fmla="*/ 0 h 6"/>
                <a:gd name="T36" fmla="*/ 3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3" y="0"/>
                  </a:moveTo>
                  <a:lnTo>
                    <a:pt x="97" y="0"/>
                  </a:lnTo>
                  <a:lnTo>
                    <a:pt x="100" y="0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72" name="Freeform 444"/>
            <p:cNvSpPr>
              <a:spLocks/>
            </p:cNvSpPr>
            <p:nvPr/>
          </p:nvSpPr>
          <p:spPr bwMode="auto">
            <a:xfrm>
              <a:off x="3230" y="2991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100 w 100"/>
                <a:gd name="T3" fmla="*/ 0 h 6"/>
                <a:gd name="T4" fmla="*/ 100 w 100"/>
                <a:gd name="T5" fmla="*/ 0 h 6"/>
                <a:gd name="T6" fmla="*/ 100 w 100"/>
                <a:gd name="T7" fmla="*/ 0 h 6"/>
                <a:gd name="T8" fmla="*/ 100 w 100"/>
                <a:gd name="T9" fmla="*/ 3 h 6"/>
                <a:gd name="T10" fmla="*/ 100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6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6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3 h 6"/>
                <a:gd name="T32" fmla="*/ 0 w 100"/>
                <a:gd name="T33" fmla="*/ 0 h 6"/>
                <a:gd name="T34" fmla="*/ 0 w 100"/>
                <a:gd name="T35" fmla="*/ 0 h 6"/>
                <a:gd name="T36" fmla="*/ 0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0" y="0"/>
                  </a:moveTo>
                  <a:lnTo>
                    <a:pt x="100" y="0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73" name="Freeform 445"/>
            <p:cNvSpPr>
              <a:spLocks/>
            </p:cNvSpPr>
            <p:nvPr/>
          </p:nvSpPr>
          <p:spPr bwMode="auto">
            <a:xfrm>
              <a:off x="3230" y="2994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100 w 100"/>
                <a:gd name="T3" fmla="*/ 0 h 6"/>
                <a:gd name="T4" fmla="*/ 100 w 100"/>
                <a:gd name="T5" fmla="*/ 0 h 6"/>
                <a:gd name="T6" fmla="*/ 100 w 100"/>
                <a:gd name="T7" fmla="*/ 0 h 6"/>
                <a:gd name="T8" fmla="*/ 100 w 100"/>
                <a:gd name="T9" fmla="*/ 3 h 6"/>
                <a:gd name="T10" fmla="*/ 100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6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6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3 h 6"/>
                <a:gd name="T32" fmla="*/ 0 w 100"/>
                <a:gd name="T33" fmla="*/ 0 h 6"/>
                <a:gd name="T34" fmla="*/ 0 w 100"/>
                <a:gd name="T35" fmla="*/ 0 h 6"/>
                <a:gd name="T36" fmla="*/ 0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0" y="0"/>
                  </a:moveTo>
                  <a:lnTo>
                    <a:pt x="100" y="0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74" name="Freeform 446"/>
            <p:cNvSpPr>
              <a:spLocks/>
            </p:cNvSpPr>
            <p:nvPr/>
          </p:nvSpPr>
          <p:spPr bwMode="auto">
            <a:xfrm>
              <a:off x="3230" y="2997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100 w 100"/>
                <a:gd name="T3" fmla="*/ 0 h 6"/>
                <a:gd name="T4" fmla="*/ 100 w 100"/>
                <a:gd name="T5" fmla="*/ 0 h 6"/>
                <a:gd name="T6" fmla="*/ 100 w 100"/>
                <a:gd name="T7" fmla="*/ 0 h 6"/>
                <a:gd name="T8" fmla="*/ 100 w 100"/>
                <a:gd name="T9" fmla="*/ 3 h 6"/>
                <a:gd name="T10" fmla="*/ 100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6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6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3 h 6"/>
                <a:gd name="T32" fmla="*/ 0 w 100"/>
                <a:gd name="T33" fmla="*/ 0 h 6"/>
                <a:gd name="T34" fmla="*/ 0 w 100"/>
                <a:gd name="T35" fmla="*/ 0 h 6"/>
                <a:gd name="T36" fmla="*/ 0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0" y="0"/>
                  </a:moveTo>
                  <a:lnTo>
                    <a:pt x="100" y="0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75" name="Freeform 447"/>
            <p:cNvSpPr>
              <a:spLocks/>
            </p:cNvSpPr>
            <p:nvPr/>
          </p:nvSpPr>
          <p:spPr bwMode="auto">
            <a:xfrm>
              <a:off x="3227" y="3000"/>
              <a:ext cx="103" cy="6"/>
            </a:xfrm>
            <a:custGeom>
              <a:avLst/>
              <a:gdLst>
                <a:gd name="T0" fmla="*/ 3 w 103"/>
                <a:gd name="T1" fmla="*/ 0 h 6"/>
                <a:gd name="T2" fmla="*/ 103 w 103"/>
                <a:gd name="T3" fmla="*/ 0 h 6"/>
                <a:gd name="T4" fmla="*/ 103 w 103"/>
                <a:gd name="T5" fmla="*/ 0 h 6"/>
                <a:gd name="T6" fmla="*/ 103 w 103"/>
                <a:gd name="T7" fmla="*/ 0 h 6"/>
                <a:gd name="T8" fmla="*/ 103 w 103"/>
                <a:gd name="T9" fmla="*/ 3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6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6 h 6"/>
                <a:gd name="T24" fmla="*/ 0 w 103"/>
                <a:gd name="T25" fmla="*/ 3 h 6"/>
                <a:gd name="T26" fmla="*/ 0 w 103"/>
                <a:gd name="T27" fmla="*/ 3 h 6"/>
                <a:gd name="T28" fmla="*/ 3 w 103"/>
                <a:gd name="T29" fmla="*/ 3 h 6"/>
                <a:gd name="T30" fmla="*/ 3 w 103"/>
                <a:gd name="T31" fmla="*/ 3 h 6"/>
                <a:gd name="T32" fmla="*/ 3 w 103"/>
                <a:gd name="T33" fmla="*/ 0 h 6"/>
                <a:gd name="T34" fmla="*/ 3 w 103"/>
                <a:gd name="T35" fmla="*/ 0 h 6"/>
                <a:gd name="T36" fmla="*/ 3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3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76" name="Freeform 448"/>
            <p:cNvSpPr>
              <a:spLocks/>
            </p:cNvSpPr>
            <p:nvPr/>
          </p:nvSpPr>
          <p:spPr bwMode="auto">
            <a:xfrm>
              <a:off x="3227" y="3003"/>
              <a:ext cx="106" cy="6"/>
            </a:xfrm>
            <a:custGeom>
              <a:avLst/>
              <a:gdLst>
                <a:gd name="T0" fmla="*/ 3 w 106"/>
                <a:gd name="T1" fmla="*/ 0 h 6"/>
                <a:gd name="T2" fmla="*/ 103 w 106"/>
                <a:gd name="T3" fmla="*/ 0 h 6"/>
                <a:gd name="T4" fmla="*/ 103 w 106"/>
                <a:gd name="T5" fmla="*/ 0 h 6"/>
                <a:gd name="T6" fmla="*/ 103 w 106"/>
                <a:gd name="T7" fmla="*/ 0 h 6"/>
                <a:gd name="T8" fmla="*/ 103 w 106"/>
                <a:gd name="T9" fmla="*/ 3 h 6"/>
                <a:gd name="T10" fmla="*/ 103 w 106"/>
                <a:gd name="T11" fmla="*/ 3 h 6"/>
                <a:gd name="T12" fmla="*/ 103 w 106"/>
                <a:gd name="T13" fmla="*/ 3 h 6"/>
                <a:gd name="T14" fmla="*/ 106 w 106"/>
                <a:gd name="T15" fmla="*/ 3 h 6"/>
                <a:gd name="T16" fmla="*/ 106 w 106"/>
                <a:gd name="T17" fmla="*/ 6 h 6"/>
                <a:gd name="T18" fmla="*/ 106 w 106"/>
                <a:gd name="T19" fmla="*/ 6 h 6"/>
                <a:gd name="T20" fmla="*/ 0 w 106"/>
                <a:gd name="T21" fmla="*/ 6 h 6"/>
                <a:gd name="T22" fmla="*/ 0 w 106"/>
                <a:gd name="T23" fmla="*/ 6 h 6"/>
                <a:gd name="T24" fmla="*/ 0 w 106"/>
                <a:gd name="T25" fmla="*/ 3 h 6"/>
                <a:gd name="T26" fmla="*/ 0 w 106"/>
                <a:gd name="T27" fmla="*/ 3 h 6"/>
                <a:gd name="T28" fmla="*/ 0 w 106"/>
                <a:gd name="T29" fmla="*/ 3 h 6"/>
                <a:gd name="T30" fmla="*/ 0 w 106"/>
                <a:gd name="T31" fmla="*/ 3 h 6"/>
                <a:gd name="T32" fmla="*/ 0 w 106"/>
                <a:gd name="T33" fmla="*/ 0 h 6"/>
                <a:gd name="T34" fmla="*/ 0 w 106"/>
                <a:gd name="T35" fmla="*/ 0 h 6"/>
                <a:gd name="T36" fmla="*/ 3 w 1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6"/>
                <a:gd name="T59" fmla="*/ 106 w 1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6">
                  <a:moveTo>
                    <a:pt x="3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77" name="Freeform 449"/>
            <p:cNvSpPr>
              <a:spLocks/>
            </p:cNvSpPr>
            <p:nvPr/>
          </p:nvSpPr>
          <p:spPr bwMode="auto">
            <a:xfrm>
              <a:off x="3227" y="3006"/>
              <a:ext cx="106" cy="6"/>
            </a:xfrm>
            <a:custGeom>
              <a:avLst/>
              <a:gdLst>
                <a:gd name="T0" fmla="*/ 0 w 106"/>
                <a:gd name="T1" fmla="*/ 0 h 6"/>
                <a:gd name="T2" fmla="*/ 103 w 106"/>
                <a:gd name="T3" fmla="*/ 0 h 6"/>
                <a:gd name="T4" fmla="*/ 103 w 106"/>
                <a:gd name="T5" fmla="*/ 0 h 6"/>
                <a:gd name="T6" fmla="*/ 106 w 106"/>
                <a:gd name="T7" fmla="*/ 0 h 6"/>
                <a:gd name="T8" fmla="*/ 106 w 106"/>
                <a:gd name="T9" fmla="*/ 3 h 6"/>
                <a:gd name="T10" fmla="*/ 106 w 106"/>
                <a:gd name="T11" fmla="*/ 3 h 6"/>
                <a:gd name="T12" fmla="*/ 106 w 106"/>
                <a:gd name="T13" fmla="*/ 3 h 6"/>
                <a:gd name="T14" fmla="*/ 106 w 106"/>
                <a:gd name="T15" fmla="*/ 3 h 6"/>
                <a:gd name="T16" fmla="*/ 106 w 106"/>
                <a:gd name="T17" fmla="*/ 6 h 6"/>
                <a:gd name="T18" fmla="*/ 106 w 106"/>
                <a:gd name="T19" fmla="*/ 6 h 6"/>
                <a:gd name="T20" fmla="*/ 0 w 106"/>
                <a:gd name="T21" fmla="*/ 6 h 6"/>
                <a:gd name="T22" fmla="*/ 0 w 106"/>
                <a:gd name="T23" fmla="*/ 6 h 6"/>
                <a:gd name="T24" fmla="*/ 0 w 106"/>
                <a:gd name="T25" fmla="*/ 3 h 6"/>
                <a:gd name="T26" fmla="*/ 0 w 106"/>
                <a:gd name="T27" fmla="*/ 3 h 6"/>
                <a:gd name="T28" fmla="*/ 0 w 106"/>
                <a:gd name="T29" fmla="*/ 3 h 6"/>
                <a:gd name="T30" fmla="*/ 0 w 106"/>
                <a:gd name="T31" fmla="*/ 3 h 6"/>
                <a:gd name="T32" fmla="*/ 0 w 106"/>
                <a:gd name="T33" fmla="*/ 0 h 6"/>
                <a:gd name="T34" fmla="*/ 0 w 106"/>
                <a:gd name="T35" fmla="*/ 0 h 6"/>
                <a:gd name="T36" fmla="*/ 0 w 1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6"/>
                <a:gd name="T59" fmla="*/ 106 w 1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6">
                  <a:moveTo>
                    <a:pt x="0" y="0"/>
                  </a:moveTo>
                  <a:lnTo>
                    <a:pt x="103" y="0"/>
                  </a:lnTo>
                  <a:lnTo>
                    <a:pt x="106" y="0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78" name="Freeform 450"/>
            <p:cNvSpPr>
              <a:spLocks/>
            </p:cNvSpPr>
            <p:nvPr/>
          </p:nvSpPr>
          <p:spPr bwMode="auto">
            <a:xfrm>
              <a:off x="3227" y="3009"/>
              <a:ext cx="106" cy="7"/>
            </a:xfrm>
            <a:custGeom>
              <a:avLst/>
              <a:gdLst>
                <a:gd name="T0" fmla="*/ 0 w 106"/>
                <a:gd name="T1" fmla="*/ 0 h 7"/>
                <a:gd name="T2" fmla="*/ 106 w 106"/>
                <a:gd name="T3" fmla="*/ 0 h 7"/>
                <a:gd name="T4" fmla="*/ 106 w 106"/>
                <a:gd name="T5" fmla="*/ 0 h 7"/>
                <a:gd name="T6" fmla="*/ 106 w 106"/>
                <a:gd name="T7" fmla="*/ 0 h 7"/>
                <a:gd name="T8" fmla="*/ 106 w 106"/>
                <a:gd name="T9" fmla="*/ 3 h 7"/>
                <a:gd name="T10" fmla="*/ 106 w 106"/>
                <a:gd name="T11" fmla="*/ 3 h 7"/>
                <a:gd name="T12" fmla="*/ 106 w 106"/>
                <a:gd name="T13" fmla="*/ 3 h 7"/>
                <a:gd name="T14" fmla="*/ 106 w 106"/>
                <a:gd name="T15" fmla="*/ 3 h 7"/>
                <a:gd name="T16" fmla="*/ 106 w 106"/>
                <a:gd name="T17" fmla="*/ 7 h 7"/>
                <a:gd name="T18" fmla="*/ 106 w 106"/>
                <a:gd name="T19" fmla="*/ 7 h 7"/>
                <a:gd name="T20" fmla="*/ 0 w 106"/>
                <a:gd name="T21" fmla="*/ 7 h 7"/>
                <a:gd name="T22" fmla="*/ 0 w 106"/>
                <a:gd name="T23" fmla="*/ 7 h 7"/>
                <a:gd name="T24" fmla="*/ 0 w 106"/>
                <a:gd name="T25" fmla="*/ 3 h 7"/>
                <a:gd name="T26" fmla="*/ 0 w 106"/>
                <a:gd name="T27" fmla="*/ 3 h 7"/>
                <a:gd name="T28" fmla="*/ 0 w 106"/>
                <a:gd name="T29" fmla="*/ 3 h 7"/>
                <a:gd name="T30" fmla="*/ 0 w 106"/>
                <a:gd name="T31" fmla="*/ 3 h 7"/>
                <a:gd name="T32" fmla="*/ 0 w 106"/>
                <a:gd name="T33" fmla="*/ 0 h 7"/>
                <a:gd name="T34" fmla="*/ 0 w 106"/>
                <a:gd name="T35" fmla="*/ 0 h 7"/>
                <a:gd name="T36" fmla="*/ 0 w 106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7"/>
                <a:gd name="T59" fmla="*/ 106 w 10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7">
                  <a:moveTo>
                    <a:pt x="0" y="0"/>
                  </a:moveTo>
                  <a:lnTo>
                    <a:pt x="106" y="0"/>
                  </a:lnTo>
                  <a:lnTo>
                    <a:pt x="106" y="3"/>
                  </a:lnTo>
                  <a:lnTo>
                    <a:pt x="106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79" name="Freeform 451"/>
            <p:cNvSpPr>
              <a:spLocks/>
            </p:cNvSpPr>
            <p:nvPr/>
          </p:nvSpPr>
          <p:spPr bwMode="auto">
            <a:xfrm>
              <a:off x="3227" y="3012"/>
              <a:ext cx="106" cy="7"/>
            </a:xfrm>
            <a:custGeom>
              <a:avLst/>
              <a:gdLst>
                <a:gd name="T0" fmla="*/ 0 w 106"/>
                <a:gd name="T1" fmla="*/ 0 h 7"/>
                <a:gd name="T2" fmla="*/ 106 w 106"/>
                <a:gd name="T3" fmla="*/ 0 h 7"/>
                <a:gd name="T4" fmla="*/ 106 w 106"/>
                <a:gd name="T5" fmla="*/ 0 h 7"/>
                <a:gd name="T6" fmla="*/ 106 w 106"/>
                <a:gd name="T7" fmla="*/ 0 h 7"/>
                <a:gd name="T8" fmla="*/ 106 w 106"/>
                <a:gd name="T9" fmla="*/ 4 h 7"/>
                <a:gd name="T10" fmla="*/ 106 w 106"/>
                <a:gd name="T11" fmla="*/ 4 h 7"/>
                <a:gd name="T12" fmla="*/ 106 w 106"/>
                <a:gd name="T13" fmla="*/ 4 h 7"/>
                <a:gd name="T14" fmla="*/ 106 w 106"/>
                <a:gd name="T15" fmla="*/ 4 h 7"/>
                <a:gd name="T16" fmla="*/ 106 w 106"/>
                <a:gd name="T17" fmla="*/ 7 h 7"/>
                <a:gd name="T18" fmla="*/ 106 w 106"/>
                <a:gd name="T19" fmla="*/ 7 h 7"/>
                <a:gd name="T20" fmla="*/ 0 w 106"/>
                <a:gd name="T21" fmla="*/ 7 h 7"/>
                <a:gd name="T22" fmla="*/ 0 w 106"/>
                <a:gd name="T23" fmla="*/ 7 h 7"/>
                <a:gd name="T24" fmla="*/ 0 w 106"/>
                <a:gd name="T25" fmla="*/ 4 h 7"/>
                <a:gd name="T26" fmla="*/ 0 w 106"/>
                <a:gd name="T27" fmla="*/ 4 h 7"/>
                <a:gd name="T28" fmla="*/ 0 w 106"/>
                <a:gd name="T29" fmla="*/ 4 h 7"/>
                <a:gd name="T30" fmla="*/ 0 w 106"/>
                <a:gd name="T31" fmla="*/ 4 h 7"/>
                <a:gd name="T32" fmla="*/ 0 w 106"/>
                <a:gd name="T33" fmla="*/ 0 h 7"/>
                <a:gd name="T34" fmla="*/ 0 w 106"/>
                <a:gd name="T35" fmla="*/ 0 h 7"/>
                <a:gd name="T36" fmla="*/ 0 w 106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7"/>
                <a:gd name="T59" fmla="*/ 106 w 10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7">
                  <a:moveTo>
                    <a:pt x="0" y="0"/>
                  </a:moveTo>
                  <a:lnTo>
                    <a:pt x="106" y="0"/>
                  </a:lnTo>
                  <a:lnTo>
                    <a:pt x="106" y="4"/>
                  </a:lnTo>
                  <a:lnTo>
                    <a:pt x="106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80" name="Freeform 452"/>
            <p:cNvSpPr>
              <a:spLocks/>
            </p:cNvSpPr>
            <p:nvPr/>
          </p:nvSpPr>
          <p:spPr bwMode="auto">
            <a:xfrm>
              <a:off x="3224" y="3016"/>
              <a:ext cx="109" cy="6"/>
            </a:xfrm>
            <a:custGeom>
              <a:avLst/>
              <a:gdLst>
                <a:gd name="T0" fmla="*/ 3 w 109"/>
                <a:gd name="T1" fmla="*/ 0 h 6"/>
                <a:gd name="T2" fmla="*/ 109 w 109"/>
                <a:gd name="T3" fmla="*/ 0 h 6"/>
                <a:gd name="T4" fmla="*/ 109 w 109"/>
                <a:gd name="T5" fmla="*/ 0 h 6"/>
                <a:gd name="T6" fmla="*/ 109 w 109"/>
                <a:gd name="T7" fmla="*/ 0 h 6"/>
                <a:gd name="T8" fmla="*/ 109 w 109"/>
                <a:gd name="T9" fmla="*/ 3 h 6"/>
                <a:gd name="T10" fmla="*/ 109 w 109"/>
                <a:gd name="T11" fmla="*/ 3 h 6"/>
                <a:gd name="T12" fmla="*/ 109 w 109"/>
                <a:gd name="T13" fmla="*/ 3 h 6"/>
                <a:gd name="T14" fmla="*/ 109 w 109"/>
                <a:gd name="T15" fmla="*/ 3 h 6"/>
                <a:gd name="T16" fmla="*/ 109 w 109"/>
                <a:gd name="T17" fmla="*/ 6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6 h 6"/>
                <a:gd name="T24" fmla="*/ 3 w 109"/>
                <a:gd name="T25" fmla="*/ 3 h 6"/>
                <a:gd name="T26" fmla="*/ 3 w 109"/>
                <a:gd name="T27" fmla="*/ 3 h 6"/>
                <a:gd name="T28" fmla="*/ 3 w 109"/>
                <a:gd name="T29" fmla="*/ 3 h 6"/>
                <a:gd name="T30" fmla="*/ 3 w 109"/>
                <a:gd name="T31" fmla="*/ 3 h 6"/>
                <a:gd name="T32" fmla="*/ 3 w 109"/>
                <a:gd name="T33" fmla="*/ 0 h 6"/>
                <a:gd name="T34" fmla="*/ 3 w 109"/>
                <a:gd name="T35" fmla="*/ 0 h 6"/>
                <a:gd name="T36" fmla="*/ 3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3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81" name="Freeform 453"/>
            <p:cNvSpPr>
              <a:spLocks/>
            </p:cNvSpPr>
            <p:nvPr/>
          </p:nvSpPr>
          <p:spPr bwMode="auto">
            <a:xfrm>
              <a:off x="3224" y="3019"/>
              <a:ext cx="109" cy="6"/>
            </a:xfrm>
            <a:custGeom>
              <a:avLst/>
              <a:gdLst>
                <a:gd name="T0" fmla="*/ 3 w 109"/>
                <a:gd name="T1" fmla="*/ 0 h 6"/>
                <a:gd name="T2" fmla="*/ 109 w 109"/>
                <a:gd name="T3" fmla="*/ 0 h 6"/>
                <a:gd name="T4" fmla="*/ 109 w 109"/>
                <a:gd name="T5" fmla="*/ 0 h 6"/>
                <a:gd name="T6" fmla="*/ 109 w 109"/>
                <a:gd name="T7" fmla="*/ 0 h 6"/>
                <a:gd name="T8" fmla="*/ 109 w 109"/>
                <a:gd name="T9" fmla="*/ 3 h 6"/>
                <a:gd name="T10" fmla="*/ 109 w 109"/>
                <a:gd name="T11" fmla="*/ 3 h 6"/>
                <a:gd name="T12" fmla="*/ 109 w 109"/>
                <a:gd name="T13" fmla="*/ 3 h 6"/>
                <a:gd name="T14" fmla="*/ 109 w 109"/>
                <a:gd name="T15" fmla="*/ 3 h 6"/>
                <a:gd name="T16" fmla="*/ 109 w 109"/>
                <a:gd name="T17" fmla="*/ 6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6 h 6"/>
                <a:gd name="T24" fmla="*/ 0 w 109"/>
                <a:gd name="T25" fmla="*/ 3 h 6"/>
                <a:gd name="T26" fmla="*/ 0 w 109"/>
                <a:gd name="T27" fmla="*/ 3 h 6"/>
                <a:gd name="T28" fmla="*/ 0 w 109"/>
                <a:gd name="T29" fmla="*/ 3 h 6"/>
                <a:gd name="T30" fmla="*/ 0 w 109"/>
                <a:gd name="T31" fmla="*/ 3 h 6"/>
                <a:gd name="T32" fmla="*/ 3 w 109"/>
                <a:gd name="T33" fmla="*/ 0 h 6"/>
                <a:gd name="T34" fmla="*/ 3 w 109"/>
                <a:gd name="T35" fmla="*/ 0 h 6"/>
                <a:gd name="T36" fmla="*/ 3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3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82" name="Freeform 454"/>
            <p:cNvSpPr>
              <a:spLocks/>
            </p:cNvSpPr>
            <p:nvPr/>
          </p:nvSpPr>
          <p:spPr bwMode="auto">
            <a:xfrm>
              <a:off x="3224" y="3022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09 w 112"/>
                <a:gd name="T3" fmla="*/ 0 h 6"/>
                <a:gd name="T4" fmla="*/ 109 w 112"/>
                <a:gd name="T5" fmla="*/ 0 h 6"/>
                <a:gd name="T6" fmla="*/ 109 w 112"/>
                <a:gd name="T7" fmla="*/ 0 h 6"/>
                <a:gd name="T8" fmla="*/ 109 w 112"/>
                <a:gd name="T9" fmla="*/ 3 h 6"/>
                <a:gd name="T10" fmla="*/ 109 w 112"/>
                <a:gd name="T11" fmla="*/ 3 h 6"/>
                <a:gd name="T12" fmla="*/ 109 w 112"/>
                <a:gd name="T13" fmla="*/ 3 h 6"/>
                <a:gd name="T14" fmla="*/ 109 w 112"/>
                <a:gd name="T15" fmla="*/ 3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3 h 6"/>
                <a:gd name="T26" fmla="*/ 0 w 112"/>
                <a:gd name="T27" fmla="*/ 3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0 h 6"/>
                <a:gd name="T34" fmla="*/ 0 w 112"/>
                <a:gd name="T35" fmla="*/ 0 h 6"/>
                <a:gd name="T36" fmla="*/ 0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0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83" name="Freeform 455"/>
            <p:cNvSpPr>
              <a:spLocks/>
            </p:cNvSpPr>
            <p:nvPr/>
          </p:nvSpPr>
          <p:spPr bwMode="auto">
            <a:xfrm>
              <a:off x="3224" y="3025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09 w 112"/>
                <a:gd name="T3" fmla="*/ 0 h 6"/>
                <a:gd name="T4" fmla="*/ 109 w 112"/>
                <a:gd name="T5" fmla="*/ 0 h 6"/>
                <a:gd name="T6" fmla="*/ 109 w 112"/>
                <a:gd name="T7" fmla="*/ 0 h 6"/>
                <a:gd name="T8" fmla="*/ 112 w 112"/>
                <a:gd name="T9" fmla="*/ 3 h 6"/>
                <a:gd name="T10" fmla="*/ 112 w 112"/>
                <a:gd name="T11" fmla="*/ 3 h 6"/>
                <a:gd name="T12" fmla="*/ 112 w 112"/>
                <a:gd name="T13" fmla="*/ 3 h 6"/>
                <a:gd name="T14" fmla="*/ 112 w 112"/>
                <a:gd name="T15" fmla="*/ 6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6 h 6"/>
                <a:gd name="T26" fmla="*/ 0 w 112"/>
                <a:gd name="T27" fmla="*/ 3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3 h 6"/>
                <a:gd name="T34" fmla="*/ 0 w 112"/>
                <a:gd name="T35" fmla="*/ 0 h 6"/>
                <a:gd name="T36" fmla="*/ 0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0" y="0"/>
                  </a:moveTo>
                  <a:lnTo>
                    <a:pt x="109" y="0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84" name="Freeform 456"/>
            <p:cNvSpPr>
              <a:spLocks/>
            </p:cNvSpPr>
            <p:nvPr/>
          </p:nvSpPr>
          <p:spPr bwMode="auto">
            <a:xfrm>
              <a:off x="3224" y="3028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12 w 112"/>
                <a:gd name="T3" fmla="*/ 0 h 6"/>
                <a:gd name="T4" fmla="*/ 112 w 112"/>
                <a:gd name="T5" fmla="*/ 0 h 6"/>
                <a:gd name="T6" fmla="*/ 112 w 112"/>
                <a:gd name="T7" fmla="*/ 3 h 6"/>
                <a:gd name="T8" fmla="*/ 112 w 112"/>
                <a:gd name="T9" fmla="*/ 3 h 6"/>
                <a:gd name="T10" fmla="*/ 112 w 112"/>
                <a:gd name="T11" fmla="*/ 3 h 6"/>
                <a:gd name="T12" fmla="*/ 112 w 112"/>
                <a:gd name="T13" fmla="*/ 3 h 6"/>
                <a:gd name="T14" fmla="*/ 112 w 112"/>
                <a:gd name="T15" fmla="*/ 6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6 h 6"/>
                <a:gd name="T26" fmla="*/ 0 w 112"/>
                <a:gd name="T27" fmla="*/ 3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3 h 6"/>
                <a:gd name="T34" fmla="*/ 0 w 112"/>
                <a:gd name="T35" fmla="*/ 0 h 6"/>
                <a:gd name="T36" fmla="*/ 0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0" y="0"/>
                  </a:moveTo>
                  <a:lnTo>
                    <a:pt x="112" y="0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85" name="Freeform 457"/>
            <p:cNvSpPr>
              <a:spLocks/>
            </p:cNvSpPr>
            <p:nvPr/>
          </p:nvSpPr>
          <p:spPr bwMode="auto">
            <a:xfrm>
              <a:off x="3224" y="3031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12 w 112"/>
                <a:gd name="T3" fmla="*/ 0 h 6"/>
                <a:gd name="T4" fmla="*/ 112 w 112"/>
                <a:gd name="T5" fmla="*/ 0 h 6"/>
                <a:gd name="T6" fmla="*/ 112 w 112"/>
                <a:gd name="T7" fmla="*/ 3 h 6"/>
                <a:gd name="T8" fmla="*/ 112 w 112"/>
                <a:gd name="T9" fmla="*/ 3 h 6"/>
                <a:gd name="T10" fmla="*/ 112 w 112"/>
                <a:gd name="T11" fmla="*/ 3 h 6"/>
                <a:gd name="T12" fmla="*/ 112 w 112"/>
                <a:gd name="T13" fmla="*/ 3 h 6"/>
                <a:gd name="T14" fmla="*/ 112 w 112"/>
                <a:gd name="T15" fmla="*/ 6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6 h 6"/>
                <a:gd name="T26" fmla="*/ 0 w 112"/>
                <a:gd name="T27" fmla="*/ 3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3 h 6"/>
                <a:gd name="T34" fmla="*/ 0 w 112"/>
                <a:gd name="T35" fmla="*/ 0 h 6"/>
                <a:gd name="T36" fmla="*/ 0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0" y="0"/>
                  </a:moveTo>
                  <a:lnTo>
                    <a:pt x="112" y="0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86" name="Freeform 458"/>
            <p:cNvSpPr>
              <a:spLocks/>
            </p:cNvSpPr>
            <p:nvPr/>
          </p:nvSpPr>
          <p:spPr bwMode="auto">
            <a:xfrm>
              <a:off x="3221" y="3034"/>
              <a:ext cx="115" cy="6"/>
            </a:xfrm>
            <a:custGeom>
              <a:avLst/>
              <a:gdLst>
                <a:gd name="T0" fmla="*/ 3 w 115"/>
                <a:gd name="T1" fmla="*/ 0 h 6"/>
                <a:gd name="T2" fmla="*/ 115 w 115"/>
                <a:gd name="T3" fmla="*/ 0 h 6"/>
                <a:gd name="T4" fmla="*/ 115 w 115"/>
                <a:gd name="T5" fmla="*/ 0 h 6"/>
                <a:gd name="T6" fmla="*/ 115 w 115"/>
                <a:gd name="T7" fmla="*/ 3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3 h 6"/>
                <a:gd name="T14" fmla="*/ 115 w 115"/>
                <a:gd name="T15" fmla="*/ 6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6 h 6"/>
                <a:gd name="T26" fmla="*/ 0 w 115"/>
                <a:gd name="T27" fmla="*/ 3 h 6"/>
                <a:gd name="T28" fmla="*/ 3 w 115"/>
                <a:gd name="T29" fmla="*/ 3 h 6"/>
                <a:gd name="T30" fmla="*/ 3 w 115"/>
                <a:gd name="T31" fmla="*/ 3 h 6"/>
                <a:gd name="T32" fmla="*/ 3 w 115"/>
                <a:gd name="T33" fmla="*/ 3 h 6"/>
                <a:gd name="T34" fmla="*/ 3 w 115"/>
                <a:gd name="T35" fmla="*/ 0 h 6"/>
                <a:gd name="T36" fmla="*/ 3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3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87" name="Freeform 459"/>
            <p:cNvSpPr>
              <a:spLocks/>
            </p:cNvSpPr>
            <p:nvPr/>
          </p:nvSpPr>
          <p:spPr bwMode="auto">
            <a:xfrm>
              <a:off x="3221" y="3037"/>
              <a:ext cx="115" cy="6"/>
            </a:xfrm>
            <a:custGeom>
              <a:avLst/>
              <a:gdLst>
                <a:gd name="T0" fmla="*/ 3 w 115"/>
                <a:gd name="T1" fmla="*/ 0 h 6"/>
                <a:gd name="T2" fmla="*/ 115 w 115"/>
                <a:gd name="T3" fmla="*/ 0 h 6"/>
                <a:gd name="T4" fmla="*/ 115 w 115"/>
                <a:gd name="T5" fmla="*/ 0 h 6"/>
                <a:gd name="T6" fmla="*/ 115 w 115"/>
                <a:gd name="T7" fmla="*/ 3 h 6"/>
                <a:gd name="T8" fmla="*/ 115 w 115"/>
                <a:gd name="T9" fmla="*/ 3 h 6"/>
                <a:gd name="T10" fmla="*/ 115 w 115"/>
                <a:gd name="T11" fmla="*/ 3 h 6"/>
                <a:gd name="T12" fmla="*/ 115 w 115"/>
                <a:gd name="T13" fmla="*/ 3 h 6"/>
                <a:gd name="T14" fmla="*/ 115 w 115"/>
                <a:gd name="T15" fmla="*/ 6 h 6"/>
                <a:gd name="T16" fmla="*/ 115 w 115"/>
                <a:gd name="T17" fmla="*/ 6 h 6"/>
                <a:gd name="T18" fmla="*/ 115 w 115"/>
                <a:gd name="T19" fmla="*/ 6 h 6"/>
                <a:gd name="T20" fmla="*/ 0 w 115"/>
                <a:gd name="T21" fmla="*/ 6 h 6"/>
                <a:gd name="T22" fmla="*/ 0 w 115"/>
                <a:gd name="T23" fmla="*/ 6 h 6"/>
                <a:gd name="T24" fmla="*/ 0 w 115"/>
                <a:gd name="T25" fmla="*/ 6 h 6"/>
                <a:gd name="T26" fmla="*/ 0 w 115"/>
                <a:gd name="T27" fmla="*/ 3 h 6"/>
                <a:gd name="T28" fmla="*/ 0 w 115"/>
                <a:gd name="T29" fmla="*/ 3 h 6"/>
                <a:gd name="T30" fmla="*/ 0 w 115"/>
                <a:gd name="T31" fmla="*/ 3 h 6"/>
                <a:gd name="T32" fmla="*/ 0 w 115"/>
                <a:gd name="T33" fmla="*/ 3 h 6"/>
                <a:gd name="T34" fmla="*/ 0 w 115"/>
                <a:gd name="T35" fmla="*/ 0 h 6"/>
                <a:gd name="T36" fmla="*/ 3 w 1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"/>
                <a:gd name="T58" fmla="*/ 0 h 6"/>
                <a:gd name="T59" fmla="*/ 115 w 1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" h="6">
                  <a:moveTo>
                    <a:pt x="3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88" name="Freeform 460"/>
            <p:cNvSpPr>
              <a:spLocks/>
            </p:cNvSpPr>
            <p:nvPr/>
          </p:nvSpPr>
          <p:spPr bwMode="auto">
            <a:xfrm>
              <a:off x="3221" y="3040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5 w 118"/>
                <a:gd name="T3" fmla="*/ 0 h 6"/>
                <a:gd name="T4" fmla="*/ 115 w 118"/>
                <a:gd name="T5" fmla="*/ 0 h 6"/>
                <a:gd name="T6" fmla="*/ 115 w 118"/>
                <a:gd name="T7" fmla="*/ 3 h 6"/>
                <a:gd name="T8" fmla="*/ 115 w 118"/>
                <a:gd name="T9" fmla="*/ 3 h 6"/>
                <a:gd name="T10" fmla="*/ 115 w 118"/>
                <a:gd name="T11" fmla="*/ 3 h 6"/>
                <a:gd name="T12" fmla="*/ 115 w 118"/>
                <a:gd name="T13" fmla="*/ 3 h 6"/>
                <a:gd name="T14" fmla="*/ 115 w 118"/>
                <a:gd name="T15" fmla="*/ 6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6 h 6"/>
                <a:gd name="T26" fmla="*/ 0 w 118"/>
                <a:gd name="T27" fmla="*/ 3 h 6"/>
                <a:gd name="T28" fmla="*/ 0 w 118"/>
                <a:gd name="T29" fmla="*/ 3 h 6"/>
                <a:gd name="T30" fmla="*/ 0 w 118"/>
                <a:gd name="T31" fmla="*/ 3 h 6"/>
                <a:gd name="T32" fmla="*/ 0 w 118"/>
                <a:gd name="T33" fmla="*/ 3 h 6"/>
                <a:gd name="T34" fmla="*/ 0 w 118"/>
                <a:gd name="T35" fmla="*/ 0 h 6"/>
                <a:gd name="T36" fmla="*/ 0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5" y="6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89" name="Freeform 461"/>
            <p:cNvSpPr>
              <a:spLocks/>
            </p:cNvSpPr>
            <p:nvPr/>
          </p:nvSpPr>
          <p:spPr bwMode="auto">
            <a:xfrm>
              <a:off x="3221" y="3043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5 w 118"/>
                <a:gd name="T3" fmla="*/ 0 h 6"/>
                <a:gd name="T4" fmla="*/ 115 w 118"/>
                <a:gd name="T5" fmla="*/ 0 h 6"/>
                <a:gd name="T6" fmla="*/ 115 w 118"/>
                <a:gd name="T7" fmla="*/ 3 h 6"/>
                <a:gd name="T8" fmla="*/ 118 w 118"/>
                <a:gd name="T9" fmla="*/ 3 h 6"/>
                <a:gd name="T10" fmla="*/ 118 w 118"/>
                <a:gd name="T11" fmla="*/ 3 h 6"/>
                <a:gd name="T12" fmla="*/ 118 w 118"/>
                <a:gd name="T13" fmla="*/ 3 h 6"/>
                <a:gd name="T14" fmla="*/ 118 w 118"/>
                <a:gd name="T15" fmla="*/ 6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6 h 6"/>
                <a:gd name="T26" fmla="*/ 0 w 118"/>
                <a:gd name="T27" fmla="*/ 3 h 6"/>
                <a:gd name="T28" fmla="*/ 0 w 118"/>
                <a:gd name="T29" fmla="*/ 3 h 6"/>
                <a:gd name="T30" fmla="*/ 0 w 118"/>
                <a:gd name="T31" fmla="*/ 3 h 6"/>
                <a:gd name="T32" fmla="*/ 0 w 118"/>
                <a:gd name="T33" fmla="*/ 3 h 6"/>
                <a:gd name="T34" fmla="*/ 0 w 118"/>
                <a:gd name="T35" fmla="*/ 0 h 6"/>
                <a:gd name="T36" fmla="*/ 0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8" y="3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90" name="Freeform 462"/>
            <p:cNvSpPr>
              <a:spLocks/>
            </p:cNvSpPr>
            <p:nvPr/>
          </p:nvSpPr>
          <p:spPr bwMode="auto">
            <a:xfrm>
              <a:off x="3221" y="3046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8 w 118"/>
                <a:gd name="T3" fmla="*/ 0 h 6"/>
                <a:gd name="T4" fmla="*/ 118 w 118"/>
                <a:gd name="T5" fmla="*/ 0 h 6"/>
                <a:gd name="T6" fmla="*/ 118 w 118"/>
                <a:gd name="T7" fmla="*/ 3 h 6"/>
                <a:gd name="T8" fmla="*/ 118 w 118"/>
                <a:gd name="T9" fmla="*/ 3 h 6"/>
                <a:gd name="T10" fmla="*/ 118 w 118"/>
                <a:gd name="T11" fmla="*/ 3 h 6"/>
                <a:gd name="T12" fmla="*/ 118 w 118"/>
                <a:gd name="T13" fmla="*/ 3 h 6"/>
                <a:gd name="T14" fmla="*/ 118 w 118"/>
                <a:gd name="T15" fmla="*/ 6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6 h 6"/>
                <a:gd name="T26" fmla="*/ 0 w 118"/>
                <a:gd name="T27" fmla="*/ 3 h 6"/>
                <a:gd name="T28" fmla="*/ 0 w 118"/>
                <a:gd name="T29" fmla="*/ 3 h 6"/>
                <a:gd name="T30" fmla="*/ 0 w 118"/>
                <a:gd name="T31" fmla="*/ 3 h 6"/>
                <a:gd name="T32" fmla="*/ 0 w 118"/>
                <a:gd name="T33" fmla="*/ 3 h 6"/>
                <a:gd name="T34" fmla="*/ 0 w 118"/>
                <a:gd name="T35" fmla="*/ 0 h 6"/>
                <a:gd name="T36" fmla="*/ 0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0" y="0"/>
                  </a:moveTo>
                  <a:lnTo>
                    <a:pt x="118" y="0"/>
                  </a:lnTo>
                  <a:lnTo>
                    <a:pt x="118" y="3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91" name="Freeform 463"/>
            <p:cNvSpPr>
              <a:spLocks/>
            </p:cNvSpPr>
            <p:nvPr/>
          </p:nvSpPr>
          <p:spPr bwMode="auto">
            <a:xfrm>
              <a:off x="3221" y="3049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8 w 118"/>
                <a:gd name="T3" fmla="*/ 0 h 6"/>
                <a:gd name="T4" fmla="*/ 118 w 118"/>
                <a:gd name="T5" fmla="*/ 0 h 6"/>
                <a:gd name="T6" fmla="*/ 118 w 118"/>
                <a:gd name="T7" fmla="*/ 3 h 6"/>
                <a:gd name="T8" fmla="*/ 118 w 118"/>
                <a:gd name="T9" fmla="*/ 3 h 6"/>
                <a:gd name="T10" fmla="*/ 118 w 118"/>
                <a:gd name="T11" fmla="*/ 3 h 6"/>
                <a:gd name="T12" fmla="*/ 118 w 118"/>
                <a:gd name="T13" fmla="*/ 3 h 6"/>
                <a:gd name="T14" fmla="*/ 118 w 118"/>
                <a:gd name="T15" fmla="*/ 6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6 h 6"/>
                <a:gd name="T26" fmla="*/ 0 w 118"/>
                <a:gd name="T27" fmla="*/ 3 h 6"/>
                <a:gd name="T28" fmla="*/ 0 w 118"/>
                <a:gd name="T29" fmla="*/ 3 h 6"/>
                <a:gd name="T30" fmla="*/ 0 w 118"/>
                <a:gd name="T31" fmla="*/ 3 h 6"/>
                <a:gd name="T32" fmla="*/ 0 w 118"/>
                <a:gd name="T33" fmla="*/ 3 h 6"/>
                <a:gd name="T34" fmla="*/ 0 w 118"/>
                <a:gd name="T35" fmla="*/ 0 h 6"/>
                <a:gd name="T36" fmla="*/ 0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0" y="0"/>
                  </a:moveTo>
                  <a:lnTo>
                    <a:pt x="118" y="0"/>
                  </a:lnTo>
                  <a:lnTo>
                    <a:pt x="118" y="3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92" name="Freeform 464"/>
            <p:cNvSpPr>
              <a:spLocks/>
            </p:cNvSpPr>
            <p:nvPr/>
          </p:nvSpPr>
          <p:spPr bwMode="auto">
            <a:xfrm>
              <a:off x="3218" y="3052"/>
              <a:ext cx="121" cy="6"/>
            </a:xfrm>
            <a:custGeom>
              <a:avLst/>
              <a:gdLst>
                <a:gd name="T0" fmla="*/ 3 w 121"/>
                <a:gd name="T1" fmla="*/ 0 h 6"/>
                <a:gd name="T2" fmla="*/ 121 w 121"/>
                <a:gd name="T3" fmla="*/ 0 h 6"/>
                <a:gd name="T4" fmla="*/ 121 w 121"/>
                <a:gd name="T5" fmla="*/ 0 h 6"/>
                <a:gd name="T6" fmla="*/ 121 w 121"/>
                <a:gd name="T7" fmla="*/ 3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3 h 6"/>
                <a:gd name="T14" fmla="*/ 121 w 121"/>
                <a:gd name="T15" fmla="*/ 6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0 w 121"/>
                <a:gd name="T25" fmla="*/ 6 h 6"/>
                <a:gd name="T26" fmla="*/ 0 w 121"/>
                <a:gd name="T27" fmla="*/ 3 h 6"/>
                <a:gd name="T28" fmla="*/ 3 w 121"/>
                <a:gd name="T29" fmla="*/ 3 h 6"/>
                <a:gd name="T30" fmla="*/ 3 w 121"/>
                <a:gd name="T31" fmla="*/ 3 h 6"/>
                <a:gd name="T32" fmla="*/ 3 w 121"/>
                <a:gd name="T33" fmla="*/ 3 h 6"/>
                <a:gd name="T34" fmla="*/ 3 w 121"/>
                <a:gd name="T35" fmla="*/ 0 h 6"/>
                <a:gd name="T36" fmla="*/ 3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3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93" name="Freeform 465"/>
            <p:cNvSpPr>
              <a:spLocks/>
            </p:cNvSpPr>
            <p:nvPr/>
          </p:nvSpPr>
          <p:spPr bwMode="auto">
            <a:xfrm>
              <a:off x="3218" y="3055"/>
              <a:ext cx="121" cy="6"/>
            </a:xfrm>
            <a:custGeom>
              <a:avLst/>
              <a:gdLst>
                <a:gd name="T0" fmla="*/ 3 w 121"/>
                <a:gd name="T1" fmla="*/ 0 h 6"/>
                <a:gd name="T2" fmla="*/ 121 w 121"/>
                <a:gd name="T3" fmla="*/ 0 h 6"/>
                <a:gd name="T4" fmla="*/ 121 w 121"/>
                <a:gd name="T5" fmla="*/ 0 h 6"/>
                <a:gd name="T6" fmla="*/ 121 w 121"/>
                <a:gd name="T7" fmla="*/ 3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3 h 6"/>
                <a:gd name="T14" fmla="*/ 121 w 121"/>
                <a:gd name="T15" fmla="*/ 6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0 w 121"/>
                <a:gd name="T25" fmla="*/ 6 h 6"/>
                <a:gd name="T26" fmla="*/ 0 w 121"/>
                <a:gd name="T27" fmla="*/ 3 h 6"/>
                <a:gd name="T28" fmla="*/ 0 w 121"/>
                <a:gd name="T29" fmla="*/ 3 h 6"/>
                <a:gd name="T30" fmla="*/ 0 w 121"/>
                <a:gd name="T31" fmla="*/ 3 h 6"/>
                <a:gd name="T32" fmla="*/ 0 w 121"/>
                <a:gd name="T33" fmla="*/ 3 h 6"/>
                <a:gd name="T34" fmla="*/ 0 w 121"/>
                <a:gd name="T35" fmla="*/ 0 h 6"/>
                <a:gd name="T36" fmla="*/ 3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3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94" name="Freeform 466"/>
            <p:cNvSpPr>
              <a:spLocks/>
            </p:cNvSpPr>
            <p:nvPr/>
          </p:nvSpPr>
          <p:spPr bwMode="auto">
            <a:xfrm>
              <a:off x="3218" y="3058"/>
              <a:ext cx="124" cy="6"/>
            </a:xfrm>
            <a:custGeom>
              <a:avLst/>
              <a:gdLst>
                <a:gd name="T0" fmla="*/ 0 w 124"/>
                <a:gd name="T1" fmla="*/ 0 h 6"/>
                <a:gd name="T2" fmla="*/ 121 w 124"/>
                <a:gd name="T3" fmla="*/ 0 h 6"/>
                <a:gd name="T4" fmla="*/ 121 w 124"/>
                <a:gd name="T5" fmla="*/ 0 h 6"/>
                <a:gd name="T6" fmla="*/ 121 w 124"/>
                <a:gd name="T7" fmla="*/ 3 h 6"/>
                <a:gd name="T8" fmla="*/ 121 w 124"/>
                <a:gd name="T9" fmla="*/ 3 h 6"/>
                <a:gd name="T10" fmla="*/ 121 w 124"/>
                <a:gd name="T11" fmla="*/ 3 h 6"/>
                <a:gd name="T12" fmla="*/ 121 w 124"/>
                <a:gd name="T13" fmla="*/ 3 h 6"/>
                <a:gd name="T14" fmla="*/ 121 w 124"/>
                <a:gd name="T15" fmla="*/ 6 h 6"/>
                <a:gd name="T16" fmla="*/ 124 w 124"/>
                <a:gd name="T17" fmla="*/ 6 h 6"/>
                <a:gd name="T18" fmla="*/ 124 w 124"/>
                <a:gd name="T19" fmla="*/ 6 h 6"/>
                <a:gd name="T20" fmla="*/ 0 w 124"/>
                <a:gd name="T21" fmla="*/ 6 h 6"/>
                <a:gd name="T22" fmla="*/ 0 w 124"/>
                <a:gd name="T23" fmla="*/ 6 h 6"/>
                <a:gd name="T24" fmla="*/ 0 w 124"/>
                <a:gd name="T25" fmla="*/ 6 h 6"/>
                <a:gd name="T26" fmla="*/ 0 w 124"/>
                <a:gd name="T27" fmla="*/ 3 h 6"/>
                <a:gd name="T28" fmla="*/ 0 w 124"/>
                <a:gd name="T29" fmla="*/ 3 h 6"/>
                <a:gd name="T30" fmla="*/ 0 w 124"/>
                <a:gd name="T31" fmla="*/ 3 h 6"/>
                <a:gd name="T32" fmla="*/ 0 w 124"/>
                <a:gd name="T33" fmla="*/ 3 h 6"/>
                <a:gd name="T34" fmla="*/ 0 w 124"/>
                <a:gd name="T35" fmla="*/ 0 h 6"/>
                <a:gd name="T36" fmla="*/ 0 w 1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6"/>
                <a:gd name="T59" fmla="*/ 124 w 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6">
                  <a:moveTo>
                    <a:pt x="0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1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95" name="Freeform 467"/>
            <p:cNvSpPr>
              <a:spLocks/>
            </p:cNvSpPr>
            <p:nvPr/>
          </p:nvSpPr>
          <p:spPr bwMode="auto">
            <a:xfrm>
              <a:off x="3218" y="3061"/>
              <a:ext cx="124" cy="6"/>
            </a:xfrm>
            <a:custGeom>
              <a:avLst/>
              <a:gdLst>
                <a:gd name="T0" fmla="*/ 0 w 124"/>
                <a:gd name="T1" fmla="*/ 0 h 6"/>
                <a:gd name="T2" fmla="*/ 121 w 124"/>
                <a:gd name="T3" fmla="*/ 0 h 6"/>
                <a:gd name="T4" fmla="*/ 121 w 124"/>
                <a:gd name="T5" fmla="*/ 0 h 6"/>
                <a:gd name="T6" fmla="*/ 121 w 124"/>
                <a:gd name="T7" fmla="*/ 3 h 6"/>
                <a:gd name="T8" fmla="*/ 124 w 124"/>
                <a:gd name="T9" fmla="*/ 3 h 6"/>
                <a:gd name="T10" fmla="*/ 124 w 124"/>
                <a:gd name="T11" fmla="*/ 3 h 6"/>
                <a:gd name="T12" fmla="*/ 124 w 124"/>
                <a:gd name="T13" fmla="*/ 3 h 6"/>
                <a:gd name="T14" fmla="*/ 124 w 124"/>
                <a:gd name="T15" fmla="*/ 6 h 6"/>
                <a:gd name="T16" fmla="*/ 124 w 124"/>
                <a:gd name="T17" fmla="*/ 6 h 6"/>
                <a:gd name="T18" fmla="*/ 124 w 124"/>
                <a:gd name="T19" fmla="*/ 6 h 6"/>
                <a:gd name="T20" fmla="*/ 0 w 124"/>
                <a:gd name="T21" fmla="*/ 6 h 6"/>
                <a:gd name="T22" fmla="*/ 0 w 124"/>
                <a:gd name="T23" fmla="*/ 6 h 6"/>
                <a:gd name="T24" fmla="*/ 0 w 124"/>
                <a:gd name="T25" fmla="*/ 6 h 6"/>
                <a:gd name="T26" fmla="*/ 0 w 124"/>
                <a:gd name="T27" fmla="*/ 3 h 6"/>
                <a:gd name="T28" fmla="*/ 0 w 124"/>
                <a:gd name="T29" fmla="*/ 3 h 6"/>
                <a:gd name="T30" fmla="*/ 0 w 124"/>
                <a:gd name="T31" fmla="*/ 3 h 6"/>
                <a:gd name="T32" fmla="*/ 0 w 124"/>
                <a:gd name="T33" fmla="*/ 3 h 6"/>
                <a:gd name="T34" fmla="*/ 0 w 124"/>
                <a:gd name="T35" fmla="*/ 0 h 6"/>
                <a:gd name="T36" fmla="*/ 0 w 1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6"/>
                <a:gd name="T59" fmla="*/ 124 w 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6">
                  <a:moveTo>
                    <a:pt x="0" y="0"/>
                  </a:moveTo>
                  <a:lnTo>
                    <a:pt x="121" y="0"/>
                  </a:lnTo>
                  <a:lnTo>
                    <a:pt x="121" y="3"/>
                  </a:lnTo>
                  <a:lnTo>
                    <a:pt x="124" y="3"/>
                  </a:lnTo>
                  <a:lnTo>
                    <a:pt x="1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96" name="Freeform 468"/>
            <p:cNvSpPr>
              <a:spLocks/>
            </p:cNvSpPr>
            <p:nvPr/>
          </p:nvSpPr>
          <p:spPr bwMode="auto">
            <a:xfrm>
              <a:off x="3218" y="3064"/>
              <a:ext cx="124" cy="6"/>
            </a:xfrm>
            <a:custGeom>
              <a:avLst/>
              <a:gdLst>
                <a:gd name="T0" fmla="*/ 0 w 124"/>
                <a:gd name="T1" fmla="*/ 0 h 6"/>
                <a:gd name="T2" fmla="*/ 124 w 124"/>
                <a:gd name="T3" fmla="*/ 0 h 6"/>
                <a:gd name="T4" fmla="*/ 124 w 124"/>
                <a:gd name="T5" fmla="*/ 0 h 6"/>
                <a:gd name="T6" fmla="*/ 124 w 124"/>
                <a:gd name="T7" fmla="*/ 3 h 6"/>
                <a:gd name="T8" fmla="*/ 124 w 124"/>
                <a:gd name="T9" fmla="*/ 3 h 6"/>
                <a:gd name="T10" fmla="*/ 124 w 124"/>
                <a:gd name="T11" fmla="*/ 3 h 6"/>
                <a:gd name="T12" fmla="*/ 124 w 124"/>
                <a:gd name="T13" fmla="*/ 3 h 6"/>
                <a:gd name="T14" fmla="*/ 124 w 124"/>
                <a:gd name="T15" fmla="*/ 6 h 6"/>
                <a:gd name="T16" fmla="*/ 124 w 124"/>
                <a:gd name="T17" fmla="*/ 6 h 6"/>
                <a:gd name="T18" fmla="*/ 124 w 124"/>
                <a:gd name="T19" fmla="*/ 6 h 6"/>
                <a:gd name="T20" fmla="*/ 0 w 124"/>
                <a:gd name="T21" fmla="*/ 6 h 6"/>
                <a:gd name="T22" fmla="*/ 0 w 124"/>
                <a:gd name="T23" fmla="*/ 6 h 6"/>
                <a:gd name="T24" fmla="*/ 0 w 124"/>
                <a:gd name="T25" fmla="*/ 6 h 6"/>
                <a:gd name="T26" fmla="*/ 0 w 124"/>
                <a:gd name="T27" fmla="*/ 3 h 6"/>
                <a:gd name="T28" fmla="*/ 0 w 124"/>
                <a:gd name="T29" fmla="*/ 3 h 6"/>
                <a:gd name="T30" fmla="*/ 0 w 124"/>
                <a:gd name="T31" fmla="*/ 3 h 6"/>
                <a:gd name="T32" fmla="*/ 0 w 124"/>
                <a:gd name="T33" fmla="*/ 3 h 6"/>
                <a:gd name="T34" fmla="*/ 0 w 124"/>
                <a:gd name="T35" fmla="*/ 0 h 6"/>
                <a:gd name="T36" fmla="*/ 0 w 1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6"/>
                <a:gd name="T59" fmla="*/ 124 w 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6">
                  <a:moveTo>
                    <a:pt x="0" y="0"/>
                  </a:moveTo>
                  <a:lnTo>
                    <a:pt x="124" y="0"/>
                  </a:lnTo>
                  <a:lnTo>
                    <a:pt x="124" y="3"/>
                  </a:lnTo>
                  <a:lnTo>
                    <a:pt x="1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97" name="Freeform 469"/>
            <p:cNvSpPr>
              <a:spLocks/>
            </p:cNvSpPr>
            <p:nvPr/>
          </p:nvSpPr>
          <p:spPr bwMode="auto">
            <a:xfrm>
              <a:off x="3218" y="3067"/>
              <a:ext cx="124" cy="6"/>
            </a:xfrm>
            <a:custGeom>
              <a:avLst/>
              <a:gdLst>
                <a:gd name="T0" fmla="*/ 0 w 124"/>
                <a:gd name="T1" fmla="*/ 0 h 6"/>
                <a:gd name="T2" fmla="*/ 124 w 124"/>
                <a:gd name="T3" fmla="*/ 0 h 6"/>
                <a:gd name="T4" fmla="*/ 124 w 124"/>
                <a:gd name="T5" fmla="*/ 0 h 6"/>
                <a:gd name="T6" fmla="*/ 124 w 124"/>
                <a:gd name="T7" fmla="*/ 3 h 6"/>
                <a:gd name="T8" fmla="*/ 124 w 124"/>
                <a:gd name="T9" fmla="*/ 3 h 6"/>
                <a:gd name="T10" fmla="*/ 124 w 124"/>
                <a:gd name="T11" fmla="*/ 3 h 6"/>
                <a:gd name="T12" fmla="*/ 124 w 124"/>
                <a:gd name="T13" fmla="*/ 3 h 6"/>
                <a:gd name="T14" fmla="*/ 124 w 124"/>
                <a:gd name="T15" fmla="*/ 6 h 6"/>
                <a:gd name="T16" fmla="*/ 124 w 124"/>
                <a:gd name="T17" fmla="*/ 6 h 6"/>
                <a:gd name="T18" fmla="*/ 124 w 124"/>
                <a:gd name="T19" fmla="*/ 6 h 6"/>
                <a:gd name="T20" fmla="*/ 0 w 124"/>
                <a:gd name="T21" fmla="*/ 6 h 6"/>
                <a:gd name="T22" fmla="*/ 0 w 124"/>
                <a:gd name="T23" fmla="*/ 6 h 6"/>
                <a:gd name="T24" fmla="*/ 0 w 124"/>
                <a:gd name="T25" fmla="*/ 6 h 6"/>
                <a:gd name="T26" fmla="*/ 0 w 124"/>
                <a:gd name="T27" fmla="*/ 3 h 6"/>
                <a:gd name="T28" fmla="*/ 0 w 124"/>
                <a:gd name="T29" fmla="*/ 3 h 6"/>
                <a:gd name="T30" fmla="*/ 0 w 124"/>
                <a:gd name="T31" fmla="*/ 3 h 6"/>
                <a:gd name="T32" fmla="*/ 0 w 124"/>
                <a:gd name="T33" fmla="*/ 3 h 6"/>
                <a:gd name="T34" fmla="*/ 0 w 124"/>
                <a:gd name="T35" fmla="*/ 0 h 6"/>
                <a:gd name="T36" fmla="*/ 0 w 1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6"/>
                <a:gd name="T59" fmla="*/ 124 w 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6">
                  <a:moveTo>
                    <a:pt x="0" y="0"/>
                  </a:moveTo>
                  <a:lnTo>
                    <a:pt x="124" y="0"/>
                  </a:lnTo>
                  <a:lnTo>
                    <a:pt x="124" y="3"/>
                  </a:lnTo>
                  <a:lnTo>
                    <a:pt x="1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98" name="Freeform 470"/>
            <p:cNvSpPr>
              <a:spLocks/>
            </p:cNvSpPr>
            <p:nvPr/>
          </p:nvSpPr>
          <p:spPr bwMode="auto">
            <a:xfrm>
              <a:off x="3214" y="3070"/>
              <a:ext cx="128" cy="6"/>
            </a:xfrm>
            <a:custGeom>
              <a:avLst/>
              <a:gdLst>
                <a:gd name="T0" fmla="*/ 4 w 128"/>
                <a:gd name="T1" fmla="*/ 0 h 6"/>
                <a:gd name="T2" fmla="*/ 128 w 128"/>
                <a:gd name="T3" fmla="*/ 0 h 6"/>
                <a:gd name="T4" fmla="*/ 128 w 128"/>
                <a:gd name="T5" fmla="*/ 0 h 6"/>
                <a:gd name="T6" fmla="*/ 128 w 128"/>
                <a:gd name="T7" fmla="*/ 3 h 6"/>
                <a:gd name="T8" fmla="*/ 128 w 128"/>
                <a:gd name="T9" fmla="*/ 3 h 6"/>
                <a:gd name="T10" fmla="*/ 128 w 128"/>
                <a:gd name="T11" fmla="*/ 3 h 6"/>
                <a:gd name="T12" fmla="*/ 128 w 128"/>
                <a:gd name="T13" fmla="*/ 3 h 6"/>
                <a:gd name="T14" fmla="*/ 128 w 128"/>
                <a:gd name="T15" fmla="*/ 6 h 6"/>
                <a:gd name="T16" fmla="*/ 128 w 128"/>
                <a:gd name="T17" fmla="*/ 6 h 6"/>
                <a:gd name="T18" fmla="*/ 128 w 128"/>
                <a:gd name="T19" fmla="*/ 6 h 6"/>
                <a:gd name="T20" fmla="*/ 0 w 128"/>
                <a:gd name="T21" fmla="*/ 6 h 6"/>
                <a:gd name="T22" fmla="*/ 0 w 128"/>
                <a:gd name="T23" fmla="*/ 6 h 6"/>
                <a:gd name="T24" fmla="*/ 0 w 128"/>
                <a:gd name="T25" fmla="*/ 6 h 6"/>
                <a:gd name="T26" fmla="*/ 0 w 128"/>
                <a:gd name="T27" fmla="*/ 3 h 6"/>
                <a:gd name="T28" fmla="*/ 4 w 128"/>
                <a:gd name="T29" fmla="*/ 3 h 6"/>
                <a:gd name="T30" fmla="*/ 4 w 128"/>
                <a:gd name="T31" fmla="*/ 3 h 6"/>
                <a:gd name="T32" fmla="*/ 4 w 128"/>
                <a:gd name="T33" fmla="*/ 3 h 6"/>
                <a:gd name="T34" fmla="*/ 4 w 128"/>
                <a:gd name="T35" fmla="*/ 0 h 6"/>
                <a:gd name="T36" fmla="*/ 4 w 1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"/>
                <a:gd name="T58" fmla="*/ 0 h 6"/>
                <a:gd name="T59" fmla="*/ 128 w 1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" h="6">
                  <a:moveTo>
                    <a:pt x="4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799" name="Freeform 471"/>
            <p:cNvSpPr>
              <a:spLocks/>
            </p:cNvSpPr>
            <p:nvPr/>
          </p:nvSpPr>
          <p:spPr bwMode="auto">
            <a:xfrm>
              <a:off x="3214" y="3073"/>
              <a:ext cx="128" cy="6"/>
            </a:xfrm>
            <a:custGeom>
              <a:avLst/>
              <a:gdLst>
                <a:gd name="T0" fmla="*/ 4 w 128"/>
                <a:gd name="T1" fmla="*/ 0 h 6"/>
                <a:gd name="T2" fmla="*/ 128 w 128"/>
                <a:gd name="T3" fmla="*/ 0 h 6"/>
                <a:gd name="T4" fmla="*/ 128 w 128"/>
                <a:gd name="T5" fmla="*/ 0 h 6"/>
                <a:gd name="T6" fmla="*/ 128 w 128"/>
                <a:gd name="T7" fmla="*/ 3 h 6"/>
                <a:gd name="T8" fmla="*/ 128 w 128"/>
                <a:gd name="T9" fmla="*/ 3 h 6"/>
                <a:gd name="T10" fmla="*/ 128 w 128"/>
                <a:gd name="T11" fmla="*/ 3 h 6"/>
                <a:gd name="T12" fmla="*/ 128 w 128"/>
                <a:gd name="T13" fmla="*/ 3 h 6"/>
                <a:gd name="T14" fmla="*/ 128 w 128"/>
                <a:gd name="T15" fmla="*/ 6 h 6"/>
                <a:gd name="T16" fmla="*/ 128 w 128"/>
                <a:gd name="T17" fmla="*/ 6 h 6"/>
                <a:gd name="T18" fmla="*/ 128 w 128"/>
                <a:gd name="T19" fmla="*/ 6 h 6"/>
                <a:gd name="T20" fmla="*/ 0 w 128"/>
                <a:gd name="T21" fmla="*/ 6 h 6"/>
                <a:gd name="T22" fmla="*/ 0 w 128"/>
                <a:gd name="T23" fmla="*/ 6 h 6"/>
                <a:gd name="T24" fmla="*/ 0 w 128"/>
                <a:gd name="T25" fmla="*/ 6 h 6"/>
                <a:gd name="T26" fmla="*/ 0 w 128"/>
                <a:gd name="T27" fmla="*/ 3 h 6"/>
                <a:gd name="T28" fmla="*/ 0 w 128"/>
                <a:gd name="T29" fmla="*/ 3 h 6"/>
                <a:gd name="T30" fmla="*/ 0 w 128"/>
                <a:gd name="T31" fmla="*/ 3 h 6"/>
                <a:gd name="T32" fmla="*/ 0 w 128"/>
                <a:gd name="T33" fmla="*/ 3 h 6"/>
                <a:gd name="T34" fmla="*/ 0 w 128"/>
                <a:gd name="T35" fmla="*/ 0 h 6"/>
                <a:gd name="T36" fmla="*/ 4 w 1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8"/>
                <a:gd name="T58" fmla="*/ 0 h 6"/>
                <a:gd name="T59" fmla="*/ 128 w 1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8" h="6">
                  <a:moveTo>
                    <a:pt x="4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00" name="Freeform 472"/>
            <p:cNvSpPr>
              <a:spLocks/>
            </p:cNvSpPr>
            <p:nvPr/>
          </p:nvSpPr>
          <p:spPr bwMode="auto">
            <a:xfrm>
              <a:off x="3214" y="3076"/>
              <a:ext cx="131" cy="6"/>
            </a:xfrm>
            <a:custGeom>
              <a:avLst/>
              <a:gdLst>
                <a:gd name="T0" fmla="*/ 0 w 131"/>
                <a:gd name="T1" fmla="*/ 0 h 6"/>
                <a:gd name="T2" fmla="*/ 128 w 131"/>
                <a:gd name="T3" fmla="*/ 0 h 6"/>
                <a:gd name="T4" fmla="*/ 128 w 131"/>
                <a:gd name="T5" fmla="*/ 0 h 6"/>
                <a:gd name="T6" fmla="*/ 128 w 131"/>
                <a:gd name="T7" fmla="*/ 3 h 6"/>
                <a:gd name="T8" fmla="*/ 128 w 131"/>
                <a:gd name="T9" fmla="*/ 3 h 6"/>
                <a:gd name="T10" fmla="*/ 128 w 131"/>
                <a:gd name="T11" fmla="*/ 3 h 6"/>
                <a:gd name="T12" fmla="*/ 128 w 131"/>
                <a:gd name="T13" fmla="*/ 3 h 6"/>
                <a:gd name="T14" fmla="*/ 131 w 131"/>
                <a:gd name="T15" fmla="*/ 6 h 6"/>
                <a:gd name="T16" fmla="*/ 131 w 131"/>
                <a:gd name="T17" fmla="*/ 6 h 6"/>
                <a:gd name="T18" fmla="*/ 131 w 131"/>
                <a:gd name="T19" fmla="*/ 6 h 6"/>
                <a:gd name="T20" fmla="*/ 0 w 131"/>
                <a:gd name="T21" fmla="*/ 6 h 6"/>
                <a:gd name="T22" fmla="*/ 0 w 131"/>
                <a:gd name="T23" fmla="*/ 6 h 6"/>
                <a:gd name="T24" fmla="*/ 0 w 131"/>
                <a:gd name="T25" fmla="*/ 6 h 6"/>
                <a:gd name="T26" fmla="*/ 0 w 131"/>
                <a:gd name="T27" fmla="*/ 3 h 6"/>
                <a:gd name="T28" fmla="*/ 0 w 131"/>
                <a:gd name="T29" fmla="*/ 3 h 6"/>
                <a:gd name="T30" fmla="*/ 0 w 131"/>
                <a:gd name="T31" fmla="*/ 3 h 6"/>
                <a:gd name="T32" fmla="*/ 0 w 131"/>
                <a:gd name="T33" fmla="*/ 3 h 6"/>
                <a:gd name="T34" fmla="*/ 0 w 131"/>
                <a:gd name="T35" fmla="*/ 0 h 6"/>
                <a:gd name="T36" fmla="*/ 0 w 1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6"/>
                <a:gd name="T59" fmla="*/ 131 w 1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6">
                  <a:moveTo>
                    <a:pt x="0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01" name="Freeform 473"/>
            <p:cNvSpPr>
              <a:spLocks/>
            </p:cNvSpPr>
            <p:nvPr/>
          </p:nvSpPr>
          <p:spPr bwMode="auto">
            <a:xfrm>
              <a:off x="3214" y="3079"/>
              <a:ext cx="131" cy="6"/>
            </a:xfrm>
            <a:custGeom>
              <a:avLst/>
              <a:gdLst>
                <a:gd name="T0" fmla="*/ 0 w 131"/>
                <a:gd name="T1" fmla="*/ 0 h 6"/>
                <a:gd name="T2" fmla="*/ 128 w 131"/>
                <a:gd name="T3" fmla="*/ 0 h 6"/>
                <a:gd name="T4" fmla="*/ 131 w 131"/>
                <a:gd name="T5" fmla="*/ 0 h 6"/>
                <a:gd name="T6" fmla="*/ 131 w 131"/>
                <a:gd name="T7" fmla="*/ 3 h 6"/>
                <a:gd name="T8" fmla="*/ 131 w 131"/>
                <a:gd name="T9" fmla="*/ 3 h 6"/>
                <a:gd name="T10" fmla="*/ 131 w 131"/>
                <a:gd name="T11" fmla="*/ 3 h 6"/>
                <a:gd name="T12" fmla="*/ 131 w 131"/>
                <a:gd name="T13" fmla="*/ 3 h 6"/>
                <a:gd name="T14" fmla="*/ 131 w 131"/>
                <a:gd name="T15" fmla="*/ 6 h 6"/>
                <a:gd name="T16" fmla="*/ 131 w 131"/>
                <a:gd name="T17" fmla="*/ 6 h 6"/>
                <a:gd name="T18" fmla="*/ 131 w 131"/>
                <a:gd name="T19" fmla="*/ 6 h 6"/>
                <a:gd name="T20" fmla="*/ 0 w 131"/>
                <a:gd name="T21" fmla="*/ 6 h 6"/>
                <a:gd name="T22" fmla="*/ 0 w 131"/>
                <a:gd name="T23" fmla="*/ 6 h 6"/>
                <a:gd name="T24" fmla="*/ 0 w 131"/>
                <a:gd name="T25" fmla="*/ 6 h 6"/>
                <a:gd name="T26" fmla="*/ 0 w 131"/>
                <a:gd name="T27" fmla="*/ 3 h 6"/>
                <a:gd name="T28" fmla="*/ 0 w 131"/>
                <a:gd name="T29" fmla="*/ 3 h 6"/>
                <a:gd name="T30" fmla="*/ 0 w 131"/>
                <a:gd name="T31" fmla="*/ 3 h 6"/>
                <a:gd name="T32" fmla="*/ 0 w 131"/>
                <a:gd name="T33" fmla="*/ 3 h 6"/>
                <a:gd name="T34" fmla="*/ 0 w 131"/>
                <a:gd name="T35" fmla="*/ 0 h 6"/>
                <a:gd name="T36" fmla="*/ 0 w 1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6"/>
                <a:gd name="T59" fmla="*/ 131 w 1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6">
                  <a:moveTo>
                    <a:pt x="0" y="0"/>
                  </a:moveTo>
                  <a:lnTo>
                    <a:pt x="128" y="0"/>
                  </a:lnTo>
                  <a:lnTo>
                    <a:pt x="131" y="0"/>
                  </a:lnTo>
                  <a:lnTo>
                    <a:pt x="131" y="3"/>
                  </a:lnTo>
                  <a:lnTo>
                    <a:pt x="1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02" name="Freeform 474"/>
            <p:cNvSpPr>
              <a:spLocks/>
            </p:cNvSpPr>
            <p:nvPr/>
          </p:nvSpPr>
          <p:spPr bwMode="auto">
            <a:xfrm>
              <a:off x="3214" y="3082"/>
              <a:ext cx="131" cy="6"/>
            </a:xfrm>
            <a:custGeom>
              <a:avLst/>
              <a:gdLst>
                <a:gd name="T0" fmla="*/ 0 w 131"/>
                <a:gd name="T1" fmla="*/ 0 h 6"/>
                <a:gd name="T2" fmla="*/ 131 w 131"/>
                <a:gd name="T3" fmla="*/ 0 h 6"/>
                <a:gd name="T4" fmla="*/ 131 w 131"/>
                <a:gd name="T5" fmla="*/ 0 h 6"/>
                <a:gd name="T6" fmla="*/ 131 w 131"/>
                <a:gd name="T7" fmla="*/ 3 h 6"/>
                <a:gd name="T8" fmla="*/ 131 w 131"/>
                <a:gd name="T9" fmla="*/ 3 h 6"/>
                <a:gd name="T10" fmla="*/ 131 w 131"/>
                <a:gd name="T11" fmla="*/ 3 h 6"/>
                <a:gd name="T12" fmla="*/ 131 w 131"/>
                <a:gd name="T13" fmla="*/ 3 h 6"/>
                <a:gd name="T14" fmla="*/ 131 w 131"/>
                <a:gd name="T15" fmla="*/ 6 h 6"/>
                <a:gd name="T16" fmla="*/ 131 w 131"/>
                <a:gd name="T17" fmla="*/ 6 h 6"/>
                <a:gd name="T18" fmla="*/ 131 w 131"/>
                <a:gd name="T19" fmla="*/ 6 h 6"/>
                <a:gd name="T20" fmla="*/ 0 w 131"/>
                <a:gd name="T21" fmla="*/ 6 h 6"/>
                <a:gd name="T22" fmla="*/ 0 w 131"/>
                <a:gd name="T23" fmla="*/ 6 h 6"/>
                <a:gd name="T24" fmla="*/ 0 w 131"/>
                <a:gd name="T25" fmla="*/ 6 h 6"/>
                <a:gd name="T26" fmla="*/ 0 w 131"/>
                <a:gd name="T27" fmla="*/ 3 h 6"/>
                <a:gd name="T28" fmla="*/ 0 w 131"/>
                <a:gd name="T29" fmla="*/ 3 h 6"/>
                <a:gd name="T30" fmla="*/ 0 w 131"/>
                <a:gd name="T31" fmla="*/ 3 h 6"/>
                <a:gd name="T32" fmla="*/ 0 w 131"/>
                <a:gd name="T33" fmla="*/ 3 h 6"/>
                <a:gd name="T34" fmla="*/ 0 w 131"/>
                <a:gd name="T35" fmla="*/ 0 h 6"/>
                <a:gd name="T36" fmla="*/ 0 w 1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6"/>
                <a:gd name="T59" fmla="*/ 131 w 1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6">
                  <a:moveTo>
                    <a:pt x="0" y="0"/>
                  </a:moveTo>
                  <a:lnTo>
                    <a:pt x="131" y="0"/>
                  </a:lnTo>
                  <a:lnTo>
                    <a:pt x="131" y="3"/>
                  </a:lnTo>
                  <a:lnTo>
                    <a:pt x="1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03" name="Freeform 475"/>
            <p:cNvSpPr>
              <a:spLocks/>
            </p:cNvSpPr>
            <p:nvPr/>
          </p:nvSpPr>
          <p:spPr bwMode="auto">
            <a:xfrm>
              <a:off x="3214" y="3085"/>
              <a:ext cx="131" cy="7"/>
            </a:xfrm>
            <a:custGeom>
              <a:avLst/>
              <a:gdLst>
                <a:gd name="T0" fmla="*/ 0 w 131"/>
                <a:gd name="T1" fmla="*/ 0 h 7"/>
                <a:gd name="T2" fmla="*/ 131 w 131"/>
                <a:gd name="T3" fmla="*/ 0 h 7"/>
                <a:gd name="T4" fmla="*/ 131 w 131"/>
                <a:gd name="T5" fmla="*/ 0 h 7"/>
                <a:gd name="T6" fmla="*/ 131 w 131"/>
                <a:gd name="T7" fmla="*/ 3 h 7"/>
                <a:gd name="T8" fmla="*/ 131 w 131"/>
                <a:gd name="T9" fmla="*/ 3 h 7"/>
                <a:gd name="T10" fmla="*/ 131 w 131"/>
                <a:gd name="T11" fmla="*/ 3 h 7"/>
                <a:gd name="T12" fmla="*/ 131 w 131"/>
                <a:gd name="T13" fmla="*/ 3 h 7"/>
                <a:gd name="T14" fmla="*/ 131 w 131"/>
                <a:gd name="T15" fmla="*/ 7 h 7"/>
                <a:gd name="T16" fmla="*/ 131 w 131"/>
                <a:gd name="T17" fmla="*/ 7 h 7"/>
                <a:gd name="T18" fmla="*/ 131 w 131"/>
                <a:gd name="T19" fmla="*/ 7 h 7"/>
                <a:gd name="T20" fmla="*/ 0 w 131"/>
                <a:gd name="T21" fmla="*/ 7 h 7"/>
                <a:gd name="T22" fmla="*/ 0 w 131"/>
                <a:gd name="T23" fmla="*/ 7 h 7"/>
                <a:gd name="T24" fmla="*/ 0 w 131"/>
                <a:gd name="T25" fmla="*/ 7 h 7"/>
                <a:gd name="T26" fmla="*/ 0 w 131"/>
                <a:gd name="T27" fmla="*/ 3 h 7"/>
                <a:gd name="T28" fmla="*/ 0 w 131"/>
                <a:gd name="T29" fmla="*/ 3 h 7"/>
                <a:gd name="T30" fmla="*/ 0 w 131"/>
                <a:gd name="T31" fmla="*/ 3 h 7"/>
                <a:gd name="T32" fmla="*/ 0 w 131"/>
                <a:gd name="T33" fmla="*/ 3 h 7"/>
                <a:gd name="T34" fmla="*/ 0 w 131"/>
                <a:gd name="T35" fmla="*/ 0 h 7"/>
                <a:gd name="T36" fmla="*/ 0 w 131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7"/>
                <a:gd name="T59" fmla="*/ 131 w 131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7">
                  <a:moveTo>
                    <a:pt x="0" y="0"/>
                  </a:moveTo>
                  <a:lnTo>
                    <a:pt x="131" y="0"/>
                  </a:lnTo>
                  <a:lnTo>
                    <a:pt x="131" y="3"/>
                  </a:lnTo>
                  <a:lnTo>
                    <a:pt x="131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04" name="Freeform 476"/>
            <p:cNvSpPr>
              <a:spLocks/>
            </p:cNvSpPr>
            <p:nvPr/>
          </p:nvSpPr>
          <p:spPr bwMode="auto">
            <a:xfrm>
              <a:off x="3211" y="3088"/>
              <a:ext cx="134" cy="7"/>
            </a:xfrm>
            <a:custGeom>
              <a:avLst/>
              <a:gdLst>
                <a:gd name="T0" fmla="*/ 3 w 134"/>
                <a:gd name="T1" fmla="*/ 0 h 7"/>
                <a:gd name="T2" fmla="*/ 134 w 134"/>
                <a:gd name="T3" fmla="*/ 0 h 7"/>
                <a:gd name="T4" fmla="*/ 134 w 134"/>
                <a:gd name="T5" fmla="*/ 0 h 7"/>
                <a:gd name="T6" fmla="*/ 134 w 134"/>
                <a:gd name="T7" fmla="*/ 4 h 7"/>
                <a:gd name="T8" fmla="*/ 134 w 134"/>
                <a:gd name="T9" fmla="*/ 4 h 7"/>
                <a:gd name="T10" fmla="*/ 134 w 134"/>
                <a:gd name="T11" fmla="*/ 4 h 7"/>
                <a:gd name="T12" fmla="*/ 134 w 134"/>
                <a:gd name="T13" fmla="*/ 4 h 7"/>
                <a:gd name="T14" fmla="*/ 134 w 134"/>
                <a:gd name="T15" fmla="*/ 7 h 7"/>
                <a:gd name="T16" fmla="*/ 134 w 134"/>
                <a:gd name="T17" fmla="*/ 7 h 7"/>
                <a:gd name="T18" fmla="*/ 134 w 134"/>
                <a:gd name="T19" fmla="*/ 7 h 7"/>
                <a:gd name="T20" fmla="*/ 0 w 134"/>
                <a:gd name="T21" fmla="*/ 7 h 7"/>
                <a:gd name="T22" fmla="*/ 0 w 134"/>
                <a:gd name="T23" fmla="*/ 7 h 7"/>
                <a:gd name="T24" fmla="*/ 0 w 134"/>
                <a:gd name="T25" fmla="*/ 7 h 7"/>
                <a:gd name="T26" fmla="*/ 3 w 134"/>
                <a:gd name="T27" fmla="*/ 4 h 7"/>
                <a:gd name="T28" fmla="*/ 3 w 134"/>
                <a:gd name="T29" fmla="*/ 4 h 7"/>
                <a:gd name="T30" fmla="*/ 3 w 134"/>
                <a:gd name="T31" fmla="*/ 4 h 7"/>
                <a:gd name="T32" fmla="*/ 3 w 134"/>
                <a:gd name="T33" fmla="*/ 4 h 7"/>
                <a:gd name="T34" fmla="*/ 3 w 134"/>
                <a:gd name="T35" fmla="*/ 0 h 7"/>
                <a:gd name="T36" fmla="*/ 3 w 134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4"/>
                <a:gd name="T58" fmla="*/ 0 h 7"/>
                <a:gd name="T59" fmla="*/ 134 w 13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4" h="7">
                  <a:moveTo>
                    <a:pt x="3" y="0"/>
                  </a:moveTo>
                  <a:lnTo>
                    <a:pt x="134" y="0"/>
                  </a:lnTo>
                  <a:lnTo>
                    <a:pt x="134" y="4"/>
                  </a:lnTo>
                  <a:lnTo>
                    <a:pt x="134" y="7"/>
                  </a:lnTo>
                  <a:lnTo>
                    <a:pt x="0" y="7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05" name="Freeform 477"/>
            <p:cNvSpPr>
              <a:spLocks/>
            </p:cNvSpPr>
            <p:nvPr/>
          </p:nvSpPr>
          <p:spPr bwMode="auto">
            <a:xfrm>
              <a:off x="3211" y="3092"/>
              <a:ext cx="137" cy="6"/>
            </a:xfrm>
            <a:custGeom>
              <a:avLst/>
              <a:gdLst>
                <a:gd name="T0" fmla="*/ 3 w 137"/>
                <a:gd name="T1" fmla="*/ 0 h 6"/>
                <a:gd name="T2" fmla="*/ 134 w 137"/>
                <a:gd name="T3" fmla="*/ 0 h 6"/>
                <a:gd name="T4" fmla="*/ 134 w 137"/>
                <a:gd name="T5" fmla="*/ 0 h 6"/>
                <a:gd name="T6" fmla="*/ 134 w 137"/>
                <a:gd name="T7" fmla="*/ 3 h 6"/>
                <a:gd name="T8" fmla="*/ 134 w 137"/>
                <a:gd name="T9" fmla="*/ 3 h 6"/>
                <a:gd name="T10" fmla="*/ 134 w 137"/>
                <a:gd name="T11" fmla="*/ 3 h 6"/>
                <a:gd name="T12" fmla="*/ 134 w 137"/>
                <a:gd name="T13" fmla="*/ 3 h 6"/>
                <a:gd name="T14" fmla="*/ 134 w 137"/>
                <a:gd name="T15" fmla="*/ 6 h 6"/>
                <a:gd name="T16" fmla="*/ 137 w 137"/>
                <a:gd name="T17" fmla="*/ 6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6 h 6"/>
                <a:gd name="T24" fmla="*/ 0 w 137"/>
                <a:gd name="T25" fmla="*/ 6 h 6"/>
                <a:gd name="T26" fmla="*/ 0 w 137"/>
                <a:gd name="T27" fmla="*/ 3 h 6"/>
                <a:gd name="T28" fmla="*/ 0 w 137"/>
                <a:gd name="T29" fmla="*/ 3 h 6"/>
                <a:gd name="T30" fmla="*/ 0 w 137"/>
                <a:gd name="T31" fmla="*/ 3 h 6"/>
                <a:gd name="T32" fmla="*/ 0 w 137"/>
                <a:gd name="T33" fmla="*/ 3 h 6"/>
                <a:gd name="T34" fmla="*/ 3 w 137"/>
                <a:gd name="T35" fmla="*/ 0 h 6"/>
                <a:gd name="T36" fmla="*/ 3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3" y="0"/>
                  </a:moveTo>
                  <a:lnTo>
                    <a:pt x="134" y="0"/>
                  </a:lnTo>
                  <a:lnTo>
                    <a:pt x="134" y="3"/>
                  </a:lnTo>
                  <a:lnTo>
                    <a:pt x="134" y="6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06" name="Freeform 478"/>
            <p:cNvSpPr>
              <a:spLocks/>
            </p:cNvSpPr>
            <p:nvPr/>
          </p:nvSpPr>
          <p:spPr bwMode="auto">
            <a:xfrm>
              <a:off x="3211" y="3095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4 w 137"/>
                <a:gd name="T3" fmla="*/ 0 h 6"/>
                <a:gd name="T4" fmla="*/ 134 w 137"/>
                <a:gd name="T5" fmla="*/ 0 h 6"/>
                <a:gd name="T6" fmla="*/ 134 w 137"/>
                <a:gd name="T7" fmla="*/ 3 h 6"/>
                <a:gd name="T8" fmla="*/ 137 w 137"/>
                <a:gd name="T9" fmla="*/ 3 h 6"/>
                <a:gd name="T10" fmla="*/ 137 w 137"/>
                <a:gd name="T11" fmla="*/ 3 h 6"/>
                <a:gd name="T12" fmla="*/ 137 w 137"/>
                <a:gd name="T13" fmla="*/ 3 h 6"/>
                <a:gd name="T14" fmla="*/ 137 w 137"/>
                <a:gd name="T15" fmla="*/ 6 h 6"/>
                <a:gd name="T16" fmla="*/ 137 w 137"/>
                <a:gd name="T17" fmla="*/ 6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6 h 6"/>
                <a:gd name="T24" fmla="*/ 0 w 137"/>
                <a:gd name="T25" fmla="*/ 6 h 6"/>
                <a:gd name="T26" fmla="*/ 0 w 137"/>
                <a:gd name="T27" fmla="*/ 3 h 6"/>
                <a:gd name="T28" fmla="*/ 0 w 137"/>
                <a:gd name="T29" fmla="*/ 3 h 6"/>
                <a:gd name="T30" fmla="*/ 0 w 137"/>
                <a:gd name="T31" fmla="*/ 3 h 6"/>
                <a:gd name="T32" fmla="*/ 0 w 137"/>
                <a:gd name="T33" fmla="*/ 3 h 6"/>
                <a:gd name="T34" fmla="*/ 0 w 137"/>
                <a:gd name="T35" fmla="*/ 0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4" y="0"/>
                  </a:lnTo>
                  <a:lnTo>
                    <a:pt x="134" y="3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07" name="Freeform 479"/>
            <p:cNvSpPr>
              <a:spLocks/>
            </p:cNvSpPr>
            <p:nvPr/>
          </p:nvSpPr>
          <p:spPr bwMode="auto">
            <a:xfrm>
              <a:off x="3211" y="3098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7 w 137"/>
                <a:gd name="T3" fmla="*/ 0 h 6"/>
                <a:gd name="T4" fmla="*/ 137 w 137"/>
                <a:gd name="T5" fmla="*/ 0 h 6"/>
                <a:gd name="T6" fmla="*/ 137 w 137"/>
                <a:gd name="T7" fmla="*/ 3 h 6"/>
                <a:gd name="T8" fmla="*/ 137 w 137"/>
                <a:gd name="T9" fmla="*/ 3 h 6"/>
                <a:gd name="T10" fmla="*/ 137 w 137"/>
                <a:gd name="T11" fmla="*/ 3 h 6"/>
                <a:gd name="T12" fmla="*/ 137 w 137"/>
                <a:gd name="T13" fmla="*/ 3 h 6"/>
                <a:gd name="T14" fmla="*/ 137 w 137"/>
                <a:gd name="T15" fmla="*/ 6 h 6"/>
                <a:gd name="T16" fmla="*/ 137 w 137"/>
                <a:gd name="T17" fmla="*/ 6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6 h 6"/>
                <a:gd name="T24" fmla="*/ 0 w 137"/>
                <a:gd name="T25" fmla="*/ 6 h 6"/>
                <a:gd name="T26" fmla="*/ 0 w 137"/>
                <a:gd name="T27" fmla="*/ 3 h 6"/>
                <a:gd name="T28" fmla="*/ 0 w 137"/>
                <a:gd name="T29" fmla="*/ 3 h 6"/>
                <a:gd name="T30" fmla="*/ 0 w 137"/>
                <a:gd name="T31" fmla="*/ 3 h 6"/>
                <a:gd name="T32" fmla="*/ 0 w 137"/>
                <a:gd name="T33" fmla="*/ 3 h 6"/>
                <a:gd name="T34" fmla="*/ 0 w 137"/>
                <a:gd name="T35" fmla="*/ 0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08" name="Freeform 480"/>
            <p:cNvSpPr>
              <a:spLocks/>
            </p:cNvSpPr>
            <p:nvPr/>
          </p:nvSpPr>
          <p:spPr bwMode="auto">
            <a:xfrm>
              <a:off x="3211" y="3101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7 w 137"/>
                <a:gd name="T3" fmla="*/ 0 h 6"/>
                <a:gd name="T4" fmla="*/ 137 w 137"/>
                <a:gd name="T5" fmla="*/ 0 h 6"/>
                <a:gd name="T6" fmla="*/ 137 w 137"/>
                <a:gd name="T7" fmla="*/ 3 h 6"/>
                <a:gd name="T8" fmla="*/ 137 w 137"/>
                <a:gd name="T9" fmla="*/ 3 h 6"/>
                <a:gd name="T10" fmla="*/ 137 w 137"/>
                <a:gd name="T11" fmla="*/ 3 h 6"/>
                <a:gd name="T12" fmla="*/ 137 w 137"/>
                <a:gd name="T13" fmla="*/ 3 h 6"/>
                <a:gd name="T14" fmla="*/ 137 w 137"/>
                <a:gd name="T15" fmla="*/ 6 h 6"/>
                <a:gd name="T16" fmla="*/ 137 w 137"/>
                <a:gd name="T17" fmla="*/ 6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6 h 6"/>
                <a:gd name="T24" fmla="*/ 0 w 137"/>
                <a:gd name="T25" fmla="*/ 6 h 6"/>
                <a:gd name="T26" fmla="*/ 0 w 137"/>
                <a:gd name="T27" fmla="*/ 3 h 6"/>
                <a:gd name="T28" fmla="*/ 0 w 137"/>
                <a:gd name="T29" fmla="*/ 3 h 6"/>
                <a:gd name="T30" fmla="*/ 0 w 137"/>
                <a:gd name="T31" fmla="*/ 3 h 6"/>
                <a:gd name="T32" fmla="*/ 0 w 137"/>
                <a:gd name="T33" fmla="*/ 3 h 6"/>
                <a:gd name="T34" fmla="*/ 0 w 137"/>
                <a:gd name="T35" fmla="*/ 0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09" name="Freeform 481"/>
            <p:cNvSpPr>
              <a:spLocks/>
            </p:cNvSpPr>
            <p:nvPr/>
          </p:nvSpPr>
          <p:spPr bwMode="auto">
            <a:xfrm>
              <a:off x="3211" y="3104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7 w 137"/>
                <a:gd name="T3" fmla="*/ 0 h 6"/>
                <a:gd name="T4" fmla="*/ 137 w 137"/>
                <a:gd name="T5" fmla="*/ 0 h 6"/>
                <a:gd name="T6" fmla="*/ 137 w 137"/>
                <a:gd name="T7" fmla="*/ 3 h 6"/>
                <a:gd name="T8" fmla="*/ 137 w 137"/>
                <a:gd name="T9" fmla="*/ 3 h 6"/>
                <a:gd name="T10" fmla="*/ 137 w 137"/>
                <a:gd name="T11" fmla="*/ 3 h 6"/>
                <a:gd name="T12" fmla="*/ 137 w 137"/>
                <a:gd name="T13" fmla="*/ 3 h 6"/>
                <a:gd name="T14" fmla="*/ 137 w 137"/>
                <a:gd name="T15" fmla="*/ 6 h 6"/>
                <a:gd name="T16" fmla="*/ 137 w 137"/>
                <a:gd name="T17" fmla="*/ 6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6 h 6"/>
                <a:gd name="T24" fmla="*/ 0 w 137"/>
                <a:gd name="T25" fmla="*/ 6 h 6"/>
                <a:gd name="T26" fmla="*/ 0 w 137"/>
                <a:gd name="T27" fmla="*/ 3 h 6"/>
                <a:gd name="T28" fmla="*/ 0 w 137"/>
                <a:gd name="T29" fmla="*/ 3 h 6"/>
                <a:gd name="T30" fmla="*/ 0 w 137"/>
                <a:gd name="T31" fmla="*/ 3 h 6"/>
                <a:gd name="T32" fmla="*/ 0 w 137"/>
                <a:gd name="T33" fmla="*/ 3 h 6"/>
                <a:gd name="T34" fmla="*/ 0 w 137"/>
                <a:gd name="T35" fmla="*/ 0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10" name="Freeform 482"/>
            <p:cNvSpPr>
              <a:spLocks/>
            </p:cNvSpPr>
            <p:nvPr/>
          </p:nvSpPr>
          <p:spPr bwMode="auto">
            <a:xfrm>
              <a:off x="3208" y="3107"/>
              <a:ext cx="143" cy="6"/>
            </a:xfrm>
            <a:custGeom>
              <a:avLst/>
              <a:gdLst>
                <a:gd name="T0" fmla="*/ 3 w 143"/>
                <a:gd name="T1" fmla="*/ 0 h 6"/>
                <a:gd name="T2" fmla="*/ 140 w 143"/>
                <a:gd name="T3" fmla="*/ 0 h 6"/>
                <a:gd name="T4" fmla="*/ 140 w 143"/>
                <a:gd name="T5" fmla="*/ 0 h 6"/>
                <a:gd name="T6" fmla="*/ 140 w 143"/>
                <a:gd name="T7" fmla="*/ 3 h 6"/>
                <a:gd name="T8" fmla="*/ 140 w 143"/>
                <a:gd name="T9" fmla="*/ 3 h 6"/>
                <a:gd name="T10" fmla="*/ 140 w 143"/>
                <a:gd name="T11" fmla="*/ 3 h 6"/>
                <a:gd name="T12" fmla="*/ 140 w 143"/>
                <a:gd name="T13" fmla="*/ 3 h 6"/>
                <a:gd name="T14" fmla="*/ 140 w 143"/>
                <a:gd name="T15" fmla="*/ 6 h 6"/>
                <a:gd name="T16" fmla="*/ 143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3 w 143"/>
                <a:gd name="T25" fmla="*/ 6 h 6"/>
                <a:gd name="T26" fmla="*/ 3 w 143"/>
                <a:gd name="T27" fmla="*/ 3 h 6"/>
                <a:gd name="T28" fmla="*/ 3 w 143"/>
                <a:gd name="T29" fmla="*/ 3 h 6"/>
                <a:gd name="T30" fmla="*/ 3 w 143"/>
                <a:gd name="T31" fmla="*/ 3 h 6"/>
                <a:gd name="T32" fmla="*/ 3 w 143"/>
                <a:gd name="T33" fmla="*/ 3 h 6"/>
                <a:gd name="T34" fmla="*/ 3 w 143"/>
                <a:gd name="T35" fmla="*/ 0 h 6"/>
                <a:gd name="T36" fmla="*/ 3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3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140" y="6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11" name="Freeform 483"/>
            <p:cNvSpPr>
              <a:spLocks/>
            </p:cNvSpPr>
            <p:nvPr/>
          </p:nvSpPr>
          <p:spPr bwMode="auto">
            <a:xfrm>
              <a:off x="3208" y="3110"/>
              <a:ext cx="143" cy="6"/>
            </a:xfrm>
            <a:custGeom>
              <a:avLst/>
              <a:gdLst>
                <a:gd name="T0" fmla="*/ 3 w 143"/>
                <a:gd name="T1" fmla="*/ 0 h 6"/>
                <a:gd name="T2" fmla="*/ 140 w 143"/>
                <a:gd name="T3" fmla="*/ 0 h 6"/>
                <a:gd name="T4" fmla="*/ 140 w 143"/>
                <a:gd name="T5" fmla="*/ 0 h 6"/>
                <a:gd name="T6" fmla="*/ 140 w 143"/>
                <a:gd name="T7" fmla="*/ 3 h 6"/>
                <a:gd name="T8" fmla="*/ 143 w 143"/>
                <a:gd name="T9" fmla="*/ 3 h 6"/>
                <a:gd name="T10" fmla="*/ 143 w 143"/>
                <a:gd name="T11" fmla="*/ 3 h 6"/>
                <a:gd name="T12" fmla="*/ 143 w 143"/>
                <a:gd name="T13" fmla="*/ 3 h 6"/>
                <a:gd name="T14" fmla="*/ 143 w 143"/>
                <a:gd name="T15" fmla="*/ 6 h 6"/>
                <a:gd name="T16" fmla="*/ 143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6 h 6"/>
                <a:gd name="T26" fmla="*/ 0 w 143"/>
                <a:gd name="T27" fmla="*/ 3 h 6"/>
                <a:gd name="T28" fmla="*/ 0 w 143"/>
                <a:gd name="T29" fmla="*/ 3 h 6"/>
                <a:gd name="T30" fmla="*/ 0 w 143"/>
                <a:gd name="T31" fmla="*/ 3 h 6"/>
                <a:gd name="T32" fmla="*/ 3 w 143"/>
                <a:gd name="T33" fmla="*/ 3 h 6"/>
                <a:gd name="T34" fmla="*/ 3 w 143"/>
                <a:gd name="T35" fmla="*/ 0 h 6"/>
                <a:gd name="T36" fmla="*/ 3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3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12" name="Freeform 484"/>
            <p:cNvSpPr>
              <a:spLocks/>
            </p:cNvSpPr>
            <p:nvPr/>
          </p:nvSpPr>
          <p:spPr bwMode="auto">
            <a:xfrm>
              <a:off x="3208" y="3113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3 w 143"/>
                <a:gd name="T3" fmla="*/ 0 h 6"/>
                <a:gd name="T4" fmla="*/ 143 w 143"/>
                <a:gd name="T5" fmla="*/ 0 h 6"/>
                <a:gd name="T6" fmla="*/ 143 w 143"/>
                <a:gd name="T7" fmla="*/ 3 h 6"/>
                <a:gd name="T8" fmla="*/ 143 w 143"/>
                <a:gd name="T9" fmla="*/ 3 h 6"/>
                <a:gd name="T10" fmla="*/ 143 w 143"/>
                <a:gd name="T11" fmla="*/ 3 h 6"/>
                <a:gd name="T12" fmla="*/ 143 w 143"/>
                <a:gd name="T13" fmla="*/ 3 h 6"/>
                <a:gd name="T14" fmla="*/ 143 w 143"/>
                <a:gd name="T15" fmla="*/ 6 h 6"/>
                <a:gd name="T16" fmla="*/ 143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6 h 6"/>
                <a:gd name="T26" fmla="*/ 0 w 143"/>
                <a:gd name="T27" fmla="*/ 3 h 6"/>
                <a:gd name="T28" fmla="*/ 0 w 143"/>
                <a:gd name="T29" fmla="*/ 3 h 6"/>
                <a:gd name="T30" fmla="*/ 0 w 143"/>
                <a:gd name="T31" fmla="*/ 3 h 6"/>
                <a:gd name="T32" fmla="*/ 0 w 143"/>
                <a:gd name="T33" fmla="*/ 3 h 6"/>
                <a:gd name="T34" fmla="*/ 0 w 143"/>
                <a:gd name="T35" fmla="*/ 0 h 6"/>
                <a:gd name="T36" fmla="*/ 0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13" name="Freeform 485"/>
            <p:cNvSpPr>
              <a:spLocks/>
            </p:cNvSpPr>
            <p:nvPr/>
          </p:nvSpPr>
          <p:spPr bwMode="auto">
            <a:xfrm>
              <a:off x="3208" y="3116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3 w 143"/>
                <a:gd name="T3" fmla="*/ 0 h 6"/>
                <a:gd name="T4" fmla="*/ 143 w 143"/>
                <a:gd name="T5" fmla="*/ 0 h 6"/>
                <a:gd name="T6" fmla="*/ 143 w 143"/>
                <a:gd name="T7" fmla="*/ 3 h 6"/>
                <a:gd name="T8" fmla="*/ 143 w 143"/>
                <a:gd name="T9" fmla="*/ 3 h 6"/>
                <a:gd name="T10" fmla="*/ 143 w 143"/>
                <a:gd name="T11" fmla="*/ 3 h 6"/>
                <a:gd name="T12" fmla="*/ 143 w 143"/>
                <a:gd name="T13" fmla="*/ 3 h 6"/>
                <a:gd name="T14" fmla="*/ 143 w 143"/>
                <a:gd name="T15" fmla="*/ 6 h 6"/>
                <a:gd name="T16" fmla="*/ 143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6 h 6"/>
                <a:gd name="T26" fmla="*/ 0 w 143"/>
                <a:gd name="T27" fmla="*/ 3 h 6"/>
                <a:gd name="T28" fmla="*/ 0 w 143"/>
                <a:gd name="T29" fmla="*/ 3 h 6"/>
                <a:gd name="T30" fmla="*/ 0 w 143"/>
                <a:gd name="T31" fmla="*/ 3 h 6"/>
                <a:gd name="T32" fmla="*/ 0 w 143"/>
                <a:gd name="T33" fmla="*/ 3 h 6"/>
                <a:gd name="T34" fmla="*/ 0 w 143"/>
                <a:gd name="T35" fmla="*/ 0 h 6"/>
                <a:gd name="T36" fmla="*/ 0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14" name="Freeform 486"/>
            <p:cNvSpPr>
              <a:spLocks/>
            </p:cNvSpPr>
            <p:nvPr/>
          </p:nvSpPr>
          <p:spPr bwMode="auto">
            <a:xfrm>
              <a:off x="3208" y="3119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3 w 143"/>
                <a:gd name="T3" fmla="*/ 0 h 6"/>
                <a:gd name="T4" fmla="*/ 143 w 143"/>
                <a:gd name="T5" fmla="*/ 0 h 6"/>
                <a:gd name="T6" fmla="*/ 143 w 143"/>
                <a:gd name="T7" fmla="*/ 3 h 6"/>
                <a:gd name="T8" fmla="*/ 143 w 143"/>
                <a:gd name="T9" fmla="*/ 3 h 6"/>
                <a:gd name="T10" fmla="*/ 143 w 143"/>
                <a:gd name="T11" fmla="*/ 3 h 6"/>
                <a:gd name="T12" fmla="*/ 143 w 143"/>
                <a:gd name="T13" fmla="*/ 3 h 6"/>
                <a:gd name="T14" fmla="*/ 143 w 143"/>
                <a:gd name="T15" fmla="*/ 6 h 6"/>
                <a:gd name="T16" fmla="*/ 143 w 143"/>
                <a:gd name="T17" fmla="*/ 6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6 h 6"/>
                <a:gd name="T24" fmla="*/ 0 w 143"/>
                <a:gd name="T25" fmla="*/ 6 h 6"/>
                <a:gd name="T26" fmla="*/ 0 w 143"/>
                <a:gd name="T27" fmla="*/ 3 h 6"/>
                <a:gd name="T28" fmla="*/ 0 w 143"/>
                <a:gd name="T29" fmla="*/ 3 h 6"/>
                <a:gd name="T30" fmla="*/ 0 w 143"/>
                <a:gd name="T31" fmla="*/ 3 h 6"/>
                <a:gd name="T32" fmla="*/ 0 w 143"/>
                <a:gd name="T33" fmla="*/ 3 h 6"/>
                <a:gd name="T34" fmla="*/ 0 w 143"/>
                <a:gd name="T35" fmla="*/ 0 h 6"/>
                <a:gd name="T36" fmla="*/ 0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15" name="Freeform 487"/>
            <p:cNvSpPr>
              <a:spLocks/>
            </p:cNvSpPr>
            <p:nvPr/>
          </p:nvSpPr>
          <p:spPr bwMode="auto">
            <a:xfrm>
              <a:off x="3208" y="3122"/>
              <a:ext cx="146" cy="6"/>
            </a:xfrm>
            <a:custGeom>
              <a:avLst/>
              <a:gdLst>
                <a:gd name="T0" fmla="*/ 0 w 146"/>
                <a:gd name="T1" fmla="*/ 0 h 6"/>
                <a:gd name="T2" fmla="*/ 143 w 146"/>
                <a:gd name="T3" fmla="*/ 0 h 6"/>
                <a:gd name="T4" fmla="*/ 143 w 146"/>
                <a:gd name="T5" fmla="*/ 0 h 6"/>
                <a:gd name="T6" fmla="*/ 143 w 146"/>
                <a:gd name="T7" fmla="*/ 3 h 6"/>
                <a:gd name="T8" fmla="*/ 143 w 146"/>
                <a:gd name="T9" fmla="*/ 3 h 6"/>
                <a:gd name="T10" fmla="*/ 143 w 146"/>
                <a:gd name="T11" fmla="*/ 3 h 6"/>
                <a:gd name="T12" fmla="*/ 146 w 146"/>
                <a:gd name="T13" fmla="*/ 3 h 6"/>
                <a:gd name="T14" fmla="*/ 146 w 146"/>
                <a:gd name="T15" fmla="*/ 6 h 6"/>
                <a:gd name="T16" fmla="*/ 146 w 146"/>
                <a:gd name="T17" fmla="*/ 6 h 6"/>
                <a:gd name="T18" fmla="*/ 146 w 146"/>
                <a:gd name="T19" fmla="*/ 6 h 6"/>
                <a:gd name="T20" fmla="*/ 0 w 146"/>
                <a:gd name="T21" fmla="*/ 6 h 6"/>
                <a:gd name="T22" fmla="*/ 0 w 146"/>
                <a:gd name="T23" fmla="*/ 6 h 6"/>
                <a:gd name="T24" fmla="*/ 0 w 146"/>
                <a:gd name="T25" fmla="*/ 6 h 6"/>
                <a:gd name="T26" fmla="*/ 0 w 146"/>
                <a:gd name="T27" fmla="*/ 3 h 6"/>
                <a:gd name="T28" fmla="*/ 0 w 146"/>
                <a:gd name="T29" fmla="*/ 3 h 6"/>
                <a:gd name="T30" fmla="*/ 0 w 146"/>
                <a:gd name="T31" fmla="*/ 3 h 6"/>
                <a:gd name="T32" fmla="*/ 0 w 146"/>
                <a:gd name="T33" fmla="*/ 3 h 6"/>
                <a:gd name="T34" fmla="*/ 0 w 146"/>
                <a:gd name="T35" fmla="*/ 0 h 6"/>
                <a:gd name="T36" fmla="*/ 0 w 14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6"/>
                <a:gd name="T59" fmla="*/ 146 w 1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6" y="3"/>
                  </a:lnTo>
                  <a:lnTo>
                    <a:pt x="14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16" name="Freeform 488"/>
            <p:cNvSpPr>
              <a:spLocks/>
            </p:cNvSpPr>
            <p:nvPr/>
          </p:nvSpPr>
          <p:spPr bwMode="auto">
            <a:xfrm>
              <a:off x="3205" y="3125"/>
              <a:ext cx="149" cy="6"/>
            </a:xfrm>
            <a:custGeom>
              <a:avLst/>
              <a:gdLst>
                <a:gd name="T0" fmla="*/ 3 w 149"/>
                <a:gd name="T1" fmla="*/ 0 h 6"/>
                <a:gd name="T2" fmla="*/ 146 w 149"/>
                <a:gd name="T3" fmla="*/ 0 h 6"/>
                <a:gd name="T4" fmla="*/ 149 w 149"/>
                <a:gd name="T5" fmla="*/ 0 h 6"/>
                <a:gd name="T6" fmla="*/ 149 w 149"/>
                <a:gd name="T7" fmla="*/ 3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6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3 w 149"/>
                <a:gd name="T25" fmla="*/ 6 h 6"/>
                <a:gd name="T26" fmla="*/ 3 w 149"/>
                <a:gd name="T27" fmla="*/ 3 h 6"/>
                <a:gd name="T28" fmla="*/ 3 w 149"/>
                <a:gd name="T29" fmla="*/ 3 h 6"/>
                <a:gd name="T30" fmla="*/ 3 w 149"/>
                <a:gd name="T31" fmla="*/ 3 h 6"/>
                <a:gd name="T32" fmla="*/ 3 w 149"/>
                <a:gd name="T33" fmla="*/ 3 h 6"/>
                <a:gd name="T34" fmla="*/ 3 w 149"/>
                <a:gd name="T35" fmla="*/ 0 h 6"/>
                <a:gd name="T36" fmla="*/ 3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3" y="0"/>
                  </a:moveTo>
                  <a:lnTo>
                    <a:pt x="146" y="0"/>
                  </a:ln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17" name="Freeform 489"/>
            <p:cNvSpPr>
              <a:spLocks/>
            </p:cNvSpPr>
            <p:nvPr/>
          </p:nvSpPr>
          <p:spPr bwMode="auto">
            <a:xfrm>
              <a:off x="3205" y="3128"/>
              <a:ext cx="149" cy="6"/>
            </a:xfrm>
            <a:custGeom>
              <a:avLst/>
              <a:gdLst>
                <a:gd name="T0" fmla="*/ 3 w 149"/>
                <a:gd name="T1" fmla="*/ 0 h 6"/>
                <a:gd name="T2" fmla="*/ 149 w 149"/>
                <a:gd name="T3" fmla="*/ 0 h 6"/>
                <a:gd name="T4" fmla="*/ 149 w 149"/>
                <a:gd name="T5" fmla="*/ 0 h 6"/>
                <a:gd name="T6" fmla="*/ 149 w 149"/>
                <a:gd name="T7" fmla="*/ 3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6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6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3 h 6"/>
                <a:gd name="T32" fmla="*/ 3 w 149"/>
                <a:gd name="T33" fmla="*/ 3 h 6"/>
                <a:gd name="T34" fmla="*/ 3 w 149"/>
                <a:gd name="T35" fmla="*/ 0 h 6"/>
                <a:gd name="T36" fmla="*/ 3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3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18" name="Freeform 490"/>
            <p:cNvSpPr>
              <a:spLocks/>
            </p:cNvSpPr>
            <p:nvPr/>
          </p:nvSpPr>
          <p:spPr bwMode="auto">
            <a:xfrm>
              <a:off x="3205" y="3131"/>
              <a:ext cx="149" cy="6"/>
            </a:xfrm>
            <a:custGeom>
              <a:avLst/>
              <a:gdLst>
                <a:gd name="T0" fmla="*/ 0 w 149"/>
                <a:gd name="T1" fmla="*/ 0 h 6"/>
                <a:gd name="T2" fmla="*/ 149 w 149"/>
                <a:gd name="T3" fmla="*/ 0 h 6"/>
                <a:gd name="T4" fmla="*/ 149 w 149"/>
                <a:gd name="T5" fmla="*/ 0 h 6"/>
                <a:gd name="T6" fmla="*/ 149 w 149"/>
                <a:gd name="T7" fmla="*/ 3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6 h 6"/>
                <a:gd name="T16" fmla="*/ 149 w 149"/>
                <a:gd name="T17" fmla="*/ 6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6 h 6"/>
                <a:gd name="T24" fmla="*/ 0 w 149"/>
                <a:gd name="T25" fmla="*/ 6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3 h 6"/>
                <a:gd name="T32" fmla="*/ 0 w 149"/>
                <a:gd name="T33" fmla="*/ 3 h 6"/>
                <a:gd name="T34" fmla="*/ 0 w 149"/>
                <a:gd name="T35" fmla="*/ 0 h 6"/>
                <a:gd name="T36" fmla="*/ 0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19" name="Freeform 491"/>
            <p:cNvSpPr>
              <a:spLocks/>
            </p:cNvSpPr>
            <p:nvPr/>
          </p:nvSpPr>
          <p:spPr bwMode="auto">
            <a:xfrm>
              <a:off x="3205" y="3134"/>
              <a:ext cx="152" cy="6"/>
            </a:xfrm>
            <a:custGeom>
              <a:avLst/>
              <a:gdLst>
                <a:gd name="T0" fmla="*/ 0 w 152"/>
                <a:gd name="T1" fmla="*/ 0 h 6"/>
                <a:gd name="T2" fmla="*/ 149 w 152"/>
                <a:gd name="T3" fmla="*/ 0 h 6"/>
                <a:gd name="T4" fmla="*/ 149 w 152"/>
                <a:gd name="T5" fmla="*/ 0 h 6"/>
                <a:gd name="T6" fmla="*/ 149 w 152"/>
                <a:gd name="T7" fmla="*/ 3 h 6"/>
                <a:gd name="T8" fmla="*/ 149 w 152"/>
                <a:gd name="T9" fmla="*/ 3 h 6"/>
                <a:gd name="T10" fmla="*/ 149 w 152"/>
                <a:gd name="T11" fmla="*/ 3 h 6"/>
                <a:gd name="T12" fmla="*/ 149 w 152"/>
                <a:gd name="T13" fmla="*/ 3 h 6"/>
                <a:gd name="T14" fmla="*/ 152 w 152"/>
                <a:gd name="T15" fmla="*/ 6 h 6"/>
                <a:gd name="T16" fmla="*/ 152 w 152"/>
                <a:gd name="T17" fmla="*/ 6 h 6"/>
                <a:gd name="T18" fmla="*/ 152 w 152"/>
                <a:gd name="T19" fmla="*/ 6 h 6"/>
                <a:gd name="T20" fmla="*/ 0 w 152"/>
                <a:gd name="T21" fmla="*/ 6 h 6"/>
                <a:gd name="T22" fmla="*/ 0 w 152"/>
                <a:gd name="T23" fmla="*/ 6 h 6"/>
                <a:gd name="T24" fmla="*/ 0 w 152"/>
                <a:gd name="T25" fmla="*/ 6 h 6"/>
                <a:gd name="T26" fmla="*/ 0 w 152"/>
                <a:gd name="T27" fmla="*/ 3 h 6"/>
                <a:gd name="T28" fmla="*/ 0 w 152"/>
                <a:gd name="T29" fmla="*/ 3 h 6"/>
                <a:gd name="T30" fmla="*/ 0 w 152"/>
                <a:gd name="T31" fmla="*/ 3 h 6"/>
                <a:gd name="T32" fmla="*/ 0 w 152"/>
                <a:gd name="T33" fmla="*/ 3 h 6"/>
                <a:gd name="T34" fmla="*/ 0 w 152"/>
                <a:gd name="T35" fmla="*/ 0 h 6"/>
                <a:gd name="T36" fmla="*/ 0 w 1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2"/>
                <a:gd name="T58" fmla="*/ 0 h 6"/>
                <a:gd name="T59" fmla="*/ 152 w 1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2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20" name="Freeform 492"/>
            <p:cNvSpPr>
              <a:spLocks/>
            </p:cNvSpPr>
            <p:nvPr/>
          </p:nvSpPr>
          <p:spPr bwMode="auto">
            <a:xfrm>
              <a:off x="3205" y="3137"/>
              <a:ext cx="152" cy="6"/>
            </a:xfrm>
            <a:custGeom>
              <a:avLst/>
              <a:gdLst>
                <a:gd name="T0" fmla="*/ 0 w 152"/>
                <a:gd name="T1" fmla="*/ 0 h 6"/>
                <a:gd name="T2" fmla="*/ 149 w 152"/>
                <a:gd name="T3" fmla="*/ 0 h 6"/>
                <a:gd name="T4" fmla="*/ 149 w 152"/>
                <a:gd name="T5" fmla="*/ 0 h 6"/>
                <a:gd name="T6" fmla="*/ 152 w 152"/>
                <a:gd name="T7" fmla="*/ 3 h 6"/>
                <a:gd name="T8" fmla="*/ 152 w 152"/>
                <a:gd name="T9" fmla="*/ 3 h 6"/>
                <a:gd name="T10" fmla="*/ 152 w 152"/>
                <a:gd name="T11" fmla="*/ 3 h 6"/>
                <a:gd name="T12" fmla="*/ 152 w 152"/>
                <a:gd name="T13" fmla="*/ 3 h 6"/>
                <a:gd name="T14" fmla="*/ 152 w 152"/>
                <a:gd name="T15" fmla="*/ 6 h 6"/>
                <a:gd name="T16" fmla="*/ 152 w 152"/>
                <a:gd name="T17" fmla="*/ 6 h 6"/>
                <a:gd name="T18" fmla="*/ 152 w 152"/>
                <a:gd name="T19" fmla="*/ 6 h 6"/>
                <a:gd name="T20" fmla="*/ 0 w 152"/>
                <a:gd name="T21" fmla="*/ 6 h 6"/>
                <a:gd name="T22" fmla="*/ 0 w 152"/>
                <a:gd name="T23" fmla="*/ 6 h 6"/>
                <a:gd name="T24" fmla="*/ 0 w 152"/>
                <a:gd name="T25" fmla="*/ 6 h 6"/>
                <a:gd name="T26" fmla="*/ 0 w 152"/>
                <a:gd name="T27" fmla="*/ 3 h 6"/>
                <a:gd name="T28" fmla="*/ 0 w 152"/>
                <a:gd name="T29" fmla="*/ 3 h 6"/>
                <a:gd name="T30" fmla="*/ 0 w 152"/>
                <a:gd name="T31" fmla="*/ 3 h 6"/>
                <a:gd name="T32" fmla="*/ 0 w 152"/>
                <a:gd name="T33" fmla="*/ 3 h 6"/>
                <a:gd name="T34" fmla="*/ 0 w 152"/>
                <a:gd name="T35" fmla="*/ 0 h 6"/>
                <a:gd name="T36" fmla="*/ 0 w 1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2"/>
                <a:gd name="T58" fmla="*/ 0 h 6"/>
                <a:gd name="T59" fmla="*/ 152 w 1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2" h="6">
                  <a:moveTo>
                    <a:pt x="0" y="0"/>
                  </a:moveTo>
                  <a:lnTo>
                    <a:pt x="149" y="0"/>
                  </a:lnTo>
                  <a:lnTo>
                    <a:pt x="152" y="3"/>
                  </a:lnTo>
                  <a:lnTo>
                    <a:pt x="1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21" name="Freeform 493"/>
            <p:cNvSpPr>
              <a:spLocks/>
            </p:cNvSpPr>
            <p:nvPr/>
          </p:nvSpPr>
          <p:spPr bwMode="auto">
            <a:xfrm>
              <a:off x="3205" y="3140"/>
              <a:ext cx="152" cy="6"/>
            </a:xfrm>
            <a:custGeom>
              <a:avLst/>
              <a:gdLst>
                <a:gd name="T0" fmla="*/ 0 w 152"/>
                <a:gd name="T1" fmla="*/ 0 h 6"/>
                <a:gd name="T2" fmla="*/ 152 w 152"/>
                <a:gd name="T3" fmla="*/ 0 h 6"/>
                <a:gd name="T4" fmla="*/ 152 w 152"/>
                <a:gd name="T5" fmla="*/ 0 h 6"/>
                <a:gd name="T6" fmla="*/ 152 w 152"/>
                <a:gd name="T7" fmla="*/ 3 h 6"/>
                <a:gd name="T8" fmla="*/ 152 w 152"/>
                <a:gd name="T9" fmla="*/ 3 h 6"/>
                <a:gd name="T10" fmla="*/ 152 w 152"/>
                <a:gd name="T11" fmla="*/ 3 h 6"/>
                <a:gd name="T12" fmla="*/ 152 w 152"/>
                <a:gd name="T13" fmla="*/ 3 h 6"/>
                <a:gd name="T14" fmla="*/ 152 w 152"/>
                <a:gd name="T15" fmla="*/ 6 h 6"/>
                <a:gd name="T16" fmla="*/ 152 w 152"/>
                <a:gd name="T17" fmla="*/ 6 h 6"/>
                <a:gd name="T18" fmla="*/ 152 w 152"/>
                <a:gd name="T19" fmla="*/ 6 h 6"/>
                <a:gd name="T20" fmla="*/ 0 w 152"/>
                <a:gd name="T21" fmla="*/ 6 h 6"/>
                <a:gd name="T22" fmla="*/ 0 w 152"/>
                <a:gd name="T23" fmla="*/ 6 h 6"/>
                <a:gd name="T24" fmla="*/ 0 w 152"/>
                <a:gd name="T25" fmla="*/ 6 h 6"/>
                <a:gd name="T26" fmla="*/ 0 w 152"/>
                <a:gd name="T27" fmla="*/ 3 h 6"/>
                <a:gd name="T28" fmla="*/ 0 w 152"/>
                <a:gd name="T29" fmla="*/ 3 h 6"/>
                <a:gd name="T30" fmla="*/ 0 w 152"/>
                <a:gd name="T31" fmla="*/ 3 h 6"/>
                <a:gd name="T32" fmla="*/ 0 w 152"/>
                <a:gd name="T33" fmla="*/ 3 h 6"/>
                <a:gd name="T34" fmla="*/ 0 w 152"/>
                <a:gd name="T35" fmla="*/ 0 h 6"/>
                <a:gd name="T36" fmla="*/ 0 w 1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2"/>
                <a:gd name="T58" fmla="*/ 0 h 6"/>
                <a:gd name="T59" fmla="*/ 152 w 1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2" h="6">
                  <a:moveTo>
                    <a:pt x="0" y="0"/>
                  </a:moveTo>
                  <a:lnTo>
                    <a:pt x="152" y="0"/>
                  </a:lnTo>
                  <a:lnTo>
                    <a:pt x="152" y="3"/>
                  </a:lnTo>
                  <a:lnTo>
                    <a:pt x="1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22" name="Freeform 494"/>
            <p:cNvSpPr>
              <a:spLocks/>
            </p:cNvSpPr>
            <p:nvPr/>
          </p:nvSpPr>
          <p:spPr bwMode="auto">
            <a:xfrm>
              <a:off x="3202" y="3143"/>
              <a:ext cx="155" cy="6"/>
            </a:xfrm>
            <a:custGeom>
              <a:avLst/>
              <a:gdLst>
                <a:gd name="T0" fmla="*/ 3 w 155"/>
                <a:gd name="T1" fmla="*/ 0 h 6"/>
                <a:gd name="T2" fmla="*/ 155 w 155"/>
                <a:gd name="T3" fmla="*/ 0 h 6"/>
                <a:gd name="T4" fmla="*/ 155 w 155"/>
                <a:gd name="T5" fmla="*/ 0 h 6"/>
                <a:gd name="T6" fmla="*/ 155 w 155"/>
                <a:gd name="T7" fmla="*/ 3 h 6"/>
                <a:gd name="T8" fmla="*/ 155 w 155"/>
                <a:gd name="T9" fmla="*/ 3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6 h 6"/>
                <a:gd name="T16" fmla="*/ 155 w 155"/>
                <a:gd name="T17" fmla="*/ 6 h 6"/>
                <a:gd name="T18" fmla="*/ 155 w 155"/>
                <a:gd name="T19" fmla="*/ 6 h 6"/>
                <a:gd name="T20" fmla="*/ 0 w 155"/>
                <a:gd name="T21" fmla="*/ 6 h 6"/>
                <a:gd name="T22" fmla="*/ 0 w 155"/>
                <a:gd name="T23" fmla="*/ 6 h 6"/>
                <a:gd name="T24" fmla="*/ 0 w 155"/>
                <a:gd name="T25" fmla="*/ 6 h 6"/>
                <a:gd name="T26" fmla="*/ 3 w 155"/>
                <a:gd name="T27" fmla="*/ 3 h 6"/>
                <a:gd name="T28" fmla="*/ 3 w 155"/>
                <a:gd name="T29" fmla="*/ 3 h 6"/>
                <a:gd name="T30" fmla="*/ 3 w 155"/>
                <a:gd name="T31" fmla="*/ 3 h 6"/>
                <a:gd name="T32" fmla="*/ 3 w 155"/>
                <a:gd name="T33" fmla="*/ 3 h 6"/>
                <a:gd name="T34" fmla="*/ 3 w 155"/>
                <a:gd name="T35" fmla="*/ 0 h 6"/>
                <a:gd name="T36" fmla="*/ 3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3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23" name="Freeform 495"/>
            <p:cNvSpPr>
              <a:spLocks/>
            </p:cNvSpPr>
            <p:nvPr/>
          </p:nvSpPr>
          <p:spPr bwMode="auto">
            <a:xfrm>
              <a:off x="3202" y="3146"/>
              <a:ext cx="158" cy="6"/>
            </a:xfrm>
            <a:custGeom>
              <a:avLst/>
              <a:gdLst>
                <a:gd name="T0" fmla="*/ 3 w 158"/>
                <a:gd name="T1" fmla="*/ 0 h 6"/>
                <a:gd name="T2" fmla="*/ 155 w 158"/>
                <a:gd name="T3" fmla="*/ 0 h 6"/>
                <a:gd name="T4" fmla="*/ 155 w 158"/>
                <a:gd name="T5" fmla="*/ 0 h 6"/>
                <a:gd name="T6" fmla="*/ 155 w 158"/>
                <a:gd name="T7" fmla="*/ 3 h 6"/>
                <a:gd name="T8" fmla="*/ 155 w 158"/>
                <a:gd name="T9" fmla="*/ 3 h 6"/>
                <a:gd name="T10" fmla="*/ 155 w 158"/>
                <a:gd name="T11" fmla="*/ 3 h 6"/>
                <a:gd name="T12" fmla="*/ 155 w 158"/>
                <a:gd name="T13" fmla="*/ 3 h 6"/>
                <a:gd name="T14" fmla="*/ 155 w 158"/>
                <a:gd name="T15" fmla="*/ 6 h 6"/>
                <a:gd name="T16" fmla="*/ 158 w 158"/>
                <a:gd name="T17" fmla="*/ 6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6 h 6"/>
                <a:gd name="T24" fmla="*/ 0 w 158"/>
                <a:gd name="T25" fmla="*/ 6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3 h 6"/>
                <a:gd name="T32" fmla="*/ 0 w 158"/>
                <a:gd name="T33" fmla="*/ 3 h 6"/>
                <a:gd name="T34" fmla="*/ 3 w 158"/>
                <a:gd name="T35" fmla="*/ 0 h 6"/>
                <a:gd name="T36" fmla="*/ 3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3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24" name="Freeform 496"/>
            <p:cNvSpPr>
              <a:spLocks/>
            </p:cNvSpPr>
            <p:nvPr/>
          </p:nvSpPr>
          <p:spPr bwMode="auto">
            <a:xfrm>
              <a:off x="3202" y="3149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5 w 158"/>
                <a:gd name="T3" fmla="*/ 0 h 6"/>
                <a:gd name="T4" fmla="*/ 155 w 158"/>
                <a:gd name="T5" fmla="*/ 0 h 6"/>
                <a:gd name="T6" fmla="*/ 155 w 158"/>
                <a:gd name="T7" fmla="*/ 3 h 6"/>
                <a:gd name="T8" fmla="*/ 158 w 158"/>
                <a:gd name="T9" fmla="*/ 3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6 h 6"/>
                <a:gd name="T16" fmla="*/ 158 w 158"/>
                <a:gd name="T17" fmla="*/ 6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6 h 6"/>
                <a:gd name="T24" fmla="*/ 0 w 158"/>
                <a:gd name="T25" fmla="*/ 6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3 h 6"/>
                <a:gd name="T32" fmla="*/ 0 w 158"/>
                <a:gd name="T33" fmla="*/ 3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25" name="Freeform 497"/>
            <p:cNvSpPr>
              <a:spLocks/>
            </p:cNvSpPr>
            <p:nvPr/>
          </p:nvSpPr>
          <p:spPr bwMode="auto">
            <a:xfrm>
              <a:off x="3202" y="3152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8 w 158"/>
                <a:gd name="T3" fmla="*/ 0 h 6"/>
                <a:gd name="T4" fmla="*/ 158 w 158"/>
                <a:gd name="T5" fmla="*/ 0 h 6"/>
                <a:gd name="T6" fmla="*/ 158 w 158"/>
                <a:gd name="T7" fmla="*/ 3 h 6"/>
                <a:gd name="T8" fmla="*/ 158 w 158"/>
                <a:gd name="T9" fmla="*/ 3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6 h 6"/>
                <a:gd name="T16" fmla="*/ 158 w 158"/>
                <a:gd name="T17" fmla="*/ 6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6 h 6"/>
                <a:gd name="T24" fmla="*/ 0 w 158"/>
                <a:gd name="T25" fmla="*/ 6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3 h 6"/>
                <a:gd name="T32" fmla="*/ 0 w 158"/>
                <a:gd name="T33" fmla="*/ 3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8" y="0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26" name="Freeform 498"/>
            <p:cNvSpPr>
              <a:spLocks/>
            </p:cNvSpPr>
            <p:nvPr/>
          </p:nvSpPr>
          <p:spPr bwMode="auto">
            <a:xfrm>
              <a:off x="3202" y="3155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8 w 158"/>
                <a:gd name="T3" fmla="*/ 0 h 6"/>
                <a:gd name="T4" fmla="*/ 158 w 158"/>
                <a:gd name="T5" fmla="*/ 0 h 6"/>
                <a:gd name="T6" fmla="*/ 158 w 158"/>
                <a:gd name="T7" fmla="*/ 3 h 6"/>
                <a:gd name="T8" fmla="*/ 158 w 158"/>
                <a:gd name="T9" fmla="*/ 3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6 h 6"/>
                <a:gd name="T16" fmla="*/ 158 w 158"/>
                <a:gd name="T17" fmla="*/ 6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6 h 6"/>
                <a:gd name="T24" fmla="*/ 0 w 158"/>
                <a:gd name="T25" fmla="*/ 6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3 h 6"/>
                <a:gd name="T32" fmla="*/ 0 w 158"/>
                <a:gd name="T33" fmla="*/ 3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8" y="0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27" name="Freeform 499"/>
            <p:cNvSpPr>
              <a:spLocks/>
            </p:cNvSpPr>
            <p:nvPr/>
          </p:nvSpPr>
          <p:spPr bwMode="auto">
            <a:xfrm>
              <a:off x="3199" y="3158"/>
              <a:ext cx="164" cy="6"/>
            </a:xfrm>
            <a:custGeom>
              <a:avLst/>
              <a:gdLst>
                <a:gd name="T0" fmla="*/ 3 w 164"/>
                <a:gd name="T1" fmla="*/ 0 h 6"/>
                <a:gd name="T2" fmla="*/ 161 w 164"/>
                <a:gd name="T3" fmla="*/ 0 h 6"/>
                <a:gd name="T4" fmla="*/ 161 w 164"/>
                <a:gd name="T5" fmla="*/ 0 h 6"/>
                <a:gd name="T6" fmla="*/ 161 w 164"/>
                <a:gd name="T7" fmla="*/ 3 h 6"/>
                <a:gd name="T8" fmla="*/ 161 w 164"/>
                <a:gd name="T9" fmla="*/ 3 h 6"/>
                <a:gd name="T10" fmla="*/ 161 w 164"/>
                <a:gd name="T11" fmla="*/ 3 h 6"/>
                <a:gd name="T12" fmla="*/ 161 w 164"/>
                <a:gd name="T13" fmla="*/ 3 h 6"/>
                <a:gd name="T14" fmla="*/ 164 w 164"/>
                <a:gd name="T15" fmla="*/ 6 h 6"/>
                <a:gd name="T16" fmla="*/ 164 w 164"/>
                <a:gd name="T17" fmla="*/ 6 h 6"/>
                <a:gd name="T18" fmla="*/ 164 w 164"/>
                <a:gd name="T19" fmla="*/ 6 h 6"/>
                <a:gd name="T20" fmla="*/ 0 w 164"/>
                <a:gd name="T21" fmla="*/ 6 h 6"/>
                <a:gd name="T22" fmla="*/ 3 w 164"/>
                <a:gd name="T23" fmla="*/ 6 h 6"/>
                <a:gd name="T24" fmla="*/ 3 w 164"/>
                <a:gd name="T25" fmla="*/ 6 h 6"/>
                <a:gd name="T26" fmla="*/ 3 w 164"/>
                <a:gd name="T27" fmla="*/ 3 h 6"/>
                <a:gd name="T28" fmla="*/ 3 w 164"/>
                <a:gd name="T29" fmla="*/ 3 h 6"/>
                <a:gd name="T30" fmla="*/ 3 w 164"/>
                <a:gd name="T31" fmla="*/ 3 h 6"/>
                <a:gd name="T32" fmla="*/ 3 w 164"/>
                <a:gd name="T33" fmla="*/ 3 h 6"/>
                <a:gd name="T34" fmla="*/ 3 w 164"/>
                <a:gd name="T35" fmla="*/ 0 h 6"/>
                <a:gd name="T36" fmla="*/ 3 w 1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6"/>
                <a:gd name="T59" fmla="*/ 164 w 1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6">
                  <a:moveTo>
                    <a:pt x="3" y="0"/>
                  </a:moveTo>
                  <a:lnTo>
                    <a:pt x="161" y="0"/>
                  </a:lnTo>
                  <a:lnTo>
                    <a:pt x="161" y="3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28" name="Freeform 500"/>
            <p:cNvSpPr>
              <a:spLocks/>
            </p:cNvSpPr>
            <p:nvPr/>
          </p:nvSpPr>
          <p:spPr bwMode="auto">
            <a:xfrm>
              <a:off x="3199" y="3161"/>
              <a:ext cx="164" cy="7"/>
            </a:xfrm>
            <a:custGeom>
              <a:avLst/>
              <a:gdLst>
                <a:gd name="T0" fmla="*/ 3 w 164"/>
                <a:gd name="T1" fmla="*/ 0 h 7"/>
                <a:gd name="T2" fmla="*/ 161 w 164"/>
                <a:gd name="T3" fmla="*/ 0 h 7"/>
                <a:gd name="T4" fmla="*/ 161 w 164"/>
                <a:gd name="T5" fmla="*/ 0 h 7"/>
                <a:gd name="T6" fmla="*/ 164 w 164"/>
                <a:gd name="T7" fmla="*/ 3 h 7"/>
                <a:gd name="T8" fmla="*/ 164 w 164"/>
                <a:gd name="T9" fmla="*/ 3 h 7"/>
                <a:gd name="T10" fmla="*/ 164 w 164"/>
                <a:gd name="T11" fmla="*/ 3 h 7"/>
                <a:gd name="T12" fmla="*/ 164 w 164"/>
                <a:gd name="T13" fmla="*/ 3 h 7"/>
                <a:gd name="T14" fmla="*/ 164 w 164"/>
                <a:gd name="T15" fmla="*/ 7 h 7"/>
                <a:gd name="T16" fmla="*/ 164 w 164"/>
                <a:gd name="T17" fmla="*/ 7 h 7"/>
                <a:gd name="T18" fmla="*/ 164 w 164"/>
                <a:gd name="T19" fmla="*/ 7 h 7"/>
                <a:gd name="T20" fmla="*/ 0 w 164"/>
                <a:gd name="T21" fmla="*/ 7 h 7"/>
                <a:gd name="T22" fmla="*/ 0 w 164"/>
                <a:gd name="T23" fmla="*/ 7 h 7"/>
                <a:gd name="T24" fmla="*/ 0 w 164"/>
                <a:gd name="T25" fmla="*/ 7 h 7"/>
                <a:gd name="T26" fmla="*/ 0 w 164"/>
                <a:gd name="T27" fmla="*/ 3 h 7"/>
                <a:gd name="T28" fmla="*/ 0 w 164"/>
                <a:gd name="T29" fmla="*/ 3 h 7"/>
                <a:gd name="T30" fmla="*/ 3 w 164"/>
                <a:gd name="T31" fmla="*/ 3 h 7"/>
                <a:gd name="T32" fmla="*/ 3 w 164"/>
                <a:gd name="T33" fmla="*/ 3 h 7"/>
                <a:gd name="T34" fmla="*/ 3 w 164"/>
                <a:gd name="T35" fmla="*/ 0 h 7"/>
                <a:gd name="T36" fmla="*/ 3 w 164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7"/>
                <a:gd name="T59" fmla="*/ 164 w 16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7">
                  <a:moveTo>
                    <a:pt x="3" y="0"/>
                  </a:moveTo>
                  <a:lnTo>
                    <a:pt x="161" y="0"/>
                  </a:lnTo>
                  <a:lnTo>
                    <a:pt x="164" y="3"/>
                  </a:lnTo>
                  <a:lnTo>
                    <a:pt x="164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29" name="Freeform 501"/>
            <p:cNvSpPr>
              <a:spLocks/>
            </p:cNvSpPr>
            <p:nvPr/>
          </p:nvSpPr>
          <p:spPr bwMode="auto">
            <a:xfrm>
              <a:off x="3199" y="3164"/>
              <a:ext cx="164" cy="7"/>
            </a:xfrm>
            <a:custGeom>
              <a:avLst/>
              <a:gdLst>
                <a:gd name="T0" fmla="*/ 0 w 164"/>
                <a:gd name="T1" fmla="*/ 0 h 7"/>
                <a:gd name="T2" fmla="*/ 164 w 164"/>
                <a:gd name="T3" fmla="*/ 0 h 7"/>
                <a:gd name="T4" fmla="*/ 164 w 164"/>
                <a:gd name="T5" fmla="*/ 0 h 7"/>
                <a:gd name="T6" fmla="*/ 164 w 164"/>
                <a:gd name="T7" fmla="*/ 4 h 7"/>
                <a:gd name="T8" fmla="*/ 164 w 164"/>
                <a:gd name="T9" fmla="*/ 4 h 7"/>
                <a:gd name="T10" fmla="*/ 164 w 164"/>
                <a:gd name="T11" fmla="*/ 4 h 7"/>
                <a:gd name="T12" fmla="*/ 164 w 164"/>
                <a:gd name="T13" fmla="*/ 4 h 7"/>
                <a:gd name="T14" fmla="*/ 164 w 164"/>
                <a:gd name="T15" fmla="*/ 7 h 7"/>
                <a:gd name="T16" fmla="*/ 164 w 164"/>
                <a:gd name="T17" fmla="*/ 7 h 7"/>
                <a:gd name="T18" fmla="*/ 164 w 164"/>
                <a:gd name="T19" fmla="*/ 7 h 7"/>
                <a:gd name="T20" fmla="*/ 0 w 164"/>
                <a:gd name="T21" fmla="*/ 7 h 7"/>
                <a:gd name="T22" fmla="*/ 0 w 164"/>
                <a:gd name="T23" fmla="*/ 7 h 7"/>
                <a:gd name="T24" fmla="*/ 0 w 164"/>
                <a:gd name="T25" fmla="*/ 7 h 7"/>
                <a:gd name="T26" fmla="*/ 0 w 164"/>
                <a:gd name="T27" fmla="*/ 4 h 7"/>
                <a:gd name="T28" fmla="*/ 0 w 164"/>
                <a:gd name="T29" fmla="*/ 4 h 7"/>
                <a:gd name="T30" fmla="*/ 0 w 164"/>
                <a:gd name="T31" fmla="*/ 4 h 7"/>
                <a:gd name="T32" fmla="*/ 0 w 164"/>
                <a:gd name="T33" fmla="*/ 4 h 7"/>
                <a:gd name="T34" fmla="*/ 0 w 164"/>
                <a:gd name="T35" fmla="*/ 0 h 7"/>
                <a:gd name="T36" fmla="*/ 0 w 164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7"/>
                <a:gd name="T59" fmla="*/ 164 w 16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7">
                  <a:moveTo>
                    <a:pt x="0" y="0"/>
                  </a:moveTo>
                  <a:lnTo>
                    <a:pt x="164" y="0"/>
                  </a:lnTo>
                  <a:lnTo>
                    <a:pt x="164" y="4"/>
                  </a:lnTo>
                  <a:lnTo>
                    <a:pt x="164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30" name="Freeform 502"/>
            <p:cNvSpPr>
              <a:spLocks/>
            </p:cNvSpPr>
            <p:nvPr/>
          </p:nvSpPr>
          <p:spPr bwMode="auto">
            <a:xfrm>
              <a:off x="3199" y="3168"/>
              <a:ext cx="167" cy="6"/>
            </a:xfrm>
            <a:custGeom>
              <a:avLst/>
              <a:gdLst>
                <a:gd name="T0" fmla="*/ 0 w 167"/>
                <a:gd name="T1" fmla="*/ 0 h 6"/>
                <a:gd name="T2" fmla="*/ 164 w 167"/>
                <a:gd name="T3" fmla="*/ 0 h 6"/>
                <a:gd name="T4" fmla="*/ 164 w 167"/>
                <a:gd name="T5" fmla="*/ 0 h 6"/>
                <a:gd name="T6" fmla="*/ 164 w 167"/>
                <a:gd name="T7" fmla="*/ 3 h 6"/>
                <a:gd name="T8" fmla="*/ 164 w 167"/>
                <a:gd name="T9" fmla="*/ 3 h 6"/>
                <a:gd name="T10" fmla="*/ 164 w 167"/>
                <a:gd name="T11" fmla="*/ 3 h 6"/>
                <a:gd name="T12" fmla="*/ 164 w 167"/>
                <a:gd name="T13" fmla="*/ 3 h 6"/>
                <a:gd name="T14" fmla="*/ 164 w 167"/>
                <a:gd name="T15" fmla="*/ 6 h 6"/>
                <a:gd name="T16" fmla="*/ 167 w 167"/>
                <a:gd name="T17" fmla="*/ 6 h 6"/>
                <a:gd name="T18" fmla="*/ 167 w 167"/>
                <a:gd name="T19" fmla="*/ 6 h 6"/>
                <a:gd name="T20" fmla="*/ 0 w 167"/>
                <a:gd name="T21" fmla="*/ 6 h 6"/>
                <a:gd name="T22" fmla="*/ 0 w 167"/>
                <a:gd name="T23" fmla="*/ 6 h 6"/>
                <a:gd name="T24" fmla="*/ 0 w 167"/>
                <a:gd name="T25" fmla="*/ 6 h 6"/>
                <a:gd name="T26" fmla="*/ 0 w 167"/>
                <a:gd name="T27" fmla="*/ 3 h 6"/>
                <a:gd name="T28" fmla="*/ 0 w 167"/>
                <a:gd name="T29" fmla="*/ 3 h 6"/>
                <a:gd name="T30" fmla="*/ 0 w 167"/>
                <a:gd name="T31" fmla="*/ 3 h 6"/>
                <a:gd name="T32" fmla="*/ 0 w 167"/>
                <a:gd name="T33" fmla="*/ 3 h 6"/>
                <a:gd name="T34" fmla="*/ 0 w 167"/>
                <a:gd name="T35" fmla="*/ 0 h 6"/>
                <a:gd name="T36" fmla="*/ 0 w 1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6"/>
                <a:gd name="T59" fmla="*/ 167 w 1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6">
                  <a:moveTo>
                    <a:pt x="0" y="0"/>
                  </a:moveTo>
                  <a:lnTo>
                    <a:pt x="164" y="0"/>
                  </a:lnTo>
                  <a:lnTo>
                    <a:pt x="164" y="3"/>
                  </a:lnTo>
                  <a:lnTo>
                    <a:pt x="164" y="6"/>
                  </a:lnTo>
                  <a:lnTo>
                    <a:pt x="1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31" name="Freeform 503"/>
            <p:cNvSpPr>
              <a:spLocks/>
            </p:cNvSpPr>
            <p:nvPr/>
          </p:nvSpPr>
          <p:spPr bwMode="auto">
            <a:xfrm>
              <a:off x="3199" y="3171"/>
              <a:ext cx="167" cy="6"/>
            </a:xfrm>
            <a:custGeom>
              <a:avLst/>
              <a:gdLst>
                <a:gd name="T0" fmla="*/ 0 w 167"/>
                <a:gd name="T1" fmla="*/ 0 h 6"/>
                <a:gd name="T2" fmla="*/ 164 w 167"/>
                <a:gd name="T3" fmla="*/ 0 h 6"/>
                <a:gd name="T4" fmla="*/ 164 w 167"/>
                <a:gd name="T5" fmla="*/ 0 h 6"/>
                <a:gd name="T6" fmla="*/ 164 w 167"/>
                <a:gd name="T7" fmla="*/ 3 h 6"/>
                <a:gd name="T8" fmla="*/ 164 w 167"/>
                <a:gd name="T9" fmla="*/ 3 h 6"/>
                <a:gd name="T10" fmla="*/ 167 w 167"/>
                <a:gd name="T11" fmla="*/ 3 h 6"/>
                <a:gd name="T12" fmla="*/ 167 w 167"/>
                <a:gd name="T13" fmla="*/ 3 h 6"/>
                <a:gd name="T14" fmla="*/ 167 w 167"/>
                <a:gd name="T15" fmla="*/ 6 h 6"/>
                <a:gd name="T16" fmla="*/ 167 w 167"/>
                <a:gd name="T17" fmla="*/ 6 h 6"/>
                <a:gd name="T18" fmla="*/ 167 w 167"/>
                <a:gd name="T19" fmla="*/ 6 h 6"/>
                <a:gd name="T20" fmla="*/ 0 w 167"/>
                <a:gd name="T21" fmla="*/ 6 h 6"/>
                <a:gd name="T22" fmla="*/ 0 w 167"/>
                <a:gd name="T23" fmla="*/ 6 h 6"/>
                <a:gd name="T24" fmla="*/ 0 w 167"/>
                <a:gd name="T25" fmla="*/ 6 h 6"/>
                <a:gd name="T26" fmla="*/ 0 w 167"/>
                <a:gd name="T27" fmla="*/ 3 h 6"/>
                <a:gd name="T28" fmla="*/ 0 w 167"/>
                <a:gd name="T29" fmla="*/ 3 h 6"/>
                <a:gd name="T30" fmla="*/ 0 w 167"/>
                <a:gd name="T31" fmla="*/ 3 h 6"/>
                <a:gd name="T32" fmla="*/ 0 w 167"/>
                <a:gd name="T33" fmla="*/ 3 h 6"/>
                <a:gd name="T34" fmla="*/ 0 w 167"/>
                <a:gd name="T35" fmla="*/ 0 h 6"/>
                <a:gd name="T36" fmla="*/ 0 w 1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6"/>
                <a:gd name="T59" fmla="*/ 167 w 1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6">
                  <a:moveTo>
                    <a:pt x="0" y="0"/>
                  </a:moveTo>
                  <a:lnTo>
                    <a:pt x="164" y="0"/>
                  </a:lnTo>
                  <a:lnTo>
                    <a:pt x="164" y="3"/>
                  </a:lnTo>
                  <a:lnTo>
                    <a:pt x="167" y="3"/>
                  </a:lnTo>
                  <a:lnTo>
                    <a:pt x="1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32" name="Freeform 504"/>
            <p:cNvSpPr>
              <a:spLocks/>
            </p:cNvSpPr>
            <p:nvPr/>
          </p:nvSpPr>
          <p:spPr bwMode="auto">
            <a:xfrm>
              <a:off x="3199" y="3174"/>
              <a:ext cx="167" cy="6"/>
            </a:xfrm>
            <a:custGeom>
              <a:avLst/>
              <a:gdLst>
                <a:gd name="T0" fmla="*/ 0 w 167"/>
                <a:gd name="T1" fmla="*/ 0 h 6"/>
                <a:gd name="T2" fmla="*/ 167 w 167"/>
                <a:gd name="T3" fmla="*/ 0 h 6"/>
                <a:gd name="T4" fmla="*/ 167 w 167"/>
                <a:gd name="T5" fmla="*/ 0 h 6"/>
                <a:gd name="T6" fmla="*/ 167 w 167"/>
                <a:gd name="T7" fmla="*/ 3 h 6"/>
                <a:gd name="T8" fmla="*/ 167 w 167"/>
                <a:gd name="T9" fmla="*/ 3 h 6"/>
                <a:gd name="T10" fmla="*/ 167 w 167"/>
                <a:gd name="T11" fmla="*/ 3 h 6"/>
                <a:gd name="T12" fmla="*/ 167 w 167"/>
                <a:gd name="T13" fmla="*/ 3 h 6"/>
                <a:gd name="T14" fmla="*/ 167 w 167"/>
                <a:gd name="T15" fmla="*/ 6 h 6"/>
                <a:gd name="T16" fmla="*/ 167 w 167"/>
                <a:gd name="T17" fmla="*/ 6 h 6"/>
                <a:gd name="T18" fmla="*/ 167 w 167"/>
                <a:gd name="T19" fmla="*/ 6 h 6"/>
                <a:gd name="T20" fmla="*/ 0 w 167"/>
                <a:gd name="T21" fmla="*/ 6 h 6"/>
                <a:gd name="T22" fmla="*/ 0 w 167"/>
                <a:gd name="T23" fmla="*/ 6 h 6"/>
                <a:gd name="T24" fmla="*/ 0 w 167"/>
                <a:gd name="T25" fmla="*/ 6 h 6"/>
                <a:gd name="T26" fmla="*/ 0 w 167"/>
                <a:gd name="T27" fmla="*/ 3 h 6"/>
                <a:gd name="T28" fmla="*/ 0 w 167"/>
                <a:gd name="T29" fmla="*/ 3 h 6"/>
                <a:gd name="T30" fmla="*/ 0 w 167"/>
                <a:gd name="T31" fmla="*/ 3 h 6"/>
                <a:gd name="T32" fmla="*/ 0 w 167"/>
                <a:gd name="T33" fmla="*/ 3 h 6"/>
                <a:gd name="T34" fmla="*/ 0 w 167"/>
                <a:gd name="T35" fmla="*/ 0 h 6"/>
                <a:gd name="T36" fmla="*/ 0 w 1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6"/>
                <a:gd name="T59" fmla="*/ 167 w 1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6">
                  <a:moveTo>
                    <a:pt x="0" y="0"/>
                  </a:moveTo>
                  <a:lnTo>
                    <a:pt x="167" y="0"/>
                  </a:lnTo>
                  <a:lnTo>
                    <a:pt x="167" y="3"/>
                  </a:lnTo>
                  <a:lnTo>
                    <a:pt x="1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33" name="Freeform 505"/>
            <p:cNvSpPr>
              <a:spLocks/>
            </p:cNvSpPr>
            <p:nvPr/>
          </p:nvSpPr>
          <p:spPr bwMode="auto">
            <a:xfrm>
              <a:off x="3196" y="3177"/>
              <a:ext cx="173" cy="6"/>
            </a:xfrm>
            <a:custGeom>
              <a:avLst/>
              <a:gdLst>
                <a:gd name="T0" fmla="*/ 3 w 173"/>
                <a:gd name="T1" fmla="*/ 0 h 6"/>
                <a:gd name="T2" fmla="*/ 170 w 173"/>
                <a:gd name="T3" fmla="*/ 0 h 6"/>
                <a:gd name="T4" fmla="*/ 170 w 173"/>
                <a:gd name="T5" fmla="*/ 0 h 6"/>
                <a:gd name="T6" fmla="*/ 170 w 173"/>
                <a:gd name="T7" fmla="*/ 3 h 6"/>
                <a:gd name="T8" fmla="*/ 170 w 173"/>
                <a:gd name="T9" fmla="*/ 3 h 6"/>
                <a:gd name="T10" fmla="*/ 170 w 173"/>
                <a:gd name="T11" fmla="*/ 3 h 6"/>
                <a:gd name="T12" fmla="*/ 170 w 173"/>
                <a:gd name="T13" fmla="*/ 3 h 6"/>
                <a:gd name="T14" fmla="*/ 170 w 173"/>
                <a:gd name="T15" fmla="*/ 6 h 6"/>
                <a:gd name="T16" fmla="*/ 170 w 173"/>
                <a:gd name="T17" fmla="*/ 6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6 h 6"/>
                <a:gd name="T24" fmla="*/ 0 w 173"/>
                <a:gd name="T25" fmla="*/ 6 h 6"/>
                <a:gd name="T26" fmla="*/ 0 w 173"/>
                <a:gd name="T27" fmla="*/ 3 h 6"/>
                <a:gd name="T28" fmla="*/ 3 w 173"/>
                <a:gd name="T29" fmla="*/ 3 h 6"/>
                <a:gd name="T30" fmla="*/ 3 w 173"/>
                <a:gd name="T31" fmla="*/ 3 h 6"/>
                <a:gd name="T32" fmla="*/ 3 w 173"/>
                <a:gd name="T33" fmla="*/ 3 h 6"/>
                <a:gd name="T34" fmla="*/ 3 w 173"/>
                <a:gd name="T35" fmla="*/ 0 h 6"/>
                <a:gd name="T36" fmla="*/ 3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3" y="0"/>
                  </a:moveTo>
                  <a:lnTo>
                    <a:pt x="170" y="0"/>
                  </a:lnTo>
                  <a:lnTo>
                    <a:pt x="170" y="3"/>
                  </a:lnTo>
                  <a:lnTo>
                    <a:pt x="170" y="6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34" name="Freeform 506"/>
            <p:cNvSpPr>
              <a:spLocks/>
            </p:cNvSpPr>
            <p:nvPr/>
          </p:nvSpPr>
          <p:spPr bwMode="auto">
            <a:xfrm>
              <a:off x="3196" y="3180"/>
              <a:ext cx="173" cy="6"/>
            </a:xfrm>
            <a:custGeom>
              <a:avLst/>
              <a:gdLst>
                <a:gd name="T0" fmla="*/ 3 w 173"/>
                <a:gd name="T1" fmla="*/ 0 h 6"/>
                <a:gd name="T2" fmla="*/ 170 w 173"/>
                <a:gd name="T3" fmla="*/ 0 h 6"/>
                <a:gd name="T4" fmla="*/ 170 w 173"/>
                <a:gd name="T5" fmla="*/ 0 h 6"/>
                <a:gd name="T6" fmla="*/ 170 w 173"/>
                <a:gd name="T7" fmla="*/ 3 h 6"/>
                <a:gd name="T8" fmla="*/ 170 w 173"/>
                <a:gd name="T9" fmla="*/ 3 h 6"/>
                <a:gd name="T10" fmla="*/ 173 w 173"/>
                <a:gd name="T11" fmla="*/ 3 h 6"/>
                <a:gd name="T12" fmla="*/ 173 w 173"/>
                <a:gd name="T13" fmla="*/ 3 h 6"/>
                <a:gd name="T14" fmla="*/ 173 w 173"/>
                <a:gd name="T15" fmla="*/ 6 h 6"/>
                <a:gd name="T16" fmla="*/ 173 w 173"/>
                <a:gd name="T17" fmla="*/ 6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6 h 6"/>
                <a:gd name="T24" fmla="*/ 0 w 173"/>
                <a:gd name="T25" fmla="*/ 6 h 6"/>
                <a:gd name="T26" fmla="*/ 0 w 173"/>
                <a:gd name="T27" fmla="*/ 3 h 6"/>
                <a:gd name="T28" fmla="*/ 0 w 173"/>
                <a:gd name="T29" fmla="*/ 3 h 6"/>
                <a:gd name="T30" fmla="*/ 0 w 173"/>
                <a:gd name="T31" fmla="*/ 3 h 6"/>
                <a:gd name="T32" fmla="*/ 0 w 173"/>
                <a:gd name="T33" fmla="*/ 3 h 6"/>
                <a:gd name="T34" fmla="*/ 0 w 173"/>
                <a:gd name="T35" fmla="*/ 0 h 6"/>
                <a:gd name="T36" fmla="*/ 3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3" y="0"/>
                  </a:moveTo>
                  <a:lnTo>
                    <a:pt x="170" y="0"/>
                  </a:lnTo>
                  <a:lnTo>
                    <a:pt x="170" y="3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35" name="Freeform 507"/>
            <p:cNvSpPr>
              <a:spLocks/>
            </p:cNvSpPr>
            <p:nvPr/>
          </p:nvSpPr>
          <p:spPr bwMode="auto">
            <a:xfrm>
              <a:off x="3196" y="3183"/>
              <a:ext cx="173" cy="6"/>
            </a:xfrm>
            <a:custGeom>
              <a:avLst/>
              <a:gdLst>
                <a:gd name="T0" fmla="*/ 0 w 173"/>
                <a:gd name="T1" fmla="*/ 0 h 6"/>
                <a:gd name="T2" fmla="*/ 173 w 173"/>
                <a:gd name="T3" fmla="*/ 0 h 6"/>
                <a:gd name="T4" fmla="*/ 173 w 173"/>
                <a:gd name="T5" fmla="*/ 0 h 6"/>
                <a:gd name="T6" fmla="*/ 173 w 173"/>
                <a:gd name="T7" fmla="*/ 3 h 6"/>
                <a:gd name="T8" fmla="*/ 173 w 173"/>
                <a:gd name="T9" fmla="*/ 3 h 6"/>
                <a:gd name="T10" fmla="*/ 173 w 173"/>
                <a:gd name="T11" fmla="*/ 3 h 6"/>
                <a:gd name="T12" fmla="*/ 173 w 173"/>
                <a:gd name="T13" fmla="*/ 3 h 6"/>
                <a:gd name="T14" fmla="*/ 173 w 173"/>
                <a:gd name="T15" fmla="*/ 6 h 6"/>
                <a:gd name="T16" fmla="*/ 173 w 173"/>
                <a:gd name="T17" fmla="*/ 6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6 h 6"/>
                <a:gd name="T24" fmla="*/ 0 w 173"/>
                <a:gd name="T25" fmla="*/ 6 h 6"/>
                <a:gd name="T26" fmla="*/ 0 w 173"/>
                <a:gd name="T27" fmla="*/ 3 h 6"/>
                <a:gd name="T28" fmla="*/ 0 w 173"/>
                <a:gd name="T29" fmla="*/ 3 h 6"/>
                <a:gd name="T30" fmla="*/ 0 w 173"/>
                <a:gd name="T31" fmla="*/ 3 h 6"/>
                <a:gd name="T32" fmla="*/ 0 w 173"/>
                <a:gd name="T33" fmla="*/ 3 h 6"/>
                <a:gd name="T34" fmla="*/ 0 w 173"/>
                <a:gd name="T35" fmla="*/ 0 h 6"/>
                <a:gd name="T36" fmla="*/ 0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0" y="0"/>
                  </a:moveTo>
                  <a:lnTo>
                    <a:pt x="173" y="0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36" name="Freeform 508"/>
            <p:cNvSpPr>
              <a:spLocks/>
            </p:cNvSpPr>
            <p:nvPr/>
          </p:nvSpPr>
          <p:spPr bwMode="auto">
            <a:xfrm>
              <a:off x="3196" y="3186"/>
              <a:ext cx="173" cy="6"/>
            </a:xfrm>
            <a:custGeom>
              <a:avLst/>
              <a:gdLst>
                <a:gd name="T0" fmla="*/ 0 w 173"/>
                <a:gd name="T1" fmla="*/ 0 h 6"/>
                <a:gd name="T2" fmla="*/ 173 w 173"/>
                <a:gd name="T3" fmla="*/ 0 h 6"/>
                <a:gd name="T4" fmla="*/ 173 w 173"/>
                <a:gd name="T5" fmla="*/ 0 h 6"/>
                <a:gd name="T6" fmla="*/ 173 w 173"/>
                <a:gd name="T7" fmla="*/ 3 h 6"/>
                <a:gd name="T8" fmla="*/ 173 w 173"/>
                <a:gd name="T9" fmla="*/ 3 h 6"/>
                <a:gd name="T10" fmla="*/ 173 w 173"/>
                <a:gd name="T11" fmla="*/ 3 h 6"/>
                <a:gd name="T12" fmla="*/ 173 w 173"/>
                <a:gd name="T13" fmla="*/ 3 h 6"/>
                <a:gd name="T14" fmla="*/ 173 w 173"/>
                <a:gd name="T15" fmla="*/ 6 h 6"/>
                <a:gd name="T16" fmla="*/ 173 w 173"/>
                <a:gd name="T17" fmla="*/ 6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6 h 6"/>
                <a:gd name="T24" fmla="*/ 0 w 173"/>
                <a:gd name="T25" fmla="*/ 6 h 6"/>
                <a:gd name="T26" fmla="*/ 0 w 173"/>
                <a:gd name="T27" fmla="*/ 3 h 6"/>
                <a:gd name="T28" fmla="*/ 0 w 173"/>
                <a:gd name="T29" fmla="*/ 3 h 6"/>
                <a:gd name="T30" fmla="*/ 0 w 173"/>
                <a:gd name="T31" fmla="*/ 3 h 6"/>
                <a:gd name="T32" fmla="*/ 0 w 173"/>
                <a:gd name="T33" fmla="*/ 3 h 6"/>
                <a:gd name="T34" fmla="*/ 0 w 173"/>
                <a:gd name="T35" fmla="*/ 0 h 6"/>
                <a:gd name="T36" fmla="*/ 0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0" y="0"/>
                  </a:moveTo>
                  <a:lnTo>
                    <a:pt x="173" y="0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37" name="Freeform 509"/>
            <p:cNvSpPr>
              <a:spLocks/>
            </p:cNvSpPr>
            <p:nvPr/>
          </p:nvSpPr>
          <p:spPr bwMode="auto">
            <a:xfrm>
              <a:off x="3193" y="3189"/>
              <a:ext cx="179" cy="6"/>
            </a:xfrm>
            <a:custGeom>
              <a:avLst/>
              <a:gdLst>
                <a:gd name="T0" fmla="*/ 3 w 179"/>
                <a:gd name="T1" fmla="*/ 0 h 6"/>
                <a:gd name="T2" fmla="*/ 176 w 179"/>
                <a:gd name="T3" fmla="*/ 0 h 6"/>
                <a:gd name="T4" fmla="*/ 176 w 179"/>
                <a:gd name="T5" fmla="*/ 0 h 6"/>
                <a:gd name="T6" fmla="*/ 176 w 179"/>
                <a:gd name="T7" fmla="*/ 3 h 6"/>
                <a:gd name="T8" fmla="*/ 176 w 179"/>
                <a:gd name="T9" fmla="*/ 3 h 6"/>
                <a:gd name="T10" fmla="*/ 176 w 179"/>
                <a:gd name="T11" fmla="*/ 3 h 6"/>
                <a:gd name="T12" fmla="*/ 179 w 179"/>
                <a:gd name="T13" fmla="*/ 3 h 6"/>
                <a:gd name="T14" fmla="*/ 179 w 179"/>
                <a:gd name="T15" fmla="*/ 6 h 6"/>
                <a:gd name="T16" fmla="*/ 179 w 179"/>
                <a:gd name="T17" fmla="*/ 6 h 6"/>
                <a:gd name="T18" fmla="*/ 179 w 179"/>
                <a:gd name="T19" fmla="*/ 6 h 6"/>
                <a:gd name="T20" fmla="*/ 0 w 179"/>
                <a:gd name="T21" fmla="*/ 6 h 6"/>
                <a:gd name="T22" fmla="*/ 0 w 179"/>
                <a:gd name="T23" fmla="*/ 6 h 6"/>
                <a:gd name="T24" fmla="*/ 3 w 179"/>
                <a:gd name="T25" fmla="*/ 6 h 6"/>
                <a:gd name="T26" fmla="*/ 3 w 179"/>
                <a:gd name="T27" fmla="*/ 3 h 6"/>
                <a:gd name="T28" fmla="*/ 3 w 179"/>
                <a:gd name="T29" fmla="*/ 3 h 6"/>
                <a:gd name="T30" fmla="*/ 3 w 179"/>
                <a:gd name="T31" fmla="*/ 3 h 6"/>
                <a:gd name="T32" fmla="*/ 3 w 179"/>
                <a:gd name="T33" fmla="*/ 3 h 6"/>
                <a:gd name="T34" fmla="*/ 3 w 179"/>
                <a:gd name="T35" fmla="*/ 0 h 6"/>
                <a:gd name="T36" fmla="*/ 3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3" y="0"/>
                  </a:moveTo>
                  <a:lnTo>
                    <a:pt x="176" y="0"/>
                  </a:lnTo>
                  <a:lnTo>
                    <a:pt x="176" y="3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38" name="Freeform 510"/>
            <p:cNvSpPr>
              <a:spLocks/>
            </p:cNvSpPr>
            <p:nvPr/>
          </p:nvSpPr>
          <p:spPr bwMode="auto">
            <a:xfrm>
              <a:off x="3193" y="3192"/>
              <a:ext cx="179" cy="6"/>
            </a:xfrm>
            <a:custGeom>
              <a:avLst/>
              <a:gdLst>
                <a:gd name="T0" fmla="*/ 3 w 179"/>
                <a:gd name="T1" fmla="*/ 0 h 6"/>
                <a:gd name="T2" fmla="*/ 176 w 179"/>
                <a:gd name="T3" fmla="*/ 0 h 6"/>
                <a:gd name="T4" fmla="*/ 179 w 179"/>
                <a:gd name="T5" fmla="*/ 0 h 6"/>
                <a:gd name="T6" fmla="*/ 179 w 179"/>
                <a:gd name="T7" fmla="*/ 3 h 6"/>
                <a:gd name="T8" fmla="*/ 179 w 179"/>
                <a:gd name="T9" fmla="*/ 3 h 6"/>
                <a:gd name="T10" fmla="*/ 179 w 179"/>
                <a:gd name="T11" fmla="*/ 3 h 6"/>
                <a:gd name="T12" fmla="*/ 179 w 179"/>
                <a:gd name="T13" fmla="*/ 3 h 6"/>
                <a:gd name="T14" fmla="*/ 179 w 179"/>
                <a:gd name="T15" fmla="*/ 6 h 6"/>
                <a:gd name="T16" fmla="*/ 179 w 179"/>
                <a:gd name="T17" fmla="*/ 6 h 6"/>
                <a:gd name="T18" fmla="*/ 179 w 179"/>
                <a:gd name="T19" fmla="*/ 6 h 6"/>
                <a:gd name="T20" fmla="*/ 0 w 179"/>
                <a:gd name="T21" fmla="*/ 6 h 6"/>
                <a:gd name="T22" fmla="*/ 0 w 179"/>
                <a:gd name="T23" fmla="*/ 6 h 6"/>
                <a:gd name="T24" fmla="*/ 0 w 179"/>
                <a:gd name="T25" fmla="*/ 6 h 6"/>
                <a:gd name="T26" fmla="*/ 0 w 179"/>
                <a:gd name="T27" fmla="*/ 3 h 6"/>
                <a:gd name="T28" fmla="*/ 0 w 179"/>
                <a:gd name="T29" fmla="*/ 3 h 6"/>
                <a:gd name="T30" fmla="*/ 0 w 179"/>
                <a:gd name="T31" fmla="*/ 3 h 6"/>
                <a:gd name="T32" fmla="*/ 3 w 179"/>
                <a:gd name="T33" fmla="*/ 3 h 6"/>
                <a:gd name="T34" fmla="*/ 3 w 179"/>
                <a:gd name="T35" fmla="*/ 0 h 6"/>
                <a:gd name="T36" fmla="*/ 3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3" y="0"/>
                  </a:moveTo>
                  <a:lnTo>
                    <a:pt x="176" y="0"/>
                  </a:lnTo>
                  <a:lnTo>
                    <a:pt x="179" y="0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39" name="Freeform 511"/>
            <p:cNvSpPr>
              <a:spLocks/>
            </p:cNvSpPr>
            <p:nvPr/>
          </p:nvSpPr>
          <p:spPr bwMode="auto">
            <a:xfrm>
              <a:off x="3193" y="3195"/>
              <a:ext cx="182" cy="6"/>
            </a:xfrm>
            <a:custGeom>
              <a:avLst/>
              <a:gdLst>
                <a:gd name="T0" fmla="*/ 0 w 182"/>
                <a:gd name="T1" fmla="*/ 0 h 6"/>
                <a:gd name="T2" fmla="*/ 179 w 182"/>
                <a:gd name="T3" fmla="*/ 0 h 6"/>
                <a:gd name="T4" fmla="*/ 179 w 182"/>
                <a:gd name="T5" fmla="*/ 0 h 6"/>
                <a:gd name="T6" fmla="*/ 179 w 182"/>
                <a:gd name="T7" fmla="*/ 3 h 6"/>
                <a:gd name="T8" fmla="*/ 179 w 182"/>
                <a:gd name="T9" fmla="*/ 3 h 6"/>
                <a:gd name="T10" fmla="*/ 179 w 182"/>
                <a:gd name="T11" fmla="*/ 3 h 6"/>
                <a:gd name="T12" fmla="*/ 179 w 182"/>
                <a:gd name="T13" fmla="*/ 3 h 6"/>
                <a:gd name="T14" fmla="*/ 179 w 182"/>
                <a:gd name="T15" fmla="*/ 6 h 6"/>
                <a:gd name="T16" fmla="*/ 179 w 182"/>
                <a:gd name="T17" fmla="*/ 6 h 6"/>
                <a:gd name="T18" fmla="*/ 182 w 182"/>
                <a:gd name="T19" fmla="*/ 6 h 6"/>
                <a:gd name="T20" fmla="*/ 0 w 182"/>
                <a:gd name="T21" fmla="*/ 6 h 6"/>
                <a:gd name="T22" fmla="*/ 0 w 182"/>
                <a:gd name="T23" fmla="*/ 6 h 6"/>
                <a:gd name="T24" fmla="*/ 0 w 182"/>
                <a:gd name="T25" fmla="*/ 6 h 6"/>
                <a:gd name="T26" fmla="*/ 0 w 182"/>
                <a:gd name="T27" fmla="*/ 3 h 6"/>
                <a:gd name="T28" fmla="*/ 0 w 182"/>
                <a:gd name="T29" fmla="*/ 3 h 6"/>
                <a:gd name="T30" fmla="*/ 0 w 182"/>
                <a:gd name="T31" fmla="*/ 3 h 6"/>
                <a:gd name="T32" fmla="*/ 0 w 182"/>
                <a:gd name="T33" fmla="*/ 3 h 6"/>
                <a:gd name="T34" fmla="*/ 0 w 182"/>
                <a:gd name="T35" fmla="*/ 0 h 6"/>
                <a:gd name="T36" fmla="*/ 0 w 1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6"/>
                <a:gd name="T59" fmla="*/ 182 w 1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6">
                  <a:moveTo>
                    <a:pt x="0" y="0"/>
                  </a:moveTo>
                  <a:lnTo>
                    <a:pt x="179" y="0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1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40" name="Freeform 512"/>
            <p:cNvSpPr>
              <a:spLocks/>
            </p:cNvSpPr>
            <p:nvPr/>
          </p:nvSpPr>
          <p:spPr bwMode="auto">
            <a:xfrm>
              <a:off x="3193" y="3198"/>
              <a:ext cx="182" cy="6"/>
            </a:xfrm>
            <a:custGeom>
              <a:avLst/>
              <a:gdLst>
                <a:gd name="T0" fmla="*/ 0 w 182"/>
                <a:gd name="T1" fmla="*/ 0 h 6"/>
                <a:gd name="T2" fmla="*/ 179 w 182"/>
                <a:gd name="T3" fmla="*/ 0 h 6"/>
                <a:gd name="T4" fmla="*/ 179 w 182"/>
                <a:gd name="T5" fmla="*/ 0 h 6"/>
                <a:gd name="T6" fmla="*/ 179 w 182"/>
                <a:gd name="T7" fmla="*/ 3 h 6"/>
                <a:gd name="T8" fmla="*/ 179 w 182"/>
                <a:gd name="T9" fmla="*/ 3 h 6"/>
                <a:gd name="T10" fmla="*/ 182 w 182"/>
                <a:gd name="T11" fmla="*/ 3 h 6"/>
                <a:gd name="T12" fmla="*/ 182 w 182"/>
                <a:gd name="T13" fmla="*/ 3 h 6"/>
                <a:gd name="T14" fmla="*/ 182 w 182"/>
                <a:gd name="T15" fmla="*/ 6 h 6"/>
                <a:gd name="T16" fmla="*/ 182 w 182"/>
                <a:gd name="T17" fmla="*/ 6 h 6"/>
                <a:gd name="T18" fmla="*/ 182 w 182"/>
                <a:gd name="T19" fmla="*/ 6 h 6"/>
                <a:gd name="T20" fmla="*/ 0 w 182"/>
                <a:gd name="T21" fmla="*/ 6 h 6"/>
                <a:gd name="T22" fmla="*/ 0 w 182"/>
                <a:gd name="T23" fmla="*/ 6 h 6"/>
                <a:gd name="T24" fmla="*/ 0 w 182"/>
                <a:gd name="T25" fmla="*/ 6 h 6"/>
                <a:gd name="T26" fmla="*/ 0 w 182"/>
                <a:gd name="T27" fmla="*/ 3 h 6"/>
                <a:gd name="T28" fmla="*/ 0 w 182"/>
                <a:gd name="T29" fmla="*/ 3 h 6"/>
                <a:gd name="T30" fmla="*/ 0 w 182"/>
                <a:gd name="T31" fmla="*/ 3 h 6"/>
                <a:gd name="T32" fmla="*/ 0 w 182"/>
                <a:gd name="T33" fmla="*/ 3 h 6"/>
                <a:gd name="T34" fmla="*/ 0 w 182"/>
                <a:gd name="T35" fmla="*/ 0 h 6"/>
                <a:gd name="T36" fmla="*/ 0 w 1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6"/>
                <a:gd name="T59" fmla="*/ 182 w 1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6">
                  <a:moveTo>
                    <a:pt x="0" y="0"/>
                  </a:moveTo>
                  <a:lnTo>
                    <a:pt x="179" y="0"/>
                  </a:lnTo>
                  <a:lnTo>
                    <a:pt x="179" y="3"/>
                  </a:lnTo>
                  <a:lnTo>
                    <a:pt x="182" y="3"/>
                  </a:lnTo>
                  <a:lnTo>
                    <a:pt x="1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41" name="Freeform 513"/>
            <p:cNvSpPr>
              <a:spLocks/>
            </p:cNvSpPr>
            <p:nvPr/>
          </p:nvSpPr>
          <p:spPr bwMode="auto">
            <a:xfrm>
              <a:off x="3190" y="3201"/>
              <a:ext cx="185" cy="6"/>
            </a:xfrm>
            <a:custGeom>
              <a:avLst/>
              <a:gdLst>
                <a:gd name="T0" fmla="*/ 3 w 185"/>
                <a:gd name="T1" fmla="*/ 0 h 6"/>
                <a:gd name="T2" fmla="*/ 185 w 185"/>
                <a:gd name="T3" fmla="*/ 0 h 6"/>
                <a:gd name="T4" fmla="*/ 185 w 185"/>
                <a:gd name="T5" fmla="*/ 0 h 6"/>
                <a:gd name="T6" fmla="*/ 185 w 185"/>
                <a:gd name="T7" fmla="*/ 3 h 6"/>
                <a:gd name="T8" fmla="*/ 185 w 185"/>
                <a:gd name="T9" fmla="*/ 3 h 6"/>
                <a:gd name="T10" fmla="*/ 185 w 185"/>
                <a:gd name="T11" fmla="*/ 3 h 6"/>
                <a:gd name="T12" fmla="*/ 185 w 185"/>
                <a:gd name="T13" fmla="*/ 3 h 6"/>
                <a:gd name="T14" fmla="*/ 185 w 185"/>
                <a:gd name="T15" fmla="*/ 6 h 6"/>
                <a:gd name="T16" fmla="*/ 185 w 185"/>
                <a:gd name="T17" fmla="*/ 6 h 6"/>
                <a:gd name="T18" fmla="*/ 185 w 185"/>
                <a:gd name="T19" fmla="*/ 6 h 6"/>
                <a:gd name="T20" fmla="*/ 0 w 185"/>
                <a:gd name="T21" fmla="*/ 6 h 6"/>
                <a:gd name="T22" fmla="*/ 0 w 185"/>
                <a:gd name="T23" fmla="*/ 6 h 6"/>
                <a:gd name="T24" fmla="*/ 3 w 185"/>
                <a:gd name="T25" fmla="*/ 6 h 6"/>
                <a:gd name="T26" fmla="*/ 3 w 185"/>
                <a:gd name="T27" fmla="*/ 3 h 6"/>
                <a:gd name="T28" fmla="*/ 3 w 185"/>
                <a:gd name="T29" fmla="*/ 3 h 6"/>
                <a:gd name="T30" fmla="*/ 3 w 185"/>
                <a:gd name="T31" fmla="*/ 3 h 6"/>
                <a:gd name="T32" fmla="*/ 3 w 185"/>
                <a:gd name="T33" fmla="*/ 3 h 6"/>
                <a:gd name="T34" fmla="*/ 3 w 185"/>
                <a:gd name="T35" fmla="*/ 0 h 6"/>
                <a:gd name="T36" fmla="*/ 3 w 1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5"/>
                <a:gd name="T58" fmla="*/ 0 h 6"/>
                <a:gd name="T59" fmla="*/ 185 w 1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5" h="6">
                  <a:moveTo>
                    <a:pt x="3" y="0"/>
                  </a:moveTo>
                  <a:lnTo>
                    <a:pt x="185" y="0"/>
                  </a:lnTo>
                  <a:lnTo>
                    <a:pt x="185" y="3"/>
                  </a:lnTo>
                  <a:lnTo>
                    <a:pt x="185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42" name="Freeform 514"/>
            <p:cNvSpPr>
              <a:spLocks/>
            </p:cNvSpPr>
            <p:nvPr/>
          </p:nvSpPr>
          <p:spPr bwMode="auto">
            <a:xfrm>
              <a:off x="3190" y="3204"/>
              <a:ext cx="188" cy="6"/>
            </a:xfrm>
            <a:custGeom>
              <a:avLst/>
              <a:gdLst>
                <a:gd name="T0" fmla="*/ 3 w 188"/>
                <a:gd name="T1" fmla="*/ 0 h 6"/>
                <a:gd name="T2" fmla="*/ 185 w 188"/>
                <a:gd name="T3" fmla="*/ 0 h 6"/>
                <a:gd name="T4" fmla="*/ 185 w 188"/>
                <a:gd name="T5" fmla="*/ 0 h 6"/>
                <a:gd name="T6" fmla="*/ 185 w 188"/>
                <a:gd name="T7" fmla="*/ 3 h 6"/>
                <a:gd name="T8" fmla="*/ 185 w 188"/>
                <a:gd name="T9" fmla="*/ 3 h 6"/>
                <a:gd name="T10" fmla="*/ 185 w 188"/>
                <a:gd name="T11" fmla="*/ 3 h 6"/>
                <a:gd name="T12" fmla="*/ 185 w 188"/>
                <a:gd name="T13" fmla="*/ 3 h 6"/>
                <a:gd name="T14" fmla="*/ 188 w 188"/>
                <a:gd name="T15" fmla="*/ 6 h 6"/>
                <a:gd name="T16" fmla="*/ 188 w 188"/>
                <a:gd name="T17" fmla="*/ 6 h 6"/>
                <a:gd name="T18" fmla="*/ 188 w 188"/>
                <a:gd name="T19" fmla="*/ 6 h 6"/>
                <a:gd name="T20" fmla="*/ 0 w 188"/>
                <a:gd name="T21" fmla="*/ 6 h 6"/>
                <a:gd name="T22" fmla="*/ 0 w 188"/>
                <a:gd name="T23" fmla="*/ 6 h 6"/>
                <a:gd name="T24" fmla="*/ 0 w 188"/>
                <a:gd name="T25" fmla="*/ 6 h 6"/>
                <a:gd name="T26" fmla="*/ 0 w 188"/>
                <a:gd name="T27" fmla="*/ 3 h 6"/>
                <a:gd name="T28" fmla="*/ 0 w 188"/>
                <a:gd name="T29" fmla="*/ 3 h 6"/>
                <a:gd name="T30" fmla="*/ 0 w 188"/>
                <a:gd name="T31" fmla="*/ 3 h 6"/>
                <a:gd name="T32" fmla="*/ 3 w 188"/>
                <a:gd name="T33" fmla="*/ 3 h 6"/>
                <a:gd name="T34" fmla="*/ 3 w 188"/>
                <a:gd name="T35" fmla="*/ 0 h 6"/>
                <a:gd name="T36" fmla="*/ 3 w 1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8"/>
                <a:gd name="T58" fmla="*/ 0 h 6"/>
                <a:gd name="T59" fmla="*/ 188 w 1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8" h="6">
                  <a:moveTo>
                    <a:pt x="3" y="0"/>
                  </a:moveTo>
                  <a:lnTo>
                    <a:pt x="185" y="0"/>
                  </a:lnTo>
                  <a:lnTo>
                    <a:pt x="185" y="3"/>
                  </a:lnTo>
                  <a:lnTo>
                    <a:pt x="1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43" name="Freeform 515"/>
            <p:cNvSpPr>
              <a:spLocks/>
            </p:cNvSpPr>
            <p:nvPr/>
          </p:nvSpPr>
          <p:spPr bwMode="auto">
            <a:xfrm>
              <a:off x="3190" y="3207"/>
              <a:ext cx="188" cy="6"/>
            </a:xfrm>
            <a:custGeom>
              <a:avLst/>
              <a:gdLst>
                <a:gd name="T0" fmla="*/ 0 w 188"/>
                <a:gd name="T1" fmla="*/ 0 h 6"/>
                <a:gd name="T2" fmla="*/ 185 w 188"/>
                <a:gd name="T3" fmla="*/ 0 h 6"/>
                <a:gd name="T4" fmla="*/ 185 w 188"/>
                <a:gd name="T5" fmla="*/ 0 h 6"/>
                <a:gd name="T6" fmla="*/ 188 w 188"/>
                <a:gd name="T7" fmla="*/ 3 h 6"/>
                <a:gd name="T8" fmla="*/ 188 w 188"/>
                <a:gd name="T9" fmla="*/ 3 h 6"/>
                <a:gd name="T10" fmla="*/ 188 w 188"/>
                <a:gd name="T11" fmla="*/ 3 h 6"/>
                <a:gd name="T12" fmla="*/ 188 w 188"/>
                <a:gd name="T13" fmla="*/ 3 h 6"/>
                <a:gd name="T14" fmla="*/ 188 w 188"/>
                <a:gd name="T15" fmla="*/ 6 h 6"/>
                <a:gd name="T16" fmla="*/ 188 w 188"/>
                <a:gd name="T17" fmla="*/ 6 h 6"/>
                <a:gd name="T18" fmla="*/ 188 w 188"/>
                <a:gd name="T19" fmla="*/ 6 h 6"/>
                <a:gd name="T20" fmla="*/ 0 w 188"/>
                <a:gd name="T21" fmla="*/ 6 h 6"/>
                <a:gd name="T22" fmla="*/ 0 w 188"/>
                <a:gd name="T23" fmla="*/ 6 h 6"/>
                <a:gd name="T24" fmla="*/ 0 w 188"/>
                <a:gd name="T25" fmla="*/ 6 h 6"/>
                <a:gd name="T26" fmla="*/ 0 w 188"/>
                <a:gd name="T27" fmla="*/ 3 h 6"/>
                <a:gd name="T28" fmla="*/ 0 w 188"/>
                <a:gd name="T29" fmla="*/ 3 h 6"/>
                <a:gd name="T30" fmla="*/ 0 w 188"/>
                <a:gd name="T31" fmla="*/ 3 h 6"/>
                <a:gd name="T32" fmla="*/ 0 w 188"/>
                <a:gd name="T33" fmla="*/ 3 h 6"/>
                <a:gd name="T34" fmla="*/ 0 w 188"/>
                <a:gd name="T35" fmla="*/ 0 h 6"/>
                <a:gd name="T36" fmla="*/ 0 w 1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8"/>
                <a:gd name="T58" fmla="*/ 0 h 6"/>
                <a:gd name="T59" fmla="*/ 188 w 1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8" h="6">
                  <a:moveTo>
                    <a:pt x="0" y="0"/>
                  </a:moveTo>
                  <a:lnTo>
                    <a:pt x="185" y="0"/>
                  </a:lnTo>
                  <a:lnTo>
                    <a:pt x="188" y="3"/>
                  </a:lnTo>
                  <a:lnTo>
                    <a:pt x="1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44" name="Freeform 516"/>
            <p:cNvSpPr>
              <a:spLocks/>
            </p:cNvSpPr>
            <p:nvPr/>
          </p:nvSpPr>
          <p:spPr bwMode="auto">
            <a:xfrm>
              <a:off x="3187" y="3210"/>
              <a:ext cx="194" cy="6"/>
            </a:xfrm>
            <a:custGeom>
              <a:avLst/>
              <a:gdLst>
                <a:gd name="T0" fmla="*/ 3 w 194"/>
                <a:gd name="T1" fmla="*/ 0 h 6"/>
                <a:gd name="T2" fmla="*/ 191 w 194"/>
                <a:gd name="T3" fmla="*/ 0 h 6"/>
                <a:gd name="T4" fmla="*/ 191 w 194"/>
                <a:gd name="T5" fmla="*/ 0 h 6"/>
                <a:gd name="T6" fmla="*/ 191 w 194"/>
                <a:gd name="T7" fmla="*/ 3 h 6"/>
                <a:gd name="T8" fmla="*/ 191 w 194"/>
                <a:gd name="T9" fmla="*/ 3 h 6"/>
                <a:gd name="T10" fmla="*/ 191 w 194"/>
                <a:gd name="T11" fmla="*/ 3 h 6"/>
                <a:gd name="T12" fmla="*/ 191 w 194"/>
                <a:gd name="T13" fmla="*/ 3 h 6"/>
                <a:gd name="T14" fmla="*/ 191 w 194"/>
                <a:gd name="T15" fmla="*/ 6 h 6"/>
                <a:gd name="T16" fmla="*/ 191 w 194"/>
                <a:gd name="T17" fmla="*/ 6 h 6"/>
                <a:gd name="T18" fmla="*/ 194 w 194"/>
                <a:gd name="T19" fmla="*/ 6 h 6"/>
                <a:gd name="T20" fmla="*/ 0 w 194"/>
                <a:gd name="T21" fmla="*/ 6 h 6"/>
                <a:gd name="T22" fmla="*/ 3 w 194"/>
                <a:gd name="T23" fmla="*/ 6 h 6"/>
                <a:gd name="T24" fmla="*/ 3 w 194"/>
                <a:gd name="T25" fmla="*/ 6 h 6"/>
                <a:gd name="T26" fmla="*/ 3 w 194"/>
                <a:gd name="T27" fmla="*/ 3 h 6"/>
                <a:gd name="T28" fmla="*/ 3 w 194"/>
                <a:gd name="T29" fmla="*/ 3 h 6"/>
                <a:gd name="T30" fmla="*/ 3 w 194"/>
                <a:gd name="T31" fmla="*/ 3 h 6"/>
                <a:gd name="T32" fmla="*/ 3 w 194"/>
                <a:gd name="T33" fmla="*/ 3 h 6"/>
                <a:gd name="T34" fmla="*/ 3 w 194"/>
                <a:gd name="T35" fmla="*/ 0 h 6"/>
                <a:gd name="T36" fmla="*/ 3 w 1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4"/>
                <a:gd name="T58" fmla="*/ 0 h 6"/>
                <a:gd name="T59" fmla="*/ 194 w 1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4" h="6">
                  <a:moveTo>
                    <a:pt x="3" y="0"/>
                  </a:moveTo>
                  <a:lnTo>
                    <a:pt x="191" y="0"/>
                  </a:lnTo>
                  <a:lnTo>
                    <a:pt x="191" y="3"/>
                  </a:lnTo>
                  <a:lnTo>
                    <a:pt x="191" y="6"/>
                  </a:lnTo>
                  <a:lnTo>
                    <a:pt x="194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45" name="Freeform 517"/>
            <p:cNvSpPr>
              <a:spLocks/>
            </p:cNvSpPr>
            <p:nvPr/>
          </p:nvSpPr>
          <p:spPr bwMode="auto">
            <a:xfrm>
              <a:off x="3187" y="3213"/>
              <a:ext cx="194" cy="6"/>
            </a:xfrm>
            <a:custGeom>
              <a:avLst/>
              <a:gdLst>
                <a:gd name="T0" fmla="*/ 3 w 194"/>
                <a:gd name="T1" fmla="*/ 0 h 6"/>
                <a:gd name="T2" fmla="*/ 191 w 194"/>
                <a:gd name="T3" fmla="*/ 0 h 6"/>
                <a:gd name="T4" fmla="*/ 191 w 194"/>
                <a:gd name="T5" fmla="*/ 0 h 6"/>
                <a:gd name="T6" fmla="*/ 191 w 194"/>
                <a:gd name="T7" fmla="*/ 3 h 6"/>
                <a:gd name="T8" fmla="*/ 191 w 194"/>
                <a:gd name="T9" fmla="*/ 3 h 6"/>
                <a:gd name="T10" fmla="*/ 194 w 194"/>
                <a:gd name="T11" fmla="*/ 3 h 6"/>
                <a:gd name="T12" fmla="*/ 194 w 194"/>
                <a:gd name="T13" fmla="*/ 3 h 6"/>
                <a:gd name="T14" fmla="*/ 194 w 194"/>
                <a:gd name="T15" fmla="*/ 6 h 6"/>
                <a:gd name="T16" fmla="*/ 194 w 194"/>
                <a:gd name="T17" fmla="*/ 6 h 6"/>
                <a:gd name="T18" fmla="*/ 194 w 194"/>
                <a:gd name="T19" fmla="*/ 6 h 6"/>
                <a:gd name="T20" fmla="*/ 0 w 194"/>
                <a:gd name="T21" fmla="*/ 6 h 6"/>
                <a:gd name="T22" fmla="*/ 0 w 194"/>
                <a:gd name="T23" fmla="*/ 6 h 6"/>
                <a:gd name="T24" fmla="*/ 0 w 194"/>
                <a:gd name="T25" fmla="*/ 6 h 6"/>
                <a:gd name="T26" fmla="*/ 0 w 194"/>
                <a:gd name="T27" fmla="*/ 3 h 6"/>
                <a:gd name="T28" fmla="*/ 0 w 194"/>
                <a:gd name="T29" fmla="*/ 3 h 6"/>
                <a:gd name="T30" fmla="*/ 3 w 194"/>
                <a:gd name="T31" fmla="*/ 3 h 6"/>
                <a:gd name="T32" fmla="*/ 3 w 194"/>
                <a:gd name="T33" fmla="*/ 3 h 6"/>
                <a:gd name="T34" fmla="*/ 3 w 194"/>
                <a:gd name="T35" fmla="*/ 0 h 6"/>
                <a:gd name="T36" fmla="*/ 3 w 1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4"/>
                <a:gd name="T58" fmla="*/ 0 h 6"/>
                <a:gd name="T59" fmla="*/ 194 w 1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4" h="6">
                  <a:moveTo>
                    <a:pt x="3" y="0"/>
                  </a:moveTo>
                  <a:lnTo>
                    <a:pt x="191" y="0"/>
                  </a:lnTo>
                  <a:lnTo>
                    <a:pt x="191" y="3"/>
                  </a:lnTo>
                  <a:lnTo>
                    <a:pt x="194" y="3"/>
                  </a:lnTo>
                  <a:lnTo>
                    <a:pt x="1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46" name="Freeform 518"/>
            <p:cNvSpPr>
              <a:spLocks/>
            </p:cNvSpPr>
            <p:nvPr/>
          </p:nvSpPr>
          <p:spPr bwMode="auto">
            <a:xfrm>
              <a:off x="3187" y="3216"/>
              <a:ext cx="194" cy="6"/>
            </a:xfrm>
            <a:custGeom>
              <a:avLst/>
              <a:gdLst>
                <a:gd name="T0" fmla="*/ 0 w 194"/>
                <a:gd name="T1" fmla="*/ 0 h 6"/>
                <a:gd name="T2" fmla="*/ 194 w 194"/>
                <a:gd name="T3" fmla="*/ 0 h 6"/>
                <a:gd name="T4" fmla="*/ 194 w 194"/>
                <a:gd name="T5" fmla="*/ 0 h 6"/>
                <a:gd name="T6" fmla="*/ 194 w 194"/>
                <a:gd name="T7" fmla="*/ 3 h 6"/>
                <a:gd name="T8" fmla="*/ 194 w 194"/>
                <a:gd name="T9" fmla="*/ 3 h 6"/>
                <a:gd name="T10" fmla="*/ 194 w 194"/>
                <a:gd name="T11" fmla="*/ 3 h 6"/>
                <a:gd name="T12" fmla="*/ 194 w 194"/>
                <a:gd name="T13" fmla="*/ 3 h 6"/>
                <a:gd name="T14" fmla="*/ 194 w 194"/>
                <a:gd name="T15" fmla="*/ 6 h 6"/>
                <a:gd name="T16" fmla="*/ 194 w 194"/>
                <a:gd name="T17" fmla="*/ 6 h 6"/>
                <a:gd name="T18" fmla="*/ 194 w 194"/>
                <a:gd name="T19" fmla="*/ 6 h 6"/>
                <a:gd name="T20" fmla="*/ 0 w 194"/>
                <a:gd name="T21" fmla="*/ 6 h 6"/>
                <a:gd name="T22" fmla="*/ 0 w 194"/>
                <a:gd name="T23" fmla="*/ 6 h 6"/>
                <a:gd name="T24" fmla="*/ 0 w 194"/>
                <a:gd name="T25" fmla="*/ 6 h 6"/>
                <a:gd name="T26" fmla="*/ 0 w 194"/>
                <a:gd name="T27" fmla="*/ 3 h 6"/>
                <a:gd name="T28" fmla="*/ 0 w 194"/>
                <a:gd name="T29" fmla="*/ 3 h 6"/>
                <a:gd name="T30" fmla="*/ 0 w 194"/>
                <a:gd name="T31" fmla="*/ 3 h 6"/>
                <a:gd name="T32" fmla="*/ 0 w 194"/>
                <a:gd name="T33" fmla="*/ 3 h 6"/>
                <a:gd name="T34" fmla="*/ 0 w 194"/>
                <a:gd name="T35" fmla="*/ 0 h 6"/>
                <a:gd name="T36" fmla="*/ 0 w 1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4"/>
                <a:gd name="T58" fmla="*/ 0 h 6"/>
                <a:gd name="T59" fmla="*/ 194 w 1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4" h="6">
                  <a:moveTo>
                    <a:pt x="0" y="0"/>
                  </a:moveTo>
                  <a:lnTo>
                    <a:pt x="194" y="0"/>
                  </a:lnTo>
                  <a:lnTo>
                    <a:pt x="194" y="3"/>
                  </a:lnTo>
                  <a:lnTo>
                    <a:pt x="1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47" name="Freeform 519"/>
            <p:cNvSpPr>
              <a:spLocks/>
            </p:cNvSpPr>
            <p:nvPr/>
          </p:nvSpPr>
          <p:spPr bwMode="auto">
            <a:xfrm>
              <a:off x="3184" y="3219"/>
              <a:ext cx="200" cy="6"/>
            </a:xfrm>
            <a:custGeom>
              <a:avLst/>
              <a:gdLst>
                <a:gd name="T0" fmla="*/ 3 w 200"/>
                <a:gd name="T1" fmla="*/ 0 h 6"/>
                <a:gd name="T2" fmla="*/ 197 w 200"/>
                <a:gd name="T3" fmla="*/ 0 h 6"/>
                <a:gd name="T4" fmla="*/ 197 w 200"/>
                <a:gd name="T5" fmla="*/ 0 h 6"/>
                <a:gd name="T6" fmla="*/ 197 w 200"/>
                <a:gd name="T7" fmla="*/ 3 h 6"/>
                <a:gd name="T8" fmla="*/ 197 w 200"/>
                <a:gd name="T9" fmla="*/ 3 h 6"/>
                <a:gd name="T10" fmla="*/ 197 w 200"/>
                <a:gd name="T11" fmla="*/ 3 h 6"/>
                <a:gd name="T12" fmla="*/ 200 w 200"/>
                <a:gd name="T13" fmla="*/ 3 h 6"/>
                <a:gd name="T14" fmla="*/ 200 w 200"/>
                <a:gd name="T15" fmla="*/ 6 h 6"/>
                <a:gd name="T16" fmla="*/ 200 w 200"/>
                <a:gd name="T17" fmla="*/ 6 h 6"/>
                <a:gd name="T18" fmla="*/ 200 w 200"/>
                <a:gd name="T19" fmla="*/ 6 h 6"/>
                <a:gd name="T20" fmla="*/ 0 w 200"/>
                <a:gd name="T21" fmla="*/ 6 h 6"/>
                <a:gd name="T22" fmla="*/ 0 w 200"/>
                <a:gd name="T23" fmla="*/ 6 h 6"/>
                <a:gd name="T24" fmla="*/ 3 w 200"/>
                <a:gd name="T25" fmla="*/ 6 h 6"/>
                <a:gd name="T26" fmla="*/ 3 w 200"/>
                <a:gd name="T27" fmla="*/ 3 h 6"/>
                <a:gd name="T28" fmla="*/ 3 w 200"/>
                <a:gd name="T29" fmla="*/ 3 h 6"/>
                <a:gd name="T30" fmla="*/ 3 w 200"/>
                <a:gd name="T31" fmla="*/ 3 h 6"/>
                <a:gd name="T32" fmla="*/ 3 w 200"/>
                <a:gd name="T33" fmla="*/ 3 h 6"/>
                <a:gd name="T34" fmla="*/ 3 w 200"/>
                <a:gd name="T35" fmla="*/ 0 h 6"/>
                <a:gd name="T36" fmla="*/ 3 w 2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"/>
                <a:gd name="T58" fmla="*/ 0 h 6"/>
                <a:gd name="T59" fmla="*/ 200 w 2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" h="6">
                  <a:moveTo>
                    <a:pt x="3" y="0"/>
                  </a:moveTo>
                  <a:lnTo>
                    <a:pt x="197" y="0"/>
                  </a:lnTo>
                  <a:lnTo>
                    <a:pt x="197" y="3"/>
                  </a:lnTo>
                  <a:lnTo>
                    <a:pt x="200" y="3"/>
                  </a:lnTo>
                  <a:lnTo>
                    <a:pt x="20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48" name="Freeform 520"/>
            <p:cNvSpPr>
              <a:spLocks/>
            </p:cNvSpPr>
            <p:nvPr/>
          </p:nvSpPr>
          <p:spPr bwMode="auto">
            <a:xfrm>
              <a:off x="3184" y="3222"/>
              <a:ext cx="200" cy="6"/>
            </a:xfrm>
            <a:custGeom>
              <a:avLst/>
              <a:gdLst>
                <a:gd name="T0" fmla="*/ 3 w 200"/>
                <a:gd name="T1" fmla="*/ 0 h 6"/>
                <a:gd name="T2" fmla="*/ 197 w 200"/>
                <a:gd name="T3" fmla="*/ 0 h 6"/>
                <a:gd name="T4" fmla="*/ 200 w 200"/>
                <a:gd name="T5" fmla="*/ 0 h 6"/>
                <a:gd name="T6" fmla="*/ 200 w 200"/>
                <a:gd name="T7" fmla="*/ 3 h 6"/>
                <a:gd name="T8" fmla="*/ 200 w 200"/>
                <a:gd name="T9" fmla="*/ 3 h 6"/>
                <a:gd name="T10" fmla="*/ 200 w 200"/>
                <a:gd name="T11" fmla="*/ 3 h 6"/>
                <a:gd name="T12" fmla="*/ 200 w 200"/>
                <a:gd name="T13" fmla="*/ 3 h 6"/>
                <a:gd name="T14" fmla="*/ 200 w 200"/>
                <a:gd name="T15" fmla="*/ 6 h 6"/>
                <a:gd name="T16" fmla="*/ 200 w 200"/>
                <a:gd name="T17" fmla="*/ 6 h 6"/>
                <a:gd name="T18" fmla="*/ 200 w 200"/>
                <a:gd name="T19" fmla="*/ 6 h 6"/>
                <a:gd name="T20" fmla="*/ 0 w 200"/>
                <a:gd name="T21" fmla="*/ 6 h 6"/>
                <a:gd name="T22" fmla="*/ 0 w 200"/>
                <a:gd name="T23" fmla="*/ 6 h 6"/>
                <a:gd name="T24" fmla="*/ 0 w 200"/>
                <a:gd name="T25" fmla="*/ 6 h 6"/>
                <a:gd name="T26" fmla="*/ 0 w 200"/>
                <a:gd name="T27" fmla="*/ 6 h 6"/>
                <a:gd name="T28" fmla="*/ 0 w 200"/>
                <a:gd name="T29" fmla="*/ 6 h 6"/>
                <a:gd name="T30" fmla="*/ 0 w 200"/>
                <a:gd name="T31" fmla="*/ 6 h 6"/>
                <a:gd name="T32" fmla="*/ 0 w 200"/>
                <a:gd name="T33" fmla="*/ 6 h 6"/>
                <a:gd name="T34" fmla="*/ 0 w 200"/>
                <a:gd name="T35" fmla="*/ 6 h 6"/>
                <a:gd name="T36" fmla="*/ 0 w 200"/>
                <a:gd name="T37" fmla="*/ 6 h 6"/>
                <a:gd name="T38" fmla="*/ 0 w 200"/>
                <a:gd name="T39" fmla="*/ 6 h 6"/>
                <a:gd name="T40" fmla="*/ 0 w 200"/>
                <a:gd name="T41" fmla="*/ 3 h 6"/>
                <a:gd name="T42" fmla="*/ 0 w 200"/>
                <a:gd name="T43" fmla="*/ 3 h 6"/>
                <a:gd name="T44" fmla="*/ 0 w 200"/>
                <a:gd name="T45" fmla="*/ 3 h 6"/>
                <a:gd name="T46" fmla="*/ 3 w 200"/>
                <a:gd name="T47" fmla="*/ 3 h 6"/>
                <a:gd name="T48" fmla="*/ 3 w 200"/>
                <a:gd name="T49" fmla="*/ 3 h 6"/>
                <a:gd name="T50" fmla="*/ 3 w 200"/>
                <a:gd name="T51" fmla="*/ 0 h 6"/>
                <a:gd name="T52" fmla="*/ 3 w 200"/>
                <a:gd name="T53" fmla="*/ 0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0"/>
                <a:gd name="T82" fmla="*/ 0 h 6"/>
                <a:gd name="T83" fmla="*/ 200 w 200"/>
                <a:gd name="T84" fmla="*/ 6 h 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0" h="6">
                  <a:moveTo>
                    <a:pt x="3" y="0"/>
                  </a:moveTo>
                  <a:lnTo>
                    <a:pt x="197" y="0"/>
                  </a:lnTo>
                  <a:lnTo>
                    <a:pt x="200" y="0"/>
                  </a:lnTo>
                  <a:lnTo>
                    <a:pt x="200" y="3"/>
                  </a:lnTo>
                  <a:lnTo>
                    <a:pt x="2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49" name="Freeform 521"/>
            <p:cNvSpPr>
              <a:spLocks/>
            </p:cNvSpPr>
            <p:nvPr/>
          </p:nvSpPr>
          <p:spPr bwMode="auto">
            <a:xfrm>
              <a:off x="3181" y="3225"/>
              <a:ext cx="207" cy="6"/>
            </a:xfrm>
            <a:custGeom>
              <a:avLst/>
              <a:gdLst>
                <a:gd name="T0" fmla="*/ 3 w 207"/>
                <a:gd name="T1" fmla="*/ 0 h 6"/>
                <a:gd name="T2" fmla="*/ 203 w 207"/>
                <a:gd name="T3" fmla="*/ 0 h 6"/>
                <a:gd name="T4" fmla="*/ 203 w 207"/>
                <a:gd name="T5" fmla="*/ 0 h 6"/>
                <a:gd name="T6" fmla="*/ 203 w 207"/>
                <a:gd name="T7" fmla="*/ 3 h 6"/>
                <a:gd name="T8" fmla="*/ 203 w 207"/>
                <a:gd name="T9" fmla="*/ 3 h 6"/>
                <a:gd name="T10" fmla="*/ 203 w 207"/>
                <a:gd name="T11" fmla="*/ 3 h 6"/>
                <a:gd name="T12" fmla="*/ 203 w 207"/>
                <a:gd name="T13" fmla="*/ 3 h 6"/>
                <a:gd name="T14" fmla="*/ 207 w 207"/>
                <a:gd name="T15" fmla="*/ 6 h 6"/>
                <a:gd name="T16" fmla="*/ 207 w 207"/>
                <a:gd name="T17" fmla="*/ 6 h 6"/>
                <a:gd name="T18" fmla="*/ 207 w 207"/>
                <a:gd name="T19" fmla="*/ 6 h 6"/>
                <a:gd name="T20" fmla="*/ 0 w 207"/>
                <a:gd name="T21" fmla="*/ 6 h 6"/>
                <a:gd name="T22" fmla="*/ 3 w 207"/>
                <a:gd name="T23" fmla="*/ 6 h 6"/>
                <a:gd name="T24" fmla="*/ 3 w 207"/>
                <a:gd name="T25" fmla="*/ 6 h 6"/>
                <a:gd name="T26" fmla="*/ 3 w 207"/>
                <a:gd name="T27" fmla="*/ 6 h 6"/>
                <a:gd name="T28" fmla="*/ 3 w 207"/>
                <a:gd name="T29" fmla="*/ 3 h 6"/>
                <a:gd name="T30" fmla="*/ 3 w 207"/>
                <a:gd name="T31" fmla="*/ 3 h 6"/>
                <a:gd name="T32" fmla="*/ 3 w 207"/>
                <a:gd name="T33" fmla="*/ 3 h 6"/>
                <a:gd name="T34" fmla="*/ 3 w 207"/>
                <a:gd name="T35" fmla="*/ 3 h 6"/>
                <a:gd name="T36" fmla="*/ 3 w 207"/>
                <a:gd name="T37" fmla="*/ 3 h 6"/>
                <a:gd name="T38" fmla="*/ 3 w 207"/>
                <a:gd name="T39" fmla="*/ 3 h 6"/>
                <a:gd name="T40" fmla="*/ 3 w 207"/>
                <a:gd name="T41" fmla="*/ 3 h 6"/>
                <a:gd name="T42" fmla="*/ 3 w 207"/>
                <a:gd name="T43" fmla="*/ 3 h 6"/>
                <a:gd name="T44" fmla="*/ 3 w 207"/>
                <a:gd name="T45" fmla="*/ 0 h 6"/>
                <a:gd name="T46" fmla="*/ 3 w 207"/>
                <a:gd name="T47" fmla="*/ 0 h 6"/>
                <a:gd name="T48" fmla="*/ 3 w 207"/>
                <a:gd name="T49" fmla="*/ 0 h 6"/>
                <a:gd name="T50" fmla="*/ 3 w 207"/>
                <a:gd name="T51" fmla="*/ 0 h 6"/>
                <a:gd name="T52" fmla="*/ 3 w 207"/>
                <a:gd name="T53" fmla="*/ 0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207"/>
                <a:gd name="T82" fmla="*/ 0 h 6"/>
                <a:gd name="T83" fmla="*/ 207 w 207"/>
                <a:gd name="T84" fmla="*/ 6 h 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207" h="6">
                  <a:moveTo>
                    <a:pt x="3" y="0"/>
                  </a:moveTo>
                  <a:lnTo>
                    <a:pt x="203" y="0"/>
                  </a:lnTo>
                  <a:lnTo>
                    <a:pt x="203" y="3"/>
                  </a:lnTo>
                  <a:lnTo>
                    <a:pt x="207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50" name="Freeform 522"/>
            <p:cNvSpPr>
              <a:spLocks/>
            </p:cNvSpPr>
            <p:nvPr/>
          </p:nvSpPr>
          <p:spPr bwMode="auto">
            <a:xfrm>
              <a:off x="3181" y="3228"/>
              <a:ext cx="207" cy="6"/>
            </a:xfrm>
            <a:custGeom>
              <a:avLst/>
              <a:gdLst>
                <a:gd name="T0" fmla="*/ 3 w 207"/>
                <a:gd name="T1" fmla="*/ 0 h 6"/>
                <a:gd name="T2" fmla="*/ 203 w 207"/>
                <a:gd name="T3" fmla="*/ 0 h 6"/>
                <a:gd name="T4" fmla="*/ 203 w 207"/>
                <a:gd name="T5" fmla="*/ 0 h 6"/>
                <a:gd name="T6" fmla="*/ 207 w 207"/>
                <a:gd name="T7" fmla="*/ 3 h 6"/>
                <a:gd name="T8" fmla="*/ 207 w 207"/>
                <a:gd name="T9" fmla="*/ 3 h 6"/>
                <a:gd name="T10" fmla="*/ 207 w 207"/>
                <a:gd name="T11" fmla="*/ 3 h 6"/>
                <a:gd name="T12" fmla="*/ 207 w 207"/>
                <a:gd name="T13" fmla="*/ 3 h 6"/>
                <a:gd name="T14" fmla="*/ 207 w 207"/>
                <a:gd name="T15" fmla="*/ 6 h 6"/>
                <a:gd name="T16" fmla="*/ 207 w 207"/>
                <a:gd name="T17" fmla="*/ 6 h 6"/>
                <a:gd name="T18" fmla="*/ 207 w 207"/>
                <a:gd name="T19" fmla="*/ 6 h 6"/>
                <a:gd name="T20" fmla="*/ 0 w 207"/>
                <a:gd name="T21" fmla="*/ 6 h 6"/>
                <a:gd name="T22" fmla="*/ 0 w 207"/>
                <a:gd name="T23" fmla="*/ 6 h 6"/>
                <a:gd name="T24" fmla="*/ 0 w 207"/>
                <a:gd name="T25" fmla="*/ 6 h 6"/>
                <a:gd name="T26" fmla="*/ 0 w 207"/>
                <a:gd name="T27" fmla="*/ 3 h 6"/>
                <a:gd name="T28" fmla="*/ 0 w 207"/>
                <a:gd name="T29" fmla="*/ 3 h 6"/>
                <a:gd name="T30" fmla="*/ 3 w 207"/>
                <a:gd name="T31" fmla="*/ 3 h 6"/>
                <a:gd name="T32" fmla="*/ 3 w 207"/>
                <a:gd name="T33" fmla="*/ 3 h 6"/>
                <a:gd name="T34" fmla="*/ 3 w 207"/>
                <a:gd name="T35" fmla="*/ 0 h 6"/>
                <a:gd name="T36" fmla="*/ 3 w 20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7"/>
                <a:gd name="T58" fmla="*/ 0 h 6"/>
                <a:gd name="T59" fmla="*/ 207 w 20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7" h="6">
                  <a:moveTo>
                    <a:pt x="3" y="0"/>
                  </a:moveTo>
                  <a:lnTo>
                    <a:pt x="203" y="0"/>
                  </a:lnTo>
                  <a:lnTo>
                    <a:pt x="207" y="3"/>
                  </a:lnTo>
                  <a:lnTo>
                    <a:pt x="20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51" name="Freeform 523"/>
            <p:cNvSpPr>
              <a:spLocks/>
            </p:cNvSpPr>
            <p:nvPr/>
          </p:nvSpPr>
          <p:spPr bwMode="auto">
            <a:xfrm>
              <a:off x="3178" y="3231"/>
              <a:ext cx="213" cy="6"/>
            </a:xfrm>
            <a:custGeom>
              <a:avLst/>
              <a:gdLst>
                <a:gd name="T0" fmla="*/ 3 w 213"/>
                <a:gd name="T1" fmla="*/ 0 h 6"/>
                <a:gd name="T2" fmla="*/ 210 w 213"/>
                <a:gd name="T3" fmla="*/ 0 h 6"/>
                <a:gd name="T4" fmla="*/ 210 w 213"/>
                <a:gd name="T5" fmla="*/ 0 h 6"/>
                <a:gd name="T6" fmla="*/ 210 w 213"/>
                <a:gd name="T7" fmla="*/ 3 h 6"/>
                <a:gd name="T8" fmla="*/ 210 w 213"/>
                <a:gd name="T9" fmla="*/ 3 h 6"/>
                <a:gd name="T10" fmla="*/ 210 w 213"/>
                <a:gd name="T11" fmla="*/ 3 h 6"/>
                <a:gd name="T12" fmla="*/ 210 w 213"/>
                <a:gd name="T13" fmla="*/ 3 h 6"/>
                <a:gd name="T14" fmla="*/ 213 w 213"/>
                <a:gd name="T15" fmla="*/ 6 h 6"/>
                <a:gd name="T16" fmla="*/ 213 w 213"/>
                <a:gd name="T17" fmla="*/ 6 h 6"/>
                <a:gd name="T18" fmla="*/ 213 w 213"/>
                <a:gd name="T19" fmla="*/ 6 h 6"/>
                <a:gd name="T20" fmla="*/ 0 w 213"/>
                <a:gd name="T21" fmla="*/ 6 h 6"/>
                <a:gd name="T22" fmla="*/ 3 w 213"/>
                <a:gd name="T23" fmla="*/ 6 h 6"/>
                <a:gd name="T24" fmla="*/ 3 w 213"/>
                <a:gd name="T25" fmla="*/ 6 h 6"/>
                <a:gd name="T26" fmla="*/ 3 w 213"/>
                <a:gd name="T27" fmla="*/ 3 h 6"/>
                <a:gd name="T28" fmla="*/ 3 w 213"/>
                <a:gd name="T29" fmla="*/ 3 h 6"/>
                <a:gd name="T30" fmla="*/ 3 w 213"/>
                <a:gd name="T31" fmla="*/ 3 h 6"/>
                <a:gd name="T32" fmla="*/ 3 w 213"/>
                <a:gd name="T33" fmla="*/ 3 h 6"/>
                <a:gd name="T34" fmla="*/ 3 w 213"/>
                <a:gd name="T35" fmla="*/ 0 h 6"/>
                <a:gd name="T36" fmla="*/ 3 w 21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3"/>
                <a:gd name="T58" fmla="*/ 0 h 6"/>
                <a:gd name="T59" fmla="*/ 213 w 21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3" h="6">
                  <a:moveTo>
                    <a:pt x="3" y="0"/>
                  </a:moveTo>
                  <a:lnTo>
                    <a:pt x="210" y="0"/>
                  </a:lnTo>
                  <a:lnTo>
                    <a:pt x="210" y="3"/>
                  </a:lnTo>
                  <a:lnTo>
                    <a:pt x="213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52" name="Freeform 524"/>
            <p:cNvSpPr>
              <a:spLocks/>
            </p:cNvSpPr>
            <p:nvPr/>
          </p:nvSpPr>
          <p:spPr bwMode="auto">
            <a:xfrm>
              <a:off x="3178" y="3234"/>
              <a:ext cx="213" cy="6"/>
            </a:xfrm>
            <a:custGeom>
              <a:avLst/>
              <a:gdLst>
                <a:gd name="T0" fmla="*/ 3 w 213"/>
                <a:gd name="T1" fmla="*/ 0 h 6"/>
                <a:gd name="T2" fmla="*/ 210 w 213"/>
                <a:gd name="T3" fmla="*/ 0 h 6"/>
                <a:gd name="T4" fmla="*/ 210 w 213"/>
                <a:gd name="T5" fmla="*/ 0 h 6"/>
                <a:gd name="T6" fmla="*/ 213 w 213"/>
                <a:gd name="T7" fmla="*/ 3 h 6"/>
                <a:gd name="T8" fmla="*/ 213 w 213"/>
                <a:gd name="T9" fmla="*/ 3 h 6"/>
                <a:gd name="T10" fmla="*/ 213 w 213"/>
                <a:gd name="T11" fmla="*/ 3 h 6"/>
                <a:gd name="T12" fmla="*/ 213 w 213"/>
                <a:gd name="T13" fmla="*/ 3 h 6"/>
                <a:gd name="T14" fmla="*/ 213 w 213"/>
                <a:gd name="T15" fmla="*/ 6 h 6"/>
                <a:gd name="T16" fmla="*/ 213 w 213"/>
                <a:gd name="T17" fmla="*/ 6 h 6"/>
                <a:gd name="T18" fmla="*/ 213 w 213"/>
                <a:gd name="T19" fmla="*/ 6 h 6"/>
                <a:gd name="T20" fmla="*/ 0 w 213"/>
                <a:gd name="T21" fmla="*/ 6 h 6"/>
                <a:gd name="T22" fmla="*/ 0 w 213"/>
                <a:gd name="T23" fmla="*/ 6 h 6"/>
                <a:gd name="T24" fmla="*/ 0 w 213"/>
                <a:gd name="T25" fmla="*/ 6 h 6"/>
                <a:gd name="T26" fmla="*/ 0 w 213"/>
                <a:gd name="T27" fmla="*/ 3 h 6"/>
                <a:gd name="T28" fmla="*/ 0 w 213"/>
                <a:gd name="T29" fmla="*/ 3 h 6"/>
                <a:gd name="T30" fmla="*/ 3 w 213"/>
                <a:gd name="T31" fmla="*/ 3 h 6"/>
                <a:gd name="T32" fmla="*/ 3 w 213"/>
                <a:gd name="T33" fmla="*/ 3 h 6"/>
                <a:gd name="T34" fmla="*/ 3 w 213"/>
                <a:gd name="T35" fmla="*/ 0 h 6"/>
                <a:gd name="T36" fmla="*/ 3 w 21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3"/>
                <a:gd name="T58" fmla="*/ 0 h 6"/>
                <a:gd name="T59" fmla="*/ 213 w 21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3" h="6">
                  <a:moveTo>
                    <a:pt x="3" y="0"/>
                  </a:moveTo>
                  <a:lnTo>
                    <a:pt x="210" y="0"/>
                  </a:lnTo>
                  <a:lnTo>
                    <a:pt x="213" y="3"/>
                  </a:lnTo>
                  <a:lnTo>
                    <a:pt x="21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53" name="Freeform 525"/>
            <p:cNvSpPr>
              <a:spLocks/>
            </p:cNvSpPr>
            <p:nvPr/>
          </p:nvSpPr>
          <p:spPr bwMode="auto">
            <a:xfrm>
              <a:off x="3175" y="3237"/>
              <a:ext cx="219" cy="7"/>
            </a:xfrm>
            <a:custGeom>
              <a:avLst/>
              <a:gdLst>
                <a:gd name="T0" fmla="*/ 3 w 219"/>
                <a:gd name="T1" fmla="*/ 0 h 7"/>
                <a:gd name="T2" fmla="*/ 216 w 219"/>
                <a:gd name="T3" fmla="*/ 0 h 7"/>
                <a:gd name="T4" fmla="*/ 216 w 219"/>
                <a:gd name="T5" fmla="*/ 0 h 7"/>
                <a:gd name="T6" fmla="*/ 216 w 219"/>
                <a:gd name="T7" fmla="*/ 3 h 7"/>
                <a:gd name="T8" fmla="*/ 216 w 219"/>
                <a:gd name="T9" fmla="*/ 3 h 7"/>
                <a:gd name="T10" fmla="*/ 216 w 219"/>
                <a:gd name="T11" fmla="*/ 3 h 7"/>
                <a:gd name="T12" fmla="*/ 219 w 219"/>
                <a:gd name="T13" fmla="*/ 3 h 7"/>
                <a:gd name="T14" fmla="*/ 219 w 219"/>
                <a:gd name="T15" fmla="*/ 7 h 7"/>
                <a:gd name="T16" fmla="*/ 219 w 219"/>
                <a:gd name="T17" fmla="*/ 7 h 7"/>
                <a:gd name="T18" fmla="*/ 219 w 219"/>
                <a:gd name="T19" fmla="*/ 7 h 7"/>
                <a:gd name="T20" fmla="*/ 0 w 219"/>
                <a:gd name="T21" fmla="*/ 7 h 7"/>
                <a:gd name="T22" fmla="*/ 3 w 219"/>
                <a:gd name="T23" fmla="*/ 7 h 7"/>
                <a:gd name="T24" fmla="*/ 3 w 219"/>
                <a:gd name="T25" fmla="*/ 7 h 7"/>
                <a:gd name="T26" fmla="*/ 3 w 219"/>
                <a:gd name="T27" fmla="*/ 3 h 7"/>
                <a:gd name="T28" fmla="*/ 3 w 219"/>
                <a:gd name="T29" fmla="*/ 3 h 7"/>
                <a:gd name="T30" fmla="*/ 3 w 219"/>
                <a:gd name="T31" fmla="*/ 3 h 7"/>
                <a:gd name="T32" fmla="*/ 3 w 219"/>
                <a:gd name="T33" fmla="*/ 3 h 7"/>
                <a:gd name="T34" fmla="*/ 3 w 219"/>
                <a:gd name="T35" fmla="*/ 0 h 7"/>
                <a:gd name="T36" fmla="*/ 3 w 219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9"/>
                <a:gd name="T58" fmla="*/ 0 h 7"/>
                <a:gd name="T59" fmla="*/ 219 w 219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9" h="7">
                  <a:moveTo>
                    <a:pt x="3" y="0"/>
                  </a:moveTo>
                  <a:lnTo>
                    <a:pt x="216" y="0"/>
                  </a:lnTo>
                  <a:lnTo>
                    <a:pt x="216" y="3"/>
                  </a:lnTo>
                  <a:lnTo>
                    <a:pt x="219" y="3"/>
                  </a:lnTo>
                  <a:lnTo>
                    <a:pt x="219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54" name="Freeform 526"/>
            <p:cNvSpPr>
              <a:spLocks/>
            </p:cNvSpPr>
            <p:nvPr/>
          </p:nvSpPr>
          <p:spPr bwMode="auto">
            <a:xfrm>
              <a:off x="3175" y="3240"/>
              <a:ext cx="222" cy="7"/>
            </a:xfrm>
            <a:custGeom>
              <a:avLst/>
              <a:gdLst>
                <a:gd name="T0" fmla="*/ 3 w 222"/>
                <a:gd name="T1" fmla="*/ 0 h 7"/>
                <a:gd name="T2" fmla="*/ 216 w 222"/>
                <a:gd name="T3" fmla="*/ 0 h 7"/>
                <a:gd name="T4" fmla="*/ 219 w 222"/>
                <a:gd name="T5" fmla="*/ 0 h 7"/>
                <a:gd name="T6" fmla="*/ 219 w 222"/>
                <a:gd name="T7" fmla="*/ 4 h 7"/>
                <a:gd name="T8" fmla="*/ 219 w 222"/>
                <a:gd name="T9" fmla="*/ 4 h 7"/>
                <a:gd name="T10" fmla="*/ 219 w 222"/>
                <a:gd name="T11" fmla="*/ 4 h 7"/>
                <a:gd name="T12" fmla="*/ 219 w 222"/>
                <a:gd name="T13" fmla="*/ 4 h 7"/>
                <a:gd name="T14" fmla="*/ 219 w 222"/>
                <a:gd name="T15" fmla="*/ 7 h 7"/>
                <a:gd name="T16" fmla="*/ 219 w 222"/>
                <a:gd name="T17" fmla="*/ 7 h 7"/>
                <a:gd name="T18" fmla="*/ 222 w 222"/>
                <a:gd name="T19" fmla="*/ 7 h 7"/>
                <a:gd name="T20" fmla="*/ 0 w 222"/>
                <a:gd name="T21" fmla="*/ 7 h 7"/>
                <a:gd name="T22" fmla="*/ 0 w 222"/>
                <a:gd name="T23" fmla="*/ 7 h 7"/>
                <a:gd name="T24" fmla="*/ 0 w 222"/>
                <a:gd name="T25" fmla="*/ 7 h 7"/>
                <a:gd name="T26" fmla="*/ 0 w 222"/>
                <a:gd name="T27" fmla="*/ 4 h 7"/>
                <a:gd name="T28" fmla="*/ 0 w 222"/>
                <a:gd name="T29" fmla="*/ 4 h 7"/>
                <a:gd name="T30" fmla="*/ 3 w 222"/>
                <a:gd name="T31" fmla="*/ 4 h 7"/>
                <a:gd name="T32" fmla="*/ 3 w 222"/>
                <a:gd name="T33" fmla="*/ 4 h 7"/>
                <a:gd name="T34" fmla="*/ 3 w 222"/>
                <a:gd name="T35" fmla="*/ 0 h 7"/>
                <a:gd name="T36" fmla="*/ 3 w 222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2"/>
                <a:gd name="T58" fmla="*/ 0 h 7"/>
                <a:gd name="T59" fmla="*/ 222 w 222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2" h="7">
                  <a:moveTo>
                    <a:pt x="3" y="0"/>
                  </a:moveTo>
                  <a:lnTo>
                    <a:pt x="216" y="0"/>
                  </a:lnTo>
                  <a:lnTo>
                    <a:pt x="219" y="0"/>
                  </a:lnTo>
                  <a:lnTo>
                    <a:pt x="219" y="4"/>
                  </a:lnTo>
                  <a:lnTo>
                    <a:pt x="219" y="7"/>
                  </a:lnTo>
                  <a:lnTo>
                    <a:pt x="222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55" name="Freeform 527"/>
            <p:cNvSpPr>
              <a:spLocks/>
            </p:cNvSpPr>
            <p:nvPr/>
          </p:nvSpPr>
          <p:spPr bwMode="auto">
            <a:xfrm>
              <a:off x="3172" y="3244"/>
              <a:ext cx="225" cy="6"/>
            </a:xfrm>
            <a:custGeom>
              <a:avLst/>
              <a:gdLst>
                <a:gd name="T0" fmla="*/ 3 w 225"/>
                <a:gd name="T1" fmla="*/ 0 h 6"/>
                <a:gd name="T2" fmla="*/ 222 w 225"/>
                <a:gd name="T3" fmla="*/ 0 h 6"/>
                <a:gd name="T4" fmla="*/ 222 w 225"/>
                <a:gd name="T5" fmla="*/ 0 h 6"/>
                <a:gd name="T6" fmla="*/ 222 w 225"/>
                <a:gd name="T7" fmla="*/ 3 h 6"/>
                <a:gd name="T8" fmla="*/ 222 w 225"/>
                <a:gd name="T9" fmla="*/ 3 h 6"/>
                <a:gd name="T10" fmla="*/ 225 w 225"/>
                <a:gd name="T11" fmla="*/ 3 h 6"/>
                <a:gd name="T12" fmla="*/ 225 w 225"/>
                <a:gd name="T13" fmla="*/ 3 h 6"/>
                <a:gd name="T14" fmla="*/ 225 w 225"/>
                <a:gd name="T15" fmla="*/ 6 h 6"/>
                <a:gd name="T16" fmla="*/ 225 w 225"/>
                <a:gd name="T17" fmla="*/ 6 h 6"/>
                <a:gd name="T18" fmla="*/ 225 w 225"/>
                <a:gd name="T19" fmla="*/ 6 h 6"/>
                <a:gd name="T20" fmla="*/ 0 w 225"/>
                <a:gd name="T21" fmla="*/ 6 h 6"/>
                <a:gd name="T22" fmla="*/ 0 w 225"/>
                <a:gd name="T23" fmla="*/ 6 h 6"/>
                <a:gd name="T24" fmla="*/ 3 w 225"/>
                <a:gd name="T25" fmla="*/ 6 h 6"/>
                <a:gd name="T26" fmla="*/ 3 w 225"/>
                <a:gd name="T27" fmla="*/ 3 h 6"/>
                <a:gd name="T28" fmla="*/ 3 w 225"/>
                <a:gd name="T29" fmla="*/ 3 h 6"/>
                <a:gd name="T30" fmla="*/ 3 w 225"/>
                <a:gd name="T31" fmla="*/ 3 h 6"/>
                <a:gd name="T32" fmla="*/ 3 w 225"/>
                <a:gd name="T33" fmla="*/ 3 h 6"/>
                <a:gd name="T34" fmla="*/ 3 w 225"/>
                <a:gd name="T35" fmla="*/ 0 h 6"/>
                <a:gd name="T36" fmla="*/ 3 w 22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5"/>
                <a:gd name="T58" fmla="*/ 0 h 6"/>
                <a:gd name="T59" fmla="*/ 225 w 22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5" h="6">
                  <a:moveTo>
                    <a:pt x="3" y="0"/>
                  </a:moveTo>
                  <a:lnTo>
                    <a:pt x="222" y="0"/>
                  </a:lnTo>
                  <a:lnTo>
                    <a:pt x="222" y="3"/>
                  </a:lnTo>
                  <a:lnTo>
                    <a:pt x="225" y="3"/>
                  </a:lnTo>
                  <a:lnTo>
                    <a:pt x="225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56" name="Freeform 528"/>
            <p:cNvSpPr>
              <a:spLocks/>
            </p:cNvSpPr>
            <p:nvPr/>
          </p:nvSpPr>
          <p:spPr bwMode="auto">
            <a:xfrm>
              <a:off x="3172" y="3247"/>
              <a:ext cx="228" cy="6"/>
            </a:xfrm>
            <a:custGeom>
              <a:avLst/>
              <a:gdLst>
                <a:gd name="T0" fmla="*/ 3 w 228"/>
                <a:gd name="T1" fmla="*/ 0 h 6"/>
                <a:gd name="T2" fmla="*/ 225 w 228"/>
                <a:gd name="T3" fmla="*/ 0 h 6"/>
                <a:gd name="T4" fmla="*/ 225 w 228"/>
                <a:gd name="T5" fmla="*/ 0 h 6"/>
                <a:gd name="T6" fmla="*/ 225 w 228"/>
                <a:gd name="T7" fmla="*/ 3 h 6"/>
                <a:gd name="T8" fmla="*/ 225 w 228"/>
                <a:gd name="T9" fmla="*/ 3 h 6"/>
                <a:gd name="T10" fmla="*/ 225 w 228"/>
                <a:gd name="T11" fmla="*/ 3 h 6"/>
                <a:gd name="T12" fmla="*/ 225 w 228"/>
                <a:gd name="T13" fmla="*/ 3 h 6"/>
                <a:gd name="T14" fmla="*/ 225 w 228"/>
                <a:gd name="T15" fmla="*/ 6 h 6"/>
                <a:gd name="T16" fmla="*/ 228 w 228"/>
                <a:gd name="T17" fmla="*/ 6 h 6"/>
                <a:gd name="T18" fmla="*/ 228 w 228"/>
                <a:gd name="T19" fmla="*/ 6 h 6"/>
                <a:gd name="T20" fmla="*/ 0 w 228"/>
                <a:gd name="T21" fmla="*/ 6 h 6"/>
                <a:gd name="T22" fmla="*/ 0 w 228"/>
                <a:gd name="T23" fmla="*/ 6 h 6"/>
                <a:gd name="T24" fmla="*/ 0 w 228"/>
                <a:gd name="T25" fmla="*/ 6 h 6"/>
                <a:gd name="T26" fmla="*/ 0 w 228"/>
                <a:gd name="T27" fmla="*/ 3 h 6"/>
                <a:gd name="T28" fmla="*/ 0 w 228"/>
                <a:gd name="T29" fmla="*/ 3 h 6"/>
                <a:gd name="T30" fmla="*/ 0 w 228"/>
                <a:gd name="T31" fmla="*/ 3 h 6"/>
                <a:gd name="T32" fmla="*/ 3 w 228"/>
                <a:gd name="T33" fmla="*/ 3 h 6"/>
                <a:gd name="T34" fmla="*/ 3 w 228"/>
                <a:gd name="T35" fmla="*/ 0 h 6"/>
                <a:gd name="T36" fmla="*/ 3 w 2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8"/>
                <a:gd name="T58" fmla="*/ 0 h 6"/>
                <a:gd name="T59" fmla="*/ 228 w 2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8" h="6">
                  <a:moveTo>
                    <a:pt x="3" y="0"/>
                  </a:moveTo>
                  <a:lnTo>
                    <a:pt x="225" y="0"/>
                  </a:lnTo>
                  <a:lnTo>
                    <a:pt x="225" y="3"/>
                  </a:lnTo>
                  <a:lnTo>
                    <a:pt x="225" y="6"/>
                  </a:lnTo>
                  <a:lnTo>
                    <a:pt x="2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57" name="Freeform 529"/>
            <p:cNvSpPr>
              <a:spLocks/>
            </p:cNvSpPr>
            <p:nvPr/>
          </p:nvSpPr>
          <p:spPr bwMode="auto">
            <a:xfrm>
              <a:off x="3169" y="3250"/>
              <a:ext cx="231" cy="6"/>
            </a:xfrm>
            <a:custGeom>
              <a:avLst/>
              <a:gdLst>
                <a:gd name="T0" fmla="*/ 3 w 231"/>
                <a:gd name="T1" fmla="*/ 0 h 6"/>
                <a:gd name="T2" fmla="*/ 228 w 231"/>
                <a:gd name="T3" fmla="*/ 0 h 6"/>
                <a:gd name="T4" fmla="*/ 228 w 231"/>
                <a:gd name="T5" fmla="*/ 0 h 6"/>
                <a:gd name="T6" fmla="*/ 228 w 231"/>
                <a:gd name="T7" fmla="*/ 3 h 6"/>
                <a:gd name="T8" fmla="*/ 231 w 231"/>
                <a:gd name="T9" fmla="*/ 3 h 6"/>
                <a:gd name="T10" fmla="*/ 231 w 231"/>
                <a:gd name="T11" fmla="*/ 3 h 6"/>
                <a:gd name="T12" fmla="*/ 231 w 231"/>
                <a:gd name="T13" fmla="*/ 3 h 6"/>
                <a:gd name="T14" fmla="*/ 231 w 231"/>
                <a:gd name="T15" fmla="*/ 6 h 6"/>
                <a:gd name="T16" fmla="*/ 231 w 231"/>
                <a:gd name="T17" fmla="*/ 6 h 6"/>
                <a:gd name="T18" fmla="*/ 231 w 231"/>
                <a:gd name="T19" fmla="*/ 6 h 6"/>
                <a:gd name="T20" fmla="*/ 0 w 231"/>
                <a:gd name="T21" fmla="*/ 6 h 6"/>
                <a:gd name="T22" fmla="*/ 0 w 231"/>
                <a:gd name="T23" fmla="*/ 6 h 6"/>
                <a:gd name="T24" fmla="*/ 0 w 231"/>
                <a:gd name="T25" fmla="*/ 6 h 6"/>
                <a:gd name="T26" fmla="*/ 3 w 231"/>
                <a:gd name="T27" fmla="*/ 3 h 6"/>
                <a:gd name="T28" fmla="*/ 3 w 231"/>
                <a:gd name="T29" fmla="*/ 3 h 6"/>
                <a:gd name="T30" fmla="*/ 3 w 231"/>
                <a:gd name="T31" fmla="*/ 3 h 6"/>
                <a:gd name="T32" fmla="*/ 3 w 231"/>
                <a:gd name="T33" fmla="*/ 3 h 6"/>
                <a:gd name="T34" fmla="*/ 3 w 231"/>
                <a:gd name="T35" fmla="*/ 0 h 6"/>
                <a:gd name="T36" fmla="*/ 3 w 2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1"/>
                <a:gd name="T58" fmla="*/ 0 h 6"/>
                <a:gd name="T59" fmla="*/ 231 w 2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1" h="6">
                  <a:moveTo>
                    <a:pt x="3" y="0"/>
                  </a:moveTo>
                  <a:lnTo>
                    <a:pt x="228" y="0"/>
                  </a:lnTo>
                  <a:lnTo>
                    <a:pt x="228" y="3"/>
                  </a:lnTo>
                  <a:lnTo>
                    <a:pt x="231" y="3"/>
                  </a:lnTo>
                  <a:lnTo>
                    <a:pt x="231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58" name="Freeform 530"/>
            <p:cNvSpPr>
              <a:spLocks/>
            </p:cNvSpPr>
            <p:nvPr/>
          </p:nvSpPr>
          <p:spPr bwMode="auto">
            <a:xfrm>
              <a:off x="3166" y="3253"/>
              <a:ext cx="237" cy="6"/>
            </a:xfrm>
            <a:custGeom>
              <a:avLst/>
              <a:gdLst>
                <a:gd name="T0" fmla="*/ 6 w 237"/>
                <a:gd name="T1" fmla="*/ 0 h 6"/>
                <a:gd name="T2" fmla="*/ 234 w 237"/>
                <a:gd name="T3" fmla="*/ 0 h 6"/>
                <a:gd name="T4" fmla="*/ 234 w 237"/>
                <a:gd name="T5" fmla="*/ 0 h 6"/>
                <a:gd name="T6" fmla="*/ 234 w 237"/>
                <a:gd name="T7" fmla="*/ 3 h 6"/>
                <a:gd name="T8" fmla="*/ 234 w 237"/>
                <a:gd name="T9" fmla="*/ 3 h 6"/>
                <a:gd name="T10" fmla="*/ 234 w 237"/>
                <a:gd name="T11" fmla="*/ 3 h 6"/>
                <a:gd name="T12" fmla="*/ 237 w 237"/>
                <a:gd name="T13" fmla="*/ 3 h 6"/>
                <a:gd name="T14" fmla="*/ 237 w 237"/>
                <a:gd name="T15" fmla="*/ 6 h 6"/>
                <a:gd name="T16" fmla="*/ 237 w 237"/>
                <a:gd name="T17" fmla="*/ 6 h 6"/>
                <a:gd name="T18" fmla="*/ 237 w 237"/>
                <a:gd name="T19" fmla="*/ 6 h 6"/>
                <a:gd name="T20" fmla="*/ 0 w 237"/>
                <a:gd name="T21" fmla="*/ 6 h 6"/>
                <a:gd name="T22" fmla="*/ 3 w 237"/>
                <a:gd name="T23" fmla="*/ 6 h 6"/>
                <a:gd name="T24" fmla="*/ 3 w 237"/>
                <a:gd name="T25" fmla="*/ 6 h 6"/>
                <a:gd name="T26" fmla="*/ 3 w 237"/>
                <a:gd name="T27" fmla="*/ 3 h 6"/>
                <a:gd name="T28" fmla="*/ 3 w 237"/>
                <a:gd name="T29" fmla="*/ 3 h 6"/>
                <a:gd name="T30" fmla="*/ 3 w 237"/>
                <a:gd name="T31" fmla="*/ 3 h 6"/>
                <a:gd name="T32" fmla="*/ 3 w 237"/>
                <a:gd name="T33" fmla="*/ 3 h 6"/>
                <a:gd name="T34" fmla="*/ 6 w 237"/>
                <a:gd name="T35" fmla="*/ 0 h 6"/>
                <a:gd name="T36" fmla="*/ 6 w 2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7"/>
                <a:gd name="T58" fmla="*/ 0 h 6"/>
                <a:gd name="T59" fmla="*/ 237 w 2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7" h="6">
                  <a:moveTo>
                    <a:pt x="6" y="0"/>
                  </a:moveTo>
                  <a:lnTo>
                    <a:pt x="234" y="0"/>
                  </a:lnTo>
                  <a:lnTo>
                    <a:pt x="234" y="3"/>
                  </a:lnTo>
                  <a:lnTo>
                    <a:pt x="237" y="3"/>
                  </a:lnTo>
                  <a:lnTo>
                    <a:pt x="237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59" name="Freeform 531"/>
            <p:cNvSpPr>
              <a:spLocks/>
            </p:cNvSpPr>
            <p:nvPr/>
          </p:nvSpPr>
          <p:spPr bwMode="auto">
            <a:xfrm>
              <a:off x="3166" y="3256"/>
              <a:ext cx="240" cy="6"/>
            </a:xfrm>
            <a:custGeom>
              <a:avLst/>
              <a:gdLst>
                <a:gd name="T0" fmla="*/ 3 w 240"/>
                <a:gd name="T1" fmla="*/ 0 h 6"/>
                <a:gd name="T2" fmla="*/ 234 w 240"/>
                <a:gd name="T3" fmla="*/ 0 h 6"/>
                <a:gd name="T4" fmla="*/ 237 w 240"/>
                <a:gd name="T5" fmla="*/ 0 h 6"/>
                <a:gd name="T6" fmla="*/ 237 w 240"/>
                <a:gd name="T7" fmla="*/ 3 h 6"/>
                <a:gd name="T8" fmla="*/ 237 w 240"/>
                <a:gd name="T9" fmla="*/ 3 h 6"/>
                <a:gd name="T10" fmla="*/ 237 w 240"/>
                <a:gd name="T11" fmla="*/ 3 h 6"/>
                <a:gd name="T12" fmla="*/ 237 w 240"/>
                <a:gd name="T13" fmla="*/ 3 h 6"/>
                <a:gd name="T14" fmla="*/ 240 w 240"/>
                <a:gd name="T15" fmla="*/ 6 h 6"/>
                <a:gd name="T16" fmla="*/ 240 w 240"/>
                <a:gd name="T17" fmla="*/ 6 h 6"/>
                <a:gd name="T18" fmla="*/ 240 w 240"/>
                <a:gd name="T19" fmla="*/ 6 h 6"/>
                <a:gd name="T20" fmla="*/ 0 w 240"/>
                <a:gd name="T21" fmla="*/ 6 h 6"/>
                <a:gd name="T22" fmla="*/ 0 w 240"/>
                <a:gd name="T23" fmla="*/ 6 h 6"/>
                <a:gd name="T24" fmla="*/ 0 w 240"/>
                <a:gd name="T25" fmla="*/ 6 h 6"/>
                <a:gd name="T26" fmla="*/ 0 w 240"/>
                <a:gd name="T27" fmla="*/ 3 h 6"/>
                <a:gd name="T28" fmla="*/ 0 w 240"/>
                <a:gd name="T29" fmla="*/ 3 h 6"/>
                <a:gd name="T30" fmla="*/ 3 w 240"/>
                <a:gd name="T31" fmla="*/ 3 h 6"/>
                <a:gd name="T32" fmla="*/ 3 w 240"/>
                <a:gd name="T33" fmla="*/ 3 h 6"/>
                <a:gd name="T34" fmla="*/ 3 w 240"/>
                <a:gd name="T35" fmla="*/ 0 h 6"/>
                <a:gd name="T36" fmla="*/ 3 w 24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0"/>
                <a:gd name="T58" fmla="*/ 0 h 6"/>
                <a:gd name="T59" fmla="*/ 240 w 24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0" h="6">
                  <a:moveTo>
                    <a:pt x="3" y="0"/>
                  </a:moveTo>
                  <a:lnTo>
                    <a:pt x="234" y="0"/>
                  </a:lnTo>
                  <a:lnTo>
                    <a:pt x="237" y="0"/>
                  </a:lnTo>
                  <a:lnTo>
                    <a:pt x="237" y="3"/>
                  </a:lnTo>
                  <a:lnTo>
                    <a:pt x="24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60" name="Freeform 532"/>
            <p:cNvSpPr>
              <a:spLocks/>
            </p:cNvSpPr>
            <p:nvPr/>
          </p:nvSpPr>
          <p:spPr bwMode="auto">
            <a:xfrm>
              <a:off x="3163" y="3259"/>
              <a:ext cx="246" cy="6"/>
            </a:xfrm>
            <a:custGeom>
              <a:avLst/>
              <a:gdLst>
                <a:gd name="T0" fmla="*/ 3 w 246"/>
                <a:gd name="T1" fmla="*/ 0 h 6"/>
                <a:gd name="T2" fmla="*/ 240 w 246"/>
                <a:gd name="T3" fmla="*/ 0 h 6"/>
                <a:gd name="T4" fmla="*/ 240 w 246"/>
                <a:gd name="T5" fmla="*/ 0 h 6"/>
                <a:gd name="T6" fmla="*/ 243 w 246"/>
                <a:gd name="T7" fmla="*/ 3 h 6"/>
                <a:gd name="T8" fmla="*/ 243 w 246"/>
                <a:gd name="T9" fmla="*/ 3 h 6"/>
                <a:gd name="T10" fmla="*/ 243 w 246"/>
                <a:gd name="T11" fmla="*/ 3 h 6"/>
                <a:gd name="T12" fmla="*/ 243 w 246"/>
                <a:gd name="T13" fmla="*/ 3 h 6"/>
                <a:gd name="T14" fmla="*/ 243 w 246"/>
                <a:gd name="T15" fmla="*/ 6 h 6"/>
                <a:gd name="T16" fmla="*/ 243 w 246"/>
                <a:gd name="T17" fmla="*/ 6 h 6"/>
                <a:gd name="T18" fmla="*/ 246 w 246"/>
                <a:gd name="T19" fmla="*/ 6 h 6"/>
                <a:gd name="T20" fmla="*/ 0 w 246"/>
                <a:gd name="T21" fmla="*/ 6 h 6"/>
                <a:gd name="T22" fmla="*/ 0 w 246"/>
                <a:gd name="T23" fmla="*/ 6 h 6"/>
                <a:gd name="T24" fmla="*/ 0 w 246"/>
                <a:gd name="T25" fmla="*/ 6 h 6"/>
                <a:gd name="T26" fmla="*/ 3 w 246"/>
                <a:gd name="T27" fmla="*/ 3 h 6"/>
                <a:gd name="T28" fmla="*/ 3 w 246"/>
                <a:gd name="T29" fmla="*/ 3 h 6"/>
                <a:gd name="T30" fmla="*/ 3 w 246"/>
                <a:gd name="T31" fmla="*/ 3 h 6"/>
                <a:gd name="T32" fmla="*/ 3 w 246"/>
                <a:gd name="T33" fmla="*/ 3 h 6"/>
                <a:gd name="T34" fmla="*/ 3 w 246"/>
                <a:gd name="T35" fmla="*/ 0 h 6"/>
                <a:gd name="T36" fmla="*/ 3 w 24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6"/>
                <a:gd name="T58" fmla="*/ 0 h 6"/>
                <a:gd name="T59" fmla="*/ 246 w 2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6" h="6">
                  <a:moveTo>
                    <a:pt x="3" y="0"/>
                  </a:moveTo>
                  <a:lnTo>
                    <a:pt x="240" y="0"/>
                  </a:lnTo>
                  <a:lnTo>
                    <a:pt x="243" y="3"/>
                  </a:lnTo>
                  <a:lnTo>
                    <a:pt x="243" y="6"/>
                  </a:lnTo>
                  <a:lnTo>
                    <a:pt x="246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61" name="Freeform 533"/>
            <p:cNvSpPr>
              <a:spLocks/>
            </p:cNvSpPr>
            <p:nvPr/>
          </p:nvSpPr>
          <p:spPr bwMode="auto">
            <a:xfrm>
              <a:off x="3160" y="3262"/>
              <a:ext cx="252" cy="6"/>
            </a:xfrm>
            <a:custGeom>
              <a:avLst/>
              <a:gdLst>
                <a:gd name="T0" fmla="*/ 6 w 252"/>
                <a:gd name="T1" fmla="*/ 0 h 6"/>
                <a:gd name="T2" fmla="*/ 246 w 252"/>
                <a:gd name="T3" fmla="*/ 0 h 6"/>
                <a:gd name="T4" fmla="*/ 246 w 252"/>
                <a:gd name="T5" fmla="*/ 0 h 6"/>
                <a:gd name="T6" fmla="*/ 246 w 252"/>
                <a:gd name="T7" fmla="*/ 3 h 6"/>
                <a:gd name="T8" fmla="*/ 249 w 252"/>
                <a:gd name="T9" fmla="*/ 3 h 6"/>
                <a:gd name="T10" fmla="*/ 249 w 252"/>
                <a:gd name="T11" fmla="*/ 3 h 6"/>
                <a:gd name="T12" fmla="*/ 249 w 252"/>
                <a:gd name="T13" fmla="*/ 3 h 6"/>
                <a:gd name="T14" fmla="*/ 249 w 252"/>
                <a:gd name="T15" fmla="*/ 6 h 6"/>
                <a:gd name="T16" fmla="*/ 249 w 252"/>
                <a:gd name="T17" fmla="*/ 6 h 6"/>
                <a:gd name="T18" fmla="*/ 252 w 252"/>
                <a:gd name="T19" fmla="*/ 6 h 6"/>
                <a:gd name="T20" fmla="*/ 0 w 252"/>
                <a:gd name="T21" fmla="*/ 6 h 6"/>
                <a:gd name="T22" fmla="*/ 0 w 252"/>
                <a:gd name="T23" fmla="*/ 6 h 6"/>
                <a:gd name="T24" fmla="*/ 3 w 252"/>
                <a:gd name="T25" fmla="*/ 6 h 6"/>
                <a:gd name="T26" fmla="*/ 3 w 252"/>
                <a:gd name="T27" fmla="*/ 3 h 6"/>
                <a:gd name="T28" fmla="*/ 3 w 252"/>
                <a:gd name="T29" fmla="*/ 3 h 6"/>
                <a:gd name="T30" fmla="*/ 3 w 252"/>
                <a:gd name="T31" fmla="*/ 3 h 6"/>
                <a:gd name="T32" fmla="*/ 3 w 252"/>
                <a:gd name="T33" fmla="*/ 3 h 6"/>
                <a:gd name="T34" fmla="*/ 6 w 252"/>
                <a:gd name="T35" fmla="*/ 0 h 6"/>
                <a:gd name="T36" fmla="*/ 6 w 2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2"/>
                <a:gd name="T58" fmla="*/ 0 h 6"/>
                <a:gd name="T59" fmla="*/ 252 w 2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2" h="6">
                  <a:moveTo>
                    <a:pt x="6" y="0"/>
                  </a:moveTo>
                  <a:lnTo>
                    <a:pt x="246" y="0"/>
                  </a:lnTo>
                  <a:lnTo>
                    <a:pt x="246" y="3"/>
                  </a:lnTo>
                  <a:lnTo>
                    <a:pt x="249" y="3"/>
                  </a:lnTo>
                  <a:lnTo>
                    <a:pt x="249" y="6"/>
                  </a:lnTo>
                  <a:lnTo>
                    <a:pt x="252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62" name="Freeform 534"/>
            <p:cNvSpPr>
              <a:spLocks/>
            </p:cNvSpPr>
            <p:nvPr/>
          </p:nvSpPr>
          <p:spPr bwMode="auto">
            <a:xfrm>
              <a:off x="3157" y="3265"/>
              <a:ext cx="255" cy="6"/>
            </a:xfrm>
            <a:custGeom>
              <a:avLst/>
              <a:gdLst>
                <a:gd name="T0" fmla="*/ 6 w 255"/>
                <a:gd name="T1" fmla="*/ 0 h 6"/>
                <a:gd name="T2" fmla="*/ 252 w 255"/>
                <a:gd name="T3" fmla="*/ 0 h 6"/>
                <a:gd name="T4" fmla="*/ 252 w 255"/>
                <a:gd name="T5" fmla="*/ 0 h 6"/>
                <a:gd name="T6" fmla="*/ 252 w 255"/>
                <a:gd name="T7" fmla="*/ 3 h 6"/>
                <a:gd name="T8" fmla="*/ 252 w 255"/>
                <a:gd name="T9" fmla="*/ 3 h 6"/>
                <a:gd name="T10" fmla="*/ 255 w 255"/>
                <a:gd name="T11" fmla="*/ 3 h 6"/>
                <a:gd name="T12" fmla="*/ 255 w 255"/>
                <a:gd name="T13" fmla="*/ 3 h 6"/>
                <a:gd name="T14" fmla="*/ 255 w 255"/>
                <a:gd name="T15" fmla="*/ 6 h 6"/>
                <a:gd name="T16" fmla="*/ 255 w 255"/>
                <a:gd name="T17" fmla="*/ 6 h 6"/>
                <a:gd name="T18" fmla="*/ 255 w 255"/>
                <a:gd name="T19" fmla="*/ 6 h 6"/>
                <a:gd name="T20" fmla="*/ 0 w 255"/>
                <a:gd name="T21" fmla="*/ 6 h 6"/>
                <a:gd name="T22" fmla="*/ 3 w 255"/>
                <a:gd name="T23" fmla="*/ 6 h 6"/>
                <a:gd name="T24" fmla="*/ 3 w 255"/>
                <a:gd name="T25" fmla="*/ 6 h 6"/>
                <a:gd name="T26" fmla="*/ 3 w 255"/>
                <a:gd name="T27" fmla="*/ 3 h 6"/>
                <a:gd name="T28" fmla="*/ 3 w 255"/>
                <a:gd name="T29" fmla="*/ 3 h 6"/>
                <a:gd name="T30" fmla="*/ 3 w 255"/>
                <a:gd name="T31" fmla="*/ 3 h 6"/>
                <a:gd name="T32" fmla="*/ 6 w 255"/>
                <a:gd name="T33" fmla="*/ 3 h 6"/>
                <a:gd name="T34" fmla="*/ 6 w 255"/>
                <a:gd name="T35" fmla="*/ 0 h 6"/>
                <a:gd name="T36" fmla="*/ 6 w 2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55"/>
                <a:gd name="T58" fmla="*/ 0 h 6"/>
                <a:gd name="T59" fmla="*/ 255 w 2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55" h="6">
                  <a:moveTo>
                    <a:pt x="6" y="0"/>
                  </a:moveTo>
                  <a:lnTo>
                    <a:pt x="252" y="0"/>
                  </a:lnTo>
                  <a:lnTo>
                    <a:pt x="252" y="3"/>
                  </a:lnTo>
                  <a:lnTo>
                    <a:pt x="255" y="3"/>
                  </a:lnTo>
                  <a:lnTo>
                    <a:pt x="255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63" name="Freeform 535"/>
            <p:cNvSpPr>
              <a:spLocks/>
            </p:cNvSpPr>
            <p:nvPr/>
          </p:nvSpPr>
          <p:spPr bwMode="auto">
            <a:xfrm>
              <a:off x="3154" y="3268"/>
              <a:ext cx="261" cy="6"/>
            </a:xfrm>
            <a:custGeom>
              <a:avLst/>
              <a:gdLst>
                <a:gd name="T0" fmla="*/ 6 w 261"/>
                <a:gd name="T1" fmla="*/ 0 h 6"/>
                <a:gd name="T2" fmla="*/ 258 w 261"/>
                <a:gd name="T3" fmla="*/ 0 h 6"/>
                <a:gd name="T4" fmla="*/ 258 w 261"/>
                <a:gd name="T5" fmla="*/ 0 h 6"/>
                <a:gd name="T6" fmla="*/ 258 w 261"/>
                <a:gd name="T7" fmla="*/ 3 h 6"/>
                <a:gd name="T8" fmla="*/ 258 w 261"/>
                <a:gd name="T9" fmla="*/ 3 h 6"/>
                <a:gd name="T10" fmla="*/ 258 w 261"/>
                <a:gd name="T11" fmla="*/ 3 h 6"/>
                <a:gd name="T12" fmla="*/ 261 w 261"/>
                <a:gd name="T13" fmla="*/ 6 h 6"/>
                <a:gd name="T14" fmla="*/ 261 w 261"/>
                <a:gd name="T15" fmla="*/ 6 h 6"/>
                <a:gd name="T16" fmla="*/ 261 w 261"/>
                <a:gd name="T17" fmla="*/ 6 h 6"/>
                <a:gd name="T18" fmla="*/ 261 w 261"/>
                <a:gd name="T19" fmla="*/ 6 h 6"/>
                <a:gd name="T20" fmla="*/ 0 w 261"/>
                <a:gd name="T21" fmla="*/ 6 h 6"/>
                <a:gd name="T22" fmla="*/ 3 w 261"/>
                <a:gd name="T23" fmla="*/ 6 h 6"/>
                <a:gd name="T24" fmla="*/ 3 w 261"/>
                <a:gd name="T25" fmla="*/ 6 h 6"/>
                <a:gd name="T26" fmla="*/ 3 w 261"/>
                <a:gd name="T27" fmla="*/ 3 h 6"/>
                <a:gd name="T28" fmla="*/ 3 w 261"/>
                <a:gd name="T29" fmla="*/ 3 h 6"/>
                <a:gd name="T30" fmla="*/ 6 w 261"/>
                <a:gd name="T31" fmla="*/ 3 h 6"/>
                <a:gd name="T32" fmla="*/ 6 w 261"/>
                <a:gd name="T33" fmla="*/ 3 h 6"/>
                <a:gd name="T34" fmla="*/ 6 w 261"/>
                <a:gd name="T35" fmla="*/ 0 h 6"/>
                <a:gd name="T36" fmla="*/ 6 w 2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1"/>
                <a:gd name="T58" fmla="*/ 0 h 6"/>
                <a:gd name="T59" fmla="*/ 261 w 2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1" h="6">
                  <a:moveTo>
                    <a:pt x="6" y="0"/>
                  </a:moveTo>
                  <a:lnTo>
                    <a:pt x="258" y="0"/>
                  </a:lnTo>
                  <a:lnTo>
                    <a:pt x="258" y="3"/>
                  </a:lnTo>
                  <a:lnTo>
                    <a:pt x="261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64" name="Freeform 536"/>
            <p:cNvSpPr>
              <a:spLocks/>
            </p:cNvSpPr>
            <p:nvPr/>
          </p:nvSpPr>
          <p:spPr bwMode="auto">
            <a:xfrm>
              <a:off x="3151" y="3271"/>
              <a:ext cx="267" cy="6"/>
            </a:xfrm>
            <a:custGeom>
              <a:avLst/>
              <a:gdLst>
                <a:gd name="T0" fmla="*/ 6 w 267"/>
                <a:gd name="T1" fmla="*/ 0 h 6"/>
                <a:gd name="T2" fmla="*/ 261 w 267"/>
                <a:gd name="T3" fmla="*/ 0 h 6"/>
                <a:gd name="T4" fmla="*/ 264 w 267"/>
                <a:gd name="T5" fmla="*/ 0 h 6"/>
                <a:gd name="T6" fmla="*/ 264 w 267"/>
                <a:gd name="T7" fmla="*/ 3 h 6"/>
                <a:gd name="T8" fmla="*/ 264 w 267"/>
                <a:gd name="T9" fmla="*/ 3 h 6"/>
                <a:gd name="T10" fmla="*/ 264 w 267"/>
                <a:gd name="T11" fmla="*/ 3 h 6"/>
                <a:gd name="T12" fmla="*/ 267 w 267"/>
                <a:gd name="T13" fmla="*/ 6 h 6"/>
                <a:gd name="T14" fmla="*/ 267 w 267"/>
                <a:gd name="T15" fmla="*/ 6 h 6"/>
                <a:gd name="T16" fmla="*/ 267 w 267"/>
                <a:gd name="T17" fmla="*/ 6 h 6"/>
                <a:gd name="T18" fmla="*/ 267 w 267"/>
                <a:gd name="T19" fmla="*/ 6 h 6"/>
                <a:gd name="T20" fmla="*/ 0 w 267"/>
                <a:gd name="T21" fmla="*/ 6 h 6"/>
                <a:gd name="T22" fmla="*/ 3 w 267"/>
                <a:gd name="T23" fmla="*/ 6 h 6"/>
                <a:gd name="T24" fmla="*/ 3 w 267"/>
                <a:gd name="T25" fmla="*/ 6 h 6"/>
                <a:gd name="T26" fmla="*/ 3 w 267"/>
                <a:gd name="T27" fmla="*/ 3 h 6"/>
                <a:gd name="T28" fmla="*/ 3 w 267"/>
                <a:gd name="T29" fmla="*/ 3 h 6"/>
                <a:gd name="T30" fmla="*/ 6 w 267"/>
                <a:gd name="T31" fmla="*/ 3 h 6"/>
                <a:gd name="T32" fmla="*/ 6 w 267"/>
                <a:gd name="T33" fmla="*/ 3 h 6"/>
                <a:gd name="T34" fmla="*/ 6 w 267"/>
                <a:gd name="T35" fmla="*/ 0 h 6"/>
                <a:gd name="T36" fmla="*/ 6 w 2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67"/>
                <a:gd name="T58" fmla="*/ 0 h 6"/>
                <a:gd name="T59" fmla="*/ 267 w 2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67" h="6">
                  <a:moveTo>
                    <a:pt x="6" y="0"/>
                  </a:moveTo>
                  <a:lnTo>
                    <a:pt x="261" y="0"/>
                  </a:lnTo>
                  <a:lnTo>
                    <a:pt x="264" y="0"/>
                  </a:lnTo>
                  <a:lnTo>
                    <a:pt x="264" y="3"/>
                  </a:lnTo>
                  <a:lnTo>
                    <a:pt x="267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65" name="Freeform 537"/>
            <p:cNvSpPr>
              <a:spLocks/>
            </p:cNvSpPr>
            <p:nvPr/>
          </p:nvSpPr>
          <p:spPr bwMode="auto">
            <a:xfrm>
              <a:off x="3148" y="3274"/>
              <a:ext cx="273" cy="6"/>
            </a:xfrm>
            <a:custGeom>
              <a:avLst/>
              <a:gdLst>
                <a:gd name="T0" fmla="*/ 6 w 273"/>
                <a:gd name="T1" fmla="*/ 0 h 6"/>
                <a:gd name="T2" fmla="*/ 267 w 273"/>
                <a:gd name="T3" fmla="*/ 0 h 6"/>
                <a:gd name="T4" fmla="*/ 270 w 273"/>
                <a:gd name="T5" fmla="*/ 0 h 6"/>
                <a:gd name="T6" fmla="*/ 270 w 273"/>
                <a:gd name="T7" fmla="*/ 3 h 6"/>
                <a:gd name="T8" fmla="*/ 270 w 273"/>
                <a:gd name="T9" fmla="*/ 3 h 6"/>
                <a:gd name="T10" fmla="*/ 270 w 273"/>
                <a:gd name="T11" fmla="*/ 3 h 6"/>
                <a:gd name="T12" fmla="*/ 273 w 273"/>
                <a:gd name="T13" fmla="*/ 6 h 6"/>
                <a:gd name="T14" fmla="*/ 273 w 273"/>
                <a:gd name="T15" fmla="*/ 6 h 6"/>
                <a:gd name="T16" fmla="*/ 273 w 273"/>
                <a:gd name="T17" fmla="*/ 6 h 6"/>
                <a:gd name="T18" fmla="*/ 273 w 273"/>
                <a:gd name="T19" fmla="*/ 6 h 6"/>
                <a:gd name="T20" fmla="*/ 0 w 273"/>
                <a:gd name="T21" fmla="*/ 6 h 6"/>
                <a:gd name="T22" fmla="*/ 3 w 273"/>
                <a:gd name="T23" fmla="*/ 6 h 6"/>
                <a:gd name="T24" fmla="*/ 3 w 273"/>
                <a:gd name="T25" fmla="*/ 6 h 6"/>
                <a:gd name="T26" fmla="*/ 3 w 273"/>
                <a:gd name="T27" fmla="*/ 6 h 6"/>
                <a:gd name="T28" fmla="*/ 3 w 273"/>
                <a:gd name="T29" fmla="*/ 3 h 6"/>
                <a:gd name="T30" fmla="*/ 6 w 273"/>
                <a:gd name="T31" fmla="*/ 3 h 6"/>
                <a:gd name="T32" fmla="*/ 6 w 273"/>
                <a:gd name="T33" fmla="*/ 3 h 6"/>
                <a:gd name="T34" fmla="*/ 6 w 273"/>
                <a:gd name="T35" fmla="*/ 0 h 6"/>
                <a:gd name="T36" fmla="*/ 6 w 2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73"/>
                <a:gd name="T58" fmla="*/ 0 h 6"/>
                <a:gd name="T59" fmla="*/ 273 w 2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73" h="6">
                  <a:moveTo>
                    <a:pt x="6" y="0"/>
                  </a:moveTo>
                  <a:lnTo>
                    <a:pt x="267" y="0"/>
                  </a:lnTo>
                  <a:lnTo>
                    <a:pt x="270" y="0"/>
                  </a:lnTo>
                  <a:lnTo>
                    <a:pt x="270" y="3"/>
                  </a:lnTo>
                  <a:lnTo>
                    <a:pt x="273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66" name="Freeform 538"/>
            <p:cNvSpPr>
              <a:spLocks/>
            </p:cNvSpPr>
            <p:nvPr/>
          </p:nvSpPr>
          <p:spPr bwMode="auto">
            <a:xfrm>
              <a:off x="3145" y="3277"/>
              <a:ext cx="282" cy="6"/>
            </a:xfrm>
            <a:custGeom>
              <a:avLst/>
              <a:gdLst>
                <a:gd name="T0" fmla="*/ 6 w 282"/>
                <a:gd name="T1" fmla="*/ 0 h 6"/>
                <a:gd name="T2" fmla="*/ 273 w 282"/>
                <a:gd name="T3" fmla="*/ 0 h 6"/>
                <a:gd name="T4" fmla="*/ 276 w 282"/>
                <a:gd name="T5" fmla="*/ 3 h 6"/>
                <a:gd name="T6" fmla="*/ 276 w 282"/>
                <a:gd name="T7" fmla="*/ 3 h 6"/>
                <a:gd name="T8" fmla="*/ 276 w 282"/>
                <a:gd name="T9" fmla="*/ 3 h 6"/>
                <a:gd name="T10" fmla="*/ 276 w 282"/>
                <a:gd name="T11" fmla="*/ 3 h 6"/>
                <a:gd name="T12" fmla="*/ 279 w 282"/>
                <a:gd name="T13" fmla="*/ 6 h 6"/>
                <a:gd name="T14" fmla="*/ 279 w 282"/>
                <a:gd name="T15" fmla="*/ 6 h 6"/>
                <a:gd name="T16" fmla="*/ 279 w 282"/>
                <a:gd name="T17" fmla="*/ 6 h 6"/>
                <a:gd name="T18" fmla="*/ 282 w 282"/>
                <a:gd name="T19" fmla="*/ 6 h 6"/>
                <a:gd name="T20" fmla="*/ 0 w 282"/>
                <a:gd name="T21" fmla="*/ 6 h 6"/>
                <a:gd name="T22" fmla="*/ 3 w 282"/>
                <a:gd name="T23" fmla="*/ 6 h 6"/>
                <a:gd name="T24" fmla="*/ 3 w 282"/>
                <a:gd name="T25" fmla="*/ 6 h 6"/>
                <a:gd name="T26" fmla="*/ 3 w 282"/>
                <a:gd name="T27" fmla="*/ 6 h 6"/>
                <a:gd name="T28" fmla="*/ 3 w 282"/>
                <a:gd name="T29" fmla="*/ 3 h 6"/>
                <a:gd name="T30" fmla="*/ 6 w 282"/>
                <a:gd name="T31" fmla="*/ 3 h 6"/>
                <a:gd name="T32" fmla="*/ 6 w 282"/>
                <a:gd name="T33" fmla="*/ 3 h 6"/>
                <a:gd name="T34" fmla="*/ 6 w 282"/>
                <a:gd name="T35" fmla="*/ 0 h 6"/>
                <a:gd name="T36" fmla="*/ 6 w 2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2"/>
                <a:gd name="T58" fmla="*/ 0 h 6"/>
                <a:gd name="T59" fmla="*/ 282 w 2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2" h="6">
                  <a:moveTo>
                    <a:pt x="6" y="0"/>
                  </a:moveTo>
                  <a:lnTo>
                    <a:pt x="273" y="0"/>
                  </a:lnTo>
                  <a:lnTo>
                    <a:pt x="276" y="3"/>
                  </a:lnTo>
                  <a:lnTo>
                    <a:pt x="279" y="6"/>
                  </a:lnTo>
                  <a:lnTo>
                    <a:pt x="282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67" name="Freeform 539"/>
            <p:cNvSpPr>
              <a:spLocks/>
            </p:cNvSpPr>
            <p:nvPr/>
          </p:nvSpPr>
          <p:spPr bwMode="auto">
            <a:xfrm>
              <a:off x="3142" y="3280"/>
              <a:ext cx="285" cy="6"/>
            </a:xfrm>
            <a:custGeom>
              <a:avLst/>
              <a:gdLst>
                <a:gd name="T0" fmla="*/ 6 w 285"/>
                <a:gd name="T1" fmla="*/ 0 h 6"/>
                <a:gd name="T2" fmla="*/ 279 w 285"/>
                <a:gd name="T3" fmla="*/ 0 h 6"/>
                <a:gd name="T4" fmla="*/ 282 w 285"/>
                <a:gd name="T5" fmla="*/ 0 h 6"/>
                <a:gd name="T6" fmla="*/ 282 w 285"/>
                <a:gd name="T7" fmla="*/ 3 h 6"/>
                <a:gd name="T8" fmla="*/ 282 w 285"/>
                <a:gd name="T9" fmla="*/ 3 h 6"/>
                <a:gd name="T10" fmla="*/ 282 w 285"/>
                <a:gd name="T11" fmla="*/ 3 h 6"/>
                <a:gd name="T12" fmla="*/ 282 w 285"/>
                <a:gd name="T13" fmla="*/ 3 h 6"/>
                <a:gd name="T14" fmla="*/ 285 w 285"/>
                <a:gd name="T15" fmla="*/ 3 h 6"/>
                <a:gd name="T16" fmla="*/ 285 w 285"/>
                <a:gd name="T17" fmla="*/ 3 h 6"/>
                <a:gd name="T18" fmla="*/ 285 w 285"/>
                <a:gd name="T19" fmla="*/ 6 h 6"/>
                <a:gd name="T20" fmla="*/ 142 w 285"/>
                <a:gd name="T21" fmla="*/ 6 h 6"/>
                <a:gd name="T22" fmla="*/ 112 w 285"/>
                <a:gd name="T23" fmla="*/ 6 h 6"/>
                <a:gd name="T24" fmla="*/ 0 w 285"/>
                <a:gd name="T25" fmla="*/ 6 h 6"/>
                <a:gd name="T26" fmla="*/ 0 w 285"/>
                <a:gd name="T27" fmla="*/ 6 h 6"/>
                <a:gd name="T28" fmla="*/ 3 w 285"/>
                <a:gd name="T29" fmla="*/ 6 h 6"/>
                <a:gd name="T30" fmla="*/ 3 w 285"/>
                <a:gd name="T31" fmla="*/ 6 h 6"/>
                <a:gd name="T32" fmla="*/ 3 w 285"/>
                <a:gd name="T33" fmla="*/ 3 h 6"/>
                <a:gd name="T34" fmla="*/ 3 w 285"/>
                <a:gd name="T35" fmla="*/ 3 h 6"/>
                <a:gd name="T36" fmla="*/ 6 w 285"/>
                <a:gd name="T37" fmla="*/ 3 h 6"/>
                <a:gd name="T38" fmla="*/ 6 w 285"/>
                <a:gd name="T39" fmla="*/ 3 h 6"/>
                <a:gd name="T40" fmla="*/ 6 w 285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85"/>
                <a:gd name="T64" fmla="*/ 0 h 6"/>
                <a:gd name="T65" fmla="*/ 285 w 285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85" h="6">
                  <a:moveTo>
                    <a:pt x="6" y="0"/>
                  </a:moveTo>
                  <a:lnTo>
                    <a:pt x="279" y="0"/>
                  </a:lnTo>
                  <a:lnTo>
                    <a:pt x="282" y="0"/>
                  </a:lnTo>
                  <a:lnTo>
                    <a:pt x="282" y="3"/>
                  </a:lnTo>
                  <a:lnTo>
                    <a:pt x="285" y="3"/>
                  </a:lnTo>
                  <a:lnTo>
                    <a:pt x="285" y="6"/>
                  </a:lnTo>
                  <a:lnTo>
                    <a:pt x="142" y="6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68" name="Freeform 540"/>
            <p:cNvSpPr>
              <a:spLocks/>
            </p:cNvSpPr>
            <p:nvPr/>
          </p:nvSpPr>
          <p:spPr bwMode="auto">
            <a:xfrm>
              <a:off x="3136" y="3283"/>
              <a:ext cx="291" cy="6"/>
            </a:xfrm>
            <a:custGeom>
              <a:avLst/>
              <a:gdLst>
                <a:gd name="T0" fmla="*/ 9 w 291"/>
                <a:gd name="T1" fmla="*/ 0 h 6"/>
                <a:gd name="T2" fmla="*/ 291 w 291"/>
                <a:gd name="T3" fmla="*/ 0 h 6"/>
                <a:gd name="T4" fmla="*/ 291 w 291"/>
                <a:gd name="T5" fmla="*/ 0 h 6"/>
                <a:gd name="T6" fmla="*/ 291 w 291"/>
                <a:gd name="T7" fmla="*/ 0 h 6"/>
                <a:gd name="T8" fmla="*/ 291 w 291"/>
                <a:gd name="T9" fmla="*/ 0 h 6"/>
                <a:gd name="T10" fmla="*/ 291 w 291"/>
                <a:gd name="T11" fmla="*/ 0 h 6"/>
                <a:gd name="T12" fmla="*/ 291 w 291"/>
                <a:gd name="T13" fmla="*/ 0 h 6"/>
                <a:gd name="T14" fmla="*/ 291 w 291"/>
                <a:gd name="T15" fmla="*/ 0 h 6"/>
                <a:gd name="T16" fmla="*/ 291 w 291"/>
                <a:gd name="T17" fmla="*/ 0 h 6"/>
                <a:gd name="T18" fmla="*/ 291 w 291"/>
                <a:gd name="T19" fmla="*/ 3 h 6"/>
                <a:gd name="T20" fmla="*/ 148 w 291"/>
                <a:gd name="T21" fmla="*/ 3 h 6"/>
                <a:gd name="T22" fmla="*/ 75 w 291"/>
                <a:gd name="T23" fmla="*/ 6 h 6"/>
                <a:gd name="T24" fmla="*/ 0 w 291"/>
                <a:gd name="T25" fmla="*/ 6 h 6"/>
                <a:gd name="T26" fmla="*/ 3 w 291"/>
                <a:gd name="T27" fmla="*/ 6 h 6"/>
                <a:gd name="T28" fmla="*/ 3 w 291"/>
                <a:gd name="T29" fmla="*/ 6 h 6"/>
                <a:gd name="T30" fmla="*/ 6 w 291"/>
                <a:gd name="T31" fmla="*/ 6 h 6"/>
                <a:gd name="T32" fmla="*/ 6 w 291"/>
                <a:gd name="T33" fmla="*/ 3 h 6"/>
                <a:gd name="T34" fmla="*/ 6 w 291"/>
                <a:gd name="T35" fmla="*/ 3 h 6"/>
                <a:gd name="T36" fmla="*/ 9 w 291"/>
                <a:gd name="T37" fmla="*/ 3 h 6"/>
                <a:gd name="T38" fmla="*/ 9 w 291"/>
                <a:gd name="T39" fmla="*/ 3 h 6"/>
                <a:gd name="T40" fmla="*/ 9 w 291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291"/>
                <a:gd name="T64" fmla="*/ 0 h 6"/>
                <a:gd name="T65" fmla="*/ 291 w 291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291" h="6">
                  <a:moveTo>
                    <a:pt x="9" y="0"/>
                  </a:moveTo>
                  <a:lnTo>
                    <a:pt x="291" y="0"/>
                  </a:lnTo>
                  <a:lnTo>
                    <a:pt x="291" y="3"/>
                  </a:lnTo>
                  <a:lnTo>
                    <a:pt x="148" y="3"/>
                  </a:lnTo>
                  <a:lnTo>
                    <a:pt x="75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69" name="Freeform 541"/>
            <p:cNvSpPr>
              <a:spLocks/>
            </p:cNvSpPr>
            <p:nvPr/>
          </p:nvSpPr>
          <p:spPr bwMode="auto">
            <a:xfrm>
              <a:off x="3132" y="3286"/>
              <a:ext cx="122" cy="6"/>
            </a:xfrm>
            <a:custGeom>
              <a:avLst/>
              <a:gdLst>
                <a:gd name="T0" fmla="*/ 10 w 122"/>
                <a:gd name="T1" fmla="*/ 0 h 6"/>
                <a:gd name="T2" fmla="*/ 122 w 122"/>
                <a:gd name="T3" fmla="*/ 0 h 6"/>
                <a:gd name="T4" fmla="*/ 37 w 122"/>
                <a:gd name="T5" fmla="*/ 6 h 6"/>
                <a:gd name="T6" fmla="*/ 0 w 122"/>
                <a:gd name="T7" fmla="*/ 6 h 6"/>
                <a:gd name="T8" fmla="*/ 0 w 122"/>
                <a:gd name="T9" fmla="*/ 6 h 6"/>
                <a:gd name="T10" fmla="*/ 4 w 122"/>
                <a:gd name="T11" fmla="*/ 6 h 6"/>
                <a:gd name="T12" fmla="*/ 4 w 122"/>
                <a:gd name="T13" fmla="*/ 6 h 6"/>
                <a:gd name="T14" fmla="*/ 4 w 122"/>
                <a:gd name="T15" fmla="*/ 3 h 6"/>
                <a:gd name="T16" fmla="*/ 7 w 122"/>
                <a:gd name="T17" fmla="*/ 3 h 6"/>
                <a:gd name="T18" fmla="*/ 7 w 122"/>
                <a:gd name="T19" fmla="*/ 3 h 6"/>
                <a:gd name="T20" fmla="*/ 10 w 122"/>
                <a:gd name="T21" fmla="*/ 3 h 6"/>
                <a:gd name="T22" fmla="*/ 10 w 12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2"/>
                <a:gd name="T37" fmla="*/ 0 h 6"/>
                <a:gd name="T38" fmla="*/ 122 w 12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2" h="6">
                  <a:moveTo>
                    <a:pt x="10" y="0"/>
                  </a:moveTo>
                  <a:lnTo>
                    <a:pt x="122" y="0"/>
                  </a:lnTo>
                  <a:lnTo>
                    <a:pt x="37" y="6"/>
                  </a:lnTo>
                  <a:lnTo>
                    <a:pt x="0" y="6"/>
                  </a:lnTo>
                  <a:lnTo>
                    <a:pt x="4" y="6"/>
                  </a:lnTo>
                  <a:lnTo>
                    <a:pt x="4" y="3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70" name="Freeform 542"/>
            <p:cNvSpPr>
              <a:spLocks/>
            </p:cNvSpPr>
            <p:nvPr/>
          </p:nvSpPr>
          <p:spPr bwMode="auto">
            <a:xfrm>
              <a:off x="3126" y="3289"/>
              <a:ext cx="85" cy="6"/>
            </a:xfrm>
            <a:custGeom>
              <a:avLst/>
              <a:gdLst>
                <a:gd name="T0" fmla="*/ 10 w 85"/>
                <a:gd name="T1" fmla="*/ 0 h 6"/>
                <a:gd name="T2" fmla="*/ 85 w 85"/>
                <a:gd name="T3" fmla="*/ 0 h 6"/>
                <a:gd name="T4" fmla="*/ 0 w 85"/>
                <a:gd name="T5" fmla="*/ 6 h 6"/>
                <a:gd name="T6" fmla="*/ 0 w 85"/>
                <a:gd name="T7" fmla="*/ 6 h 6"/>
                <a:gd name="T8" fmla="*/ 3 w 85"/>
                <a:gd name="T9" fmla="*/ 6 h 6"/>
                <a:gd name="T10" fmla="*/ 3 w 85"/>
                <a:gd name="T11" fmla="*/ 6 h 6"/>
                <a:gd name="T12" fmla="*/ 6 w 85"/>
                <a:gd name="T13" fmla="*/ 3 h 6"/>
                <a:gd name="T14" fmla="*/ 6 w 85"/>
                <a:gd name="T15" fmla="*/ 3 h 6"/>
                <a:gd name="T16" fmla="*/ 10 w 85"/>
                <a:gd name="T17" fmla="*/ 3 h 6"/>
                <a:gd name="T18" fmla="*/ 10 w 85"/>
                <a:gd name="T19" fmla="*/ 3 h 6"/>
                <a:gd name="T20" fmla="*/ 10 w 85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85"/>
                <a:gd name="T34" fmla="*/ 0 h 6"/>
                <a:gd name="T35" fmla="*/ 85 w 85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85" h="6">
                  <a:moveTo>
                    <a:pt x="10" y="0"/>
                  </a:moveTo>
                  <a:lnTo>
                    <a:pt x="85" y="0"/>
                  </a:ln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10" y="3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71" name="Freeform 543"/>
            <p:cNvSpPr>
              <a:spLocks/>
            </p:cNvSpPr>
            <p:nvPr/>
          </p:nvSpPr>
          <p:spPr bwMode="auto">
            <a:xfrm>
              <a:off x="3126" y="3292"/>
              <a:ext cx="43" cy="3"/>
            </a:xfrm>
            <a:custGeom>
              <a:avLst/>
              <a:gdLst>
                <a:gd name="T0" fmla="*/ 6 w 43"/>
                <a:gd name="T1" fmla="*/ 0 h 3"/>
                <a:gd name="T2" fmla="*/ 43 w 43"/>
                <a:gd name="T3" fmla="*/ 0 h 3"/>
                <a:gd name="T4" fmla="*/ 0 w 43"/>
                <a:gd name="T5" fmla="*/ 3 h 3"/>
                <a:gd name="T6" fmla="*/ 0 w 43"/>
                <a:gd name="T7" fmla="*/ 3 h 3"/>
                <a:gd name="T8" fmla="*/ 0 w 43"/>
                <a:gd name="T9" fmla="*/ 3 h 3"/>
                <a:gd name="T10" fmla="*/ 3 w 43"/>
                <a:gd name="T11" fmla="*/ 3 h 3"/>
                <a:gd name="T12" fmla="*/ 3 w 43"/>
                <a:gd name="T13" fmla="*/ 3 h 3"/>
                <a:gd name="T14" fmla="*/ 3 w 43"/>
                <a:gd name="T15" fmla="*/ 3 h 3"/>
                <a:gd name="T16" fmla="*/ 3 w 43"/>
                <a:gd name="T17" fmla="*/ 3 h 3"/>
                <a:gd name="T18" fmla="*/ 6 w 43"/>
                <a:gd name="T19" fmla="*/ 0 h 3"/>
                <a:gd name="T20" fmla="*/ 6 w 43"/>
                <a:gd name="T21" fmla="*/ 0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3"/>
                <a:gd name="T34" fmla="*/ 0 h 3"/>
                <a:gd name="T35" fmla="*/ 43 w 43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3" h="3">
                  <a:moveTo>
                    <a:pt x="6" y="0"/>
                  </a:moveTo>
                  <a:lnTo>
                    <a:pt x="43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72" name="Freeform 544"/>
            <p:cNvSpPr>
              <a:spLocks/>
            </p:cNvSpPr>
            <p:nvPr/>
          </p:nvSpPr>
          <p:spPr bwMode="auto">
            <a:xfrm>
              <a:off x="3126" y="2870"/>
              <a:ext cx="301" cy="425"/>
            </a:xfrm>
            <a:custGeom>
              <a:avLst/>
              <a:gdLst>
                <a:gd name="T0" fmla="*/ 158 w 301"/>
                <a:gd name="T1" fmla="*/ 416 h 425"/>
                <a:gd name="T2" fmla="*/ 0 w 301"/>
                <a:gd name="T3" fmla="*/ 425 h 425"/>
                <a:gd name="T4" fmla="*/ 13 w 301"/>
                <a:gd name="T5" fmla="*/ 419 h 425"/>
                <a:gd name="T6" fmla="*/ 25 w 301"/>
                <a:gd name="T7" fmla="*/ 410 h 425"/>
                <a:gd name="T8" fmla="*/ 34 w 301"/>
                <a:gd name="T9" fmla="*/ 401 h 425"/>
                <a:gd name="T10" fmla="*/ 40 w 301"/>
                <a:gd name="T11" fmla="*/ 389 h 425"/>
                <a:gd name="T12" fmla="*/ 49 w 301"/>
                <a:gd name="T13" fmla="*/ 380 h 425"/>
                <a:gd name="T14" fmla="*/ 52 w 301"/>
                <a:gd name="T15" fmla="*/ 370 h 425"/>
                <a:gd name="T16" fmla="*/ 55 w 301"/>
                <a:gd name="T17" fmla="*/ 361 h 425"/>
                <a:gd name="T18" fmla="*/ 58 w 301"/>
                <a:gd name="T19" fmla="*/ 358 h 425"/>
                <a:gd name="T20" fmla="*/ 67 w 301"/>
                <a:gd name="T21" fmla="*/ 325 h 425"/>
                <a:gd name="T22" fmla="*/ 79 w 301"/>
                <a:gd name="T23" fmla="*/ 276 h 425"/>
                <a:gd name="T24" fmla="*/ 88 w 301"/>
                <a:gd name="T25" fmla="*/ 218 h 425"/>
                <a:gd name="T26" fmla="*/ 98 w 301"/>
                <a:gd name="T27" fmla="*/ 158 h 425"/>
                <a:gd name="T28" fmla="*/ 110 w 301"/>
                <a:gd name="T29" fmla="*/ 97 h 425"/>
                <a:gd name="T30" fmla="*/ 122 w 301"/>
                <a:gd name="T31" fmla="*/ 48 h 425"/>
                <a:gd name="T32" fmla="*/ 131 w 301"/>
                <a:gd name="T33" fmla="*/ 27 h 425"/>
                <a:gd name="T34" fmla="*/ 140 w 301"/>
                <a:gd name="T35" fmla="*/ 12 h 425"/>
                <a:gd name="T36" fmla="*/ 149 w 301"/>
                <a:gd name="T37" fmla="*/ 3 h 425"/>
                <a:gd name="T38" fmla="*/ 158 w 301"/>
                <a:gd name="T39" fmla="*/ 0 h 425"/>
                <a:gd name="T40" fmla="*/ 164 w 301"/>
                <a:gd name="T41" fmla="*/ 0 h 425"/>
                <a:gd name="T42" fmla="*/ 167 w 301"/>
                <a:gd name="T43" fmla="*/ 3 h 425"/>
                <a:gd name="T44" fmla="*/ 173 w 301"/>
                <a:gd name="T45" fmla="*/ 9 h 425"/>
                <a:gd name="T46" fmla="*/ 177 w 301"/>
                <a:gd name="T47" fmla="*/ 15 h 425"/>
                <a:gd name="T48" fmla="*/ 183 w 301"/>
                <a:gd name="T49" fmla="*/ 30 h 425"/>
                <a:gd name="T50" fmla="*/ 189 w 301"/>
                <a:gd name="T51" fmla="*/ 51 h 425"/>
                <a:gd name="T52" fmla="*/ 201 w 301"/>
                <a:gd name="T53" fmla="*/ 109 h 425"/>
                <a:gd name="T54" fmla="*/ 213 w 301"/>
                <a:gd name="T55" fmla="*/ 176 h 425"/>
                <a:gd name="T56" fmla="*/ 225 w 301"/>
                <a:gd name="T57" fmla="*/ 249 h 425"/>
                <a:gd name="T58" fmla="*/ 243 w 301"/>
                <a:gd name="T59" fmla="*/ 316 h 425"/>
                <a:gd name="T60" fmla="*/ 252 w 301"/>
                <a:gd name="T61" fmla="*/ 346 h 425"/>
                <a:gd name="T62" fmla="*/ 268 w 301"/>
                <a:gd name="T63" fmla="*/ 374 h 425"/>
                <a:gd name="T64" fmla="*/ 283 w 301"/>
                <a:gd name="T65" fmla="*/ 398 h 425"/>
                <a:gd name="T66" fmla="*/ 301 w 301"/>
                <a:gd name="T67" fmla="*/ 416 h 425"/>
                <a:gd name="T68" fmla="*/ 158 w 301"/>
                <a:gd name="T69" fmla="*/ 416 h 425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01"/>
                <a:gd name="T106" fmla="*/ 0 h 425"/>
                <a:gd name="T107" fmla="*/ 301 w 301"/>
                <a:gd name="T108" fmla="*/ 425 h 425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01" h="425">
                  <a:moveTo>
                    <a:pt x="158" y="416"/>
                  </a:moveTo>
                  <a:lnTo>
                    <a:pt x="0" y="425"/>
                  </a:lnTo>
                  <a:lnTo>
                    <a:pt x="13" y="419"/>
                  </a:lnTo>
                  <a:lnTo>
                    <a:pt x="25" y="410"/>
                  </a:lnTo>
                  <a:lnTo>
                    <a:pt x="34" y="401"/>
                  </a:lnTo>
                  <a:lnTo>
                    <a:pt x="40" y="389"/>
                  </a:lnTo>
                  <a:lnTo>
                    <a:pt x="49" y="380"/>
                  </a:lnTo>
                  <a:lnTo>
                    <a:pt x="52" y="370"/>
                  </a:lnTo>
                  <a:lnTo>
                    <a:pt x="55" y="361"/>
                  </a:lnTo>
                  <a:lnTo>
                    <a:pt x="58" y="358"/>
                  </a:lnTo>
                  <a:lnTo>
                    <a:pt x="67" y="325"/>
                  </a:lnTo>
                  <a:lnTo>
                    <a:pt x="79" y="276"/>
                  </a:lnTo>
                  <a:lnTo>
                    <a:pt x="88" y="218"/>
                  </a:lnTo>
                  <a:lnTo>
                    <a:pt x="98" y="158"/>
                  </a:lnTo>
                  <a:lnTo>
                    <a:pt x="110" y="97"/>
                  </a:lnTo>
                  <a:lnTo>
                    <a:pt x="122" y="48"/>
                  </a:lnTo>
                  <a:lnTo>
                    <a:pt x="131" y="27"/>
                  </a:lnTo>
                  <a:lnTo>
                    <a:pt x="140" y="12"/>
                  </a:lnTo>
                  <a:lnTo>
                    <a:pt x="149" y="3"/>
                  </a:lnTo>
                  <a:lnTo>
                    <a:pt x="158" y="0"/>
                  </a:lnTo>
                  <a:lnTo>
                    <a:pt x="164" y="0"/>
                  </a:lnTo>
                  <a:lnTo>
                    <a:pt x="167" y="3"/>
                  </a:lnTo>
                  <a:lnTo>
                    <a:pt x="173" y="9"/>
                  </a:lnTo>
                  <a:lnTo>
                    <a:pt x="177" y="15"/>
                  </a:lnTo>
                  <a:lnTo>
                    <a:pt x="183" y="30"/>
                  </a:lnTo>
                  <a:lnTo>
                    <a:pt x="189" y="51"/>
                  </a:lnTo>
                  <a:lnTo>
                    <a:pt x="201" y="109"/>
                  </a:lnTo>
                  <a:lnTo>
                    <a:pt x="213" y="176"/>
                  </a:lnTo>
                  <a:lnTo>
                    <a:pt x="225" y="249"/>
                  </a:lnTo>
                  <a:lnTo>
                    <a:pt x="243" y="316"/>
                  </a:lnTo>
                  <a:lnTo>
                    <a:pt x="252" y="346"/>
                  </a:lnTo>
                  <a:lnTo>
                    <a:pt x="268" y="374"/>
                  </a:lnTo>
                  <a:lnTo>
                    <a:pt x="283" y="398"/>
                  </a:lnTo>
                  <a:lnTo>
                    <a:pt x="301" y="416"/>
                  </a:lnTo>
                  <a:lnTo>
                    <a:pt x="158" y="416"/>
                  </a:lnTo>
                </a:path>
              </a:pathLst>
            </a:custGeom>
            <a:solidFill>
              <a:srgbClr val="FF3300"/>
            </a:solidFill>
            <a:ln w="4763" cap="sq">
              <a:solidFill>
                <a:srgbClr val="1F1A17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73" name="Freeform 545"/>
            <p:cNvSpPr>
              <a:spLocks/>
            </p:cNvSpPr>
            <p:nvPr/>
          </p:nvSpPr>
          <p:spPr bwMode="auto">
            <a:xfrm>
              <a:off x="3688" y="2979"/>
              <a:ext cx="15" cy="3"/>
            </a:xfrm>
            <a:custGeom>
              <a:avLst/>
              <a:gdLst>
                <a:gd name="T0" fmla="*/ 15 w 15"/>
                <a:gd name="T1" fmla="*/ 3 h 3"/>
                <a:gd name="T2" fmla="*/ 0 w 15"/>
                <a:gd name="T3" fmla="*/ 3 h 3"/>
                <a:gd name="T4" fmla="*/ 0 w 15"/>
                <a:gd name="T5" fmla="*/ 0 h 3"/>
                <a:gd name="T6" fmla="*/ 0 w 15"/>
                <a:gd name="T7" fmla="*/ 0 h 3"/>
                <a:gd name="T8" fmla="*/ 3 w 15"/>
                <a:gd name="T9" fmla="*/ 0 h 3"/>
                <a:gd name="T10" fmla="*/ 3 w 15"/>
                <a:gd name="T11" fmla="*/ 0 h 3"/>
                <a:gd name="T12" fmla="*/ 3 w 15"/>
                <a:gd name="T13" fmla="*/ 0 h 3"/>
                <a:gd name="T14" fmla="*/ 6 w 15"/>
                <a:gd name="T15" fmla="*/ 0 h 3"/>
                <a:gd name="T16" fmla="*/ 6 w 15"/>
                <a:gd name="T17" fmla="*/ 0 h 3"/>
                <a:gd name="T18" fmla="*/ 9 w 15"/>
                <a:gd name="T19" fmla="*/ 0 h 3"/>
                <a:gd name="T20" fmla="*/ 9 w 15"/>
                <a:gd name="T21" fmla="*/ 0 h 3"/>
                <a:gd name="T22" fmla="*/ 9 w 15"/>
                <a:gd name="T23" fmla="*/ 0 h 3"/>
                <a:gd name="T24" fmla="*/ 12 w 15"/>
                <a:gd name="T25" fmla="*/ 0 h 3"/>
                <a:gd name="T26" fmla="*/ 12 w 15"/>
                <a:gd name="T27" fmla="*/ 0 h 3"/>
                <a:gd name="T28" fmla="*/ 12 w 15"/>
                <a:gd name="T29" fmla="*/ 0 h 3"/>
                <a:gd name="T30" fmla="*/ 15 w 15"/>
                <a:gd name="T31" fmla="*/ 0 h 3"/>
                <a:gd name="T32" fmla="*/ 15 w 15"/>
                <a:gd name="T33" fmla="*/ 0 h 3"/>
                <a:gd name="T34" fmla="*/ 15 w 15"/>
                <a:gd name="T35" fmla="*/ 3 h 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5"/>
                <a:gd name="T55" fmla="*/ 0 h 3"/>
                <a:gd name="T56" fmla="*/ 15 w 15"/>
                <a:gd name="T57" fmla="*/ 3 h 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5" h="3">
                  <a:moveTo>
                    <a:pt x="15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74" name="Freeform 546"/>
            <p:cNvSpPr>
              <a:spLocks/>
            </p:cNvSpPr>
            <p:nvPr/>
          </p:nvSpPr>
          <p:spPr bwMode="auto">
            <a:xfrm>
              <a:off x="3682" y="2979"/>
              <a:ext cx="24" cy="6"/>
            </a:xfrm>
            <a:custGeom>
              <a:avLst/>
              <a:gdLst>
                <a:gd name="T0" fmla="*/ 24 w 24"/>
                <a:gd name="T1" fmla="*/ 6 h 6"/>
                <a:gd name="T2" fmla="*/ 0 w 24"/>
                <a:gd name="T3" fmla="*/ 6 h 6"/>
                <a:gd name="T4" fmla="*/ 3 w 24"/>
                <a:gd name="T5" fmla="*/ 3 h 6"/>
                <a:gd name="T6" fmla="*/ 3 w 24"/>
                <a:gd name="T7" fmla="*/ 3 h 6"/>
                <a:gd name="T8" fmla="*/ 6 w 24"/>
                <a:gd name="T9" fmla="*/ 3 h 6"/>
                <a:gd name="T10" fmla="*/ 6 w 24"/>
                <a:gd name="T11" fmla="*/ 0 h 6"/>
                <a:gd name="T12" fmla="*/ 9 w 24"/>
                <a:gd name="T13" fmla="*/ 0 h 6"/>
                <a:gd name="T14" fmla="*/ 9 w 24"/>
                <a:gd name="T15" fmla="*/ 0 h 6"/>
                <a:gd name="T16" fmla="*/ 12 w 24"/>
                <a:gd name="T17" fmla="*/ 0 h 6"/>
                <a:gd name="T18" fmla="*/ 15 w 24"/>
                <a:gd name="T19" fmla="*/ 0 h 6"/>
                <a:gd name="T20" fmla="*/ 15 w 24"/>
                <a:gd name="T21" fmla="*/ 0 h 6"/>
                <a:gd name="T22" fmla="*/ 18 w 24"/>
                <a:gd name="T23" fmla="*/ 0 h 6"/>
                <a:gd name="T24" fmla="*/ 18 w 24"/>
                <a:gd name="T25" fmla="*/ 0 h 6"/>
                <a:gd name="T26" fmla="*/ 21 w 24"/>
                <a:gd name="T27" fmla="*/ 0 h 6"/>
                <a:gd name="T28" fmla="*/ 21 w 24"/>
                <a:gd name="T29" fmla="*/ 3 h 6"/>
                <a:gd name="T30" fmla="*/ 21 w 24"/>
                <a:gd name="T31" fmla="*/ 3 h 6"/>
                <a:gd name="T32" fmla="*/ 24 w 24"/>
                <a:gd name="T33" fmla="*/ 3 h 6"/>
                <a:gd name="T34" fmla="*/ 24 w 24"/>
                <a:gd name="T35" fmla="*/ 6 h 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4"/>
                <a:gd name="T55" fmla="*/ 0 h 6"/>
                <a:gd name="T56" fmla="*/ 24 w 24"/>
                <a:gd name="T57" fmla="*/ 6 h 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4" h="6">
                  <a:moveTo>
                    <a:pt x="24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4" y="6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75" name="Freeform 547"/>
            <p:cNvSpPr>
              <a:spLocks/>
            </p:cNvSpPr>
            <p:nvPr/>
          </p:nvSpPr>
          <p:spPr bwMode="auto">
            <a:xfrm>
              <a:off x="3679" y="2982"/>
              <a:ext cx="30" cy="6"/>
            </a:xfrm>
            <a:custGeom>
              <a:avLst/>
              <a:gdLst>
                <a:gd name="T0" fmla="*/ 9 w 30"/>
                <a:gd name="T1" fmla="*/ 0 h 6"/>
                <a:gd name="T2" fmla="*/ 24 w 30"/>
                <a:gd name="T3" fmla="*/ 0 h 6"/>
                <a:gd name="T4" fmla="*/ 27 w 30"/>
                <a:gd name="T5" fmla="*/ 0 h 6"/>
                <a:gd name="T6" fmla="*/ 27 w 30"/>
                <a:gd name="T7" fmla="*/ 0 h 6"/>
                <a:gd name="T8" fmla="*/ 27 w 30"/>
                <a:gd name="T9" fmla="*/ 0 h 6"/>
                <a:gd name="T10" fmla="*/ 27 w 30"/>
                <a:gd name="T11" fmla="*/ 3 h 6"/>
                <a:gd name="T12" fmla="*/ 27 w 30"/>
                <a:gd name="T13" fmla="*/ 3 h 6"/>
                <a:gd name="T14" fmla="*/ 30 w 30"/>
                <a:gd name="T15" fmla="*/ 3 h 6"/>
                <a:gd name="T16" fmla="*/ 30 w 30"/>
                <a:gd name="T17" fmla="*/ 3 h 6"/>
                <a:gd name="T18" fmla="*/ 30 w 30"/>
                <a:gd name="T19" fmla="*/ 6 h 6"/>
                <a:gd name="T20" fmla="*/ 0 w 30"/>
                <a:gd name="T21" fmla="*/ 6 h 6"/>
                <a:gd name="T22" fmla="*/ 3 w 30"/>
                <a:gd name="T23" fmla="*/ 3 h 6"/>
                <a:gd name="T24" fmla="*/ 3 w 30"/>
                <a:gd name="T25" fmla="*/ 3 h 6"/>
                <a:gd name="T26" fmla="*/ 3 w 30"/>
                <a:gd name="T27" fmla="*/ 3 h 6"/>
                <a:gd name="T28" fmla="*/ 3 w 30"/>
                <a:gd name="T29" fmla="*/ 3 h 6"/>
                <a:gd name="T30" fmla="*/ 6 w 30"/>
                <a:gd name="T31" fmla="*/ 0 h 6"/>
                <a:gd name="T32" fmla="*/ 6 w 30"/>
                <a:gd name="T33" fmla="*/ 0 h 6"/>
                <a:gd name="T34" fmla="*/ 6 w 30"/>
                <a:gd name="T35" fmla="*/ 0 h 6"/>
                <a:gd name="T36" fmla="*/ 9 w 3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"/>
                <a:gd name="T58" fmla="*/ 0 h 6"/>
                <a:gd name="T59" fmla="*/ 30 w 3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" h="6">
                  <a:moveTo>
                    <a:pt x="9" y="0"/>
                  </a:moveTo>
                  <a:lnTo>
                    <a:pt x="24" y="0"/>
                  </a:lnTo>
                  <a:lnTo>
                    <a:pt x="27" y="0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76" name="Freeform 548"/>
            <p:cNvSpPr>
              <a:spLocks/>
            </p:cNvSpPr>
            <p:nvPr/>
          </p:nvSpPr>
          <p:spPr bwMode="auto">
            <a:xfrm>
              <a:off x="3679" y="2985"/>
              <a:ext cx="33" cy="6"/>
            </a:xfrm>
            <a:custGeom>
              <a:avLst/>
              <a:gdLst>
                <a:gd name="T0" fmla="*/ 3 w 33"/>
                <a:gd name="T1" fmla="*/ 0 h 6"/>
                <a:gd name="T2" fmla="*/ 27 w 33"/>
                <a:gd name="T3" fmla="*/ 0 h 6"/>
                <a:gd name="T4" fmla="*/ 30 w 33"/>
                <a:gd name="T5" fmla="*/ 0 h 6"/>
                <a:gd name="T6" fmla="*/ 30 w 33"/>
                <a:gd name="T7" fmla="*/ 0 h 6"/>
                <a:gd name="T8" fmla="*/ 30 w 33"/>
                <a:gd name="T9" fmla="*/ 0 h 6"/>
                <a:gd name="T10" fmla="*/ 30 w 33"/>
                <a:gd name="T11" fmla="*/ 3 h 6"/>
                <a:gd name="T12" fmla="*/ 30 w 33"/>
                <a:gd name="T13" fmla="*/ 3 h 6"/>
                <a:gd name="T14" fmla="*/ 30 w 33"/>
                <a:gd name="T15" fmla="*/ 3 h 6"/>
                <a:gd name="T16" fmla="*/ 33 w 33"/>
                <a:gd name="T17" fmla="*/ 3 h 6"/>
                <a:gd name="T18" fmla="*/ 33 w 33"/>
                <a:gd name="T19" fmla="*/ 6 h 6"/>
                <a:gd name="T20" fmla="*/ 0 w 33"/>
                <a:gd name="T21" fmla="*/ 6 h 6"/>
                <a:gd name="T22" fmla="*/ 0 w 33"/>
                <a:gd name="T23" fmla="*/ 3 h 6"/>
                <a:gd name="T24" fmla="*/ 0 w 33"/>
                <a:gd name="T25" fmla="*/ 3 h 6"/>
                <a:gd name="T26" fmla="*/ 0 w 33"/>
                <a:gd name="T27" fmla="*/ 3 h 6"/>
                <a:gd name="T28" fmla="*/ 0 w 33"/>
                <a:gd name="T29" fmla="*/ 3 h 6"/>
                <a:gd name="T30" fmla="*/ 3 w 33"/>
                <a:gd name="T31" fmla="*/ 0 h 6"/>
                <a:gd name="T32" fmla="*/ 3 w 33"/>
                <a:gd name="T33" fmla="*/ 0 h 6"/>
                <a:gd name="T34" fmla="*/ 3 w 33"/>
                <a:gd name="T35" fmla="*/ 0 h 6"/>
                <a:gd name="T36" fmla="*/ 3 w 3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"/>
                <a:gd name="T58" fmla="*/ 0 h 6"/>
                <a:gd name="T59" fmla="*/ 33 w 3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" h="6">
                  <a:moveTo>
                    <a:pt x="3" y="0"/>
                  </a:moveTo>
                  <a:lnTo>
                    <a:pt x="27" y="0"/>
                  </a:lnTo>
                  <a:lnTo>
                    <a:pt x="30" y="0"/>
                  </a:lnTo>
                  <a:lnTo>
                    <a:pt x="30" y="3"/>
                  </a:lnTo>
                  <a:lnTo>
                    <a:pt x="33" y="3"/>
                  </a:lnTo>
                  <a:lnTo>
                    <a:pt x="3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77" name="Freeform 549"/>
            <p:cNvSpPr>
              <a:spLocks/>
            </p:cNvSpPr>
            <p:nvPr/>
          </p:nvSpPr>
          <p:spPr bwMode="auto">
            <a:xfrm>
              <a:off x="3676" y="2988"/>
              <a:ext cx="36" cy="6"/>
            </a:xfrm>
            <a:custGeom>
              <a:avLst/>
              <a:gdLst>
                <a:gd name="T0" fmla="*/ 3 w 36"/>
                <a:gd name="T1" fmla="*/ 0 h 6"/>
                <a:gd name="T2" fmla="*/ 33 w 36"/>
                <a:gd name="T3" fmla="*/ 0 h 6"/>
                <a:gd name="T4" fmla="*/ 33 w 36"/>
                <a:gd name="T5" fmla="*/ 0 h 6"/>
                <a:gd name="T6" fmla="*/ 33 w 36"/>
                <a:gd name="T7" fmla="*/ 0 h 6"/>
                <a:gd name="T8" fmla="*/ 36 w 36"/>
                <a:gd name="T9" fmla="*/ 0 h 6"/>
                <a:gd name="T10" fmla="*/ 36 w 36"/>
                <a:gd name="T11" fmla="*/ 3 h 6"/>
                <a:gd name="T12" fmla="*/ 36 w 36"/>
                <a:gd name="T13" fmla="*/ 3 h 6"/>
                <a:gd name="T14" fmla="*/ 36 w 36"/>
                <a:gd name="T15" fmla="*/ 3 h 6"/>
                <a:gd name="T16" fmla="*/ 36 w 36"/>
                <a:gd name="T17" fmla="*/ 3 h 6"/>
                <a:gd name="T18" fmla="*/ 36 w 36"/>
                <a:gd name="T19" fmla="*/ 6 h 6"/>
                <a:gd name="T20" fmla="*/ 0 w 36"/>
                <a:gd name="T21" fmla="*/ 6 h 6"/>
                <a:gd name="T22" fmla="*/ 0 w 36"/>
                <a:gd name="T23" fmla="*/ 3 h 6"/>
                <a:gd name="T24" fmla="*/ 0 w 36"/>
                <a:gd name="T25" fmla="*/ 3 h 6"/>
                <a:gd name="T26" fmla="*/ 0 w 36"/>
                <a:gd name="T27" fmla="*/ 3 h 6"/>
                <a:gd name="T28" fmla="*/ 3 w 36"/>
                <a:gd name="T29" fmla="*/ 3 h 6"/>
                <a:gd name="T30" fmla="*/ 3 w 36"/>
                <a:gd name="T31" fmla="*/ 0 h 6"/>
                <a:gd name="T32" fmla="*/ 3 w 36"/>
                <a:gd name="T33" fmla="*/ 0 h 6"/>
                <a:gd name="T34" fmla="*/ 3 w 36"/>
                <a:gd name="T35" fmla="*/ 0 h 6"/>
                <a:gd name="T36" fmla="*/ 3 w 3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6"/>
                <a:gd name="T58" fmla="*/ 0 h 6"/>
                <a:gd name="T59" fmla="*/ 36 w 3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6" h="6">
                  <a:moveTo>
                    <a:pt x="3" y="0"/>
                  </a:moveTo>
                  <a:lnTo>
                    <a:pt x="33" y="0"/>
                  </a:lnTo>
                  <a:lnTo>
                    <a:pt x="36" y="0"/>
                  </a:lnTo>
                  <a:lnTo>
                    <a:pt x="36" y="3"/>
                  </a:lnTo>
                  <a:lnTo>
                    <a:pt x="3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78" name="Freeform 550"/>
            <p:cNvSpPr>
              <a:spLocks/>
            </p:cNvSpPr>
            <p:nvPr/>
          </p:nvSpPr>
          <p:spPr bwMode="auto">
            <a:xfrm>
              <a:off x="3673" y="2991"/>
              <a:ext cx="42" cy="6"/>
            </a:xfrm>
            <a:custGeom>
              <a:avLst/>
              <a:gdLst>
                <a:gd name="T0" fmla="*/ 6 w 42"/>
                <a:gd name="T1" fmla="*/ 0 h 6"/>
                <a:gd name="T2" fmla="*/ 39 w 42"/>
                <a:gd name="T3" fmla="*/ 0 h 6"/>
                <a:gd name="T4" fmla="*/ 39 w 42"/>
                <a:gd name="T5" fmla="*/ 0 h 6"/>
                <a:gd name="T6" fmla="*/ 39 w 42"/>
                <a:gd name="T7" fmla="*/ 0 h 6"/>
                <a:gd name="T8" fmla="*/ 39 w 42"/>
                <a:gd name="T9" fmla="*/ 0 h 6"/>
                <a:gd name="T10" fmla="*/ 39 w 42"/>
                <a:gd name="T11" fmla="*/ 3 h 6"/>
                <a:gd name="T12" fmla="*/ 39 w 42"/>
                <a:gd name="T13" fmla="*/ 3 h 6"/>
                <a:gd name="T14" fmla="*/ 42 w 42"/>
                <a:gd name="T15" fmla="*/ 3 h 6"/>
                <a:gd name="T16" fmla="*/ 42 w 42"/>
                <a:gd name="T17" fmla="*/ 3 h 6"/>
                <a:gd name="T18" fmla="*/ 42 w 42"/>
                <a:gd name="T19" fmla="*/ 6 h 6"/>
                <a:gd name="T20" fmla="*/ 0 w 42"/>
                <a:gd name="T21" fmla="*/ 6 h 6"/>
                <a:gd name="T22" fmla="*/ 0 w 42"/>
                <a:gd name="T23" fmla="*/ 3 h 6"/>
                <a:gd name="T24" fmla="*/ 3 w 42"/>
                <a:gd name="T25" fmla="*/ 3 h 6"/>
                <a:gd name="T26" fmla="*/ 3 w 42"/>
                <a:gd name="T27" fmla="*/ 3 h 6"/>
                <a:gd name="T28" fmla="*/ 3 w 42"/>
                <a:gd name="T29" fmla="*/ 3 h 6"/>
                <a:gd name="T30" fmla="*/ 3 w 42"/>
                <a:gd name="T31" fmla="*/ 0 h 6"/>
                <a:gd name="T32" fmla="*/ 3 w 42"/>
                <a:gd name="T33" fmla="*/ 0 h 6"/>
                <a:gd name="T34" fmla="*/ 3 w 42"/>
                <a:gd name="T35" fmla="*/ 0 h 6"/>
                <a:gd name="T36" fmla="*/ 6 w 4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"/>
                <a:gd name="T58" fmla="*/ 0 h 6"/>
                <a:gd name="T59" fmla="*/ 42 w 4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" h="6">
                  <a:moveTo>
                    <a:pt x="6" y="0"/>
                  </a:moveTo>
                  <a:lnTo>
                    <a:pt x="39" y="0"/>
                  </a:lnTo>
                  <a:lnTo>
                    <a:pt x="39" y="3"/>
                  </a:lnTo>
                  <a:lnTo>
                    <a:pt x="42" y="3"/>
                  </a:lnTo>
                  <a:lnTo>
                    <a:pt x="4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79" name="Freeform 551"/>
            <p:cNvSpPr>
              <a:spLocks/>
            </p:cNvSpPr>
            <p:nvPr/>
          </p:nvSpPr>
          <p:spPr bwMode="auto">
            <a:xfrm>
              <a:off x="3673" y="2994"/>
              <a:ext cx="42" cy="6"/>
            </a:xfrm>
            <a:custGeom>
              <a:avLst/>
              <a:gdLst>
                <a:gd name="T0" fmla="*/ 3 w 42"/>
                <a:gd name="T1" fmla="*/ 0 h 6"/>
                <a:gd name="T2" fmla="*/ 39 w 42"/>
                <a:gd name="T3" fmla="*/ 0 h 6"/>
                <a:gd name="T4" fmla="*/ 39 w 42"/>
                <a:gd name="T5" fmla="*/ 0 h 6"/>
                <a:gd name="T6" fmla="*/ 42 w 42"/>
                <a:gd name="T7" fmla="*/ 0 h 6"/>
                <a:gd name="T8" fmla="*/ 42 w 42"/>
                <a:gd name="T9" fmla="*/ 0 h 6"/>
                <a:gd name="T10" fmla="*/ 42 w 42"/>
                <a:gd name="T11" fmla="*/ 3 h 6"/>
                <a:gd name="T12" fmla="*/ 42 w 42"/>
                <a:gd name="T13" fmla="*/ 3 h 6"/>
                <a:gd name="T14" fmla="*/ 42 w 42"/>
                <a:gd name="T15" fmla="*/ 3 h 6"/>
                <a:gd name="T16" fmla="*/ 42 w 42"/>
                <a:gd name="T17" fmla="*/ 3 h 6"/>
                <a:gd name="T18" fmla="*/ 42 w 42"/>
                <a:gd name="T19" fmla="*/ 6 h 6"/>
                <a:gd name="T20" fmla="*/ 0 w 42"/>
                <a:gd name="T21" fmla="*/ 6 h 6"/>
                <a:gd name="T22" fmla="*/ 0 w 42"/>
                <a:gd name="T23" fmla="*/ 3 h 6"/>
                <a:gd name="T24" fmla="*/ 0 w 42"/>
                <a:gd name="T25" fmla="*/ 3 h 6"/>
                <a:gd name="T26" fmla="*/ 0 w 42"/>
                <a:gd name="T27" fmla="*/ 3 h 6"/>
                <a:gd name="T28" fmla="*/ 0 w 42"/>
                <a:gd name="T29" fmla="*/ 3 h 6"/>
                <a:gd name="T30" fmla="*/ 0 w 42"/>
                <a:gd name="T31" fmla="*/ 0 h 6"/>
                <a:gd name="T32" fmla="*/ 3 w 42"/>
                <a:gd name="T33" fmla="*/ 0 h 6"/>
                <a:gd name="T34" fmla="*/ 3 w 42"/>
                <a:gd name="T35" fmla="*/ 0 h 6"/>
                <a:gd name="T36" fmla="*/ 3 w 4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2"/>
                <a:gd name="T58" fmla="*/ 0 h 6"/>
                <a:gd name="T59" fmla="*/ 42 w 4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2" h="6">
                  <a:moveTo>
                    <a:pt x="3" y="0"/>
                  </a:moveTo>
                  <a:lnTo>
                    <a:pt x="39" y="0"/>
                  </a:lnTo>
                  <a:lnTo>
                    <a:pt x="42" y="0"/>
                  </a:lnTo>
                  <a:lnTo>
                    <a:pt x="42" y="3"/>
                  </a:lnTo>
                  <a:lnTo>
                    <a:pt x="4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80" name="Freeform 552"/>
            <p:cNvSpPr>
              <a:spLocks/>
            </p:cNvSpPr>
            <p:nvPr/>
          </p:nvSpPr>
          <p:spPr bwMode="auto">
            <a:xfrm>
              <a:off x="3670" y="2997"/>
              <a:ext cx="48" cy="6"/>
            </a:xfrm>
            <a:custGeom>
              <a:avLst/>
              <a:gdLst>
                <a:gd name="T0" fmla="*/ 3 w 48"/>
                <a:gd name="T1" fmla="*/ 0 h 6"/>
                <a:gd name="T2" fmla="*/ 45 w 48"/>
                <a:gd name="T3" fmla="*/ 0 h 6"/>
                <a:gd name="T4" fmla="*/ 45 w 48"/>
                <a:gd name="T5" fmla="*/ 0 h 6"/>
                <a:gd name="T6" fmla="*/ 45 w 48"/>
                <a:gd name="T7" fmla="*/ 0 h 6"/>
                <a:gd name="T8" fmla="*/ 45 w 48"/>
                <a:gd name="T9" fmla="*/ 0 h 6"/>
                <a:gd name="T10" fmla="*/ 45 w 48"/>
                <a:gd name="T11" fmla="*/ 3 h 6"/>
                <a:gd name="T12" fmla="*/ 45 w 48"/>
                <a:gd name="T13" fmla="*/ 3 h 6"/>
                <a:gd name="T14" fmla="*/ 45 w 48"/>
                <a:gd name="T15" fmla="*/ 3 h 6"/>
                <a:gd name="T16" fmla="*/ 48 w 48"/>
                <a:gd name="T17" fmla="*/ 3 h 6"/>
                <a:gd name="T18" fmla="*/ 48 w 48"/>
                <a:gd name="T19" fmla="*/ 6 h 6"/>
                <a:gd name="T20" fmla="*/ 0 w 48"/>
                <a:gd name="T21" fmla="*/ 6 h 6"/>
                <a:gd name="T22" fmla="*/ 0 w 48"/>
                <a:gd name="T23" fmla="*/ 3 h 6"/>
                <a:gd name="T24" fmla="*/ 0 w 48"/>
                <a:gd name="T25" fmla="*/ 3 h 6"/>
                <a:gd name="T26" fmla="*/ 3 w 48"/>
                <a:gd name="T27" fmla="*/ 3 h 6"/>
                <a:gd name="T28" fmla="*/ 3 w 48"/>
                <a:gd name="T29" fmla="*/ 3 h 6"/>
                <a:gd name="T30" fmla="*/ 3 w 48"/>
                <a:gd name="T31" fmla="*/ 0 h 6"/>
                <a:gd name="T32" fmla="*/ 3 w 48"/>
                <a:gd name="T33" fmla="*/ 0 h 6"/>
                <a:gd name="T34" fmla="*/ 3 w 48"/>
                <a:gd name="T35" fmla="*/ 0 h 6"/>
                <a:gd name="T36" fmla="*/ 3 w 4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"/>
                <a:gd name="T58" fmla="*/ 0 h 6"/>
                <a:gd name="T59" fmla="*/ 48 w 4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" h="6">
                  <a:moveTo>
                    <a:pt x="3" y="0"/>
                  </a:moveTo>
                  <a:lnTo>
                    <a:pt x="45" y="0"/>
                  </a:lnTo>
                  <a:lnTo>
                    <a:pt x="45" y="3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81" name="Freeform 553"/>
            <p:cNvSpPr>
              <a:spLocks/>
            </p:cNvSpPr>
            <p:nvPr/>
          </p:nvSpPr>
          <p:spPr bwMode="auto">
            <a:xfrm>
              <a:off x="3670" y="3000"/>
              <a:ext cx="48" cy="6"/>
            </a:xfrm>
            <a:custGeom>
              <a:avLst/>
              <a:gdLst>
                <a:gd name="T0" fmla="*/ 3 w 48"/>
                <a:gd name="T1" fmla="*/ 0 h 6"/>
                <a:gd name="T2" fmla="*/ 45 w 48"/>
                <a:gd name="T3" fmla="*/ 0 h 6"/>
                <a:gd name="T4" fmla="*/ 45 w 48"/>
                <a:gd name="T5" fmla="*/ 0 h 6"/>
                <a:gd name="T6" fmla="*/ 45 w 48"/>
                <a:gd name="T7" fmla="*/ 0 h 6"/>
                <a:gd name="T8" fmla="*/ 48 w 48"/>
                <a:gd name="T9" fmla="*/ 0 h 6"/>
                <a:gd name="T10" fmla="*/ 48 w 48"/>
                <a:gd name="T11" fmla="*/ 3 h 6"/>
                <a:gd name="T12" fmla="*/ 48 w 48"/>
                <a:gd name="T13" fmla="*/ 3 h 6"/>
                <a:gd name="T14" fmla="*/ 48 w 48"/>
                <a:gd name="T15" fmla="*/ 3 h 6"/>
                <a:gd name="T16" fmla="*/ 48 w 48"/>
                <a:gd name="T17" fmla="*/ 3 h 6"/>
                <a:gd name="T18" fmla="*/ 48 w 48"/>
                <a:gd name="T19" fmla="*/ 6 h 6"/>
                <a:gd name="T20" fmla="*/ 0 w 48"/>
                <a:gd name="T21" fmla="*/ 6 h 6"/>
                <a:gd name="T22" fmla="*/ 0 w 48"/>
                <a:gd name="T23" fmla="*/ 3 h 6"/>
                <a:gd name="T24" fmla="*/ 0 w 48"/>
                <a:gd name="T25" fmla="*/ 3 h 6"/>
                <a:gd name="T26" fmla="*/ 0 w 48"/>
                <a:gd name="T27" fmla="*/ 3 h 6"/>
                <a:gd name="T28" fmla="*/ 0 w 48"/>
                <a:gd name="T29" fmla="*/ 3 h 6"/>
                <a:gd name="T30" fmla="*/ 0 w 48"/>
                <a:gd name="T31" fmla="*/ 0 h 6"/>
                <a:gd name="T32" fmla="*/ 0 w 48"/>
                <a:gd name="T33" fmla="*/ 0 h 6"/>
                <a:gd name="T34" fmla="*/ 3 w 48"/>
                <a:gd name="T35" fmla="*/ 0 h 6"/>
                <a:gd name="T36" fmla="*/ 3 w 4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8"/>
                <a:gd name="T58" fmla="*/ 0 h 6"/>
                <a:gd name="T59" fmla="*/ 48 w 4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8" h="6">
                  <a:moveTo>
                    <a:pt x="3" y="0"/>
                  </a:moveTo>
                  <a:lnTo>
                    <a:pt x="45" y="0"/>
                  </a:lnTo>
                  <a:lnTo>
                    <a:pt x="48" y="0"/>
                  </a:lnTo>
                  <a:lnTo>
                    <a:pt x="48" y="3"/>
                  </a:lnTo>
                  <a:lnTo>
                    <a:pt x="4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82" name="Freeform 554"/>
            <p:cNvSpPr>
              <a:spLocks/>
            </p:cNvSpPr>
            <p:nvPr/>
          </p:nvSpPr>
          <p:spPr bwMode="auto">
            <a:xfrm>
              <a:off x="3667" y="3003"/>
              <a:ext cx="51" cy="6"/>
            </a:xfrm>
            <a:custGeom>
              <a:avLst/>
              <a:gdLst>
                <a:gd name="T0" fmla="*/ 3 w 51"/>
                <a:gd name="T1" fmla="*/ 0 h 6"/>
                <a:gd name="T2" fmla="*/ 51 w 51"/>
                <a:gd name="T3" fmla="*/ 0 h 6"/>
                <a:gd name="T4" fmla="*/ 51 w 51"/>
                <a:gd name="T5" fmla="*/ 0 h 6"/>
                <a:gd name="T6" fmla="*/ 51 w 51"/>
                <a:gd name="T7" fmla="*/ 0 h 6"/>
                <a:gd name="T8" fmla="*/ 51 w 51"/>
                <a:gd name="T9" fmla="*/ 0 h 6"/>
                <a:gd name="T10" fmla="*/ 51 w 51"/>
                <a:gd name="T11" fmla="*/ 3 h 6"/>
                <a:gd name="T12" fmla="*/ 51 w 51"/>
                <a:gd name="T13" fmla="*/ 3 h 6"/>
                <a:gd name="T14" fmla="*/ 51 w 51"/>
                <a:gd name="T15" fmla="*/ 3 h 6"/>
                <a:gd name="T16" fmla="*/ 51 w 51"/>
                <a:gd name="T17" fmla="*/ 3 h 6"/>
                <a:gd name="T18" fmla="*/ 51 w 51"/>
                <a:gd name="T19" fmla="*/ 6 h 6"/>
                <a:gd name="T20" fmla="*/ 0 w 51"/>
                <a:gd name="T21" fmla="*/ 6 h 6"/>
                <a:gd name="T22" fmla="*/ 0 w 51"/>
                <a:gd name="T23" fmla="*/ 3 h 6"/>
                <a:gd name="T24" fmla="*/ 0 w 51"/>
                <a:gd name="T25" fmla="*/ 3 h 6"/>
                <a:gd name="T26" fmla="*/ 3 w 51"/>
                <a:gd name="T27" fmla="*/ 3 h 6"/>
                <a:gd name="T28" fmla="*/ 3 w 51"/>
                <a:gd name="T29" fmla="*/ 3 h 6"/>
                <a:gd name="T30" fmla="*/ 3 w 51"/>
                <a:gd name="T31" fmla="*/ 0 h 6"/>
                <a:gd name="T32" fmla="*/ 3 w 51"/>
                <a:gd name="T33" fmla="*/ 0 h 6"/>
                <a:gd name="T34" fmla="*/ 3 w 51"/>
                <a:gd name="T35" fmla="*/ 0 h 6"/>
                <a:gd name="T36" fmla="*/ 3 w 5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1"/>
                <a:gd name="T58" fmla="*/ 0 h 6"/>
                <a:gd name="T59" fmla="*/ 51 w 5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1" h="6">
                  <a:moveTo>
                    <a:pt x="3" y="0"/>
                  </a:moveTo>
                  <a:lnTo>
                    <a:pt x="51" y="0"/>
                  </a:lnTo>
                  <a:lnTo>
                    <a:pt x="51" y="3"/>
                  </a:lnTo>
                  <a:lnTo>
                    <a:pt x="5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83" name="Freeform 555"/>
            <p:cNvSpPr>
              <a:spLocks/>
            </p:cNvSpPr>
            <p:nvPr/>
          </p:nvSpPr>
          <p:spPr bwMode="auto">
            <a:xfrm>
              <a:off x="3667" y="3006"/>
              <a:ext cx="55" cy="6"/>
            </a:xfrm>
            <a:custGeom>
              <a:avLst/>
              <a:gdLst>
                <a:gd name="T0" fmla="*/ 3 w 55"/>
                <a:gd name="T1" fmla="*/ 0 h 6"/>
                <a:gd name="T2" fmla="*/ 51 w 55"/>
                <a:gd name="T3" fmla="*/ 0 h 6"/>
                <a:gd name="T4" fmla="*/ 51 w 55"/>
                <a:gd name="T5" fmla="*/ 0 h 6"/>
                <a:gd name="T6" fmla="*/ 51 w 55"/>
                <a:gd name="T7" fmla="*/ 0 h 6"/>
                <a:gd name="T8" fmla="*/ 51 w 55"/>
                <a:gd name="T9" fmla="*/ 0 h 6"/>
                <a:gd name="T10" fmla="*/ 51 w 55"/>
                <a:gd name="T11" fmla="*/ 3 h 6"/>
                <a:gd name="T12" fmla="*/ 51 w 55"/>
                <a:gd name="T13" fmla="*/ 3 h 6"/>
                <a:gd name="T14" fmla="*/ 55 w 55"/>
                <a:gd name="T15" fmla="*/ 3 h 6"/>
                <a:gd name="T16" fmla="*/ 55 w 55"/>
                <a:gd name="T17" fmla="*/ 3 h 6"/>
                <a:gd name="T18" fmla="*/ 55 w 55"/>
                <a:gd name="T19" fmla="*/ 6 h 6"/>
                <a:gd name="T20" fmla="*/ 0 w 55"/>
                <a:gd name="T21" fmla="*/ 6 h 6"/>
                <a:gd name="T22" fmla="*/ 0 w 55"/>
                <a:gd name="T23" fmla="*/ 3 h 6"/>
                <a:gd name="T24" fmla="*/ 0 w 55"/>
                <a:gd name="T25" fmla="*/ 3 h 6"/>
                <a:gd name="T26" fmla="*/ 0 w 55"/>
                <a:gd name="T27" fmla="*/ 3 h 6"/>
                <a:gd name="T28" fmla="*/ 0 w 55"/>
                <a:gd name="T29" fmla="*/ 3 h 6"/>
                <a:gd name="T30" fmla="*/ 0 w 55"/>
                <a:gd name="T31" fmla="*/ 0 h 6"/>
                <a:gd name="T32" fmla="*/ 0 w 55"/>
                <a:gd name="T33" fmla="*/ 0 h 6"/>
                <a:gd name="T34" fmla="*/ 3 w 55"/>
                <a:gd name="T35" fmla="*/ 0 h 6"/>
                <a:gd name="T36" fmla="*/ 3 w 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6"/>
                <a:gd name="T59" fmla="*/ 55 w 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6">
                  <a:moveTo>
                    <a:pt x="3" y="0"/>
                  </a:moveTo>
                  <a:lnTo>
                    <a:pt x="51" y="0"/>
                  </a:lnTo>
                  <a:lnTo>
                    <a:pt x="51" y="3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84" name="Freeform 556"/>
            <p:cNvSpPr>
              <a:spLocks/>
            </p:cNvSpPr>
            <p:nvPr/>
          </p:nvSpPr>
          <p:spPr bwMode="auto">
            <a:xfrm>
              <a:off x="3664" y="3009"/>
              <a:ext cx="58" cy="7"/>
            </a:xfrm>
            <a:custGeom>
              <a:avLst/>
              <a:gdLst>
                <a:gd name="T0" fmla="*/ 3 w 58"/>
                <a:gd name="T1" fmla="*/ 0 h 7"/>
                <a:gd name="T2" fmla="*/ 54 w 58"/>
                <a:gd name="T3" fmla="*/ 0 h 7"/>
                <a:gd name="T4" fmla="*/ 54 w 58"/>
                <a:gd name="T5" fmla="*/ 0 h 7"/>
                <a:gd name="T6" fmla="*/ 58 w 58"/>
                <a:gd name="T7" fmla="*/ 0 h 7"/>
                <a:gd name="T8" fmla="*/ 58 w 58"/>
                <a:gd name="T9" fmla="*/ 0 h 7"/>
                <a:gd name="T10" fmla="*/ 58 w 58"/>
                <a:gd name="T11" fmla="*/ 3 h 7"/>
                <a:gd name="T12" fmla="*/ 58 w 58"/>
                <a:gd name="T13" fmla="*/ 3 h 7"/>
                <a:gd name="T14" fmla="*/ 58 w 58"/>
                <a:gd name="T15" fmla="*/ 3 h 7"/>
                <a:gd name="T16" fmla="*/ 58 w 58"/>
                <a:gd name="T17" fmla="*/ 3 h 7"/>
                <a:gd name="T18" fmla="*/ 58 w 58"/>
                <a:gd name="T19" fmla="*/ 7 h 7"/>
                <a:gd name="T20" fmla="*/ 0 w 58"/>
                <a:gd name="T21" fmla="*/ 7 h 7"/>
                <a:gd name="T22" fmla="*/ 0 w 58"/>
                <a:gd name="T23" fmla="*/ 3 h 7"/>
                <a:gd name="T24" fmla="*/ 3 w 58"/>
                <a:gd name="T25" fmla="*/ 3 h 7"/>
                <a:gd name="T26" fmla="*/ 3 w 58"/>
                <a:gd name="T27" fmla="*/ 3 h 7"/>
                <a:gd name="T28" fmla="*/ 3 w 58"/>
                <a:gd name="T29" fmla="*/ 3 h 7"/>
                <a:gd name="T30" fmla="*/ 3 w 58"/>
                <a:gd name="T31" fmla="*/ 0 h 7"/>
                <a:gd name="T32" fmla="*/ 3 w 58"/>
                <a:gd name="T33" fmla="*/ 0 h 7"/>
                <a:gd name="T34" fmla="*/ 3 w 58"/>
                <a:gd name="T35" fmla="*/ 0 h 7"/>
                <a:gd name="T36" fmla="*/ 3 w 58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7"/>
                <a:gd name="T59" fmla="*/ 58 w 58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7">
                  <a:moveTo>
                    <a:pt x="3" y="0"/>
                  </a:moveTo>
                  <a:lnTo>
                    <a:pt x="54" y="0"/>
                  </a:lnTo>
                  <a:lnTo>
                    <a:pt x="58" y="0"/>
                  </a:lnTo>
                  <a:lnTo>
                    <a:pt x="58" y="3"/>
                  </a:lnTo>
                  <a:lnTo>
                    <a:pt x="58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85" name="Freeform 557"/>
            <p:cNvSpPr>
              <a:spLocks/>
            </p:cNvSpPr>
            <p:nvPr/>
          </p:nvSpPr>
          <p:spPr bwMode="auto">
            <a:xfrm>
              <a:off x="3664" y="3012"/>
              <a:ext cx="58" cy="7"/>
            </a:xfrm>
            <a:custGeom>
              <a:avLst/>
              <a:gdLst>
                <a:gd name="T0" fmla="*/ 3 w 58"/>
                <a:gd name="T1" fmla="*/ 0 h 7"/>
                <a:gd name="T2" fmla="*/ 58 w 58"/>
                <a:gd name="T3" fmla="*/ 0 h 7"/>
                <a:gd name="T4" fmla="*/ 58 w 58"/>
                <a:gd name="T5" fmla="*/ 0 h 7"/>
                <a:gd name="T6" fmla="*/ 58 w 58"/>
                <a:gd name="T7" fmla="*/ 0 h 7"/>
                <a:gd name="T8" fmla="*/ 58 w 58"/>
                <a:gd name="T9" fmla="*/ 0 h 7"/>
                <a:gd name="T10" fmla="*/ 58 w 58"/>
                <a:gd name="T11" fmla="*/ 4 h 7"/>
                <a:gd name="T12" fmla="*/ 58 w 58"/>
                <a:gd name="T13" fmla="*/ 4 h 7"/>
                <a:gd name="T14" fmla="*/ 58 w 58"/>
                <a:gd name="T15" fmla="*/ 4 h 7"/>
                <a:gd name="T16" fmla="*/ 58 w 58"/>
                <a:gd name="T17" fmla="*/ 4 h 7"/>
                <a:gd name="T18" fmla="*/ 58 w 58"/>
                <a:gd name="T19" fmla="*/ 7 h 7"/>
                <a:gd name="T20" fmla="*/ 0 w 58"/>
                <a:gd name="T21" fmla="*/ 7 h 7"/>
                <a:gd name="T22" fmla="*/ 0 w 58"/>
                <a:gd name="T23" fmla="*/ 4 h 7"/>
                <a:gd name="T24" fmla="*/ 0 w 58"/>
                <a:gd name="T25" fmla="*/ 4 h 7"/>
                <a:gd name="T26" fmla="*/ 0 w 58"/>
                <a:gd name="T27" fmla="*/ 4 h 7"/>
                <a:gd name="T28" fmla="*/ 0 w 58"/>
                <a:gd name="T29" fmla="*/ 4 h 7"/>
                <a:gd name="T30" fmla="*/ 0 w 58"/>
                <a:gd name="T31" fmla="*/ 0 h 7"/>
                <a:gd name="T32" fmla="*/ 3 w 58"/>
                <a:gd name="T33" fmla="*/ 0 h 7"/>
                <a:gd name="T34" fmla="*/ 3 w 58"/>
                <a:gd name="T35" fmla="*/ 0 h 7"/>
                <a:gd name="T36" fmla="*/ 3 w 58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7"/>
                <a:gd name="T59" fmla="*/ 58 w 58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7">
                  <a:moveTo>
                    <a:pt x="3" y="0"/>
                  </a:moveTo>
                  <a:lnTo>
                    <a:pt x="58" y="0"/>
                  </a:lnTo>
                  <a:lnTo>
                    <a:pt x="58" y="4"/>
                  </a:lnTo>
                  <a:lnTo>
                    <a:pt x="58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86" name="Freeform 558"/>
            <p:cNvSpPr>
              <a:spLocks/>
            </p:cNvSpPr>
            <p:nvPr/>
          </p:nvSpPr>
          <p:spPr bwMode="auto">
            <a:xfrm>
              <a:off x="3664" y="3016"/>
              <a:ext cx="61" cy="6"/>
            </a:xfrm>
            <a:custGeom>
              <a:avLst/>
              <a:gdLst>
                <a:gd name="T0" fmla="*/ 0 w 61"/>
                <a:gd name="T1" fmla="*/ 0 h 6"/>
                <a:gd name="T2" fmla="*/ 58 w 61"/>
                <a:gd name="T3" fmla="*/ 0 h 6"/>
                <a:gd name="T4" fmla="*/ 58 w 61"/>
                <a:gd name="T5" fmla="*/ 0 h 6"/>
                <a:gd name="T6" fmla="*/ 58 w 61"/>
                <a:gd name="T7" fmla="*/ 0 h 6"/>
                <a:gd name="T8" fmla="*/ 58 w 61"/>
                <a:gd name="T9" fmla="*/ 0 h 6"/>
                <a:gd name="T10" fmla="*/ 58 w 61"/>
                <a:gd name="T11" fmla="*/ 3 h 6"/>
                <a:gd name="T12" fmla="*/ 58 w 61"/>
                <a:gd name="T13" fmla="*/ 3 h 6"/>
                <a:gd name="T14" fmla="*/ 58 w 61"/>
                <a:gd name="T15" fmla="*/ 3 h 6"/>
                <a:gd name="T16" fmla="*/ 61 w 61"/>
                <a:gd name="T17" fmla="*/ 3 h 6"/>
                <a:gd name="T18" fmla="*/ 61 w 61"/>
                <a:gd name="T19" fmla="*/ 6 h 6"/>
                <a:gd name="T20" fmla="*/ 0 w 61"/>
                <a:gd name="T21" fmla="*/ 6 h 6"/>
                <a:gd name="T22" fmla="*/ 0 w 61"/>
                <a:gd name="T23" fmla="*/ 3 h 6"/>
                <a:gd name="T24" fmla="*/ 0 w 61"/>
                <a:gd name="T25" fmla="*/ 3 h 6"/>
                <a:gd name="T26" fmla="*/ 0 w 61"/>
                <a:gd name="T27" fmla="*/ 3 h 6"/>
                <a:gd name="T28" fmla="*/ 0 w 61"/>
                <a:gd name="T29" fmla="*/ 3 h 6"/>
                <a:gd name="T30" fmla="*/ 0 w 61"/>
                <a:gd name="T31" fmla="*/ 0 h 6"/>
                <a:gd name="T32" fmla="*/ 0 w 61"/>
                <a:gd name="T33" fmla="*/ 0 h 6"/>
                <a:gd name="T34" fmla="*/ 0 w 61"/>
                <a:gd name="T35" fmla="*/ 0 h 6"/>
                <a:gd name="T36" fmla="*/ 0 w 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1"/>
                <a:gd name="T58" fmla="*/ 0 h 6"/>
                <a:gd name="T59" fmla="*/ 61 w 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1" h="6">
                  <a:moveTo>
                    <a:pt x="0" y="0"/>
                  </a:moveTo>
                  <a:lnTo>
                    <a:pt x="58" y="0"/>
                  </a:lnTo>
                  <a:lnTo>
                    <a:pt x="58" y="3"/>
                  </a:lnTo>
                  <a:lnTo>
                    <a:pt x="61" y="3"/>
                  </a:lnTo>
                  <a:lnTo>
                    <a:pt x="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887" name="Freeform 559"/>
            <p:cNvSpPr>
              <a:spLocks/>
            </p:cNvSpPr>
            <p:nvPr/>
          </p:nvSpPr>
          <p:spPr bwMode="auto">
            <a:xfrm>
              <a:off x="3661" y="3019"/>
              <a:ext cx="64" cy="6"/>
            </a:xfrm>
            <a:custGeom>
              <a:avLst/>
              <a:gdLst>
                <a:gd name="T0" fmla="*/ 3 w 64"/>
                <a:gd name="T1" fmla="*/ 0 h 6"/>
                <a:gd name="T2" fmla="*/ 61 w 64"/>
                <a:gd name="T3" fmla="*/ 0 h 6"/>
                <a:gd name="T4" fmla="*/ 61 w 64"/>
                <a:gd name="T5" fmla="*/ 0 h 6"/>
                <a:gd name="T6" fmla="*/ 61 w 64"/>
                <a:gd name="T7" fmla="*/ 0 h 6"/>
                <a:gd name="T8" fmla="*/ 64 w 64"/>
                <a:gd name="T9" fmla="*/ 0 h 6"/>
                <a:gd name="T10" fmla="*/ 64 w 64"/>
                <a:gd name="T11" fmla="*/ 3 h 6"/>
                <a:gd name="T12" fmla="*/ 64 w 64"/>
                <a:gd name="T13" fmla="*/ 3 h 6"/>
                <a:gd name="T14" fmla="*/ 64 w 64"/>
                <a:gd name="T15" fmla="*/ 3 h 6"/>
                <a:gd name="T16" fmla="*/ 64 w 64"/>
                <a:gd name="T17" fmla="*/ 3 h 6"/>
                <a:gd name="T18" fmla="*/ 64 w 64"/>
                <a:gd name="T19" fmla="*/ 6 h 6"/>
                <a:gd name="T20" fmla="*/ 0 w 64"/>
                <a:gd name="T21" fmla="*/ 6 h 6"/>
                <a:gd name="T22" fmla="*/ 0 w 64"/>
                <a:gd name="T23" fmla="*/ 3 h 6"/>
                <a:gd name="T24" fmla="*/ 0 w 64"/>
                <a:gd name="T25" fmla="*/ 3 h 6"/>
                <a:gd name="T26" fmla="*/ 3 w 64"/>
                <a:gd name="T27" fmla="*/ 3 h 6"/>
                <a:gd name="T28" fmla="*/ 3 w 64"/>
                <a:gd name="T29" fmla="*/ 3 h 6"/>
                <a:gd name="T30" fmla="*/ 3 w 64"/>
                <a:gd name="T31" fmla="*/ 0 h 6"/>
                <a:gd name="T32" fmla="*/ 3 w 64"/>
                <a:gd name="T33" fmla="*/ 0 h 6"/>
                <a:gd name="T34" fmla="*/ 3 w 64"/>
                <a:gd name="T35" fmla="*/ 0 h 6"/>
                <a:gd name="T36" fmla="*/ 3 w 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6"/>
                <a:gd name="T59" fmla="*/ 64 w 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6">
                  <a:moveTo>
                    <a:pt x="3" y="0"/>
                  </a:moveTo>
                  <a:lnTo>
                    <a:pt x="61" y="0"/>
                  </a:lnTo>
                  <a:lnTo>
                    <a:pt x="64" y="0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60"/>
          <p:cNvGrpSpPr>
            <a:grpSpLocks/>
          </p:cNvGrpSpPr>
          <p:nvPr/>
        </p:nvGrpSpPr>
        <p:grpSpPr bwMode="auto">
          <a:xfrm>
            <a:off x="4145780" y="3934065"/>
            <a:ext cx="813667" cy="887452"/>
            <a:chOff x="3536" y="2979"/>
            <a:chExt cx="492" cy="474"/>
          </a:xfrm>
        </p:grpSpPr>
        <p:sp>
          <p:nvSpPr>
            <p:cNvPr id="43488" name="Freeform 561"/>
            <p:cNvSpPr>
              <a:spLocks/>
            </p:cNvSpPr>
            <p:nvPr/>
          </p:nvSpPr>
          <p:spPr bwMode="auto">
            <a:xfrm>
              <a:off x="3661" y="3022"/>
              <a:ext cx="64" cy="6"/>
            </a:xfrm>
            <a:custGeom>
              <a:avLst/>
              <a:gdLst>
                <a:gd name="T0" fmla="*/ 3 w 64"/>
                <a:gd name="T1" fmla="*/ 0 h 6"/>
                <a:gd name="T2" fmla="*/ 64 w 64"/>
                <a:gd name="T3" fmla="*/ 0 h 6"/>
                <a:gd name="T4" fmla="*/ 64 w 64"/>
                <a:gd name="T5" fmla="*/ 0 h 6"/>
                <a:gd name="T6" fmla="*/ 64 w 64"/>
                <a:gd name="T7" fmla="*/ 0 h 6"/>
                <a:gd name="T8" fmla="*/ 64 w 64"/>
                <a:gd name="T9" fmla="*/ 0 h 6"/>
                <a:gd name="T10" fmla="*/ 64 w 64"/>
                <a:gd name="T11" fmla="*/ 3 h 6"/>
                <a:gd name="T12" fmla="*/ 64 w 64"/>
                <a:gd name="T13" fmla="*/ 3 h 6"/>
                <a:gd name="T14" fmla="*/ 64 w 64"/>
                <a:gd name="T15" fmla="*/ 3 h 6"/>
                <a:gd name="T16" fmla="*/ 64 w 64"/>
                <a:gd name="T17" fmla="*/ 3 h 6"/>
                <a:gd name="T18" fmla="*/ 64 w 64"/>
                <a:gd name="T19" fmla="*/ 6 h 6"/>
                <a:gd name="T20" fmla="*/ 0 w 64"/>
                <a:gd name="T21" fmla="*/ 6 h 6"/>
                <a:gd name="T22" fmla="*/ 0 w 64"/>
                <a:gd name="T23" fmla="*/ 3 h 6"/>
                <a:gd name="T24" fmla="*/ 0 w 64"/>
                <a:gd name="T25" fmla="*/ 3 h 6"/>
                <a:gd name="T26" fmla="*/ 0 w 64"/>
                <a:gd name="T27" fmla="*/ 3 h 6"/>
                <a:gd name="T28" fmla="*/ 0 w 64"/>
                <a:gd name="T29" fmla="*/ 3 h 6"/>
                <a:gd name="T30" fmla="*/ 0 w 64"/>
                <a:gd name="T31" fmla="*/ 0 h 6"/>
                <a:gd name="T32" fmla="*/ 0 w 64"/>
                <a:gd name="T33" fmla="*/ 0 h 6"/>
                <a:gd name="T34" fmla="*/ 3 w 64"/>
                <a:gd name="T35" fmla="*/ 0 h 6"/>
                <a:gd name="T36" fmla="*/ 3 w 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6"/>
                <a:gd name="T59" fmla="*/ 64 w 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6">
                  <a:moveTo>
                    <a:pt x="3" y="0"/>
                  </a:moveTo>
                  <a:lnTo>
                    <a:pt x="64" y="0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89" name="Freeform 562"/>
            <p:cNvSpPr>
              <a:spLocks/>
            </p:cNvSpPr>
            <p:nvPr/>
          </p:nvSpPr>
          <p:spPr bwMode="auto">
            <a:xfrm>
              <a:off x="3661" y="3025"/>
              <a:ext cx="64" cy="6"/>
            </a:xfrm>
            <a:custGeom>
              <a:avLst/>
              <a:gdLst>
                <a:gd name="T0" fmla="*/ 0 w 64"/>
                <a:gd name="T1" fmla="*/ 0 h 6"/>
                <a:gd name="T2" fmla="*/ 64 w 64"/>
                <a:gd name="T3" fmla="*/ 0 h 6"/>
                <a:gd name="T4" fmla="*/ 64 w 64"/>
                <a:gd name="T5" fmla="*/ 0 h 6"/>
                <a:gd name="T6" fmla="*/ 64 w 64"/>
                <a:gd name="T7" fmla="*/ 0 h 6"/>
                <a:gd name="T8" fmla="*/ 64 w 64"/>
                <a:gd name="T9" fmla="*/ 0 h 6"/>
                <a:gd name="T10" fmla="*/ 64 w 64"/>
                <a:gd name="T11" fmla="*/ 3 h 6"/>
                <a:gd name="T12" fmla="*/ 64 w 64"/>
                <a:gd name="T13" fmla="*/ 3 h 6"/>
                <a:gd name="T14" fmla="*/ 64 w 64"/>
                <a:gd name="T15" fmla="*/ 3 h 6"/>
                <a:gd name="T16" fmla="*/ 64 w 64"/>
                <a:gd name="T17" fmla="*/ 3 h 6"/>
                <a:gd name="T18" fmla="*/ 64 w 64"/>
                <a:gd name="T19" fmla="*/ 6 h 6"/>
                <a:gd name="T20" fmla="*/ 0 w 64"/>
                <a:gd name="T21" fmla="*/ 6 h 6"/>
                <a:gd name="T22" fmla="*/ 0 w 64"/>
                <a:gd name="T23" fmla="*/ 3 h 6"/>
                <a:gd name="T24" fmla="*/ 0 w 64"/>
                <a:gd name="T25" fmla="*/ 3 h 6"/>
                <a:gd name="T26" fmla="*/ 0 w 64"/>
                <a:gd name="T27" fmla="*/ 3 h 6"/>
                <a:gd name="T28" fmla="*/ 0 w 64"/>
                <a:gd name="T29" fmla="*/ 3 h 6"/>
                <a:gd name="T30" fmla="*/ 0 w 64"/>
                <a:gd name="T31" fmla="*/ 0 h 6"/>
                <a:gd name="T32" fmla="*/ 0 w 64"/>
                <a:gd name="T33" fmla="*/ 0 h 6"/>
                <a:gd name="T34" fmla="*/ 0 w 64"/>
                <a:gd name="T35" fmla="*/ 0 h 6"/>
                <a:gd name="T36" fmla="*/ 0 w 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"/>
                <a:gd name="T58" fmla="*/ 0 h 6"/>
                <a:gd name="T59" fmla="*/ 64 w 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" h="6">
                  <a:moveTo>
                    <a:pt x="0" y="0"/>
                  </a:moveTo>
                  <a:lnTo>
                    <a:pt x="64" y="0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90" name="Freeform 563"/>
            <p:cNvSpPr>
              <a:spLocks/>
            </p:cNvSpPr>
            <p:nvPr/>
          </p:nvSpPr>
          <p:spPr bwMode="auto">
            <a:xfrm>
              <a:off x="3658" y="3028"/>
              <a:ext cx="70" cy="6"/>
            </a:xfrm>
            <a:custGeom>
              <a:avLst/>
              <a:gdLst>
                <a:gd name="T0" fmla="*/ 3 w 70"/>
                <a:gd name="T1" fmla="*/ 0 h 6"/>
                <a:gd name="T2" fmla="*/ 67 w 70"/>
                <a:gd name="T3" fmla="*/ 0 h 6"/>
                <a:gd name="T4" fmla="*/ 67 w 70"/>
                <a:gd name="T5" fmla="*/ 0 h 6"/>
                <a:gd name="T6" fmla="*/ 67 w 70"/>
                <a:gd name="T7" fmla="*/ 0 h 6"/>
                <a:gd name="T8" fmla="*/ 67 w 70"/>
                <a:gd name="T9" fmla="*/ 0 h 6"/>
                <a:gd name="T10" fmla="*/ 67 w 70"/>
                <a:gd name="T11" fmla="*/ 3 h 6"/>
                <a:gd name="T12" fmla="*/ 67 w 70"/>
                <a:gd name="T13" fmla="*/ 3 h 6"/>
                <a:gd name="T14" fmla="*/ 70 w 70"/>
                <a:gd name="T15" fmla="*/ 3 h 6"/>
                <a:gd name="T16" fmla="*/ 70 w 70"/>
                <a:gd name="T17" fmla="*/ 3 h 6"/>
                <a:gd name="T18" fmla="*/ 70 w 70"/>
                <a:gd name="T19" fmla="*/ 6 h 6"/>
                <a:gd name="T20" fmla="*/ 0 w 70"/>
                <a:gd name="T21" fmla="*/ 6 h 6"/>
                <a:gd name="T22" fmla="*/ 0 w 70"/>
                <a:gd name="T23" fmla="*/ 3 h 6"/>
                <a:gd name="T24" fmla="*/ 0 w 70"/>
                <a:gd name="T25" fmla="*/ 3 h 6"/>
                <a:gd name="T26" fmla="*/ 0 w 70"/>
                <a:gd name="T27" fmla="*/ 3 h 6"/>
                <a:gd name="T28" fmla="*/ 3 w 70"/>
                <a:gd name="T29" fmla="*/ 3 h 6"/>
                <a:gd name="T30" fmla="*/ 3 w 70"/>
                <a:gd name="T31" fmla="*/ 0 h 6"/>
                <a:gd name="T32" fmla="*/ 3 w 70"/>
                <a:gd name="T33" fmla="*/ 0 h 6"/>
                <a:gd name="T34" fmla="*/ 3 w 70"/>
                <a:gd name="T35" fmla="*/ 0 h 6"/>
                <a:gd name="T36" fmla="*/ 3 w 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0"/>
                <a:gd name="T58" fmla="*/ 0 h 6"/>
                <a:gd name="T59" fmla="*/ 70 w 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0" h="6">
                  <a:moveTo>
                    <a:pt x="3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70" y="3"/>
                  </a:lnTo>
                  <a:lnTo>
                    <a:pt x="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91" name="Freeform 564"/>
            <p:cNvSpPr>
              <a:spLocks/>
            </p:cNvSpPr>
            <p:nvPr/>
          </p:nvSpPr>
          <p:spPr bwMode="auto">
            <a:xfrm>
              <a:off x="3658" y="3031"/>
              <a:ext cx="70" cy="6"/>
            </a:xfrm>
            <a:custGeom>
              <a:avLst/>
              <a:gdLst>
                <a:gd name="T0" fmla="*/ 3 w 70"/>
                <a:gd name="T1" fmla="*/ 0 h 6"/>
                <a:gd name="T2" fmla="*/ 67 w 70"/>
                <a:gd name="T3" fmla="*/ 0 h 6"/>
                <a:gd name="T4" fmla="*/ 67 w 70"/>
                <a:gd name="T5" fmla="*/ 0 h 6"/>
                <a:gd name="T6" fmla="*/ 70 w 70"/>
                <a:gd name="T7" fmla="*/ 0 h 6"/>
                <a:gd name="T8" fmla="*/ 70 w 70"/>
                <a:gd name="T9" fmla="*/ 0 h 6"/>
                <a:gd name="T10" fmla="*/ 70 w 70"/>
                <a:gd name="T11" fmla="*/ 3 h 6"/>
                <a:gd name="T12" fmla="*/ 70 w 70"/>
                <a:gd name="T13" fmla="*/ 3 h 6"/>
                <a:gd name="T14" fmla="*/ 70 w 70"/>
                <a:gd name="T15" fmla="*/ 3 h 6"/>
                <a:gd name="T16" fmla="*/ 70 w 70"/>
                <a:gd name="T17" fmla="*/ 3 h 6"/>
                <a:gd name="T18" fmla="*/ 70 w 70"/>
                <a:gd name="T19" fmla="*/ 6 h 6"/>
                <a:gd name="T20" fmla="*/ 0 w 70"/>
                <a:gd name="T21" fmla="*/ 6 h 6"/>
                <a:gd name="T22" fmla="*/ 0 w 70"/>
                <a:gd name="T23" fmla="*/ 3 h 6"/>
                <a:gd name="T24" fmla="*/ 0 w 70"/>
                <a:gd name="T25" fmla="*/ 3 h 6"/>
                <a:gd name="T26" fmla="*/ 0 w 70"/>
                <a:gd name="T27" fmla="*/ 3 h 6"/>
                <a:gd name="T28" fmla="*/ 0 w 70"/>
                <a:gd name="T29" fmla="*/ 3 h 6"/>
                <a:gd name="T30" fmla="*/ 0 w 70"/>
                <a:gd name="T31" fmla="*/ 0 h 6"/>
                <a:gd name="T32" fmla="*/ 0 w 70"/>
                <a:gd name="T33" fmla="*/ 0 h 6"/>
                <a:gd name="T34" fmla="*/ 0 w 70"/>
                <a:gd name="T35" fmla="*/ 0 h 6"/>
                <a:gd name="T36" fmla="*/ 3 w 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0"/>
                <a:gd name="T58" fmla="*/ 0 h 6"/>
                <a:gd name="T59" fmla="*/ 70 w 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0" h="6">
                  <a:moveTo>
                    <a:pt x="3" y="0"/>
                  </a:moveTo>
                  <a:lnTo>
                    <a:pt x="67" y="0"/>
                  </a:lnTo>
                  <a:lnTo>
                    <a:pt x="70" y="0"/>
                  </a:lnTo>
                  <a:lnTo>
                    <a:pt x="70" y="3"/>
                  </a:lnTo>
                  <a:lnTo>
                    <a:pt x="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92" name="Freeform 565"/>
            <p:cNvSpPr>
              <a:spLocks/>
            </p:cNvSpPr>
            <p:nvPr/>
          </p:nvSpPr>
          <p:spPr bwMode="auto">
            <a:xfrm>
              <a:off x="3658" y="3034"/>
              <a:ext cx="70" cy="6"/>
            </a:xfrm>
            <a:custGeom>
              <a:avLst/>
              <a:gdLst>
                <a:gd name="T0" fmla="*/ 0 w 70"/>
                <a:gd name="T1" fmla="*/ 0 h 6"/>
                <a:gd name="T2" fmla="*/ 70 w 70"/>
                <a:gd name="T3" fmla="*/ 0 h 6"/>
                <a:gd name="T4" fmla="*/ 70 w 70"/>
                <a:gd name="T5" fmla="*/ 0 h 6"/>
                <a:gd name="T6" fmla="*/ 70 w 70"/>
                <a:gd name="T7" fmla="*/ 0 h 6"/>
                <a:gd name="T8" fmla="*/ 70 w 70"/>
                <a:gd name="T9" fmla="*/ 0 h 6"/>
                <a:gd name="T10" fmla="*/ 70 w 70"/>
                <a:gd name="T11" fmla="*/ 3 h 6"/>
                <a:gd name="T12" fmla="*/ 70 w 70"/>
                <a:gd name="T13" fmla="*/ 3 h 6"/>
                <a:gd name="T14" fmla="*/ 70 w 70"/>
                <a:gd name="T15" fmla="*/ 3 h 6"/>
                <a:gd name="T16" fmla="*/ 70 w 70"/>
                <a:gd name="T17" fmla="*/ 3 h 6"/>
                <a:gd name="T18" fmla="*/ 70 w 70"/>
                <a:gd name="T19" fmla="*/ 6 h 6"/>
                <a:gd name="T20" fmla="*/ 0 w 70"/>
                <a:gd name="T21" fmla="*/ 6 h 6"/>
                <a:gd name="T22" fmla="*/ 0 w 70"/>
                <a:gd name="T23" fmla="*/ 3 h 6"/>
                <a:gd name="T24" fmla="*/ 0 w 70"/>
                <a:gd name="T25" fmla="*/ 3 h 6"/>
                <a:gd name="T26" fmla="*/ 0 w 70"/>
                <a:gd name="T27" fmla="*/ 3 h 6"/>
                <a:gd name="T28" fmla="*/ 0 w 70"/>
                <a:gd name="T29" fmla="*/ 3 h 6"/>
                <a:gd name="T30" fmla="*/ 0 w 70"/>
                <a:gd name="T31" fmla="*/ 0 h 6"/>
                <a:gd name="T32" fmla="*/ 0 w 70"/>
                <a:gd name="T33" fmla="*/ 0 h 6"/>
                <a:gd name="T34" fmla="*/ 0 w 70"/>
                <a:gd name="T35" fmla="*/ 0 h 6"/>
                <a:gd name="T36" fmla="*/ 0 w 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0"/>
                <a:gd name="T58" fmla="*/ 0 h 6"/>
                <a:gd name="T59" fmla="*/ 70 w 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0" h="6">
                  <a:moveTo>
                    <a:pt x="0" y="0"/>
                  </a:moveTo>
                  <a:lnTo>
                    <a:pt x="70" y="0"/>
                  </a:lnTo>
                  <a:lnTo>
                    <a:pt x="70" y="3"/>
                  </a:lnTo>
                  <a:lnTo>
                    <a:pt x="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93" name="Freeform 566"/>
            <p:cNvSpPr>
              <a:spLocks/>
            </p:cNvSpPr>
            <p:nvPr/>
          </p:nvSpPr>
          <p:spPr bwMode="auto">
            <a:xfrm>
              <a:off x="3655" y="3037"/>
              <a:ext cx="73" cy="6"/>
            </a:xfrm>
            <a:custGeom>
              <a:avLst/>
              <a:gdLst>
                <a:gd name="T0" fmla="*/ 3 w 73"/>
                <a:gd name="T1" fmla="*/ 0 h 6"/>
                <a:gd name="T2" fmla="*/ 73 w 73"/>
                <a:gd name="T3" fmla="*/ 0 h 6"/>
                <a:gd name="T4" fmla="*/ 73 w 73"/>
                <a:gd name="T5" fmla="*/ 0 h 6"/>
                <a:gd name="T6" fmla="*/ 73 w 73"/>
                <a:gd name="T7" fmla="*/ 0 h 6"/>
                <a:gd name="T8" fmla="*/ 73 w 73"/>
                <a:gd name="T9" fmla="*/ 0 h 6"/>
                <a:gd name="T10" fmla="*/ 73 w 73"/>
                <a:gd name="T11" fmla="*/ 3 h 6"/>
                <a:gd name="T12" fmla="*/ 73 w 73"/>
                <a:gd name="T13" fmla="*/ 3 h 6"/>
                <a:gd name="T14" fmla="*/ 73 w 73"/>
                <a:gd name="T15" fmla="*/ 3 h 6"/>
                <a:gd name="T16" fmla="*/ 73 w 73"/>
                <a:gd name="T17" fmla="*/ 3 h 6"/>
                <a:gd name="T18" fmla="*/ 73 w 73"/>
                <a:gd name="T19" fmla="*/ 6 h 6"/>
                <a:gd name="T20" fmla="*/ 0 w 73"/>
                <a:gd name="T21" fmla="*/ 6 h 6"/>
                <a:gd name="T22" fmla="*/ 0 w 73"/>
                <a:gd name="T23" fmla="*/ 3 h 6"/>
                <a:gd name="T24" fmla="*/ 3 w 73"/>
                <a:gd name="T25" fmla="*/ 3 h 6"/>
                <a:gd name="T26" fmla="*/ 3 w 73"/>
                <a:gd name="T27" fmla="*/ 3 h 6"/>
                <a:gd name="T28" fmla="*/ 3 w 73"/>
                <a:gd name="T29" fmla="*/ 3 h 6"/>
                <a:gd name="T30" fmla="*/ 3 w 73"/>
                <a:gd name="T31" fmla="*/ 0 h 6"/>
                <a:gd name="T32" fmla="*/ 3 w 73"/>
                <a:gd name="T33" fmla="*/ 0 h 6"/>
                <a:gd name="T34" fmla="*/ 3 w 73"/>
                <a:gd name="T35" fmla="*/ 0 h 6"/>
                <a:gd name="T36" fmla="*/ 3 w 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6"/>
                <a:gd name="T59" fmla="*/ 73 w 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6">
                  <a:moveTo>
                    <a:pt x="3" y="0"/>
                  </a:moveTo>
                  <a:lnTo>
                    <a:pt x="73" y="0"/>
                  </a:lnTo>
                  <a:lnTo>
                    <a:pt x="73" y="3"/>
                  </a:lnTo>
                  <a:lnTo>
                    <a:pt x="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94" name="Freeform 567"/>
            <p:cNvSpPr>
              <a:spLocks/>
            </p:cNvSpPr>
            <p:nvPr/>
          </p:nvSpPr>
          <p:spPr bwMode="auto">
            <a:xfrm>
              <a:off x="3655" y="3040"/>
              <a:ext cx="76" cy="6"/>
            </a:xfrm>
            <a:custGeom>
              <a:avLst/>
              <a:gdLst>
                <a:gd name="T0" fmla="*/ 3 w 76"/>
                <a:gd name="T1" fmla="*/ 0 h 6"/>
                <a:gd name="T2" fmla="*/ 73 w 76"/>
                <a:gd name="T3" fmla="*/ 0 h 6"/>
                <a:gd name="T4" fmla="*/ 73 w 76"/>
                <a:gd name="T5" fmla="*/ 0 h 6"/>
                <a:gd name="T6" fmla="*/ 73 w 76"/>
                <a:gd name="T7" fmla="*/ 0 h 6"/>
                <a:gd name="T8" fmla="*/ 73 w 76"/>
                <a:gd name="T9" fmla="*/ 0 h 6"/>
                <a:gd name="T10" fmla="*/ 73 w 76"/>
                <a:gd name="T11" fmla="*/ 3 h 6"/>
                <a:gd name="T12" fmla="*/ 73 w 76"/>
                <a:gd name="T13" fmla="*/ 3 h 6"/>
                <a:gd name="T14" fmla="*/ 73 w 76"/>
                <a:gd name="T15" fmla="*/ 3 h 6"/>
                <a:gd name="T16" fmla="*/ 73 w 76"/>
                <a:gd name="T17" fmla="*/ 3 h 6"/>
                <a:gd name="T18" fmla="*/ 76 w 76"/>
                <a:gd name="T19" fmla="*/ 6 h 6"/>
                <a:gd name="T20" fmla="*/ 0 w 76"/>
                <a:gd name="T21" fmla="*/ 6 h 6"/>
                <a:gd name="T22" fmla="*/ 0 w 76"/>
                <a:gd name="T23" fmla="*/ 3 h 6"/>
                <a:gd name="T24" fmla="*/ 0 w 76"/>
                <a:gd name="T25" fmla="*/ 3 h 6"/>
                <a:gd name="T26" fmla="*/ 0 w 76"/>
                <a:gd name="T27" fmla="*/ 3 h 6"/>
                <a:gd name="T28" fmla="*/ 0 w 76"/>
                <a:gd name="T29" fmla="*/ 3 h 6"/>
                <a:gd name="T30" fmla="*/ 0 w 76"/>
                <a:gd name="T31" fmla="*/ 0 h 6"/>
                <a:gd name="T32" fmla="*/ 3 w 76"/>
                <a:gd name="T33" fmla="*/ 0 h 6"/>
                <a:gd name="T34" fmla="*/ 3 w 76"/>
                <a:gd name="T35" fmla="*/ 0 h 6"/>
                <a:gd name="T36" fmla="*/ 3 w 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"/>
                <a:gd name="T59" fmla="*/ 76 w 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">
                  <a:moveTo>
                    <a:pt x="3" y="0"/>
                  </a:moveTo>
                  <a:lnTo>
                    <a:pt x="73" y="0"/>
                  </a:lnTo>
                  <a:lnTo>
                    <a:pt x="73" y="3"/>
                  </a:lnTo>
                  <a:lnTo>
                    <a:pt x="7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95" name="Freeform 568"/>
            <p:cNvSpPr>
              <a:spLocks/>
            </p:cNvSpPr>
            <p:nvPr/>
          </p:nvSpPr>
          <p:spPr bwMode="auto">
            <a:xfrm>
              <a:off x="3655" y="3043"/>
              <a:ext cx="76" cy="6"/>
            </a:xfrm>
            <a:custGeom>
              <a:avLst/>
              <a:gdLst>
                <a:gd name="T0" fmla="*/ 0 w 76"/>
                <a:gd name="T1" fmla="*/ 0 h 6"/>
                <a:gd name="T2" fmla="*/ 73 w 76"/>
                <a:gd name="T3" fmla="*/ 0 h 6"/>
                <a:gd name="T4" fmla="*/ 73 w 76"/>
                <a:gd name="T5" fmla="*/ 0 h 6"/>
                <a:gd name="T6" fmla="*/ 73 w 76"/>
                <a:gd name="T7" fmla="*/ 0 h 6"/>
                <a:gd name="T8" fmla="*/ 73 w 76"/>
                <a:gd name="T9" fmla="*/ 0 h 6"/>
                <a:gd name="T10" fmla="*/ 76 w 76"/>
                <a:gd name="T11" fmla="*/ 3 h 6"/>
                <a:gd name="T12" fmla="*/ 76 w 76"/>
                <a:gd name="T13" fmla="*/ 3 h 6"/>
                <a:gd name="T14" fmla="*/ 76 w 76"/>
                <a:gd name="T15" fmla="*/ 3 h 6"/>
                <a:gd name="T16" fmla="*/ 76 w 76"/>
                <a:gd name="T17" fmla="*/ 3 h 6"/>
                <a:gd name="T18" fmla="*/ 76 w 76"/>
                <a:gd name="T19" fmla="*/ 6 h 6"/>
                <a:gd name="T20" fmla="*/ 0 w 76"/>
                <a:gd name="T21" fmla="*/ 6 h 6"/>
                <a:gd name="T22" fmla="*/ 0 w 76"/>
                <a:gd name="T23" fmla="*/ 3 h 6"/>
                <a:gd name="T24" fmla="*/ 0 w 76"/>
                <a:gd name="T25" fmla="*/ 3 h 6"/>
                <a:gd name="T26" fmla="*/ 0 w 76"/>
                <a:gd name="T27" fmla="*/ 3 h 6"/>
                <a:gd name="T28" fmla="*/ 0 w 76"/>
                <a:gd name="T29" fmla="*/ 3 h 6"/>
                <a:gd name="T30" fmla="*/ 0 w 76"/>
                <a:gd name="T31" fmla="*/ 0 h 6"/>
                <a:gd name="T32" fmla="*/ 0 w 76"/>
                <a:gd name="T33" fmla="*/ 0 h 6"/>
                <a:gd name="T34" fmla="*/ 0 w 76"/>
                <a:gd name="T35" fmla="*/ 0 h 6"/>
                <a:gd name="T36" fmla="*/ 0 w 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"/>
                <a:gd name="T59" fmla="*/ 76 w 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">
                  <a:moveTo>
                    <a:pt x="0" y="0"/>
                  </a:moveTo>
                  <a:lnTo>
                    <a:pt x="73" y="0"/>
                  </a:lnTo>
                  <a:lnTo>
                    <a:pt x="76" y="3"/>
                  </a:lnTo>
                  <a:lnTo>
                    <a:pt x="7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96" name="Freeform 569"/>
            <p:cNvSpPr>
              <a:spLocks/>
            </p:cNvSpPr>
            <p:nvPr/>
          </p:nvSpPr>
          <p:spPr bwMode="auto">
            <a:xfrm>
              <a:off x="3655" y="3046"/>
              <a:ext cx="76" cy="6"/>
            </a:xfrm>
            <a:custGeom>
              <a:avLst/>
              <a:gdLst>
                <a:gd name="T0" fmla="*/ 0 w 76"/>
                <a:gd name="T1" fmla="*/ 0 h 6"/>
                <a:gd name="T2" fmla="*/ 76 w 76"/>
                <a:gd name="T3" fmla="*/ 0 h 6"/>
                <a:gd name="T4" fmla="*/ 76 w 76"/>
                <a:gd name="T5" fmla="*/ 0 h 6"/>
                <a:gd name="T6" fmla="*/ 76 w 76"/>
                <a:gd name="T7" fmla="*/ 0 h 6"/>
                <a:gd name="T8" fmla="*/ 76 w 76"/>
                <a:gd name="T9" fmla="*/ 0 h 6"/>
                <a:gd name="T10" fmla="*/ 76 w 76"/>
                <a:gd name="T11" fmla="*/ 3 h 6"/>
                <a:gd name="T12" fmla="*/ 76 w 76"/>
                <a:gd name="T13" fmla="*/ 3 h 6"/>
                <a:gd name="T14" fmla="*/ 76 w 76"/>
                <a:gd name="T15" fmla="*/ 3 h 6"/>
                <a:gd name="T16" fmla="*/ 76 w 76"/>
                <a:gd name="T17" fmla="*/ 3 h 6"/>
                <a:gd name="T18" fmla="*/ 76 w 76"/>
                <a:gd name="T19" fmla="*/ 6 h 6"/>
                <a:gd name="T20" fmla="*/ 0 w 76"/>
                <a:gd name="T21" fmla="*/ 6 h 6"/>
                <a:gd name="T22" fmla="*/ 0 w 76"/>
                <a:gd name="T23" fmla="*/ 3 h 6"/>
                <a:gd name="T24" fmla="*/ 0 w 76"/>
                <a:gd name="T25" fmla="*/ 3 h 6"/>
                <a:gd name="T26" fmla="*/ 0 w 76"/>
                <a:gd name="T27" fmla="*/ 3 h 6"/>
                <a:gd name="T28" fmla="*/ 0 w 76"/>
                <a:gd name="T29" fmla="*/ 3 h 6"/>
                <a:gd name="T30" fmla="*/ 0 w 76"/>
                <a:gd name="T31" fmla="*/ 0 h 6"/>
                <a:gd name="T32" fmla="*/ 0 w 76"/>
                <a:gd name="T33" fmla="*/ 0 h 6"/>
                <a:gd name="T34" fmla="*/ 0 w 76"/>
                <a:gd name="T35" fmla="*/ 0 h 6"/>
                <a:gd name="T36" fmla="*/ 0 w 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"/>
                <a:gd name="T59" fmla="*/ 76 w 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">
                  <a:moveTo>
                    <a:pt x="0" y="0"/>
                  </a:moveTo>
                  <a:lnTo>
                    <a:pt x="76" y="0"/>
                  </a:lnTo>
                  <a:lnTo>
                    <a:pt x="76" y="3"/>
                  </a:lnTo>
                  <a:lnTo>
                    <a:pt x="7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97" name="Freeform 570"/>
            <p:cNvSpPr>
              <a:spLocks/>
            </p:cNvSpPr>
            <p:nvPr/>
          </p:nvSpPr>
          <p:spPr bwMode="auto">
            <a:xfrm>
              <a:off x="3652" y="3049"/>
              <a:ext cx="79" cy="6"/>
            </a:xfrm>
            <a:custGeom>
              <a:avLst/>
              <a:gdLst>
                <a:gd name="T0" fmla="*/ 3 w 79"/>
                <a:gd name="T1" fmla="*/ 0 h 6"/>
                <a:gd name="T2" fmla="*/ 79 w 79"/>
                <a:gd name="T3" fmla="*/ 0 h 6"/>
                <a:gd name="T4" fmla="*/ 79 w 79"/>
                <a:gd name="T5" fmla="*/ 0 h 6"/>
                <a:gd name="T6" fmla="*/ 79 w 79"/>
                <a:gd name="T7" fmla="*/ 0 h 6"/>
                <a:gd name="T8" fmla="*/ 79 w 79"/>
                <a:gd name="T9" fmla="*/ 0 h 6"/>
                <a:gd name="T10" fmla="*/ 79 w 79"/>
                <a:gd name="T11" fmla="*/ 3 h 6"/>
                <a:gd name="T12" fmla="*/ 79 w 79"/>
                <a:gd name="T13" fmla="*/ 3 h 6"/>
                <a:gd name="T14" fmla="*/ 79 w 79"/>
                <a:gd name="T15" fmla="*/ 3 h 6"/>
                <a:gd name="T16" fmla="*/ 79 w 79"/>
                <a:gd name="T17" fmla="*/ 3 h 6"/>
                <a:gd name="T18" fmla="*/ 79 w 79"/>
                <a:gd name="T19" fmla="*/ 6 h 6"/>
                <a:gd name="T20" fmla="*/ 0 w 79"/>
                <a:gd name="T21" fmla="*/ 6 h 6"/>
                <a:gd name="T22" fmla="*/ 0 w 79"/>
                <a:gd name="T23" fmla="*/ 3 h 6"/>
                <a:gd name="T24" fmla="*/ 0 w 79"/>
                <a:gd name="T25" fmla="*/ 3 h 6"/>
                <a:gd name="T26" fmla="*/ 0 w 79"/>
                <a:gd name="T27" fmla="*/ 3 h 6"/>
                <a:gd name="T28" fmla="*/ 3 w 79"/>
                <a:gd name="T29" fmla="*/ 3 h 6"/>
                <a:gd name="T30" fmla="*/ 3 w 79"/>
                <a:gd name="T31" fmla="*/ 0 h 6"/>
                <a:gd name="T32" fmla="*/ 3 w 79"/>
                <a:gd name="T33" fmla="*/ 0 h 6"/>
                <a:gd name="T34" fmla="*/ 3 w 79"/>
                <a:gd name="T35" fmla="*/ 0 h 6"/>
                <a:gd name="T36" fmla="*/ 3 w 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6"/>
                <a:gd name="T59" fmla="*/ 79 w 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6">
                  <a:moveTo>
                    <a:pt x="3" y="0"/>
                  </a:moveTo>
                  <a:lnTo>
                    <a:pt x="79" y="0"/>
                  </a:lnTo>
                  <a:lnTo>
                    <a:pt x="79" y="3"/>
                  </a:lnTo>
                  <a:lnTo>
                    <a:pt x="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98" name="Freeform 571"/>
            <p:cNvSpPr>
              <a:spLocks/>
            </p:cNvSpPr>
            <p:nvPr/>
          </p:nvSpPr>
          <p:spPr bwMode="auto">
            <a:xfrm>
              <a:off x="3652" y="3052"/>
              <a:ext cx="79" cy="6"/>
            </a:xfrm>
            <a:custGeom>
              <a:avLst/>
              <a:gdLst>
                <a:gd name="T0" fmla="*/ 3 w 79"/>
                <a:gd name="T1" fmla="*/ 0 h 6"/>
                <a:gd name="T2" fmla="*/ 79 w 79"/>
                <a:gd name="T3" fmla="*/ 0 h 6"/>
                <a:gd name="T4" fmla="*/ 79 w 79"/>
                <a:gd name="T5" fmla="*/ 0 h 6"/>
                <a:gd name="T6" fmla="*/ 79 w 79"/>
                <a:gd name="T7" fmla="*/ 0 h 6"/>
                <a:gd name="T8" fmla="*/ 79 w 79"/>
                <a:gd name="T9" fmla="*/ 0 h 6"/>
                <a:gd name="T10" fmla="*/ 79 w 79"/>
                <a:gd name="T11" fmla="*/ 3 h 6"/>
                <a:gd name="T12" fmla="*/ 79 w 79"/>
                <a:gd name="T13" fmla="*/ 3 h 6"/>
                <a:gd name="T14" fmla="*/ 79 w 79"/>
                <a:gd name="T15" fmla="*/ 3 h 6"/>
                <a:gd name="T16" fmla="*/ 79 w 79"/>
                <a:gd name="T17" fmla="*/ 3 h 6"/>
                <a:gd name="T18" fmla="*/ 79 w 79"/>
                <a:gd name="T19" fmla="*/ 6 h 6"/>
                <a:gd name="T20" fmla="*/ 0 w 79"/>
                <a:gd name="T21" fmla="*/ 6 h 6"/>
                <a:gd name="T22" fmla="*/ 0 w 79"/>
                <a:gd name="T23" fmla="*/ 3 h 6"/>
                <a:gd name="T24" fmla="*/ 0 w 79"/>
                <a:gd name="T25" fmla="*/ 3 h 6"/>
                <a:gd name="T26" fmla="*/ 0 w 79"/>
                <a:gd name="T27" fmla="*/ 3 h 6"/>
                <a:gd name="T28" fmla="*/ 0 w 79"/>
                <a:gd name="T29" fmla="*/ 3 h 6"/>
                <a:gd name="T30" fmla="*/ 0 w 79"/>
                <a:gd name="T31" fmla="*/ 0 h 6"/>
                <a:gd name="T32" fmla="*/ 0 w 79"/>
                <a:gd name="T33" fmla="*/ 0 h 6"/>
                <a:gd name="T34" fmla="*/ 0 w 79"/>
                <a:gd name="T35" fmla="*/ 0 h 6"/>
                <a:gd name="T36" fmla="*/ 3 w 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6"/>
                <a:gd name="T59" fmla="*/ 79 w 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6">
                  <a:moveTo>
                    <a:pt x="3" y="0"/>
                  </a:moveTo>
                  <a:lnTo>
                    <a:pt x="79" y="0"/>
                  </a:lnTo>
                  <a:lnTo>
                    <a:pt x="79" y="3"/>
                  </a:lnTo>
                  <a:lnTo>
                    <a:pt x="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99" name="Freeform 572"/>
            <p:cNvSpPr>
              <a:spLocks/>
            </p:cNvSpPr>
            <p:nvPr/>
          </p:nvSpPr>
          <p:spPr bwMode="auto">
            <a:xfrm>
              <a:off x="3652" y="3055"/>
              <a:ext cx="82" cy="6"/>
            </a:xfrm>
            <a:custGeom>
              <a:avLst/>
              <a:gdLst>
                <a:gd name="T0" fmla="*/ 0 w 82"/>
                <a:gd name="T1" fmla="*/ 0 h 6"/>
                <a:gd name="T2" fmla="*/ 79 w 82"/>
                <a:gd name="T3" fmla="*/ 0 h 6"/>
                <a:gd name="T4" fmla="*/ 79 w 82"/>
                <a:gd name="T5" fmla="*/ 0 h 6"/>
                <a:gd name="T6" fmla="*/ 79 w 82"/>
                <a:gd name="T7" fmla="*/ 0 h 6"/>
                <a:gd name="T8" fmla="*/ 79 w 82"/>
                <a:gd name="T9" fmla="*/ 0 h 6"/>
                <a:gd name="T10" fmla="*/ 79 w 82"/>
                <a:gd name="T11" fmla="*/ 3 h 6"/>
                <a:gd name="T12" fmla="*/ 79 w 82"/>
                <a:gd name="T13" fmla="*/ 3 h 6"/>
                <a:gd name="T14" fmla="*/ 79 w 82"/>
                <a:gd name="T15" fmla="*/ 3 h 6"/>
                <a:gd name="T16" fmla="*/ 79 w 82"/>
                <a:gd name="T17" fmla="*/ 3 h 6"/>
                <a:gd name="T18" fmla="*/ 82 w 82"/>
                <a:gd name="T19" fmla="*/ 6 h 6"/>
                <a:gd name="T20" fmla="*/ 0 w 82"/>
                <a:gd name="T21" fmla="*/ 6 h 6"/>
                <a:gd name="T22" fmla="*/ 0 w 82"/>
                <a:gd name="T23" fmla="*/ 3 h 6"/>
                <a:gd name="T24" fmla="*/ 0 w 82"/>
                <a:gd name="T25" fmla="*/ 3 h 6"/>
                <a:gd name="T26" fmla="*/ 0 w 82"/>
                <a:gd name="T27" fmla="*/ 3 h 6"/>
                <a:gd name="T28" fmla="*/ 0 w 82"/>
                <a:gd name="T29" fmla="*/ 3 h 6"/>
                <a:gd name="T30" fmla="*/ 0 w 82"/>
                <a:gd name="T31" fmla="*/ 0 h 6"/>
                <a:gd name="T32" fmla="*/ 0 w 82"/>
                <a:gd name="T33" fmla="*/ 0 h 6"/>
                <a:gd name="T34" fmla="*/ 0 w 82"/>
                <a:gd name="T35" fmla="*/ 0 h 6"/>
                <a:gd name="T36" fmla="*/ 0 w 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"/>
                <a:gd name="T59" fmla="*/ 82 w 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">
                  <a:moveTo>
                    <a:pt x="0" y="0"/>
                  </a:moveTo>
                  <a:lnTo>
                    <a:pt x="79" y="0"/>
                  </a:lnTo>
                  <a:lnTo>
                    <a:pt x="79" y="3"/>
                  </a:lnTo>
                  <a:lnTo>
                    <a:pt x="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00" name="Freeform 573"/>
            <p:cNvSpPr>
              <a:spLocks/>
            </p:cNvSpPr>
            <p:nvPr/>
          </p:nvSpPr>
          <p:spPr bwMode="auto">
            <a:xfrm>
              <a:off x="3652" y="3058"/>
              <a:ext cx="82" cy="6"/>
            </a:xfrm>
            <a:custGeom>
              <a:avLst/>
              <a:gdLst>
                <a:gd name="T0" fmla="*/ 0 w 82"/>
                <a:gd name="T1" fmla="*/ 0 h 6"/>
                <a:gd name="T2" fmla="*/ 79 w 82"/>
                <a:gd name="T3" fmla="*/ 0 h 6"/>
                <a:gd name="T4" fmla="*/ 79 w 82"/>
                <a:gd name="T5" fmla="*/ 0 h 6"/>
                <a:gd name="T6" fmla="*/ 79 w 82"/>
                <a:gd name="T7" fmla="*/ 0 h 6"/>
                <a:gd name="T8" fmla="*/ 79 w 82"/>
                <a:gd name="T9" fmla="*/ 0 h 6"/>
                <a:gd name="T10" fmla="*/ 82 w 82"/>
                <a:gd name="T11" fmla="*/ 3 h 6"/>
                <a:gd name="T12" fmla="*/ 82 w 82"/>
                <a:gd name="T13" fmla="*/ 3 h 6"/>
                <a:gd name="T14" fmla="*/ 82 w 82"/>
                <a:gd name="T15" fmla="*/ 3 h 6"/>
                <a:gd name="T16" fmla="*/ 82 w 82"/>
                <a:gd name="T17" fmla="*/ 3 h 6"/>
                <a:gd name="T18" fmla="*/ 82 w 82"/>
                <a:gd name="T19" fmla="*/ 6 h 6"/>
                <a:gd name="T20" fmla="*/ 0 w 82"/>
                <a:gd name="T21" fmla="*/ 6 h 6"/>
                <a:gd name="T22" fmla="*/ 0 w 82"/>
                <a:gd name="T23" fmla="*/ 3 h 6"/>
                <a:gd name="T24" fmla="*/ 0 w 82"/>
                <a:gd name="T25" fmla="*/ 3 h 6"/>
                <a:gd name="T26" fmla="*/ 0 w 82"/>
                <a:gd name="T27" fmla="*/ 3 h 6"/>
                <a:gd name="T28" fmla="*/ 0 w 82"/>
                <a:gd name="T29" fmla="*/ 3 h 6"/>
                <a:gd name="T30" fmla="*/ 0 w 82"/>
                <a:gd name="T31" fmla="*/ 0 h 6"/>
                <a:gd name="T32" fmla="*/ 0 w 82"/>
                <a:gd name="T33" fmla="*/ 0 h 6"/>
                <a:gd name="T34" fmla="*/ 0 w 82"/>
                <a:gd name="T35" fmla="*/ 0 h 6"/>
                <a:gd name="T36" fmla="*/ 0 w 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"/>
                <a:gd name="T59" fmla="*/ 82 w 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">
                  <a:moveTo>
                    <a:pt x="0" y="0"/>
                  </a:moveTo>
                  <a:lnTo>
                    <a:pt x="79" y="0"/>
                  </a:lnTo>
                  <a:lnTo>
                    <a:pt x="82" y="3"/>
                  </a:lnTo>
                  <a:lnTo>
                    <a:pt x="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01" name="Freeform 574"/>
            <p:cNvSpPr>
              <a:spLocks/>
            </p:cNvSpPr>
            <p:nvPr/>
          </p:nvSpPr>
          <p:spPr bwMode="auto">
            <a:xfrm>
              <a:off x="3649" y="3061"/>
              <a:ext cx="85" cy="6"/>
            </a:xfrm>
            <a:custGeom>
              <a:avLst/>
              <a:gdLst>
                <a:gd name="T0" fmla="*/ 3 w 85"/>
                <a:gd name="T1" fmla="*/ 0 h 6"/>
                <a:gd name="T2" fmla="*/ 85 w 85"/>
                <a:gd name="T3" fmla="*/ 0 h 6"/>
                <a:gd name="T4" fmla="*/ 85 w 85"/>
                <a:gd name="T5" fmla="*/ 0 h 6"/>
                <a:gd name="T6" fmla="*/ 85 w 85"/>
                <a:gd name="T7" fmla="*/ 0 h 6"/>
                <a:gd name="T8" fmla="*/ 85 w 85"/>
                <a:gd name="T9" fmla="*/ 0 h 6"/>
                <a:gd name="T10" fmla="*/ 85 w 85"/>
                <a:gd name="T11" fmla="*/ 3 h 6"/>
                <a:gd name="T12" fmla="*/ 85 w 85"/>
                <a:gd name="T13" fmla="*/ 3 h 6"/>
                <a:gd name="T14" fmla="*/ 85 w 85"/>
                <a:gd name="T15" fmla="*/ 3 h 6"/>
                <a:gd name="T16" fmla="*/ 85 w 85"/>
                <a:gd name="T17" fmla="*/ 3 h 6"/>
                <a:gd name="T18" fmla="*/ 85 w 85"/>
                <a:gd name="T19" fmla="*/ 6 h 6"/>
                <a:gd name="T20" fmla="*/ 0 w 85"/>
                <a:gd name="T21" fmla="*/ 6 h 6"/>
                <a:gd name="T22" fmla="*/ 0 w 85"/>
                <a:gd name="T23" fmla="*/ 3 h 6"/>
                <a:gd name="T24" fmla="*/ 0 w 85"/>
                <a:gd name="T25" fmla="*/ 3 h 6"/>
                <a:gd name="T26" fmla="*/ 0 w 85"/>
                <a:gd name="T27" fmla="*/ 3 h 6"/>
                <a:gd name="T28" fmla="*/ 3 w 85"/>
                <a:gd name="T29" fmla="*/ 3 h 6"/>
                <a:gd name="T30" fmla="*/ 3 w 85"/>
                <a:gd name="T31" fmla="*/ 0 h 6"/>
                <a:gd name="T32" fmla="*/ 3 w 85"/>
                <a:gd name="T33" fmla="*/ 0 h 6"/>
                <a:gd name="T34" fmla="*/ 3 w 85"/>
                <a:gd name="T35" fmla="*/ 0 h 6"/>
                <a:gd name="T36" fmla="*/ 3 w 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6"/>
                <a:gd name="T59" fmla="*/ 85 w 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6">
                  <a:moveTo>
                    <a:pt x="3" y="0"/>
                  </a:moveTo>
                  <a:lnTo>
                    <a:pt x="85" y="0"/>
                  </a:lnTo>
                  <a:lnTo>
                    <a:pt x="85" y="3"/>
                  </a:lnTo>
                  <a:lnTo>
                    <a:pt x="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02" name="Freeform 575"/>
            <p:cNvSpPr>
              <a:spLocks/>
            </p:cNvSpPr>
            <p:nvPr/>
          </p:nvSpPr>
          <p:spPr bwMode="auto">
            <a:xfrm>
              <a:off x="3649" y="3064"/>
              <a:ext cx="85" cy="6"/>
            </a:xfrm>
            <a:custGeom>
              <a:avLst/>
              <a:gdLst>
                <a:gd name="T0" fmla="*/ 3 w 85"/>
                <a:gd name="T1" fmla="*/ 0 h 6"/>
                <a:gd name="T2" fmla="*/ 85 w 85"/>
                <a:gd name="T3" fmla="*/ 0 h 6"/>
                <a:gd name="T4" fmla="*/ 85 w 85"/>
                <a:gd name="T5" fmla="*/ 0 h 6"/>
                <a:gd name="T6" fmla="*/ 85 w 85"/>
                <a:gd name="T7" fmla="*/ 0 h 6"/>
                <a:gd name="T8" fmla="*/ 85 w 85"/>
                <a:gd name="T9" fmla="*/ 0 h 6"/>
                <a:gd name="T10" fmla="*/ 85 w 85"/>
                <a:gd name="T11" fmla="*/ 3 h 6"/>
                <a:gd name="T12" fmla="*/ 85 w 85"/>
                <a:gd name="T13" fmla="*/ 3 h 6"/>
                <a:gd name="T14" fmla="*/ 85 w 85"/>
                <a:gd name="T15" fmla="*/ 3 h 6"/>
                <a:gd name="T16" fmla="*/ 85 w 85"/>
                <a:gd name="T17" fmla="*/ 3 h 6"/>
                <a:gd name="T18" fmla="*/ 85 w 85"/>
                <a:gd name="T19" fmla="*/ 6 h 6"/>
                <a:gd name="T20" fmla="*/ 0 w 85"/>
                <a:gd name="T21" fmla="*/ 6 h 6"/>
                <a:gd name="T22" fmla="*/ 0 w 85"/>
                <a:gd name="T23" fmla="*/ 3 h 6"/>
                <a:gd name="T24" fmla="*/ 0 w 85"/>
                <a:gd name="T25" fmla="*/ 3 h 6"/>
                <a:gd name="T26" fmla="*/ 0 w 85"/>
                <a:gd name="T27" fmla="*/ 3 h 6"/>
                <a:gd name="T28" fmla="*/ 0 w 85"/>
                <a:gd name="T29" fmla="*/ 3 h 6"/>
                <a:gd name="T30" fmla="*/ 0 w 85"/>
                <a:gd name="T31" fmla="*/ 0 h 6"/>
                <a:gd name="T32" fmla="*/ 0 w 85"/>
                <a:gd name="T33" fmla="*/ 0 h 6"/>
                <a:gd name="T34" fmla="*/ 0 w 85"/>
                <a:gd name="T35" fmla="*/ 0 h 6"/>
                <a:gd name="T36" fmla="*/ 3 w 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6"/>
                <a:gd name="T59" fmla="*/ 85 w 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6">
                  <a:moveTo>
                    <a:pt x="3" y="0"/>
                  </a:moveTo>
                  <a:lnTo>
                    <a:pt x="85" y="0"/>
                  </a:lnTo>
                  <a:lnTo>
                    <a:pt x="85" y="3"/>
                  </a:lnTo>
                  <a:lnTo>
                    <a:pt x="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03" name="Freeform 576"/>
            <p:cNvSpPr>
              <a:spLocks/>
            </p:cNvSpPr>
            <p:nvPr/>
          </p:nvSpPr>
          <p:spPr bwMode="auto">
            <a:xfrm>
              <a:off x="3649" y="3067"/>
              <a:ext cx="85" cy="6"/>
            </a:xfrm>
            <a:custGeom>
              <a:avLst/>
              <a:gdLst>
                <a:gd name="T0" fmla="*/ 0 w 85"/>
                <a:gd name="T1" fmla="*/ 0 h 6"/>
                <a:gd name="T2" fmla="*/ 85 w 85"/>
                <a:gd name="T3" fmla="*/ 0 h 6"/>
                <a:gd name="T4" fmla="*/ 85 w 85"/>
                <a:gd name="T5" fmla="*/ 0 h 6"/>
                <a:gd name="T6" fmla="*/ 85 w 85"/>
                <a:gd name="T7" fmla="*/ 0 h 6"/>
                <a:gd name="T8" fmla="*/ 85 w 85"/>
                <a:gd name="T9" fmla="*/ 0 h 6"/>
                <a:gd name="T10" fmla="*/ 85 w 85"/>
                <a:gd name="T11" fmla="*/ 3 h 6"/>
                <a:gd name="T12" fmla="*/ 85 w 85"/>
                <a:gd name="T13" fmla="*/ 3 h 6"/>
                <a:gd name="T14" fmla="*/ 85 w 85"/>
                <a:gd name="T15" fmla="*/ 3 h 6"/>
                <a:gd name="T16" fmla="*/ 85 w 85"/>
                <a:gd name="T17" fmla="*/ 3 h 6"/>
                <a:gd name="T18" fmla="*/ 85 w 85"/>
                <a:gd name="T19" fmla="*/ 6 h 6"/>
                <a:gd name="T20" fmla="*/ 0 w 85"/>
                <a:gd name="T21" fmla="*/ 6 h 6"/>
                <a:gd name="T22" fmla="*/ 0 w 85"/>
                <a:gd name="T23" fmla="*/ 3 h 6"/>
                <a:gd name="T24" fmla="*/ 0 w 85"/>
                <a:gd name="T25" fmla="*/ 3 h 6"/>
                <a:gd name="T26" fmla="*/ 0 w 85"/>
                <a:gd name="T27" fmla="*/ 3 h 6"/>
                <a:gd name="T28" fmla="*/ 0 w 85"/>
                <a:gd name="T29" fmla="*/ 3 h 6"/>
                <a:gd name="T30" fmla="*/ 0 w 85"/>
                <a:gd name="T31" fmla="*/ 0 h 6"/>
                <a:gd name="T32" fmla="*/ 0 w 85"/>
                <a:gd name="T33" fmla="*/ 0 h 6"/>
                <a:gd name="T34" fmla="*/ 0 w 85"/>
                <a:gd name="T35" fmla="*/ 0 h 6"/>
                <a:gd name="T36" fmla="*/ 0 w 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6"/>
                <a:gd name="T59" fmla="*/ 85 w 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6">
                  <a:moveTo>
                    <a:pt x="0" y="0"/>
                  </a:moveTo>
                  <a:lnTo>
                    <a:pt x="85" y="0"/>
                  </a:lnTo>
                  <a:lnTo>
                    <a:pt x="85" y="3"/>
                  </a:lnTo>
                  <a:lnTo>
                    <a:pt x="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04" name="Freeform 577"/>
            <p:cNvSpPr>
              <a:spLocks/>
            </p:cNvSpPr>
            <p:nvPr/>
          </p:nvSpPr>
          <p:spPr bwMode="auto">
            <a:xfrm>
              <a:off x="3649" y="3070"/>
              <a:ext cx="85" cy="6"/>
            </a:xfrm>
            <a:custGeom>
              <a:avLst/>
              <a:gdLst>
                <a:gd name="T0" fmla="*/ 0 w 85"/>
                <a:gd name="T1" fmla="*/ 0 h 6"/>
                <a:gd name="T2" fmla="*/ 85 w 85"/>
                <a:gd name="T3" fmla="*/ 0 h 6"/>
                <a:gd name="T4" fmla="*/ 85 w 85"/>
                <a:gd name="T5" fmla="*/ 0 h 6"/>
                <a:gd name="T6" fmla="*/ 85 w 85"/>
                <a:gd name="T7" fmla="*/ 0 h 6"/>
                <a:gd name="T8" fmla="*/ 85 w 85"/>
                <a:gd name="T9" fmla="*/ 0 h 6"/>
                <a:gd name="T10" fmla="*/ 85 w 85"/>
                <a:gd name="T11" fmla="*/ 3 h 6"/>
                <a:gd name="T12" fmla="*/ 85 w 85"/>
                <a:gd name="T13" fmla="*/ 3 h 6"/>
                <a:gd name="T14" fmla="*/ 85 w 85"/>
                <a:gd name="T15" fmla="*/ 3 h 6"/>
                <a:gd name="T16" fmla="*/ 85 w 85"/>
                <a:gd name="T17" fmla="*/ 3 h 6"/>
                <a:gd name="T18" fmla="*/ 85 w 85"/>
                <a:gd name="T19" fmla="*/ 6 h 6"/>
                <a:gd name="T20" fmla="*/ 0 w 85"/>
                <a:gd name="T21" fmla="*/ 6 h 6"/>
                <a:gd name="T22" fmla="*/ 0 w 85"/>
                <a:gd name="T23" fmla="*/ 3 h 6"/>
                <a:gd name="T24" fmla="*/ 0 w 85"/>
                <a:gd name="T25" fmla="*/ 3 h 6"/>
                <a:gd name="T26" fmla="*/ 0 w 85"/>
                <a:gd name="T27" fmla="*/ 3 h 6"/>
                <a:gd name="T28" fmla="*/ 0 w 85"/>
                <a:gd name="T29" fmla="*/ 3 h 6"/>
                <a:gd name="T30" fmla="*/ 0 w 85"/>
                <a:gd name="T31" fmla="*/ 0 h 6"/>
                <a:gd name="T32" fmla="*/ 0 w 85"/>
                <a:gd name="T33" fmla="*/ 0 h 6"/>
                <a:gd name="T34" fmla="*/ 0 w 85"/>
                <a:gd name="T35" fmla="*/ 0 h 6"/>
                <a:gd name="T36" fmla="*/ 0 w 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6"/>
                <a:gd name="T59" fmla="*/ 85 w 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6">
                  <a:moveTo>
                    <a:pt x="0" y="0"/>
                  </a:moveTo>
                  <a:lnTo>
                    <a:pt x="85" y="0"/>
                  </a:lnTo>
                  <a:lnTo>
                    <a:pt x="85" y="3"/>
                  </a:lnTo>
                  <a:lnTo>
                    <a:pt x="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05" name="Freeform 578"/>
            <p:cNvSpPr>
              <a:spLocks/>
            </p:cNvSpPr>
            <p:nvPr/>
          </p:nvSpPr>
          <p:spPr bwMode="auto">
            <a:xfrm>
              <a:off x="3646" y="3073"/>
              <a:ext cx="91" cy="6"/>
            </a:xfrm>
            <a:custGeom>
              <a:avLst/>
              <a:gdLst>
                <a:gd name="T0" fmla="*/ 3 w 91"/>
                <a:gd name="T1" fmla="*/ 0 h 6"/>
                <a:gd name="T2" fmla="*/ 88 w 91"/>
                <a:gd name="T3" fmla="*/ 0 h 6"/>
                <a:gd name="T4" fmla="*/ 88 w 91"/>
                <a:gd name="T5" fmla="*/ 0 h 6"/>
                <a:gd name="T6" fmla="*/ 88 w 91"/>
                <a:gd name="T7" fmla="*/ 0 h 6"/>
                <a:gd name="T8" fmla="*/ 88 w 91"/>
                <a:gd name="T9" fmla="*/ 0 h 6"/>
                <a:gd name="T10" fmla="*/ 88 w 91"/>
                <a:gd name="T11" fmla="*/ 3 h 6"/>
                <a:gd name="T12" fmla="*/ 91 w 91"/>
                <a:gd name="T13" fmla="*/ 3 h 6"/>
                <a:gd name="T14" fmla="*/ 91 w 91"/>
                <a:gd name="T15" fmla="*/ 3 h 6"/>
                <a:gd name="T16" fmla="*/ 91 w 91"/>
                <a:gd name="T17" fmla="*/ 3 h 6"/>
                <a:gd name="T18" fmla="*/ 91 w 91"/>
                <a:gd name="T19" fmla="*/ 6 h 6"/>
                <a:gd name="T20" fmla="*/ 0 w 91"/>
                <a:gd name="T21" fmla="*/ 6 h 6"/>
                <a:gd name="T22" fmla="*/ 0 w 91"/>
                <a:gd name="T23" fmla="*/ 3 h 6"/>
                <a:gd name="T24" fmla="*/ 0 w 91"/>
                <a:gd name="T25" fmla="*/ 3 h 6"/>
                <a:gd name="T26" fmla="*/ 3 w 91"/>
                <a:gd name="T27" fmla="*/ 3 h 6"/>
                <a:gd name="T28" fmla="*/ 3 w 91"/>
                <a:gd name="T29" fmla="*/ 3 h 6"/>
                <a:gd name="T30" fmla="*/ 3 w 91"/>
                <a:gd name="T31" fmla="*/ 0 h 6"/>
                <a:gd name="T32" fmla="*/ 3 w 91"/>
                <a:gd name="T33" fmla="*/ 0 h 6"/>
                <a:gd name="T34" fmla="*/ 3 w 91"/>
                <a:gd name="T35" fmla="*/ 0 h 6"/>
                <a:gd name="T36" fmla="*/ 3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3" y="0"/>
                  </a:moveTo>
                  <a:lnTo>
                    <a:pt x="88" y="0"/>
                  </a:lnTo>
                  <a:lnTo>
                    <a:pt x="88" y="3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06" name="Freeform 579"/>
            <p:cNvSpPr>
              <a:spLocks/>
            </p:cNvSpPr>
            <p:nvPr/>
          </p:nvSpPr>
          <p:spPr bwMode="auto">
            <a:xfrm>
              <a:off x="3646" y="3076"/>
              <a:ext cx="91" cy="6"/>
            </a:xfrm>
            <a:custGeom>
              <a:avLst/>
              <a:gdLst>
                <a:gd name="T0" fmla="*/ 3 w 91"/>
                <a:gd name="T1" fmla="*/ 0 h 6"/>
                <a:gd name="T2" fmla="*/ 88 w 91"/>
                <a:gd name="T3" fmla="*/ 0 h 6"/>
                <a:gd name="T4" fmla="*/ 91 w 91"/>
                <a:gd name="T5" fmla="*/ 0 h 6"/>
                <a:gd name="T6" fmla="*/ 91 w 91"/>
                <a:gd name="T7" fmla="*/ 0 h 6"/>
                <a:gd name="T8" fmla="*/ 91 w 91"/>
                <a:gd name="T9" fmla="*/ 0 h 6"/>
                <a:gd name="T10" fmla="*/ 91 w 91"/>
                <a:gd name="T11" fmla="*/ 3 h 6"/>
                <a:gd name="T12" fmla="*/ 91 w 91"/>
                <a:gd name="T13" fmla="*/ 3 h 6"/>
                <a:gd name="T14" fmla="*/ 91 w 91"/>
                <a:gd name="T15" fmla="*/ 3 h 6"/>
                <a:gd name="T16" fmla="*/ 91 w 91"/>
                <a:gd name="T17" fmla="*/ 3 h 6"/>
                <a:gd name="T18" fmla="*/ 91 w 91"/>
                <a:gd name="T19" fmla="*/ 6 h 6"/>
                <a:gd name="T20" fmla="*/ 0 w 91"/>
                <a:gd name="T21" fmla="*/ 6 h 6"/>
                <a:gd name="T22" fmla="*/ 0 w 91"/>
                <a:gd name="T23" fmla="*/ 3 h 6"/>
                <a:gd name="T24" fmla="*/ 0 w 91"/>
                <a:gd name="T25" fmla="*/ 3 h 6"/>
                <a:gd name="T26" fmla="*/ 0 w 91"/>
                <a:gd name="T27" fmla="*/ 3 h 6"/>
                <a:gd name="T28" fmla="*/ 0 w 91"/>
                <a:gd name="T29" fmla="*/ 3 h 6"/>
                <a:gd name="T30" fmla="*/ 0 w 91"/>
                <a:gd name="T31" fmla="*/ 0 h 6"/>
                <a:gd name="T32" fmla="*/ 0 w 91"/>
                <a:gd name="T33" fmla="*/ 0 h 6"/>
                <a:gd name="T34" fmla="*/ 3 w 91"/>
                <a:gd name="T35" fmla="*/ 0 h 6"/>
                <a:gd name="T36" fmla="*/ 3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3" y="0"/>
                  </a:moveTo>
                  <a:lnTo>
                    <a:pt x="88" y="0"/>
                  </a:ln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07" name="Freeform 580"/>
            <p:cNvSpPr>
              <a:spLocks/>
            </p:cNvSpPr>
            <p:nvPr/>
          </p:nvSpPr>
          <p:spPr bwMode="auto">
            <a:xfrm>
              <a:off x="3646" y="3079"/>
              <a:ext cx="91" cy="6"/>
            </a:xfrm>
            <a:custGeom>
              <a:avLst/>
              <a:gdLst>
                <a:gd name="T0" fmla="*/ 0 w 91"/>
                <a:gd name="T1" fmla="*/ 0 h 6"/>
                <a:gd name="T2" fmla="*/ 91 w 91"/>
                <a:gd name="T3" fmla="*/ 0 h 6"/>
                <a:gd name="T4" fmla="*/ 91 w 91"/>
                <a:gd name="T5" fmla="*/ 0 h 6"/>
                <a:gd name="T6" fmla="*/ 91 w 91"/>
                <a:gd name="T7" fmla="*/ 0 h 6"/>
                <a:gd name="T8" fmla="*/ 91 w 91"/>
                <a:gd name="T9" fmla="*/ 0 h 6"/>
                <a:gd name="T10" fmla="*/ 91 w 91"/>
                <a:gd name="T11" fmla="*/ 3 h 6"/>
                <a:gd name="T12" fmla="*/ 91 w 91"/>
                <a:gd name="T13" fmla="*/ 3 h 6"/>
                <a:gd name="T14" fmla="*/ 91 w 91"/>
                <a:gd name="T15" fmla="*/ 3 h 6"/>
                <a:gd name="T16" fmla="*/ 91 w 91"/>
                <a:gd name="T17" fmla="*/ 3 h 6"/>
                <a:gd name="T18" fmla="*/ 91 w 91"/>
                <a:gd name="T19" fmla="*/ 6 h 6"/>
                <a:gd name="T20" fmla="*/ 0 w 91"/>
                <a:gd name="T21" fmla="*/ 6 h 6"/>
                <a:gd name="T22" fmla="*/ 0 w 91"/>
                <a:gd name="T23" fmla="*/ 3 h 6"/>
                <a:gd name="T24" fmla="*/ 0 w 91"/>
                <a:gd name="T25" fmla="*/ 3 h 6"/>
                <a:gd name="T26" fmla="*/ 0 w 91"/>
                <a:gd name="T27" fmla="*/ 3 h 6"/>
                <a:gd name="T28" fmla="*/ 0 w 91"/>
                <a:gd name="T29" fmla="*/ 3 h 6"/>
                <a:gd name="T30" fmla="*/ 0 w 91"/>
                <a:gd name="T31" fmla="*/ 0 h 6"/>
                <a:gd name="T32" fmla="*/ 0 w 91"/>
                <a:gd name="T33" fmla="*/ 0 h 6"/>
                <a:gd name="T34" fmla="*/ 0 w 91"/>
                <a:gd name="T35" fmla="*/ 0 h 6"/>
                <a:gd name="T36" fmla="*/ 0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0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08" name="Freeform 581"/>
            <p:cNvSpPr>
              <a:spLocks/>
            </p:cNvSpPr>
            <p:nvPr/>
          </p:nvSpPr>
          <p:spPr bwMode="auto">
            <a:xfrm>
              <a:off x="3646" y="3082"/>
              <a:ext cx="91" cy="6"/>
            </a:xfrm>
            <a:custGeom>
              <a:avLst/>
              <a:gdLst>
                <a:gd name="T0" fmla="*/ 0 w 91"/>
                <a:gd name="T1" fmla="*/ 0 h 6"/>
                <a:gd name="T2" fmla="*/ 91 w 91"/>
                <a:gd name="T3" fmla="*/ 0 h 6"/>
                <a:gd name="T4" fmla="*/ 91 w 91"/>
                <a:gd name="T5" fmla="*/ 0 h 6"/>
                <a:gd name="T6" fmla="*/ 91 w 91"/>
                <a:gd name="T7" fmla="*/ 0 h 6"/>
                <a:gd name="T8" fmla="*/ 91 w 91"/>
                <a:gd name="T9" fmla="*/ 0 h 6"/>
                <a:gd name="T10" fmla="*/ 91 w 91"/>
                <a:gd name="T11" fmla="*/ 3 h 6"/>
                <a:gd name="T12" fmla="*/ 91 w 91"/>
                <a:gd name="T13" fmla="*/ 3 h 6"/>
                <a:gd name="T14" fmla="*/ 91 w 91"/>
                <a:gd name="T15" fmla="*/ 3 h 6"/>
                <a:gd name="T16" fmla="*/ 91 w 91"/>
                <a:gd name="T17" fmla="*/ 3 h 6"/>
                <a:gd name="T18" fmla="*/ 91 w 91"/>
                <a:gd name="T19" fmla="*/ 6 h 6"/>
                <a:gd name="T20" fmla="*/ 0 w 91"/>
                <a:gd name="T21" fmla="*/ 6 h 6"/>
                <a:gd name="T22" fmla="*/ 0 w 91"/>
                <a:gd name="T23" fmla="*/ 3 h 6"/>
                <a:gd name="T24" fmla="*/ 0 w 91"/>
                <a:gd name="T25" fmla="*/ 3 h 6"/>
                <a:gd name="T26" fmla="*/ 0 w 91"/>
                <a:gd name="T27" fmla="*/ 3 h 6"/>
                <a:gd name="T28" fmla="*/ 0 w 91"/>
                <a:gd name="T29" fmla="*/ 3 h 6"/>
                <a:gd name="T30" fmla="*/ 0 w 91"/>
                <a:gd name="T31" fmla="*/ 0 h 6"/>
                <a:gd name="T32" fmla="*/ 0 w 91"/>
                <a:gd name="T33" fmla="*/ 0 h 6"/>
                <a:gd name="T34" fmla="*/ 0 w 91"/>
                <a:gd name="T35" fmla="*/ 0 h 6"/>
                <a:gd name="T36" fmla="*/ 0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0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09" name="Freeform 582"/>
            <p:cNvSpPr>
              <a:spLocks/>
            </p:cNvSpPr>
            <p:nvPr/>
          </p:nvSpPr>
          <p:spPr bwMode="auto">
            <a:xfrm>
              <a:off x="3646" y="3085"/>
              <a:ext cx="91" cy="7"/>
            </a:xfrm>
            <a:custGeom>
              <a:avLst/>
              <a:gdLst>
                <a:gd name="T0" fmla="*/ 0 w 91"/>
                <a:gd name="T1" fmla="*/ 0 h 7"/>
                <a:gd name="T2" fmla="*/ 91 w 91"/>
                <a:gd name="T3" fmla="*/ 0 h 7"/>
                <a:gd name="T4" fmla="*/ 91 w 91"/>
                <a:gd name="T5" fmla="*/ 0 h 7"/>
                <a:gd name="T6" fmla="*/ 91 w 91"/>
                <a:gd name="T7" fmla="*/ 0 h 7"/>
                <a:gd name="T8" fmla="*/ 91 w 91"/>
                <a:gd name="T9" fmla="*/ 0 h 7"/>
                <a:gd name="T10" fmla="*/ 91 w 91"/>
                <a:gd name="T11" fmla="*/ 3 h 7"/>
                <a:gd name="T12" fmla="*/ 91 w 91"/>
                <a:gd name="T13" fmla="*/ 3 h 7"/>
                <a:gd name="T14" fmla="*/ 91 w 91"/>
                <a:gd name="T15" fmla="*/ 3 h 7"/>
                <a:gd name="T16" fmla="*/ 91 w 91"/>
                <a:gd name="T17" fmla="*/ 3 h 7"/>
                <a:gd name="T18" fmla="*/ 91 w 91"/>
                <a:gd name="T19" fmla="*/ 7 h 7"/>
                <a:gd name="T20" fmla="*/ 0 w 91"/>
                <a:gd name="T21" fmla="*/ 7 h 7"/>
                <a:gd name="T22" fmla="*/ 0 w 91"/>
                <a:gd name="T23" fmla="*/ 3 h 7"/>
                <a:gd name="T24" fmla="*/ 0 w 91"/>
                <a:gd name="T25" fmla="*/ 3 h 7"/>
                <a:gd name="T26" fmla="*/ 0 w 91"/>
                <a:gd name="T27" fmla="*/ 3 h 7"/>
                <a:gd name="T28" fmla="*/ 0 w 91"/>
                <a:gd name="T29" fmla="*/ 3 h 7"/>
                <a:gd name="T30" fmla="*/ 0 w 91"/>
                <a:gd name="T31" fmla="*/ 0 h 7"/>
                <a:gd name="T32" fmla="*/ 0 w 91"/>
                <a:gd name="T33" fmla="*/ 0 h 7"/>
                <a:gd name="T34" fmla="*/ 0 w 91"/>
                <a:gd name="T35" fmla="*/ 0 h 7"/>
                <a:gd name="T36" fmla="*/ 0 w 91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7"/>
                <a:gd name="T59" fmla="*/ 91 w 91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7">
                  <a:moveTo>
                    <a:pt x="0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10" name="Freeform 583"/>
            <p:cNvSpPr>
              <a:spLocks/>
            </p:cNvSpPr>
            <p:nvPr/>
          </p:nvSpPr>
          <p:spPr bwMode="auto">
            <a:xfrm>
              <a:off x="3643" y="3088"/>
              <a:ext cx="94" cy="7"/>
            </a:xfrm>
            <a:custGeom>
              <a:avLst/>
              <a:gdLst>
                <a:gd name="T0" fmla="*/ 3 w 94"/>
                <a:gd name="T1" fmla="*/ 0 h 7"/>
                <a:gd name="T2" fmla="*/ 94 w 94"/>
                <a:gd name="T3" fmla="*/ 0 h 7"/>
                <a:gd name="T4" fmla="*/ 94 w 94"/>
                <a:gd name="T5" fmla="*/ 0 h 7"/>
                <a:gd name="T6" fmla="*/ 94 w 94"/>
                <a:gd name="T7" fmla="*/ 0 h 7"/>
                <a:gd name="T8" fmla="*/ 94 w 94"/>
                <a:gd name="T9" fmla="*/ 0 h 7"/>
                <a:gd name="T10" fmla="*/ 94 w 94"/>
                <a:gd name="T11" fmla="*/ 4 h 7"/>
                <a:gd name="T12" fmla="*/ 94 w 94"/>
                <a:gd name="T13" fmla="*/ 4 h 7"/>
                <a:gd name="T14" fmla="*/ 94 w 94"/>
                <a:gd name="T15" fmla="*/ 4 h 7"/>
                <a:gd name="T16" fmla="*/ 94 w 94"/>
                <a:gd name="T17" fmla="*/ 4 h 7"/>
                <a:gd name="T18" fmla="*/ 94 w 94"/>
                <a:gd name="T19" fmla="*/ 7 h 7"/>
                <a:gd name="T20" fmla="*/ 0 w 94"/>
                <a:gd name="T21" fmla="*/ 7 h 7"/>
                <a:gd name="T22" fmla="*/ 0 w 94"/>
                <a:gd name="T23" fmla="*/ 4 h 7"/>
                <a:gd name="T24" fmla="*/ 0 w 94"/>
                <a:gd name="T25" fmla="*/ 4 h 7"/>
                <a:gd name="T26" fmla="*/ 0 w 94"/>
                <a:gd name="T27" fmla="*/ 4 h 7"/>
                <a:gd name="T28" fmla="*/ 3 w 94"/>
                <a:gd name="T29" fmla="*/ 4 h 7"/>
                <a:gd name="T30" fmla="*/ 3 w 94"/>
                <a:gd name="T31" fmla="*/ 0 h 7"/>
                <a:gd name="T32" fmla="*/ 3 w 94"/>
                <a:gd name="T33" fmla="*/ 0 h 7"/>
                <a:gd name="T34" fmla="*/ 3 w 94"/>
                <a:gd name="T35" fmla="*/ 0 h 7"/>
                <a:gd name="T36" fmla="*/ 3 w 94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7"/>
                <a:gd name="T59" fmla="*/ 94 w 9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7">
                  <a:moveTo>
                    <a:pt x="3" y="0"/>
                  </a:moveTo>
                  <a:lnTo>
                    <a:pt x="94" y="0"/>
                  </a:lnTo>
                  <a:lnTo>
                    <a:pt x="94" y="4"/>
                  </a:lnTo>
                  <a:lnTo>
                    <a:pt x="94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11" name="Freeform 584"/>
            <p:cNvSpPr>
              <a:spLocks/>
            </p:cNvSpPr>
            <p:nvPr/>
          </p:nvSpPr>
          <p:spPr bwMode="auto">
            <a:xfrm>
              <a:off x="3643" y="3092"/>
              <a:ext cx="97" cy="6"/>
            </a:xfrm>
            <a:custGeom>
              <a:avLst/>
              <a:gdLst>
                <a:gd name="T0" fmla="*/ 3 w 97"/>
                <a:gd name="T1" fmla="*/ 0 h 6"/>
                <a:gd name="T2" fmla="*/ 94 w 97"/>
                <a:gd name="T3" fmla="*/ 0 h 6"/>
                <a:gd name="T4" fmla="*/ 94 w 97"/>
                <a:gd name="T5" fmla="*/ 0 h 6"/>
                <a:gd name="T6" fmla="*/ 94 w 97"/>
                <a:gd name="T7" fmla="*/ 0 h 6"/>
                <a:gd name="T8" fmla="*/ 94 w 97"/>
                <a:gd name="T9" fmla="*/ 0 h 6"/>
                <a:gd name="T10" fmla="*/ 94 w 97"/>
                <a:gd name="T11" fmla="*/ 3 h 6"/>
                <a:gd name="T12" fmla="*/ 97 w 97"/>
                <a:gd name="T13" fmla="*/ 3 h 6"/>
                <a:gd name="T14" fmla="*/ 97 w 97"/>
                <a:gd name="T15" fmla="*/ 3 h 6"/>
                <a:gd name="T16" fmla="*/ 97 w 97"/>
                <a:gd name="T17" fmla="*/ 3 h 6"/>
                <a:gd name="T18" fmla="*/ 97 w 97"/>
                <a:gd name="T19" fmla="*/ 6 h 6"/>
                <a:gd name="T20" fmla="*/ 0 w 97"/>
                <a:gd name="T21" fmla="*/ 6 h 6"/>
                <a:gd name="T22" fmla="*/ 0 w 97"/>
                <a:gd name="T23" fmla="*/ 3 h 6"/>
                <a:gd name="T24" fmla="*/ 0 w 97"/>
                <a:gd name="T25" fmla="*/ 3 h 6"/>
                <a:gd name="T26" fmla="*/ 0 w 97"/>
                <a:gd name="T27" fmla="*/ 3 h 6"/>
                <a:gd name="T28" fmla="*/ 0 w 97"/>
                <a:gd name="T29" fmla="*/ 3 h 6"/>
                <a:gd name="T30" fmla="*/ 0 w 97"/>
                <a:gd name="T31" fmla="*/ 0 h 6"/>
                <a:gd name="T32" fmla="*/ 0 w 97"/>
                <a:gd name="T33" fmla="*/ 0 h 6"/>
                <a:gd name="T34" fmla="*/ 0 w 97"/>
                <a:gd name="T35" fmla="*/ 0 h 6"/>
                <a:gd name="T36" fmla="*/ 3 w 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6"/>
                <a:gd name="T59" fmla="*/ 97 w 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6">
                  <a:moveTo>
                    <a:pt x="3" y="0"/>
                  </a:moveTo>
                  <a:lnTo>
                    <a:pt x="94" y="0"/>
                  </a:lnTo>
                  <a:lnTo>
                    <a:pt x="94" y="3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12" name="Freeform 585"/>
            <p:cNvSpPr>
              <a:spLocks/>
            </p:cNvSpPr>
            <p:nvPr/>
          </p:nvSpPr>
          <p:spPr bwMode="auto">
            <a:xfrm>
              <a:off x="3643" y="3095"/>
              <a:ext cx="97" cy="6"/>
            </a:xfrm>
            <a:custGeom>
              <a:avLst/>
              <a:gdLst>
                <a:gd name="T0" fmla="*/ 0 w 97"/>
                <a:gd name="T1" fmla="*/ 0 h 6"/>
                <a:gd name="T2" fmla="*/ 94 w 97"/>
                <a:gd name="T3" fmla="*/ 0 h 6"/>
                <a:gd name="T4" fmla="*/ 97 w 97"/>
                <a:gd name="T5" fmla="*/ 0 h 6"/>
                <a:gd name="T6" fmla="*/ 97 w 97"/>
                <a:gd name="T7" fmla="*/ 0 h 6"/>
                <a:gd name="T8" fmla="*/ 97 w 97"/>
                <a:gd name="T9" fmla="*/ 0 h 6"/>
                <a:gd name="T10" fmla="*/ 97 w 97"/>
                <a:gd name="T11" fmla="*/ 3 h 6"/>
                <a:gd name="T12" fmla="*/ 97 w 97"/>
                <a:gd name="T13" fmla="*/ 3 h 6"/>
                <a:gd name="T14" fmla="*/ 97 w 97"/>
                <a:gd name="T15" fmla="*/ 3 h 6"/>
                <a:gd name="T16" fmla="*/ 97 w 97"/>
                <a:gd name="T17" fmla="*/ 3 h 6"/>
                <a:gd name="T18" fmla="*/ 97 w 97"/>
                <a:gd name="T19" fmla="*/ 6 h 6"/>
                <a:gd name="T20" fmla="*/ 0 w 97"/>
                <a:gd name="T21" fmla="*/ 6 h 6"/>
                <a:gd name="T22" fmla="*/ 0 w 97"/>
                <a:gd name="T23" fmla="*/ 3 h 6"/>
                <a:gd name="T24" fmla="*/ 0 w 97"/>
                <a:gd name="T25" fmla="*/ 3 h 6"/>
                <a:gd name="T26" fmla="*/ 0 w 97"/>
                <a:gd name="T27" fmla="*/ 3 h 6"/>
                <a:gd name="T28" fmla="*/ 0 w 97"/>
                <a:gd name="T29" fmla="*/ 3 h 6"/>
                <a:gd name="T30" fmla="*/ 0 w 97"/>
                <a:gd name="T31" fmla="*/ 0 h 6"/>
                <a:gd name="T32" fmla="*/ 0 w 97"/>
                <a:gd name="T33" fmla="*/ 0 h 6"/>
                <a:gd name="T34" fmla="*/ 0 w 97"/>
                <a:gd name="T35" fmla="*/ 0 h 6"/>
                <a:gd name="T36" fmla="*/ 0 w 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6"/>
                <a:gd name="T59" fmla="*/ 97 w 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6">
                  <a:moveTo>
                    <a:pt x="0" y="0"/>
                  </a:moveTo>
                  <a:lnTo>
                    <a:pt x="94" y="0"/>
                  </a:lnTo>
                  <a:lnTo>
                    <a:pt x="97" y="0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13" name="Freeform 586"/>
            <p:cNvSpPr>
              <a:spLocks/>
            </p:cNvSpPr>
            <p:nvPr/>
          </p:nvSpPr>
          <p:spPr bwMode="auto">
            <a:xfrm>
              <a:off x="3643" y="3098"/>
              <a:ext cx="97" cy="6"/>
            </a:xfrm>
            <a:custGeom>
              <a:avLst/>
              <a:gdLst>
                <a:gd name="T0" fmla="*/ 0 w 97"/>
                <a:gd name="T1" fmla="*/ 0 h 6"/>
                <a:gd name="T2" fmla="*/ 97 w 97"/>
                <a:gd name="T3" fmla="*/ 0 h 6"/>
                <a:gd name="T4" fmla="*/ 97 w 97"/>
                <a:gd name="T5" fmla="*/ 0 h 6"/>
                <a:gd name="T6" fmla="*/ 97 w 97"/>
                <a:gd name="T7" fmla="*/ 0 h 6"/>
                <a:gd name="T8" fmla="*/ 97 w 97"/>
                <a:gd name="T9" fmla="*/ 0 h 6"/>
                <a:gd name="T10" fmla="*/ 97 w 97"/>
                <a:gd name="T11" fmla="*/ 3 h 6"/>
                <a:gd name="T12" fmla="*/ 97 w 97"/>
                <a:gd name="T13" fmla="*/ 3 h 6"/>
                <a:gd name="T14" fmla="*/ 97 w 97"/>
                <a:gd name="T15" fmla="*/ 3 h 6"/>
                <a:gd name="T16" fmla="*/ 97 w 97"/>
                <a:gd name="T17" fmla="*/ 3 h 6"/>
                <a:gd name="T18" fmla="*/ 97 w 97"/>
                <a:gd name="T19" fmla="*/ 6 h 6"/>
                <a:gd name="T20" fmla="*/ 0 w 97"/>
                <a:gd name="T21" fmla="*/ 6 h 6"/>
                <a:gd name="T22" fmla="*/ 0 w 97"/>
                <a:gd name="T23" fmla="*/ 3 h 6"/>
                <a:gd name="T24" fmla="*/ 0 w 97"/>
                <a:gd name="T25" fmla="*/ 3 h 6"/>
                <a:gd name="T26" fmla="*/ 0 w 97"/>
                <a:gd name="T27" fmla="*/ 3 h 6"/>
                <a:gd name="T28" fmla="*/ 0 w 97"/>
                <a:gd name="T29" fmla="*/ 3 h 6"/>
                <a:gd name="T30" fmla="*/ 0 w 97"/>
                <a:gd name="T31" fmla="*/ 0 h 6"/>
                <a:gd name="T32" fmla="*/ 0 w 97"/>
                <a:gd name="T33" fmla="*/ 0 h 6"/>
                <a:gd name="T34" fmla="*/ 0 w 97"/>
                <a:gd name="T35" fmla="*/ 0 h 6"/>
                <a:gd name="T36" fmla="*/ 0 w 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6"/>
                <a:gd name="T59" fmla="*/ 97 w 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6">
                  <a:moveTo>
                    <a:pt x="0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14" name="Freeform 587"/>
            <p:cNvSpPr>
              <a:spLocks/>
            </p:cNvSpPr>
            <p:nvPr/>
          </p:nvSpPr>
          <p:spPr bwMode="auto">
            <a:xfrm>
              <a:off x="3640" y="3101"/>
              <a:ext cx="100" cy="6"/>
            </a:xfrm>
            <a:custGeom>
              <a:avLst/>
              <a:gdLst>
                <a:gd name="T0" fmla="*/ 3 w 100"/>
                <a:gd name="T1" fmla="*/ 0 h 6"/>
                <a:gd name="T2" fmla="*/ 100 w 100"/>
                <a:gd name="T3" fmla="*/ 0 h 6"/>
                <a:gd name="T4" fmla="*/ 100 w 100"/>
                <a:gd name="T5" fmla="*/ 0 h 6"/>
                <a:gd name="T6" fmla="*/ 100 w 100"/>
                <a:gd name="T7" fmla="*/ 0 h 6"/>
                <a:gd name="T8" fmla="*/ 100 w 100"/>
                <a:gd name="T9" fmla="*/ 0 h 6"/>
                <a:gd name="T10" fmla="*/ 100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3 h 6"/>
                <a:gd name="T18" fmla="*/ 100 w 100"/>
                <a:gd name="T19" fmla="*/ 6 h 6"/>
                <a:gd name="T20" fmla="*/ 0 w 100"/>
                <a:gd name="T21" fmla="*/ 6 h 6"/>
                <a:gd name="T22" fmla="*/ 3 w 100"/>
                <a:gd name="T23" fmla="*/ 3 h 6"/>
                <a:gd name="T24" fmla="*/ 3 w 100"/>
                <a:gd name="T25" fmla="*/ 3 h 6"/>
                <a:gd name="T26" fmla="*/ 3 w 100"/>
                <a:gd name="T27" fmla="*/ 3 h 6"/>
                <a:gd name="T28" fmla="*/ 3 w 100"/>
                <a:gd name="T29" fmla="*/ 3 h 6"/>
                <a:gd name="T30" fmla="*/ 3 w 100"/>
                <a:gd name="T31" fmla="*/ 0 h 6"/>
                <a:gd name="T32" fmla="*/ 3 w 100"/>
                <a:gd name="T33" fmla="*/ 0 h 6"/>
                <a:gd name="T34" fmla="*/ 3 w 100"/>
                <a:gd name="T35" fmla="*/ 0 h 6"/>
                <a:gd name="T36" fmla="*/ 3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3" y="0"/>
                  </a:moveTo>
                  <a:lnTo>
                    <a:pt x="100" y="0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15" name="Freeform 588"/>
            <p:cNvSpPr>
              <a:spLocks/>
            </p:cNvSpPr>
            <p:nvPr/>
          </p:nvSpPr>
          <p:spPr bwMode="auto">
            <a:xfrm>
              <a:off x="3640" y="3104"/>
              <a:ext cx="100" cy="6"/>
            </a:xfrm>
            <a:custGeom>
              <a:avLst/>
              <a:gdLst>
                <a:gd name="T0" fmla="*/ 3 w 100"/>
                <a:gd name="T1" fmla="*/ 0 h 6"/>
                <a:gd name="T2" fmla="*/ 100 w 100"/>
                <a:gd name="T3" fmla="*/ 0 h 6"/>
                <a:gd name="T4" fmla="*/ 100 w 100"/>
                <a:gd name="T5" fmla="*/ 0 h 6"/>
                <a:gd name="T6" fmla="*/ 100 w 100"/>
                <a:gd name="T7" fmla="*/ 0 h 6"/>
                <a:gd name="T8" fmla="*/ 100 w 100"/>
                <a:gd name="T9" fmla="*/ 0 h 6"/>
                <a:gd name="T10" fmla="*/ 100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3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3 h 6"/>
                <a:gd name="T24" fmla="*/ 0 w 100"/>
                <a:gd name="T25" fmla="*/ 3 h 6"/>
                <a:gd name="T26" fmla="*/ 0 w 100"/>
                <a:gd name="T27" fmla="*/ 3 h 6"/>
                <a:gd name="T28" fmla="*/ 3 w 100"/>
                <a:gd name="T29" fmla="*/ 3 h 6"/>
                <a:gd name="T30" fmla="*/ 3 w 100"/>
                <a:gd name="T31" fmla="*/ 0 h 6"/>
                <a:gd name="T32" fmla="*/ 3 w 100"/>
                <a:gd name="T33" fmla="*/ 0 h 6"/>
                <a:gd name="T34" fmla="*/ 3 w 100"/>
                <a:gd name="T35" fmla="*/ 0 h 6"/>
                <a:gd name="T36" fmla="*/ 3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3" y="0"/>
                  </a:moveTo>
                  <a:lnTo>
                    <a:pt x="100" y="0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16" name="Freeform 589"/>
            <p:cNvSpPr>
              <a:spLocks/>
            </p:cNvSpPr>
            <p:nvPr/>
          </p:nvSpPr>
          <p:spPr bwMode="auto">
            <a:xfrm>
              <a:off x="3640" y="3107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100 w 100"/>
                <a:gd name="T3" fmla="*/ 0 h 6"/>
                <a:gd name="T4" fmla="*/ 100 w 100"/>
                <a:gd name="T5" fmla="*/ 0 h 6"/>
                <a:gd name="T6" fmla="*/ 100 w 100"/>
                <a:gd name="T7" fmla="*/ 0 h 6"/>
                <a:gd name="T8" fmla="*/ 100 w 100"/>
                <a:gd name="T9" fmla="*/ 0 h 6"/>
                <a:gd name="T10" fmla="*/ 100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3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3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0 h 6"/>
                <a:gd name="T32" fmla="*/ 0 w 100"/>
                <a:gd name="T33" fmla="*/ 0 h 6"/>
                <a:gd name="T34" fmla="*/ 0 w 100"/>
                <a:gd name="T35" fmla="*/ 0 h 6"/>
                <a:gd name="T36" fmla="*/ 0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0" y="0"/>
                  </a:moveTo>
                  <a:lnTo>
                    <a:pt x="100" y="0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17" name="Freeform 590"/>
            <p:cNvSpPr>
              <a:spLocks/>
            </p:cNvSpPr>
            <p:nvPr/>
          </p:nvSpPr>
          <p:spPr bwMode="auto">
            <a:xfrm>
              <a:off x="3640" y="3110"/>
              <a:ext cx="103" cy="6"/>
            </a:xfrm>
            <a:custGeom>
              <a:avLst/>
              <a:gdLst>
                <a:gd name="T0" fmla="*/ 0 w 103"/>
                <a:gd name="T1" fmla="*/ 0 h 6"/>
                <a:gd name="T2" fmla="*/ 100 w 103"/>
                <a:gd name="T3" fmla="*/ 0 h 6"/>
                <a:gd name="T4" fmla="*/ 100 w 103"/>
                <a:gd name="T5" fmla="*/ 0 h 6"/>
                <a:gd name="T6" fmla="*/ 100 w 103"/>
                <a:gd name="T7" fmla="*/ 0 h 6"/>
                <a:gd name="T8" fmla="*/ 100 w 103"/>
                <a:gd name="T9" fmla="*/ 0 h 6"/>
                <a:gd name="T10" fmla="*/ 100 w 103"/>
                <a:gd name="T11" fmla="*/ 3 h 6"/>
                <a:gd name="T12" fmla="*/ 100 w 103"/>
                <a:gd name="T13" fmla="*/ 3 h 6"/>
                <a:gd name="T14" fmla="*/ 103 w 103"/>
                <a:gd name="T15" fmla="*/ 3 h 6"/>
                <a:gd name="T16" fmla="*/ 103 w 103"/>
                <a:gd name="T17" fmla="*/ 3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3 h 6"/>
                <a:gd name="T24" fmla="*/ 0 w 103"/>
                <a:gd name="T25" fmla="*/ 3 h 6"/>
                <a:gd name="T26" fmla="*/ 0 w 103"/>
                <a:gd name="T27" fmla="*/ 3 h 6"/>
                <a:gd name="T28" fmla="*/ 0 w 103"/>
                <a:gd name="T29" fmla="*/ 3 h 6"/>
                <a:gd name="T30" fmla="*/ 0 w 103"/>
                <a:gd name="T31" fmla="*/ 0 h 6"/>
                <a:gd name="T32" fmla="*/ 0 w 103"/>
                <a:gd name="T33" fmla="*/ 0 h 6"/>
                <a:gd name="T34" fmla="*/ 0 w 103"/>
                <a:gd name="T35" fmla="*/ 0 h 6"/>
                <a:gd name="T36" fmla="*/ 0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0" y="0"/>
                  </a:moveTo>
                  <a:lnTo>
                    <a:pt x="100" y="0"/>
                  </a:lnTo>
                  <a:lnTo>
                    <a:pt x="100" y="3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18" name="Freeform 591"/>
            <p:cNvSpPr>
              <a:spLocks/>
            </p:cNvSpPr>
            <p:nvPr/>
          </p:nvSpPr>
          <p:spPr bwMode="auto">
            <a:xfrm>
              <a:off x="3640" y="3113"/>
              <a:ext cx="103" cy="6"/>
            </a:xfrm>
            <a:custGeom>
              <a:avLst/>
              <a:gdLst>
                <a:gd name="T0" fmla="*/ 0 w 103"/>
                <a:gd name="T1" fmla="*/ 0 h 6"/>
                <a:gd name="T2" fmla="*/ 100 w 103"/>
                <a:gd name="T3" fmla="*/ 0 h 6"/>
                <a:gd name="T4" fmla="*/ 100 w 103"/>
                <a:gd name="T5" fmla="*/ 0 h 6"/>
                <a:gd name="T6" fmla="*/ 103 w 103"/>
                <a:gd name="T7" fmla="*/ 0 h 6"/>
                <a:gd name="T8" fmla="*/ 103 w 103"/>
                <a:gd name="T9" fmla="*/ 0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3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3 h 6"/>
                <a:gd name="T24" fmla="*/ 0 w 103"/>
                <a:gd name="T25" fmla="*/ 3 h 6"/>
                <a:gd name="T26" fmla="*/ 0 w 103"/>
                <a:gd name="T27" fmla="*/ 3 h 6"/>
                <a:gd name="T28" fmla="*/ 0 w 103"/>
                <a:gd name="T29" fmla="*/ 3 h 6"/>
                <a:gd name="T30" fmla="*/ 0 w 103"/>
                <a:gd name="T31" fmla="*/ 0 h 6"/>
                <a:gd name="T32" fmla="*/ 0 w 103"/>
                <a:gd name="T33" fmla="*/ 0 h 6"/>
                <a:gd name="T34" fmla="*/ 0 w 103"/>
                <a:gd name="T35" fmla="*/ 0 h 6"/>
                <a:gd name="T36" fmla="*/ 0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0" y="0"/>
                  </a:moveTo>
                  <a:lnTo>
                    <a:pt x="100" y="0"/>
                  </a:ln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19" name="Freeform 592"/>
            <p:cNvSpPr>
              <a:spLocks/>
            </p:cNvSpPr>
            <p:nvPr/>
          </p:nvSpPr>
          <p:spPr bwMode="auto">
            <a:xfrm>
              <a:off x="3640" y="3116"/>
              <a:ext cx="103" cy="6"/>
            </a:xfrm>
            <a:custGeom>
              <a:avLst/>
              <a:gdLst>
                <a:gd name="T0" fmla="*/ 0 w 103"/>
                <a:gd name="T1" fmla="*/ 0 h 6"/>
                <a:gd name="T2" fmla="*/ 103 w 103"/>
                <a:gd name="T3" fmla="*/ 0 h 6"/>
                <a:gd name="T4" fmla="*/ 103 w 103"/>
                <a:gd name="T5" fmla="*/ 0 h 6"/>
                <a:gd name="T6" fmla="*/ 103 w 103"/>
                <a:gd name="T7" fmla="*/ 0 h 6"/>
                <a:gd name="T8" fmla="*/ 103 w 103"/>
                <a:gd name="T9" fmla="*/ 0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3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3 h 6"/>
                <a:gd name="T24" fmla="*/ 0 w 103"/>
                <a:gd name="T25" fmla="*/ 3 h 6"/>
                <a:gd name="T26" fmla="*/ 0 w 103"/>
                <a:gd name="T27" fmla="*/ 3 h 6"/>
                <a:gd name="T28" fmla="*/ 0 w 103"/>
                <a:gd name="T29" fmla="*/ 3 h 6"/>
                <a:gd name="T30" fmla="*/ 0 w 103"/>
                <a:gd name="T31" fmla="*/ 0 h 6"/>
                <a:gd name="T32" fmla="*/ 0 w 103"/>
                <a:gd name="T33" fmla="*/ 0 h 6"/>
                <a:gd name="T34" fmla="*/ 0 w 103"/>
                <a:gd name="T35" fmla="*/ 0 h 6"/>
                <a:gd name="T36" fmla="*/ 0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0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20" name="Freeform 593"/>
            <p:cNvSpPr>
              <a:spLocks/>
            </p:cNvSpPr>
            <p:nvPr/>
          </p:nvSpPr>
          <p:spPr bwMode="auto">
            <a:xfrm>
              <a:off x="3637" y="3119"/>
              <a:ext cx="106" cy="6"/>
            </a:xfrm>
            <a:custGeom>
              <a:avLst/>
              <a:gdLst>
                <a:gd name="T0" fmla="*/ 3 w 106"/>
                <a:gd name="T1" fmla="*/ 0 h 6"/>
                <a:gd name="T2" fmla="*/ 106 w 106"/>
                <a:gd name="T3" fmla="*/ 0 h 6"/>
                <a:gd name="T4" fmla="*/ 106 w 106"/>
                <a:gd name="T5" fmla="*/ 0 h 6"/>
                <a:gd name="T6" fmla="*/ 106 w 106"/>
                <a:gd name="T7" fmla="*/ 0 h 6"/>
                <a:gd name="T8" fmla="*/ 106 w 106"/>
                <a:gd name="T9" fmla="*/ 0 h 6"/>
                <a:gd name="T10" fmla="*/ 106 w 106"/>
                <a:gd name="T11" fmla="*/ 3 h 6"/>
                <a:gd name="T12" fmla="*/ 106 w 106"/>
                <a:gd name="T13" fmla="*/ 3 h 6"/>
                <a:gd name="T14" fmla="*/ 106 w 106"/>
                <a:gd name="T15" fmla="*/ 3 h 6"/>
                <a:gd name="T16" fmla="*/ 106 w 106"/>
                <a:gd name="T17" fmla="*/ 3 h 6"/>
                <a:gd name="T18" fmla="*/ 106 w 106"/>
                <a:gd name="T19" fmla="*/ 6 h 6"/>
                <a:gd name="T20" fmla="*/ 0 w 106"/>
                <a:gd name="T21" fmla="*/ 6 h 6"/>
                <a:gd name="T22" fmla="*/ 0 w 106"/>
                <a:gd name="T23" fmla="*/ 3 h 6"/>
                <a:gd name="T24" fmla="*/ 0 w 106"/>
                <a:gd name="T25" fmla="*/ 3 h 6"/>
                <a:gd name="T26" fmla="*/ 3 w 106"/>
                <a:gd name="T27" fmla="*/ 3 h 6"/>
                <a:gd name="T28" fmla="*/ 3 w 106"/>
                <a:gd name="T29" fmla="*/ 3 h 6"/>
                <a:gd name="T30" fmla="*/ 3 w 106"/>
                <a:gd name="T31" fmla="*/ 0 h 6"/>
                <a:gd name="T32" fmla="*/ 3 w 106"/>
                <a:gd name="T33" fmla="*/ 0 h 6"/>
                <a:gd name="T34" fmla="*/ 3 w 106"/>
                <a:gd name="T35" fmla="*/ 0 h 6"/>
                <a:gd name="T36" fmla="*/ 3 w 1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6"/>
                <a:gd name="T59" fmla="*/ 106 w 1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6">
                  <a:moveTo>
                    <a:pt x="3" y="0"/>
                  </a:moveTo>
                  <a:lnTo>
                    <a:pt x="106" y="0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21" name="Freeform 594"/>
            <p:cNvSpPr>
              <a:spLocks/>
            </p:cNvSpPr>
            <p:nvPr/>
          </p:nvSpPr>
          <p:spPr bwMode="auto">
            <a:xfrm>
              <a:off x="3637" y="3122"/>
              <a:ext cx="106" cy="6"/>
            </a:xfrm>
            <a:custGeom>
              <a:avLst/>
              <a:gdLst>
                <a:gd name="T0" fmla="*/ 3 w 106"/>
                <a:gd name="T1" fmla="*/ 0 h 6"/>
                <a:gd name="T2" fmla="*/ 106 w 106"/>
                <a:gd name="T3" fmla="*/ 0 h 6"/>
                <a:gd name="T4" fmla="*/ 106 w 106"/>
                <a:gd name="T5" fmla="*/ 0 h 6"/>
                <a:gd name="T6" fmla="*/ 106 w 106"/>
                <a:gd name="T7" fmla="*/ 0 h 6"/>
                <a:gd name="T8" fmla="*/ 106 w 106"/>
                <a:gd name="T9" fmla="*/ 0 h 6"/>
                <a:gd name="T10" fmla="*/ 106 w 106"/>
                <a:gd name="T11" fmla="*/ 3 h 6"/>
                <a:gd name="T12" fmla="*/ 106 w 106"/>
                <a:gd name="T13" fmla="*/ 3 h 6"/>
                <a:gd name="T14" fmla="*/ 106 w 106"/>
                <a:gd name="T15" fmla="*/ 3 h 6"/>
                <a:gd name="T16" fmla="*/ 106 w 106"/>
                <a:gd name="T17" fmla="*/ 3 h 6"/>
                <a:gd name="T18" fmla="*/ 106 w 106"/>
                <a:gd name="T19" fmla="*/ 6 h 6"/>
                <a:gd name="T20" fmla="*/ 0 w 106"/>
                <a:gd name="T21" fmla="*/ 6 h 6"/>
                <a:gd name="T22" fmla="*/ 0 w 106"/>
                <a:gd name="T23" fmla="*/ 3 h 6"/>
                <a:gd name="T24" fmla="*/ 0 w 106"/>
                <a:gd name="T25" fmla="*/ 3 h 6"/>
                <a:gd name="T26" fmla="*/ 0 w 106"/>
                <a:gd name="T27" fmla="*/ 3 h 6"/>
                <a:gd name="T28" fmla="*/ 0 w 106"/>
                <a:gd name="T29" fmla="*/ 3 h 6"/>
                <a:gd name="T30" fmla="*/ 0 w 106"/>
                <a:gd name="T31" fmla="*/ 0 h 6"/>
                <a:gd name="T32" fmla="*/ 0 w 106"/>
                <a:gd name="T33" fmla="*/ 0 h 6"/>
                <a:gd name="T34" fmla="*/ 3 w 106"/>
                <a:gd name="T35" fmla="*/ 0 h 6"/>
                <a:gd name="T36" fmla="*/ 3 w 1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6"/>
                <a:gd name="T59" fmla="*/ 106 w 1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6">
                  <a:moveTo>
                    <a:pt x="3" y="0"/>
                  </a:moveTo>
                  <a:lnTo>
                    <a:pt x="106" y="0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22" name="Freeform 595"/>
            <p:cNvSpPr>
              <a:spLocks/>
            </p:cNvSpPr>
            <p:nvPr/>
          </p:nvSpPr>
          <p:spPr bwMode="auto">
            <a:xfrm>
              <a:off x="3637" y="3125"/>
              <a:ext cx="106" cy="6"/>
            </a:xfrm>
            <a:custGeom>
              <a:avLst/>
              <a:gdLst>
                <a:gd name="T0" fmla="*/ 0 w 106"/>
                <a:gd name="T1" fmla="*/ 0 h 6"/>
                <a:gd name="T2" fmla="*/ 106 w 106"/>
                <a:gd name="T3" fmla="*/ 0 h 6"/>
                <a:gd name="T4" fmla="*/ 106 w 106"/>
                <a:gd name="T5" fmla="*/ 0 h 6"/>
                <a:gd name="T6" fmla="*/ 106 w 106"/>
                <a:gd name="T7" fmla="*/ 0 h 6"/>
                <a:gd name="T8" fmla="*/ 106 w 106"/>
                <a:gd name="T9" fmla="*/ 0 h 6"/>
                <a:gd name="T10" fmla="*/ 106 w 106"/>
                <a:gd name="T11" fmla="*/ 3 h 6"/>
                <a:gd name="T12" fmla="*/ 106 w 106"/>
                <a:gd name="T13" fmla="*/ 3 h 6"/>
                <a:gd name="T14" fmla="*/ 106 w 106"/>
                <a:gd name="T15" fmla="*/ 3 h 6"/>
                <a:gd name="T16" fmla="*/ 106 w 106"/>
                <a:gd name="T17" fmla="*/ 3 h 6"/>
                <a:gd name="T18" fmla="*/ 106 w 106"/>
                <a:gd name="T19" fmla="*/ 6 h 6"/>
                <a:gd name="T20" fmla="*/ 0 w 106"/>
                <a:gd name="T21" fmla="*/ 6 h 6"/>
                <a:gd name="T22" fmla="*/ 0 w 106"/>
                <a:gd name="T23" fmla="*/ 3 h 6"/>
                <a:gd name="T24" fmla="*/ 0 w 106"/>
                <a:gd name="T25" fmla="*/ 3 h 6"/>
                <a:gd name="T26" fmla="*/ 0 w 106"/>
                <a:gd name="T27" fmla="*/ 3 h 6"/>
                <a:gd name="T28" fmla="*/ 0 w 106"/>
                <a:gd name="T29" fmla="*/ 3 h 6"/>
                <a:gd name="T30" fmla="*/ 0 w 106"/>
                <a:gd name="T31" fmla="*/ 0 h 6"/>
                <a:gd name="T32" fmla="*/ 0 w 106"/>
                <a:gd name="T33" fmla="*/ 0 h 6"/>
                <a:gd name="T34" fmla="*/ 0 w 106"/>
                <a:gd name="T35" fmla="*/ 0 h 6"/>
                <a:gd name="T36" fmla="*/ 0 w 1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6"/>
                <a:gd name="T59" fmla="*/ 106 w 1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6">
                  <a:moveTo>
                    <a:pt x="0" y="0"/>
                  </a:moveTo>
                  <a:lnTo>
                    <a:pt x="106" y="0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23" name="Freeform 596"/>
            <p:cNvSpPr>
              <a:spLocks/>
            </p:cNvSpPr>
            <p:nvPr/>
          </p:nvSpPr>
          <p:spPr bwMode="auto">
            <a:xfrm>
              <a:off x="3637" y="3128"/>
              <a:ext cx="109" cy="6"/>
            </a:xfrm>
            <a:custGeom>
              <a:avLst/>
              <a:gdLst>
                <a:gd name="T0" fmla="*/ 0 w 109"/>
                <a:gd name="T1" fmla="*/ 0 h 6"/>
                <a:gd name="T2" fmla="*/ 106 w 109"/>
                <a:gd name="T3" fmla="*/ 0 h 6"/>
                <a:gd name="T4" fmla="*/ 106 w 109"/>
                <a:gd name="T5" fmla="*/ 0 h 6"/>
                <a:gd name="T6" fmla="*/ 106 w 109"/>
                <a:gd name="T7" fmla="*/ 0 h 6"/>
                <a:gd name="T8" fmla="*/ 106 w 109"/>
                <a:gd name="T9" fmla="*/ 0 h 6"/>
                <a:gd name="T10" fmla="*/ 106 w 109"/>
                <a:gd name="T11" fmla="*/ 3 h 6"/>
                <a:gd name="T12" fmla="*/ 106 w 109"/>
                <a:gd name="T13" fmla="*/ 3 h 6"/>
                <a:gd name="T14" fmla="*/ 106 w 109"/>
                <a:gd name="T15" fmla="*/ 3 h 6"/>
                <a:gd name="T16" fmla="*/ 106 w 109"/>
                <a:gd name="T17" fmla="*/ 3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3 h 6"/>
                <a:gd name="T24" fmla="*/ 0 w 109"/>
                <a:gd name="T25" fmla="*/ 3 h 6"/>
                <a:gd name="T26" fmla="*/ 0 w 109"/>
                <a:gd name="T27" fmla="*/ 3 h 6"/>
                <a:gd name="T28" fmla="*/ 0 w 109"/>
                <a:gd name="T29" fmla="*/ 3 h 6"/>
                <a:gd name="T30" fmla="*/ 0 w 109"/>
                <a:gd name="T31" fmla="*/ 0 h 6"/>
                <a:gd name="T32" fmla="*/ 0 w 109"/>
                <a:gd name="T33" fmla="*/ 0 h 6"/>
                <a:gd name="T34" fmla="*/ 0 w 109"/>
                <a:gd name="T35" fmla="*/ 0 h 6"/>
                <a:gd name="T36" fmla="*/ 0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0" y="0"/>
                  </a:moveTo>
                  <a:lnTo>
                    <a:pt x="106" y="0"/>
                  </a:lnTo>
                  <a:lnTo>
                    <a:pt x="106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24" name="Freeform 597"/>
            <p:cNvSpPr>
              <a:spLocks/>
            </p:cNvSpPr>
            <p:nvPr/>
          </p:nvSpPr>
          <p:spPr bwMode="auto">
            <a:xfrm>
              <a:off x="3637" y="3131"/>
              <a:ext cx="109" cy="6"/>
            </a:xfrm>
            <a:custGeom>
              <a:avLst/>
              <a:gdLst>
                <a:gd name="T0" fmla="*/ 0 w 109"/>
                <a:gd name="T1" fmla="*/ 0 h 6"/>
                <a:gd name="T2" fmla="*/ 106 w 109"/>
                <a:gd name="T3" fmla="*/ 0 h 6"/>
                <a:gd name="T4" fmla="*/ 106 w 109"/>
                <a:gd name="T5" fmla="*/ 0 h 6"/>
                <a:gd name="T6" fmla="*/ 106 w 109"/>
                <a:gd name="T7" fmla="*/ 0 h 6"/>
                <a:gd name="T8" fmla="*/ 106 w 109"/>
                <a:gd name="T9" fmla="*/ 0 h 6"/>
                <a:gd name="T10" fmla="*/ 109 w 109"/>
                <a:gd name="T11" fmla="*/ 3 h 6"/>
                <a:gd name="T12" fmla="*/ 109 w 109"/>
                <a:gd name="T13" fmla="*/ 3 h 6"/>
                <a:gd name="T14" fmla="*/ 109 w 109"/>
                <a:gd name="T15" fmla="*/ 3 h 6"/>
                <a:gd name="T16" fmla="*/ 109 w 109"/>
                <a:gd name="T17" fmla="*/ 3 h 6"/>
                <a:gd name="T18" fmla="*/ 109 w 109"/>
                <a:gd name="T19" fmla="*/ 6 h 6"/>
                <a:gd name="T20" fmla="*/ 0 w 109"/>
                <a:gd name="T21" fmla="*/ 6 h 6"/>
                <a:gd name="T22" fmla="*/ 0 w 109"/>
                <a:gd name="T23" fmla="*/ 3 h 6"/>
                <a:gd name="T24" fmla="*/ 0 w 109"/>
                <a:gd name="T25" fmla="*/ 3 h 6"/>
                <a:gd name="T26" fmla="*/ 0 w 109"/>
                <a:gd name="T27" fmla="*/ 3 h 6"/>
                <a:gd name="T28" fmla="*/ 0 w 109"/>
                <a:gd name="T29" fmla="*/ 3 h 6"/>
                <a:gd name="T30" fmla="*/ 0 w 109"/>
                <a:gd name="T31" fmla="*/ 0 h 6"/>
                <a:gd name="T32" fmla="*/ 0 w 109"/>
                <a:gd name="T33" fmla="*/ 0 h 6"/>
                <a:gd name="T34" fmla="*/ 0 w 109"/>
                <a:gd name="T35" fmla="*/ 0 h 6"/>
                <a:gd name="T36" fmla="*/ 0 w 1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9"/>
                <a:gd name="T58" fmla="*/ 0 h 6"/>
                <a:gd name="T59" fmla="*/ 109 w 1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9" h="6">
                  <a:moveTo>
                    <a:pt x="0" y="0"/>
                  </a:moveTo>
                  <a:lnTo>
                    <a:pt x="106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25" name="Freeform 598"/>
            <p:cNvSpPr>
              <a:spLocks/>
            </p:cNvSpPr>
            <p:nvPr/>
          </p:nvSpPr>
          <p:spPr bwMode="auto">
            <a:xfrm>
              <a:off x="3633" y="3134"/>
              <a:ext cx="113" cy="6"/>
            </a:xfrm>
            <a:custGeom>
              <a:avLst/>
              <a:gdLst>
                <a:gd name="T0" fmla="*/ 4 w 113"/>
                <a:gd name="T1" fmla="*/ 0 h 6"/>
                <a:gd name="T2" fmla="*/ 113 w 113"/>
                <a:gd name="T3" fmla="*/ 0 h 6"/>
                <a:gd name="T4" fmla="*/ 113 w 113"/>
                <a:gd name="T5" fmla="*/ 0 h 6"/>
                <a:gd name="T6" fmla="*/ 113 w 113"/>
                <a:gd name="T7" fmla="*/ 0 h 6"/>
                <a:gd name="T8" fmla="*/ 113 w 113"/>
                <a:gd name="T9" fmla="*/ 0 h 6"/>
                <a:gd name="T10" fmla="*/ 113 w 113"/>
                <a:gd name="T11" fmla="*/ 3 h 6"/>
                <a:gd name="T12" fmla="*/ 113 w 113"/>
                <a:gd name="T13" fmla="*/ 3 h 6"/>
                <a:gd name="T14" fmla="*/ 113 w 113"/>
                <a:gd name="T15" fmla="*/ 3 h 6"/>
                <a:gd name="T16" fmla="*/ 113 w 113"/>
                <a:gd name="T17" fmla="*/ 3 h 6"/>
                <a:gd name="T18" fmla="*/ 113 w 113"/>
                <a:gd name="T19" fmla="*/ 6 h 6"/>
                <a:gd name="T20" fmla="*/ 0 w 113"/>
                <a:gd name="T21" fmla="*/ 6 h 6"/>
                <a:gd name="T22" fmla="*/ 4 w 113"/>
                <a:gd name="T23" fmla="*/ 3 h 6"/>
                <a:gd name="T24" fmla="*/ 4 w 113"/>
                <a:gd name="T25" fmla="*/ 3 h 6"/>
                <a:gd name="T26" fmla="*/ 4 w 113"/>
                <a:gd name="T27" fmla="*/ 3 h 6"/>
                <a:gd name="T28" fmla="*/ 4 w 113"/>
                <a:gd name="T29" fmla="*/ 3 h 6"/>
                <a:gd name="T30" fmla="*/ 4 w 113"/>
                <a:gd name="T31" fmla="*/ 0 h 6"/>
                <a:gd name="T32" fmla="*/ 4 w 113"/>
                <a:gd name="T33" fmla="*/ 0 h 6"/>
                <a:gd name="T34" fmla="*/ 4 w 113"/>
                <a:gd name="T35" fmla="*/ 0 h 6"/>
                <a:gd name="T36" fmla="*/ 4 w 11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"/>
                <a:gd name="T58" fmla="*/ 0 h 6"/>
                <a:gd name="T59" fmla="*/ 113 w 11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" h="6">
                  <a:moveTo>
                    <a:pt x="4" y="0"/>
                  </a:moveTo>
                  <a:lnTo>
                    <a:pt x="113" y="0"/>
                  </a:lnTo>
                  <a:lnTo>
                    <a:pt x="113" y="3"/>
                  </a:lnTo>
                  <a:lnTo>
                    <a:pt x="113" y="6"/>
                  </a:lnTo>
                  <a:lnTo>
                    <a:pt x="0" y="6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26" name="Freeform 599"/>
            <p:cNvSpPr>
              <a:spLocks/>
            </p:cNvSpPr>
            <p:nvPr/>
          </p:nvSpPr>
          <p:spPr bwMode="auto">
            <a:xfrm>
              <a:off x="3633" y="3137"/>
              <a:ext cx="113" cy="6"/>
            </a:xfrm>
            <a:custGeom>
              <a:avLst/>
              <a:gdLst>
                <a:gd name="T0" fmla="*/ 4 w 113"/>
                <a:gd name="T1" fmla="*/ 0 h 6"/>
                <a:gd name="T2" fmla="*/ 113 w 113"/>
                <a:gd name="T3" fmla="*/ 0 h 6"/>
                <a:gd name="T4" fmla="*/ 113 w 113"/>
                <a:gd name="T5" fmla="*/ 0 h 6"/>
                <a:gd name="T6" fmla="*/ 113 w 113"/>
                <a:gd name="T7" fmla="*/ 0 h 6"/>
                <a:gd name="T8" fmla="*/ 113 w 113"/>
                <a:gd name="T9" fmla="*/ 0 h 6"/>
                <a:gd name="T10" fmla="*/ 113 w 113"/>
                <a:gd name="T11" fmla="*/ 3 h 6"/>
                <a:gd name="T12" fmla="*/ 113 w 113"/>
                <a:gd name="T13" fmla="*/ 3 h 6"/>
                <a:gd name="T14" fmla="*/ 113 w 113"/>
                <a:gd name="T15" fmla="*/ 3 h 6"/>
                <a:gd name="T16" fmla="*/ 113 w 113"/>
                <a:gd name="T17" fmla="*/ 3 h 6"/>
                <a:gd name="T18" fmla="*/ 113 w 113"/>
                <a:gd name="T19" fmla="*/ 6 h 6"/>
                <a:gd name="T20" fmla="*/ 0 w 113"/>
                <a:gd name="T21" fmla="*/ 6 h 6"/>
                <a:gd name="T22" fmla="*/ 0 w 113"/>
                <a:gd name="T23" fmla="*/ 3 h 6"/>
                <a:gd name="T24" fmla="*/ 0 w 113"/>
                <a:gd name="T25" fmla="*/ 3 h 6"/>
                <a:gd name="T26" fmla="*/ 0 w 113"/>
                <a:gd name="T27" fmla="*/ 3 h 6"/>
                <a:gd name="T28" fmla="*/ 0 w 113"/>
                <a:gd name="T29" fmla="*/ 3 h 6"/>
                <a:gd name="T30" fmla="*/ 4 w 113"/>
                <a:gd name="T31" fmla="*/ 0 h 6"/>
                <a:gd name="T32" fmla="*/ 4 w 113"/>
                <a:gd name="T33" fmla="*/ 0 h 6"/>
                <a:gd name="T34" fmla="*/ 4 w 113"/>
                <a:gd name="T35" fmla="*/ 0 h 6"/>
                <a:gd name="T36" fmla="*/ 4 w 11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"/>
                <a:gd name="T58" fmla="*/ 0 h 6"/>
                <a:gd name="T59" fmla="*/ 113 w 11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" h="6">
                  <a:moveTo>
                    <a:pt x="4" y="0"/>
                  </a:moveTo>
                  <a:lnTo>
                    <a:pt x="113" y="0"/>
                  </a:lnTo>
                  <a:lnTo>
                    <a:pt x="113" y="3"/>
                  </a:lnTo>
                  <a:lnTo>
                    <a:pt x="11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27" name="Freeform 600"/>
            <p:cNvSpPr>
              <a:spLocks/>
            </p:cNvSpPr>
            <p:nvPr/>
          </p:nvSpPr>
          <p:spPr bwMode="auto">
            <a:xfrm>
              <a:off x="3633" y="3140"/>
              <a:ext cx="113" cy="6"/>
            </a:xfrm>
            <a:custGeom>
              <a:avLst/>
              <a:gdLst>
                <a:gd name="T0" fmla="*/ 0 w 113"/>
                <a:gd name="T1" fmla="*/ 0 h 6"/>
                <a:gd name="T2" fmla="*/ 113 w 113"/>
                <a:gd name="T3" fmla="*/ 0 h 6"/>
                <a:gd name="T4" fmla="*/ 113 w 113"/>
                <a:gd name="T5" fmla="*/ 0 h 6"/>
                <a:gd name="T6" fmla="*/ 113 w 113"/>
                <a:gd name="T7" fmla="*/ 0 h 6"/>
                <a:gd name="T8" fmla="*/ 113 w 113"/>
                <a:gd name="T9" fmla="*/ 0 h 6"/>
                <a:gd name="T10" fmla="*/ 113 w 113"/>
                <a:gd name="T11" fmla="*/ 3 h 6"/>
                <a:gd name="T12" fmla="*/ 113 w 113"/>
                <a:gd name="T13" fmla="*/ 3 h 6"/>
                <a:gd name="T14" fmla="*/ 113 w 113"/>
                <a:gd name="T15" fmla="*/ 3 h 6"/>
                <a:gd name="T16" fmla="*/ 113 w 113"/>
                <a:gd name="T17" fmla="*/ 3 h 6"/>
                <a:gd name="T18" fmla="*/ 113 w 113"/>
                <a:gd name="T19" fmla="*/ 6 h 6"/>
                <a:gd name="T20" fmla="*/ 0 w 113"/>
                <a:gd name="T21" fmla="*/ 6 h 6"/>
                <a:gd name="T22" fmla="*/ 0 w 113"/>
                <a:gd name="T23" fmla="*/ 3 h 6"/>
                <a:gd name="T24" fmla="*/ 0 w 113"/>
                <a:gd name="T25" fmla="*/ 3 h 6"/>
                <a:gd name="T26" fmla="*/ 0 w 113"/>
                <a:gd name="T27" fmla="*/ 3 h 6"/>
                <a:gd name="T28" fmla="*/ 0 w 113"/>
                <a:gd name="T29" fmla="*/ 3 h 6"/>
                <a:gd name="T30" fmla="*/ 0 w 113"/>
                <a:gd name="T31" fmla="*/ 0 h 6"/>
                <a:gd name="T32" fmla="*/ 0 w 113"/>
                <a:gd name="T33" fmla="*/ 0 h 6"/>
                <a:gd name="T34" fmla="*/ 0 w 113"/>
                <a:gd name="T35" fmla="*/ 0 h 6"/>
                <a:gd name="T36" fmla="*/ 0 w 11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"/>
                <a:gd name="T58" fmla="*/ 0 h 6"/>
                <a:gd name="T59" fmla="*/ 113 w 11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" h="6">
                  <a:moveTo>
                    <a:pt x="0" y="0"/>
                  </a:moveTo>
                  <a:lnTo>
                    <a:pt x="113" y="0"/>
                  </a:lnTo>
                  <a:lnTo>
                    <a:pt x="113" y="3"/>
                  </a:lnTo>
                  <a:lnTo>
                    <a:pt x="11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28" name="Freeform 601"/>
            <p:cNvSpPr>
              <a:spLocks/>
            </p:cNvSpPr>
            <p:nvPr/>
          </p:nvSpPr>
          <p:spPr bwMode="auto">
            <a:xfrm>
              <a:off x="3633" y="3143"/>
              <a:ext cx="113" cy="6"/>
            </a:xfrm>
            <a:custGeom>
              <a:avLst/>
              <a:gdLst>
                <a:gd name="T0" fmla="*/ 0 w 113"/>
                <a:gd name="T1" fmla="*/ 0 h 6"/>
                <a:gd name="T2" fmla="*/ 113 w 113"/>
                <a:gd name="T3" fmla="*/ 0 h 6"/>
                <a:gd name="T4" fmla="*/ 113 w 113"/>
                <a:gd name="T5" fmla="*/ 0 h 6"/>
                <a:gd name="T6" fmla="*/ 113 w 113"/>
                <a:gd name="T7" fmla="*/ 0 h 6"/>
                <a:gd name="T8" fmla="*/ 113 w 113"/>
                <a:gd name="T9" fmla="*/ 0 h 6"/>
                <a:gd name="T10" fmla="*/ 113 w 113"/>
                <a:gd name="T11" fmla="*/ 3 h 6"/>
                <a:gd name="T12" fmla="*/ 113 w 113"/>
                <a:gd name="T13" fmla="*/ 3 h 6"/>
                <a:gd name="T14" fmla="*/ 113 w 113"/>
                <a:gd name="T15" fmla="*/ 3 h 6"/>
                <a:gd name="T16" fmla="*/ 113 w 113"/>
                <a:gd name="T17" fmla="*/ 3 h 6"/>
                <a:gd name="T18" fmla="*/ 113 w 113"/>
                <a:gd name="T19" fmla="*/ 6 h 6"/>
                <a:gd name="T20" fmla="*/ 0 w 113"/>
                <a:gd name="T21" fmla="*/ 6 h 6"/>
                <a:gd name="T22" fmla="*/ 0 w 113"/>
                <a:gd name="T23" fmla="*/ 3 h 6"/>
                <a:gd name="T24" fmla="*/ 0 w 113"/>
                <a:gd name="T25" fmla="*/ 3 h 6"/>
                <a:gd name="T26" fmla="*/ 0 w 113"/>
                <a:gd name="T27" fmla="*/ 3 h 6"/>
                <a:gd name="T28" fmla="*/ 0 w 113"/>
                <a:gd name="T29" fmla="*/ 3 h 6"/>
                <a:gd name="T30" fmla="*/ 0 w 113"/>
                <a:gd name="T31" fmla="*/ 0 h 6"/>
                <a:gd name="T32" fmla="*/ 0 w 113"/>
                <a:gd name="T33" fmla="*/ 0 h 6"/>
                <a:gd name="T34" fmla="*/ 0 w 113"/>
                <a:gd name="T35" fmla="*/ 0 h 6"/>
                <a:gd name="T36" fmla="*/ 0 w 11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"/>
                <a:gd name="T58" fmla="*/ 0 h 6"/>
                <a:gd name="T59" fmla="*/ 113 w 11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" h="6">
                  <a:moveTo>
                    <a:pt x="0" y="0"/>
                  </a:moveTo>
                  <a:lnTo>
                    <a:pt x="113" y="0"/>
                  </a:lnTo>
                  <a:lnTo>
                    <a:pt x="113" y="3"/>
                  </a:lnTo>
                  <a:lnTo>
                    <a:pt x="11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29" name="Freeform 602"/>
            <p:cNvSpPr>
              <a:spLocks/>
            </p:cNvSpPr>
            <p:nvPr/>
          </p:nvSpPr>
          <p:spPr bwMode="auto">
            <a:xfrm>
              <a:off x="3633" y="3146"/>
              <a:ext cx="113" cy="6"/>
            </a:xfrm>
            <a:custGeom>
              <a:avLst/>
              <a:gdLst>
                <a:gd name="T0" fmla="*/ 0 w 113"/>
                <a:gd name="T1" fmla="*/ 0 h 6"/>
                <a:gd name="T2" fmla="*/ 113 w 113"/>
                <a:gd name="T3" fmla="*/ 0 h 6"/>
                <a:gd name="T4" fmla="*/ 113 w 113"/>
                <a:gd name="T5" fmla="*/ 0 h 6"/>
                <a:gd name="T6" fmla="*/ 113 w 113"/>
                <a:gd name="T7" fmla="*/ 0 h 6"/>
                <a:gd name="T8" fmla="*/ 113 w 113"/>
                <a:gd name="T9" fmla="*/ 0 h 6"/>
                <a:gd name="T10" fmla="*/ 113 w 113"/>
                <a:gd name="T11" fmla="*/ 3 h 6"/>
                <a:gd name="T12" fmla="*/ 113 w 113"/>
                <a:gd name="T13" fmla="*/ 3 h 6"/>
                <a:gd name="T14" fmla="*/ 113 w 113"/>
                <a:gd name="T15" fmla="*/ 3 h 6"/>
                <a:gd name="T16" fmla="*/ 113 w 113"/>
                <a:gd name="T17" fmla="*/ 3 h 6"/>
                <a:gd name="T18" fmla="*/ 113 w 113"/>
                <a:gd name="T19" fmla="*/ 6 h 6"/>
                <a:gd name="T20" fmla="*/ 0 w 113"/>
                <a:gd name="T21" fmla="*/ 6 h 6"/>
                <a:gd name="T22" fmla="*/ 0 w 113"/>
                <a:gd name="T23" fmla="*/ 3 h 6"/>
                <a:gd name="T24" fmla="*/ 0 w 113"/>
                <a:gd name="T25" fmla="*/ 3 h 6"/>
                <a:gd name="T26" fmla="*/ 0 w 113"/>
                <a:gd name="T27" fmla="*/ 3 h 6"/>
                <a:gd name="T28" fmla="*/ 0 w 113"/>
                <a:gd name="T29" fmla="*/ 3 h 6"/>
                <a:gd name="T30" fmla="*/ 0 w 113"/>
                <a:gd name="T31" fmla="*/ 0 h 6"/>
                <a:gd name="T32" fmla="*/ 0 w 113"/>
                <a:gd name="T33" fmla="*/ 0 h 6"/>
                <a:gd name="T34" fmla="*/ 0 w 113"/>
                <a:gd name="T35" fmla="*/ 0 h 6"/>
                <a:gd name="T36" fmla="*/ 0 w 11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"/>
                <a:gd name="T58" fmla="*/ 0 h 6"/>
                <a:gd name="T59" fmla="*/ 113 w 11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" h="6">
                  <a:moveTo>
                    <a:pt x="0" y="0"/>
                  </a:moveTo>
                  <a:lnTo>
                    <a:pt x="113" y="0"/>
                  </a:lnTo>
                  <a:lnTo>
                    <a:pt x="113" y="3"/>
                  </a:lnTo>
                  <a:lnTo>
                    <a:pt x="11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30" name="Freeform 603"/>
            <p:cNvSpPr>
              <a:spLocks/>
            </p:cNvSpPr>
            <p:nvPr/>
          </p:nvSpPr>
          <p:spPr bwMode="auto">
            <a:xfrm>
              <a:off x="3633" y="3149"/>
              <a:ext cx="116" cy="6"/>
            </a:xfrm>
            <a:custGeom>
              <a:avLst/>
              <a:gdLst>
                <a:gd name="T0" fmla="*/ 0 w 116"/>
                <a:gd name="T1" fmla="*/ 0 h 6"/>
                <a:gd name="T2" fmla="*/ 113 w 116"/>
                <a:gd name="T3" fmla="*/ 0 h 6"/>
                <a:gd name="T4" fmla="*/ 113 w 116"/>
                <a:gd name="T5" fmla="*/ 0 h 6"/>
                <a:gd name="T6" fmla="*/ 113 w 116"/>
                <a:gd name="T7" fmla="*/ 0 h 6"/>
                <a:gd name="T8" fmla="*/ 113 w 116"/>
                <a:gd name="T9" fmla="*/ 0 h 6"/>
                <a:gd name="T10" fmla="*/ 113 w 116"/>
                <a:gd name="T11" fmla="*/ 3 h 6"/>
                <a:gd name="T12" fmla="*/ 113 w 116"/>
                <a:gd name="T13" fmla="*/ 3 h 6"/>
                <a:gd name="T14" fmla="*/ 116 w 116"/>
                <a:gd name="T15" fmla="*/ 3 h 6"/>
                <a:gd name="T16" fmla="*/ 116 w 116"/>
                <a:gd name="T17" fmla="*/ 3 h 6"/>
                <a:gd name="T18" fmla="*/ 116 w 116"/>
                <a:gd name="T19" fmla="*/ 6 h 6"/>
                <a:gd name="T20" fmla="*/ 0 w 116"/>
                <a:gd name="T21" fmla="*/ 6 h 6"/>
                <a:gd name="T22" fmla="*/ 0 w 116"/>
                <a:gd name="T23" fmla="*/ 3 h 6"/>
                <a:gd name="T24" fmla="*/ 0 w 116"/>
                <a:gd name="T25" fmla="*/ 3 h 6"/>
                <a:gd name="T26" fmla="*/ 0 w 116"/>
                <a:gd name="T27" fmla="*/ 3 h 6"/>
                <a:gd name="T28" fmla="*/ 0 w 116"/>
                <a:gd name="T29" fmla="*/ 3 h 6"/>
                <a:gd name="T30" fmla="*/ 0 w 116"/>
                <a:gd name="T31" fmla="*/ 0 h 6"/>
                <a:gd name="T32" fmla="*/ 0 w 116"/>
                <a:gd name="T33" fmla="*/ 0 h 6"/>
                <a:gd name="T34" fmla="*/ 0 w 116"/>
                <a:gd name="T35" fmla="*/ 0 h 6"/>
                <a:gd name="T36" fmla="*/ 0 w 11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6"/>
                <a:gd name="T58" fmla="*/ 0 h 6"/>
                <a:gd name="T59" fmla="*/ 116 w 11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6" h="6">
                  <a:moveTo>
                    <a:pt x="0" y="0"/>
                  </a:moveTo>
                  <a:lnTo>
                    <a:pt x="113" y="0"/>
                  </a:lnTo>
                  <a:lnTo>
                    <a:pt x="113" y="3"/>
                  </a:lnTo>
                  <a:lnTo>
                    <a:pt x="116" y="3"/>
                  </a:lnTo>
                  <a:lnTo>
                    <a:pt x="11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31" name="Freeform 604"/>
            <p:cNvSpPr>
              <a:spLocks/>
            </p:cNvSpPr>
            <p:nvPr/>
          </p:nvSpPr>
          <p:spPr bwMode="auto">
            <a:xfrm>
              <a:off x="3630" y="3152"/>
              <a:ext cx="119" cy="6"/>
            </a:xfrm>
            <a:custGeom>
              <a:avLst/>
              <a:gdLst>
                <a:gd name="T0" fmla="*/ 3 w 119"/>
                <a:gd name="T1" fmla="*/ 0 h 6"/>
                <a:gd name="T2" fmla="*/ 116 w 119"/>
                <a:gd name="T3" fmla="*/ 0 h 6"/>
                <a:gd name="T4" fmla="*/ 116 w 119"/>
                <a:gd name="T5" fmla="*/ 0 h 6"/>
                <a:gd name="T6" fmla="*/ 119 w 119"/>
                <a:gd name="T7" fmla="*/ 0 h 6"/>
                <a:gd name="T8" fmla="*/ 119 w 119"/>
                <a:gd name="T9" fmla="*/ 0 h 6"/>
                <a:gd name="T10" fmla="*/ 119 w 119"/>
                <a:gd name="T11" fmla="*/ 3 h 6"/>
                <a:gd name="T12" fmla="*/ 119 w 119"/>
                <a:gd name="T13" fmla="*/ 3 h 6"/>
                <a:gd name="T14" fmla="*/ 119 w 119"/>
                <a:gd name="T15" fmla="*/ 3 h 6"/>
                <a:gd name="T16" fmla="*/ 119 w 119"/>
                <a:gd name="T17" fmla="*/ 3 h 6"/>
                <a:gd name="T18" fmla="*/ 119 w 119"/>
                <a:gd name="T19" fmla="*/ 6 h 6"/>
                <a:gd name="T20" fmla="*/ 0 w 119"/>
                <a:gd name="T21" fmla="*/ 6 h 6"/>
                <a:gd name="T22" fmla="*/ 0 w 119"/>
                <a:gd name="T23" fmla="*/ 3 h 6"/>
                <a:gd name="T24" fmla="*/ 3 w 119"/>
                <a:gd name="T25" fmla="*/ 3 h 6"/>
                <a:gd name="T26" fmla="*/ 3 w 119"/>
                <a:gd name="T27" fmla="*/ 3 h 6"/>
                <a:gd name="T28" fmla="*/ 3 w 119"/>
                <a:gd name="T29" fmla="*/ 3 h 6"/>
                <a:gd name="T30" fmla="*/ 3 w 119"/>
                <a:gd name="T31" fmla="*/ 0 h 6"/>
                <a:gd name="T32" fmla="*/ 3 w 119"/>
                <a:gd name="T33" fmla="*/ 0 h 6"/>
                <a:gd name="T34" fmla="*/ 3 w 119"/>
                <a:gd name="T35" fmla="*/ 0 h 6"/>
                <a:gd name="T36" fmla="*/ 3 w 11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9"/>
                <a:gd name="T58" fmla="*/ 0 h 6"/>
                <a:gd name="T59" fmla="*/ 119 w 11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9" h="6">
                  <a:moveTo>
                    <a:pt x="3" y="0"/>
                  </a:moveTo>
                  <a:lnTo>
                    <a:pt x="116" y="0"/>
                  </a:lnTo>
                  <a:lnTo>
                    <a:pt x="119" y="0"/>
                  </a:lnTo>
                  <a:lnTo>
                    <a:pt x="119" y="3"/>
                  </a:lnTo>
                  <a:lnTo>
                    <a:pt x="11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32" name="Freeform 605"/>
            <p:cNvSpPr>
              <a:spLocks/>
            </p:cNvSpPr>
            <p:nvPr/>
          </p:nvSpPr>
          <p:spPr bwMode="auto">
            <a:xfrm>
              <a:off x="3630" y="3155"/>
              <a:ext cx="119" cy="6"/>
            </a:xfrm>
            <a:custGeom>
              <a:avLst/>
              <a:gdLst>
                <a:gd name="T0" fmla="*/ 3 w 119"/>
                <a:gd name="T1" fmla="*/ 0 h 6"/>
                <a:gd name="T2" fmla="*/ 119 w 119"/>
                <a:gd name="T3" fmla="*/ 0 h 6"/>
                <a:gd name="T4" fmla="*/ 119 w 119"/>
                <a:gd name="T5" fmla="*/ 0 h 6"/>
                <a:gd name="T6" fmla="*/ 119 w 119"/>
                <a:gd name="T7" fmla="*/ 0 h 6"/>
                <a:gd name="T8" fmla="*/ 119 w 119"/>
                <a:gd name="T9" fmla="*/ 0 h 6"/>
                <a:gd name="T10" fmla="*/ 119 w 119"/>
                <a:gd name="T11" fmla="*/ 3 h 6"/>
                <a:gd name="T12" fmla="*/ 119 w 119"/>
                <a:gd name="T13" fmla="*/ 3 h 6"/>
                <a:gd name="T14" fmla="*/ 119 w 119"/>
                <a:gd name="T15" fmla="*/ 3 h 6"/>
                <a:gd name="T16" fmla="*/ 119 w 119"/>
                <a:gd name="T17" fmla="*/ 3 h 6"/>
                <a:gd name="T18" fmla="*/ 119 w 119"/>
                <a:gd name="T19" fmla="*/ 6 h 6"/>
                <a:gd name="T20" fmla="*/ 0 w 119"/>
                <a:gd name="T21" fmla="*/ 6 h 6"/>
                <a:gd name="T22" fmla="*/ 0 w 119"/>
                <a:gd name="T23" fmla="*/ 3 h 6"/>
                <a:gd name="T24" fmla="*/ 0 w 119"/>
                <a:gd name="T25" fmla="*/ 3 h 6"/>
                <a:gd name="T26" fmla="*/ 0 w 119"/>
                <a:gd name="T27" fmla="*/ 3 h 6"/>
                <a:gd name="T28" fmla="*/ 0 w 119"/>
                <a:gd name="T29" fmla="*/ 3 h 6"/>
                <a:gd name="T30" fmla="*/ 0 w 119"/>
                <a:gd name="T31" fmla="*/ 0 h 6"/>
                <a:gd name="T32" fmla="*/ 3 w 119"/>
                <a:gd name="T33" fmla="*/ 0 h 6"/>
                <a:gd name="T34" fmla="*/ 3 w 119"/>
                <a:gd name="T35" fmla="*/ 0 h 6"/>
                <a:gd name="T36" fmla="*/ 3 w 11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9"/>
                <a:gd name="T58" fmla="*/ 0 h 6"/>
                <a:gd name="T59" fmla="*/ 119 w 11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9" h="6">
                  <a:moveTo>
                    <a:pt x="3" y="0"/>
                  </a:moveTo>
                  <a:lnTo>
                    <a:pt x="119" y="0"/>
                  </a:lnTo>
                  <a:lnTo>
                    <a:pt x="119" y="3"/>
                  </a:lnTo>
                  <a:lnTo>
                    <a:pt x="11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33" name="Freeform 606"/>
            <p:cNvSpPr>
              <a:spLocks/>
            </p:cNvSpPr>
            <p:nvPr/>
          </p:nvSpPr>
          <p:spPr bwMode="auto">
            <a:xfrm>
              <a:off x="3630" y="3158"/>
              <a:ext cx="119" cy="6"/>
            </a:xfrm>
            <a:custGeom>
              <a:avLst/>
              <a:gdLst>
                <a:gd name="T0" fmla="*/ 0 w 119"/>
                <a:gd name="T1" fmla="*/ 0 h 6"/>
                <a:gd name="T2" fmla="*/ 119 w 119"/>
                <a:gd name="T3" fmla="*/ 0 h 6"/>
                <a:gd name="T4" fmla="*/ 119 w 119"/>
                <a:gd name="T5" fmla="*/ 0 h 6"/>
                <a:gd name="T6" fmla="*/ 119 w 119"/>
                <a:gd name="T7" fmla="*/ 0 h 6"/>
                <a:gd name="T8" fmla="*/ 119 w 119"/>
                <a:gd name="T9" fmla="*/ 0 h 6"/>
                <a:gd name="T10" fmla="*/ 119 w 119"/>
                <a:gd name="T11" fmla="*/ 3 h 6"/>
                <a:gd name="T12" fmla="*/ 119 w 119"/>
                <a:gd name="T13" fmla="*/ 3 h 6"/>
                <a:gd name="T14" fmla="*/ 119 w 119"/>
                <a:gd name="T15" fmla="*/ 3 h 6"/>
                <a:gd name="T16" fmla="*/ 119 w 119"/>
                <a:gd name="T17" fmla="*/ 3 h 6"/>
                <a:gd name="T18" fmla="*/ 119 w 119"/>
                <a:gd name="T19" fmla="*/ 6 h 6"/>
                <a:gd name="T20" fmla="*/ 0 w 119"/>
                <a:gd name="T21" fmla="*/ 6 h 6"/>
                <a:gd name="T22" fmla="*/ 0 w 119"/>
                <a:gd name="T23" fmla="*/ 3 h 6"/>
                <a:gd name="T24" fmla="*/ 0 w 119"/>
                <a:gd name="T25" fmla="*/ 3 h 6"/>
                <a:gd name="T26" fmla="*/ 0 w 119"/>
                <a:gd name="T27" fmla="*/ 3 h 6"/>
                <a:gd name="T28" fmla="*/ 0 w 119"/>
                <a:gd name="T29" fmla="*/ 3 h 6"/>
                <a:gd name="T30" fmla="*/ 0 w 119"/>
                <a:gd name="T31" fmla="*/ 0 h 6"/>
                <a:gd name="T32" fmla="*/ 0 w 119"/>
                <a:gd name="T33" fmla="*/ 0 h 6"/>
                <a:gd name="T34" fmla="*/ 0 w 119"/>
                <a:gd name="T35" fmla="*/ 0 h 6"/>
                <a:gd name="T36" fmla="*/ 0 w 11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9"/>
                <a:gd name="T58" fmla="*/ 0 h 6"/>
                <a:gd name="T59" fmla="*/ 119 w 11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9" h="6">
                  <a:moveTo>
                    <a:pt x="0" y="0"/>
                  </a:moveTo>
                  <a:lnTo>
                    <a:pt x="119" y="0"/>
                  </a:lnTo>
                  <a:lnTo>
                    <a:pt x="119" y="3"/>
                  </a:lnTo>
                  <a:lnTo>
                    <a:pt x="11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34" name="Freeform 607"/>
            <p:cNvSpPr>
              <a:spLocks/>
            </p:cNvSpPr>
            <p:nvPr/>
          </p:nvSpPr>
          <p:spPr bwMode="auto">
            <a:xfrm>
              <a:off x="3630" y="3161"/>
              <a:ext cx="119" cy="7"/>
            </a:xfrm>
            <a:custGeom>
              <a:avLst/>
              <a:gdLst>
                <a:gd name="T0" fmla="*/ 0 w 119"/>
                <a:gd name="T1" fmla="*/ 0 h 7"/>
                <a:gd name="T2" fmla="*/ 119 w 119"/>
                <a:gd name="T3" fmla="*/ 0 h 7"/>
                <a:gd name="T4" fmla="*/ 119 w 119"/>
                <a:gd name="T5" fmla="*/ 0 h 7"/>
                <a:gd name="T6" fmla="*/ 119 w 119"/>
                <a:gd name="T7" fmla="*/ 0 h 7"/>
                <a:gd name="T8" fmla="*/ 119 w 119"/>
                <a:gd name="T9" fmla="*/ 0 h 7"/>
                <a:gd name="T10" fmla="*/ 119 w 119"/>
                <a:gd name="T11" fmla="*/ 3 h 7"/>
                <a:gd name="T12" fmla="*/ 119 w 119"/>
                <a:gd name="T13" fmla="*/ 3 h 7"/>
                <a:gd name="T14" fmla="*/ 119 w 119"/>
                <a:gd name="T15" fmla="*/ 3 h 7"/>
                <a:gd name="T16" fmla="*/ 119 w 119"/>
                <a:gd name="T17" fmla="*/ 3 h 7"/>
                <a:gd name="T18" fmla="*/ 119 w 119"/>
                <a:gd name="T19" fmla="*/ 7 h 7"/>
                <a:gd name="T20" fmla="*/ 0 w 119"/>
                <a:gd name="T21" fmla="*/ 7 h 7"/>
                <a:gd name="T22" fmla="*/ 0 w 119"/>
                <a:gd name="T23" fmla="*/ 3 h 7"/>
                <a:gd name="T24" fmla="*/ 0 w 119"/>
                <a:gd name="T25" fmla="*/ 3 h 7"/>
                <a:gd name="T26" fmla="*/ 0 w 119"/>
                <a:gd name="T27" fmla="*/ 3 h 7"/>
                <a:gd name="T28" fmla="*/ 0 w 119"/>
                <a:gd name="T29" fmla="*/ 3 h 7"/>
                <a:gd name="T30" fmla="*/ 0 w 119"/>
                <a:gd name="T31" fmla="*/ 0 h 7"/>
                <a:gd name="T32" fmla="*/ 0 w 119"/>
                <a:gd name="T33" fmla="*/ 0 h 7"/>
                <a:gd name="T34" fmla="*/ 0 w 119"/>
                <a:gd name="T35" fmla="*/ 0 h 7"/>
                <a:gd name="T36" fmla="*/ 0 w 119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9"/>
                <a:gd name="T58" fmla="*/ 0 h 7"/>
                <a:gd name="T59" fmla="*/ 119 w 119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9" h="7">
                  <a:moveTo>
                    <a:pt x="0" y="0"/>
                  </a:moveTo>
                  <a:lnTo>
                    <a:pt x="119" y="0"/>
                  </a:lnTo>
                  <a:lnTo>
                    <a:pt x="119" y="3"/>
                  </a:lnTo>
                  <a:lnTo>
                    <a:pt x="119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35" name="Freeform 608"/>
            <p:cNvSpPr>
              <a:spLocks/>
            </p:cNvSpPr>
            <p:nvPr/>
          </p:nvSpPr>
          <p:spPr bwMode="auto">
            <a:xfrm>
              <a:off x="3630" y="3164"/>
              <a:ext cx="119" cy="7"/>
            </a:xfrm>
            <a:custGeom>
              <a:avLst/>
              <a:gdLst>
                <a:gd name="T0" fmla="*/ 0 w 119"/>
                <a:gd name="T1" fmla="*/ 0 h 7"/>
                <a:gd name="T2" fmla="*/ 119 w 119"/>
                <a:gd name="T3" fmla="*/ 0 h 7"/>
                <a:gd name="T4" fmla="*/ 119 w 119"/>
                <a:gd name="T5" fmla="*/ 0 h 7"/>
                <a:gd name="T6" fmla="*/ 119 w 119"/>
                <a:gd name="T7" fmla="*/ 0 h 7"/>
                <a:gd name="T8" fmla="*/ 119 w 119"/>
                <a:gd name="T9" fmla="*/ 0 h 7"/>
                <a:gd name="T10" fmla="*/ 119 w 119"/>
                <a:gd name="T11" fmla="*/ 4 h 7"/>
                <a:gd name="T12" fmla="*/ 119 w 119"/>
                <a:gd name="T13" fmla="*/ 4 h 7"/>
                <a:gd name="T14" fmla="*/ 119 w 119"/>
                <a:gd name="T15" fmla="*/ 4 h 7"/>
                <a:gd name="T16" fmla="*/ 119 w 119"/>
                <a:gd name="T17" fmla="*/ 4 h 7"/>
                <a:gd name="T18" fmla="*/ 119 w 119"/>
                <a:gd name="T19" fmla="*/ 7 h 7"/>
                <a:gd name="T20" fmla="*/ 0 w 119"/>
                <a:gd name="T21" fmla="*/ 7 h 7"/>
                <a:gd name="T22" fmla="*/ 0 w 119"/>
                <a:gd name="T23" fmla="*/ 4 h 7"/>
                <a:gd name="T24" fmla="*/ 0 w 119"/>
                <a:gd name="T25" fmla="*/ 4 h 7"/>
                <a:gd name="T26" fmla="*/ 0 w 119"/>
                <a:gd name="T27" fmla="*/ 4 h 7"/>
                <a:gd name="T28" fmla="*/ 0 w 119"/>
                <a:gd name="T29" fmla="*/ 4 h 7"/>
                <a:gd name="T30" fmla="*/ 0 w 119"/>
                <a:gd name="T31" fmla="*/ 0 h 7"/>
                <a:gd name="T32" fmla="*/ 0 w 119"/>
                <a:gd name="T33" fmla="*/ 0 h 7"/>
                <a:gd name="T34" fmla="*/ 0 w 119"/>
                <a:gd name="T35" fmla="*/ 0 h 7"/>
                <a:gd name="T36" fmla="*/ 0 w 119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9"/>
                <a:gd name="T58" fmla="*/ 0 h 7"/>
                <a:gd name="T59" fmla="*/ 119 w 119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9" h="7">
                  <a:moveTo>
                    <a:pt x="0" y="0"/>
                  </a:moveTo>
                  <a:lnTo>
                    <a:pt x="119" y="0"/>
                  </a:lnTo>
                  <a:lnTo>
                    <a:pt x="119" y="4"/>
                  </a:lnTo>
                  <a:lnTo>
                    <a:pt x="119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36" name="Freeform 609"/>
            <p:cNvSpPr>
              <a:spLocks/>
            </p:cNvSpPr>
            <p:nvPr/>
          </p:nvSpPr>
          <p:spPr bwMode="auto">
            <a:xfrm>
              <a:off x="3630" y="3168"/>
              <a:ext cx="122" cy="6"/>
            </a:xfrm>
            <a:custGeom>
              <a:avLst/>
              <a:gdLst>
                <a:gd name="T0" fmla="*/ 0 w 122"/>
                <a:gd name="T1" fmla="*/ 0 h 6"/>
                <a:gd name="T2" fmla="*/ 119 w 122"/>
                <a:gd name="T3" fmla="*/ 0 h 6"/>
                <a:gd name="T4" fmla="*/ 119 w 122"/>
                <a:gd name="T5" fmla="*/ 0 h 6"/>
                <a:gd name="T6" fmla="*/ 119 w 122"/>
                <a:gd name="T7" fmla="*/ 0 h 6"/>
                <a:gd name="T8" fmla="*/ 119 w 122"/>
                <a:gd name="T9" fmla="*/ 0 h 6"/>
                <a:gd name="T10" fmla="*/ 119 w 122"/>
                <a:gd name="T11" fmla="*/ 3 h 6"/>
                <a:gd name="T12" fmla="*/ 119 w 122"/>
                <a:gd name="T13" fmla="*/ 3 h 6"/>
                <a:gd name="T14" fmla="*/ 119 w 122"/>
                <a:gd name="T15" fmla="*/ 3 h 6"/>
                <a:gd name="T16" fmla="*/ 119 w 122"/>
                <a:gd name="T17" fmla="*/ 3 h 6"/>
                <a:gd name="T18" fmla="*/ 122 w 122"/>
                <a:gd name="T19" fmla="*/ 6 h 6"/>
                <a:gd name="T20" fmla="*/ 0 w 122"/>
                <a:gd name="T21" fmla="*/ 6 h 6"/>
                <a:gd name="T22" fmla="*/ 0 w 122"/>
                <a:gd name="T23" fmla="*/ 3 h 6"/>
                <a:gd name="T24" fmla="*/ 0 w 122"/>
                <a:gd name="T25" fmla="*/ 3 h 6"/>
                <a:gd name="T26" fmla="*/ 0 w 122"/>
                <a:gd name="T27" fmla="*/ 3 h 6"/>
                <a:gd name="T28" fmla="*/ 0 w 122"/>
                <a:gd name="T29" fmla="*/ 3 h 6"/>
                <a:gd name="T30" fmla="*/ 0 w 122"/>
                <a:gd name="T31" fmla="*/ 0 h 6"/>
                <a:gd name="T32" fmla="*/ 0 w 122"/>
                <a:gd name="T33" fmla="*/ 0 h 6"/>
                <a:gd name="T34" fmla="*/ 0 w 122"/>
                <a:gd name="T35" fmla="*/ 0 h 6"/>
                <a:gd name="T36" fmla="*/ 0 w 12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2"/>
                <a:gd name="T58" fmla="*/ 0 h 6"/>
                <a:gd name="T59" fmla="*/ 122 w 12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2" h="6">
                  <a:moveTo>
                    <a:pt x="0" y="0"/>
                  </a:moveTo>
                  <a:lnTo>
                    <a:pt x="119" y="0"/>
                  </a:lnTo>
                  <a:lnTo>
                    <a:pt x="119" y="3"/>
                  </a:lnTo>
                  <a:lnTo>
                    <a:pt x="12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37" name="Freeform 610"/>
            <p:cNvSpPr>
              <a:spLocks/>
            </p:cNvSpPr>
            <p:nvPr/>
          </p:nvSpPr>
          <p:spPr bwMode="auto">
            <a:xfrm>
              <a:off x="3627" y="3171"/>
              <a:ext cx="125" cy="6"/>
            </a:xfrm>
            <a:custGeom>
              <a:avLst/>
              <a:gdLst>
                <a:gd name="T0" fmla="*/ 3 w 125"/>
                <a:gd name="T1" fmla="*/ 0 h 6"/>
                <a:gd name="T2" fmla="*/ 122 w 125"/>
                <a:gd name="T3" fmla="*/ 0 h 6"/>
                <a:gd name="T4" fmla="*/ 122 w 125"/>
                <a:gd name="T5" fmla="*/ 0 h 6"/>
                <a:gd name="T6" fmla="*/ 122 w 125"/>
                <a:gd name="T7" fmla="*/ 0 h 6"/>
                <a:gd name="T8" fmla="*/ 122 w 125"/>
                <a:gd name="T9" fmla="*/ 0 h 6"/>
                <a:gd name="T10" fmla="*/ 125 w 125"/>
                <a:gd name="T11" fmla="*/ 3 h 6"/>
                <a:gd name="T12" fmla="*/ 125 w 125"/>
                <a:gd name="T13" fmla="*/ 3 h 6"/>
                <a:gd name="T14" fmla="*/ 125 w 125"/>
                <a:gd name="T15" fmla="*/ 3 h 6"/>
                <a:gd name="T16" fmla="*/ 125 w 125"/>
                <a:gd name="T17" fmla="*/ 3 h 6"/>
                <a:gd name="T18" fmla="*/ 125 w 125"/>
                <a:gd name="T19" fmla="*/ 6 h 6"/>
                <a:gd name="T20" fmla="*/ 0 w 125"/>
                <a:gd name="T21" fmla="*/ 6 h 6"/>
                <a:gd name="T22" fmla="*/ 0 w 125"/>
                <a:gd name="T23" fmla="*/ 3 h 6"/>
                <a:gd name="T24" fmla="*/ 3 w 125"/>
                <a:gd name="T25" fmla="*/ 3 h 6"/>
                <a:gd name="T26" fmla="*/ 3 w 125"/>
                <a:gd name="T27" fmla="*/ 3 h 6"/>
                <a:gd name="T28" fmla="*/ 3 w 125"/>
                <a:gd name="T29" fmla="*/ 3 h 6"/>
                <a:gd name="T30" fmla="*/ 3 w 125"/>
                <a:gd name="T31" fmla="*/ 0 h 6"/>
                <a:gd name="T32" fmla="*/ 3 w 125"/>
                <a:gd name="T33" fmla="*/ 0 h 6"/>
                <a:gd name="T34" fmla="*/ 3 w 125"/>
                <a:gd name="T35" fmla="*/ 0 h 6"/>
                <a:gd name="T36" fmla="*/ 3 w 12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5"/>
                <a:gd name="T58" fmla="*/ 0 h 6"/>
                <a:gd name="T59" fmla="*/ 125 w 12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5" h="6">
                  <a:moveTo>
                    <a:pt x="3" y="0"/>
                  </a:moveTo>
                  <a:lnTo>
                    <a:pt x="122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38" name="Freeform 611"/>
            <p:cNvSpPr>
              <a:spLocks/>
            </p:cNvSpPr>
            <p:nvPr/>
          </p:nvSpPr>
          <p:spPr bwMode="auto">
            <a:xfrm>
              <a:off x="3627" y="3174"/>
              <a:ext cx="125" cy="6"/>
            </a:xfrm>
            <a:custGeom>
              <a:avLst/>
              <a:gdLst>
                <a:gd name="T0" fmla="*/ 3 w 125"/>
                <a:gd name="T1" fmla="*/ 0 h 6"/>
                <a:gd name="T2" fmla="*/ 125 w 125"/>
                <a:gd name="T3" fmla="*/ 0 h 6"/>
                <a:gd name="T4" fmla="*/ 125 w 125"/>
                <a:gd name="T5" fmla="*/ 0 h 6"/>
                <a:gd name="T6" fmla="*/ 125 w 125"/>
                <a:gd name="T7" fmla="*/ 0 h 6"/>
                <a:gd name="T8" fmla="*/ 125 w 125"/>
                <a:gd name="T9" fmla="*/ 0 h 6"/>
                <a:gd name="T10" fmla="*/ 125 w 125"/>
                <a:gd name="T11" fmla="*/ 3 h 6"/>
                <a:gd name="T12" fmla="*/ 125 w 125"/>
                <a:gd name="T13" fmla="*/ 3 h 6"/>
                <a:gd name="T14" fmla="*/ 125 w 125"/>
                <a:gd name="T15" fmla="*/ 3 h 6"/>
                <a:gd name="T16" fmla="*/ 125 w 125"/>
                <a:gd name="T17" fmla="*/ 3 h 6"/>
                <a:gd name="T18" fmla="*/ 125 w 125"/>
                <a:gd name="T19" fmla="*/ 6 h 6"/>
                <a:gd name="T20" fmla="*/ 0 w 125"/>
                <a:gd name="T21" fmla="*/ 6 h 6"/>
                <a:gd name="T22" fmla="*/ 0 w 125"/>
                <a:gd name="T23" fmla="*/ 3 h 6"/>
                <a:gd name="T24" fmla="*/ 0 w 125"/>
                <a:gd name="T25" fmla="*/ 3 h 6"/>
                <a:gd name="T26" fmla="*/ 0 w 125"/>
                <a:gd name="T27" fmla="*/ 3 h 6"/>
                <a:gd name="T28" fmla="*/ 0 w 125"/>
                <a:gd name="T29" fmla="*/ 3 h 6"/>
                <a:gd name="T30" fmla="*/ 0 w 125"/>
                <a:gd name="T31" fmla="*/ 0 h 6"/>
                <a:gd name="T32" fmla="*/ 3 w 125"/>
                <a:gd name="T33" fmla="*/ 0 h 6"/>
                <a:gd name="T34" fmla="*/ 3 w 125"/>
                <a:gd name="T35" fmla="*/ 0 h 6"/>
                <a:gd name="T36" fmla="*/ 3 w 12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5"/>
                <a:gd name="T58" fmla="*/ 0 h 6"/>
                <a:gd name="T59" fmla="*/ 125 w 12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5" h="6">
                  <a:moveTo>
                    <a:pt x="3" y="0"/>
                  </a:moveTo>
                  <a:lnTo>
                    <a:pt x="125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39" name="Freeform 612"/>
            <p:cNvSpPr>
              <a:spLocks/>
            </p:cNvSpPr>
            <p:nvPr/>
          </p:nvSpPr>
          <p:spPr bwMode="auto">
            <a:xfrm>
              <a:off x="3627" y="3177"/>
              <a:ext cx="125" cy="6"/>
            </a:xfrm>
            <a:custGeom>
              <a:avLst/>
              <a:gdLst>
                <a:gd name="T0" fmla="*/ 0 w 125"/>
                <a:gd name="T1" fmla="*/ 0 h 6"/>
                <a:gd name="T2" fmla="*/ 125 w 125"/>
                <a:gd name="T3" fmla="*/ 0 h 6"/>
                <a:gd name="T4" fmla="*/ 125 w 125"/>
                <a:gd name="T5" fmla="*/ 0 h 6"/>
                <a:gd name="T6" fmla="*/ 125 w 125"/>
                <a:gd name="T7" fmla="*/ 0 h 6"/>
                <a:gd name="T8" fmla="*/ 125 w 125"/>
                <a:gd name="T9" fmla="*/ 0 h 6"/>
                <a:gd name="T10" fmla="*/ 125 w 125"/>
                <a:gd name="T11" fmla="*/ 3 h 6"/>
                <a:gd name="T12" fmla="*/ 125 w 125"/>
                <a:gd name="T13" fmla="*/ 3 h 6"/>
                <a:gd name="T14" fmla="*/ 125 w 125"/>
                <a:gd name="T15" fmla="*/ 3 h 6"/>
                <a:gd name="T16" fmla="*/ 125 w 125"/>
                <a:gd name="T17" fmla="*/ 3 h 6"/>
                <a:gd name="T18" fmla="*/ 125 w 125"/>
                <a:gd name="T19" fmla="*/ 6 h 6"/>
                <a:gd name="T20" fmla="*/ 0 w 125"/>
                <a:gd name="T21" fmla="*/ 6 h 6"/>
                <a:gd name="T22" fmla="*/ 0 w 125"/>
                <a:gd name="T23" fmla="*/ 3 h 6"/>
                <a:gd name="T24" fmla="*/ 0 w 125"/>
                <a:gd name="T25" fmla="*/ 3 h 6"/>
                <a:gd name="T26" fmla="*/ 0 w 125"/>
                <a:gd name="T27" fmla="*/ 3 h 6"/>
                <a:gd name="T28" fmla="*/ 0 w 125"/>
                <a:gd name="T29" fmla="*/ 3 h 6"/>
                <a:gd name="T30" fmla="*/ 0 w 125"/>
                <a:gd name="T31" fmla="*/ 0 h 6"/>
                <a:gd name="T32" fmla="*/ 0 w 125"/>
                <a:gd name="T33" fmla="*/ 0 h 6"/>
                <a:gd name="T34" fmla="*/ 0 w 125"/>
                <a:gd name="T35" fmla="*/ 0 h 6"/>
                <a:gd name="T36" fmla="*/ 0 w 12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5"/>
                <a:gd name="T58" fmla="*/ 0 h 6"/>
                <a:gd name="T59" fmla="*/ 125 w 12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5" h="6">
                  <a:moveTo>
                    <a:pt x="0" y="0"/>
                  </a:moveTo>
                  <a:lnTo>
                    <a:pt x="125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40" name="Freeform 613"/>
            <p:cNvSpPr>
              <a:spLocks/>
            </p:cNvSpPr>
            <p:nvPr/>
          </p:nvSpPr>
          <p:spPr bwMode="auto">
            <a:xfrm>
              <a:off x="3627" y="3180"/>
              <a:ext cx="125" cy="6"/>
            </a:xfrm>
            <a:custGeom>
              <a:avLst/>
              <a:gdLst>
                <a:gd name="T0" fmla="*/ 0 w 125"/>
                <a:gd name="T1" fmla="*/ 0 h 6"/>
                <a:gd name="T2" fmla="*/ 125 w 125"/>
                <a:gd name="T3" fmla="*/ 0 h 6"/>
                <a:gd name="T4" fmla="*/ 125 w 125"/>
                <a:gd name="T5" fmla="*/ 0 h 6"/>
                <a:gd name="T6" fmla="*/ 125 w 125"/>
                <a:gd name="T7" fmla="*/ 0 h 6"/>
                <a:gd name="T8" fmla="*/ 125 w 125"/>
                <a:gd name="T9" fmla="*/ 0 h 6"/>
                <a:gd name="T10" fmla="*/ 125 w 125"/>
                <a:gd name="T11" fmla="*/ 3 h 6"/>
                <a:gd name="T12" fmla="*/ 125 w 125"/>
                <a:gd name="T13" fmla="*/ 3 h 6"/>
                <a:gd name="T14" fmla="*/ 125 w 125"/>
                <a:gd name="T15" fmla="*/ 3 h 6"/>
                <a:gd name="T16" fmla="*/ 125 w 125"/>
                <a:gd name="T17" fmla="*/ 3 h 6"/>
                <a:gd name="T18" fmla="*/ 125 w 125"/>
                <a:gd name="T19" fmla="*/ 6 h 6"/>
                <a:gd name="T20" fmla="*/ 0 w 125"/>
                <a:gd name="T21" fmla="*/ 6 h 6"/>
                <a:gd name="T22" fmla="*/ 0 w 125"/>
                <a:gd name="T23" fmla="*/ 3 h 6"/>
                <a:gd name="T24" fmla="*/ 0 w 125"/>
                <a:gd name="T25" fmla="*/ 3 h 6"/>
                <a:gd name="T26" fmla="*/ 0 w 125"/>
                <a:gd name="T27" fmla="*/ 3 h 6"/>
                <a:gd name="T28" fmla="*/ 0 w 125"/>
                <a:gd name="T29" fmla="*/ 3 h 6"/>
                <a:gd name="T30" fmla="*/ 0 w 125"/>
                <a:gd name="T31" fmla="*/ 0 h 6"/>
                <a:gd name="T32" fmla="*/ 0 w 125"/>
                <a:gd name="T33" fmla="*/ 0 h 6"/>
                <a:gd name="T34" fmla="*/ 0 w 125"/>
                <a:gd name="T35" fmla="*/ 0 h 6"/>
                <a:gd name="T36" fmla="*/ 0 w 12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5"/>
                <a:gd name="T58" fmla="*/ 0 h 6"/>
                <a:gd name="T59" fmla="*/ 125 w 12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5" h="6">
                  <a:moveTo>
                    <a:pt x="0" y="0"/>
                  </a:moveTo>
                  <a:lnTo>
                    <a:pt x="125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41" name="Freeform 614"/>
            <p:cNvSpPr>
              <a:spLocks/>
            </p:cNvSpPr>
            <p:nvPr/>
          </p:nvSpPr>
          <p:spPr bwMode="auto">
            <a:xfrm>
              <a:off x="3627" y="3183"/>
              <a:ext cx="125" cy="6"/>
            </a:xfrm>
            <a:custGeom>
              <a:avLst/>
              <a:gdLst>
                <a:gd name="T0" fmla="*/ 0 w 125"/>
                <a:gd name="T1" fmla="*/ 0 h 6"/>
                <a:gd name="T2" fmla="*/ 125 w 125"/>
                <a:gd name="T3" fmla="*/ 0 h 6"/>
                <a:gd name="T4" fmla="*/ 125 w 125"/>
                <a:gd name="T5" fmla="*/ 0 h 6"/>
                <a:gd name="T6" fmla="*/ 125 w 125"/>
                <a:gd name="T7" fmla="*/ 0 h 6"/>
                <a:gd name="T8" fmla="*/ 125 w 125"/>
                <a:gd name="T9" fmla="*/ 0 h 6"/>
                <a:gd name="T10" fmla="*/ 125 w 125"/>
                <a:gd name="T11" fmla="*/ 3 h 6"/>
                <a:gd name="T12" fmla="*/ 125 w 125"/>
                <a:gd name="T13" fmla="*/ 3 h 6"/>
                <a:gd name="T14" fmla="*/ 125 w 125"/>
                <a:gd name="T15" fmla="*/ 3 h 6"/>
                <a:gd name="T16" fmla="*/ 125 w 125"/>
                <a:gd name="T17" fmla="*/ 3 h 6"/>
                <a:gd name="T18" fmla="*/ 125 w 125"/>
                <a:gd name="T19" fmla="*/ 6 h 6"/>
                <a:gd name="T20" fmla="*/ 0 w 125"/>
                <a:gd name="T21" fmla="*/ 6 h 6"/>
                <a:gd name="T22" fmla="*/ 0 w 125"/>
                <a:gd name="T23" fmla="*/ 3 h 6"/>
                <a:gd name="T24" fmla="*/ 0 w 125"/>
                <a:gd name="T25" fmla="*/ 3 h 6"/>
                <a:gd name="T26" fmla="*/ 0 w 125"/>
                <a:gd name="T27" fmla="*/ 3 h 6"/>
                <a:gd name="T28" fmla="*/ 0 w 125"/>
                <a:gd name="T29" fmla="*/ 3 h 6"/>
                <a:gd name="T30" fmla="*/ 0 w 125"/>
                <a:gd name="T31" fmla="*/ 0 h 6"/>
                <a:gd name="T32" fmla="*/ 0 w 125"/>
                <a:gd name="T33" fmla="*/ 0 h 6"/>
                <a:gd name="T34" fmla="*/ 0 w 125"/>
                <a:gd name="T35" fmla="*/ 0 h 6"/>
                <a:gd name="T36" fmla="*/ 0 w 12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5"/>
                <a:gd name="T58" fmla="*/ 0 h 6"/>
                <a:gd name="T59" fmla="*/ 125 w 12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5" h="6">
                  <a:moveTo>
                    <a:pt x="0" y="0"/>
                  </a:moveTo>
                  <a:lnTo>
                    <a:pt x="125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42" name="Freeform 615"/>
            <p:cNvSpPr>
              <a:spLocks/>
            </p:cNvSpPr>
            <p:nvPr/>
          </p:nvSpPr>
          <p:spPr bwMode="auto">
            <a:xfrm>
              <a:off x="3627" y="3186"/>
              <a:ext cx="125" cy="6"/>
            </a:xfrm>
            <a:custGeom>
              <a:avLst/>
              <a:gdLst>
                <a:gd name="T0" fmla="*/ 0 w 125"/>
                <a:gd name="T1" fmla="*/ 0 h 6"/>
                <a:gd name="T2" fmla="*/ 125 w 125"/>
                <a:gd name="T3" fmla="*/ 0 h 6"/>
                <a:gd name="T4" fmla="*/ 125 w 125"/>
                <a:gd name="T5" fmla="*/ 0 h 6"/>
                <a:gd name="T6" fmla="*/ 125 w 125"/>
                <a:gd name="T7" fmla="*/ 0 h 6"/>
                <a:gd name="T8" fmla="*/ 125 w 125"/>
                <a:gd name="T9" fmla="*/ 0 h 6"/>
                <a:gd name="T10" fmla="*/ 125 w 125"/>
                <a:gd name="T11" fmla="*/ 3 h 6"/>
                <a:gd name="T12" fmla="*/ 125 w 125"/>
                <a:gd name="T13" fmla="*/ 3 h 6"/>
                <a:gd name="T14" fmla="*/ 125 w 125"/>
                <a:gd name="T15" fmla="*/ 3 h 6"/>
                <a:gd name="T16" fmla="*/ 125 w 125"/>
                <a:gd name="T17" fmla="*/ 3 h 6"/>
                <a:gd name="T18" fmla="*/ 125 w 125"/>
                <a:gd name="T19" fmla="*/ 6 h 6"/>
                <a:gd name="T20" fmla="*/ 0 w 125"/>
                <a:gd name="T21" fmla="*/ 6 h 6"/>
                <a:gd name="T22" fmla="*/ 0 w 125"/>
                <a:gd name="T23" fmla="*/ 3 h 6"/>
                <a:gd name="T24" fmla="*/ 0 w 125"/>
                <a:gd name="T25" fmla="*/ 3 h 6"/>
                <a:gd name="T26" fmla="*/ 0 w 125"/>
                <a:gd name="T27" fmla="*/ 3 h 6"/>
                <a:gd name="T28" fmla="*/ 0 w 125"/>
                <a:gd name="T29" fmla="*/ 3 h 6"/>
                <a:gd name="T30" fmla="*/ 0 w 125"/>
                <a:gd name="T31" fmla="*/ 0 h 6"/>
                <a:gd name="T32" fmla="*/ 0 w 125"/>
                <a:gd name="T33" fmla="*/ 0 h 6"/>
                <a:gd name="T34" fmla="*/ 0 w 125"/>
                <a:gd name="T35" fmla="*/ 0 h 6"/>
                <a:gd name="T36" fmla="*/ 0 w 12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5"/>
                <a:gd name="T58" fmla="*/ 0 h 6"/>
                <a:gd name="T59" fmla="*/ 125 w 12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5" h="6">
                  <a:moveTo>
                    <a:pt x="0" y="0"/>
                  </a:moveTo>
                  <a:lnTo>
                    <a:pt x="125" y="0"/>
                  </a:lnTo>
                  <a:lnTo>
                    <a:pt x="125" y="3"/>
                  </a:lnTo>
                  <a:lnTo>
                    <a:pt x="12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43" name="Freeform 616"/>
            <p:cNvSpPr>
              <a:spLocks/>
            </p:cNvSpPr>
            <p:nvPr/>
          </p:nvSpPr>
          <p:spPr bwMode="auto">
            <a:xfrm>
              <a:off x="3624" y="3189"/>
              <a:ext cx="131" cy="6"/>
            </a:xfrm>
            <a:custGeom>
              <a:avLst/>
              <a:gdLst>
                <a:gd name="T0" fmla="*/ 3 w 131"/>
                <a:gd name="T1" fmla="*/ 0 h 6"/>
                <a:gd name="T2" fmla="*/ 128 w 131"/>
                <a:gd name="T3" fmla="*/ 0 h 6"/>
                <a:gd name="T4" fmla="*/ 128 w 131"/>
                <a:gd name="T5" fmla="*/ 0 h 6"/>
                <a:gd name="T6" fmla="*/ 128 w 131"/>
                <a:gd name="T7" fmla="*/ 0 h 6"/>
                <a:gd name="T8" fmla="*/ 128 w 131"/>
                <a:gd name="T9" fmla="*/ 0 h 6"/>
                <a:gd name="T10" fmla="*/ 128 w 131"/>
                <a:gd name="T11" fmla="*/ 3 h 6"/>
                <a:gd name="T12" fmla="*/ 131 w 131"/>
                <a:gd name="T13" fmla="*/ 3 h 6"/>
                <a:gd name="T14" fmla="*/ 131 w 131"/>
                <a:gd name="T15" fmla="*/ 3 h 6"/>
                <a:gd name="T16" fmla="*/ 131 w 131"/>
                <a:gd name="T17" fmla="*/ 3 h 6"/>
                <a:gd name="T18" fmla="*/ 131 w 131"/>
                <a:gd name="T19" fmla="*/ 6 h 6"/>
                <a:gd name="T20" fmla="*/ 0 w 131"/>
                <a:gd name="T21" fmla="*/ 6 h 6"/>
                <a:gd name="T22" fmla="*/ 3 w 131"/>
                <a:gd name="T23" fmla="*/ 3 h 6"/>
                <a:gd name="T24" fmla="*/ 3 w 131"/>
                <a:gd name="T25" fmla="*/ 3 h 6"/>
                <a:gd name="T26" fmla="*/ 3 w 131"/>
                <a:gd name="T27" fmla="*/ 3 h 6"/>
                <a:gd name="T28" fmla="*/ 3 w 131"/>
                <a:gd name="T29" fmla="*/ 3 h 6"/>
                <a:gd name="T30" fmla="*/ 3 w 131"/>
                <a:gd name="T31" fmla="*/ 0 h 6"/>
                <a:gd name="T32" fmla="*/ 3 w 131"/>
                <a:gd name="T33" fmla="*/ 0 h 6"/>
                <a:gd name="T34" fmla="*/ 3 w 131"/>
                <a:gd name="T35" fmla="*/ 0 h 6"/>
                <a:gd name="T36" fmla="*/ 3 w 1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6"/>
                <a:gd name="T59" fmla="*/ 131 w 1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6">
                  <a:moveTo>
                    <a:pt x="3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31" y="3"/>
                  </a:lnTo>
                  <a:lnTo>
                    <a:pt x="131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44" name="Freeform 617"/>
            <p:cNvSpPr>
              <a:spLocks/>
            </p:cNvSpPr>
            <p:nvPr/>
          </p:nvSpPr>
          <p:spPr bwMode="auto">
            <a:xfrm>
              <a:off x="3624" y="3192"/>
              <a:ext cx="131" cy="6"/>
            </a:xfrm>
            <a:custGeom>
              <a:avLst/>
              <a:gdLst>
                <a:gd name="T0" fmla="*/ 3 w 131"/>
                <a:gd name="T1" fmla="*/ 0 h 6"/>
                <a:gd name="T2" fmla="*/ 128 w 131"/>
                <a:gd name="T3" fmla="*/ 0 h 6"/>
                <a:gd name="T4" fmla="*/ 131 w 131"/>
                <a:gd name="T5" fmla="*/ 0 h 6"/>
                <a:gd name="T6" fmla="*/ 131 w 131"/>
                <a:gd name="T7" fmla="*/ 0 h 6"/>
                <a:gd name="T8" fmla="*/ 131 w 131"/>
                <a:gd name="T9" fmla="*/ 0 h 6"/>
                <a:gd name="T10" fmla="*/ 131 w 131"/>
                <a:gd name="T11" fmla="*/ 3 h 6"/>
                <a:gd name="T12" fmla="*/ 131 w 131"/>
                <a:gd name="T13" fmla="*/ 3 h 6"/>
                <a:gd name="T14" fmla="*/ 131 w 131"/>
                <a:gd name="T15" fmla="*/ 3 h 6"/>
                <a:gd name="T16" fmla="*/ 131 w 131"/>
                <a:gd name="T17" fmla="*/ 3 h 6"/>
                <a:gd name="T18" fmla="*/ 131 w 131"/>
                <a:gd name="T19" fmla="*/ 6 h 6"/>
                <a:gd name="T20" fmla="*/ 0 w 131"/>
                <a:gd name="T21" fmla="*/ 6 h 6"/>
                <a:gd name="T22" fmla="*/ 0 w 131"/>
                <a:gd name="T23" fmla="*/ 3 h 6"/>
                <a:gd name="T24" fmla="*/ 0 w 131"/>
                <a:gd name="T25" fmla="*/ 3 h 6"/>
                <a:gd name="T26" fmla="*/ 0 w 131"/>
                <a:gd name="T27" fmla="*/ 3 h 6"/>
                <a:gd name="T28" fmla="*/ 0 w 131"/>
                <a:gd name="T29" fmla="*/ 3 h 6"/>
                <a:gd name="T30" fmla="*/ 3 w 131"/>
                <a:gd name="T31" fmla="*/ 0 h 6"/>
                <a:gd name="T32" fmla="*/ 3 w 131"/>
                <a:gd name="T33" fmla="*/ 0 h 6"/>
                <a:gd name="T34" fmla="*/ 3 w 131"/>
                <a:gd name="T35" fmla="*/ 0 h 6"/>
                <a:gd name="T36" fmla="*/ 3 w 1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6"/>
                <a:gd name="T59" fmla="*/ 131 w 1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6">
                  <a:moveTo>
                    <a:pt x="3" y="0"/>
                  </a:moveTo>
                  <a:lnTo>
                    <a:pt x="128" y="0"/>
                  </a:lnTo>
                  <a:lnTo>
                    <a:pt x="131" y="0"/>
                  </a:lnTo>
                  <a:lnTo>
                    <a:pt x="131" y="3"/>
                  </a:lnTo>
                  <a:lnTo>
                    <a:pt x="1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45" name="Freeform 618"/>
            <p:cNvSpPr>
              <a:spLocks/>
            </p:cNvSpPr>
            <p:nvPr/>
          </p:nvSpPr>
          <p:spPr bwMode="auto">
            <a:xfrm>
              <a:off x="3624" y="3195"/>
              <a:ext cx="131" cy="6"/>
            </a:xfrm>
            <a:custGeom>
              <a:avLst/>
              <a:gdLst>
                <a:gd name="T0" fmla="*/ 0 w 131"/>
                <a:gd name="T1" fmla="*/ 0 h 6"/>
                <a:gd name="T2" fmla="*/ 131 w 131"/>
                <a:gd name="T3" fmla="*/ 0 h 6"/>
                <a:gd name="T4" fmla="*/ 131 w 131"/>
                <a:gd name="T5" fmla="*/ 0 h 6"/>
                <a:gd name="T6" fmla="*/ 131 w 131"/>
                <a:gd name="T7" fmla="*/ 0 h 6"/>
                <a:gd name="T8" fmla="*/ 131 w 131"/>
                <a:gd name="T9" fmla="*/ 0 h 6"/>
                <a:gd name="T10" fmla="*/ 131 w 131"/>
                <a:gd name="T11" fmla="*/ 3 h 6"/>
                <a:gd name="T12" fmla="*/ 131 w 131"/>
                <a:gd name="T13" fmla="*/ 3 h 6"/>
                <a:gd name="T14" fmla="*/ 131 w 131"/>
                <a:gd name="T15" fmla="*/ 3 h 6"/>
                <a:gd name="T16" fmla="*/ 131 w 131"/>
                <a:gd name="T17" fmla="*/ 3 h 6"/>
                <a:gd name="T18" fmla="*/ 131 w 131"/>
                <a:gd name="T19" fmla="*/ 6 h 6"/>
                <a:gd name="T20" fmla="*/ 0 w 131"/>
                <a:gd name="T21" fmla="*/ 6 h 6"/>
                <a:gd name="T22" fmla="*/ 0 w 131"/>
                <a:gd name="T23" fmla="*/ 3 h 6"/>
                <a:gd name="T24" fmla="*/ 0 w 131"/>
                <a:gd name="T25" fmla="*/ 3 h 6"/>
                <a:gd name="T26" fmla="*/ 0 w 131"/>
                <a:gd name="T27" fmla="*/ 3 h 6"/>
                <a:gd name="T28" fmla="*/ 0 w 131"/>
                <a:gd name="T29" fmla="*/ 3 h 6"/>
                <a:gd name="T30" fmla="*/ 0 w 131"/>
                <a:gd name="T31" fmla="*/ 0 h 6"/>
                <a:gd name="T32" fmla="*/ 0 w 131"/>
                <a:gd name="T33" fmla="*/ 0 h 6"/>
                <a:gd name="T34" fmla="*/ 0 w 131"/>
                <a:gd name="T35" fmla="*/ 0 h 6"/>
                <a:gd name="T36" fmla="*/ 0 w 1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6"/>
                <a:gd name="T59" fmla="*/ 131 w 1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6">
                  <a:moveTo>
                    <a:pt x="0" y="0"/>
                  </a:moveTo>
                  <a:lnTo>
                    <a:pt x="131" y="0"/>
                  </a:lnTo>
                  <a:lnTo>
                    <a:pt x="131" y="3"/>
                  </a:lnTo>
                  <a:lnTo>
                    <a:pt x="1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46" name="Freeform 619"/>
            <p:cNvSpPr>
              <a:spLocks/>
            </p:cNvSpPr>
            <p:nvPr/>
          </p:nvSpPr>
          <p:spPr bwMode="auto">
            <a:xfrm>
              <a:off x="3624" y="3198"/>
              <a:ext cx="131" cy="6"/>
            </a:xfrm>
            <a:custGeom>
              <a:avLst/>
              <a:gdLst>
                <a:gd name="T0" fmla="*/ 0 w 131"/>
                <a:gd name="T1" fmla="*/ 0 h 6"/>
                <a:gd name="T2" fmla="*/ 131 w 131"/>
                <a:gd name="T3" fmla="*/ 0 h 6"/>
                <a:gd name="T4" fmla="*/ 131 w 131"/>
                <a:gd name="T5" fmla="*/ 0 h 6"/>
                <a:gd name="T6" fmla="*/ 131 w 131"/>
                <a:gd name="T7" fmla="*/ 0 h 6"/>
                <a:gd name="T8" fmla="*/ 131 w 131"/>
                <a:gd name="T9" fmla="*/ 0 h 6"/>
                <a:gd name="T10" fmla="*/ 131 w 131"/>
                <a:gd name="T11" fmla="*/ 3 h 6"/>
                <a:gd name="T12" fmla="*/ 131 w 131"/>
                <a:gd name="T13" fmla="*/ 3 h 6"/>
                <a:gd name="T14" fmla="*/ 131 w 131"/>
                <a:gd name="T15" fmla="*/ 3 h 6"/>
                <a:gd name="T16" fmla="*/ 131 w 131"/>
                <a:gd name="T17" fmla="*/ 3 h 6"/>
                <a:gd name="T18" fmla="*/ 131 w 131"/>
                <a:gd name="T19" fmla="*/ 6 h 6"/>
                <a:gd name="T20" fmla="*/ 0 w 131"/>
                <a:gd name="T21" fmla="*/ 6 h 6"/>
                <a:gd name="T22" fmla="*/ 0 w 131"/>
                <a:gd name="T23" fmla="*/ 3 h 6"/>
                <a:gd name="T24" fmla="*/ 0 w 131"/>
                <a:gd name="T25" fmla="*/ 3 h 6"/>
                <a:gd name="T26" fmla="*/ 0 w 131"/>
                <a:gd name="T27" fmla="*/ 3 h 6"/>
                <a:gd name="T28" fmla="*/ 0 w 131"/>
                <a:gd name="T29" fmla="*/ 3 h 6"/>
                <a:gd name="T30" fmla="*/ 0 w 131"/>
                <a:gd name="T31" fmla="*/ 0 h 6"/>
                <a:gd name="T32" fmla="*/ 0 w 131"/>
                <a:gd name="T33" fmla="*/ 0 h 6"/>
                <a:gd name="T34" fmla="*/ 0 w 131"/>
                <a:gd name="T35" fmla="*/ 0 h 6"/>
                <a:gd name="T36" fmla="*/ 0 w 1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6"/>
                <a:gd name="T59" fmla="*/ 131 w 1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6">
                  <a:moveTo>
                    <a:pt x="0" y="0"/>
                  </a:moveTo>
                  <a:lnTo>
                    <a:pt x="131" y="0"/>
                  </a:lnTo>
                  <a:lnTo>
                    <a:pt x="131" y="3"/>
                  </a:lnTo>
                  <a:lnTo>
                    <a:pt x="1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47" name="Freeform 620"/>
            <p:cNvSpPr>
              <a:spLocks/>
            </p:cNvSpPr>
            <p:nvPr/>
          </p:nvSpPr>
          <p:spPr bwMode="auto">
            <a:xfrm>
              <a:off x="3624" y="3201"/>
              <a:ext cx="131" cy="6"/>
            </a:xfrm>
            <a:custGeom>
              <a:avLst/>
              <a:gdLst>
                <a:gd name="T0" fmla="*/ 0 w 131"/>
                <a:gd name="T1" fmla="*/ 0 h 6"/>
                <a:gd name="T2" fmla="*/ 131 w 131"/>
                <a:gd name="T3" fmla="*/ 0 h 6"/>
                <a:gd name="T4" fmla="*/ 131 w 131"/>
                <a:gd name="T5" fmla="*/ 0 h 6"/>
                <a:gd name="T6" fmla="*/ 131 w 131"/>
                <a:gd name="T7" fmla="*/ 0 h 6"/>
                <a:gd name="T8" fmla="*/ 131 w 131"/>
                <a:gd name="T9" fmla="*/ 0 h 6"/>
                <a:gd name="T10" fmla="*/ 131 w 131"/>
                <a:gd name="T11" fmla="*/ 3 h 6"/>
                <a:gd name="T12" fmla="*/ 131 w 131"/>
                <a:gd name="T13" fmla="*/ 3 h 6"/>
                <a:gd name="T14" fmla="*/ 131 w 131"/>
                <a:gd name="T15" fmla="*/ 3 h 6"/>
                <a:gd name="T16" fmla="*/ 131 w 131"/>
                <a:gd name="T17" fmla="*/ 3 h 6"/>
                <a:gd name="T18" fmla="*/ 131 w 131"/>
                <a:gd name="T19" fmla="*/ 6 h 6"/>
                <a:gd name="T20" fmla="*/ 0 w 131"/>
                <a:gd name="T21" fmla="*/ 6 h 6"/>
                <a:gd name="T22" fmla="*/ 0 w 131"/>
                <a:gd name="T23" fmla="*/ 3 h 6"/>
                <a:gd name="T24" fmla="*/ 0 w 131"/>
                <a:gd name="T25" fmla="*/ 3 h 6"/>
                <a:gd name="T26" fmla="*/ 0 w 131"/>
                <a:gd name="T27" fmla="*/ 3 h 6"/>
                <a:gd name="T28" fmla="*/ 0 w 131"/>
                <a:gd name="T29" fmla="*/ 3 h 6"/>
                <a:gd name="T30" fmla="*/ 0 w 131"/>
                <a:gd name="T31" fmla="*/ 0 h 6"/>
                <a:gd name="T32" fmla="*/ 0 w 131"/>
                <a:gd name="T33" fmla="*/ 0 h 6"/>
                <a:gd name="T34" fmla="*/ 0 w 131"/>
                <a:gd name="T35" fmla="*/ 0 h 6"/>
                <a:gd name="T36" fmla="*/ 0 w 1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6"/>
                <a:gd name="T59" fmla="*/ 131 w 1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6">
                  <a:moveTo>
                    <a:pt x="0" y="0"/>
                  </a:moveTo>
                  <a:lnTo>
                    <a:pt x="131" y="0"/>
                  </a:lnTo>
                  <a:lnTo>
                    <a:pt x="131" y="3"/>
                  </a:lnTo>
                  <a:lnTo>
                    <a:pt x="1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48" name="Freeform 621"/>
            <p:cNvSpPr>
              <a:spLocks/>
            </p:cNvSpPr>
            <p:nvPr/>
          </p:nvSpPr>
          <p:spPr bwMode="auto">
            <a:xfrm>
              <a:off x="3624" y="3204"/>
              <a:ext cx="131" cy="6"/>
            </a:xfrm>
            <a:custGeom>
              <a:avLst/>
              <a:gdLst>
                <a:gd name="T0" fmla="*/ 0 w 131"/>
                <a:gd name="T1" fmla="*/ 0 h 6"/>
                <a:gd name="T2" fmla="*/ 131 w 131"/>
                <a:gd name="T3" fmla="*/ 0 h 6"/>
                <a:gd name="T4" fmla="*/ 131 w 131"/>
                <a:gd name="T5" fmla="*/ 0 h 6"/>
                <a:gd name="T6" fmla="*/ 131 w 131"/>
                <a:gd name="T7" fmla="*/ 0 h 6"/>
                <a:gd name="T8" fmla="*/ 131 w 131"/>
                <a:gd name="T9" fmla="*/ 0 h 6"/>
                <a:gd name="T10" fmla="*/ 131 w 131"/>
                <a:gd name="T11" fmla="*/ 3 h 6"/>
                <a:gd name="T12" fmla="*/ 131 w 131"/>
                <a:gd name="T13" fmla="*/ 3 h 6"/>
                <a:gd name="T14" fmla="*/ 131 w 131"/>
                <a:gd name="T15" fmla="*/ 3 h 6"/>
                <a:gd name="T16" fmla="*/ 131 w 131"/>
                <a:gd name="T17" fmla="*/ 3 h 6"/>
                <a:gd name="T18" fmla="*/ 131 w 131"/>
                <a:gd name="T19" fmla="*/ 6 h 6"/>
                <a:gd name="T20" fmla="*/ 0 w 131"/>
                <a:gd name="T21" fmla="*/ 6 h 6"/>
                <a:gd name="T22" fmla="*/ 0 w 131"/>
                <a:gd name="T23" fmla="*/ 3 h 6"/>
                <a:gd name="T24" fmla="*/ 0 w 131"/>
                <a:gd name="T25" fmla="*/ 3 h 6"/>
                <a:gd name="T26" fmla="*/ 0 w 131"/>
                <a:gd name="T27" fmla="*/ 3 h 6"/>
                <a:gd name="T28" fmla="*/ 0 w 131"/>
                <a:gd name="T29" fmla="*/ 3 h 6"/>
                <a:gd name="T30" fmla="*/ 0 w 131"/>
                <a:gd name="T31" fmla="*/ 0 h 6"/>
                <a:gd name="T32" fmla="*/ 0 w 131"/>
                <a:gd name="T33" fmla="*/ 0 h 6"/>
                <a:gd name="T34" fmla="*/ 0 w 131"/>
                <a:gd name="T35" fmla="*/ 0 h 6"/>
                <a:gd name="T36" fmla="*/ 0 w 13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"/>
                <a:gd name="T58" fmla="*/ 0 h 6"/>
                <a:gd name="T59" fmla="*/ 131 w 13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" h="6">
                  <a:moveTo>
                    <a:pt x="0" y="0"/>
                  </a:moveTo>
                  <a:lnTo>
                    <a:pt x="131" y="0"/>
                  </a:lnTo>
                  <a:lnTo>
                    <a:pt x="131" y="3"/>
                  </a:lnTo>
                  <a:lnTo>
                    <a:pt x="13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49" name="Freeform 622"/>
            <p:cNvSpPr>
              <a:spLocks/>
            </p:cNvSpPr>
            <p:nvPr/>
          </p:nvSpPr>
          <p:spPr bwMode="auto">
            <a:xfrm>
              <a:off x="3624" y="3207"/>
              <a:ext cx="134" cy="6"/>
            </a:xfrm>
            <a:custGeom>
              <a:avLst/>
              <a:gdLst>
                <a:gd name="T0" fmla="*/ 0 w 134"/>
                <a:gd name="T1" fmla="*/ 0 h 6"/>
                <a:gd name="T2" fmla="*/ 131 w 134"/>
                <a:gd name="T3" fmla="*/ 0 h 6"/>
                <a:gd name="T4" fmla="*/ 131 w 134"/>
                <a:gd name="T5" fmla="*/ 0 h 6"/>
                <a:gd name="T6" fmla="*/ 131 w 134"/>
                <a:gd name="T7" fmla="*/ 0 h 6"/>
                <a:gd name="T8" fmla="*/ 131 w 134"/>
                <a:gd name="T9" fmla="*/ 0 h 6"/>
                <a:gd name="T10" fmla="*/ 131 w 134"/>
                <a:gd name="T11" fmla="*/ 3 h 6"/>
                <a:gd name="T12" fmla="*/ 131 w 134"/>
                <a:gd name="T13" fmla="*/ 3 h 6"/>
                <a:gd name="T14" fmla="*/ 134 w 134"/>
                <a:gd name="T15" fmla="*/ 3 h 6"/>
                <a:gd name="T16" fmla="*/ 134 w 134"/>
                <a:gd name="T17" fmla="*/ 3 h 6"/>
                <a:gd name="T18" fmla="*/ 134 w 134"/>
                <a:gd name="T19" fmla="*/ 6 h 6"/>
                <a:gd name="T20" fmla="*/ 0 w 134"/>
                <a:gd name="T21" fmla="*/ 6 h 6"/>
                <a:gd name="T22" fmla="*/ 0 w 134"/>
                <a:gd name="T23" fmla="*/ 3 h 6"/>
                <a:gd name="T24" fmla="*/ 0 w 134"/>
                <a:gd name="T25" fmla="*/ 3 h 6"/>
                <a:gd name="T26" fmla="*/ 0 w 134"/>
                <a:gd name="T27" fmla="*/ 3 h 6"/>
                <a:gd name="T28" fmla="*/ 0 w 134"/>
                <a:gd name="T29" fmla="*/ 3 h 6"/>
                <a:gd name="T30" fmla="*/ 0 w 134"/>
                <a:gd name="T31" fmla="*/ 0 h 6"/>
                <a:gd name="T32" fmla="*/ 0 w 134"/>
                <a:gd name="T33" fmla="*/ 0 h 6"/>
                <a:gd name="T34" fmla="*/ 0 w 134"/>
                <a:gd name="T35" fmla="*/ 0 h 6"/>
                <a:gd name="T36" fmla="*/ 0 w 13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4"/>
                <a:gd name="T58" fmla="*/ 0 h 6"/>
                <a:gd name="T59" fmla="*/ 134 w 13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4" h="6">
                  <a:moveTo>
                    <a:pt x="0" y="0"/>
                  </a:moveTo>
                  <a:lnTo>
                    <a:pt x="131" y="0"/>
                  </a:lnTo>
                  <a:lnTo>
                    <a:pt x="131" y="3"/>
                  </a:lnTo>
                  <a:lnTo>
                    <a:pt x="134" y="3"/>
                  </a:lnTo>
                  <a:lnTo>
                    <a:pt x="13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50" name="Freeform 623"/>
            <p:cNvSpPr>
              <a:spLocks/>
            </p:cNvSpPr>
            <p:nvPr/>
          </p:nvSpPr>
          <p:spPr bwMode="auto">
            <a:xfrm>
              <a:off x="3621" y="3210"/>
              <a:ext cx="137" cy="6"/>
            </a:xfrm>
            <a:custGeom>
              <a:avLst/>
              <a:gdLst>
                <a:gd name="T0" fmla="*/ 3 w 137"/>
                <a:gd name="T1" fmla="*/ 0 h 6"/>
                <a:gd name="T2" fmla="*/ 134 w 137"/>
                <a:gd name="T3" fmla="*/ 0 h 6"/>
                <a:gd name="T4" fmla="*/ 134 w 137"/>
                <a:gd name="T5" fmla="*/ 0 h 6"/>
                <a:gd name="T6" fmla="*/ 137 w 137"/>
                <a:gd name="T7" fmla="*/ 0 h 6"/>
                <a:gd name="T8" fmla="*/ 137 w 137"/>
                <a:gd name="T9" fmla="*/ 0 h 6"/>
                <a:gd name="T10" fmla="*/ 137 w 137"/>
                <a:gd name="T11" fmla="*/ 3 h 6"/>
                <a:gd name="T12" fmla="*/ 137 w 137"/>
                <a:gd name="T13" fmla="*/ 3 h 6"/>
                <a:gd name="T14" fmla="*/ 137 w 137"/>
                <a:gd name="T15" fmla="*/ 3 h 6"/>
                <a:gd name="T16" fmla="*/ 137 w 137"/>
                <a:gd name="T17" fmla="*/ 3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3 h 6"/>
                <a:gd name="T24" fmla="*/ 0 w 137"/>
                <a:gd name="T25" fmla="*/ 3 h 6"/>
                <a:gd name="T26" fmla="*/ 0 w 137"/>
                <a:gd name="T27" fmla="*/ 3 h 6"/>
                <a:gd name="T28" fmla="*/ 3 w 137"/>
                <a:gd name="T29" fmla="*/ 3 h 6"/>
                <a:gd name="T30" fmla="*/ 3 w 137"/>
                <a:gd name="T31" fmla="*/ 0 h 6"/>
                <a:gd name="T32" fmla="*/ 3 w 137"/>
                <a:gd name="T33" fmla="*/ 0 h 6"/>
                <a:gd name="T34" fmla="*/ 3 w 137"/>
                <a:gd name="T35" fmla="*/ 0 h 6"/>
                <a:gd name="T36" fmla="*/ 3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3" y="0"/>
                  </a:moveTo>
                  <a:lnTo>
                    <a:pt x="134" y="0"/>
                  </a:ln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51" name="Freeform 624"/>
            <p:cNvSpPr>
              <a:spLocks/>
            </p:cNvSpPr>
            <p:nvPr/>
          </p:nvSpPr>
          <p:spPr bwMode="auto">
            <a:xfrm>
              <a:off x="3621" y="3213"/>
              <a:ext cx="137" cy="6"/>
            </a:xfrm>
            <a:custGeom>
              <a:avLst/>
              <a:gdLst>
                <a:gd name="T0" fmla="*/ 3 w 137"/>
                <a:gd name="T1" fmla="*/ 0 h 6"/>
                <a:gd name="T2" fmla="*/ 137 w 137"/>
                <a:gd name="T3" fmla="*/ 0 h 6"/>
                <a:gd name="T4" fmla="*/ 137 w 137"/>
                <a:gd name="T5" fmla="*/ 0 h 6"/>
                <a:gd name="T6" fmla="*/ 137 w 137"/>
                <a:gd name="T7" fmla="*/ 0 h 6"/>
                <a:gd name="T8" fmla="*/ 137 w 137"/>
                <a:gd name="T9" fmla="*/ 0 h 6"/>
                <a:gd name="T10" fmla="*/ 137 w 137"/>
                <a:gd name="T11" fmla="*/ 3 h 6"/>
                <a:gd name="T12" fmla="*/ 137 w 137"/>
                <a:gd name="T13" fmla="*/ 3 h 6"/>
                <a:gd name="T14" fmla="*/ 137 w 137"/>
                <a:gd name="T15" fmla="*/ 3 h 6"/>
                <a:gd name="T16" fmla="*/ 137 w 137"/>
                <a:gd name="T17" fmla="*/ 3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3 h 6"/>
                <a:gd name="T24" fmla="*/ 0 w 137"/>
                <a:gd name="T25" fmla="*/ 3 h 6"/>
                <a:gd name="T26" fmla="*/ 0 w 137"/>
                <a:gd name="T27" fmla="*/ 3 h 6"/>
                <a:gd name="T28" fmla="*/ 0 w 137"/>
                <a:gd name="T29" fmla="*/ 3 h 6"/>
                <a:gd name="T30" fmla="*/ 0 w 137"/>
                <a:gd name="T31" fmla="*/ 0 h 6"/>
                <a:gd name="T32" fmla="*/ 0 w 137"/>
                <a:gd name="T33" fmla="*/ 0 h 6"/>
                <a:gd name="T34" fmla="*/ 0 w 137"/>
                <a:gd name="T35" fmla="*/ 0 h 6"/>
                <a:gd name="T36" fmla="*/ 3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3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52" name="Freeform 625"/>
            <p:cNvSpPr>
              <a:spLocks/>
            </p:cNvSpPr>
            <p:nvPr/>
          </p:nvSpPr>
          <p:spPr bwMode="auto">
            <a:xfrm>
              <a:off x="3621" y="3216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7 w 137"/>
                <a:gd name="T3" fmla="*/ 0 h 6"/>
                <a:gd name="T4" fmla="*/ 137 w 137"/>
                <a:gd name="T5" fmla="*/ 0 h 6"/>
                <a:gd name="T6" fmla="*/ 137 w 137"/>
                <a:gd name="T7" fmla="*/ 0 h 6"/>
                <a:gd name="T8" fmla="*/ 137 w 137"/>
                <a:gd name="T9" fmla="*/ 0 h 6"/>
                <a:gd name="T10" fmla="*/ 137 w 137"/>
                <a:gd name="T11" fmla="*/ 3 h 6"/>
                <a:gd name="T12" fmla="*/ 137 w 137"/>
                <a:gd name="T13" fmla="*/ 3 h 6"/>
                <a:gd name="T14" fmla="*/ 137 w 137"/>
                <a:gd name="T15" fmla="*/ 3 h 6"/>
                <a:gd name="T16" fmla="*/ 137 w 137"/>
                <a:gd name="T17" fmla="*/ 3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3 h 6"/>
                <a:gd name="T24" fmla="*/ 0 w 137"/>
                <a:gd name="T25" fmla="*/ 3 h 6"/>
                <a:gd name="T26" fmla="*/ 0 w 137"/>
                <a:gd name="T27" fmla="*/ 3 h 6"/>
                <a:gd name="T28" fmla="*/ 0 w 137"/>
                <a:gd name="T29" fmla="*/ 3 h 6"/>
                <a:gd name="T30" fmla="*/ 0 w 137"/>
                <a:gd name="T31" fmla="*/ 0 h 6"/>
                <a:gd name="T32" fmla="*/ 0 w 137"/>
                <a:gd name="T33" fmla="*/ 0 h 6"/>
                <a:gd name="T34" fmla="*/ 0 w 137"/>
                <a:gd name="T35" fmla="*/ 0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53" name="Freeform 626"/>
            <p:cNvSpPr>
              <a:spLocks/>
            </p:cNvSpPr>
            <p:nvPr/>
          </p:nvSpPr>
          <p:spPr bwMode="auto">
            <a:xfrm>
              <a:off x="3621" y="3219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7 w 137"/>
                <a:gd name="T3" fmla="*/ 0 h 6"/>
                <a:gd name="T4" fmla="*/ 137 w 137"/>
                <a:gd name="T5" fmla="*/ 0 h 6"/>
                <a:gd name="T6" fmla="*/ 137 w 137"/>
                <a:gd name="T7" fmla="*/ 0 h 6"/>
                <a:gd name="T8" fmla="*/ 137 w 137"/>
                <a:gd name="T9" fmla="*/ 0 h 6"/>
                <a:gd name="T10" fmla="*/ 137 w 137"/>
                <a:gd name="T11" fmla="*/ 3 h 6"/>
                <a:gd name="T12" fmla="*/ 137 w 137"/>
                <a:gd name="T13" fmla="*/ 3 h 6"/>
                <a:gd name="T14" fmla="*/ 137 w 137"/>
                <a:gd name="T15" fmla="*/ 3 h 6"/>
                <a:gd name="T16" fmla="*/ 137 w 137"/>
                <a:gd name="T17" fmla="*/ 3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3 h 6"/>
                <a:gd name="T24" fmla="*/ 0 w 137"/>
                <a:gd name="T25" fmla="*/ 3 h 6"/>
                <a:gd name="T26" fmla="*/ 0 w 137"/>
                <a:gd name="T27" fmla="*/ 3 h 6"/>
                <a:gd name="T28" fmla="*/ 0 w 137"/>
                <a:gd name="T29" fmla="*/ 3 h 6"/>
                <a:gd name="T30" fmla="*/ 0 w 137"/>
                <a:gd name="T31" fmla="*/ 0 h 6"/>
                <a:gd name="T32" fmla="*/ 0 w 137"/>
                <a:gd name="T33" fmla="*/ 0 h 6"/>
                <a:gd name="T34" fmla="*/ 0 w 137"/>
                <a:gd name="T35" fmla="*/ 0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54" name="Freeform 627"/>
            <p:cNvSpPr>
              <a:spLocks/>
            </p:cNvSpPr>
            <p:nvPr/>
          </p:nvSpPr>
          <p:spPr bwMode="auto">
            <a:xfrm>
              <a:off x="3621" y="3222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7 w 137"/>
                <a:gd name="T3" fmla="*/ 0 h 6"/>
                <a:gd name="T4" fmla="*/ 137 w 137"/>
                <a:gd name="T5" fmla="*/ 0 h 6"/>
                <a:gd name="T6" fmla="*/ 137 w 137"/>
                <a:gd name="T7" fmla="*/ 0 h 6"/>
                <a:gd name="T8" fmla="*/ 137 w 137"/>
                <a:gd name="T9" fmla="*/ 0 h 6"/>
                <a:gd name="T10" fmla="*/ 137 w 137"/>
                <a:gd name="T11" fmla="*/ 3 h 6"/>
                <a:gd name="T12" fmla="*/ 137 w 137"/>
                <a:gd name="T13" fmla="*/ 3 h 6"/>
                <a:gd name="T14" fmla="*/ 137 w 137"/>
                <a:gd name="T15" fmla="*/ 3 h 6"/>
                <a:gd name="T16" fmla="*/ 137 w 137"/>
                <a:gd name="T17" fmla="*/ 3 h 6"/>
                <a:gd name="T18" fmla="*/ 137 w 137"/>
                <a:gd name="T19" fmla="*/ 6 h 6"/>
                <a:gd name="T20" fmla="*/ 0 w 137"/>
                <a:gd name="T21" fmla="*/ 6 h 6"/>
                <a:gd name="T22" fmla="*/ 0 w 137"/>
                <a:gd name="T23" fmla="*/ 3 h 6"/>
                <a:gd name="T24" fmla="*/ 0 w 137"/>
                <a:gd name="T25" fmla="*/ 3 h 6"/>
                <a:gd name="T26" fmla="*/ 0 w 137"/>
                <a:gd name="T27" fmla="*/ 3 h 6"/>
                <a:gd name="T28" fmla="*/ 0 w 137"/>
                <a:gd name="T29" fmla="*/ 3 h 6"/>
                <a:gd name="T30" fmla="*/ 0 w 137"/>
                <a:gd name="T31" fmla="*/ 0 h 6"/>
                <a:gd name="T32" fmla="*/ 0 w 137"/>
                <a:gd name="T33" fmla="*/ 0 h 6"/>
                <a:gd name="T34" fmla="*/ 0 w 137"/>
                <a:gd name="T35" fmla="*/ 0 h 6"/>
                <a:gd name="T36" fmla="*/ 0 w 13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"/>
                <a:gd name="T58" fmla="*/ 0 h 6"/>
                <a:gd name="T59" fmla="*/ 137 w 13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55" name="Freeform 628"/>
            <p:cNvSpPr>
              <a:spLocks/>
            </p:cNvSpPr>
            <p:nvPr/>
          </p:nvSpPr>
          <p:spPr bwMode="auto">
            <a:xfrm>
              <a:off x="3621" y="3225"/>
              <a:ext cx="140" cy="6"/>
            </a:xfrm>
            <a:custGeom>
              <a:avLst/>
              <a:gdLst>
                <a:gd name="T0" fmla="*/ 0 w 140"/>
                <a:gd name="T1" fmla="*/ 0 h 6"/>
                <a:gd name="T2" fmla="*/ 137 w 140"/>
                <a:gd name="T3" fmla="*/ 0 h 6"/>
                <a:gd name="T4" fmla="*/ 137 w 140"/>
                <a:gd name="T5" fmla="*/ 0 h 6"/>
                <a:gd name="T6" fmla="*/ 137 w 140"/>
                <a:gd name="T7" fmla="*/ 0 h 6"/>
                <a:gd name="T8" fmla="*/ 137 w 140"/>
                <a:gd name="T9" fmla="*/ 0 h 6"/>
                <a:gd name="T10" fmla="*/ 137 w 140"/>
                <a:gd name="T11" fmla="*/ 3 h 6"/>
                <a:gd name="T12" fmla="*/ 140 w 140"/>
                <a:gd name="T13" fmla="*/ 3 h 6"/>
                <a:gd name="T14" fmla="*/ 140 w 140"/>
                <a:gd name="T15" fmla="*/ 3 h 6"/>
                <a:gd name="T16" fmla="*/ 140 w 140"/>
                <a:gd name="T17" fmla="*/ 3 h 6"/>
                <a:gd name="T18" fmla="*/ 140 w 140"/>
                <a:gd name="T19" fmla="*/ 6 h 6"/>
                <a:gd name="T20" fmla="*/ 0 w 140"/>
                <a:gd name="T21" fmla="*/ 6 h 6"/>
                <a:gd name="T22" fmla="*/ 0 w 140"/>
                <a:gd name="T23" fmla="*/ 3 h 6"/>
                <a:gd name="T24" fmla="*/ 0 w 140"/>
                <a:gd name="T25" fmla="*/ 3 h 6"/>
                <a:gd name="T26" fmla="*/ 0 w 140"/>
                <a:gd name="T27" fmla="*/ 3 h 6"/>
                <a:gd name="T28" fmla="*/ 0 w 140"/>
                <a:gd name="T29" fmla="*/ 3 h 6"/>
                <a:gd name="T30" fmla="*/ 0 w 140"/>
                <a:gd name="T31" fmla="*/ 0 h 6"/>
                <a:gd name="T32" fmla="*/ 0 w 140"/>
                <a:gd name="T33" fmla="*/ 0 h 6"/>
                <a:gd name="T34" fmla="*/ 0 w 140"/>
                <a:gd name="T35" fmla="*/ 0 h 6"/>
                <a:gd name="T36" fmla="*/ 0 w 14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0"/>
                <a:gd name="T58" fmla="*/ 0 h 6"/>
                <a:gd name="T59" fmla="*/ 140 w 14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0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40" y="3"/>
                  </a:lnTo>
                  <a:lnTo>
                    <a:pt x="14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56" name="Freeform 629"/>
            <p:cNvSpPr>
              <a:spLocks/>
            </p:cNvSpPr>
            <p:nvPr/>
          </p:nvSpPr>
          <p:spPr bwMode="auto">
            <a:xfrm>
              <a:off x="3618" y="3228"/>
              <a:ext cx="143" cy="6"/>
            </a:xfrm>
            <a:custGeom>
              <a:avLst/>
              <a:gdLst>
                <a:gd name="T0" fmla="*/ 3 w 143"/>
                <a:gd name="T1" fmla="*/ 0 h 6"/>
                <a:gd name="T2" fmla="*/ 140 w 143"/>
                <a:gd name="T3" fmla="*/ 0 h 6"/>
                <a:gd name="T4" fmla="*/ 143 w 143"/>
                <a:gd name="T5" fmla="*/ 0 h 6"/>
                <a:gd name="T6" fmla="*/ 143 w 143"/>
                <a:gd name="T7" fmla="*/ 0 h 6"/>
                <a:gd name="T8" fmla="*/ 143 w 143"/>
                <a:gd name="T9" fmla="*/ 0 h 6"/>
                <a:gd name="T10" fmla="*/ 143 w 143"/>
                <a:gd name="T11" fmla="*/ 3 h 6"/>
                <a:gd name="T12" fmla="*/ 143 w 143"/>
                <a:gd name="T13" fmla="*/ 3 h 6"/>
                <a:gd name="T14" fmla="*/ 143 w 143"/>
                <a:gd name="T15" fmla="*/ 3 h 6"/>
                <a:gd name="T16" fmla="*/ 143 w 143"/>
                <a:gd name="T17" fmla="*/ 3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3 h 6"/>
                <a:gd name="T24" fmla="*/ 0 w 143"/>
                <a:gd name="T25" fmla="*/ 3 h 6"/>
                <a:gd name="T26" fmla="*/ 0 w 143"/>
                <a:gd name="T27" fmla="*/ 3 h 6"/>
                <a:gd name="T28" fmla="*/ 3 w 143"/>
                <a:gd name="T29" fmla="*/ 3 h 6"/>
                <a:gd name="T30" fmla="*/ 3 w 143"/>
                <a:gd name="T31" fmla="*/ 0 h 6"/>
                <a:gd name="T32" fmla="*/ 3 w 143"/>
                <a:gd name="T33" fmla="*/ 0 h 6"/>
                <a:gd name="T34" fmla="*/ 3 w 143"/>
                <a:gd name="T35" fmla="*/ 0 h 6"/>
                <a:gd name="T36" fmla="*/ 3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3" y="0"/>
                  </a:moveTo>
                  <a:lnTo>
                    <a:pt x="140" y="0"/>
                  </a:ln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57" name="Freeform 630"/>
            <p:cNvSpPr>
              <a:spLocks/>
            </p:cNvSpPr>
            <p:nvPr/>
          </p:nvSpPr>
          <p:spPr bwMode="auto">
            <a:xfrm>
              <a:off x="3618" y="3231"/>
              <a:ext cx="143" cy="6"/>
            </a:xfrm>
            <a:custGeom>
              <a:avLst/>
              <a:gdLst>
                <a:gd name="T0" fmla="*/ 3 w 143"/>
                <a:gd name="T1" fmla="*/ 0 h 6"/>
                <a:gd name="T2" fmla="*/ 143 w 143"/>
                <a:gd name="T3" fmla="*/ 0 h 6"/>
                <a:gd name="T4" fmla="*/ 143 w 143"/>
                <a:gd name="T5" fmla="*/ 0 h 6"/>
                <a:gd name="T6" fmla="*/ 143 w 143"/>
                <a:gd name="T7" fmla="*/ 0 h 6"/>
                <a:gd name="T8" fmla="*/ 143 w 143"/>
                <a:gd name="T9" fmla="*/ 0 h 6"/>
                <a:gd name="T10" fmla="*/ 143 w 143"/>
                <a:gd name="T11" fmla="*/ 3 h 6"/>
                <a:gd name="T12" fmla="*/ 143 w 143"/>
                <a:gd name="T13" fmla="*/ 3 h 6"/>
                <a:gd name="T14" fmla="*/ 143 w 143"/>
                <a:gd name="T15" fmla="*/ 3 h 6"/>
                <a:gd name="T16" fmla="*/ 143 w 143"/>
                <a:gd name="T17" fmla="*/ 3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3 h 6"/>
                <a:gd name="T24" fmla="*/ 0 w 143"/>
                <a:gd name="T25" fmla="*/ 3 h 6"/>
                <a:gd name="T26" fmla="*/ 0 w 143"/>
                <a:gd name="T27" fmla="*/ 3 h 6"/>
                <a:gd name="T28" fmla="*/ 0 w 143"/>
                <a:gd name="T29" fmla="*/ 3 h 6"/>
                <a:gd name="T30" fmla="*/ 0 w 143"/>
                <a:gd name="T31" fmla="*/ 0 h 6"/>
                <a:gd name="T32" fmla="*/ 0 w 143"/>
                <a:gd name="T33" fmla="*/ 0 h 6"/>
                <a:gd name="T34" fmla="*/ 0 w 143"/>
                <a:gd name="T35" fmla="*/ 0 h 6"/>
                <a:gd name="T36" fmla="*/ 3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3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58" name="Freeform 631"/>
            <p:cNvSpPr>
              <a:spLocks/>
            </p:cNvSpPr>
            <p:nvPr/>
          </p:nvSpPr>
          <p:spPr bwMode="auto">
            <a:xfrm>
              <a:off x="3618" y="3234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3 w 143"/>
                <a:gd name="T3" fmla="*/ 0 h 6"/>
                <a:gd name="T4" fmla="*/ 143 w 143"/>
                <a:gd name="T5" fmla="*/ 0 h 6"/>
                <a:gd name="T6" fmla="*/ 143 w 143"/>
                <a:gd name="T7" fmla="*/ 0 h 6"/>
                <a:gd name="T8" fmla="*/ 143 w 143"/>
                <a:gd name="T9" fmla="*/ 0 h 6"/>
                <a:gd name="T10" fmla="*/ 143 w 143"/>
                <a:gd name="T11" fmla="*/ 3 h 6"/>
                <a:gd name="T12" fmla="*/ 143 w 143"/>
                <a:gd name="T13" fmla="*/ 3 h 6"/>
                <a:gd name="T14" fmla="*/ 143 w 143"/>
                <a:gd name="T15" fmla="*/ 3 h 6"/>
                <a:gd name="T16" fmla="*/ 143 w 143"/>
                <a:gd name="T17" fmla="*/ 3 h 6"/>
                <a:gd name="T18" fmla="*/ 143 w 143"/>
                <a:gd name="T19" fmla="*/ 6 h 6"/>
                <a:gd name="T20" fmla="*/ 0 w 143"/>
                <a:gd name="T21" fmla="*/ 6 h 6"/>
                <a:gd name="T22" fmla="*/ 0 w 143"/>
                <a:gd name="T23" fmla="*/ 3 h 6"/>
                <a:gd name="T24" fmla="*/ 0 w 143"/>
                <a:gd name="T25" fmla="*/ 3 h 6"/>
                <a:gd name="T26" fmla="*/ 0 w 143"/>
                <a:gd name="T27" fmla="*/ 3 h 6"/>
                <a:gd name="T28" fmla="*/ 0 w 143"/>
                <a:gd name="T29" fmla="*/ 3 h 6"/>
                <a:gd name="T30" fmla="*/ 0 w 143"/>
                <a:gd name="T31" fmla="*/ 0 h 6"/>
                <a:gd name="T32" fmla="*/ 0 w 143"/>
                <a:gd name="T33" fmla="*/ 0 h 6"/>
                <a:gd name="T34" fmla="*/ 0 w 143"/>
                <a:gd name="T35" fmla="*/ 0 h 6"/>
                <a:gd name="T36" fmla="*/ 0 w 1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6"/>
                <a:gd name="T59" fmla="*/ 143 w 1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59" name="Freeform 632"/>
            <p:cNvSpPr>
              <a:spLocks/>
            </p:cNvSpPr>
            <p:nvPr/>
          </p:nvSpPr>
          <p:spPr bwMode="auto">
            <a:xfrm>
              <a:off x="3618" y="3237"/>
              <a:ext cx="143" cy="7"/>
            </a:xfrm>
            <a:custGeom>
              <a:avLst/>
              <a:gdLst>
                <a:gd name="T0" fmla="*/ 0 w 143"/>
                <a:gd name="T1" fmla="*/ 0 h 7"/>
                <a:gd name="T2" fmla="*/ 143 w 143"/>
                <a:gd name="T3" fmla="*/ 0 h 7"/>
                <a:gd name="T4" fmla="*/ 143 w 143"/>
                <a:gd name="T5" fmla="*/ 0 h 7"/>
                <a:gd name="T6" fmla="*/ 143 w 143"/>
                <a:gd name="T7" fmla="*/ 0 h 7"/>
                <a:gd name="T8" fmla="*/ 143 w 143"/>
                <a:gd name="T9" fmla="*/ 0 h 7"/>
                <a:gd name="T10" fmla="*/ 143 w 143"/>
                <a:gd name="T11" fmla="*/ 3 h 7"/>
                <a:gd name="T12" fmla="*/ 143 w 143"/>
                <a:gd name="T13" fmla="*/ 3 h 7"/>
                <a:gd name="T14" fmla="*/ 143 w 143"/>
                <a:gd name="T15" fmla="*/ 3 h 7"/>
                <a:gd name="T16" fmla="*/ 143 w 143"/>
                <a:gd name="T17" fmla="*/ 3 h 7"/>
                <a:gd name="T18" fmla="*/ 143 w 143"/>
                <a:gd name="T19" fmla="*/ 7 h 7"/>
                <a:gd name="T20" fmla="*/ 0 w 143"/>
                <a:gd name="T21" fmla="*/ 7 h 7"/>
                <a:gd name="T22" fmla="*/ 0 w 143"/>
                <a:gd name="T23" fmla="*/ 3 h 7"/>
                <a:gd name="T24" fmla="*/ 0 w 143"/>
                <a:gd name="T25" fmla="*/ 3 h 7"/>
                <a:gd name="T26" fmla="*/ 0 w 143"/>
                <a:gd name="T27" fmla="*/ 3 h 7"/>
                <a:gd name="T28" fmla="*/ 0 w 143"/>
                <a:gd name="T29" fmla="*/ 3 h 7"/>
                <a:gd name="T30" fmla="*/ 0 w 143"/>
                <a:gd name="T31" fmla="*/ 0 h 7"/>
                <a:gd name="T32" fmla="*/ 0 w 143"/>
                <a:gd name="T33" fmla="*/ 0 h 7"/>
                <a:gd name="T34" fmla="*/ 0 w 143"/>
                <a:gd name="T35" fmla="*/ 0 h 7"/>
                <a:gd name="T36" fmla="*/ 0 w 143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"/>
                <a:gd name="T58" fmla="*/ 0 h 7"/>
                <a:gd name="T59" fmla="*/ 143 w 143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" h="7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60" name="Freeform 633"/>
            <p:cNvSpPr>
              <a:spLocks/>
            </p:cNvSpPr>
            <p:nvPr/>
          </p:nvSpPr>
          <p:spPr bwMode="auto">
            <a:xfrm>
              <a:off x="3618" y="3240"/>
              <a:ext cx="146" cy="7"/>
            </a:xfrm>
            <a:custGeom>
              <a:avLst/>
              <a:gdLst>
                <a:gd name="T0" fmla="*/ 0 w 146"/>
                <a:gd name="T1" fmla="*/ 0 h 7"/>
                <a:gd name="T2" fmla="*/ 143 w 146"/>
                <a:gd name="T3" fmla="*/ 0 h 7"/>
                <a:gd name="T4" fmla="*/ 143 w 146"/>
                <a:gd name="T5" fmla="*/ 0 h 7"/>
                <a:gd name="T6" fmla="*/ 143 w 146"/>
                <a:gd name="T7" fmla="*/ 0 h 7"/>
                <a:gd name="T8" fmla="*/ 143 w 146"/>
                <a:gd name="T9" fmla="*/ 0 h 7"/>
                <a:gd name="T10" fmla="*/ 143 w 146"/>
                <a:gd name="T11" fmla="*/ 4 h 7"/>
                <a:gd name="T12" fmla="*/ 143 w 146"/>
                <a:gd name="T13" fmla="*/ 4 h 7"/>
                <a:gd name="T14" fmla="*/ 143 w 146"/>
                <a:gd name="T15" fmla="*/ 4 h 7"/>
                <a:gd name="T16" fmla="*/ 146 w 146"/>
                <a:gd name="T17" fmla="*/ 4 h 7"/>
                <a:gd name="T18" fmla="*/ 146 w 146"/>
                <a:gd name="T19" fmla="*/ 7 h 7"/>
                <a:gd name="T20" fmla="*/ 0 w 146"/>
                <a:gd name="T21" fmla="*/ 7 h 7"/>
                <a:gd name="T22" fmla="*/ 0 w 146"/>
                <a:gd name="T23" fmla="*/ 4 h 7"/>
                <a:gd name="T24" fmla="*/ 0 w 146"/>
                <a:gd name="T25" fmla="*/ 4 h 7"/>
                <a:gd name="T26" fmla="*/ 0 w 146"/>
                <a:gd name="T27" fmla="*/ 4 h 7"/>
                <a:gd name="T28" fmla="*/ 0 w 146"/>
                <a:gd name="T29" fmla="*/ 4 h 7"/>
                <a:gd name="T30" fmla="*/ 0 w 146"/>
                <a:gd name="T31" fmla="*/ 0 h 7"/>
                <a:gd name="T32" fmla="*/ 0 w 146"/>
                <a:gd name="T33" fmla="*/ 0 h 7"/>
                <a:gd name="T34" fmla="*/ 0 w 146"/>
                <a:gd name="T35" fmla="*/ 0 h 7"/>
                <a:gd name="T36" fmla="*/ 0 w 146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7"/>
                <a:gd name="T59" fmla="*/ 146 w 14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7">
                  <a:moveTo>
                    <a:pt x="0" y="0"/>
                  </a:moveTo>
                  <a:lnTo>
                    <a:pt x="143" y="0"/>
                  </a:lnTo>
                  <a:lnTo>
                    <a:pt x="143" y="4"/>
                  </a:lnTo>
                  <a:lnTo>
                    <a:pt x="146" y="4"/>
                  </a:lnTo>
                  <a:lnTo>
                    <a:pt x="146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61" name="Freeform 634"/>
            <p:cNvSpPr>
              <a:spLocks/>
            </p:cNvSpPr>
            <p:nvPr/>
          </p:nvSpPr>
          <p:spPr bwMode="auto">
            <a:xfrm>
              <a:off x="3618" y="3244"/>
              <a:ext cx="146" cy="6"/>
            </a:xfrm>
            <a:custGeom>
              <a:avLst/>
              <a:gdLst>
                <a:gd name="T0" fmla="*/ 0 w 146"/>
                <a:gd name="T1" fmla="*/ 0 h 6"/>
                <a:gd name="T2" fmla="*/ 143 w 146"/>
                <a:gd name="T3" fmla="*/ 0 h 6"/>
                <a:gd name="T4" fmla="*/ 143 w 146"/>
                <a:gd name="T5" fmla="*/ 0 h 6"/>
                <a:gd name="T6" fmla="*/ 143 w 146"/>
                <a:gd name="T7" fmla="*/ 0 h 6"/>
                <a:gd name="T8" fmla="*/ 146 w 146"/>
                <a:gd name="T9" fmla="*/ 0 h 6"/>
                <a:gd name="T10" fmla="*/ 146 w 146"/>
                <a:gd name="T11" fmla="*/ 3 h 6"/>
                <a:gd name="T12" fmla="*/ 146 w 146"/>
                <a:gd name="T13" fmla="*/ 3 h 6"/>
                <a:gd name="T14" fmla="*/ 146 w 146"/>
                <a:gd name="T15" fmla="*/ 3 h 6"/>
                <a:gd name="T16" fmla="*/ 146 w 146"/>
                <a:gd name="T17" fmla="*/ 3 h 6"/>
                <a:gd name="T18" fmla="*/ 146 w 146"/>
                <a:gd name="T19" fmla="*/ 6 h 6"/>
                <a:gd name="T20" fmla="*/ 0 w 146"/>
                <a:gd name="T21" fmla="*/ 6 h 6"/>
                <a:gd name="T22" fmla="*/ 0 w 146"/>
                <a:gd name="T23" fmla="*/ 3 h 6"/>
                <a:gd name="T24" fmla="*/ 0 w 146"/>
                <a:gd name="T25" fmla="*/ 3 h 6"/>
                <a:gd name="T26" fmla="*/ 0 w 146"/>
                <a:gd name="T27" fmla="*/ 3 h 6"/>
                <a:gd name="T28" fmla="*/ 0 w 146"/>
                <a:gd name="T29" fmla="*/ 3 h 6"/>
                <a:gd name="T30" fmla="*/ 0 w 146"/>
                <a:gd name="T31" fmla="*/ 0 h 6"/>
                <a:gd name="T32" fmla="*/ 0 w 146"/>
                <a:gd name="T33" fmla="*/ 0 h 6"/>
                <a:gd name="T34" fmla="*/ 0 w 146"/>
                <a:gd name="T35" fmla="*/ 0 h 6"/>
                <a:gd name="T36" fmla="*/ 0 w 14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"/>
                <a:gd name="T58" fmla="*/ 0 h 6"/>
                <a:gd name="T59" fmla="*/ 146 w 1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" h="6">
                  <a:moveTo>
                    <a:pt x="0" y="0"/>
                  </a:moveTo>
                  <a:lnTo>
                    <a:pt x="143" y="0"/>
                  </a:lnTo>
                  <a:lnTo>
                    <a:pt x="146" y="0"/>
                  </a:lnTo>
                  <a:lnTo>
                    <a:pt x="146" y="3"/>
                  </a:lnTo>
                  <a:lnTo>
                    <a:pt x="14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62" name="Freeform 635"/>
            <p:cNvSpPr>
              <a:spLocks/>
            </p:cNvSpPr>
            <p:nvPr/>
          </p:nvSpPr>
          <p:spPr bwMode="auto">
            <a:xfrm>
              <a:off x="3615" y="3247"/>
              <a:ext cx="149" cy="6"/>
            </a:xfrm>
            <a:custGeom>
              <a:avLst/>
              <a:gdLst>
                <a:gd name="T0" fmla="*/ 3 w 149"/>
                <a:gd name="T1" fmla="*/ 0 h 6"/>
                <a:gd name="T2" fmla="*/ 149 w 149"/>
                <a:gd name="T3" fmla="*/ 0 h 6"/>
                <a:gd name="T4" fmla="*/ 149 w 149"/>
                <a:gd name="T5" fmla="*/ 0 h 6"/>
                <a:gd name="T6" fmla="*/ 149 w 149"/>
                <a:gd name="T7" fmla="*/ 0 h 6"/>
                <a:gd name="T8" fmla="*/ 149 w 149"/>
                <a:gd name="T9" fmla="*/ 0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3 h 6"/>
                <a:gd name="T16" fmla="*/ 149 w 149"/>
                <a:gd name="T17" fmla="*/ 3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3 h 6"/>
                <a:gd name="T24" fmla="*/ 0 w 149"/>
                <a:gd name="T25" fmla="*/ 3 h 6"/>
                <a:gd name="T26" fmla="*/ 0 w 149"/>
                <a:gd name="T27" fmla="*/ 3 h 6"/>
                <a:gd name="T28" fmla="*/ 3 w 149"/>
                <a:gd name="T29" fmla="*/ 3 h 6"/>
                <a:gd name="T30" fmla="*/ 3 w 149"/>
                <a:gd name="T31" fmla="*/ 0 h 6"/>
                <a:gd name="T32" fmla="*/ 3 w 149"/>
                <a:gd name="T33" fmla="*/ 0 h 6"/>
                <a:gd name="T34" fmla="*/ 3 w 149"/>
                <a:gd name="T35" fmla="*/ 0 h 6"/>
                <a:gd name="T36" fmla="*/ 3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3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63" name="Freeform 636"/>
            <p:cNvSpPr>
              <a:spLocks/>
            </p:cNvSpPr>
            <p:nvPr/>
          </p:nvSpPr>
          <p:spPr bwMode="auto">
            <a:xfrm>
              <a:off x="3615" y="3250"/>
              <a:ext cx="149" cy="6"/>
            </a:xfrm>
            <a:custGeom>
              <a:avLst/>
              <a:gdLst>
                <a:gd name="T0" fmla="*/ 3 w 149"/>
                <a:gd name="T1" fmla="*/ 0 h 6"/>
                <a:gd name="T2" fmla="*/ 149 w 149"/>
                <a:gd name="T3" fmla="*/ 0 h 6"/>
                <a:gd name="T4" fmla="*/ 149 w 149"/>
                <a:gd name="T5" fmla="*/ 0 h 6"/>
                <a:gd name="T6" fmla="*/ 149 w 149"/>
                <a:gd name="T7" fmla="*/ 0 h 6"/>
                <a:gd name="T8" fmla="*/ 149 w 149"/>
                <a:gd name="T9" fmla="*/ 0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3 h 6"/>
                <a:gd name="T16" fmla="*/ 149 w 149"/>
                <a:gd name="T17" fmla="*/ 3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3 h 6"/>
                <a:gd name="T24" fmla="*/ 0 w 149"/>
                <a:gd name="T25" fmla="*/ 3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0 h 6"/>
                <a:gd name="T32" fmla="*/ 0 w 149"/>
                <a:gd name="T33" fmla="*/ 0 h 6"/>
                <a:gd name="T34" fmla="*/ 0 w 149"/>
                <a:gd name="T35" fmla="*/ 0 h 6"/>
                <a:gd name="T36" fmla="*/ 3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3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64" name="Freeform 637"/>
            <p:cNvSpPr>
              <a:spLocks/>
            </p:cNvSpPr>
            <p:nvPr/>
          </p:nvSpPr>
          <p:spPr bwMode="auto">
            <a:xfrm>
              <a:off x="3615" y="3253"/>
              <a:ext cx="149" cy="6"/>
            </a:xfrm>
            <a:custGeom>
              <a:avLst/>
              <a:gdLst>
                <a:gd name="T0" fmla="*/ 0 w 149"/>
                <a:gd name="T1" fmla="*/ 0 h 6"/>
                <a:gd name="T2" fmla="*/ 149 w 149"/>
                <a:gd name="T3" fmla="*/ 0 h 6"/>
                <a:gd name="T4" fmla="*/ 149 w 149"/>
                <a:gd name="T5" fmla="*/ 0 h 6"/>
                <a:gd name="T6" fmla="*/ 149 w 149"/>
                <a:gd name="T7" fmla="*/ 0 h 6"/>
                <a:gd name="T8" fmla="*/ 149 w 149"/>
                <a:gd name="T9" fmla="*/ 0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3 h 6"/>
                <a:gd name="T16" fmla="*/ 149 w 149"/>
                <a:gd name="T17" fmla="*/ 3 h 6"/>
                <a:gd name="T18" fmla="*/ 149 w 149"/>
                <a:gd name="T19" fmla="*/ 6 h 6"/>
                <a:gd name="T20" fmla="*/ 0 w 149"/>
                <a:gd name="T21" fmla="*/ 6 h 6"/>
                <a:gd name="T22" fmla="*/ 0 w 149"/>
                <a:gd name="T23" fmla="*/ 3 h 6"/>
                <a:gd name="T24" fmla="*/ 0 w 149"/>
                <a:gd name="T25" fmla="*/ 3 h 6"/>
                <a:gd name="T26" fmla="*/ 0 w 149"/>
                <a:gd name="T27" fmla="*/ 3 h 6"/>
                <a:gd name="T28" fmla="*/ 0 w 149"/>
                <a:gd name="T29" fmla="*/ 3 h 6"/>
                <a:gd name="T30" fmla="*/ 0 w 149"/>
                <a:gd name="T31" fmla="*/ 0 h 6"/>
                <a:gd name="T32" fmla="*/ 0 w 149"/>
                <a:gd name="T33" fmla="*/ 0 h 6"/>
                <a:gd name="T34" fmla="*/ 0 w 149"/>
                <a:gd name="T35" fmla="*/ 0 h 6"/>
                <a:gd name="T36" fmla="*/ 0 w 1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"/>
                <a:gd name="T58" fmla="*/ 0 h 6"/>
                <a:gd name="T59" fmla="*/ 149 w 1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65" name="Freeform 638"/>
            <p:cNvSpPr>
              <a:spLocks/>
            </p:cNvSpPr>
            <p:nvPr/>
          </p:nvSpPr>
          <p:spPr bwMode="auto">
            <a:xfrm>
              <a:off x="3615" y="3256"/>
              <a:ext cx="152" cy="6"/>
            </a:xfrm>
            <a:custGeom>
              <a:avLst/>
              <a:gdLst>
                <a:gd name="T0" fmla="*/ 0 w 152"/>
                <a:gd name="T1" fmla="*/ 0 h 6"/>
                <a:gd name="T2" fmla="*/ 149 w 152"/>
                <a:gd name="T3" fmla="*/ 0 h 6"/>
                <a:gd name="T4" fmla="*/ 149 w 152"/>
                <a:gd name="T5" fmla="*/ 0 h 6"/>
                <a:gd name="T6" fmla="*/ 149 w 152"/>
                <a:gd name="T7" fmla="*/ 0 h 6"/>
                <a:gd name="T8" fmla="*/ 149 w 152"/>
                <a:gd name="T9" fmla="*/ 0 h 6"/>
                <a:gd name="T10" fmla="*/ 149 w 152"/>
                <a:gd name="T11" fmla="*/ 3 h 6"/>
                <a:gd name="T12" fmla="*/ 149 w 152"/>
                <a:gd name="T13" fmla="*/ 3 h 6"/>
                <a:gd name="T14" fmla="*/ 149 w 152"/>
                <a:gd name="T15" fmla="*/ 3 h 6"/>
                <a:gd name="T16" fmla="*/ 149 w 152"/>
                <a:gd name="T17" fmla="*/ 3 h 6"/>
                <a:gd name="T18" fmla="*/ 152 w 152"/>
                <a:gd name="T19" fmla="*/ 6 h 6"/>
                <a:gd name="T20" fmla="*/ 0 w 152"/>
                <a:gd name="T21" fmla="*/ 6 h 6"/>
                <a:gd name="T22" fmla="*/ 0 w 152"/>
                <a:gd name="T23" fmla="*/ 3 h 6"/>
                <a:gd name="T24" fmla="*/ 0 w 152"/>
                <a:gd name="T25" fmla="*/ 3 h 6"/>
                <a:gd name="T26" fmla="*/ 0 w 152"/>
                <a:gd name="T27" fmla="*/ 3 h 6"/>
                <a:gd name="T28" fmla="*/ 0 w 152"/>
                <a:gd name="T29" fmla="*/ 3 h 6"/>
                <a:gd name="T30" fmla="*/ 0 w 152"/>
                <a:gd name="T31" fmla="*/ 0 h 6"/>
                <a:gd name="T32" fmla="*/ 0 w 152"/>
                <a:gd name="T33" fmla="*/ 0 h 6"/>
                <a:gd name="T34" fmla="*/ 0 w 152"/>
                <a:gd name="T35" fmla="*/ 0 h 6"/>
                <a:gd name="T36" fmla="*/ 0 w 1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2"/>
                <a:gd name="T58" fmla="*/ 0 h 6"/>
                <a:gd name="T59" fmla="*/ 152 w 1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2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66" name="Freeform 639"/>
            <p:cNvSpPr>
              <a:spLocks/>
            </p:cNvSpPr>
            <p:nvPr/>
          </p:nvSpPr>
          <p:spPr bwMode="auto">
            <a:xfrm>
              <a:off x="3615" y="3259"/>
              <a:ext cx="152" cy="6"/>
            </a:xfrm>
            <a:custGeom>
              <a:avLst/>
              <a:gdLst>
                <a:gd name="T0" fmla="*/ 0 w 152"/>
                <a:gd name="T1" fmla="*/ 0 h 6"/>
                <a:gd name="T2" fmla="*/ 149 w 152"/>
                <a:gd name="T3" fmla="*/ 0 h 6"/>
                <a:gd name="T4" fmla="*/ 149 w 152"/>
                <a:gd name="T5" fmla="*/ 0 h 6"/>
                <a:gd name="T6" fmla="*/ 149 w 152"/>
                <a:gd name="T7" fmla="*/ 0 h 6"/>
                <a:gd name="T8" fmla="*/ 149 w 152"/>
                <a:gd name="T9" fmla="*/ 0 h 6"/>
                <a:gd name="T10" fmla="*/ 149 w 152"/>
                <a:gd name="T11" fmla="*/ 3 h 6"/>
                <a:gd name="T12" fmla="*/ 152 w 152"/>
                <a:gd name="T13" fmla="*/ 3 h 6"/>
                <a:gd name="T14" fmla="*/ 152 w 152"/>
                <a:gd name="T15" fmla="*/ 3 h 6"/>
                <a:gd name="T16" fmla="*/ 152 w 152"/>
                <a:gd name="T17" fmla="*/ 3 h 6"/>
                <a:gd name="T18" fmla="*/ 152 w 152"/>
                <a:gd name="T19" fmla="*/ 6 h 6"/>
                <a:gd name="T20" fmla="*/ 0 w 152"/>
                <a:gd name="T21" fmla="*/ 6 h 6"/>
                <a:gd name="T22" fmla="*/ 0 w 152"/>
                <a:gd name="T23" fmla="*/ 3 h 6"/>
                <a:gd name="T24" fmla="*/ 0 w 152"/>
                <a:gd name="T25" fmla="*/ 3 h 6"/>
                <a:gd name="T26" fmla="*/ 0 w 152"/>
                <a:gd name="T27" fmla="*/ 3 h 6"/>
                <a:gd name="T28" fmla="*/ 0 w 152"/>
                <a:gd name="T29" fmla="*/ 3 h 6"/>
                <a:gd name="T30" fmla="*/ 0 w 152"/>
                <a:gd name="T31" fmla="*/ 0 h 6"/>
                <a:gd name="T32" fmla="*/ 0 w 152"/>
                <a:gd name="T33" fmla="*/ 0 h 6"/>
                <a:gd name="T34" fmla="*/ 0 w 152"/>
                <a:gd name="T35" fmla="*/ 0 h 6"/>
                <a:gd name="T36" fmla="*/ 0 w 1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2"/>
                <a:gd name="T58" fmla="*/ 0 h 6"/>
                <a:gd name="T59" fmla="*/ 152 w 1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2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52" y="3"/>
                  </a:lnTo>
                  <a:lnTo>
                    <a:pt x="1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67" name="Freeform 640"/>
            <p:cNvSpPr>
              <a:spLocks/>
            </p:cNvSpPr>
            <p:nvPr/>
          </p:nvSpPr>
          <p:spPr bwMode="auto">
            <a:xfrm>
              <a:off x="3612" y="3262"/>
              <a:ext cx="155" cy="6"/>
            </a:xfrm>
            <a:custGeom>
              <a:avLst/>
              <a:gdLst>
                <a:gd name="T0" fmla="*/ 3 w 155"/>
                <a:gd name="T1" fmla="*/ 0 h 6"/>
                <a:gd name="T2" fmla="*/ 155 w 155"/>
                <a:gd name="T3" fmla="*/ 0 h 6"/>
                <a:gd name="T4" fmla="*/ 155 w 155"/>
                <a:gd name="T5" fmla="*/ 0 h 6"/>
                <a:gd name="T6" fmla="*/ 155 w 155"/>
                <a:gd name="T7" fmla="*/ 0 h 6"/>
                <a:gd name="T8" fmla="*/ 155 w 155"/>
                <a:gd name="T9" fmla="*/ 0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3 h 6"/>
                <a:gd name="T16" fmla="*/ 155 w 155"/>
                <a:gd name="T17" fmla="*/ 3 h 6"/>
                <a:gd name="T18" fmla="*/ 155 w 155"/>
                <a:gd name="T19" fmla="*/ 6 h 6"/>
                <a:gd name="T20" fmla="*/ 0 w 155"/>
                <a:gd name="T21" fmla="*/ 6 h 6"/>
                <a:gd name="T22" fmla="*/ 3 w 155"/>
                <a:gd name="T23" fmla="*/ 3 h 6"/>
                <a:gd name="T24" fmla="*/ 3 w 155"/>
                <a:gd name="T25" fmla="*/ 3 h 6"/>
                <a:gd name="T26" fmla="*/ 3 w 155"/>
                <a:gd name="T27" fmla="*/ 3 h 6"/>
                <a:gd name="T28" fmla="*/ 3 w 155"/>
                <a:gd name="T29" fmla="*/ 3 h 6"/>
                <a:gd name="T30" fmla="*/ 3 w 155"/>
                <a:gd name="T31" fmla="*/ 0 h 6"/>
                <a:gd name="T32" fmla="*/ 3 w 155"/>
                <a:gd name="T33" fmla="*/ 0 h 6"/>
                <a:gd name="T34" fmla="*/ 3 w 155"/>
                <a:gd name="T35" fmla="*/ 0 h 6"/>
                <a:gd name="T36" fmla="*/ 3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3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68" name="Freeform 641"/>
            <p:cNvSpPr>
              <a:spLocks/>
            </p:cNvSpPr>
            <p:nvPr/>
          </p:nvSpPr>
          <p:spPr bwMode="auto">
            <a:xfrm>
              <a:off x="3612" y="3265"/>
              <a:ext cx="155" cy="6"/>
            </a:xfrm>
            <a:custGeom>
              <a:avLst/>
              <a:gdLst>
                <a:gd name="T0" fmla="*/ 3 w 155"/>
                <a:gd name="T1" fmla="*/ 0 h 6"/>
                <a:gd name="T2" fmla="*/ 155 w 155"/>
                <a:gd name="T3" fmla="*/ 0 h 6"/>
                <a:gd name="T4" fmla="*/ 155 w 155"/>
                <a:gd name="T5" fmla="*/ 0 h 6"/>
                <a:gd name="T6" fmla="*/ 155 w 155"/>
                <a:gd name="T7" fmla="*/ 0 h 6"/>
                <a:gd name="T8" fmla="*/ 155 w 155"/>
                <a:gd name="T9" fmla="*/ 0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3 h 6"/>
                <a:gd name="T16" fmla="*/ 155 w 155"/>
                <a:gd name="T17" fmla="*/ 3 h 6"/>
                <a:gd name="T18" fmla="*/ 155 w 155"/>
                <a:gd name="T19" fmla="*/ 6 h 6"/>
                <a:gd name="T20" fmla="*/ 0 w 155"/>
                <a:gd name="T21" fmla="*/ 6 h 6"/>
                <a:gd name="T22" fmla="*/ 0 w 155"/>
                <a:gd name="T23" fmla="*/ 3 h 6"/>
                <a:gd name="T24" fmla="*/ 0 w 155"/>
                <a:gd name="T25" fmla="*/ 3 h 6"/>
                <a:gd name="T26" fmla="*/ 0 w 155"/>
                <a:gd name="T27" fmla="*/ 3 h 6"/>
                <a:gd name="T28" fmla="*/ 0 w 155"/>
                <a:gd name="T29" fmla="*/ 3 h 6"/>
                <a:gd name="T30" fmla="*/ 3 w 155"/>
                <a:gd name="T31" fmla="*/ 0 h 6"/>
                <a:gd name="T32" fmla="*/ 3 w 155"/>
                <a:gd name="T33" fmla="*/ 0 h 6"/>
                <a:gd name="T34" fmla="*/ 3 w 155"/>
                <a:gd name="T35" fmla="*/ 0 h 6"/>
                <a:gd name="T36" fmla="*/ 3 w 1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"/>
                <a:gd name="T58" fmla="*/ 0 h 6"/>
                <a:gd name="T59" fmla="*/ 155 w 1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" h="6">
                  <a:moveTo>
                    <a:pt x="3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69" name="Freeform 642"/>
            <p:cNvSpPr>
              <a:spLocks noEditPoints="1"/>
            </p:cNvSpPr>
            <p:nvPr/>
          </p:nvSpPr>
          <p:spPr bwMode="auto">
            <a:xfrm>
              <a:off x="3612" y="3268"/>
              <a:ext cx="155" cy="6"/>
            </a:xfrm>
            <a:custGeom>
              <a:avLst/>
              <a:gdLst>
                <a:gd name="T0" fmla="*/ 0 w 155"/>
                <a:gd name="T1" fmla="*/ 0 h 6"/>
                <a:gd name="T2" fmla="*/ 155 w 155"/>
                <a:gd name="T3" fmla="*/ 0 h 6"/>
                <a:gd name="T4" fmla="*/ 0 w 155"/>
                <a:gd name="T5" fmla="*/ 0 h 6"/>
                <a:gd name="T6" fmla="*/ 155 w 155"/>
                <a:gd name="T7" fmla="*/ 6 h 6"/>
                <a:gd name="T8" fmla="*/ 0 w 155"/>
                <a:gd name="T9" fmla="*/ 6 h 6"/>
                <a:gd name="T10" fmla="*/ 0 w 155"/>
                <a:gd name="T11" fmla="*/ 3 h 6"/>
                <a:gd name="T12" fmla="*/ 0 w 155"/>
                <a:gd name="T13" fmla="*/ 3 h 6"/>
                <a:gd name="T14" fmla="*/ 0 w 155"/>
                <a:gd name="T15" fmla="*/ 3 h 6"/>
                <a:gd name="T16" fmla="*/ 0 w 155"/>
                <a:gd name="T17" fmla="*/ 3 h 6"/>
                <a:gd name="T18" fmla="*/ 0 w 155"/>
                <a:gd name="T19" fmla="*/ 0 h 6"/>
                <a:gd name="T20" fmla="*/ 0 w 155"/>
                <a:gd name="T21" fmla="*/ 0 h 6"/>
                <a:gd name="T22" fmla="*/ 0 w 155"/>
                <a:gd name="T23" fmla="*/ 0 h 6"/>
                <a:gd name="T24" fmla="*/ 0 w 155"/>
                <a:gd name="T25" fmla="*/ 0 h 6"/>
                <a:gd name="T26" fmla="*/ 155 w 155"/>
                <a:gd name="T27" fmla="*/ 6 h 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55"/>
                <a:gd name="T43" fmla="*/ 0 h 6"/>
                <a:gd name="T44" fmla="*/ 155 w 155"/>
                <a:gd name="T45" fmla="*/ 6 h 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55" h="6">
                  <a:moveTo>
                    <a:pt x="0" y="0"/>
                  </a:moveTo>
                  <a:lnTo>
                    <a:pt x="155" y="0"/>
                  </a:lnTo>
                  <a:lnTo>
                    <a:pt x="0" y="0"/>
                  </a:lnTo>
                  <a:close/>
                  <a:moveTo>
                    <a:pt x="155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155" y="6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70" name="Freeform 643"/>
            <p:cNvSpPr>
              <a:spLocks/>
            </p:cNvSpPr>
            <p:nvPr/>
          </p:nvSpPr>
          <p:spPr bwMode="auto">
            <a:xfrm>
              <a:off x="3612" y="3271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5 w 158"/>
                <a:gd name="T3" fmla="*/ 0 h 6"/>
                <a:gd name="T4" fmla="*/ 155 w 158"/>
                <a:gd name="T5" fmla="*/ 0 h 6"/>
                <a:gd name="T6" fmla="*/ 155 w 158"/>
                <a:gd name="T7" fmla="*/ 0 h 6"/>
                <a:gd name="T8" fmla="*/ 155 w 158"/>
                <a:gd name="T9" fmla="*/ 0 h 6"/>
                <a:gd name="T10" fmla="*/ 155 w 158"/>
                <a:gd name="T11" fmla="*/ 3 h 6"/>
                <a:gd name="T12" fmla="*/ 155 w 158"/>
                <a:gd name="T13" fmla="*/ 3 h 6"/>
                <a:gd name="T14" fmla="*/ 155 w 158"/>
                <a:gd name="T15" fmla="*/ 3 h 6"/>
                <a:gd name="T16" fmla="*/ 155 w 158"/>
                <a:gd name="T17" fmla="*/ 3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3 h 6"/>
                <a:gd name="T24" fmla="*/ 0 w 158"/>
                <a:gd name="T25" fmla="*/ 3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0 h 6"/>
                <a:gd name="T32" fmla="*/ 0 w 158"/>
                <a:gd name="T33" fmla="*/ 0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71" name="Freeform 644"/>
            <p:cNvSpPr>
              <a:spLocks/>
            </p:cNvSpPr>
            <p:nvPr/>
          </p:nvSpPr>
          <p:spPr bwMode="auto">
            <a:xfrm>
              <a:off x="3612" y="3274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5 w 158"/>
                <a:gd name="T3" fmla="*/ 0 h 6"/>
                <a:gd name="T4" fmla="*/ 155 w 158"/>
                <a:gd name="T5" fmla="*/ 0 h 6"/>
                <a:gd name="T6" fmla="*/ 155 w 158"/>
                <a:gd name="T7" fmla="*/ 0 h 6"/>
                <a:gd name="T8" fmla="*/ 155 w 158"/>
                <a:gd name="T9" fmla="*/ 0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3 h 6"/>
                <a:gd name="T16" fmla="*/ 158 w 158"/>
                <a:gd name="T17" fmla="*/ 3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3 h 6"/>
                <a:gd name="T24" fmla="*/ 0 w 158"/>
                <a:gd name="T25" fmla="*/ 3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0 h 6"/>
                <a:gd name="T32" fmla="*/ 0 w 158"/>
                <a:gd name="T33" fmla="*/ 0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5" y="0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72" name="Freeform 645"/>
            <p:cNvSpPr>
              <a:spLocks/>
            </p:cNvSpPr>
            <p:nvPr/>
          </p:nvSpPr>
          <p:spPr bwMode="auto">
            <a:xfrm>
              <a:off x="3612" y="3277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8 w 158"/>
                <a:gd name="T3" fmla="*/ 0 h 6"/>
                <a:gd name="T4" fmla="*/ 158 w 158"/>
                <a:gd name="T5" fmla="*/ 0 h 6"/>
                <a:gd name="T6" fmla="*/ 158 w 158"/>
                <a:gd name="T7" fmla="*/ 0 h 6"/>
                <a:gd name="T8" fmla="*/ 158 w 158"/>
                <a:gd name="T9" fmla="*/ 0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3 h 6"/>
                <a:gd name="T16" fmla="*/ 158 w 158"/>
                <a:gd name="T17" fmla="*/ 3 h 6"/>
                <a:gd name="T18" fmla="*/ 158 w 158"/>
                <a:gd name="T19" fmla="*/ 6 h 6"/>
                <a:gd name="T20" fmla="*/ 0 w 158"/>
                <a:gd name="T21" fmla="*/ 6 h 6"/>
                <a:gd name="T22" fmla="*/ 0 w 158"/>
                <a:gd name="T23" fmla="*/ 3 h 6"/>
                <a:gd name="T24" fmla="*/ 0 w 158"/>
                <a:gd name="T25" fmla="*/ 3 h 6"/>
                <a:gd name="T26" fmla="*/ 0 w 158"/>
                <a:gd name="T27" fmla="*/ 3 h 6"/>
                <a:gd name="T28" fmla="*/ 0 w 158"/>
                <a:gd name="T29" fmla="*/ 3 h 6"/>
                <a:gd name="T30" fmla="*/ 0 w 158"/>
                <a:gd name="T31" fmla="*/ 0 h 6"/>
                <a:gd name="T32" fmla="*/ 0 w 158"/>
                <a:gd name="T33" fmla="*/ 0 h 6"/>
                <a:gd name="T34" fmla="*/ 0 w 158"/>
                <a:gd name="T35" fmla="*/ 0 h 6"/>
                <a:gd name="T36" fmla="*/ 0 w 1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"/>
                <a:gd name="T58" fmla="*/ 0 h 6"/>
                <a:gd name="T59" fmla="*/ 158 w 1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" h="6">
                  <a:moveTo>
                    <a:pt x="0" y="0"/>
                  </a:moveTo>
                  <a:lnTo>
                    <a:pt x="158" y="0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73" name="Freeform 646"/>
            <p:cNvSpPr>
              <a:spLocks/>
            </p:cNvSpPr>
            <p:nvPr/>
          </p:nvSpPr>
          <p:spPr bwMode="auto">
            <a:xfrm>
              <a:off x="3609" y="3280"/>
              <a:ext cx="161" cy="6"/>
            </a:xfrm>
            <a:custGeom>
              <a:avLst/>
              <a:gdLst>
                <a:gd name="T0" fmla="*/ 3 w 161"/>
                <a:gd name="T1" fmla="*/ 0 h 6"/>
                <a:gd name="T2" fmla="*/ 161 w 161"/>
                <a:gd name="T3" fmla="*/ 0 h 6"/>
                <a:gd name="T4" fmla="*/ 161 w 161"/>
                <a:gd name="T5" fmla="*/ 0 h 6"/>
                <a:gd name="T6" fmla="*/ 161 w 161"/>
                <a:gd name="T7" fmla="*/ 0 h 6"/>
                <a:gd name="T8" fmla="*/ 161 w 161"/>
                <a:gd name="T9" fmla="*/ 0 h 6"/>
                <a:gd name="T10" fmla="*/ 161 w 161"/>
                <a:gd name="T11" fmla="*/ 3 h 6"/>
                <a:gd name="T12" fmla="*/ 161 w 161"/>
                <a:gd name="T13" fmla="*/ 3 h 6"/>
                <a:gd name="T14" fmla="*/ 161 w 161"/>
                <a:gd name="T15" fmla="*/ 3 h 6"/>
                <a:gd name="T16" fmla="*/ 161 w 161"/>
                <a:gd name="T17" fmla="*/ 3 h 6"/>
                <a:gd name="T18" fmla="*/ 161 w 161"/>
                <a:gd name="T19" fmla="*/ 6 h 6"/>
                <a:gd name="T20" fmla="*/ 0 w 161"/>
                <a:gd name="T21" fmla="*/ 6 h 6"/>
                <a:gd name="T22" fmla="*/ 0 w 161"/>
                <a:gd name="T23" fmla="*/ 3 h 6"/>
                <a:gd name="T24" fmla="*/ 0 w 161"/>
                <a:gd name="T25" fmla="*/ 3 h 6"/>
                <a:gd name="T26" fmla="*/ 0 w 161"/>
                <a:gd name="T27" fmla="*/ 3 h 6"/>
                <a:gd name="T28" fmla="*/ 3 w 161"/>
                <a:gd name="T29" fmla="*/ 3 h 6"/>
                <a:gd name="T30" fmla="*/ 3 w 161"/>
                <a:gd name="T31" fmla="*/ 0 h 6"/>
                <a:gd name="T32" fmla="*/ 3 w 161"/>
                <a:gd name="T33" fmla="*/ 0 h 6"/>
                <a:gd name="T34" fmla="*/ 3 w 161"/>
                <a:gd name="T35" fmla="*/ 0 h 6"/>
                <a:gd name="T36" fmla="*/ 3 w 1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1"/>
                <a:gd name="T58" fmla="*/ 0 h 6"/>
                <a:gd name="T59" fmla="*/ 161 w 1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1" h="6">
                  <a:moveTo>
                    <a:pt x="3" y="0"/>
                  </a:moveTo>
                  <a:lnTo>
                    <a:pt x="161" y="0"/>
                  </a:lnTo>
                  <a:lnTo>
                    <a:pt x="161" y="3"/>
                  </a:lnTo>
                  <a:lnTo>
                    <a:pt x="1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74" name="Freeform 647"/>
            <p:cNvSpPr>
              <a:spLocks/>
            </p:cNvSpPr>
            <p:nvPr/>
          </p:nvSpPr>
          <p:spPr bwMode="auto">
            <a:xfrm>
              <a:off x="3609" y="3283"/>
              <a:ext cx="161" cy="6"/>
            </a:xfrm>
            <a:custGeom>
              <a:avLst/>
              <a:gdLst>
                <a:gd name="T0" fmla="*/ 3 w 161"/>
                <a:gd name="T1" fmla="*/ 0 h 6"/>
                <a:gd name="T2" fmla="*/ 161 w 161"/>
                <a:gd name="T3" fmla="*/ 0 h 6"/>
                <a:gd name="T4" fmla="*/ 161 w 161"/>
                <a:gd name="T5" fmla="*/ 0 h 6"/>
                <a:gd name="T6" fmla="*/ 161 w 161"/>
                <a:gd name="T7" fmla="*/ 0 h 6"/>
                <a:gd name="T8" fmla="*/ 161 w 161"/>
                <a:gd name="T9" fmla="*/ 0 h 6"/>
                <a:gd name="T10" fmla="*/ 161 w 161"/>
                <a:gd name="T11" fmla="*/ 3 h 6"/>
                <a:gd name="T12" fmla="*/ 161 w 161"/>
                <a:gd name="T13" fmla="*/ 3 h 6"/>
                <a:gd name="T14" fmla="*/ 161 w 161"/>
                <a:gd name="T15" fmla="*/ 3 h 6"/>
                <a:gd name="T16" fmla="*/ 161 w 161"/>
                <a:gd name="T17" fmla="*/ 3 h 6"/>
                <a:gd name="T18" fmla="*/ 161 w 161"/>
                <a:gd name="T19" fmla="*/ 6 h 6"/>
                <a:gd name="T20" fmla="*/ 0 w 161"/>
                <a:gd name="T21" fmla="*/ 6 h 6"/>
                <a:gd name="T22" fmla="*/ 0 w 161"/>
                <a:gd name="T23" fmla="*/ 3 h 6"/>
                <a:gd name="T24" fmla="*/ 0 w 161"/>
                <a:gd name="T25" fmla="*/ 3 h 6"/>
                <a:gd name="T26" fmla="*/ 0 w 161"/>
                <a:gd name="T27" fmla="*/ 3 h 6"/>
                <a:gd name="T28" fmla="*/ 0 w 161"/>
                <a:gd name="T29" fmla="*/ 3 h 6"/>
                <a:gd name="T30" fmla="*/ 0 w 161"/>
                <a:gd name="T31" fmla="*/ 0 h 6"/>
                <a:gd name="T32" fmla="*/ 0 w 161"/>
                <a:gd name="T33" fmla="*/ 0 h 6"/>
                <a:gd name="T34" fmla="*/ 0 w 161"/>
                <a:gd name="T35" fmla="*/ 0 h 6"/>
                <a:gd name="T36" fmla="*/ 3 w 1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1"/>
                <a:gd name="T58" fmla="*/ 0 h 6"/>
                <a:gd name="T59" fmla="*/ 161 w 1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1" h="6">
                  <a:moveTo>
                    <a:pt x="3" y="0"/>
                  </a:moveTo>
                  <a:lnTo>
                    <a:pt x="161" y="0"/>
                  </a:lnTo>
                  <a:lnTo>
                    <a:pt x="161" y="3"/>
                  </a:lnTo>
                  <a:lnTo>
                    <a:pt x="1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75" name="Freeform 648"/>
            <p:cNvSpPr>
              <a:spLocks/>
            </p:cNvSpPr>
            <p:nvPr/>
          </p:nvSpPr>
          <p:spPr bwMode="auto">
            <a:xfrm>
              <a:off x="3609" y="3286"/>
              <a:ext cx="164" cy="6"/>
            </a:xfrm>
            <a:custGeom>
              <a:avLst/>
              <a:gdLst>
                <a:gd name="T0" fmla="*/ 0 w 164"/>
                <a:gd name="T1" fmla="*/ 0 h 6"/>
                <a:gd name="T2" fmla="*/ 161 w 164"/>
                <a:gd name="T3" fmla="*/ 0 h 6"/>
                <a:gd name="T4" fmla="*/ 161 w 164"/>
                <a:gd name="T5" fmla="*/ 0 h 6"/>
                <a:gd name="T6" fmla="*/ 161 w 164"/>
                <a:gd name="T7" fmla="*/ 0 h 6"/>
                <a:gd name="T8" fmla="*/ 161 w 164"/>
                <a:gd name="T9" fmla="*/ 0 h 6"/>
                <a:gd name="T10" fmla="*/ 161 w 164"/>
                <a:gd name="T11" fmla="*/ 3 h 6"/>
                <a:gd name="T12" fmla="*/ 161 w 164"/>
                <a:gd name="T13" fmla="*/ 3 h 6"/>
                <a:gd name="T14" fmla="*/ 161 w 164"/>
                <a:gd name="T15" fmla="*/ 3 h 6"/>
                <a:gd name="T16" fmla="*/ 164 w 164"/>
                <a:gd name="T17" fmla="*/ 3 h 6"/>
                <a:gd name="T18" fmla="*/ 164 w 164"/>
                <a:gd name="T19" fmla="*/ 6 h 6"/>
                <a:gd name="T20" fmla="*/ 0 w 164"/>
                <a:gd name="T21" fmla="*/ 6 h 6"/>
                <a:gd name="T22" fmla="*/ 0 w 164"/>
                <a:gd name="T23" fmla="*/ 3 h 6"/>
                <a:gd name="T24" fmla="*/ 0 w 164"/>
                <a:gd name="T25" fmla="*/ 3 h 6"/>
                <a:gd name="T26" fmla="*/ 0 w 164"/>
                <a:gd name="T27" fmla="*/ 3 h 6"/>
                <a:gd name="T28" fmla="*/ 0 w 164"/>
                <a:gd name="T29" fmla="*/ 3 h 6"/>
                <a:gd name="T30" fmla="*/ 0 w 164"/>
                <a:gd name="T31" fmla="*/ 0 h 6"/>
                <a:gd name="T32" fmla="*/ 0 w 164"/>
                <a:gd name="T33" fmla="*/ 0 h 6"/>
                <a:gd name="T34" fmla="*/ 0 w 164"/>
                <a:gd name="T35" fmla="*/ 0 h 6"/>
                <a:gd name="T36" fmla="*/ 0 w 1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6"/>
                <a:gd name="T59" fmla="*/ 164 w 1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6">
                  <a:moveTo>
                    <a:pt x="0" y="0"/>
                  </a:moveTo>
                  <a:lnTo>
                    <a:pt x="161" y="0"/>
                  </a:lnTo>
                  <a:lnTo>
                    <a:pt x="161" y="3"/>
                  </a:lnTo>
                  <a:lnTo>
                    <a:pt x="164" y="3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76" name="Freeform 649"/>
            <p:cNvSpPr>
              <a:spLocks/>
            </p:cNvSpPr>
            <p:nvPr/>
          </p:nvSpPr>
          <p:spPr bwMode="auto">
            <a:xfrm>
              <a:off x="3609" y="3289"/>
              <a:ext cx="164" cy="6"/>
            </a:xfrm>
            <a:custGeom>
              <a:avLst/>
              <a:gdLst>
                <a:gd name="T0" fmla="*/ 0 w 164"/>
                <a:gd name="T1" fmla="*/ 0 h 6"/>
                <a:gd name="T2" fmla="*/ 161 w 164"/>
                <a:gd name="T3" fmla="*/ 0 h 6"/>
                <a:gd name="T4" fmla="*/ 161 w 164"/>
                <a:gd name="T5" fmla="*/ 0 h 6"/>
                <a:gd name="T6" fmla="*/ 161 w 164"/>
                <a:gd name="T7" fmla="*/ 0 h 6"/>
                <a:gd name="T8" fmla="*/ 164 w 164"/>
                <a:gd name="T9" fmla="*/ 0 h 6"/>
                <a:gd name="T10" fmla="*/ 164 w 164"/>
                <a:gd name="T11" fmla="*/ 3 h 6"/>
                <a:gd name="T12" fmla="*/ 164 w 164"/>
                <a:gd name="T13" fmla="*/ 3 h 6"/>
                <a:gd name="T14" fmla="*/ 164 w 164"/>
                <a:gd name="T15" fmla="*/ 3 h 6"/>
                <a:gd name="T16" fmla="*/ 164 w 164"/>
                <a:gd name="T17" fmla="*/ 3 h 6"/>
                <a:gd name="T18" fmla="*/ 164 w 164"/>
                <a:gd name="T19" fmla="*/ 6 h 6"/>
                <a:gd name="T20" fmla="*/ 0 w 164"/>
                <a:gd name="T21" fmla="*/ 6 h 6"/>
                <a:gd name="T22" fmla="*/ 0 w 164"/>
                <a:gd name="T23" fmla="*/ 3 h 6"/>
                <a:gd name="T24" fmla="*/ 0 w 164"/>
                <a:gd name="T25" fmla="*/ 3 h 6"/>
                <a:gd name="T26" fmla="*/ 0 w 164"/>
                <a:gd name="T27" fmla="*/ 3 h 6"/>
                <a:gd name="T28" fmla="*/ 0 w 164"/>
                <a:gd name="T29" fmla="*/ 3 h 6"/>
                <a:gd name="T30" fmla="*/ 0 w 164"/>
                <a:gd name="T31" fmla="*/ 0 h 6"/>
                <a:gd name="T32" fmla="*/ 0 w 164"/>
                <a:gd name="T33" fmla="*/ 0 h 6"/>
                <a:gd name="T34" fmla="*/ 0 w 164"/>
                <a:gd name="T35" fmla="*/ 0 h 6"/>
                <a:gd name="T36" fmla="*/ 0 w 1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6"/>
                <a:gd name="T59" fmla="*/ 164 w 1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6">
                  <a:moveTo>
                    <a:pt x="0" y="0"/>
                  </a:moveTo>
                  <a:lnTo>
                    <a:pt x="161" y="0"/>
                  </a:lnTo>
                  <a:lnTo>
                    <a:pt x="164" y="0"/>
                  </a:lnTo>
                  <a:lnTo>
                    <a:pt x="164" y="3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77" name="Freeform 650"/>
            <p:cNvSpPr>
              <a:spLocks/>
            </p:cNvSpPr>
            <p:nvPr/>
          </p:nvSpPr>
          <p:spPr bwMode="auto">
            <a:xfrm>
              <a:off x="3609" y="3292"/>
              <a:ext cx="164" cy="6"/>
            </a:xfrm>
            <a:custGeom>
              <a:avLst/>
              <a:gdLst>
                <a:gd name="T0" fmla="*/ 0 w 164"/>
                <a:gd name="T1" fmla="*/ 0 h 6"/>
                <a:gd name="T2" fmla="*/ 164 w 164"/>
                <a:gd name="T3" fmla="*/ 0 h 6"/>
                <a:gd name="T4" fmla="*/ 164 w 164"/>
                <a:gd name="T5" fmla="*/ 0 h 6"/>
                <a:gd name="T6" fmla="*/ 164 w 164"/>
                <a:gd name="T7" fmla="*/ 0 h 6"/>
                <a:gd name="T8" fmla="*/ 164 w 164"/>
                <a:gd name="T9" fmla="*/ 0 h 6"/>
                <a:gd name="T10" fmla="*/ 164 w 164"/>
                <a:gd name="T11" fmla="*/ 3 h 6"/>
                <a:gd name="T12" fmla="*/ 164 w 164"/>
                <a:gd name="T13" fmla="*/ 3 h 6"/>
                <a:gd name="T14" fmla="*/ 164 w 164"/>
                <a:gd name="T15" fmla="*/ 3 h 6"/>
                <a:gd name="T16" fmla="*/ 164 w 164"/>
                <a:gd name="T17" fmla="*/ 3 h 6"/>
                <a:gd name="T18" fmla="*/ 164 w 164"/>
                <a:gd name="T19" fmla="*/ 6 h 6"/>
                <a:gd name="T20" fmla="*/ 0 w 164"/>
                <a:gd name="T21" fmla="*/ 6 h 6"/>
                <a:gd name="T22" fmla="*/ 0 w 164"/>
                <a:gd name="T23" fmla="*/ 3 h 6"/>
                <a:gd name="T24" fmla="*/ 0 w 164"/>
                <a:gd name="T25" fmla="*/ 3 h 6"/>
                <a:gd name="T26" fmla="*/ 0 w 164"/>
                <a:gd name="T27" fmla="*/ 3 h 6"/>
                <a:gd name="T28" fmla="*/ 0 w 164"/>
                <a:gd name="T29" fmla="*/ 3 h 6"/>
                <a:gd name="T30" fmla="*/ 0 w 164"/>
                <a:gd name="T31" fmla="*/ 0 h 6"/>
                <a:gd name="T32" fmla="*/ 0 w 164"/>
                <a:gd name="T33" fmla="*/ 0 h 6"/>
                <a:gd name="T34" fmla="*/ 0 w 164"/>
                <a:gd name="T35" fmla="*/ 0 h 6"/>
                <a:gd name="T36" fmla="*/ 0 w 16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4"/>
                <a:gd name="T58" fmla="*/ 0 h 6"/>
                <a:gd name="T59" fmla="*/ 164 w 16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4" h="6">
                  <a:moveTo>
                    <a:pt x="0" y="0"/>
                  </a:moveTo>
                  <a:lnTo>
                    <a:pt x="164" y="0"/>
                  </a:lnTo>
                  <a:lnTo>
                    <a:pt x="164" y="3"/>
                  </a:lnTo>
                  <a:lnTo>
                    <a:pt x="16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78" name="Freeform 651"/>
            <p:cNvSpPr>
              <a:spLocks/>
            </p:cNvSpPr>
            <p:nvPr/>
          </p:nvSpPr>
          <p:spPr bwMode="auto">
            <a:xfrm>
              <a:off x="3606" y="3295"/>
              <a:ext cx="167" cy="6"/>
            </a:xfrm>
            <a:custGeom>
              <a:avLst/>
              <a:gdLst>
                <a:gd name="T0" fmla="*/ 3 w 167"/>
                <a:gd name="T1" fmla="*/ 0 h 6"/>
                <a:gd name="T2" fmla="*/ 167 w 167"/>
                <a:gd name="T3" fmla="*/ 0 h 6"/>
                <a:gd name="T4" fmla="*/ 167 w 167"/>
                <a:gd name="T5" fmla="*/ 0 h 6"/>
                <a:gd name="T6" fmla="*/ 167 w 167"/>
                <a:gd name="T7" fmla="*/ 0 h 6"/>
                <a:gd name="T8" fmla="*/ 167 w 167"/>
                <a:gd name="T9" fmla="*/ 0 h 6"/>
                <a:gd name="T10" fmla="*/ 167 w 167"/>
                <a:gd name="T11" fmla="*/ 3 h 6"/>
                <a:gd name="T12" fmla="*/ 167 w 167"/>
                <a:gd name="T13" fmla="*/ 3 h 6"/>
                <a:gd name="T14" fmla="*/ 167 w 167"/>
                <a:gd name="T15" fmla="*/ 3 h 6"/>
                <a:gd name="T16" fmla="*/ 167 w 167"/>
                <a:gd name="T17" fmla="*/ 3 h 6"/>
                <a:gd name="T18" fmla="*/ 167 w 167"/>
                <a:gd name="T19" fmla="*/ 6 h 6"/>
                <a:gd name="T20" fmla="*/ 0 w 167"/>
                <a:gd name="T21" fmla="*/ 6 h 6"/>
                <a:gd name="T22" fmla="*/ 0 w 167"/>
                <a:gd name="T23" fmla="*/ 3 h 6"/>
                <a:gd name="T24" fmla="*/ 0 w 167"/>
                <a:gd name="T25" fmla="*/ 3 h 6"/>
                <a:gd name="T26" fmla="*/ 0 w 167"/>
                <a:gd name="T27" fmla="*/ 3 h 6"/>
                <a:gd name="T28" fmla="*/ 3 w 167"/>
                <a:gd name="T29" fmla="*/ 3 h 6"/>
                <a:gd name="T30" fmla="*/ 3 w 167"/>
                <a:gd name="T31" fmla="*/ 0 h 6"/>
                <a:gd name="T32" fmla="*/ 3 w 167"/>
                <a:gd name="T33" fmla="*/ 0 h 6"/>
                <a:gd name="T34" fmla="*/ 3 w 167"/>
                <a:gd name="T35" fmla="*/ 0 h 6"/>
                <a:gd name="T36" fmla="*/ 3 w 1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6"/>
                <a:gd name="T59" fmla="*/ 167 w 1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6">
                  <a:moveTo>
                    <a:pt x="3" y="0"/>
                  </a:moveTo>
                  <a:lnTo>
                    <a:pt x="167" y="0"/>
                  </a:lnTo>
                  <a:lnTo>
                    <a:pt x="167" y="3"/>
                  </a:lnTo>
                  <a:lnTo>
                    <a:pt x="1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79" name="Freeform 652"/>
            <p:cNvSpPr>
              <a:spLocks/>
            </p:cNvSpPr>
            <p:nvPr/>
          </p:nvSpPr>
          <p:spPr bwMode="auto">
            <a:xfrm>
              <a:off x="3606" y="3298"/>
              <a:ext cx="167" cy="6"/>
            </a:xfrm>
            <a:custGeom>
              <a:avLst/>
              <a:gdLst>
                <a:gd name="T0" fmla="*/ 3 w 167"/>
                <a:gd name="T1" fmla="*/ 0 h 6"/>
                <a:gd name="T2" fmla="*/ 167 w 167"/>
                <a:gd name="T3" fmla="*/ 0 h 6"/>
                <a:gd name="T4" fmla="*/ 167 w 167"/>
                <a:gd name="T5" fmla="*/ 0 h 6"/>
                <a:gd name="T6" fmla="*/ 167 w 167"/>
                <a:gd name="T7" fmla="*/ 0 h 6"/>
                <a:gd name="T8" fmla="*/ 167 w 167"/>
                <a:gd name="T9" fmla="*/ 0 h 6"/>
                <a:gd name="T10" fmla="*/ 167 w 167"/>
                <a:gd name="T11" fmla="*/ 3 h 6"/>
                <a:gd name="T12" fmla="*/ 167 w 167"/>
                <a:gd name="T13" fmla="*/ 3 h 6"/>
                <a:gd name="T14" fmla="*/ 167 w 167"/>
                <a:gd name="T15" fmla="*/ 3 h 6"/>
                <a:gd name="T16" fmla="*/ 167 w 167"/>
                <a:gd name="T17" fmla="*/ 3 h 6"/>
                <a:gd name="T18" fmla="*/ 167 w 167"/>
                <a:gd name="T19" fmla="*/ 6 h 6"/>
                <a:gd name="T20" fmla="*/ 0 w 167"/>
                <a:gd name="T21" fmla="*/ 6 h 6"/>
                <a:gd name="T22" fmla="*/ 0 w 167"/>
                <a:gd name="T23" fmla="*/ 3 h 6"/>
                <a:gd name="T24" fmla="*/ 0 w 167"/>
                <a:gd name="T25" fmla="*/ 3 h 6"/>
                <a:gd name="T26" fmla="*/ 0 w 167"/>
                <a:gd name="T27" fmla="*/ 3 h 6"/>
                <a:gd name="T28" fmla="*/ 0 w 167"/>
                <a:gd name="T29" fmla="*/ 3 h 6"/>
                <a:gd name="T30" fmla="*/ 0 w 167"/>
                <a:gd name="T31" fmla="*/ 0 h 6"/>
                <a:gd name="T32" fmla="*/ 0 w 167"/>
                <a:gd name="T33" fmla="*/ 0 h 6"/>
                <a:gd name="T34" fmla="*/ 0 w 167"/>
                <a:gd name="T35" fmla="*/ 0 h 6"/>
                <a:gd name="T36" fmla="*/ 3 w 1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6"/>
                <a:gd name="T59" fmla="*/ 167 w 1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6">
                  <a:moveTo>
                    <a:pt x="3" y="0"/>
                  </a:moveTo>
                  <a:lnTo>
                    <a:pt x="167" y="0"/>
                  </a:lnTo>
                  <a:lnTo>
                    <a:pt x="167" y="3"/>
                  </a:lnTo>
                  <a:lnTo>
                    <a:pt x="1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80" name="Freeform 653"/>
            <p:cNvSpPr>
              <a:spLocks/>
            </p:cNvSpPr>
            <p:nvPr/>
          </p:nvSpPr>
          <p:spPr bwMode="auto">
            <a:xfrm>
              <a:off x="3606" y="3301"/>
              <a:ext cx="170" cy="6"/>
            </a:xfrm>
            <a:custGeom>
              <a:avLst/>
              <a:gdLst>
                <a:gd name="T0" fmla="*/ 0 w 170"/>
                <a:gd name="T1" fmla="*/ 0 h 6"/>
                <a:gd name="T2" fmla="*/ 167 w 170"/>
                <a:gd name="T3" fmla="*/ 0 h 6"/>
                <a:gd name="T4" fmla="*/ 167 w 170"/>
                <a:gd name="T5" fmla="*/ 0 h 6"/>
                <a:gd name="T6" fmla="*/ 167 w 170"/>
                <a:gd name="T7" fmla="*/ 0 h 6"/>
                <a:gd name="T8" fmla="*/ 167 w 170"/>
                <a:gd name="T9" fmla="*/ 0 h 6"/>
                <a:gd name="T10" fmla="*/ 167 w 170"/>
                <a:gd name="T11" fmla="*/ 3 h 6"/>
                <a:gd name="T12" fmla="*/ 170 w 170"/>
                <a:gd name="T13" fmla="*/ 3 h 6"/>
                <a:gd name="T14" fmla="*/ 170 w 170"/>
                <a:gd name="T15" fmla="*/ 3 h 6"/>
                <a:gd name="T16" fmla="*/ 170 w 170"/>
                <a:gd name="T17" fmla="*/ 3 h 6"/>
                <a:gd name="T18" fmla="*/ 170 w 170"/>
                <a:gd name="T19" fmla="*/ 6 h 6"/>
                <a:gd name="T20" fmla="*/ 0 w 170"/>
                <a:gd name="T21" fmla="*/ 6 h 6"/>
                <a:gd name="T22" fmla="*/ 0 w 170"/>
                <a:gd name="T23" fmla="*/ 3 h 6"/>
                <a:gd name="T24" fmla="*/ 0 w 170"/>
                <a:gd name="T25" fmla="*/ 3 h 6"/>
                <a:gd name="T26" fmla="*/ 0 w 170"/>
                <a:gd name="T27" fmla="*/ 3 h 6"/>
                <a:gd name="T28" fmla="*/ 0 w 170"/>
                <a:gd name="T29" fmla="*/ 3 h 6"/>
                <a:gd name="T30" fmla="*/ 0 w 170"/>
                <a:gd name="T31" fmla="*/ 0 h 6"/>
                <a:gd name="T32" fmla="*/ 0 w 170"/>
                <a:gd name="T33" fmla="*/ 0 h 6"/>
                <a:gd name="T34" fmla="*/ 0 w 170"/>
                <a:gd name="T35" fmla="*/ 0 h 6"/>
                <a:gd name="T36" fmla="*/ 0 w 1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6"/>
                <a:gd name="T59" fmla="*/ 170 w 1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6">
                  <a:moveTo>
                    <a:pt x="0" y="0"/>
                  </a:moveTo>
                  <a:lnTo>
                    <a:pt x="167" y="0"/>
                  </a:lnTo>
                  <a:lnTo>
                    <a:pt x="167" y="3"/>
                  </a:lnTo>
                  <a:lnTo>
                    <a:pt x="170" y="3"/>
                  </a:lnTo>
                  <a:lnTo>
                    <a:pt x="1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81" name="Freeform 654"/>
            <p:cNvSpPr>
              <a:spLocks/>
            </p:cNvSpPr>
            <p:nvPr/>
          </p:nvSpPr>
          <p:spPr bwMode="auto">
            <a:xfrm>
              <a:off x="3606" y="3304"/>
              <a:ext cx="170" cy="6"/>
            </a:xfrm>
            <a:custGeom>
              <a:avLst/>
              <a:gdLst>
                <a:gd name="T0" fmla="*/ 0 w 170"/>
                <a:gd name="T1" fmla="*/ 0 h 6"/>
                <a:gd name="T2" fmla="*/ 167 w 170"/>
                <a:gd name="T3" fmla="*/ 0 h 6"/>
                <a:gd name="T4" fmla="*/ 170 w 170"/>
                <a:gd name="T5" fmla="*/ 0 h 6"/>
                <a:gd name="T6" fmla="*/ 170 w 170"/>
                <a:gd name="T7" fmla="*/ 0 h 6"/>
                <a:gd name="T8" fmla="*/ 170 w 170"/>
                <a:gd name="T9" fmla="*/ 0 h 6"/>
                <a:gd name="T10" fmla="*/ 170 w 170"/>
                <a:gd name="T11" fmla="*/ 3 h 6"/>
                <a:gd name="T12" fmla="*/ 170 w 170"/>
                <a:gd name="T13" fmla="*/ 3 h 6"/>
                <a:gd name="T14" fmla="*/ 170 w 170"/>
                <a:gd name="T15" fmla="*/ 3 h 6"/>
                <a:gd name="T16" fmla="*/ 170 w 170"/>
                <a:gd name="T17" fmla="*/ 3 h 6"/>
                <a:gd name="T18" fmla="*/ 170 w 170"/>
                <a:gd name="T19" fmla="*/ 6 h 6"/>
                <a:gd name="T20" fmla="*/ 0 w 170"/>
                <a:gd name="T21" fmla="*/ 6 h 6"/>
                <a:gd name="T22" fmla="*/ 0 w 170"/>
                <a:gd name="T23" fmla="*/ 3 h 6"/>
                <a:gd name="T24" fmla="*/ 0 w 170"/>
                <a:gd name="T25" fmla="*/ 3 h 6"/>
                <a:gd name="T26" fmla="*/ 0 w 170"/>
                <a:gd name="T27" fmla="*/ 3 h 6"/>
                <a:gd name="T28" fmla="*/ 0 w 170"/>
                <a:gd name="T29" fmla="*/ 3 h 6"/>
                <a:gd name="T30" fmla="*/ 0 w 170"/>
                <a:gd name="T31" fmla="*/ 0 h 6"/>
                <a:gd name="T32" fmla="*/ 0 w 170"/>
                <a:gd name="T33" fmla="*/ 0 h 6"/>
                <a:gd name="T34" fmla="*/ 0 w 170"/>
                <a:gd name="T35" fmla="*/ 0 h 6"/>
                <a:gd name="T36" fmla="*/ 0 w 1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6"/>
                <a:gd name="T59" fmla="*/ 170 w 1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6">
                  <a:moveTo>
                    <a:pt x="0" y="0"/>
                  </a:moveTo>
                  <a:lnTo>
                    <a:pt x="167" y="0"/>
                  </a:lnTo>
                  <a:lnTo>
                    <a:pt x="170" y="0"/>
                  </a:lnTo>
                  <a:lnTo>
                    <a:pt x="170" y="3"/>
                  </a:lnTo>
                  <a:lnTo>
                    <a:pt x="1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82" name="Freeform 655"/>
            <p:cNvSpPr>
              <a:spLocks/>
            </p:cNvSpPr>
            <p:nvPr/>
          </p:nvSpPr>
          <p:spPr bwMode="auto">
            <a:xfrm>
              <a:off x="3603" y="3307"/>
              <a:ext cx="173" cy="6"/>
            </a:xfrm>
            <a:custGeom>
              <a:avLst/>
              <a:gdLst>
                <a:gd name="T0" fmla="*/ 3 w 173"/>
                <a:gd name="T1" fmla="*/ 0 h 6"/>
                <a:gd name="T2" fmla="*/ 173 w 173"/>
                <a:gd name="T3" fmla="*/ 0 h 6"/>
                <a:gd name="T4" fmla="*/ 173 w 173"/>
                <a:gd name="T5" fmla="*/ 0 h 6"/>
                <a:gd name="T6" fmla="*/ 173 w 173"/>
                <a:gd name="T7" fmla="*/ 0 h 6"/>
                <a:gd name="T8" fmla="*/ 173 w 173"/>
                <a:gd name="T9" fmla="*/ 0 h 6"/>
                <a:gd name="T10" fmla="*/ 173 w 173"/>
                <a:gd name="T11" fmla="*/ 3 h 6"/>
                <a:gd name="T12" fmla="*/ 173 w 173"/>
                <a:gd name="T13" fmla="*/ 3 h 6"/>
                <a:gd name="T14" fmla="*/ 173 w 173"/>
                <a:gd name="T15" fmla="*/ 3 h 6"/>
                <a:gd name="T16" fmla="*/ 173 w 173"/>
                <a:gd name="T17" fmla="*/ 3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3 h 6"/>
                <a:gd name="T24" fmla="*/ 0 w 173"/>
                <a:gd name="T25" fmla="*/ 3 h 6"/>
                <a:gd name="T26" fmla="*/ 3 w 173"/>
                <a:gd name="T27" fmla="*/ 3 h 6"/>
                <a:gd name="T28" fmla="*/ 3 w 173"/>
                <a:gd name="T29" fmla="*/ 3 h 6"/>
                <a:gd name="T30" fmla="*/ 3 w 173"/>
                <a:gd name="T31" fmla="*/ 0 h 6"/>
                <a:gd name="T32" fmla="*/ 3 w 173"/>
                <a:gd name="T33" fmla="*/ 0 h 6"/>
                <a:gd name="T34" fmla="*/ 3 w 173"/>
                <a:gd name="T35" fmla="*/ 0 h 6"/>
                <a:gd name="T36" fmla="*/ 3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3" y="0"/>
                  </a:moveTo>
                  <a:lnTo>
                    <a:pt x="173" y="0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83" name="Freeform 656"/>
            <p:cNvSpPr>
              <a:spLocks/>
            </p:cNvSpPr>
            <p:nvPr/>
          </p:nvSpPr>
          <p:spPr bwMode="auto">
            <a:xfrm>
              <a:off x="3603" y="3310"/>
              <a:ext cx="173" cy="7"/>
            </a:xfrm>
            <a:custGeom>
              <a:avLst/>
              <a:gdLst>
                <a:gd name="T0" fmla="*/ 3 w 173"/>
                <a:gd name="T1" fmla="*/ 0 h 7"/>
                <a:gd name="T2" fmla="*/ 173 w 173"/>
                <a:gd name="T3" fmla="*/ 0 h 7"/>
                <a:gd name="T4" fmla="*/ 173 w 173"/>
                <a:gd name="T5" fmla="*/ 0 h 7"/>
                <a:gd name="T6" fmla="*/ 173 w 173"/>
                <a:gd name="T7" fmla="*/ 0 h 7"/>
                <a:gd name="T8" fmla="*/ 173 w 173"/>
                <a:gd name="T9" fmla="*/ 0 h 7"/>
                <a:gd name="T10" fmla="*/ 173 w 173"/>
                <a:gd name="T11" fmla="*/ 3 h 7"/>
                <a:gd name="T12" fmla="*/ 173 w 173"/>
                <a:gd name="T13" fmla="*/ 3 h 7"/>
                <a:gd name="T14" fmla="*/ 173 w 173"/>
                <a:gd name="T15" fmla="*/ 3 h 7"/>
                <a:gd name="T16" fmla="*/ 173 w 173"/>
                <a:gd name="T17" fmla="*/ 3 h 7"/>
                <a:gd name="T18" fmla="*/ 173 w 173"/>
                <a:gd name="T19" fmla="*/ 7 h 7"/>
                <a:gd name="T20" fmla="*/ 0 w 173"/>
                <a:gd name="T21" fmla="*/ 7 h 7"/>
                <a:gd name="T22" fmla="*/ 0 w 173"/>
                <a:gd name="T23" fmla="*/ 3 h 7"/>
                <a:gd name="T24" fmla="*/ 0 w 173"/>
                <a:gd name="T25" fmla="*/ 3 h 7"/>
                <a:gd name="T26" fmla="*/ 0 w 173"/>
                <a:gd name="T27" fmla="*/ 3 h 7"/>
                <a:gd name="T28" fmla="*/ 0 w 173"/>
                <a:gd name="T29" fmla="*/ 3 h 7"/>
                <a:gd name="T30" fmla="*/ 0 w 173"/>
                <a:gd name="T31" fmla="*/ 0 h 7"/>
                <a:gd name="T32" fmla="*/ 0 w 173"/>
                <a:gd name="T33" fmla="*/ 0 h 7"/>
                <a:gd name="T34" fmla="*/ 3 w 173"/>
                <a:gd name="T35" fmla="*/ 0 h 7"/>
                <a:gd name="T36" fmla="*/ 3 w 173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7"/>
                <a:gd name="T59" fmla="*/ 173 w 173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7">
                  <a:moveTo>
                    <a:pt x="3" y="0"/>
                  </a:moveTo>
                  <a:lnTo>
                    <a:pt x="173" y="0"/>
                  </a:lnTo>
                  <a:lnTo>
                    <a:pt x="173" y="3"/>
                  </a:lnTo>
                  <a:lnTo>
                    <a:pt x="173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84" name="Freeform 657"/>
            <p:cNvSpPr>
              <a:spLocks/>
            </p:cNvSpPr>
            <p:nvPr/>
          </p:nvSpPr>
          <p:spPr bwMode="auto">
            <a:xfrm>
              <a:off x="3603" y="3313"/>
              <a:ext cx="176" cy="7"/>
            </a:xfrm>
            <a:custGeom>
              <a:avLst/>
              <a:gdLst>
                <a:gd name="T0" fmla="*/ 0 w 176"/>
                <a:gd name="T1" fmla="*/ 0 h 7"/>
                <a:gd name="T2" fmla="*/ 173 w 176"/>
                <a:gd name="T3" fmla="*/ 0 h 7"/>
                <a:gd name="T4" fmla="*/ 173 w 176"/>
                <a:gd name="T5" fmla="*/ 0 h 7"/>
                <a:gd name="T6" fmla="*/ 173 w 176"/>
                <a:gd name="T7" fmla="*/ 0 h 7"/>
                <a:gd name="T8" fmla="*/ 173 w 176"/>
                <a:gd name="T9" fmla="*/ 0 h 7"/>
                <a:gd name="T10" fmla="*/ 173 w 176"/>
                <a:gd name="T11" fmla="*/ 4 h 7"/>
                <a:gd name="T12" fmla="*/ 176 w 176"/>
                <a:gd name="T13" fmla="*/ 4 h 7"/>
                <a:gd name="T14" fmla="*/ 176 w 176"/>
                <a:gd name="T15" fmla="*/ 4 h 7"/>
                <a:gd name="T16" fmla="*/ 176 w 176"/>
                <a:gd name="T17" fmla="*/ 4 h 7"/>
                <a:gd name="T18" fmla="*/ 176 w 176"/>
                <a:gd name="T19" fmla="*/ 7 h 7"/>
                <a:gd name="T20" fmla="*/ 0 w 176"/>
                <a:gd name="T21" fmla="*/ 7 h 7"/>
                <a:gd name="T22" fmla="*/ 0 w 176"/>
                <a:gd name="T23" fmla="*/ 4 h 7"/>
                <a:gd name="T24" fmla="*/ 0 w 176"/>
                <a:gd name="T25" fmla="*/ 4 h 7"/>
                <a:gd name="T26" fmla="*/ 0 w 176"/>
                <a:gd name="T27" fmla="*/ 4 h 7"/>
                <a:gd name="T28" fmla="*/ 0 w 176"/>
                <a:gd name="T29" fmla="*/ 4 h 7"/>
                <a:gd name="T30" fmla="*/ 0 w 176"/>
                <a:gd name="T31" fmla="*/ 4 h 7"/>
                <a:gd name="T32" fmla="*/ 0 w 176"/>
                <a:gd name="T33" fmla="*/ 0 h 7"/>
                <a:gd name="T34" fmla="*/ 0 w 176"/>
                <a:gd name="T35" fmla="*/ 0 h 7"/>
                <a:gd name="T36" fmla="*/ 0 w 176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6"/>
                <a:gd name="T58" fmla="*/ 0 h 7"/>
                <a:gd name="T59" fmla="*/ 176 w 17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6" h="7">
                  <a:moveTo>
                    <a:pt x="0" y="0"/>
                  </a:moveTo>
                  <a:lnTo>
                    <a:pt x="173" y="0"/>
                  </a:lnTo>
                  <a:lnTo>
                    <a:pt x="173" y="4"/>
                  </a:lnTo>
                  <a:lnTo>
                    <a:pt x="176" y="4"/>
                  </a:lnTo>
                  <a:lnTo>
                    <a:pt x="176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85" name="Freeform 658"/>
            <p:cNvSpPr>
              <a:spLocks/>
            </p:cNvSpPr>
            <p:nvPr/>
          </p:nvSpPr>
          <p:spPr bwMode="auto">
            <a:xfrm>
              <a:off x="3600" y="3317"/>
              <a:ext cx="179" cy="6"/>
            </a:xfrm>
            <a:custGeom>
              <a:avLst/>
              <a:gdLst>
                <a:gd name="T0" fmla="*/ 3 w 179"/>
                <a:gd name="T1" fmla="*/ 0 h 6"/>
                <a:gd name="T2" fmla="*/ 176 w 179"/>
                <a:gd name="T3" fmla="*/ 0 h 6"/>
                <a:gd name="T4" fmla="*/ 179 w 179"/>
                <a:gd name="T5" fmla="*/ 0 h 6"/>
                <a:gd name="T6" fmla="*/ 179 w 179"/>
                <a:gd name="T7" fmla="*/ 0 h 6"/>
                <a:gd name="T8" fmla="*/ 179 w 179"/>
                <a:gd name="T9" fmla="*/ 0 h 6"/>
                <a:gd name="T10" fmla="*/ 179 w 179"/>
                <a:gd name="T11" fmla="*/ 3 h 6"/>
                <a:gd name="T12" fmla="*/ 179 w 179"/>
                <a:gd name="T13" fmla="*/ 3 h 6"/>
                <a:gd name="T14" fmla="*/ 179 w 179"/>
                <a:gd name="T15" fmla="*/ 3 h 6"/>
                <a:gd name="T16" fmla="*/ 179 w 179"/>
                <a:gd name="T17" fmla="*/ 3 h 6"/>
                <a:gd name="T18" fmla="*/ 179 w 179"/>
                <a:gd name="T19" fmla="*/ 6 h 6"/>
                <a:gd name="T20" fmla="*/ 0 w 179"/>
                <a:gd name="T21" fmla="*/ 6 h 6"/>
                <a:gd name="T22" fmla="*/ 3 w 179"/>
                <a:gd name="T23" fmla="*/ 3 h 6"/>
                <a:gd name="T24" fmla="*/ 3 w 179"/>
                <a:gd name="T25" fmla="*/ 3 h 6"/>
                <a:gd name="T26" fmla="*/ 3 w 179"/>
                <a:gd name="T27" fmla="*/ 3 h 6"/>
                <a:gd name="T28" fmla="*/ 3 w 179"/>
                <a:gd name="T29" fmla="*/ 3 h 6"/>
                <a:gd name="T30" fmla="*/ 3 w 179"/>
                <a:gd name="T31" fmla="*/ 3 h 6"/>
                <a:gd name="T32" fmla="*/ 3 w 179"/>
                <a:gd name="T33" fmla="*/ 0 h 6"/>
                <a:gd name="T34" fmla="*/ 3 w 179"/>
                <a:gd name="T35" fmla="*/ 0 h 6"/>
                <a:gd name="T36" fmla="*/ 3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3" y="0"/>
                  </a:moveTo>
                  <a:lnTo>
                    <a:pt x="176" y="0"/>
                  </a:lnTo>
                  <a:lnTo>
                    <a:pt x="179" y="0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86" name="Freeform 659"/>
            <p:cNvSpPr>
              <a:spLocks/>
            </p:cNvSpPr>
            <p:nvPr/>
          </p:nvSpPr>
          <p:spPr bwMode="auto">
            <a:xfrm>
              <a:off x="3600" y="3320"/>
              <a:ext cx="179" cy="6"/>
            </a:xfrm>
            <a:custGeom>
              <a:avLst/>
              <a:gdLst>
                <a:gd name="T0" fmla="*/ 3 w 179"/>
                <a:gd name="T1" fmla="*/ 0 h 6"/>
                <a:gd name="T2" fmla="*/ 179 w 179"/>
                <a:gd name="T3" fmla="*/ 0 h 6"/>
                <a:gd name="T4" fmla="*/ 179 w 179"/>
                <a:gd name="T5" fmla="*/ 0 h 6"/>
                <a:gd name="T6" fmla="*/ 179 w 179"/>
                <a:gd name="T7" fmla="*/ 0 h 6"/>
                <a:gd name="T8" fmla="*/ 179 w 179"/>
                <a:gd name="T9" fmla="*/ 0 h 6"/>
                <a:gd name="T10" fmla="*/ 179 w 179"/>
                <a:gd name="T11" fmla="*/ 3 h 6"/>
                <a:gd name="T12" fmla="*/ 179 w 179"/>
                <a:gd name="T13" fmla="*/ 3 h 6"/>
                <a:gd name="T14" fmla="*/ 179 w 179"/>
                <a:gd name="T15" fmla="*/ 3 h 6"/>
                <a:gd name="T16" fmla="*/ 179 w 179"/>
                <a:gd name="T17" fmla="*/ 3 h 6"/>
                <a:gd name="T18" fmla="*/ 179 w 179"/>
                <a:gd name="T19" fmla="*/ 6 h 6"/>
                <a:gd name="T20" fmla="*/ 0 w 179"/>
                <a:gd name="T21" fmla="*/ 6 h 6"/>
                <a:gd name="T22" fmla="*/ 0 w 179"/>
                <a:gd name="T23" fmla="*/ 3 h 6"/>
                <a:gd name="T24" fmla="*/ 0 w 179"/>
                <a:gd name="T25" fmla="*/ 3 h 6"/>
                <a:gd name="T26" fmla="*/ 0 w 179"/>
                <a:gd name="T27" fmla="*/ 3 h 6"/>
                <a:gd name="T28" fmla="*/ 0 w 179"/>
                <a:gd name="T29" fmla="*/ 3 h 6"/>
                <a:gd name="T30" fmla="*/ 3 w 179"/>
                <a:gd name="T31" fmla="*/ 3 h 6"/>
                <a:gd name="T32" fmla="*/ 3 w 179"/>
                <a:gd name="T33" fmla="*/ 0 h 6"/>
                <a:gd name="T34" fmla="*/ 3 w 179"/>
                <a:gd name="T35" fmla="*/ 0 h 6"/>
                <a:gd name="T36" fmla="*/ 3 w 1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9"/>
                <a:gd name="T58" fmla="*/ 0 h 6"/>
                <a:gd name="T59" fmla="*/ 179 w 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9" h="6">
                  <a:moveTo>
                    <a:pt x="3" y="0"/>
                  </a:moveTo>
                  <a:lnTo>
                    <a:pt x="179" y="0"/>
                  </a:lnTo>
                  <a:lnTo>
                    <a:pt x="179" y="3"/>
                  </a:lnTo>
                  <a:lnTo>
                    <a:pt x="1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87" name="Freeform 660"/>
            <p:cNvSpPr>
              <a:spLocks/>
            </p:cNvSpPr>
            <p:nvPr/>
          </p:nvSpPr>
          <p:spPr bwMode="auto">
            <a:xfrm>
              <a:off x="3600" y="3323"/>
              <a:ext cx="182" cy="6"/>
            </a:xfrm>
            <a:custGeom>
              <a:avLst/>
              <a:gdLst>
                <a:gd name="T0" fmla="*/ 0 w 182"/>
                <a:gd name="T1" fmla="*/ 0 h 6"/>
                <a:gd name="T2" fmla="*/ 179 w 182"/>
                <a:gd name="T3" fmla="*/ 0 h 6"/>
                <a:gd name="T4" fmla="*/ 179 w 182"/>
                <a:gd name="T5" fmla="*/ 0 h 6"/>
                <a:gd name="T6" fmla="*/ 179 w 182"/>
                <a:gd name="T7" fmla="*/ 0 h 6"/>
                <a:gd name="T8" fmla="*/ 179 w 182"/>
                <a:gd name="T9" fmla="*/ 0 h 6"/>
                <a:gd name="T10" fmla="*/ 179 w 182"/>
                <a:gd name="T11" fmla="*/ 3 h 6"/>
                <a:gd name="T12" fmla="*/ 179 w 182"/>
                <a:gd name="T13" fmla="*/ 3 h 6"/>
                <a:gd name="T14" fmla="*/ 179 w 182"/>
                <a:gd name="T15" fmla="*/ 3 h 6"/>
                <a:gd name="T16" fmla="*/ 179 w 182"/>
                <a:gd name="T17" fmla="*/ 3 h 6"/>
                <a:gd name="T18" fmla="*/ 182 w 182"/>
                <a:gd name="T19" fmla="*/ 6 h 6"/>
                <a:gd name="T20" fmla="*/ 0 w 182"/>
                <a:gd name="T21" fmla="*/ 6 h 6"/>
                <a:gd name="T22" fmla="*/ 0 w 182"/>
                <a:gd name="T23" fmla="*/ 3 h 6"/>
                <a:gd name="T24" fmla="*/ 0 w 182"/>
                <a:gd name="T25" fmla="*/ 3 h 6"/>
                <a:gd name="T26" fmla="*/ 0 w 182"/>
                <a:gd name="T27" fmla="*/ 3 h 6"/>
                <a:gd name="T28" fmla="*/ 0 w 182"/>
                <a:gd name="T29" fmla="*/ 3 h 6"/>
                <a:gd name="T30" fmla="*/ 0 w 182"/>
                <a:gd name="T31" fmla="*/ 3 h 6"/>
                <a:gd name="T32" fmla="*/ 0 w 182"/>
                <a:gd name="T33" fmla="*/ 0 h 6"/>
                <a:gd name="T34" fmla="*/ 0 w 182"/>
                <a:gd name="T35" fmla="*/ 0 h 6"/>
                <a:gd name="T36" fmla="*/ 0 w 1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2"/>
                <a:gd name="T58" fmla="*/ 0 h 6"/>
                <a:gd name="T59" fmla="*/ 182 w 1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2" h="6">
                  <a:moveTo>
                    <a:pt x="0" y="0"/>
                  </a:moveTo>
                  <a:lnTo>
                    <a:pt x="179" y="0"/>
                  </a:lnTo>
                  <a:lnTo>
                    <a:pt x="179" y="3"/>
                  </a:lnTo>
                  <a:lnTo>
                    <a:pt x="1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88" name="Freeform 661"/>
            <p:cNvSpPr>
              <a:spLocks/>
            </p:cNvSpPr>
            <p:nvPr/>
          </p:nvSpPr>
          <p:spPr bwMode="auto">
            <a:xfrm>
              <a:off x="3597" y="3326"/>
              <a:ext cx="185" cy="6"/>
            </a:xfrm>
            <a:custGeom>
              <a:avLst/>
              <a:gdLst>
                <a:gd name="T0" fmla="*/ 3 w 185"/>
                <a:gd name="T1" fmla="*/ 0 h 6"/>
                <a:gd name="T2" fmla="*/ 182 w 185"/>
                <a:gd name="T3" fmla="*/ 0 h 6"/>
                <a:gd name="T4" fmla="*/ 182 w 185"/>
                <a:gd name="T5" fmla="*/ 0 h 6"/>
                <a:gd name="T6" fmla="*/ 182 w 185"/>
                <a:gd name="T7" fmla="*/ 0 h 6"/>
                <a:gd name="T8" fmla="*/ 182 w 185"/>
                <a:gd name="T9" fmla="*/ 0 h 6"/>
                <a:gd name="T10" fmla="*/ 185 w 185"/>
                <a:gd name="T11" fmla="*/ 3 h 6"/>
                <a:gd name="T12" fmla="*/ 185 w 185"/>
                <a:gd name="T13" fmla="*/ 3 h 6"/>
                <a:gd name="T14" fmla="*/ 185 w 185"/>
                <a:gd name="T15" fmla="*/ 3 h 6"/>
                <a:gd name="T16" fmla="*/ 185 w 185"/>
                <a:gd name="T17" fmla="*/ 3 h 6"/>
                <a:gd name="T18" fmla="*/ 185 w 185"/>
                <a:gd name="T19" fmla="*/ 6 h 6"/>
                <a:gd name="T20" fmla="*/ 0 w 185"/>
                <a:gd name="T21" fmla="*/ 6 h 6"/>
                <a:gd name="T22" fmla="*/ 3 w 185"/>
                <a:gd name="T23" fmla="*/ 6 h 6"/>
                <a:gd name="T24" fmla="*/ 3 w 185"/>
                <a:gd name="T25" fmla="*/ 3 h 6"/>
                <a:gd name="T26" fmla="*/ 3 w 185"/>
                <a:gd name="T27" fmla="*/ 3 h 6"/>
                <a:gd name="T28" fmla="*/ 3 w 185"/>
                <a:gd name="T29" fmla="*/ 3 h 6"/>
                <a:gd name="T30" fmla="*/ 3 w 185"/>
                <a:gd name="T31" fmla="*/ 3 h 6"/>
                <a:gd name="T32" fmla="*/ 3 w 185"/>
                <a:gd name="T33" fmla="*/ 0 h 6"/>
                <a:gd name="T34" fmla="*/ 3 w 185"/>
                <a:gd name="T35" fmla="*/ 0 h 6"/>
                <a:gd name="T36" fmla="*/ 3 w 1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5"/>
                <a:gd name="T58" fmla="*/ 0 h 6"/>
                <a:gd name="T59" fmla="*/ 185 w 1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5" h="6">
                  <a:moveTo>
                    <a:pt x="3" y="0"/>
                  </a:moveTo>
                  <a:lnTo>
                    <a:pt x="182" y="0"/>
                  </a:lnTo>
                  <a:lnTo>
                    <a:pt x="185" y="3"/>
                  </a:lnTo>
                  <a:lnTo>
                    <a:pt x="185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89" name="Freeform 662"/>
            <p:cNvSpPr>
              <a:spLocks/>
            </p:cNvSpPr>
            <p:nvPr/>
          </p:nvSpPr>
          <p:spPr bwMode="auto">
            <a:xfrm>
              <a:off x="3597" y="3329"/>
              <a:ext cx="185" cy="6"/>
            </a:xfrm>
            <a:custGeom>
              <a:avLst/>
              <a:gdLst>
                <a:gd name="T0" fmla="*/ 3 w 185"/>
                <a:gd name="T1" fmla="*/ 0 h 6"/>
                <a:gd name="T2" fmla="*/ 185 w 185"/>
                <a:gd name="T3" fmla="*/ 0 h 6"/>
                <a:gd name="T4" fmla="*/ 185 w 185"/>
                <a:gd name="T5" fmla="*/ 0 h 6"/>
                <a:gd name="T6" fmla="*/ 185 w 185"/>
                <a:gd name="T7" fmla="*/ 0 h 6"/>
                <a:gd name="T8" fmla="*/ 185 w 185"/>
                <a:gd name="T9" fmla="*/ 0 h 6"/>
                <a:gd name="T10" fmla="*/ 185 w 185"/>
                <a:gd name="T11" fmla="*/ 3 h 6"/>
                <a:gd name="T12" fmla="*/ 185 w 185"/>
                <a:gd name="T13" fmla="*/ 3 h 6"/>
                <a:gd name="T14" fmla="*/ 185 w 185"/>
                <a:gd name="T15" fmla="*/ 3 h 6"/>
                <a:gd name="T16" fmla="*/ 185 w 185"/>
                <a:gd name="T17" fmla="*/ 3 h 6"/>
                <a:gd name="T18" fmla="*/ 185 w 185"/>
                <a:gd name="T19" fmla="*/ 6 h 6"/>
                <a:gd name="T20" fmla="*/ 0 w 185"/>
                <a:gd name="T21" fmla="*/ 6 h 6"/>
                <a:gd name="T22" fmla="*/ 0 w 185"/>
                <a:gd name="T23" fmla="*/ 6 h 6"/>
                <a:gd name="T24" fmla="*/ 0 w 185"/>
                <a:gd name="T25" fmla="*/ 3 h 6"/>
                <a:gd name="T26" fmla="*/ 0 w 185"/>
                <a:gd name="T27" fmla="*/ 3 h 6"/>
                <a:gd name="T28" fmla="*/ 0 w 185"/>
                <a:gd name="T29" fmla="*/ 3 h 6"/>
                <a:gd name="T30" fmla="*/ 3 w 185"/>
                <a:gd name="T31" fmla="*/ 3 h 6"/>
                <a:gd name="T32" fmla="*/ 3 w 185"/>
                <a:gd name="T33" fmla="*/ 0 h 6"/>
                <a:gd name="T34" fmla="*/ 3 w 185"/>
                <a:gd name="T35" fmla="*/ 0 h 6"/>
                <a:gd name="T36" fmla="*/ 3 w 1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5"/>
                <a:gd name="T58" fmla="*/ 0 h 6"/>
                <a:gd name="T59" fmla="*/ 185 w 1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5" h="6">
                  <a:moveTo>
                    <a:pt x="3" y="0"/>
                  </a:moveTo>
                  <a:lnTo>
                    <a:pt x="185" y="0"/>
                  </a:lnTo>
                  <a:lnTo>
                    <a:pt x="185" y="3"/>
                  </a:lnTo>
                  <a:lnTo>
                    <a:pt x="1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90" name="Freeform 663"/>
            <p:cNvSpPr>
              <a:spLocks/>
            </p:cNvSpPr>
            <p:nvPr/>
          </p:nvSpPr>
          <p:spPr bwMode="auto">
            <a:xfrm>
              <a:off x="3597" y="3332"/>
              <a:ext cx="185" cy="6"/>
            </a:xfrm>
            <a:custGeom>
              <a:avLst/>
              <a:gdLst>
                <a:gd name="T0" fmla="*/ 0 w 185"/>
                <a:gd name="T1" fmla="*/ 0 h 6"/>
                <a:gd name="T2" fmla="*/ 185 w 185"/>
                <a:gd name="T3" fmla="*/ 0 h 6"/>
                <a:gd name="T4" fmla="*/ 185 w 185"/>
                <a:gd name="T5" fmla="*/ 0 h 6"/>
                <a:gd name="T6" fmla="*/ 185 w 185"/>
                <a:gd name="T7" fmla="*/ 0 h 6"/>
                <a:gd name="T8" fmla="*/ 185 w 185"/>
                <a:gd name="T9" fmla="*/ 0 h 6"/>
                <a:gd name="T10" fmla="*/ 185 w 185"/>
                <a:gd name="T11" fmla="*/ 3 h 6"/>
                <a:gd name="T12" fmla="*/ 185 w 185"/>
                <a:gd name="T13" fmla="*/ 3 h 6"/>
                <a:gd name="T14" fmla="*/ 185 w 185"/>
                <a:gd name="T15" fmla="*/ 3 h 6"/>
                <a:gd name="T16" fmla="*/ 185 w 185"/>
                <a:gd name="T17" fmla="*/ 3 h 6"/>
                <a:gd name="T18" fmla="*/ 185 w 185"/>
                <a:gd name="T19" fmla="*/ 6 h 6"/>
                <a:gd name="T20" fmla="*/ 0 w 185"/>
                <a:gd name="T21" fmla="*/ 6 h 6"/>
                <a:gd name="T22" fmla="*/ 0 w 185"/>
                <a:gd name="T23" fmla="*/ 6 h 6"/>
                <a:gd name="T24" fmla="*/ 0 w 185"/>
                <a:gd name="T25" fmla="*/ 6 h 6"/>
                <a:gd name="T26" fmla="*/ 0 w 185"/>
                <a:gd name="T27" fmla="*/ 6 h 6"/>
                <a:gd name="T28" fmla="*/ 0 w 185"/>
                <a:gd name="T29" fmla="*/ 6 h 6"/>
                <a:gd name="T30" fmla="*/ 0 w 185"/>
                <a:gd name="T31" fmla="*/ 6 h 6"/>
                <a:gd name="T32" fmla="*/ 0 w 185"/>
                <a:gd name="T33" fmla="*/ 6 h 6"/>
                <a:gd name="T34" fmla="*/ 0 w 185"/>
                <a:gd name="T35" fmla="*/ 6 h 6"/>
                <a:gd name="T36" fmla="*/ 0 w 185"/>
                <a:gd name="T37" fmla="*/ 6 h 6"/>
                <a:gd name="T38" fmla="*/ 0 w 185"/>
                <a:gd name="T39" fmla="*/ 3 h 6"/>
                <a:gd name="T40" fmla="*/ 0 w 185"/>
                <a:gd name="T41" fmla="*/ 3 h 6"/>
                <a:gd name="T42" fmla="*/ 0 w 185"/>
                <a:gd name="T43" fmla="*/ 3 h 6"/>
                <a:gd name="T44" fmla="*/ 0 w 185"/>
                <a:gd name="T45" fmla="*/ 3 h 6"/>
                <a:gd name="T46" fmla="*/ 0 w 185"/>
                <a:gd name="T47" fmla="*/ 0 h 6"/>
                <a:gd name="T48" fmla="*/ 0 w 185"/>
                <a:gd name="T49" fmla="*/ 0 h 6"/>
                <a:gd name="T50" fmla="*/ 0 w 185"/>
                <a:gd name="T51" fmla="*/ 0 h 6"/>
                <a:gd name="T52" fmla="*/ 0 w 185"/>
                <a:gd name="T53" fmla="*/ 0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85"/>
                <a:gd name="T82" fmla="*/ 0 h 6"/>
                <a:gd name="T83" fmla="*/ 185 w 185"/>
                <a:gd name="T84" fmla="*/ 6 h 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85" h="6">
                  <a:moveTo>
                    <a:pt x="0" y="0"/>
                  </a:moveTo>
                  <a:lnTo>
                    <a:pt x="185" y="0"/>
                  </a:lnTo>
                  <a:lnTo>
                    <a:pt x="185" y="3"/>
                  </a:lnTo>
                  <a:lnTo>
                    <a:pt x="1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91" name="Freeform 664"/>
            <p:cNvSpPr>
              <a:spLocks/>
            </p:cNvSpPr>
            <p:nvPr/>
          </p:nvSpPr>
          <p:spPr bwMode="auto">
            <a:xfrm>
              <a:off x="3594" y="3335"/>
              <a:ext cx="191" cy="6"/>
            </a:xfrm>
            <a:custGeom>
              <a:avLst/>
              <a:gdLst>
                <a:gd name="T0" fmla="*/ 3 w 191"/>
                <a:gd name="T1" fmla="*/ 0 h 6"/>
                <a:gd name="T2" fmla="*/ 188 w 191"/>
                <a:gd name="T3" fmla="*/ 0 h 6"/>
                <a:gd name="T4" fmla="*/ 188 w 191"/>
                <a:gd name="T5" fmla="*/ 0 h 6"/>
                <a:gd name="T6" fmla="*/ 188 w 191"/>
                <a:gd name="T7" fmla="*/ 0 h 6"/>
                <a:gd name="T8" fmla="*/ 188 w 191"/>
                <a:gd name="T9" fmla="*/ 0 h 6"/>
                <a:gd name="T10" fmla="*/ 188 w 191"/>
                <a:gd name="T11" fmla="*/ 3 h 6"/>
                <a:gd name="T12" fmla="*/ 188 w 191"/>
                <a:gd name="T13" fmla="*/ 3 h 6"/>
                <a:gd name="T14" fmla="*/ 188 w 191"/>
                <a:gd name="T15" fmla="*/ 3 h 6"/>
                <a:gd name="T16" fmla="*/ 191 w 191"/>
                <a:gd name="T17" fmla="*/ 3 h 6"/>
                <a:gd name="T18" fmla="*/ 191 w 191"/>
                <a:gd name="T19" fmla="*/ 6 h 6"/>
                <a:gd name="T20" fmla="*/ 0 w 191"/>
                <a:gd name="T21" fmla="*/ 6 h 6"/>
                <a:gd name="T22" fmla="*/ 0 w 191"/>
                <a:gd name="T23" fmla="*/ 6 h 6"/>
                <a:gd name="T24" fmla="*/ 0 w 191"/>
                <a:gd name="T25" fmla="*/ 3 h 6"/>
                <a:gd name="T26" fmla="*/ 0 w 191"/>
                <a:gd name="T27" fmla="*/ 3 h 6"/>
                <a:gd name="T28" fmla="*/ 0 w 191"/>
                <a:gd name="T29" fmla="*/ 3 h 6"/>
                <a:gd name="T30" fmla="*/ 0 w 191"/>
                <a:gd name="T31" fmla="*/ 3 h 6"/>
                <a:gd name="T32" fmla="*/ 3 w 191"/>
                <a:gd name="T33" fmla="*/ 3 h 6"/>
                <a:gd name="T34" fmla="*/ 3 w 191"/>
                <a:gd name="T35" fmla="*/ 3 h 6"/>
                <a:gd name="T36" fmla="*/ 3 w 191"/>
                <a:gd name="T37" fmla="*/ 3 h 6"/>
                <a:gd name="T38" fmla="*/ 3 w 191"/>
                <a:gd name="T39" fmla="*/ 3 h 6"/>
                <a:gd name="T40" fmla="*/ 3 w 191"/>
                <a:gd name="T41" fmla="*/ 0 h 6"/>
                <a:gd name="T42" fmla="*/ 3 w 191"/>
                <a:gd name="T43" fmla="*/ 0 h 6"/>
                <a:gd name="T44" fmla="*/ 3 w 191"/>
                <a:gd name="T45" fmla="*/ 0 h 6"/>
                <a:gd name="T46" fmla="*/ 3 w 191"/>
                <a:gd name="T47" fmla="*/ 0 h 6"/>
                <a:gd name="T48" fmla="*/ 3 w 191"/>
                <a:gd name="T49" fmla="*/ 0 h 6"/>
                <a:gd name="T50" fmla="*/ 3 w 191"/>
                <a:gd name="T51" fmla="*/ 0 h 6"/>
                <a:gd name="T52" fmla="*/ 3 w 191"/>
                <a:gd name="T53" fmla="*/ 0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191"/>
                <a:gd name="T82" fmla="*/ 0 h 6"/>
                <a:gd name="T83" fmla="*/ 191 w 191"/>
                <a:gd name="T84" fmla="*/ 6 h 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191" h="6">
                  <a:moveTo>
                    <a:pt x="3" y="0"/>
                  </a:moveTo>
                  <a:lnTo>
                    <a:pt x="188" y="0"/>
                  </a:lnTo>
                  <a:lnTo>
                    <a:pt x="188" y="3"/>
                  </a:lnTo>
                  <a:lnTo>
                    <a:pt x="191" y="3"/>
                  </a:lnTo>
                  <a:lnTo>
                    <a:pt x="1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92" name="Freeform 665"/>
            <p:cNvSpPr>
              <a:spLocks/>
            </p:cNvSpPr>
            <p:nvPr/>
          </p:nvSpPr>
          <p:spPr bwMode="auto">
            <a:xfrm>
              <a:off x="3594" y="3338"/>
              <a:ext cx="191" cy="6"/>
            </a:xfrm>
            <a:custGeom>
              <a:avLst/>
              <a:gdLst>
                <a:gd name="T0" fmla="*/ 3 w 191"/>
                <a:gd name="T1" fmla="*/ 0 h 6"/>
                <a:gd name="T2" fmla="*/ 188 w 191"/>
                <a:gd name="T3" fmla="*/ 0 h 6"/>
                <a:gd name="T4" fmla="*/ 188 w 191"/>
                <a:gd name="T5" fmla="*/ 0 h 6"/>
                <a:gd name="T6" fmla="*/ 188 w 191"/>
                <a:gd name="T7" fmla="*/ 0 h 6"/>
                <a:gd name="T8" fmla="*/ 191 w 191"/>
                <a:gd name="T9" fmla="*/ 0 h 6"/>
                <a:gd name="T10" fmla="*/ 191 w 191"/>
                <a:gd name="T11" fmla="*/ 3 h 6"/>
                <a:gd name="T12" fmla="*/ 191 w 191"/>
                <a:gd name="T13" fmla="*/ 3 h 6"/>
                <a:gd name="T14" fmla="*/ 191 w 191"/>
                <a:gd name="T15" fmla="*/ 3 h 6"/>
                <a:gd name="T16" fmla="*/ 191 w 191"/>
                <a:gd name="T17" fmla="*/ 3 h 6"/>
                <a:gd name="T18" fmla="*/ 191 w 191"/>
                <a:gd name="T19" fmla="*/ 6 h 6"/>
                <a:gd name="T20" fmla="*/ 0 w 191"/>
                <a:gd name="T21" fmla="*/ 6 h 6"/>
                <a:gd name="T22" fmla="*/ 0 w 191"/>
                <a:gd name="T23" fmla="*/ 3 h 6"/>
                <a:gd name="T24" fmla="*/ 0 w 191"/>
                <a:gd name="T25" fmla="*/ 3 h 6"/>
                <a:gd name="T26" fmla="*/ 0 w 191"/>
                <a:gd name="T27" fmla="*/ 3 h 6"/>
                <a:gd name="T28" fmla="*/ 0 w 191"/>
                <a:gd name="T29" fmla="*/ 3 h 6"/>
                <a:gd name="T30" fmla="*/ 0 w 191"/>
                <a:gd name="T31" fmla="*/ 0 h 6"/>
                <a:gd name="T32" fmla="*/ 0 w 191"/>
                <a:gd name="T33" fmla="*/ 0 h 6"/>
                <a:gd name="T34" fmla="*/ 3 w 191"/>
                <a:gd name="T35" fmla="*/ 0 h 6"/>
                <a:gd name="T36" fmla="*/ 3 w 1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1"/>
                <a:gd name="T58" fmla="*/ 0 h 6"/>
                <a:gd name="T59" fmla="*/ 191 w 1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1" h="6">
                  <a:moveTo>
                    <a:pt x="3" y="0"/>
                  </a:moveTo>
                  <a:lnTo>
                    <a:pt x="188" y="0"/>
                  </a:lnTo>
                  <a:lnTo>
                    <a:pt x="191" y="0"/>
                  </a:lnTo>
                  <a:lnTo>
                    <a:pt x="191" y="3"/>
                  </a:lnTo>
                  <a:lnTo>
                    <a:pt x="1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93" name="Freeform 666"/>
            <p:cNvSpPr>
              <a:spLocks/>
            </p:cNvSpPr>
            <p:nvPr/>
          </p:nvSpPr>
          <p:spPr bwMode="auto">
            <a:xfrm>
              <a:off x="3591" y="3341"/>
              <a:ext cx="194" cy="6"/>
            </a:xfrm>
            <a:custGeom>
              <a:avLst/>
              <a:gdLst>
                <a:gd name="T0" fmla="*/ 3 w 194"/>
                <a:gd name="T1" fmla="*/ 0 h 6"/>
                <a:gd name="T2" fmla="*/ 194 w 194"/>
                <a:gd name="T3" fmla="*/ 0 h 6"/>
                <a:gd name="T4" fmla="*/ 194 w 194"/>
                <a:gd name="T5" fmla="*/ 0 h 6"/>
                <a:gd name="T6" fmla="*/ 194 w 194"/>
                <a:gd name="T7" fmla="*/ 0 h 6"/>
                <a:gd name="T8" fmla="*/ 194 w 194"/>
                <a:gd name="T9" fmla="*/ 0 h 6"/>
                <a:gd name="T10" fmla="*/ 194 w 194"/>
                <a:gd name="T11" fmla="*/ 3 h 6"/>
                <a:gd name="T12" fmla="*/ 194 w 194"/>
                <a:gd name="T13" fmla="*/ 3 h 6"/>
                <a:gd name="T14" fmla="*/ 194 w 194"/>
                <a:gd name="T15" fmla="*/ 3 h 6"/>
                <a:gd name="T16" fmla="*/ 194 w 194"/>
                <a:gd name="T17" fmla="*/ 3 h 6"/>
                <a:gd name="T18" fmla="*/ 194 w 194"/>
                <a:gd name="T19" fmla="*/ 6 h 6"/>
                <a:gd name="T20" fmla="*/ 0 w 194"/>
                <a:gd name="T21" fmla="*/ 6 h 6"/>
                <a:gd name="T22" fmla="*/ 0 w 194"/>
                <a:gd name="T23" fmla="*/ 3 h 6"/>
                <a:gd name="T24" fmla="*/ 0 w 194"/>
                <a:gd name="T25" fmla="*/ 3 h 6"/>
                <a:gd name="T26" fmla="*/ 3 w 194"/>
                <a:gd name="T27" fmla="*/ 3 h 6"/>
                <a:gd name="T28" fmla="*/ 3 w 194"/>
                <a:gd name="T29" fmla="*/ 3 h 6"/>
                <a:gd name="T30" fmla="*/ 3 w 194"/>
                <a:gd name="T31" fmla="*/ 0 h 6"/>
                <a:gd name="T32" fmla="*/ 3 w 194"/>
                <a:gd name="T33" fmla="*/ 0 h 6"/>
                <a:gd name="T34" fmla="*/ 3 w 194"/>
                <a:gd name="T35" fmla="*/ 0 h 6"/>
                <a:gd name="T36" fmla="*/ 3 w 1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4"/>
                <a:gd name="T58" fmla="*/ 0 h 6"/>
                <a:gd name="T59" fmla="*/ 194 w 1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4" h="6">
                  <a:moveTo>
                    <a:pt x="3" y="0"/>
                  </a:moveTo>
                  <a:lnTo>
                    <a:pt x="194" y="0"/>
                  </a:lnTo>
                  <a:lnTo>
                    <a:pt x="194" y="3"/>
                  </a:lnTo>
                  <a:lnTo>
                    <a:pt x="1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94" name="Freeform 667"/>
            <p:cNvSpPr>
              <a:spLocks/>
            </p:cNvSpPr>
            <p:nvPr/>
          </p:nvSpPr>
          <p:spPr bwMode="auto">
            <a:xfrm>
              <a:off x="3591" y="3344"/>
              <a:ext cx="197" cy="6"/>
            </a:xfrm>
            <a:custGeom>
              <a:avLst/>
              <a:gdLst>
                <a:gd name="T0" fmla="*/ 3 w 197"/>
                <a:gd name="T1" fmla="*/ 0 h 6"/>
                <a:gd name="T2" fmla="*/ 194 w 197"/>
                <a:gd name="T3" fmla="*/ 0 h 6"/>
                <a:gd name="T4" fmla="*/ 194 w 197"/>
                <a:gd name="T5" fmla="*/ 0 h 6"/>
                <a:gd name="T6" fmla="*/ 194 w 197"/>
                <a:gd name="T7" fmla="*/ 0 h 6"/>
                <a:gd name="T8" fmla="*/ 194 w 197"/>
                <a:gd name="T9" fmla="*/ 0 h 6"/>
                <a:gd name="T10" fmla="*/ 194 w 197"/>
                <a:gd name="T11" fmla="*/ 3 h 6"/>
                <a:gd name="T12" fmla="*/ 194 w 197"/>
                <a:gd name="T13" fmla="*/ 3 h 6"/>
                <a:gd name="T14" fmla="*/ 194 w 197"/>
                <a:gd name="T15" fmla="*/ 3 h 6"/>
                <a:gd name="T16" fmla="*/ 194 w 197"/>
                <a:gd name="T17" fmla="*/ 3 h 6"/>
                <a:gd name="T18" fmla="*/ 197 w 197"/>
                <a:gd name="T19" fmla="*/ 6 h 6"/>
                <a:gd name="T20" fmla="*/ 0 w 197"/>
                <a:gd name="T21" fmla="*/ 6 h 6"/>
                <a:gd name="T22" fmla="*/ 0 w 197"/>
                <a:gd name="T23" fmla="*/ 3 h 6"/>
                <a:gd name="T24" fmla="*/ 0 w 197"/>
                <a:gd name="T25" fmla="*/ 3 h 6"/>
                <a:gd name="T26" fmla="*/ 0 w 197"/>
                <a:gd name="T27" fmla="*/ 3 h 6"/>
                <a:gd name="T28" fmla="*/ 0 w 197"/>
                <a:gd name="T29" fmla="*/ 3 h 6"/>
                <a:gd name="T30" fmla="*/ 0 w 197"/>
                <a:gd name="T31" fmla="*/ 0 h 6"/>
                <a:gd name="T32" fmla="*/ 0 w 197"/>
                <a:gd name="T33" fmla="*/ 0 h 6"/>
                <a:gd name="T34" fmla="*/ 3 w 197"/>
                <a:gd name="T35" fmla="*/ 0 h 6"/>
                <a:gd name="T36" fmla="*/ 3 w 1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97"/>
                <a:gd name="T58" fmla="*/ 0 h 6"/>
                <a:gd name="T59" fmla="*/ 197 w 1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97" h="6">
                  <a:moveTo>
                    <a:pt x="3" y="0"/>
                  </a:moveTo>
                  <a:lnTo>
                    <a:pt x="194" y="0"/>
                  </a:lnTo>
                  <a:lnTo>
                    <a:pt x="194" y="3"/>
                  </a:lnTo>
                  <a:lnTo>
                    <a:pt x="1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95" name="Freeform 668"/>
            <p:cNvSpPr>
              <a:spLocks/>
            </p:cNvSpPr>
            <p:nvPr/>
          </p:nvSpPr>
          <p:spPr bwMode="auto">
            <a:xfrm>
              <a:off x="3588" y="3347"/>
              <a:ext cx="200" cy="6"/>
            </a:xfrm>
            <a:custGeom>
              <a:avLst/>
              <a:gdLst>
                <a:gd name="T0" fmla="*/ 3 w 200"/>
                <a:gd name="T1" fmla="*/ 0 h 6"/>
                <a:gd name="T2" fmla="*/ 197 w 200"/>
                <a:gd name="T3" fmla="*/ 0 h 6"/>
                <a:gd name="T4" fmla="*/ 197 w 200"/>
                <a:gd name="T5" fmla="*/ 0 h 6"/>
                <a:gd name="T6" fmla="*/ 197 w 200"/>
                <a:gd name="T7" fmla="*/ 0 h 6"/>
                <a:gd name="T8" fmla="*/ 197 w 200"/>
                <a:gd name="T9" fmla="*/ 0 h 6"/>
                <a:gd name="T10" fmla="*/ 200 w 200"/>
                <a:gd name="T11" fmla="*/ 3 h 6"/>
                <a:gd name="T12" fmla="*/ 200 w 200"/>
                <a:gd name="T13" fmla="*/ 3 h 6"/>
                <a:gd name="T14" fmla="*/ 200 w 200"/>
                <a:gd name="T15" fmla="*/ 3 h 6"/>
                <a:gd name="T16" fmla="*/ 200 w 200"/>
                <a:gd name="T17" fmla="*/ 3 h 6"/>
                <a:gd name="T18" fmla="*/ 200 w 200"/>
                <a:gd name="T19" fmla="*/ 6 h 6"/>
                <a:gd name="T20" fmla="*/ 0 w 200"/>
                <a:gd name="T21" fmla="*/ 6 h 6"/>
                <a:gd name="T22" fmla="*/ 0 w 200"/>
                <a:gd name="T23" fmla="*/ 3 h 6"/>
                <a:gd name="T24" fmla="*/ 0 w 200"/>
                <a:gd name="T25" fmla="*/ 3 h 6"/>
                <a:gd name="T26" fmla="*/ 3 w 200"/>
                <a:gd name="T27" fmla="*/ 3 h 6"/>
                <a:gd name="T28" fmla="*/ 3 w 200"/>
                <a:gd name="T29" fmla="*/ 3 h 6"/>
                <a:gd name="T30" fmla="*/ 3 w 200"/>
                <a:gd name="T31" fmla="*/ 0 h 6"/>
                <a:gd name="T32" fmla="*/ 3 w 200"/>
                <a:gd name="T33" fmla="*/ 0 h 6"/>
                <a:gd name="T34" fmla="*/ 3 w 200"/>
                <a:gd name="T35" fmla="*/ 0 h 6"/>
                <a:gd name="T36" fmla="*/ 3 w 2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"/>
                <a:gd name="T58" fmla="*/ 0 h 6"/>
                <a:gd name="T59" fmla="*/ 200 w 2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" h="6">
                  <a:moveTo>
                    <a:pt x="3" y="0"/>
                  </a:moveTo>
                  <a:lnTo>
                    <a:pt x="197" y="0"/>
                  </a:lnTo>
                  <a:lnTo>
                    <a:pt x="200" y="3"/>
                  </a:lnTo>
                  <a:lnTo>
                    <a:pt x="2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96" name="Freeform 669"/>
            <p:cNvSpPr>
              <a:spLocks/>
            </p:cNvSpPr>
            <p:nvPr/>
          </p:nvSpPr>
          <p:spPr bwMode="auto">
            <a:xfrm>
              <a:off x="3588" y="3350"/>
              <a:ext cx="200" cy="6"/>
            </a:xfrm>
            <a:custGeom>
              <a:avLst/>
              <a:gdLst>
                <a:gd name="T0" fmla="*/ 3 w 200"/>
                <a:gd name="T1" fmla="*/ 0 h 6"/>
                <a:gd name="T2" fmla="*/ 200 w 200"/>
                <a:gd name="T3" fmla="*/ 0 h 6"/>
                <a:gd name="T4" fmla="*/ 200 w 200"/>
                <a:gd name="T5" fmla="*/ 0 h 6"/>
                <a:gd name="T6" fmla="*/ 200 w 200"/>
                <a:gd name="T7" fmla="*/ 0 h 6"/>
                <a:gd name="T8" fmla="*/ 200 w 200"/>
                <a:gd name="T9" fmla="*/ 0 h 6"/>
                <a:gd name="T10" fmla="*/ 200 w 200"/>
                <a:gd name="T11" fmla="*/ 3 h 6"/>
                <a:gd name="T12" fmla="*/ 200 w 200"/>
                <a:gd name="T13" fmla="*/ 3 h 6"/>
                <a:gd name="T14" fmla="*/ 200 w 200"/>
                <a:gd name="T15" fmla="*/ 3 h 6"/>
                <a:gd name="T16" fmla="*/ 200 w 200"/>
                <a:gd name="T17" fmla="*/ 3 h 6"/>
                <a:gd name="T18" fmla="*/ 200 w 200"/>
                <a:gd name="T19" fmla="*/ 6 h 6"/>
                <a:gd name="T20" fmla="*/ 0 w 200"/>
                <a:gd name="T21" fmla="*/ 6 h 6"/>
                <a:gd name="T22" fmla="*/ 0 w 200"/>
                <a:gd name="T23" fmla="*/ 3 h 6"/>
                <a:gd name="T24" fmla="*/ 0 w 200"/>
                <a:gd name="T25" fmla="*/ 3 h 6"/>
                <a:gd name="T26" fmla="*/ 0 w 200"/>
                <a:gd name="T27" fmla="*/ 3 h 6"/>
                <a:gd name="T28" fmla="*/ 0 w 200"/>
                <a:gd name="T29" fmla="*/ 3 h 6"/>
                <a:gd name="T30" fmla="*/ 0 w 200"/>
                <a:gd name="T31" fmla="*/ 0 h 6"/>
                <a:gd name="T32" fmla="*/ 0 w 200"/>
                <a:gd name="T33" fmla="*/ 0 h 6"/>
                <a:gd name="T34" fmla="*/ 3 w 200"/>
                <a:gd name="T35" fmla="*/ 0 h 6"/>
                <a:gd name="T36" fmla="*/ 3 w 2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0"/>
                <a:gd name="T58" fmla="*/ 0 h 6"/>
                <a:gd name="T59" fmla="*/ 200 w 2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0" h="6">
                  <a:moveTo>
                    <a:pt x="3" y="0"/>
                  </a:moveTo>
                  <a:lnTo>
                    <a:pt x="200" y="0"/>
                  </a:lnTo>
                  <a:lnTo>
                    <a:pt x="200" y="3"/>
                  </a:lnTo>
                  <a:lnTo>
                    <a:pt x="2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97" name="Freeform 670"/>
            <p:cNvSpPr>
              <a:spLocks/>
            </p:cNvSpPr>
            <p:nvPr/>
          </p:nvSpPr>
          <p:spPr bwMode="auto">
            <a:xfrm>
              <a:off x="3585" y="3353"/>
              <a:ext cx="203" cy="6"/>
            </a:xfrm>
            <a:custGeom>
              <a:avLst/>
              <a:gdLst>
                <a:gd name="T0" fmla="*/ 3 w 203"/>
                <a:gd name="T1" fmla="*/ 0 h 6"/>
                <a:gd name="T2" fmla="*/ 203 w 203"/>
                <a:gd name="T3" fmla="*/ 0 h 6"/>
                <a:gd name="T4" fmla="*/ 203 w 203"/>
                <a:gd name="T5" fmla="*/ 0 h 6"/>
                <a:gd name="T6" fmla="*/ 203 w 203"/>
                <a:gd name="T7" fmla="*/ 0 h 6"/>
                <a:gd name="T8" fmla="*/ 203 w 203"/>
                <a:gd name="T9" fmla="*/ 0 h 6"/>
                <a:gd name="T10" fmla="*/ 203 w 203"/>
                <a:gd name="T11" fmla="*/ 3 h 6"/>
                <a:gd name="T12" fmla="*/ 203 w 203"/>
                <a:gd name="T13" fmla="*/ 3 h 6"/>
                <a:gd name="T14" fmla="*/ 203 w 203"/>
                <a:gd name="T15" fmla="*/ 3 h 6"/>
                <a:gd name="T16" fmla="*/ 203 w 203"/>
                <a:gd name="T17" fmla="*/ 3 h 6"/>
                <a:gd name="T18" fmla="*/ 203 w 203"/>
                <a:gd name="T19" fmla="*/ 6 h 6"/>
                <a:gd name="T20" fmla="*/ 0 w 203"/>
                <a:gd name="T21" fmla="*/ 6 h 6"/>
                <a:gd name="T22" fmla="*/ 0 w 203"/>
                <a:gd name="T23" fmla="*/ 3 h 6"/>
                <a:gd name="T24" fmla="*/ 0 w 203"/>
                <a:gd name="T25" fmla="*/ 3 h 6"/>
                <a:gd name="T26" fmla="*/ 3 w 203"/>
                <a:gd name="T27" fmla="*/ 3 h 6"/>
                <a:gd name="T28" fmla="*/ 3 w 203"/>
                <a:gd name="T29" fmla="*/ 3 h 6"/>
                <a:gd name="T30" fmla="*/ 3 w 203"/>
                <a:gd name="T31" fmla="*/ 0 h 6"/>
                <a:gd name="T32" fmla="*/ 3 w 203"/>
                <a:gd name="T33" fmla="*/ 0 h 6"/>
                <a:gd name="T34" fmla="*/ 3 w 203"/>
                <a:gd name="T35" fmla="*/ 0 h 6"/>
                <a:gd name="T36" fmla="*/ 3 w 2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3"/>
                <a:gd name="T58" fmla="*/ 0 h 6"/>
                <a:gd name="T59" fmla="*/ 203 w 2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3" h="6">
                  <a:moveTo>
                    <a:pt x="3" y="0"/>
                  </a:moveTo>
                  <a:lnTo>
                    <a:pt x="203" y="0"/>
                  </a:lnTo>
                  <a:lnTo>
                    <a:pt x="203" y="3"/>
                  </a:lnTo>
                  <a:lnTo>
                    <a:pt x="2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98" name="Freeform 671"/>
            <p:cNvSpPr>
              <a:spLocks/>
            </p:cNvSpPr>
            <p:nvPr/>
          </p:nvSpPr>
          <p:spPr bwMode="auto">
            <a:xfrm>
              <a:off x="3582" y="3356"/>
              <a:ext cx="209" cy="6"/>
            </a:xfrm>
            <a:custGeom>
              <a:avLst/>
              <a:gdLst>
                <a:gd name="T0" fmla="*/ 6 w 209"/>
                <a:gd name="T1" fmla="*/ 0 h 6"/>
                <a:gd name="T2" fmla="*/ 206 w 209"/>
                <a:gd name="T3" fmla="*/ 0 h 6"/>
                <a:gd name="T4" fmla="*/ 206 w 209"/>
                <a:gd name="T5" fmla="*/ 0 h 6"/>
                <a:gd name="T6" fmla="*/ 206 w 209"/>
                <a:gd name="T7" fmla="*/ 0 h 6"/>
                <a:gd name="T8" fmla="*/ 206 w 209"/>
                <a:gd name="T9" fmla="*/ 0 h 6"/>
                <a:gd name="T10" fmla="*/ 206 w 209"/>
                <a:gd name="T11" fmla="*/ 3 h 6"/>
                <a:gd name="T12" fmla="*/ 209 w 209"/>
                <a:gd name="T13" fmla="*/ 3 h 6"/>
                <a:gd name="T14" fmla="*/ 209 w 209"/>
                <a:gd name="T15" fmla="*/ 3 h 6"/>
                <a:gd name="T16" fmla="*/ 209 w 209"/>
                <a:gd name="T17" fmla="*/ 3 h 6"/>
                <a:gd name="T18" fmla="*/ 209 w 209"/>
                <a:gd name="T19" fmla="*/ 6 h 6"/>
                <a:gd name="T20" fmla="*/ 0 w 209"/>
                <a:gd name="T21" fmla="*/ 6 h 6"/>
                <a:gd name="T22" fmla="*/ 3 w 209"/>
                <a:gd name="T23" fmla="*/ 3 h 6"/>
                <a:gd name="T24" fmla="*/ 3 w 209"/>
                <a:gd name="T25" fmla="*/ 3 h 6"/>
                <a:gd name="T26" fmla="*/ 3 w 209"/>
                <a:gd name="T27" fmla="*/ 3 h 6"/>
                <a:gd name="T28" fmla="*/ 3 w 209"/>
                <a:gd name="T29" fmla="*/ 3 h 6"/>
                <a:gd name="T30" fmla="*/ 3 w 209"/>
                <a:gd name="T31" fmla="*/ 0 h 6"/>
                <a:gd name="T32" fmla="*/ 3 w 209"/>
                <a:gd name="T33" fmla="*/ 0 h 6"/>
                <a:gd name="T34" fmla="*/ 3 w 209"/>
                <a:gd name="T35" fmla="*/ 0 h 6"/>
                <a:gd name="T36" fmla="*/ 6 w 2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9"/>
                <a:gd name="T58" fmla="*/ 0 h 6"/>
                <a:gd name="T59" fmla="*/ 209 w 2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9" h="6">
                  <a:moveTo>
                    <a:pt x="6" y="0"/>
                  </a:moveTo>
                  <a:lnTo>
                    <a:pt x="206" y="0"/>
                  </a:lnTo>
                  <a:lnTo>
                    <a:pt x="206" y="3"/>
                  </a:lnTo>
                  <a:lnTo>
                    <a:pt x="209" y="3"/>
                  </a:lnTo>
                  <a:lnTo>
                    <a:pt x="20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599" name="Freeform 672"/>
            <p:cNvSpPr>
              <a:spLocks/>
            </p:cNvSpPr>
            <p:nvPr/>
          </p:nvSpPr>
          <p:spPr bwMode="auto">
            <a:xfrm>
              <a:off x="3582" y="3359"/>
              <a:ext cx="209" cy="6"/>
            </a:xfrm>
            <a:custGeom>
              <a:avLst/>
              <a:gdLst>
                <a:gd name="T0" fmla="*/ 3 w 209"/>
                <a:gd name="T1" fmla="*/ 0 h 6"/>
                <a:gd name="T2" fmla="*/ 206 w 209"/>
                <a:gd name="T3" fmla="*/ 0 h 6"/>
                <a:gd name="T4" fmla="*/ 209 w 209"/>
                <a:gd name="T5" fmla="*/ 0 h 6"/>
                <a:gd name="T6" fmla="*/ 209 w 209"/>
                <a:gd name="T7" fmla="*/ 0 h 6"/>
                <a:gd name="T8" fmla="*/ 209 w 209"/>
                <a:gd name="T9" fmla="*/ 0 h 6"/>
                <a:gd name="T10" fmla="*/ 209 w 209"/>
                <a:gd name="T11" fmla="*/ 3 h 6"/>
                <a:gd name="T12" fmla="*/ 209 w 209"/>
                <a:gd name="T13" fmla="*/ 3 h 6"/>
                <a:gd name="T14" fmla="*/ 209 w 209"/>
                <a:gd name="T15" fmla="*/ 3 h 6"/>
                <a:gd name="T16" fmla="*/ 209 w 209"/>
                <a:gd name="T17" fmla="*/ 3 h 6"/>
                <a:gd name="T18" fmla="*/ 209 w 209"/>
                <a:gd name="T19" fmla="*/ 6 h 6"/>
                <a:gd name="T20" fmla="*/ 0 w 209"/>
                <a:gd name="T21" fmla="*/ 6 h 6"/>
                <a:gd name="T22" fmla="*/ 0 w 209"/>
                <a:gd name="T23" fmla="*/ 3 h 6"/>
                <a:gd name="T24" fmla="*/ 0 w 209"/>
                <a:gd name="T25" fmla="*/ 3 h 6"/>
                <a:gd name="T26" fmla="*/ 0 w 209"/>
                <a:gd name="T27" fmla="*/ 3 h 6"/>
                <a:gd name="T28" fmla="*/ 0 w 209"/>
                <a:gd name="T29" fmla="*/ 3 h 6"/>
                <a:gd name="T30" fmla="*/ 3 w 209"/>
                <a:gd name="T31" fmla="*/ 0 h 6"/>
                <a:gd name="T32" fmla="*/ 3 w 209"/>
                <a:gd name="T33" fmla="*/ 0 h 6"/>
                <a:gd name="T34" fmla="*/ 3 w 209"/>
                <a:gd name="T35" fmla="*/ 0 h 6"/>
                <a:gd name="T36" fmla="*/ 3 w 20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09"/>
                <a:gd name="T58" fmla="*/ 0 h 6"/>
                <a:gd name="T59" fmla="*/ 209 w 20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09" h="6">
                  <a:moveTo>
                    <a:pt x="3" y="0"/>
                  </a:moveTo>
                  <a:lnTo>
                    <a:pt x="206" y="0"/>
                  </a:lnTo>
                  <a:lnTo>
                    <a:pt x="209" y="0"/>
                  </a:lnTo>
                  <a:lnTo>
                    <a:pt x="209" y="3"/>
                  </a:lnTo>
                  <a:lnTo>
                    <a:pt x="20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00" name="Freeform 673"/>
            <p:cNvSpPr>
              <a:spLocks/>
            </p:cNvSpPr>
            <p:nvPr/>
          </p:nvSpPr>
          <p:spPr bwMode="auto">
            <a:xfrm>
              <a:off x="3579" y="3362"/>
              <a:ext cx="215" cy="6"/>
            </a:xfrm>
            <a:custGeom>
              <a:avLst/>
              <a:gdLst>
                <a:gd name="T0" fmla="*/ 3 w 215"/>
                <a:gd name="T1" fmla="*/ 0 h 6"/>
                <a:gd name="T2" fmla="*/ 212 w 215"/>
                <a:gd name="T3" fmla="*/ 0 h 6"/>
                <a:gd name="T4" fmla="*/ 212 w 215"/>
                <a:gd name="T5" fmla="*/ 0 h 6"/>
                <a:gd name="T6" fmla="*/ 212 w 215"/>
                <a:gd name="T7" fmla="*/ 0 h 6"/>
                <a:gd name="T8" fmla="*/ 212 w 215"/>
                <a:gd name="T9" fmla="*/ 0 h 6"/>
                <a:gd name="T10" fmla="*/ 212 w 215"/>
                <a:gd name="T11" fmla="*/ 3 h 6"/>
                <a:gd name="T12" fmla="*/ 212 w 215"/>
                <a:gd name="T13" fmla="*/ 3 h 6"/>
                <a:gd name="T14" fmla="*/ 212 w 215"/>
                <a:gd name="T15" fmla="*/ 3 h 6"/>
                <a:gd name="T16" fmla="*/ 212 w 215"/>
                <a:gd name="T17" fmla="*/ 3 h 6"/>
                <a:gd name="T18" fmla="*/ 215 w 215"/>
                <a:gd name="T19" fmla="*/ 6 h 6"/>
                <a:gd name="T20" fmla="*/ 0 w 215"/>
                <a:gd name="T21" fmla="*/ 6 h 6"/>
                <a:gd name="T22" fmla="*/ 0 w 215"/>
                <a:gd name="T23" fmla="*/ 3 h 6"/>
                <a:gd name="T24" fmla="*/ 3 w 215"/>
                <a:gd name="T25" fmla="*/ 3 h 6"/>
                <a:gd name="T26" fmla="*/ 3 w 215"/>
                <a:gd name="T27" fmla="*/ 3 h 6"/>
                <a:gd name="T28" fmla="*/ 3 w 215"/>
                <a:gd name="T29" fmla="*/ 3 h 6"/>
                <a:gd name="T30" fmla="*/ 3 w 215"/>
                <a:gd name="T31" fmla="*/ 0 h 6"/>
                <a:gd name="T32" fmla="*/ 3 w 215"/>
                <a:gd name="T33" fmla="*/ 0 h 6"/>
                <a:gd name="T34" fmla="*/ 3 w 215"/>
                <a:gd name="T35" fmla="*/ 0 h 6"/>
                <a:gd name="T36" fmla="*/ 3 w 2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5"/>
                <a:gd name="T58" fmla="*/ 0 h 6"/>
                <a:gd name="T59" fmla="*/ 215 w 2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5" h="6">
                  <a:moveTo>
                    <a:pt x="3" y="0"/>
                  </a:moveTo>
                  <a:lnTo>
                    <a:pt x="212" y="0"/>
                  </a:lnTo>
                  <a:lnTo>
                    <a:pt x="212" y="3"/>
                  </a:lnTo>
                  <a:lnTo>
                    <a:pt x="2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01" name="Freeform 674"/>
            <p:cNvSpPr>
              <a:spLocks/>
            </p:cNvSpPr>
            <p:nvPr/>
          </p:nvSpPr>
          <p:spPr bwMode="auto">
            <a:xfrm>
              <a:off x="3579" y="3365"/>
              <a:ext cx="215" cy="6"/>
            </a:xfrm>
            <a:custGeom>
              <a:avLst/>
              <a:gdLst>
                <a:gd name="T0" fmla="*/ 3 w 215"/>
                <a:gd name="T1" fmla="*/ 0 h 6"/>
                <a:gd name="T2" fmla="*/ 212 w 215"/>
                <a:gd name="T3" fmla="*/ 0 h 6"/>
                <a:gd name="T4" fmla="*/ 212 w 215"/>
                <a:gd name="T5" fmla="*/ 0 h 6"/>
                <a:gd name="T6" fmla="*/ 212 w 215"/>
                <a:gd name="T7" fmla="*/ 0 h 6"/>
                <a:gd name="T8" fmla="*/ 212 w 215"/>
                <a:gd name="T9" fmla="*/ 0 h 6"/>
                <a:gd name="T10" fmla="*/ 215 w 215"/>
                <a:gd name="T11" fmla="*/ 3 h 6"/>
                <a:gd name="T12" fmla="*/ 215 w 215"/>
                <a:gd name="T13" fmla="*/ 3 h 6"/>
                <a:gd name="T14" fmla="*/ 215 w 215"/>
                <a:gd name="T15" fmla="*/ 3 h 6"/>
                <a:gd name="T16" fmla="*/ 215 w 215"/>
                <a:gd name="T17" fmla="*/ 3 h 6"/>
                <a:gd name="T18" fmla="*/ 215 w 215"/>
                <a:gd name="T19" fmla="*/ 6 h 6"/>
                <a:gd name="T20" fmla="*/ 0 w 215"/>
                <a:gd name="T21" fmla="*/ 6 h 6"/>
                <a:gd name="T22" fmla="*/ 0 w 215"/>
                <a:gd name="T23" fmla="*/ 3 h 6"/>
                <a:gd name="T24" fmla="*/ 0 w 215"/>
                <a:gd name="T25" fmla="*/ 3 h 6"/>
                <a:gd name="T26" fmla="*/ 0 w 215"/>
                <a:gd name="T27" fmla="*/ 3 h 6"/>
                <a:gd name="T28" fmla="*/ 0 w 215"/>
                <a:gd name="T29" fmla="*/ 3 h 6"/>
                <a:gd name="T30" fmla="*/ 0 w 215"/>
                <a:gd name="T31" fmla="*/ 0 h 6"/>
                <a:gd name="T32" fmla="*/ 3 w 215"/>
                <a:gd name="T33" fmla="*/ 0 h 6"/>
                <a:gd name="T34" fmla="*/ 3 w 215"/>
                <a:gd name="T35" fmla="*/ 0 h 6"/>
                <a:gd name="T36" fmla="*/ 3 w 21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5"/>
                <a:gd name="T58" fmla="*/ 0 h 6"/>
                <a:gd name="T59" fmla="*/ 215 w 2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5" h="6">
                  <a:moveTo>
                    <a:pt x="3" y="0"/>
                  </a:moveTo>
                  <a:lnTo>
                    <a:pt x="212" y="0"/>
                  </a:lnTo>
                  <a:lnTo>
                    <a:pt x="215" y="3"/>
                  </a:lnTo>
                  <a:lnTo>
                    <a:pt x="21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02" name="Freeform 675"/>
            <p:cNvSpPr>
              <a:spLocks/>
            </p:cNvSpPr>
            <p:nvPr/>
          </p:nvSpPr>
          <p:spPr bwMode="auto">
            <a:xfrm>
              <a:off x="3576" y="3368"/>
              <a:ext cx="218" cy="6"/>
            </a:xfrm>
            <a:custGeom>
              <a:avLst/>
              <a:gdLst>
                <a:gd name="T0" fmla="*/ 3 w 218"/>
                <a:gd name="T1" fmla="*/ 0 h 6"/>
                <a:gd name="T2" fmla="*/ 218 w 218"/>
                <a:gd name="T3" fmla="*/ 0 h 6"/>
                <a:gd name="T4" fmla="*/ 218 w 218"/>
                <a:gd name="T5" fmla="*/ 0 h 6"/>
                <a:gd name="T6" fmla="*/ 218 w 218"/>
                <a:gd name="T7" fmla="*/ 0 h 6"/>
                <a:gd name="T8" fmla="*/ 218 w 218"/>
                <a:gd name="T9" fmla="*/ 0 h 6"/>
                <a:gd name="T10" fmla="*/ 218 w 218"/>
                <a:gd name="T11" fmla="*/ 3 h 6"/>
                <a:gd name="T12" fmla="*/ 218 w 218"/>
                <a:gd name="T13" fmla="*/ 3 h 6"/>
                <a:gd name="T14" fmla="*/ 218 w 218"/>
                <a:gd name="T15" fmla="*/ 3 h 6"/>
                <a:gd name="T16" fmla="*/ 218 w 218"/>
                <a:gd name="T17" fmla="*/ 3 h 6"/>
                <a:gd name="T18" fmla="*/ 218 w 218"/>
                <a:gd name="T19" fmla="*/ 6 h 6"/>
                <a:gd name="T20" fmla="*/ 0 w 218"/>
                <a:gd name="T21" fmla="*/ 6 h 6"/>
                <a:gd name="T22" fmla="*/ 0 w 218"/>
                <a:gd name="T23" fmla="*/ 3 h 6"/>
                <a:gd name="T24" fmla="*/ 0 w 218"/>
                <a:gd name="T25" fmla="*/ 3 h 6"/>
                <a:gd name="T26" fmla="*/ 0 w 218"/>
                <a:gd name="T27" fmla="*/ 3 h 6"/>
                <a:gd name="T28" fmla="*/ 3 w 218"/>
                <a:gd name="T29" fmla="*/ 3 h 6"/>
                <a:gd name="T30" fmla="*/ 3 w 218"/>
                <a:gd name="T31" fmla="*/ 0 h 6"/>
                <a:gd name="T32" fmla="*/ 3 w 218"/>
                <a:gd name="T33" fmla="*/ 0 h 6"/>
                <a:gd name="T34" fmla="*/ 3 w 218"/>
                <a:gd name="T35" fmla="*/ 0 h 6"/>
                <a:gd name="T36" fmla="*/ 3 w 2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18"/>
                <a:gd name="T58" fmla="*/ 0 h 6"/>
                <a:gd name="T59" fmla="*/ 218 w 2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18" h="6">
                  <a:moveTo>
                    <a:pt x="3" y="0"/>
                  </a:moveTo>
                  <a:lnTo>
                    <a:pt x="218" y="0"/>
                  </a:lnTo>
                  <a:lnTo>
                    <a:pt x="218" y="3"/>
                  </a:lnTo>
                  <a:lnTo>
                    <a:pt x="2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03" name="Freeform 676"/>
            <p:cNvSpPr>
              <a:spLocks/>
            </p:cNvSpPr>
            <p:nvPr/>
          </p:nvSpPr>
          <p:spPr bwMode="auto">
            <a:xfrm>
              <a:off x="3573" y="3371"/>
              <a:ext cx="224" cy="6"/>
            </a:xfrm>
            <a:custGeom>
              <a:avLst/>
              <a:gdLst>
                <a:gd name="T0" fmla="*/ 6 w 224"/>
                <a:gd name="T1" fmla="*/ 0 h 6"/>
                <a:gd name="T2" fmla="*/ 221 w 224"/>
                <a:gd name="T3" fmla="*/ 0 h 6"/>
                <a:gd name="T4" fmla="*/ 221 w 224"/>
                <a:gd name="T5" fmla="*/ 0 h 6"/>
                <a:gd name="T6" fmla="*/ 221 w 224"/>
                <a:gd name="T7" fmla="*/ 0 h 6"/>
                <a:gd name="T8" fmla="*/ 221 w 224"/>
                <a:gd name="T9" fmla="*/ 0 h 6"/>
                <a:gd name="T10" fmla="*/ 221 w 224"/>
                <a:gd name="T11" fmla="*/ 3 h 6"/>
                <a:gd name="T12" fmla="*/ 221 w 224"/>
                <a:gd name="T13" fmla="*/ 3 h 6"/>
                <a:gd name="T14" fmla="*/ 221 w 224"/>
                <a:gd name="T15" fmla="*/ 3 h 6"/>
                <a:gd name="T16" fmla="*/ 224 w 224"/>
                <a:gd name="T17" fmla="*/ 3 h 6"/>
                <a:gd name="T18" fmla="*/ 224 w 224"/>
                <a:gd name="T19" fmla="*/ 6 h 6"/>
                <a:gd name="T20" fmla="*/ 0 w 224"/>
                <a:gd name="T21" fmla="*/ 6 h 6"/>
                <a:gd name="T22" fmla="*/ 0 w 224"/>
                <a:gd name="T23" fmla="*/ 3 h 6"/>
                <a:gd name="T24" fmla="*/ 0 w 224"/>
                <a:gd name="T25" fmla="*/ 3 h 6"/>
                <a:gd name="T26" fmla="*/ 3 w 224"/>
                <a:gd name="T27" fmla="*/ 3 h 6"/>
                <a:gd name="T28" fmla="*/ 3 w 224"/>
                <a:gd name="T29" fmla="*/ 3 h 6"/>
                <a:gd name="T30" fmla="*/ 3 w 224"/>
                <a:gd name="T31" fmla="*/ 0 h 6"/>
                <a:gd name="T32" fmla="*/ 3 w 224"/>
                <a:gd name="T33" fmla="*/ 0 h 6"/>
                <a:gd name="T34" fmla="*/ 3 w 224"/>
                <a:gd name="T35" fmla="*/ 0 h 6"/>
                <a:gd name="T36" fmla="*/ 6 w 2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4"/>
                <a:gd name="T58" fmla="*/ 0 h 6"/>
                <a:gd name="T59" fmla="*/ 224 w 2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4" h="6">
                  <a:moveTo>
                    <a:pt x="6" y="0"/>
                  </a:moveTo>
                  <a:lnTo>
                    <a:pt x="221" y="0"/>
                  </a:lnTo>
                  <a:lnTo>
                    <a:pt x="221" y="3"/>
                  </a:lnTo>
                  <a:lnTo>
                    <a:pt x="224" y="3"/>
                  </a:lnTo>
                  <a:lnTo>
                    <a:pt x="2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04" name="Freeform 677"/>
            <p:cNvSpPr>
              <a:spLocks/>
            </p:cNvSpPr>
            <p:nvPr/>
          </p:nvSpPr>
          <p:spPr bwMode="auto">
            <a:xfrm>
              <a:off x="3570" y="3374"/>
              <a:ext cx="227" cy="6"/>
            </a:xfrm>
            <a:custGeom>
              <a:avLst/>
              <a:gdLst>
                <a:gd name="T0" fmla="*/ 6 w 227"/>
                <a:gd name="T1" fmla="*/ 0 h 6"/>
                <a:gd name="T2" fmla="*/ 224 w 227"/>
                <a:gd name="T3" fmla="*/ 0 h 6"/>
                <a:gd name="T4" fmla="*/ 224 w 227"/>
                <a:gd name="T5" fmla="*/ 0 h 6"/>
                <a:gd name="T6" fmla="*/ 224 w 227"/>
                <a:gd name="T7" fmla="*/ 0 h 6"/>
                <a:gd name="T8" fmla="*/ 227 w 227"/>
                <a:gd name="T9" fmla="*/ 0 h 6"/>
                <a:gd name="T10" fmla="*/ 227 w 227"/>
                <a:gd name="T11" fmla="*/ 3 h 6"/>
                <a:gd name="T12" fmla="*/ 227 w 227"/>
                <a:gd name="T13" fmla="*/ 3 h 6"/>
                <a:gd name="T14" fmla="*/ 227 w 227"/>
                <a:gd name="T15" fmla="*/ 3 h 6"/>
                <a:gd name="T16" fmla="*/ 227 w 227"/>
                <a:gd name="T17" fmla="*/ 3 h 6"/>
                <a:gd name="T18" fmla="*/ 227 w 227"/>
                <a:gd name="T19" fmla="*/ 6 h 6"/>
                <a:gd name="T20" fmla="*/ 0 w 227"/>
                <a:gd name="T21" fmla="*/ 6 h 6"/>
                <a:gd name="T22" fmla="*/ 0 w 227"/>
                <a:gd name="T23" fmla="*/ 3 h 6"/>
                <a:gd name="T24" fmla="*/ 3 w 227"/>
                <a:gd name="T25" fmla="*/ 3 h 6"/>
                <a:gd name="T26" fmla="*/ 3 w 227"/>
                <a:gd name="T27" fmla="*/ 3 h 6"/>
                <a:gd name="T28" fmla="*/ 3 w 227"/>
                <a:gd name="T29" fmla="*/ 3 h 6"/>
                <a:gd name="T30" fmla="*/ 3 w 227"/>
                <a:gd name="T31" fmla="*/ 0 h 6"/>
                <a:gd name="T32" fmla="*/ 3 w 227"/>
                <a:gd name="T33" fmla="*/ 0 h 6"/>
                <a:gd name="T34" fmla="*/ 6 w 227"/>
                <a:gd name="T35" fmla="*/ 0 h 6"/>
                <a:gd name="T36" fmla="*/ 6 w 22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27"/>
                <a:gd name="T58" fmla="*/ 0 h 6"/>
                <a:gd name="T59" fmla="*/ 227 w 22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27" h="6">
                  <a:moveTo>
                    <a:pt x="6" y="0"/>
                  </a:moveTo>
                  <a:lnTo>
                    <a:pt x="224" y="0"/>
                  </a:lnTo>
                  <a:lnTo>
                    <a:pt x="227" y="0"/>
                  </a:lnTo>
                  <a:lnTo>
                    <a:pt x="227" y="3"/>
                  </a:lnTo>
                  <a:lnTo>
                    <a:pt x="22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05" name="Freeform 678"/>
            <p:cNvSpPr>
              <a:spLocks/>
            </p:cNvSpPr>
            <p:nvPr/>
          </p:nvSpPr>
          <p:spPr bwMode="auto">
            <a:xfrm>
              <a:off x="3567" y="3377"/>
              <a:ext cx="230" cy="6"/>
            </a:xfrm>
            <a:custGeom>
              <a:avLst/>
              <a:gdLst>
                <a:gd name="T0" fmla="*/ 6 w 230"/>
                <a:gd name="T1" fmla="*/ 0 h 6"/>
                <a:gd name="T2" fmla="*/ 230 w 230"/>
                <a:gd name="T3" fmla="*/ 0 h 6"/>
                <a:gd name="T4" fmla="*/ 230 w 230"/>
                <a:gd name="T5" fmla="*/ 0 h 6"/>
                <a:gd name="T6" fmla="*/ 230 w 230"/>
                <a:gd name="T7" fmla="*/ 0 h 6"/>
                <a:gd name="T8" fmla="*/ 230 w 230"/>
                <a:gd name="T9" fmla="*/ 0 h 6"/>
                <a:gd name="T10" fmla="*/ 230 w 230"/>
                <a:gd name="T11" fmla="*/ 3 h 6"/>
                <a:gd name="T12" fmla="*/ 230 w 230"/>
                <a:gd name="T13" fmla="*/ 3 h 6"/>
                <a:gd name="T14" fmla="*/ 230 w 230"/>
                <a:gd name="T15" fmla="*/ 3 h 6"/>
                <a:gd name="T16" fmla="*/ 230 w 230"/>
                <a:gd name="T17" fmla="*/ 3 h 6"/>
                <a:gd name="T18" fmla="*/ 230 w 230"/>
                <a:gd name="T19" fmla="*/ 6 h 6"/>
                <a:gd name="T20" fmla="*/ 0 w 230"/>
                <a:gd name="T21" fmla="*/ 6 h 6"/>
                <a:gd name="T22" fmla="*/ 3 w 230"/>
                <a:gd name="T23" fmla="*/ 3 h 6"/>
                <a:gd name="T24" fmla="*/ 3 w 230"/>
                <a:gd name="T25" fmla="*/ 3 h 6"/>
                <a:gd name="T26" fmla="*/ 3 w 230"/>
                <a:gd name="T27" fmla="*/ 3 h 6"/>
                <a:gd name="T28" fmla="*/ 3 w 230"/>
                <a:gd name="T29" fmla="*/ 3 h 6"/>
                <a:gd name="T30" fmla="*/ 3 w 230"/>
                <a:gd name="T31" fmla="*/ 0 h 6"/>
                <a:gd name="T32" fmla="*/ 6 w 230"/>
                <a:gd name="T33" fmla="*/ 0 h 6"/>
                <a:gd name="T34" fmla="*/ 6 w 230"/>
                <a:gd name="T35" fmla="*/ 0 h 6"/>
                <a:gd name="T36" fmla="*/ 6 w 23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0"/>
                <a:gd name="T58" fmla="*/ 0 h 6"/>
                <a:gd name="T59" fmla="*/ 230 w 23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0" h="6">
                  <a:moveTo>
                    <a:pt x="6" y="0"/>
                  </a:moveTo>
                  <a:lnTo>
                    <a:pt x="230" y="0"/>
                  </a:lnTo>
                  <a:lnTo>
                    <a:pt x="230" y="3"/>
                  </a:lnTo>
                  <a:lnTo>
                    <a:pt x="230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06" name="Freeform 679"/>
            <p:cNvSpPr>
              <a:spLocks/>
            </p:cNvSpPr>
            <p:nvPr/>
          </p:nvSpPr>
          <p:spPr bwMode="auto">
            <a:xfrm>
              <a:off x="3564" y="3380"/>
              <a:ext cx="236" cy="6"/>
            </a:xfrm>
            <a:custGeom>
              <a:avLst/>
              <a:gdLst>
                <a:gd name="T0" fmla="*/ 6 w 236"/>
                <a:gd name="T1" fmla="*/ 0 h 6"/>
                <a:gd name="T2" fmla="*/ 233 w 236"/>
                <a:gd name="T3" fmla="*/ 0 h 6"/>
                <a:gd name="T4" fmla="*/ 233 w 236"/>
                <a:gd name="T5" fmla="*/ 0 h 6"/>
                <a:gd name="T6" fmla="*/ 233 w 236"/>
                <a:gd name="T7" fmla="*/ 0 h 6"/>
                <a:gd name="T8" fmla="*/ 233 w 236"/>
                <a:gd name="T9" fmla="*/ 0 h 6"/>
                <a:gd name="T10" fmla="*/ 233 w 236"/>
                <a:gd name="T11" fmla="*/ 3 h 6"/>
                <a:gd name="T12" fmla="*/ 236 w 236"/>
                <a:gd name="T13" fmla="*/ 3 h 6"/>
                <a:gd name="T14" fmla="*/ 236 w 236"/>
                <a:gd name="T15" fmla="*/ 3 h 6"/>
                <a:gd name="T16" fmla="*/ 236 w 236"/>
                <a:gd name="T17" fmla="*/ 3 h 6"/>
                <a:gd name="T18" fmla="*/ 236 w 236"/>
                <a:gd name="T19" fmla="*/ 6 h 6"/>
                <a:gd name="T20" fmla="*/ 0 w 236"/>
                <a:gd name="T21" fmla="*/ 6 h 6"/>
                <a:gd name="T22" fmla="*/ 3 w 236"/>
                <a:gd name="T23" fmla="*/ 3 h 6"/>
                <a:gd name="T24" fmla="*/ 3 w 236"/>
                <a:gd name="T25" fmla="*/ 3 h 6"/>
                <a:gd name="T26" fmla="*/ 3 w 236"/>
                <a:gd name="T27" fmla="*/ 3 h 6"/>
                <a:gd name="T28" fmla="*/ 3 w 236"/>
                <a:gd name="T29" fmla="*/ 3 h 6"/>
                <a:gd name="T30" fmla="*/ 6 w 236"/>
                <a:gd name="T31" fmla="*/ 0 h 6"/>
                <a:gd name="T32" fmla="*/ 6 w 236"/>
                <a:gd name="T33" fmla="*/ 0 h 6"/>
                <a:gd name="T34" fmla="*/ 6 w 236"/>
                <a:gd name="T35" fmla="*/ 0 h 6"/>
                <a:gd name="T36" fmla="*/ 6 w 23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6"/>
                <a:gd name="T58" fmla="*/ 0 h 6"/>
                <a:gd name="T59" fmla="*/ 236 w 23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6" h="6">
                  <a:moveTo>
                    <a:pt x="6" y="0"/>
                  </a:moveTo>
                  <a:lnTo>
                    <a:pt x="233" y="0"/>
                  </a:lnTo>
                  <a:lnTo>
                    <a:pt x="233" y="3"/>
                  </a:lnTo>
                  <a:lnTo>
                    <a:pt x="236" y="3"/>
                  </a:lnTo>
                  <a:lnTo>
                    <a:pt x="236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07" name="Freeform 680"/>
            <p:cNvSpPr>
              <a:spLocks/>
            </p:cNvSpPr>
            <p:nvPr/>
          </p:nvSpPr>
          <p:spPr bwMode="auto">
            <a:xfrm>
              <a:off x="3561" y="3383"/>
              <a:ext cx="239" cy="6"/>
            </a:xfrm>
            <a:custGeom>
              <a:avLst/>
              <a:gdLst>
                <a:gd name="T0" fmla="*/ 6 w 239"/>
                <a:gd name="T1" fmla="*/ 0 h 6"/>
                <a:gd name="T2" fmla="*/ 236 w 239"/>
                <a:gd name="T3" fmla="*/ 0 h 6"/>
                <a:gd name="T4" fmla="*/ 239 w 239"/>
                <a:gd name="T5" fmla="*/ 0 h 6"/>
                <a:gd name="T6" fmla="*/ 239 w 239"/>
                <a:gd name="T7" fmla="*/ 0 h 6"/>
                <a:gd name="T8" fmla="*/ 239 w 239"/>
                <a:gd name="T9" fmla="*/ 0 h 6"/>
                <a:gd name="T10" fmla="*/ 239 w 239"/>
                <a:gd name="T11" fmla="*/ 3 h 6"/>
                <a:gd name="T12" fmla="*/ 239 w 239"/>
                <a:gd name="T13" fmla="*/ 3 h 6"/>
                <a:gd name="T14" fmla="*/ 239 w 239"/>
                <a:gd name="T15" fmla="*/ 3 h 6"/>
                <a:gd name="T16" fmla="*/ 239 w 239"/>
                <a:gd name="T17" fmla="*/ 3 h 6"/>
                <a:gd name="T18" fmla="*/ 239 w 239"/>
                <a:gd name="T19" fmla="*/ 6 h 6"/>
                <a:gd name="T20" fmla="*/ 0 w 239"/>
                <a:gd name="T21" fmla="*/ 6 h 6"/>
                <a:gd name="T22" fmla="*/ 3 w 239"/>
                <a:gd name="T23" fmla="*/ 3 h 6"/>
                <a:gd name="T24" fmla="*/ 3 w 239"/>
                <a:gd name="T25" fmla="*/ 3 h 6"/>
                <a:gd name="T26" fmla="*/ 3 w 239"/>
                <a:gd name="T27" fmla="*/ 3 h 6"/>
                <a:gd name="T28" fmla="*/ 3 w 239"/>
                <a:gd name="T29" fmla="*/ 3 h 6"/>
                <a:gd name="T30" fmla="*/ 6 w 239"/>
                <a:gd name="T31" fmla="*/ 0 h 6"/>
                <a:gd name="T32" fmla="*/ 6 w 239"/>
                <a:gd name="T33" fmla="*/ 0 h 6"/>
                <a:gd name="T34" fmla="*/ 6 w 239"/>
                <a:gd name="T35" fmla="*/ 0 h 6"/>
                <a:gd name="T36" fmla="*/ 6 w 23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39"/>
                <a:gd name="T58" fmla="*/ 0 h 6"/>
                <a:gd name="T59" fmla="*/ 239 w 23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39" h="6">
                  <a:moveTo>
                    <a:pt x="6" y="0"/>
                  </a:moveTo>
                  <a:lnTo>
                    <a:pt x="236" y="0"/>
                  </a:lnTo>
                  <a:lnTo>
                    <a:pt x="239" y="0"/>
                  </a:lnTo>
                  <a:lnTo>
                    <a:pt x="239" y="3"/>
                  </a:lnTo>
                  <a:lnTo>
                    <a:pt x="23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08" name="Freeform 681"/>
            <p:cNvSpPr>
              <a:spLocks/>
            </p:cNvSpPr>
            <p:nvPr/>
          </p:nvSpPr>
          <p:spPr bwMode="auto">
            <a:xfrm>
              <a:off x="3558" y="3386"/>
              <a:ext cx="245" cy="7"/>
            </a:xfrm>
            <a:custGeom>
              <a:avLst/>
              <a:gdLst>
                <a:gd name="T0" fmla="*/ 6 w 245"/>
                <a:gd name="T1" fmla="*/ 0 h 7"/>
                <a:gd name="T2" fmla="*/ 242 w 245"/>
                <a:gd name="T3" fmla="*/ 0 h 7"/>
                <a:gd name="T4" fmla="*/ 242 w 245"/>
                <a:gd name="T5" fmla="*/ 0 h 7"/>
                <a:gd name="T6" fmla="*/ 242 w 245"/>
                <a:gd name="T7" fmla="*/ 0 h 7"/>
                <a:gd name="T8" fmla="*/ 242 w 245"/>
                <a:gd name="T9" fmla="*/ 0 h 7"/>
                <a:gd name="T10" fmla="*/ 242 w 245"/>
                <a:gd name="T11" fmla="*/ 3 h 7"/>
                <a:gd name="T12" fmla="*/ 242 w 245"/>
                <a:gd name="T13" fmla="*/ 3 h 7"/>
                <a:gd name="T14" fmla="*/ 242 w 245"/>
                <a:gd name="T15" fmla="*/ 3 h 7"/>
                <a:gd name="T16" fmla="*/ 245 w 245"/>
                <a:gd name="T17" fmla="*/ 3 h 7"/>
                <a:gd name="T18" fmla="*/ 245 w 245"/>
                <a:gd name="T19" fmla="*/ 7 h 7"/>
                <a:gd name="T20" fmla="*/ 0 w 245"/>
                <a:gd name="T21" fmla="*/ 7 h 7"/>
                <a:gd name="T22" fmla="*/ 3 w 245"/>
                <a:gd name="T23" fmla="*/ 3 h 7"/>
                <a:gd name="T24" fmla="*/ 3 w 245"/>
                <a:gd name="T25" fmla="*/ 3 h 7"/>
                <a:gd name="T26" fmla="*/ 3 w 245"/>
                <a:gd name="T27" fmla="*/ 3 h 7"/>
                <a:gd name="T28" fmla="*/ 3 w 245"/>
                <a:gd name="T29" fmla="*/ 3 h 7"/>
                <a:gd name="T30" fmla="*/ 6 w 245"/>
                <a:gd name="T31" fmla="*/ 3 h 7"/>
                <a:gd name="T32" fmla="*/ 6 w 245"/>
                <a:gd name="T33" fmla="*/ 0 h 7"/>
                <a:gd name="T34" fmla="*/ 6 w 245"/>
                <a:gd name="T35" fmla="*/ 0 h 7"/>
                <a:gd name="T36" fmla="*/ 6 w 245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45"/>
                <a:gd name="T58" fmla="*/ 0 h 7"/>
                <a:gd name="T59" fmla="*/ 245 w 245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45" h="7">
                  <a:moveTo>
                    <a:pt x="6" y="0"/>
                  </a:moveTo>
                  <a:lnTo>
                    <a:pt x="242" y="0"/>
                  </a:lnTo>
                  <a:lnTo>
                    <a:pt x="242" y="3"/>
                  </a:lnTo>
                  <a:lnTo>
                    <a:pt x="245" y="3"/>
                  </a:lnTo>
                  <a:lnTo>
                    <a:pt x="245" y="7"/>
                  </a:lnTo>
                  <a:lnTo>
                    <a:pt x="0" y="7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09" name="Freeform 682"/>
            <p:cNvSpPr>
              <a:spLocks/>
            </p:cNvSpPr>
            <p:nvPr/>
          </p:nvSpPr>
          <p:spPr bwMode="auto">
            <a:xfrm>
              <a:off x="3555" y="3389"/>
              <a:ext cx="248" cy="7"/>
            </a:xfrm>
            <a:custGeom>
              <a:avLst/>
              <a:gdLst>
                <a:gd name="T0" fmla="*/ 6 w 248"/>
                <a:gd name="T1" fmla="*/ 0 h 7"/>
                <a:gd name="T2" fmla="*/ 245 w 248"/>
                <a:gd name="T3" fmla="*/ 0 h 7"/>
                <a:gd name="T4" fmla="*/ 245 w 248"/>
                <a:gd name="T5" fmla="*/ 0 h 7"/>
                <a:gd name="T6" fmla="*/ 245 w 248"/>
                <a:gd name="T7" fmla="*/ 0 h 7"/>
                <a:gd name="T8" fmla="*/ 248 w 248"/>
                <a:gd name="T9" fmla="*/ 0 h 7"/>
                <a:gd name="T10" fmla="*/ 248 w 248"/>
                <a:gd name="T11" fmla="*/ 4 h 7"/>
                <a:gd name="T12" fmla="*/ 248 w 248"/>
                <a:gd name="T13" fmla="*/ 4 h 7"/>
                <a:gd name="T14" fmla="*/ 248 w 248"/>
                <a:gd name="T15" fmla="*/ 4 h 7"/>
                <a:gd name="T16" fmla="*/ 248 w 248"/>
                <a:gd name="T17" fmla="*/ 4 h 7"/>
                <a:gd name="T18" fmla="*/ 248 w 248"/>
                <a:gd name="T19" fmla="*/ 7 h 7"/>
                <a:gd name="T20" fmla="*/ 145 w 248"/>
                <a:gd name="T21" fmla="*/ 7 h 7"/>
                <a:gd name="T22" fmla="*/ 142 w 248"/>
                <a:gd name="T23" fmla="*/ 4 h 7"/>
                <a:gd name="T24" fmla="*/ 124 w 248"/>
                <a:gd name="T25" fmla="*/ 7 h 7"/>
                <a:gd name="T26" fmla="*/ 0 w 248"/>
                <a:gd name="T27" fmla="*/ 7 h 7"/>
                <a:gd name="T28" fmla="*/ 0 w 248"/>
                <a:gd name="T29" fmla="*/ 4 h 7"/>
                <a:gd name="T30" fmla="*/ 3 w 248"/>
                <a:gd name="T31" fmla="*/ 4 h 7"/>
                <a:gd name="T32" fmla="*/ 3 w 248"/>
                <a:gd name="T33" fmla="*/ 4 h 7"/>
                <a:gd name="T34" fmla="*/ 3 w 248"/>
                <a:gd name="T35" fmla="*/ 4 h 7"/>
                <a:gd name="T36" fmla="*/ 3 w 248"/>
                <a:gd name="T37" fmla="*/ 4 h 7"/>
                <a:gd name="T38" fmla="*/ 6 w 248"/>
                <a:gd name="T39" fmla="*/ 0 h 7"/>
                <a:gd name="T40" fmla="*/ 6 w 248"/>
                <a:gd name="T41" fmla="*/ 0 h 7"/>
                <a:gd name="T42" fmla="*/ 6 w 248"/>
                <a:gd name="T43" fmla="*/ 0 h 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48"/>
                <a:gd name="T67" fmla="*/ 0 h 7"/>
                <a:gd name="T68" fmla="*/ 248 w 248"/>
                <a:gd name="T69" fmla="*/ 7 h 7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48" h="7">
                  <a:moveTo>
                    <a:pt x="6" y="0"/>
                  </a:moveTo>
                  <a:lnTo>
                    <a:pt x="245" y="0"/>
                  </a:lnTo>
                  <a:lnTo>
                    <a:pt x="248" y="0"/>
                  </a:lnTo>
                  <a:lnTo>
                    <a:pt x="248" y="4"/>
                  </a:lnTo>
                  <a:lnTo>
                    <a:pt x="248" y="7"/>
                  </a:lnTo>
                  <a:lnTo>
                    <a:pt x="145" y="7"/>
                  </a:lnTo>
                  <a:lnTo>
                    <a:pt x="142" y="4"/>
                  </a:lnTo>
                  <a:lnTo>
                    <a:pt x="124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4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10" name="Freeform 683"/>
            <p:cNvSpPr>
              <a:spLocks/>
            </p:cNvSpPr>
            <p:nvPr/>
          </p:nvSpPr>
          <p:spPr bwMode="auto">
            <a:xfrm>
              <a:off x="3551" y="3393"/>
              <a:ext cx="256" cy="6"/>
            </a:xfrm>
            <a:custGeom>
              <a:avLst/>
              <a:gdLst>
                <a:gd name="T0" fmla="*/ 7 w 256"/>
                <a:gd name="T1" fmla="*/ 0 h 6"/>
                <a:gd name="T2" fmla="*/ 252 w 256"/>
                <a:gd name="T3" fmla="*/ 0 h 6"/>
                <a:gd name="T4" fmla="*/ 252 w 256"/>
                <a:gd name="T5" fmla="*/ 0 h 6"/>
                <a:gd name="T6" fmla="*/ 252 w 256"/>
                <a:gd name="T7" fmla="*/ 0 h 6"/>
                <a:gd name="T8" fmla="*/ 252 w 256"/>
                <a:gd name="T9" fmla="*/ 0 h 6"/>
                <a:gd name="T10" fmla="*/ 252 w 256"/>
                <a:gd name="T11" fmla="*/ 3 h 6"/>
                <a:gd name="T12" fmla="*/ 252 w 256"/>
                <a:gd name="T13" fmla="*/ 3 h 6"/>
                <a:gd name="T14" fmla="*/ 252 w 256"/>
                <a:gd name="T15" fmla="*/ 3 h 6"/>
                <a:gd name="T16" fmla="*/ 252 w 256"/>
                <a:gd name="T17" fmla="*/ 3 h 6"/>
                <a:gd name="T18" fmla="*/ 256 w 256"/>
                <a:gd name="T19" fmla="*/ 6 h 6"/>
                <a:gd name="T20" fmla="*/ 155 w 256"/>
                <a:gd name="T21" fmla="*/ 6 h 6"/>
                <a:gd name="T22" fmla="*/ 146 w 256"/>
                <a:gd name="T23" fmla="*/ 0 h 6"/>
                <a:gd name="T24" fmla="*/ 86 w 256"/>
                <a:gd name="T25" fmla="*/ 6 h 6"/>
                <a:gd name="T26" fmla="*/ 0 w 256"/>
                <a:gd name="T27" fmla="*/ 6 h 6"/>
                <a:gd name="T28" fmla="*/ 0 w 256"/>
                <a:gd name="T29" fmla="*/ 6 h 6"/>
                <a:gd name="T30" fmla="*/ 0 w 256"/>
                <a:gd name="T31" fmla="*/ 3 h 6"/>
                <a:gd name="T32" fmla="*/ 4 w 256"/>
                <a:gd name="T33" fmla="*/ 3 h 6"/>
                <a:gd name="T34" fmla="*/ 4 w 256"/>
                <a:gd name="T35" fmla="*/ 3 h 6"/>
                <a:gd name="T36" fmla="*/ 4 w 256"/>
                <a:gd name="T37" fmla="*/ 3 h 6"/>
                <a:gd name="T38" fmla="*/ 7 w 256"/>
                <a:gd name="T39" fmla="*/ 0 h 6"/>
                <a:gd name="T40" fmla="*/ 7 w 256"/>
                <a:gd name="T41" fmla="*/ 0 h 6"/>
                <a:gd name="T42" fmla="*/ 7 w 256"/>
                <a:gd name="T43" fmla="*/ 0 h 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256"/>
                <a:gd name="T67" fmla="*/ 0 h 6"/>
                <a:gd name="T68" fmla="*/ 256 w 256"/>
                <a:gd name="T69" fmla="*/ 6 h 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256" h="6">
                  <a:moveTo>
                    <a:pt x="7" y="0"/>
                  </a:moveTo>
                  <a:lnTo>
                    <a:pt x="252" y="0"/>
                  </a:lnTo>
                  <a:lnTo>
                    <a:pt x="252" y="3"/>
                  </a:lnTo>
                  <a:lnTo>
                    <a:pt x="256" y="6"/>
                  </a:lnTo>
                  <a:lnTo>
                    <a:pt x="155" y="6"/>
                  </a:lnTo>
                  <a:lnTo>
                    <a:pt x="146" y="0"/>
                  </a:lnTo>
                  <a:lnTo>
                    <a:pt x="8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4" y="3"/>
                  </a:lnTo>
                  <a:lnTo>
                    <a:pt x="7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11" name="Freeform 684"/>
            <p:cNvSpPr>
              <a:spLocks noEditPoints="1"/>
            </p:cNvSpPr>
            <p:nvPr/>
          </p:nvSpPr>
          <p:spPr bwMode="auto">
            <a:xfrm>
              <a:off x="3545" y="3396"/>
              <a:ext cx="262" cy="6"/>
            </a:xfrm>
            <a:custGeom>
              <a:avLst/>
              <a:gdLst>
                <a:gd name="T0" fmla="*/ 10 w 262"/>
                <a:gd name="T1" fmla="*/ 0 h 6"/>
                <a:gd name="T2" fmla="*/ 134 w 262"/>
                <a:gd name="T3" fmla="*/ 0 h 6"/>
                <a:gd name="T4" fmla="*/ 49 w 262"/>
                <a:gd name="T5" fmla="*/ 6 h 6"/>
                <a:gd name="T6" fmla="*/ 0 w 262"/>
                <a:gd name="T7" fmla="*/ 6 h 6"/>
                <a:gd name="T8" fmla="*/ 0 w 262"/>
                <a:gd name="T9" fmla="*/ 6 h 6"/>
                <a:gd name="T10" fmla="*/ 3 w 262"/>
                <a:gd name="T11" fmla="*/ 3 h 6"/>
                <a:gd name="T12" fmla="*/ 3 w 262"/>
                <a:gd name="T13" fmla="*/ 3 h 6"/>
                <a:gd name="T14" fmla="*/ 6 w 262"/>
                <a:gd name="T15" fmla="*/ 3 h 6"/>
                <a:gd name="T16" fmla="*/ 6 w 262"/>
                <a:gd name="T17" fmla="*/ 3 h 6"/>
                <a:gd name="T18" fmla="*/ 6 w 262"/>
                <a:gd name="T19" fmla="*/ 0 h 6"/>
                <a:gd name="T20" fmla="*/ 10 w 262"/>
                <a:gd name="T21" fmla="*/ 0 h 6"/>
                <a:gd name="T22" fmla="*/ 10 w 262"/>
                <a:gd name="T23" fmla="*/ 0 h 6"/>
                <a:gd name="T24" fmla="*/ 155 w 262"/>
                <a:gd name="T25" fmla="*/ 0 h 6"/>
                <a:gd name="T26" fmla="*/ 258 w 262"/>
                <a:gd name="T27" fmla="*/ 0 h 6"/>
                <a:gd name="T28" fmla="*/ 258 w 262"/>
                <a:gd name="T29" fmla="*/ 0 h 6"/>
                <a:gd name="T30" fmla="*/ 258 w 262"/>
                <a:gd name="T31" fmla="*/ 0 h 6"/>
                <a:gd name="T32" fmla="*/ 258 w 262"/>
                <a:gd name="T33" fmla="*/ 0 h 6"/>
                <a:gd name="T34" fmla="*/ 262 w 262"/>
                <a:gd name="T35" fmla="*/ 3 h 6"/>
                <a:gd name="T36" fmla="*/ 262 w 262"/>
                <a:gd name="T37" fmla="*/ 3 h 6"/>
                <a:gd name="T38" fmla="*/ 262 w 262"/>
                <a:gd name="T39" fmla="*/ 3 h 6"/>
                <a:gd name="T40" fmla="*/ 262 w 262"/>
                <a:gd name="T41" fmla="*/ 3 h 6"/>
                <a:gd name="T42" fmla="*/ 262 w 262"/>
                <a:gd name="T43" fmla="*/ 6 h 6"/>
                <a:gd name="T44" fmla="*/ 170 w 262"/>
                <a:gd name="T45" fmla="*/ 6 h 6"/>
                <a:gd name="T46" fmla="*/ 155 w 262"/>
                <a:gd name="T47" fmla="*/ 0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62"/>
                <a:gd name="T73" fmla="*/ 0 h 6"/>
                <a:gd name="T74" fmla="*/ 262 w 262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62" h="6">
                  <a:moveTo>
                    <a:pt x="10" y="0"/>
                  </a:moveTo>
                  <a:lnTo>
                    <a:pt x="134" y="0"/>
                  </a:lnTo>
                  <a:lnTo>
                    <a:pt x="4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0" y="0"/>
                  </a:lnTo>
                  <a:close/>
                  <a:moveTo>
                    <a:pt x="155" y="0"/>
                  </a:moveTo>
                  <a:lnTo>
                    <a:pt x="258" y="0"/>
                  </a:lnTo>
                  <a:lnTo>
                    <a:pt x="262" y="3"/>
                  </a:lnTo>
                  <a:lnTo>
                    <a:pt x="262" y="6"/>
                  </a:lnTo>
                  <a:lnTo>
                    <a:pt x="170" y="6"/>
                  </a:lnTo>
                  <a:lnTo>
                    <a:pt x="155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12" name="Freeform 685"/>
            <p:cNvSpPr>
              <a:spLocks noEditPoints="1"/>
            </p:cNvSpPr>
            <p:nvPr/>
          </p:nvSpPr>
          <p:spPr bwMode="auto">
            <a:xfrm>
              <a:off x="3539" y="3399"/>
              <a:ext cx="271" cy="6"/>
            </a:xfrm>
            <a:custGeom>
              <a:avLst/>
              <a:gdLst>
                <a:gd name="T0" fmla="*/ 12 w 271"/>
                <a:gd name="T1" fmla="*/ 0 h 6"/>
                <a:gd name="T2" fmla="*/ 98 w 271"/>
                <a:gd name="T3" fmla="*/ 0 h 6"/>
                <a:gd name="T4" fmla="*/ 12 w 271"/>
                <a:gd name="T5" fmla="*/ 6 h 6"/>
                <a:gd name="T6" fmla="*/ 0 w 271"/>
                <a:gd name="T7" fmla="*/ 6 h 6"/>
                <a:gd name="T8" fmla="*/ 3 w 271"/>
                <a:gd name="T9" fmla="*/ 6 h 6"/>
                <a:gd name="T10" fmla="*/ 3 w 271"/>
                <a:gd name="T11" fmla="*/ 3 h 6"/>
                <a:gd name="T12" fmla="*/ 3 w 271"/>
                <a:gd name="T13" fmla="*/ 3 h 6"/>
                <a:gd name="T14" fmla="*/ 6 w 271"/>
                <a:gd name="T15" fmla="*/ 3 h 6"/>
                <a:gd name="T16" fmla="*/ 6 w 271"/>
                <a:gd name="T17" fmla="*/ 3 h 6"/>
                <a:gd name="T18" fmla="*/ 9 w 271"/>
                <a:gd name="T19" fmla="*/ 0 h 6"/>
                <a:gd name="T20" fmla="*/ 9 w 271"/>
                <a:gd name="T21" fmla="*/ 0 h 6"/>
                <a:gd name="T22" fmla="*/ 12 w 271"/>
                <a:gd name="T23" fmla="*/ 0 h 6"/>
                <a:gd name="T24" fmla="*/ 167 w 271"/>
                <a:gd name="T25" fmla="*/ 0 h 6"/>
                <a:gd name="T26" fmla="*/ 268 w 271"/>
                <a:gd name="T27" fmla="*/ 0 h 6"/>
                <a:gd name="T28" fmla="*/ 268 w 271"/>
                <a:gd name="T29" fmla="*/ 0 h 6"/>
                <a:gd name="T30" fmla="*/ 268 w 271"/>
                <a:gd name="T31" fmla="*/ 0 h 6"/>
                <a:gd name="T32" fmla="*/ 268 w 271"/>
                <a:gd name="T33" fmla="*/ 0 h 6"/>
                <a:gd name="T34" fmla="*/ 268 w 271"/>
                <a:gd name="T35" fmla="*/ 3 h 6"/>
                <a:gd name="T36" fmla="*/ 268 w 271"/>
                <a:gd name="T37" fmla="*/ 3 h 6"/>
                <a:gd name="T38" fmla="*/ 268 w 271"/>
                <a:gd name="T39" fmla="*/ 3 h 6"/>
                <a:gd name="T40" fmla="*/ 268 w 271"/>
                <a:gd name="T41" fmla="*/ 3 h 6"/>
                <a:gd name="T42" fmla="*/ 271 w 271"/>
                <a:gd name="T43" fmla="*/ 6 h 6"/>
                <a:gd name="T44" fmla="*/ 183 w 271"/>
                <a:gd name="T45" fmla="*/ 6 h 6"/>
                <a:gd name="T46" fmla="*/ 167 w 271"/>
                <a:gd name="T47" fmla="*/ 0 h 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w 271"/>
                <a:gd name="T73" fmla="*/ 0 h 6"/>
                <a:gd name="T74" fmla="*/ 271 w 271"/>
                <a:gd name="T75" fmla="*/ 6 h 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T72" t="T73" r="T74" b="T75"/>
              <a:pathLst>
                <a:path w="271" h="6">
                  <a:moveTo>
                    <a:pt x="12" y="0"/>
                  </a:moveTo>
                  <a:lnTo>
                    <a:pt x="98" y="0"/>
                  </a:lnTo>
                  <a:lnTo>
                    <a:pt x="12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12" y="0"/>
                  </a:lnTo>
                  <a:close/>
                  <a:moveTo>
                    <a:pt x="167" y="0"/>
                  </a:moveTo>
                  <a:lnTo>
                    <a:pt x="268" y="0"/>
                  </a:lnTo>
                  <a:lnTo>
                    <a:pt x="268" y="3"/>
                  </a:lnTo>
                  <a:lnTo>
                    <a:pt x="271" y="6"/>
                  </a:lnTo>
                  <a:lnTo>
                    <a:pt x="183" y="6"/>
                  </a:lnTo>
                  <a:lnTo>
                    <a:pt x="167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13" name="Freeform 686"/>
            <p:cNvSpPr>
              <a:spLocks noEditPoints="1"/>
            </p:cNvSpPr>
            <p:nvPr/>
          </p:nvSpPr>
          <p:spPr bwMode="auto">
            <a:xfrm>
              <a:off x="3536" y="3402"/>
              <a:ext cx="274" cy="6"/>
            </a:xfrm>
            <a:custGeom>
              <a:avLst/>
              <a:gdLst>
                <a:gd name="T0" fmla="*/ 9 w 274"/>
                <a:gd name="T1" fmla="*/ 0 h 6"/>
                <a:gd name="T2" fmla="*/ 58 w 274"/>
                <a:gd name="T3" fmla="*/ 0 h 6"/>
                <a:gd name="T4" fmla="*/ 0 w 274"/>
                <a:gd name="T5" fmla="*/ 3 h 6"/>
                <a:gd name="T6" fmla="*/ 3 w 274"/>
                <a:gd name="T7" fmla="*/ 3 h 6"/>
                <a:gd name="T8" fmla="*/ 3 w 274"/>
                <a:gd name="T9" fmla="*/ 3 h 6"/>
                <a:gd name="T10" fmla="*/ 3 w 274"/>
                <a:gd name="T11" fmla="*/ 3 h 6"/>
                <a:gd name="T12" fmla="*/ 6 w 274"/>
                <a:gd name="T13" fmla="*/ 0 h 6"/>
                <a:gd name="T14" fmla="*/ 6 w 274"/>
                <a:gd name="T15" fmla="*/ 0 h 6"/>
                <a:gd name="T16" fmla="*/ 6 w 274"/>
                <a:gd name="T17" fmla="*/ 0 h 6"/>
                <a:gd name="T18" fmla="*/ 9 w 274"/>
                <a:gd name="T19" fmla="*/ 0 h 6"/>
                <a:gd name="T20" fmla="*/ 9 w 274"/>
                <a:gd name="T21" fmla="*/ 0 h 6"/>
                <a:gd name="T22" fmla="*/ 179 w 274"/>
                <a:gd name="T23" fmla="*/ 0 h 6"/>
                <a:gd name="T24" fmla="*/ 271 w 274"/>
                <a:gd name="T25" fmla="*/ 0 h 6"/>
                <a:gd name="T26" fmla="*/ 271 w 274"/>
                <a:gd name="T27" fmla="*/ 0 h 6"/>
                <a:gd name="T28" fmla="*/ 271 w 274"/>
                <a:gd name="T29" fmla="*/ 0 h 6"/>
                <a:gd name="T30" fmla="*/ 271 w 274"/>
                <a:gd name="T31" fmla="*/ 0 h 6"/>
                <a:gd name="T32" fmla="*/ 274 w 274"/>
                <a:gd name="T33" fmla="*/ 3 h 6"/>
                <a:gd name="T34" fmla="*/ 274 w 274"/>
                <a:gd name="T35" fmla="*/ 3 h 6"/>
                <a:gd name="T36" fmla="*/ 274 w 274"/>
                <a:gd name="T37" fmla="*/ 3 h 6"/>
                <a:gd name="T38" fmla="*/ 274 w 274"/>
                <a:gd name="T39" fmla="*/ 3 h 6"/>
                <a:gd name="T40" fmla="*/ 274 w 274"/>
                <a:gd name="T41" fmla="*/ 6 h 6"/>
                <a:gd name="T42" fmla="*/ 195 w 274"/>
                <a:gd name="T43" fmla="*/ 6 h 6"/>
                <a:gd name="T44" fmla="*/ 179 w 274"/>
                <a:gd name="T45" fmla="*/ 0 h 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74"/>
                <a:gd name="T70" fmla="*/ 0 h 6"/>
                <a:gd name="T71" fmla="*/ 274 w 274"/>
                <a:gd name="T72" fmla="*/ 6 h 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74" h="6">
                  <a:moveTo>
                    <a:pt x="9" y="0"/>
                  </a:moveTo>
                  <a:lnTo>
                    <a:pt x="58" y="0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0"/>
                  </a:lnTo>
                  <a:lnTo>
                    <a:pt x="9" y="0"/>
                  </a:lnTo>
                  <a:close/>
                  <a:moveTo>
                    <a:pt x="179" y="0"/>
                  </a:moveTo>
                  <a:lnTo>
                    <a:pt x="271" y="0"/>
                  </a:lnTo>
                  <a:lnTo>
                    <a:pt x="274" y="3"/>
                  </a:lnTo>
                  <a:lnTo>
                    <a:pt x="274" y="6"/>
                  </a:lnTo>
                  <a:lnTo>
                    <a:pt x="195" y="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14" name="Freeform 687"/>
            <p:cNvSpPr>
              <a:spLocks noEditPoints="1"/>
            </p:cNvSpPr>
            <p:nvPr/>
          </p:nvSpPr>
          <p:spPr bwMode="auto">
            <a:xfrm>
              <a:off x="3536" y="3405"/>
              <a:ext cx="277" cy="6"/>
            </a:xfrm>
            <a:custGeom>
              <a:avLst/>
              <a:gdLst>
                <a:gd name="T0" fmla="*/ 3 w 277"/>
                <a:gd name="T1" fmla="*/ 0 h 6"/>
                <a:gd name="T2" fmla="*/ 15 w 277"/>
                <a:gd name="T3" fmla="*/ 0 h 6"/>
                <a:gd name="T4" fmla="*/ 0 w 277"/>
                <a:gd name="T5" fmla="*/ 0 h 6"/>
                <a:gd name="T6" fmla="*/ 0 w 277"/>
                <a:gd name="T7" fmla="*/ 0 h 6"/>
                <a:gd name="T8" fmla="*/ 3 w 277"/>
                <a:gd name="T9" fmla="*/ 0 h 6"/>
                <a:gd name="T10" fmla="*/ 3 w 277"/>
                <a:gd name="T11" fmla="*/ 0 h 6"/>
                <a:gd name="T12" fmla="*/ 3 w 277"/>
                <a:gd name="T13" fmla="*/ 0 h 6"/>
                <a:gd name="T14" fmla="*/ 3 w 277"/>
                <a:gd name="T15" fmla="*/ 0 h 6"/>
                <a:gd name="T16" fmla="*/ 3 w 277"/>
                <a:gd name="T17" fmla="*/ 0 h 6"/>
                <a:gd name="T18" fmla="*/ 3 w 277"/>
                <a:gd name="T19" fmla="*/ 0 h 6"/>
                <a:gd name="T20" fmla="*/ 3 w 277"/>
                <a:gd name="T21" fmla="*/ 0 h 6"/>
                <a:gd name="T22" fmla="*/ 186 w 277"/>
                <a:gd name="T23" fmla="*/ 0 h 6"/>
                <a:gd name="T24" fmla="*/ 274 w 277"/>
                <a:gd name="T25" fmla="*/ 0 h 6"/>
                <a:gd name="T26" fmla="*/ 274 w 277"/>
                <a:gd name="T27" fmla="*/ 0 h 6"/>
                <a:gd name="T28" fmla="*/ 274 w 277"/>
                <a:gd name="T29" fmla="*/ 0 h 6"/>
                <a:gd name="T30" fmla="*/ 274 w 277"/>
                <a:gd name="T31" fmla="*/ 0 h 6"/>
                <a:gd name="T32" fmla="*/ 274 w 277"/>
                <a:gd name="T33" fmla="*/ 3 h 6"/>
                <a:gd name="T34" fmla="*/ 274 w 277"/>
                <a:gd name="T35" fmla="*/ 3 h 6"/>
                <a:gd name="T36" fmla="*/ 274 w 277"/>
                <a:gd name="T37" fmla="*/ 3 h 6"/>
                <a:gd name="T38" fmla="*/ 274 w 277"/>
                <a:gd name="T39" fmla="*/ 3 h 6"/>
                <a:gd name="T40" fmla="*/ 277 w 277"/>
                <a:gd name="T41" fmla="*/ 6 h 6"/>
                <a:gd name="T42" fmla="*/ 201 w 277"/>
                <a:gd name="T43" fmla="*/ 6 h 6"/>
                <a:gd name="T44" fmla="*/ 186 w 277"/>
                <a:gd name="T45" fmla="*/ 0 h 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77"/>
                <a:gd name="T70" fmla="*/ 0 h 6"/>
                <a:gd name="T71" fmla="*/ 277 w 277"/>
                <a:gd name="T72" fmla="*/ 6 h 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77" h="6">
                  <a:moveTo>
                    <a:pt x="3" y="0"/>
                  </a:moveTo>
                  <a:lnTo>
                    <a:pt x="15" y="0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86" y="0"/>
                  </a:moveTo>
                  <a:lnTo>
                    <a:pt x="274" y="0"/>
                  </a:lnTo>
                  <a:lnTo>
                    <a:pt x="274" y="3"/>
                  </a:lnTo>
                  <a:lnTo>
                    <a:pt x="277" y="6"/>
                  </a:lnTo>
                  <a:lnTo>
                    <a:pt x="201" y="6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15" name="Freeform 688"/>
            <p:cNvSpPr>
              <a:spLocks/>
            </p:cNvSpPr>
            <p:nvPr/>
          </p:nvSpPr>
          <p:spPr bwMode="auto">
            <a:xfrm>
              <a:off x="3731" y="3408"/>
              <a:ext cx="82" cy="6"/>
            </a:xfrm>
            <a:custGeom>
              <a:avLst/>
              <a:gdLst>
                <a:gd name="T0" fmla="*/ 0 w 82"/>
                <a:gd name="T1" fmla="*/ 0 h 6"/>
                <a:gd name="T2" fmla="*/ 79 w 82"/>
                <a:gd name="T3" fmla="*/ 0 h 6"/>
                <a:gd name="T4" fmla="*/ 79 w 82"/>
                <a:gd name="T5" fmla="*/ 0 h 6"/>
                <a:gd name="T6" fmla="*/ 79 w 82"/>
                <a:gd name="T7" fmla="*/ 0 h 6"/>
                <a:gd name="T8" fmla="*/ 79 w 82"/>
                <a:gd name="T9" fmla="*/ 3 h 6"/>
                <a:gd name="T10" fmla="*/ 82 w 82"/>
                <a:gd name="T11" fmla="*/ 3 h 6"/>
                <a:gd name="T12" fmla="*/ 82 w 82"/>
                <a:gd name="T13" fmla="*/ 3 h 6"/>
                <a:gd name="T14" fmla="*/ 82 w 82"/>
                <a:gd name="T15" fmla="*/ 3 h 6"/>
                <a:gd name="T16" fmla="*/ 82 w 82"/>
                <a:gd name="T17" fmla="*/ 3 h 6"/>
                <a:gd name="T18" fmla="*/ 82 w 82"/>
                <a:gd name="T19" fmla="*/ 6 h 6"/>
                <a:gd name="T20" fmla="*/ 15 w 82"/>
                <a:gd name="T21" fmla="*/ 6 h 6"/>
                <a:gd name="T22" fmla="*/ 0 w 8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6"/>
                <a:gd name="T38" fmla="*/ 82 w 8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6">
                  <a:moveTo>
                    <a:pt x="0" y="0"/>
                  </a:moveTo>
                  <a:lnTo>
                    <a:pt x="79" y="0"/>
                  </a:lnTo>
                  <a:lnTo>
                    <a:pt x="79" y="3"/>
                  </a:lnTo>
                  <a:lnTo>
                    <a:pt x="82" y="3"/>
                  </a:lnTo>
                  <a:lnTo>
                    <a:pt x="82" y="6"/>
                  </a:lnTo>
                  <a:lnTo>
                    <a:pt x="1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16" name="Freeform 689"/>
            <p:cNvSpPr>
              <a:spLocks/>
            </p:cNvSpPr>
            <p:nvPr/>
          </p:nvSpPr>
          <p:spPr bwMode="auto">
            <a:xfrm>
              <a:off x="3737" y="3411"/>
              <a:ext cx="79" cy="6"/>
            </a:xfrm>
            <a:custGeom>
              <a:avLst/>
              <a:gdLst>
                <a:gd name="T0" fmla="*/ 0 w 79"/>
                <a:gd name="T1" fmla="*/ 0 h 6"/>
                <a:gd name="T2" fmla="*/ 76 w 79"/>
                <a:gd name="T3" fmla="*/ 0 h 6"/>
                <a:gd name="T4" fmla="*/ 76 w 79"/>
                <a:gd name="T5" fmla="*/ 0 h 6"/>
                <a:gd name="T6" fmla="*/ 76 w 79"/>
                <a:gd name="T7" fmla="*/ 0 h 6"/>
                <a:gd name="T8" fmla="*/ 76 w 79"/>
                <a:gd name="T9" fmla="*/ 3 h 6"/>
                <a:gd name="T10" fmla="*/ 76 w 79"/>
                <a:gd name="T11" fmla="*/ 3 h 6"/>
                <a:gd name="T12" fmla="*/ 76 w 79"/>
                <a:gd name="T13" fmla="*/ 3 h 6"/>
                <a:gd name="T14" fmla="*/ 76 w 79"/>
                <a:gd name="T15" fmla="*/ 3 h 6"/>
                <a:gd name="T16" fmla="*/ 79 w 79"/>
                <a:gd name="T17" fmla="*/ 3 h 6"/>
                <a:gd name="T18" fmla="*/ 79 w 79"/>
                <a:gd name="T19" fmla="*/ 6 h 6"/>
                <a:gd name="T20" fmla="*/ 15 w 79"/>
                <a:gd name="T21" fmla="*/ 6 h 6"/>
                <a:gd name="T22" fmla="*/ 0 w 79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9"/>
                <a:gd name="T37" fmla="*/ 0 h 6"/>
                <a:gd name="T38" fmla="*/ 79 w 79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9" h="6">
                  <a:moveTo>
                    <a:pt x="0" y="0"/>
                  </a:moveTo>
                  <a:lnTo>
                    <a:pt x="76" y="0"/>
                  </a:lnTo>
                  <a:lnTo>
                    <a:pt x="76" y="3"/>
                  </a:lnTo>
                  <a:lnTo>
                    <a:pt x="79" y="3"/>
                  </a:lnTo>
                  <a:lnTo>
                    <a:pt x="79" y="6"/>
                  </a:lnTo>
                  <a:lnTo>
                    <a:pt x="1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17" name="Freeform 690"/>
            <p:cNvSpPr>
              <a:spLocks/>
            </p:cNvSpPr>
            <p:nvPr/>
          </p:nvSpPr>
          <p:spPr bwMode="auto">
            <a:xfrm>
              <a:off x="3746" y="3414"/>
              <a:ext cx="70" cy="6"/>
            </a:xfrm>
            <a:custGeom>
              <a:avLst/>
              <a:gdLst>
                <a:gd name="T0" fmla="*/ 0 w 70"/>
                <a:gd name="T1" fmla="*/ 0 h 6"/>
                <a:gd name="T2" fmla="*/ 67 w 70"/>
                <a:gd name="T3" fmla="*/ 0 h 6"/>
                <a:gd name="T4" fmla="*/ 67 w 70"/>
                <a:gd name="T5" fmla="*/ 0 h 6"/>
                <a:gd name="T6" fmla="*/ 67 w 70"/>
                <a:gd name="T7" fmla="*/ 0 h 6"/>
                <a:gd name="T8" fmla="*/ 70 w 70"/>
                <a:gd name="T9" fmla="*/ 3 h 6"/>
                <a:gd name="T10" fmla="*/ 70 w 70"/>
                <a:gd name="T11" fmla="*/ 3 h 6"/>
                <a:gd name="T12" fmla="*/ 70 w 70"/>
                <a:gd name="T13" fmla="*/ 3 h 6"/>
                <a:gd name="T14" fmla="*/ 70 w 70"/>
                <a:gd name="T15" fmla="*/ 3 h 6"/>
                <a:gd name="T16" fmla="*/ 70 w 70"/>
                <a:gd name="T17" fmla="*/ 3 h 6"/>
                <a:gd name="T18" fmla="*/ 70 w 70"/>
                <a:gd name="T19" fmla="*/ 6 h 6"/>
                <a:gd name="T20" fmla="*/ 15 w 70"/>
                <a:gd name="T21" fmla="*/ 6 h 6"/>
                <a:gd name="T22" fmla="*/ 0 w 70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0"/>
                <a:gd name="T37" fmla="*/ 0 h 6"/>
                <a:gd name="T38" fmla="*/ 70 w 70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0" h="6">
                  <a:moveTo>
                    <a:pt x="0" y="0"/>
                  </a:moveTo>
                  <a:lnTo>
                    <a:pt x="67" y="0"/>
                  </a:lnTo>
                  <a:lnTo>
                    <a:pt x="70" y="3"/>
                  </a:lnTo>
                  <a:lnTo>
                    <a:pt x="70" y="6"/>
                  </a:lnTo>
                  <a:lnTo>
                    <a:pt x="1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18" name="Freeform 691"/>
            <p:cNvSpPr>
              <a:spLocks/>
            </p:cNvSpPr>
            <p:nvPr/>
          </p:nvSpPr>
          <p:spPr bwMode="auto">
            <a:xfrm>
              <a:off x="3752" y="3417"/>
              <a:ext cx="67" cy="6"/>
            </a:xfrm>
            <a:custGeom>
              <a:avLst/>
              <a:gdLst>
                <a:gd name="T0" fmla="*/ 0 w 67"/>
                <a:gd name="T1" fmla="*/ 0 h 6"/>
                <a:gd name="T2" fmla="*/ 64 w 67"/>
                <a:gd name="T3" fmla="*/ 0 h 6"/>
                <a:gd name="T4" fmla="*/ 64 w 67"/>
                <a:gd name="T5" fmla="*/ 0 h 6"/>
                <a:gd name="T6" fmla="*/ 64 w 67"/>
                <a:gd name="T7" fmla="*/ 0 h 6"/>
                <a:gd name="T8" fmla="*/ 64 w 67"/>
                <a:gd name="T9" fmla="*/ 3 h 6"/>
                <a:gd name="T10" fmla="*/ 64 w 67"/>
                <a:gd name="T11" fmla="*/ 3 h 6"/>
                <a:gd name="T12" fmla="*/ 64 w 67"/>
                <a:gd name="T13" fmla="*/ 3 h 6"/>
                <a:gd name="T14" fmla="*/ 67 w 67"/>
                <a:gd name="T15" fmla="*/ 3 h 6"/>
                <a:gd name="T16" fmla="*/ 67 w 67"/>
                <a:gd name="T17" fmla="*/ 3 h 6"/>
                <a:gd name="T18" fmla="*/ 67 w 67"/>
                <a:gd name="T19" fmla="*/ 6 h 6"/>
                <a:gd name="T20" fmla="*/ 15 w 67"/>
                <a:gd name="T21" fmla="*/ 6 h 6"/>
                <a:gd name="T22" fmla="*/ 0 w 6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"/>
                <a:gd name="T37" fmla="*/ 0 h 6"/>
                <a:gd name="T38" fmla="*/ 67 w 6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" h="6">
                  <a:moveTo>
                    <a:pt x="0" y="0"/>
                  </a:moveTo>
                  <a:lnTo>
                    <a:pt x="64" y="0"/>
                  </a:lnTo>
                  <a:lnTo>
                    <a:pt x="64" y="3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1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19" name="Freeform 692"/>
            <p:cNvSpPr>
              <a:spLocks/>
            </p:cNvSpPr>
            <p:nvPr/>
          </p:nvSpPr>
          <p:spPr bwMode="auto">
            <a:xfrm>
              <a:off x="3761" y="3420"/>
              <a:ext cx="61" cy="6"/>
            </a:xfrm>
            <a:custGeom>
              <a:avLst/>
              <a:gdLst>
                <a:gd name="T0" fmla="*/ 0 w 61"/>
                <a:gd name="T1" fmla="*/ 0 h 6"/>
                <a:gd name="T2" fmla="*/ 55 w 61"/>
                <a:gd name="T3" fmla="*/ 0 h 6"/>
                <a:gd name="T4" fmla="*/ 55 w 61"/>
                <a:gd name="T5" fmla="*/ 0 h 6"/>
                <a:gd name="T6" fmla="*/ 58 w 61"/>
                <a:gd name="T7" fmla="*/ 0 h 6"/>
                <a:gd name="T8" fmla="*/ 58 w 61"/>
                <a:gd name="T9" fmla="*/ 3 h 6"/>
                <a:gd name="T10" fmla="*/ 58 w 61"/>
                <a:gd name="T11" fmla="*/ 3 h 6"/>
                <a:gd name="T12" fmla="*/ 58 w 61"/>
                <a:gd name="T13" fmla="*/ 3 h 6"/>
                <a:gd name="T14" fmla="*/ 58 w 61"/>
                <a:gd name="T15" fmla="*/ 3 h 6"/>
                <a:gd name="T16" fmla="*/ 58 w 61"/>
                <a:gd name="T17" fmla="*/ 3 h 6"/>
                <a:gd name="T18" fmla="*/ 61 w 61"/>
                <a:gd name="T19" fmla="*/ 6 h 6"/>
                <a:gd name="T20" fmla="*/ 15 w 61"/>
                <a:gd name="T21" fmla="*/ 6 h 6"/>
                <a:gd name="T22" fmla="*/ 0 w 6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1"/>
                <a:gd name="T37" fmla="*/ 0 h 6"/>
                <a:gd name="T38" fmla="*/ 61 w 6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1" h="6">
                  <a:moveTo>
                    <a:pt x="0" y="0"/>
                  </a:moveTo>
                  <a:lnTo>
                    <a:pt x="55" y="0"/>
                  </a:lnTo>
                  <a:lnTo>
                    <a:pt x="58" y="0"/>
                  </a:lnTo>
                  <a:lnTo>
                    <a:pt x="58" y="3"/>
                  </a:lnTo>
                  <a:lnTo>
                    <a:pt x="61" y="6"/>
                  </a:lnTo>
                  <a:lnTo>
                    <a:pt x="1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20" name="Freeform 693"/>
            <p:cNvSpPr>
              <a:spLocks/>
            </p:cNvSpPr>
            <p:nvPr/>
          </p:nvSpPr>
          <p:spPr bwMode="auto">
            <a:xfrm>
              <a:off x="3767" y="3423"/>
              <a:ext cx="55" cy="6"/>
            </a:xfrm>
            <a:custGeom>
              <a:avLst/>
              <a:gdLst>
                <a:gd name="T0" fmla="*/ 0 w 55"/>
                <a:gd name="T1" fmla="*/ 0 h 6"/>
                <a:gd name="T2" fmla="*/ 52 w 55"/>
                <a:gd name="T3" fmla="*/ 0 h 6"/>
                <a:gd name="T4" fmla="*/ 52 w 55"/>
                <a:gd name="T5" fmla="*/ 0 h 6"/>
                <a:gd name="T6" fmla="*/ 52 w 55"/>
                <a:gd name="T7" fmla="*/ 0 h 6"/>
                <a:gd name="T8" fmla="*/ 52 w 55"/>
                <a:gd name="T9" fmla="*/ 3 h 6"/>
                <a:gd name="T10" fmla="*/ 55 w 55"/>
                <a:gd name="T11" fmla="*/ 3 h 6"/>
                <a:gd name="T12" fmla="*/ 55 w 55"/>
                <a:gd name="T13" fmla="*/ 3 h 6"/>
                <a:gd name="T14" fmla="*/ 55 w 55"/>
                <a:gd name="T15" fmla="*/ 3 h 6"/>
                <a:gd name="T16" fmla="*/ 55 w 55"/>
                <a:gd name="T17" fmla="*/ 3 h 6"/>
                <a:gd name="T18" fmla="*/ 55 w 55"/>
                <a:gd name="T19" fmla="*/ 6 h 6"/>
                <a:gd name="T20" fmla="*/ 15 w 55"/>
                <a:gd name="T21" fmla="*/ 6 h 6"/>
                <a:gd name="T22" fmla="*/ 0 w 55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5"/>
                <a:gd name="T37" fmla="*/ 0 h 6"/>
                <a:gd name="T38" fmla="*/ 55 w 55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5" h="6">
                  <a:moveTo>
                    <a:pt x="0" y="0"/>
                  </a:moveTo>
                  <a:lnTo>
                    <a:pt x="52" y="0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1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21" name="Freeform 694"/>
            <p:cNvSpPr>
              <a:spLocks/>
            </p:cNvSpPr>
            <p:nvPr/>
          </p:nvSpPr>
          <p:spPr bwMode="auto">
            <a:xfrm>
              <a:off x="3776" y="3426"/>
              <a:ext cx="49" cy="6"/>
            </a:xfrm>
            <a:custGeom>
              <a:avLst/>
              <a:gdLst>
                <a:gd name="T0" fmla="*/ 0 w 49"/>
                <a:gd name="T1" fmla="*/ 0 h 6"/>
                <a:gd name="T2" fmla="*/ 46 w 49"/>
                <a:gd name="T3" fmla="*/ 0 h 6"/>
                <a:gd name="T4" fmla="*/ 46 w 49"/>
                <a:gd name="T5" fmla="*/ 0 h 6"/>
                <a:gd name="T6" fmla="*/ 46 w 49"/>
                <a:gd name="T7" fmla="*/ 0 h 6"/>
                <a:gd name="T8" fmla="*/ 46 w 49"/>
                <a:gd name="T9" fmla="*/ 3 h 6"/>
                <a:gd name="T10" fmla="*/ 46 w 49"/>
                <a:gd name="T11" fmla="*/ 3 h 6"/>
                <a:gd name="T12" fmla="*/ 46 w 49"/>
                <a:gd name="T13" fmla="*/ 3 h 6"/>
                <a:gd name="T14" fmla="*/ 49 w 49"/>
                <a:gd name="T15" fmla="*/ 3 h 6"/>
                <a:gd name="T16" fmla="*/ 49 w 49"/>
                <a:gd name="T17" fmla="*/ 3 h 6"/>
                <a:gd name="T18" fmla="*/ 49 w 49"/>
                <a:gd name="T19" fmla="*/ 6 h 6"/>
                <a:gd name="T20" fmla="*/ 15 w 49"/>
                <a:gd name="T21" fmla="*/ 6 h 6"/>
                <a:gd name="T22" fmla="*/ 0 w 49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9"/>
                <a:gd name="T37" fmla="*/ 0 h 6"/>
                <a:gd name="T38" fmla="*/ 49 w 49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9" h="6">
                  <a:moveTo>
                    <a:pt x="0" y="0"/>
                  </a:moveTo>
                  <a:lnTo>
                    <a:pt x="46" y="0"/>
                  </a:lnTo>
                  <a:lnTo>
                    <a:pt x="46" y="3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1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22" name="Freeform 695"/>
            <p:cNvSpPr>
              <a:spLocks/>
            </p:cNvSpPr>
            <p:nvPr/>
          </p:nvSpPr>
          <p:spPr bwMode="auto">
            <a:xfrm>
              <a:off x="3782" y="3429"/>
              <a:ext cx="46" cy="6"/>
            </a:xfrm>
            <a:custGeom>
              <a:avLst/>
              <a:gdLst>
                <a:gd name="T0" fmla="*/ 0 w 46"/>
                <a:gd name="T1" fmla="*/ 0 h 6"/>
                <a:gd name="T2" fmla="*/ 40 w 46"/>
                <a:gd name="T3" fmla="*/ 0 h 6"/>
                <a:gd name="T4" fmla="*/ 40 w 46"/>
                <a:gd name="T5" fmla="*/ 0 h 6"/>
                <a:gd name="T6" fmla="*/ 43 w 46"/>
                <a:gd name="T7" fmla="*/ 0 h 6"/>
                <a:gd name="T8" fmla="*/ 43 w 46"/>
                <a:gd name="T9" fmla="*/ 3 h 6"/>
                <a:gd name="T10" fmla="*/ 43 w 46"/>
                <a:gd name="T11" fmla="*/ 3 h 6"/>
                <a:gd name="T12" fmla="*/ 43 w 46"/>
                <a:gd name="T13" fmla="*/ 3 h 6"/>
                <a:gd name="T14" fmla="*/ 43 w 46"/>
                <a:gd name="T15" fmla="*/ 3 h 6"/>
                <a:gd name="T16" fmla="*/ 43 w 46"/>
                <a:gd name="T17" fmla="*/ 3 h 6"/>
                <a:gd name="T18" fmla="*/ 46 w 46"/>
                <a:gd name="T19" fmla="*/ 6 h 6"/>
                <a:gd name="T20" fmla="*/ 15 w 46"/>
                <a:gd name="T21" fmla="*/ 6 h 6"/>
                <a:gd name="T22" fmla="*/ 0 w 4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6"/>
                <a:gd name="T37" fmla="*/ 0 h 6"/>
                <a:gd name="T38" fmla="*/ 46 w 4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6" h="6">
                  <a:moveTo>
                    <a:pt x="0" y="0"/>
                  </a:moveTo>
                  <a:lnTo>
                    <a:pt x="40" y="0"/>
                  </a:lnTo>
                  <a:lnTo>
                    <a:pt x="43" y="0"/>
                  </a:lnTo>
                  <a:lnTo>
                    <a:pt x="43" y="3"/>
                  </a:lnTo>
                  <a:lnTo>
                    <a:pt x="46" y="6"/>
                  </a:lnTo>
                  <a:lnTo>
                    <a:pt x="1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23" name="Freeform 696"/>
            <p:cNvSpPr>
              <a:spLocks/>
            </p:cNvSpPr>
            <p:nvPr/>
          </p:nvSpPr>
          <p:spPr bwMode="auto">
            <a:xfrm>
              <a:off x="3791" y="3432"/>
              <a:ext cx="37" cy="6"/>
            </a:xfrm>
            <a:custGeom>
              <a:avLst/>
              <a:gdLst>
                <a:gd name="T0" fmla="*/ 0 w 37"/>
                <a:gd name="T1" fmla="*/ 0 h 6"/>
                <a:gd name="T2" fmla="*/ 34 w 37"/>
                <a:gd name="T3" fmla="*/ 0 h 6"/>
                <a:gd name="T4" fmla="*/ 34 w 37"/>
                <a:gd name="T5" fmla="*/ 0 h 6"/>
                <a:gd name="T6" fmla="*/ 34 w 37"/>
                <a:gd name="T7" fmla="*/ 0 h 6"/>
                <a:gd name="T8" fmla="*/ 37 w 37"/>
                <a:gd name="T9" fmla="*/ 3 h 6"/>
                <a:gd name="T10" fmla="*/ 37 w 37"/>
                <a:gd name="T11" fmla="*/ 3 h 6"/>
                <a:gd name="T12" fmla="*/ 37 w 37"/>
                <a:gd name="T13" fmla="*/ 3 h 6"/>
                <a:gd name="T14" fmla="*/ 37 w 37"/>
                <a:gd name="T15" fmla="*/ 3 h 6"/>
                <a:gd name="T16" fmla="*/ 37 w 37"/>
                <a:gd name="T17" fmla="*/ 3 h 6"/>
                <a:gd name="T18" fmla="*/ 37 w 37"/>
                <a:gd name="T19" fmla="*/ 6 h 6"/>
                <a:gd name="T20" fmla="*/ 16 w 37"/>
                <a:gd name="T21" fmla="*/ 6 h 6"/>
                <a:gd name="T22" fmla="*/ 0 w 3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7"/>
                <a:gd name="T37" fmla="*/ 0 h 6"/>
                <a:gd name="T38" fmla="*/ 37 w 3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7" h="6">
                  <a:moveTo>
                    <a:pt x="0" y="0"/>
                  </a:moveTo>
                  <a:lnTo>
                    <a:pt x="34" y="0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1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24" name="Freeform 697"/>
            <p:cNvSpPr>
              <a:spLocks/>
            </p:cNvSpPr>
            <p:nvPr/>
          </p:nvSpPr>
          <p:spPr bwMode="auto">
            <a:xfrm>
              <a:off x="3797" y="3435"/>
              <a:ext cx="34" cy="6"/>
            </a:xfrm>
            <a:custGeom>
              <a:avLst/>
              <a:gdLst>
                <a:gd name="T0" fmla="*/ 0 w 34"/>
                <a:gd name="T1" fmla="*/ 0 h 6"/>
                <a:gd name="T2" fmla="*/ 31 w 34"/>
                <a:gd name="T3" fmla="*/ 0 h 6"/>
                <a:gd name="T4" fmla="*/ 31 w 34"/>
                <a:gd name="T5" fmla="*/ 0 h 6"/>
                <a:gd name="T6" fmla="*/ 31 w 34"/>
                <a:gd name="T7" fmla="*/ 0 h 6"/>
                <a:gd name="T8" fmla="*/ 31 w 34"/>
                <a:gd name="T9" fmla="*/ 3 h 6"/>
                <a:gd name="T10" fmla="*/ 34 w 34"/>
                <a:gd name="T11" fmla="*/ 3 h 6"/>
                <a:gd name="T12" fmla="*/ 34 w 34"/>
                <a:gd name="T13" fmla="*/ 3 h 6"/>
                <a:gd name="T14" fmla="*/ 34 w 34"/>
                <a:gd name="T15" fmla="*/ 3 h 6"/>
                <a:gd name="T16" fmla="*/ 34 w 34"/>
                <a:gd name="T17" fmla="*/ 6 h 6"/>
                <a:gd name="T18" fmla="*/ 34 w 34"/>
                <a:gd name="T19" fmla="*/ 6 h 6"/>
                <a:gd name="T20" fmla="*/ 16 w 34"/>
                <a:gd name="T21" fmla="*/ 6 h 6"/>
                <a:gd name="T22" fmla="*/ 0 w 34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4"/>
                <a:gd name="T37" fmla="*/ 0 h 6"/>
                <a:gd name="T38" fmla="*/ 34 w 34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4" h="6">
                  <a:moveTo>
                    <a:pt x="0" y="0"/>
                  </a:moveTo>
                  <a:lnTo>
                    <a:pt x="31" y="0"/>
                  </a:lnTo>
                  <a:lnTo>
                    <a:pt x="31" y="3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1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25" name="Freeform 698"/>
            <p:cNvSpPr>
              <a:spLocks/>
            </p:cNvSpPr>
            <p:nvPr/>
          </p:nvSpPr>
          <p:spPr bwMode="auto">
            <a:xfrm>
              <a:off x="3807" y="3438"/>
              <a:ext cx="27" cy="6"/>
            </a:xfrm>
            <a:custGeom>
              <a:avLst/>
              <a:gdLst>
                <a:gd name="T0" fmla="*/ 0 w 27"/>
                <a:gd name="T1" fmla="*/ 0 h 6"/>
                <a:gd name="T2" fmla="*/ 21 w 27"/>
                <a:gd name="T3" fmla="*/ 0 h 6"/>
                <a:gd name="T4" fmla="*/ 24 w 27"/>
                <a:gd name="T5" fmla="*/ 0 h 6"/>
                <a:gd name="T6" fmla="*/ 24 w 27"/>
                <a:gd name="T7" fmla="*/ 0 h 6"/>
                <a:gd name="T8" fmla="*/ 24 w 27"/>
                <a:gd name="T9" fmla="*/ 3 h 6"/>
                <a:gd name="T10" fmla="*/ 24 w 27"/>
                <a:gd name="T11" fmla="*/ 3 h 6"/>
                <a:gd name="T12" fmla="*/ 27 w 27"/>
                <a:gd name="T13" fmla="*/ 3 h 6"/>
                <a:gd name="T14" fmla="*/ 27 w 27"/>
                <a:gd name="T15" fmla="*/ 3 h 6"/>
                <a:gd name="T16" fmla="*/ 27 w 27"/>
                <a:gd name="T17" fmla="*/ 6 h 6"/>
                <a:gd name="T18" fmla="*/ 27 w 27"/>
                <a:gd name="T19" fmla="*/ 6 h 6"/>
                <a:gd name="T20" fmla="*/ 15 w 27"/>
                <a:gd name="T21" fmla="*/ 6 h 6"/>
                <a:gd name="T22" fmla="*/ 0 w 2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"/>
                <a:gd name="T37" fmla="*/ 0 h 6"/>
                <a:gd name="T38" fmla="*/ 27 w 2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" h="6">
                  <a:moveTo>
                    <a:pt x="0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4" y="3"/>
                  </a:lnTo>
                  <a:lnTo>
                    <a:pt x="27" y="3"/>
                  </a:lnTo>
                  <a:lnTo>
                    <a:pt x="27" y="6"/>
                  </a:lnTo>
                  <a:lnTo>
                    <a:pt x="1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26" name="Freeform 699"/>
            <p:cNvSpPr>
              <a:spLocks/>
            </p:cNvSpPr>
            <p:nvPr/>
          </p:nvSpPr>
          <p:spPr bwMode="auto">
            <a:xfrm>
              <a:off x="3813" y="3441"/>
              <a:ext cx="24" cy="6"/>
            </a:xfrm>
            <a:custGeom>
              <a:avLst/>
              <a:gdLst>
                <a:gd name="T0" fmla="*/ 0 w 24"/>
                <a:gd name="T1" fmla="*/ 0 h 6"/>
                <a:gd name="T2" fmla="*/ 18 w 24"/>
                <a:gd name="T3" fmla="*/ 0 h 6"/>
                <a:gd name="T4" fmla="*/ 21 w 24"/>
                <a:gd name="T5" fmla="*/ 0 h 6"/>
                <a:gd name="T6" fmla="*/ 21 w 24"/>
                <a:gd name="T7" fmla="*/ 0 h 6"/>
                <a:gd name="T8" fmla="*/ 21 w 24"/>
                <a:gd name="T9" fmla="*/ 3 h 6"/>
                <a:gd name="T10" fmla="*/ 21 w 24"/>
                <a:gd name="T11" fmla="*/ 3 h 6"/>
                <a:gd name="T12" fmla="*/ 24 w 24"/>
                <a:gd name="T13" fmla="*/ 3 h 6"/>
                <a:gd name="T14" fmla="*/ 24 w 24"/>
                <a:gd name="T15" fmla="*/ 3 h 6"/>
                <a:gd name="T16" fmla="*/ 24 w 24"/>
                <a:gd name="T17" fmla="*/ 6 h 6"/>
                <a:gd name="T18" fmla="*/ 24 w 24"/>
                <a:gd name="T19" fmla="*/ 6 h 6"/>
                <a:gd name="T20" fmla="*/ 18 w 24"/>
                <a:gd name="T21" fmla="*/ 6 h 6"/>
                <a:gd name="T22" fmla="*/ 0 w 24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4"/>
                <a:gd name="T37" fmla="*/ 0 h 6"/>
                <a:gd name="T38" fmla="*/ 24 w 24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4" h="6">
                  <a:moveTo>
                    <a:pt x="0" y="0"/>
                  </a:moveTo>
                  <a:lnTo>
                    <a:pt x="18" y="0"/>
                  </a:lnTo>
                  <a:lnTo>
                    <a:pt x="21" y="0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24" y="6"/>
                  </a:lnTo>
                  <a:lnTo>
                    <a:pt x="18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27" name="Freeform 700"/>
            <p:cNvSpPr>
              <a:spLocks/>
            </p:cNvSpPr>
            <p:nvPr/>
          </p:nvSpPr>
          <p:spPr bwMode="auto">
            <a:xfrm>
              <a:off x="3822" y="3444"/>
              <a:ext cx="18" cy="6"/>
            </a:xfrm>
            <a:custGeom>
              <a:avLst/>
              <a:gdLst>
                <a:gd name="T0" fmla="*/ 0 w 18"/>
                <a:gd name="T1" fmla="*/ 0 h 6"/>
                <a:gd name="T2" fmla="*/ 12 w 18"/>
                <a:gd name="T3" fmla="*/ 0 h 6"/>
                <a:gd name="T4" fmla="*/ 15 w 18"/>
                <a:gd name="T5" fmla="*/ 0 h 6"/>
                <a:gd name="T6" fmla="*/ 15 w 18"/>
                <a:gd name="T7" fmla="*/ 0 h 6"/>
                <a:gd name="T8" fmla="*/ 15 w 18"/>
                <a:gd name="T9" fmla="*/ 3 h 6"/>
                <a:gd name="T10" fmla="*/ 15 w 18"/>
                <a:gd name="T11" fmla="*/ 3 h 6"/>
                <a:gd name="T12" fmla="*/ 18 w 18"/>
                <a:gd name="T13" fmla="*/ 3 h 6"/>
                <a:gd name="T14" fmla="*/ 18 w 18"/>
                <a:gd name="T15" fmla="*/ 3 h 6"/>
                <a:gd name="T16" fmla="*/ 18 w 18"/>
                <a:gd name="T17" fmla="*/ 6 h 6"/>
                <a:gd name="T18" fmla="*/ 18 w 18"/>
                <a:gd name="T19" fmla="*/ 6 h 6"/>
                <a:gd name="T20" fmla="*/ 15 w 18"/>
                <a:gd name="T21" fmla="*/ 6 h 6"/>
                <a:gd name="T22" fmla="*/ 0 w 18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6"/>
                <a:gd name="T38" fmla="*/ 18 w 18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6">
                  <a:moveTo>
                    <a:pt x="0" y="0"/>
                  </a:moveTo>
                  <a:lnTo>
                    <a:pt x="12" y="0"/>
                  </a:lnTo>
                  <a:lnTo>
                    <a:pt x="15" y="0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18" y="6"/>
                  </a:lnTo>
                  <a:lnTo>
                    <a:pt x="1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28" name="Freeform 701"/>
            <p:cNvSpPr>
              <a:spLocks/>
            </p:cNvSpPr>
            <p:nvPr/>
          </p:nvSpPr>
          <p:spPr bwMode="auto">
            <a:xfrm>
              <a:off x="3831" y="3447"/>
              <a:ext cx="15" cy="6"/>
            </a:xfrm>
            <a:custGeom>
              <a:avLst/>
              <a:gdLst>
                <a:gd name="T0" fmla="*/ 0 w 15"/>
                <a:gd name="T1" fmla="*/ 0 h 6"/>
                <a:gd name="T2" fmla="*/ 6 w 15"/>
                <a:gd name="T3" fmla="*/ 0 h 6"/>
                <a:gd name="T4" fmla="*/ 9 w 15"/>
                <a:gd name="T5" fmla="*/ 0 h 6"/>
                <a:gd name="T6" fmla="*/ 9 w 15"/>
                <a:gd name="T7" fmla="*/ 0 h 6"/>
                <a:gd name="T8" fmla="*/ 9 w 15"/>
                <a:gd name="T9" fmla="*/ 3 h 6"/>
                <a:gd name="T10" fmla="*/ 9 w 15"/>
                <a:gd name="T11" fmla="*/ 3 h 6"/>
                <a:gd name="T12" fmla="*/ 12 w 15"/>
                <a:gd name="T13" fmla="*/ 3 h 6"/>
                <a:gd name="T14" fmla="*/ 12 w 15"/>
                <a:gd name="T15" fmla="*/ 3 h 6"/>
                <a:gd name="T16" fmla="*/ 12 w 15"/>
                <a:gd name="T17" fmla="*/ 6 h 6"/>
                <a:gd name="T18" fmla="*/ 15 w 15"/>
                <a:gd name="T19" fmla="*/ 6 h 6"/>
                <a:gd name="T20" fmla="*/ 0 w 15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5"/>
                <a:gd name="T34" fmla="*/ 0 h 6"/>
                <a:gd name="T35" fmla="*/ 15 w 15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5" h="6">
                  <a:moveTo>
                    <a:pt x="0" y="0"/>
                  </a:moveTo>
                  <a:lnTo>
                    <a:pt x="6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2" y="6"/>
                  </a:lnTo>
                  <a:lnTo>
                    <a:pt x="15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29" name="Freeform 702"/>
            <p:cNvSpPr>
              <a:spLocks/>
            </p:cNvSpPr>
            <p:nvPr/>
          </p:nvSpPr>
          <p:spPr bwMode="auto">
            <a:xfrm>
              <a:off x="3837" y="3450"/>
              <a:ext cx="9" cy="3"/>
            </a:xfrm>
            <a:custGeom>
              <a:avLst/>
              <a:gdLst>
                <a:gd name="T0" fmla="*/ 0 w 9"/>
                <a:gd name="T1" fmla="*/ 0 h 3"/>
                <a:gd name="T2" fmla="*/ 3 w 9"/>
                <a:gd name="T3" fmla="*/ 0 h 3"/>
                <a:gd name="T4" fmla="*/ 6 w 9"/>
                <a:gd name="T5" fmla="*/ 0 h 3"/>
                <a:gd name="T6" fmla="*/ 6 w 9"/>
                <a:gd name="T7" fmla="*/ 0 h 3"/>
                <a:gd name="T8" fmla="*/ 6 w 9"/>
                <a:gd name="T9" fmla="*/ 0 h 3"/>
                <a:gd name="T10" fmla="*/ 6 w 9"/>
                <a:gd name="T11" fmla="*/ 0 h 3"/>
                <a:gd name="T12" fmla="*/ 6 w 9"/>
                <a:gd name="T13" fmla="*/ 0 h 3"/>
                <a:gd name="T14" fmla="*/ 6 w 9"/>
                <a:gd name="T15" fmla="*/ 0 h 3"/>
                <a:gd name="T16" fmla="*/ 6 w 9"/>
                <a:gd name="T17" fmla="*/ 3 h 3"/>
                <a:gd name="T18" fmla="*/ 9 w 9"/>
                <a:gd name="T19" fmla="*/ 3 h 3"/>
                <a:gd name="T20" fmla="*/ 0 w 9"/>
                <a:gd name="T21" fmla="*/ 0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3"/>
                <a:gd name="T35" fmla="*/ 9 w 9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3">
                  <a:moveTo>
                    <a:pt x="0" y="0"/>
                  </a:moveTo>
                  <a:lnTo>
                    <a:pt x="3" y="0"/>
                  </a:lnTo>
                  <a:lnTo>
                    <a:pt x="6" y="0"/>
                  </a:lnTo>
                  <a:lnTo>
                    <a:pt x="6" y="3"/>
                  </a:lnTo>
                  <a:lnTo>
                    <a:pt x="9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30" name="Freeform 703"/>
            <p:cNvSpPr>
              <a:spLocks/>
            </p:cNvSpPr>
            <p:nvPr/>
          </p:nvSpPr>
          <p:spPr bwMode="auto">
            <a:xfrm>
              <a:off x="3536" y="2979"/>
              <a:ext cx="310" cy="474"/>
            </a:xfrm>
            <a:custGeom>
              <a:avLst/>
              <a:gdLst>
                <a:gd name="T0" fmla="*/ 161 w 310"/>
                <a:gd name="T1" fmla="*/ 414 h 474"/>
                <a:gd name="T2" fmla="*/ 0 w 310"/>
                <a:gd name="T3" fmla="*/ 426 h 474"/>
                <a:gd name="T4" fmla="*/ 15 w 310"/>
                <a:gd name="T5" fmla="*/ 420 h 474"/>
                <a:gd name="T6" fmla="*/ 25 w 310"/>
                <a:gd name="T7" fmla="*/ 410 h 474"/>
                <a:gd name="T8" fmla="*/ 34 w 310"/>
                <a:gd name="T9" fmla="*/ 398 h 474"/>
                <a:gd name="T10" fmla="*/ 43 w 310"/>
                <a:gd name="T11" fmla="*/ 389 h 474"/>
                <a:gd name="T12" fmla="*/ 49 w 310"/>
                <a:gd name="T13" fmla="*/ 380 h 474"/>
                <a:gd name="T14" fmla="*/ 55 w 310"/>
                <a:gd name="T15" fmla="*/ 371 h 474"/>
                <a:gd name="T16" fmla="*/ 58 w 310"/>
                <a:gd name="T17" fmla="*/ 362 h 474"/>
                <a:gd name="T18" fmla="*/ 61 w 310"/>
                <a:gd name="T19" fmla="*/ 359 h 474"/>
                <a:gd name="T20" fmla="*/ 70 w 310"/>
                <a:gd name="T21" fmla="*/ 325 h 474"/>
                <a:gd name="T22" fmla="*/ 79 w 310"/>
                <a:gd name="T23" fmla="*/ 277 h 474"/>
                <a:gd name="T24" fmla="*/ 88 w 310"/>
                <a:gd name="T25" fmla="*/ 219 h 474"/>
                <a:gd name="T26" fmla="*/ 101 w 310"/>
                <a:gd name="T27" fmla="*/ 158 h 474"/>
                <a:gd name="T28" fmla="*/ 113 w 310"/>
                <a:gd name="T29" fmla="*/ 97 h 474"/>
                <a:gd name="T30" fmla="*/ 125 w 310"/>
                <a:gd name="T31" fmla="*/ 46 h 474"/>
                <a:gd name="T32" fmla="*/ 134 w 310"/>
                <a:gd name="T33" fmla="*/ 27 h 474"/>
                <a:gd name="T34" fmla="*/ 140 w 310"/>
                <a:gd name="T35" fmla="*/ 12 h 474"/>
                <a:gd name="T36" fmla="*/ 149 w 310"/>
                <a:gd name="T37" fmla="*/ 3 h 474"/>
                <a:gd name="T38" fmla="*/ 161 w 310"/>
                <a:gd name="T39" fmla="*/ 0 h 474"/>
                <a:gd name="T40" fmla="*/ 164 w 310"/>
                <a:gd name="T41" fmla="*/ 0 h 474"/>
                <a:gd name="T42" fmla="*/ 170 w 310"/>
                <a:gd name="T43" fmla="*/ 3 h 474"/>
                <a:gd name="T44" fmla="*/ 173 w 310"/>
                <a:gd name="T45" fmla="*/ 9 h 474"/>
                <a:gd name="T46" fmla="*/ 179 w 310"/>
                <a:gd name="T47" fmla="*/ 15 h 474"/>
                <a:gd name="T48" fmla="*/ 186 w 310"/>
                <a:gd name="T49" fmla="*/ 37 h 474"/>
                <a:gd name="T50" fmla="*/ 192 w 310"/>
                <a:gd name="T51" fmla="*/ 61 h 474"/>
                <a:gd name="T52" fmla="*/ 204 w 310"/>
                <a:gd name="T53" fmla="*/ 128 h 474"/>
                <a:gd name="T54" fmla="*/ 216 w 310"/>
                <a:gd name="T55" fmla="*/ 207 h 474"/>
                <a:gd name="T56" fmla="*/ 231 w 310"/>
                <a:gd name="T57" fmla="*/ 289 h 474"/>
                <a:gd name="T58" fmla="*/ 249 w 310"/>
                <a:gd name="T59" fmla="*/ 365 h 474"/>
                <a:gd name="T60" fmla="*/ 261 w 310"/>
                <a:gd name="T61" fmla="*/ 401 h 474"/>
                <a:gd name="T62" fmla="*/ 274 w 310"/>
                <a:gd name="T63" fmla="*/ 429 h 474"/>
                <a:gd name="T64" fmla="*/ 292 w 310"/>
                <a:gd name="T65" fmla="*/ 456 h 474"/>
                <a:gd name="T66" fmla="*/ 310 w 310"/>
                <a:gd name="T67" fmla="*/ 474 h 474"/>
                <a:gd name="T68" fmla="*/ 161 w 310"/>
                <a:gd name="T69" fmla="*/ 414 h 47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w 310"/>
                <a:gd name="T106" fmla="*/ 0 h 474"/>
                <a:gd name="T107" fmla="*/ 310 w 310"/>
                <a:gd name="T108" fmla="*/ 474 h 474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T105" t="T106" r="T107" b="T108"/>
              <a:pathLst>
                <a:path w="310" h="474">
                  <a:moveTo>
                    <a:pt x="161" y="414"/>
                  </a:moveTo>
                  <a:lnTo>
                    <a:pt x="0" y="426"/>
                  </a:lnTo>
                  <a:lnTo>
                    <a:pt x="15" y="420"/>
                  </a:lnTo>
                  <a:lnTo>
                    <a:pt x="25" y="410"/>
                  </a:lnTo>
                  <a:lnTo>
                    <a:pt x="34" y="398"/>
                  </a:lnTo>
                  <a:lnTo>
                    <a:pt x="43" y="389"/>
                  </a:lnTo>
                  <a:lnTo>
                    <a:pt x="49" y="380"/>
                  </a:lnTo>
                  <a:lnTo>
                    <a:pt x="55" y="371"/>
                  </a:lnTo>
                  <a:lnTo>
                    <a:pt x="58" y="362"/>
                  </a:lnTo>
                  <a:lnTo>
                    <a:pt x="61" y="359"/>
                  </a:lnTo>
                  <a:lnTo>
                    <a:pt x="70" y="325"/>
                  </a:lnTo>
                  <a:lnTo>
                    <a:pt x="79" y="277"/>
                  </a:lnTo>
                  <a:lnTo>
                    <a:pt x="88" y="219"/>
                  </a:lnTo>
                  <a:lnTo>
                    <a:pt x="101" y="158"/>
                  </a:lnTo>
                  <a:lnTo>
                    <a:pt x="113" y="97"/>
                  </a:lnTo>
                  <a:lnTo>
                    <a:pt x="125" y="46"/>
                  </a:lnTo>
                  <a:lnTo>
                    <a:pt x="134" y="27"/>
                  </a:lnTo>
                  <a:lnTo>
                    <a:pt x="140" y="12"/>
                  </a:lnTo>
                  <a:lnTo>
                    <a:pt x="149" y="3"/>
                  </a:lnTo>
                  <a:lnTo>
                    <a:pt x="161" y="0"/>
                  </a:lnTo>
                  <a:lnTo>
                    <a:pt x="164" y="0"/>
                  </a:lnTo>
                  <a:lnTo>
                    <a:pt x="170" y="3"/>
                  </a:lnTo>
                  <a:lnTo>
                    <a:pt x="173" y="9"/>
                  </a:lnTo>
                  <a:lnTo>
                    <a:pt x="179" y="15"/>
                  </a:lnTo>
                  <a:lnTo>
                    <a:pt x="186" y="37"/>
                  </a:lnTo>
                  <a:lnTo>
                    <a:pt x="192" y="61"/>
                  </a:lnTo>
                  <a:lnTo>
                    <a:pt x="204" y="128"/>
                  </a:lnTo>
                  <a:lnTo>
                    <a:pt x="216" y="207"/>
                  </a:lnTo>
                  <a:lnTo>
                    <a:pt x="231" y="289"/>
                  </a:lnTo>
                  <a:lnTo>
                    <a:pt x="249" y="365"/>
                  </a:lnTo>
                  <a:lnTo>
                    <a:pt x="261" y="401"/>
                  </a:lnTo>
                  <a:lnTo>
                    <a:pt x="274" y="429"/>
                  </a:lnTo>
                  <a:lnTo>
                    <a:pt x="292" y="456"/>
                  </a:lnTo>
                  <a:lnTo>
                    <a:pt x="310" y="474"/>
                  </a:lnTo>
                  <a:lnTo>
                    <a:pt x="161" y="414"/>
                  </a:lnTo>
                </a:path>
              </a:pathLst>
            </a:custGeom>
            <a:solidFill>
              <a:srgbClr val="FF3300"/>
            </a:solidFill>
            <a:ln w="4763" cap="sq">
              <a:solidFill>
                <a:srgbClr val="1F1A17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31" name="Freeform 704"/>
            <p:cNvSpPr>
              <a:spLocks/>
            </p:cNvSpPr>
            <p:nvPr/>
          </p:nvSpPr>
          <p:spPr bwMode="auto">
            <a:xfrm>
              <a:off x="3958" y="3192"/>
              <a:ext cx="16" cy="3"/>
            </a:xfrm>
            <a:custGeom>
              <a:avLst/>
              <a:gdLst>
                <a:gd name="T0" fmla="*/ 16 w 16"/>
                <a:gd name="T1" fmla="*/ 3 h 3"/>
                <a:gd name="T2" fmla="*/ 0 w 16"/>
                <a:gd name="T3" fmla="*/ 3 h 3"/>
                <a:gd name="T4" fmla="*/ 0 w 16"/>
                <a:gd name="T5" fmla="*/ 3 h 3"/>
                <a:gd name="T6" fmla="*/ 0 w 16"/>
                <a:gd name="T7" fmla="*/ 0 h 3"/>
                <a:gd name="T8" fmla="*/ 3 w 16"/>
                <a:gd name="T9" fmla="*/ 0 h 3"/>
                <a:gd name="T10" fmla="*/ 3 w 16"/>
                <a:gd name="T11" fmla="*/ 0 h 3"/>
                <a:gd name="T12" fmla="*/ 6 w 16"/>
                <a:gd name="T13" fmla="*/ 0 h 3"/>
                <a:gd name="T14" fmla="*/ 6 w 16"/>
                <a:gd name="T15" fmla="*/ 0 h 3"/>
                <a:gd name="T16" fmla="*/ 6 w 16"/>
                <a:gd name="T17" fmla="*/ 0 h 3"/>
                <a:gd name="T18" fmla="*/ 9 w 16"/>
                <a:gd name="T19" fmla="*/ 0 h 3"/>
                <a:gd name="T20" fmla="*/ 9 w 16"/>
                <a:gd name="T21" fmla="*/ 0 h 3"/>
                <a:gd name="T22" fmla="*/ 12 w 16"/>
                <a:gd name="T23" fmla="*/ 0 h 3"/>
                <a:gd name="T24" fmla="*/ 12 w 16"/>
                <a:gd name="T25" fmla="*/ 0 h 3"/>
                <a:gd name="T26" fmla="*/ 12 w 16"/>
                <a:gd name="T27" fmla="*/ 0 h 3"/>
                <a:gd name="T28" fmla="*/ 12 w 16"/>
                <a:gd name="T29" fmla="*/ 0 h 3"/>
                <a:gd name="T30" fmla="*/ 16 w 16"/>
                <a:gd name="T31" fmla="*/ 0 h 3"/>
                <a:gd name="T32" fmla="*/ 16 w 16"/>
                <a:gd name="T33" fmla="*/ 3 h 3"/>
                <a:gd name="T34" fmla="*/ 16 w 16"/>
                <a:gd name="T35" fmla="*/ 3 h 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16"/>
                <a:gd name="T55" fmla="*/ 0 h 3"/>
                <a:gd name="T56" fmla="*/ 16 w 16"/>
                <a:gd name="T57" fmla="*/ 3 h 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16" h="3">
                  <a:moveTo>
                    <a:pt x="16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lnTo>
                    <a:pt x="6" y="0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6" y="0"/>
                  </a:lnTo>
                  <a:lnTo>
                    <a:pt x="16" y="3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32" name="Freeform 705"/>
            <p:cNvSpPr>
              <a:spLocks/>
            </p:cNvSpPr>
            <p:nvPr/>
          </p:nvSpPr>
          <p:spPr bwMode="auto">
            <a:xfrm>
              <a:off x="3952" y="3192"/>
              <a:ext cx="25" cy="6"/>
            </a:xfrm>
            <a:custGeom>
              <a:avLst/>
              <a:gdLst>
                <a:gd name="T0" fmla="*/ 25 w 25"/>
                <a:gd name="T1" fmla="*/ 6 h 6"/>
                <a:gd name="T2" fmla="*/ 0 w 25"/>
                <a:gd name="T3" fmla="*/ 6 h 6"/>
                <a:gd name="T4" fmla="*/ 3 w 25"/>
                <a:gd name="T5" fmla="*/ 3 h 6"/>
                <a:gd name="T6" fmla="*/ 6 w 25"/>
                <a:gd name="T7" fmla="*/ 3 h 6"/>
                <a:gd name="T8" fmla="*/ 6 w 25"/>
                <a:gd name="T9" fmla="*/ 3 h 6"/>
                <a:gd name="T10" fmla="*/ 9 w 25"/>
                <a:gd name="T11" fmla="*/ 0 h 6"/>
                <a:gd name="T12" fmla="*/ 9 w 25"/>
                <a:gd name="T13" fmla="*/ 0 h 6"/>
                <a:gd name="T14" fmla="*/ 12 w 25"/>
                <a:gd name="T15" fmla="*/ 0 h 6"/>
                <a:gd name="T16" fmla="*/ 12 w 25"/>
                <a:gd name="T17" fmla="*/ 0 h 6"/>
                <a:gd name="T18" fmla="*/ 15 w 25"/>
                <a:gd name="T19" fmla="*/ 0 h 6"/>
                <a:gd name="T20" fmla="*/ 15 w 25"/>
                <a:gd name="T21" fmla="*/ 0 h 6"/>
                <a:gd name="T22" fmla="*/ 18 w 25"/>
                <a:gd name="T23" fmla="*/ 0 h 6"/>
                <a:gd name="T24" fmla="*/ 18 w 25"/>
                <a:gd name="T25" fmla="*/ 0 h 6"/>
                <a:gd name="T26" fmla="*/ 22 w 25"/>
                <a:gd name="T27" fmla="*/ 0 h 6"/>
                <a:gd name="T28" fmla="*/ 22 w 25"/>
                <a:gd name="T29" fmla="*/ 3 h 6"/>
                <a:gd name="T30" fmla="*/ 25 w 25"/>
                <a:gd name="T31" fmla="*/ 3 h 6"/>
                <a:gd name="T32" fmla="*/ 25 w 25"/>
                <a:gd name="T33" fmla="*/ 3 h 6"/>
                <a:gd name="T34" fmla="*/ 25 w 25"/>
                <a:gd name="T35" fmla="*/ 6 h 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5"/>
                <a:gd name="T55" fmla="*/ 0 h 6"/>
                <a:gd name="T56" fmla="*/ 25 w 25"/>
                <a:gd name="T57" fmla="*/ 6 h 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5" h="6">
                  <a:moveTo>
                    <a:pt x="25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2" y="0"/>
                  </a:lnTo>
                  <a:lnTo>
                    <a:pt x="22" y="3"/>
                  </a:lnTo>
                  <a:lnTo>
                    <a:pt x="25" y="3"/>
                  </a:lnTo>
                  <a:lnTo>
                    <a:pt x="25" y="6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33" name="Freeform 706"/>
            <p:cNvSpPr>
              <a:spLocks/>
            </p:cNvSpPr>
            <p:nvPr/>
          </p:nvSpPr>
          <p:spPr bwMode="auto">
            <a:xfrm>
              <a:off x="3952" y="3195"/>
              <a:ext cx="28" cy="6"/>
            </a:xfrm>
            <a:custGeom>
              <a:avLst/>
              <a:gdLst>
                <a:gd name="T0" fmla="*/ 6 w 28"/>
                <a:gd name="T1" fmla="*/ 0 h 6"/>
                <a:gd name="T2" fmla="*/ 22 w 28"/>
                <a:gd name="T3" fmla="*/ 0 h 6"/>
                <a:gd name="T4" fmla="*/ 25 w 28"/>
                <a:gd name="T5" fmla="*/ 0 h 6"/>
                <a:gd name="T6" fmla="*/ 25 w 28"/>
                <a:gd name="T7" fmla="*/ 0 h 6"/>
                <a:gd name="T8" fmla="*/ 25 w 28"/>
                <a:gd name="T9" fmla="*/ 0 h 6"/>
                <a:gd name="T10" fmla="*/ 25 w 28"/>
                <a:gd name="T11" fmla="*/ 3 h 6"/>
                <a:gd name="T12" fmla="*/ 28 w 28"/>
                <a:gd name="T13" fmla="*/ 3 h 6"/>
                <a:gd name="T14" fmla="*/ 28 w 28"/>
                <a:gd name="T15" fmla="*/ 3 h 6"/>
                <a:gd name="T16" fmla="*/ 28 w 28"/>
                <a:gd name="T17" fmla="*/ 3 h 6"/>
                <a:gd name="T18" fmla="*/ 28 w 28"/>
                <a:gd name="T19" fmla="*/ 6 h 6"/>
                <a:gd name="T20" fmla="*/ 0 w 28"/>
                <a:gd name="T21" fmla="*/ 6 h 6"/>
                <a:gd name="T22" fmla="*/ 0 w 28"/>
                <a:gd name="T23" fmla="*/ 3 h 6"/>
                <a:gd name="T24" fmla="*/ 0 w 28"/>
                <a:gd name="T25" fmla="*/ 3 h 6"/>
                <a:gd name="T26" fmla="*/ 0 w 28"/>
                <a:gd name="T27" fmla="*/ 3 h 6"/>
                <a:gd name="T28" fmla="*/ 3 w 28"/>
                <a:gd name="T29" fmla="*/ 3 h 6"/>
                <a:gd name="T30" fmla="*/ 3 w 28"/>
                <a:gd name="T31" fmla="*/ 0 h 6"/>
                <a:gd name="T32" fmla="*/ 3 w 28"/>
                <a:gd name="T33" fmla="*/ 0 h 6"/>
                <a:gd name="T34" fmla="*/ 3 w 28"/>
                <a:gd name="T35" fmla="*/ 0 h 6"/>
                <a:gd name="T36" fmla="*/ 6 w 2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28"/>
                <a:gd name="T58" fmla="*/ 0 h 6"/>
                <a:gd name="T59" fmla="*/ 28 w 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28" h="6">
                  <a:moveTo>
                    <a:pt x="6" y="0"/>
                  </a:moveTo>
                  <a:lnTo>
                    <a:pt x="22" y="0"/>
                  </a:lnTo>
                  <a:lnTo>
                    <a:pt x="25" y="0"/>
                  </a:lnTo>
                  <a:lnTo>
                    <a:pt x="25" y="3"/>
                  </a:lnTo>
                  <a:lnTo>
                    <a:pt x="28" y="3"/>
                  </a:lnTo>
                  <a:lnTo>
                    <a:pt x="2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34" name="Freeform 707"/>
            <p:cNvSpPr>
              <a:spLocks/>
            </p:cNvSpPr>
            <p:nvPr/>
          </p:nvSpPr>
          <p:spPr bwMode="auto">
            <a:xfrm>
              <a:off x="3949" y="3198"/>
              <a:ext cx="34" cy="6"/>
            </a:xfrm>
            <a:custGeom>
              <a:avLst/>
              <a:gdLst>
                <a:gd name="T0" fmla="*/ 3 w 34"/>
                <a:gd name="T1" fmla="*/ 0 h 6"/>
                <a:gd name="T2" fmla="*/ 28 w 34"/>
                <a:gd name="T3" fmla="*/ 0 h 6"/>
                <a:gd name="T4" fmla="*/ 31 w 34"/>
                <a:gd name="T5" fmla="*/ 0 h 6"/>
                <a:gd name="T6" fmla="*/ 31 w 34"/>
                <a:gd name="T7" fmla="*/ 0 h 6"/>
                <a:gd name="T8" fmla="*/ 31 w 34"/>
                <a:gd name="T9" fmla="*/ 0 h 6"/>
                <a:gd name="T10" fmla="*/ 31 w 34"/>
                <a:gd name="T11" fmla="*/ 3 h 6"/>
                <a:gd name="T12" fmla="*/ 31 w 34"/>
                <a:gd name="T13" fmla="*/ 3 h 6"/>
                <a:gd name="T14" fmla="*/ 34 w 34"/>
                <a:gd name="T15" fmla="*/ 3 h 6"/>
                <a:gd name="T16" fmla="*/ 34 w 34"/>
                <a:gd name="T17" fmla="*/ 3 h 6"/>
                <a:gd name="T18" fmla="*/ 34 w 34"/>
                <a:gd name="T19" fmla="*/ 6 h 6"/>
                <a:gd name="T20" fmla="*/ 0 w 34"/>
                <a:gd name="T21" fmla="*/ 6 h 6"/>
                <a:gd name="T22" fmla="*/ 0 w 34"/>
                <a:gd name="T23" fmla="*/ 3 h 6"/>
                <a:gd name="T24" fmla="*/ 0 w 34"/>
                <a:gd name="T25" fmla="*/ 3 h 6"/>
                <a:gd name="T26" fmla="*/ 0 w 34"/>
                <a:gd name="T27" fmla="*/ 3 h 6"/>
                <a:gd name="T28" fmla="*/ 3 w 34"/>
                <a:gd name="T29" fmla="*/ 3 h 6"/>
                <a:gd name="T30" fmla="*/ 3 w 34"/>
                <a:gd name="T31" fmla="*/ 0 h 6"/>
                <a:gd name="T32" fmla="*/ 3 w 34"/>
                <a:gd name="T33" fmla="*/ 0 h 6"/>
                <a:gd name="T34" fmla="*/ 3 w 34"/>
                <a:gd name="T35" fmla="*/ 0 h 6"/>
                <a:gd name="T36" fmla="*/ 3 w 3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4"/>
                <a:gd name="T58" fmla="*/ 0 h 6"/>
                <a:gd name="T59" fmla="*/ 34 w 3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4" h="6">
                  <a:moveTo>
                    <a:pt x="3" y="0"/>
                  </a:moveTo>
                  <a:lnTo>
                    <a:pt x="28" y="0"/>
                  </a:lnTo>
                  <a:lnTo>
                    <a:pt x="31" y="0"/>
                  </a:lnTo>
                  <a:lnTo>
                    <a:pt x="31" y="3"/>
                  </a:lnTo>
                  <a:lnTo>
                    <a:pt x="34" y="3"/>
                  </a:lnTo>
                  <a:lnTo>
                    <a:pt x="3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35" name="Freeform 708"/>
            <p:cNvSpPr>
              <a:spLocks/>
            </p:cNvSpPr>
            <p:nvPr/>
          </p:nvSpPr>
          <p:spPr bwMode="auto">
            <a:xfrm>
              <a:off x="3946" y="3201"/>
              <a:ext cx="40" cy="6"/>
            </a:xfrm>
            <a:custGeom>
              <a:avLst/>
              <a:gdLst>
                <a:gd name="T0" fmla="*/ 6 w 40"/>
                <a:gd name="T1" fmla="*/ 0 h 6"/>
                <a:gd name="T2" fmla="*/ 34 w 40"/>
                <a:gd name="T3" fmla="*/ 0 h 6"/>
                <a:gd name="T4" fmla="*/ 34 w 40"/>
                <a:gd name="T5" fmla="*/ 0 h 6"/>
                <a:gd name="T6" fmla="*/ 37 w 40"/>
                <a:gd name="T7" fmla="*/ 0 h 6"/>
                <a:gd name="T8" fmla="*/ 37 w 40"/>
                <a:gd name="T9" fmla="*/ 0 h 6"/>
                <a:gd name="T10" fmla="*/ 37 w 40"/>
                <a:gd name="T11" fmla="*/ 3 h 6"/>
                <a:gd name="T12" fmla="*/ 37 w 40"/>
                <a:gd name="T13" fmla="*/ 3 h 6"/>
                <a:gd name="T14" fmla="*/ 37 w 40"/>
                <a:gd name="T15" fmla="*/ 3 h 6"/>
                <a:gd name="T16" fmla="*/ 37 w 40"/>
                <a:gd name="T17" fmla="*/ 6 h 6"/>
                <a:gd name="T18" fmla="*/ 40 w 40"/>
                <a:gd name="T19" fmla="*/ 6 h 6"/>
                <a:gd name="T20" fmla="*/ 0 w 40"/>
                <a:gd name="T21" fmla="*/ 6 h 6"/>
                <a:gd name="T22" fmla="*/ 0 w 40"/>
                <a:gd name="T23" fmla="*/ 6 h 6"/>
                <a:gd name="T24" fmla="*/ 0 w 40"/>
                <a:gd name="T25" fmla="*/ 3 h 6"/>
                <a:gd name="T26" fmla="*/ 3 w 40"/>
                <a:gd name="T27" fmla="*/ 3 h 6"/>
                <a:gd name="T28" fmla="*/ 3 w 40"/>
                <a:gd name="T29" fmla="*/ 3 h 6"/>
                <a:gd name="T30" fmla="*/ 3 w 40"/>
                <a:gd name="T31" fmla="*/ 0 h 6"/>
                <a:gd name="T32" fmla="*/ 3 w 40"/>
                <a:gd name="T33" fmla="*/ 0 h 6"/>
                <a:gd name="T34" fmla="*/ 3 w 40"/>
                <a:gd name="T35" fmla="*/ 0 h 6"/>
                <a:gd name="T36" fmla="*/ 6 w 4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0"/>
                <a:gd name="T58" fmla="*/ 0 h 6"/>
                <a:gd name="T59" fmla="*/ 40 w 4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0" h="6">
                  <a:moveTo>
                    <a:pt x="6" y="0"/>
                  </a:moveTo>
                  <a:lnTo>
                    <a:pt x="34" y="0"/>
                  </a:lnTo>
                  <a:lnTo>
                    <a:pt x="37" y="0"/>
                  </a:lnTo>
                  <a:lnTo>
                    <a:pt x="37" y="3"/>
                  </a:lnTo>
                  <a:lnTo>
                    <a:pt x="37" y="6"/>
                  </a:lnTo>
                  <a:lnTo>
                    <a:pt x="4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36" name="Freeform 709"/>
            <p:cNvSpPr>
              <a:spLocks/>
            </p:cNvSpPr>
            <p:nvPr/>
          </p:nvSpPr>
          <p:spPr bwMode="auto">
            <a:xfrm>
              <a:off x="3943" y="3204"/>
              <a:ext cx="43" cy="6"/>
            </a:xfrm>
            <a:custGeom>
              <a:avLst/>
              <a:gdLst>
                <a:gd name="T0" fmla="*/ 6 w 43"/>
                <a:gd name="T1" fmla="*/ 0 h 6"/>
                <a:gd name="T2" fmla="*/ 40 w 43"/>
                <a:gd name="T3" fmla="*/ 0 h 6"/>
                <a:gd name="T4" fmla="*/ 40 w 43"/>
                <a:gd name="T5" fmla="*/ 0 h 6"/>
                <a:gd name="T6" fmla="*/ 40 w 43"/>
                <a:gd name="T7" fmla="*/ 0 h 6"/>
                <a:gd name="T8" fmla="*/ 40 w 43"/>
                <a:gd name="T9" fmla="*/ 0 h 6"/>
                <a:gd name="T10" fmla="*/ 43 w 43"/>
                <a:gd name="T11" fmla="*/ 3 h 6"/>
                <a:gd name="T12" fmla="*/ 43 w 43"/>
                <a:gd name="T13" fmla="*/ 3 h 6"/>
                <a:gd name="T14" fmla="*/ 43 w 43"/>
                <a:gd name="T15" fmla="*/ 3 h 6"/>
                <a:gd name="T16" fmla="*/ 43 w 43"/>
                <a:gd name="T17" fmla="*/ 6 h 6"/>
                <a:gd name="T18" fmla="*/ 43 w 43"/>
                <a:gd name="T19" fmla="*/ 6 h 6"/>
                <a:gd name="T20" fmla="*/ 0 w 43"/>
                <a:gd name="T21" fmla="*/ 6 h 6"/>
                <a:gd name="T22" fmla="*/ 3 w 43"/>
                <a:gd name="T23" fmla="*/ 6 h 6"/>
                <a:gd name="T24" fmla="*/ 3 w 43"/>
                <a:gd name="T25" fmla="*/ 3 h 6"/>
                <a:gd name="T26" fmla="*/ 3 w 43"/>
                <a:gd name="T27" fmla="*/ 3 h 6"/>
                <a:gd name="T28" fmla="*/ 3 w 43"/>
                <a:gd name="T29" fmla="*/ 3 h 6"/>
                <a:gd name="T30" fmla="*/ 3 w 43"/>
                <a:gd name="T31" fmla="*/ 0 h 6"/>
                <a:gd name="T32" fmla="*/ 3 w 43"/>
                <a:gd name="T33" fmla="*/ 0 h 6"/>
                <a:gd name="T34" fmla="*/ 6 w 43"/>
                <a:gd name="T35" fmla="*/ 0 h 6"/>
                <a:gd name="T36" fmla="*/ 6 w 4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3"/>
                <a:gd name="T58" fmla="*/ 0 h 6"/>
                <a:gd name="T59" fmla="*/ 43 w 4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3" h="6">
                  <a:moveTo>
                    <a:pt x="6" y="0"/>
                  </a:moveTo>
                  <a:lnTo>
                    <a:pt x="40" y="0"/>
                  </a:lnTo>
                  <a:lnTo>
                    <a:pt x="43" y="3"/>
                  </a:lnTo>
                  <a:lnTo>
                    <a:pt x="43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37" name="Freeform 710"/>
            <p:cNvSpPr>
              <a:spLocks/>
            </p:cNvSpPr>
            <p:nvPr/>
          </p:nvSpPr>
          <p:spPr bwMode="auto">
            <a:xfrm>
              <a:off x="3943" y="3207"/>
              <a:ext cx="46" cy="6"/>
            </a:xfrm>
            <a:custGeom>
              <a:avLst/>
              <a:gdLst>
                <a:gd name="T0" fmla="*/ 3 w 46"/>
                <a:gd name="T1" fmla="*/ 0 h 6"/>
                <a:gd name="T2" fmla="*/ 43 w 46"/>
                <a:gd name="T3" fmla="*/ 0 h 6"/>
                <a:gd name="T4" fmla="*/ 43 w 46"/>
                <a:gd name="T5" fmla="*/ 0 h 6"/>
                <a:gd name="T6" fmla="*/ 43 w 46"/>
                <a:gd name="T7" fmla="*/ 0 h 6"/>
                <a:gd name="T8" fmla="*/ 43 w 46"/>
                <a:gd name="T9" fmla="*/ 0 h 6"/>
                <a:gd name="T10" fmla="*/ 43 w 46"/>
                <a:gd name="T11" fmla="*/ 3 h 6"/>
                <a:gd name="T12" fmla="*/ 43 w 46"/>
                <a:gd name="T13" fmla="*/ 3 h 6"/>
                <a:gd name="T14" fmla="*/ 43 w 46"/>
                <a:gd name="T15" fmla="*/ 3 h 6"/>
                <a:gd name="T16" fmla="*/ 46 w 46"/>
                <a:gd name="T17" fmla="*/ 6 h 6"/>
                <a:gd name="T18" fmla="*/ 46 w 46"/>
                <a:gd name="T19" fmla="*/ 6 h 6"/>
                <a:gd name="T20" fmla="*/ 0 w 46"/>
                <a:gd name="T21" fmla="*/ 6 h 6"/>
                <a:gd name="T22" fmla="*/ 0 w 46"/>
                <a:gd name="T23" fmla="*/ 6 h 6"/>
                <a:gd name="T24" fmla="*/ 0 w 46"/>
                <a:gd name="T25" fmla="*/ 3 h 6"/>
                <a:gd name="T26" fmla="*/ 0 w 46"/>
                <a:gd name="T27" fmla="*/ 3 h 6"/>
                <a:gd name="T28" fmla="*/ 0 w 46"/>
                <a:gd name="T29" fmla="*/ 3 h 6"/>
                <a:gd name="T30" fmla="*/ 3 w 46"/>
                <a:gd name="T31" fmla="*/ 0 h 6"/>
                <a:gd name="T32" fmla="*/ 3 w 46"/>
                <a:gd name="T33" fmla="*/ 0 h 6"/>
                <a:gd name="T34" fmla="*/ 3 w 46"/>
                <a:gd name="T35" fmla="*/ 0 h 6"/>
                <a:gd name="T36" fmla="*/ 3 w 4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6"/>
                <a:gd name="T58" fmla="*/ 0 h 6"/>
                <a:gd name="T59" fmla="*/ 46 w 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6" h="6">
                  <a:moveTo>
                    <a:pt x="3" y="0"/>
                  </a:moveTo>
                  <a:lnTo>
                    <a:pt x="43" y="0"/>
                  </a:lnTo>
                  <a:lnTo>
                    <a:pt x="43" y="3"/>
                  </a:lnTo>
                  <a:lnTo>
                    <a:pt x="4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38" name="Freeform 711"/>
            <p:cNvSpPr>
              <a:spLocks/>
            </p:cNvSpPr>
            <p:nvPr/>
          </p:nvSpPr>
          <p:spPr bwMode="auto">
            <a:xfrm>
              <a:off x="3940" y="3210"/>
              <a:ext cx="49" cy="6"/>
            </a:xfrm>
            <a:custGeom>
              <a:avLst/>
              <a:gdLst>
                <a:gd name="T0" fmla="*/ 3 w 49"/>
                <a:gd name="T1" fmla="*/ 0 h 6"/>
                <a:gd name="T2" fmla="*/ 46 w 49"/>
                <a:gd name="T3" fmla="*/ 0 h 6"/>
                <a:gd name="T4" fmla="*/ 46 w 49"/>
                <a:gd name="T5" fmla="*/ 0 h 6"/>
                <a:gd name="T6" fmla="*/ 46 w 49"/>
                <a:gd name="T7" fmla="*/ 0 h 6"/>
                <a:gd name="T8" fmla="*/ 46 w 49"/>
                <a:gd name="T9" fmla="*/ 3 h 6"/>
                <a:gd name="T10" fmla="*/ 49 w 49"/>
                <a:gd name="T11" fmla="*/ 3 h 6"/>
                <a:gd name="T12" fmla="*/ 49 w 49"/>
                <a:gd name="T13" fmla="*/ 3 h 6"/>
                <a:gd name="T14" fmla="*/ 49 w 49"/>
                <a:gd name="T15" fmla="*/ 3 h 6"/>
                <a:gd name="T16" fmla="*/ 49 w 49"/>
                <a:gd name="T17" fmla="*/ 6 h 6"/>
                <a:gd name="T18" fmla="*/ 49 w 49"/>
                <a:gd name="T19" fmla="*/ 6 h 6"/>
                <a:gd name="T20" fmla="*/ 0 w 49"/>
                <a:gd name="T21" fmla="*/ 6 h 6"/>
                <a:gd name="T22" fmla="*/ 0 w 49"/>
                <a:gd name="T23" fmla="*/ 6 h 6"/>
                <a:gd name="T24" fmla="*/ 3 w 49"/>
                <a:gd name="T25" fmla="*/ 3 h 6"/>
                <a:gd name="T26" fmla="*/ 3 w 49"/>
                <a:gd name="T27" fmla="*/ 3 h 6"/>
                <a:gd name="T28" fmla="*/ 3 w 49"/>
                <a:gd name="T29" fmla="*/ 3 h 6"/>
                <a:gd name="T30" fmla="*/ 3 w 49"/>
                <a:gd name="T31" fmla="*/ 3 h 6"/>
                <a:gd name="T32" fmla="*/ 3 w 49"/>
                <a:gd name="T33" fmla="*/ 0 h 6"/>
                <a:gd name="T34" fmla="*/ 3 w 49"/>
                <a:gd name="T35" fmla="*/ 0 h 6"/>
                <a:gd name="T36" fmla="*/ 3 w 4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49"/>
                <a:gd name="T58" fmla="*/ 0 h 6"/>
                <a:gd name="T59" fmla="*/ 49 w 4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49" h="6">
                  <a:moveTo>
                    <a:pt x="3" y="0"/>
                  </a:moveTo>
                  <a:lnTo>
                    <a:pt x="46" y="0"/>
                  </a:lnTo>
                  <a:lnTo>
                    <a:pt x="46" y="3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39" name="Freeform 712"/>
            <p:cNvSpPr>
              <a:spLocks/>
            </p:cNvSpPr>
            <p:nvPr/>
          </p:nvSpPr>
          <p:spPr bwMode="auto">
            <a:xfrm>
              <a:off x="3940" y="3213"/>
              <a:ext cx="52" cy="6"/>
            </a:xfrm>
            <a:custGeom>
              <a:avLst/>
              <a:gdLst>
                <a:gd name="T0" fmla="*/ 3 w 52"/>
                <a:gd name="T1" fmla="*/ 0 h 6"/>
                <a:gd name="T2" fmla="*/ 49 w 52"/>
                <a:gd name="T3" fmla="*/ 0 h 6"/>
                <a:gd name="T4" fmla="*/ 49 w 52"/>
                <a:gd name="T5" fmla="*/ 0 h 6"/>
                <a:gd name="T6" fmla="*/ 49 w 52"/>
                <a:gd name="T7" fmla="*/ 0 h 6"/>
                <a:gd name="T8" fmla="*/ 49 w 52"/>
                <a:gd name="T9" fmla="*/ 3 h 6"/>
                <a:gd name="T10" fmla="*/ 49 w 52"/>
                <a:gd name="T11" fmla="*/ 3 h 6"/>
                <a:gd name="T12" fmla="*/ 49 w 52"/>
                <a:gd name="T13" fmla="*/ 3 h 6"/>
                <a:gd name="T14" fmla="*/ 49 w 52"/>
                <a:gd name="T15" fmla="*/ 3 h 6"/>
                <a:gd name="T16" fmla="*/ 49 w 52"/>
                <a:gd name="T17" fmla="*/ 6 h 6"/>
                <a:gd name="T18" fmla="*/ 52 w 52"/>
                <a:gd name="T19" fmla="*/ 6 h 6"/>
                <a:gd name="T20" fmla="*/ 0 w 52"/>
                <a:gd name="T21" fmla="*/ 6 h 6"/>
                <a:gd name="T22" fmla="*/ 0 w 52"/>
                <a:gd name="T23" fmla="*/ 6 h 6"/>
                <a:gd name="T24" fmla="*/ 0 w 52"/>
                <a:gd name="T25" fmla="*/ 3 h 6"/>
                <a:gd name="T26" fmla="*/ 0 w 52"/>
                <a:gd name="T27" fmla="*/ 3 h 6"/>
                <a:gd name="T28" fmla="*/ 0 w 52"/>
                <a:gd name="T29" fmla="*/ 3 h 6"/>
                <a:gd name="T30" fmla="*/ 0 w 52"/>
                <a:gd name="T31" fmla="*/ 3 h 6"/>
                <a:gd name="T32" fmla="*/ 3 w 52"/>
                <a:gd name="T33" fmla="*/ 0 h 6"/>
                <a:gd name="T34" fmla="*/ 3 w 52"/>
                <a:gd name="T35" fmla="*/ 0 h 6"/>
                <a:gd name="T36" fmla="*/ 3 w 5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2"/>
                <a:gd name="T58" fmla="*/ 0 h 6"/>
                <a:gd name="T59" fmla="*/ 52 w 5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2" h="6">
                  <a:moveTo>
                    <a:pt x="3" y="0"/>
                  </a:moveTo>
                  <a:lnTo>
                    <a:pt x="49" y="0"/>
                  </a:lnTo>
                  <a:lnTo>
                    <a:pt x="49" y="3"/>
                  </a:lnTo>
                  <a:lnTo>
                    <a:pt x="49" y="6"/>
                  </a:lnTo>
                  <a:lnTo>
                    <a:pt x="5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40" name="Freeform 713"/>
            <p:cNvSpPr>
              <a:spLocks/>
            </p:cNvSpPr>
            <p:nvPr/>
          </p:nvSpPr>
          <p:spPr bwMode="auto">
            <a:xfrm>
              <a:off x="3937" y="3216"/>
              <a:ext cx="55" cy="6"/>
            </a:xfrm>
            <a:custGeom>
              <a:avLst/>
              <a:gdLst>
                <a:gd name="T0" fmla="*/ 3 w 55"/>
                <a:gd name="T1" fmla="*/ 0 h 6"/>
                <a:gd name="T2" fmla="*/ 52 w 55"/>
                <a:gd name="T3" fmla="*/ 0 h 6"/>
                <a:gd name="T4" fmla="*/ 52 w 55"/>
                <a:gd name="T5" fmla="*/ 0 h 6"/>
                <a:gd name="T6" fmla="*/ 52 w 55"/>
                <a:gd name="T7" fmla="*/ 0 h 6"/>
                <a:gd name="T8" fmla="*/ 52 w 55"/>
                <a:gd name="T9" fmla="*/ 3 h 6"/>
                <a:gd name="T10" fmla="*/ 55 w 55"/>
                <a:gd name="T11" fmla="*/ 3 h 6"/>
                <a:gd name="T12" fmla="*/ 55 w 55"/>
                <a:gd name="T13" fmla="*/ 3 h 6"/>
                <a:gd name="T14" fmla="*/ 55 w 55"/>
                <a:gd name="T15" fmla="*/ 3 h 6"/>
                <a:gd name="T16" fmla="*/ 55 w 55"/>
                <a:gd name="T17" fmla="*/ 6 h 6"/>
                <a:gd name="T18" fmla="*/ 55 w 55"/>
                <a:gd name="T19" fmla="*/ 6 h 6"/>
                <a:gd name="T20" fmla="*/ 0 w 55"/>
                <a:gd name="T21" fmla="*/ 6 h 6"/>
                <a:gd name="T22" fmla="*/ 3 w 55"/>
                <a:gd name="T23" fmla="*/ 6 h 6"/>
                <a:gd name="T24" fmla="*/ 3 w 55"/>
                <a:gd name="T25" fmla="*/ 3 h 6"/>
                <a:gd name="T26" fmla="*/ 3 w 55"/>
                <a:gd name="T27" fmla="*/ 3 h 6"/>
                <a:gd name="T28" fmla="*/ 3 w 55"/>
                <a:gd name="T29" fmla="*/ 3 h 6"/>
                <a:gd name="T30" fmla="*/ 3 w 55"/>
                <a:gd name="T31" fmla="*/ 3 h 6"/>
                <a:gd name="T32" fmla="*/ 3 w 55"/>
                <a:gd name="T33" fmla="*/ 0 h 6"/>
                <a:gd name="T34" fmla="*/ 3 w 55"/>
                <a:gd name="T35" fmla="*/ 0 h 6"/>
                <a:gd name="T36" fmla="*/ 3 w 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6"/>
                <a:gd name="T59" fmla="*/ 55 w 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6">
                  <a:moveTo>
                    <a:pt x="3" y="0"/>
                  </a:moveTo>
                  <a:lnTo>
                    <a:pt x="52" y="0"/>
                  </a:lnTo>
                  <a:lnTo>
                    <a:pt x="52" y="3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41" name="Freeform 714"/>
            <p:cNvSpPr>
              <a:spLocks/>
            </p:cNvSpPr>
            <p:nvPr/>
          </p:nvSpPr>
          <p:spPr bwMode="auto">
            <a:xfrm>
              <a:off x="3937" y="3219"/>
              <a:ext cx="55" cy="6"/>
            </a:xfrm>
            <a:custGeom>
              <a:avLst/>
              <a:gdLst>
                <a:gd name="T0" fmla="*/ 3 w 55"/>
                <a:gd name="T1" fmla="*/ 0 h 6"/>
                <a:gd name="T2" fmla="*/ 55 w 55"/>
                <a:gd name="T3" fmla="*/ 0 h 6"/>
                <a:gd name="T4" fmla="*/ 55 w 55"/>
                <a:gd name="T5" fmla="*/ 0 h 6"/>
                <a:gd name="T6" fmla="*/ 55 w 55"/>
                <a:gd name="T7" fmla="*/ 0 h 6"/>
                <a:gd name="T8" fmla="*/ 55 w 55"/>
                <a:gd name="T9" fmla="*/ 3 h 6"/>
                <a:gd name="T10" fmla="*/ 55 w 55"/>
                <a:gd name="T11" fmla="*/ 3 h 6"/>
                <a:gd name="T12" fmla="*/ 55 w 55"/>
                <a:gd name="T13" fmla="*/ 3 h 6"/>
                <a:gd name="T14" fmla="*/ 55 w 55"/>
                <a:gd name="T15" fmla="*/ 3 h 6"/>
                <a:gd name="T16" fmla="*/ 55 w 55"/>
                <a:gd name="T17" fmla="*/ 6 h 6"/>
                <a:gd name="T18" fmla="*/ 55 w 55"/>
                <a:gd name="T19" fmla="*/ 6 h 6"/>
                <a:gd name="T20" fmla="*/ 0 w 55"/>
                <a:gd name="T21" fmla="*/ 6 h 6"/>
                <a:gd name="T22" fmla="*/ 0 w 55"/>
                <a:gd name="T23" fmla="*/ 6 h 6"/>
                <a:gd name="T24" fmla="*/ 0 w 55"/>
                <a:gd name="T25" fmla="*/ 3 h 6"/>
                <a:gd name="T26" fmla="*/ 0 w 55"/>
                <a:gd name="T27" fmla="*/ 3 h 6"/>
                <a:gd name="T28" fmla="*/ 0 w 55"/>
                <a:gd name="T29" fmla="*/ 3 h 6"/>
                <a:gd name="T30" fmla="*/ 3 w 55"/>
                <a:gd name="T31" fmla="*/ 3 h 6"/>
                <a:gd name="T32" fmla="*/ 3 w 55"/>
                <a:gd name="T33" fmla="*/ 0 h 6"/>
                <a:gd name="T34" fmla="*/ 3 w 55"/>
                <a:gd name="T35" fmla="*/ 0 h 6"/>
                <a:gd name="T36" fmla="*/ 3 w 5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5"/>
                <a:gd name="T58" fmla="*/ 0 h 6"/>
                <a:gd name="T59" fmla="*/ 55 w 5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5" h="6">
                  <a:moveTo>
                    <a:pt x="3" y="0"/>
                  </a:moveTo>
                  <a:lnTo>
                    <a:pt x="55" y="0"/>
                  </a:lnTo>
                  <a:lnTo>
                    <a:pt x="55" y="3"/>
                  </a:lnTo>
                  <a:lnTo>
                    <a:pt x="5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42" name="Freeform 715"/>
            <p:cNvSpPr>
              <a:spLocks/>
            </p:cNvSpPr>
            <p:nvPr/>
          </p:nvSpPr>
          <p:spPr bwMode="auto">
            <a:xfrm>
              <a:off x="3937" y="3222"/>
              <a:ext cx="58" cy="6"/>
            </a:xfrm>
            <a:custGeom>
              <a:avLst/>
              <a:gdLst>
                <a:gd name="T0" fmla="*/ 0 w 58"/>
                <a:gd name="T1" fmla="*/ 0 h 6"/>
                <a:gd name="T2" fmla="*/ 55 w 58"/>
                <a:gd name="T3" fmla="*/ 0 h 6"/>
                <a:gd name="T4" fmla="*/ 55 w 58"/>
                <a:gd name="T5" fmla="*/ 0 h 6"/>
                <a:gd name="T6" fmla="*/ 55 w 58"/>
                <a:gd name="T7" fmla="*/ 0 h 6"/>
                <a:gd name="T8" fmla="*/ 55 w 58"/>
                <a:gd name="T9" fmla="*/ 3 h 6"/>
                <a:gd name="T10" fmla="*/ 55 w 58"/>
                <a:gd name="T11" fmla="*/ 3 h 6"/>
                <a:gd name="T12" fmla="*/ 55 w 58"/>
                <a:gd name="T13" fmla="*/ 3 h 6"/>
                <a:gd name="T14" fmla="*/ 58 w 58"/>
                <a:gd name="T15" fmla="*/ 3 h 6"/>
                <a:gd name="T16" fmla="*/ 58 w 58"/>
                <a:gd name="T17" fmla="*/ 6 h 6"/>
                <a:gd name="T18" fmla="*/ 58 w 58"/>
                <a:gd name="T19" fmla="*/ 6 h 6"/>
                <a:gd name="T20" fmla="*/ 0 w 58"/>
                <a:gd name="T21" fmla="*/ 6 h 6"/>
                <a:gd name="T22" fmla="*/ 0 w 58"/>
                <a:gd name="T23" fmla="*/ 6 h 6"/>
                <a:gd name="T24" fmla="*/ 0 w 58"/>
                <a:gd name="T25" fmla="*/ 3 h 6"/>
                <a:gd name="T26" fmla="*/ 0 w 58"/>
                <a:gd name="T27" fmla="*/ 3 h 6"/>
                <a:gd name="T28" fmla="*/ 0 w 58"/>
                <a:gd name="T29" fmla="*/ 3 h 6"/>
                <a:gd name="T30" fmla="*/ 0 w 58"/>
                <a:gd name="T31" fmla="*/ 3 h 6"/>
                <a:gd name="T32" fmla="*/ 0 w 58"/>
                <a:gd name="T33" fmla="*/ 0 h 6"/>
                <a:gd name="T34" fmla="*/ 0 w 58"/>
                <a:gd name="T35" fmla="*/ 0 h 6"/>
                <a:gd name="T36" fmla="*/ 0 w 5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58"/>
                <a:gd name="T58" fmla="*/ 0 h 6"/>
                <a:gd name="T59" fmla="*/ 58 w 5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58" h="6">
                  <a:moveTo>
                    <a:pt x="0" y="0"/>
                  </a:moveTo>
                  <a:lnTo>
                    <a:pt x="55" y="0"/>
                  </a:lnTo>
                  <a:lnTo>
                    <a:pt x="55" y="3"/>
                  </a:lnTo>
                  <a:lnTo>
                    <a:pt x="58" y="3"/>
                  </a:lnTo>
                  <a:lnTo>
                    <a:pt x="5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43" name="Freeform 716"/>
            <p:cNvSpPr>
              <a:spLocks/>
            </p:cNvSpPr>
            <p:nvPr/>
          </p:nvSpPr>
          <p:spPr bwMode="auto">
            <a:xfrm>
              <a:off x="3934" y="3225"/>
              <a:ext cx="61" cy="6"/>
            </a:xfrm>
            <a:custGeom>
              <a:avLst/>
              <a:gdLst>
                <a:gd name="T0" fmla="*/ 3 w 61"/>
                <a:gd name="T1" fmla="*/ 0 h 6"/>
                <a:gd name="T2" fmla="*/ 58 w 61"/>
                <a:gd name="T3" fmla="*/ 0 h 6"/>
                <a:gd name="T4" fmla="*/ 58 w 61"/>
                <a:gd name="T5" fmla="*/ 0 h 6"/>
                <a:gd name="T6" fmla="*/ 61 w 61"/>
                <a:gd name="T7" fmla="*/ 0 h 6"/>
                <a:gd name="T8" fmla="*/ 61 w 61"/>
                <a:gd name="T9" fmla="*/ 3 h 6"/>
                <a:gd name="T10" fmla="*/ 61 w 61"/>
                <a:gd name="T11" fmla="*/ 3 h 6"/>
                <a:gd name="T12" fmla="*/ 61 w 61"/>
                <a:gd name="T13" fmla="*/ 3 h 6"/>
                <a:gd name="T14" fmla="*/ 61 w 61"/>
                <a:gd name="T15" fmla="*/ 3 h 6"/>
                <a:gd name="T16" fmla="*/ 61 w 61"/>
                <a:gd name="T17" fmla="*/ 6 h 6"/>
                <a:gd name="T18" fmla="*/ 61 w 61"/>
                <a:gd name="T19" fmla="*/ 6 h 6"/>
                <a:gd name="T20" fmla="*/ 0 w 61"/>
                <a:gd name="T21" fmla="*/ 6 h 6"/>
                <a:gd name="T22" fmla="*/ 0 w 61"/>
                <a:gd name="T23" fmla="*/ 6 h 6"/>
                <a:gd name="T24" fmla="*/ 0 w 61"/>
                <a:gd name="T25" fmla="*/ 3 h 6"/>
                <a:gd name="T26" fmla="*/ 0 w 61"/>
                <a:gd name="T27" fmla="*/ 3 h 6"/>
                <a:gd name="T28" fmla="*/ 3 w 61"/>
                <a:gd name="T29" fmla="*/ 3 h 6"/>
                <a:gd name="T30" fmla="*/ 3 w 61"/>
                <a:gd name="T31" fmla="*/ 3 h 6"/>
                <a:gd name="T32" fmla="*/ 3 w 61"/>
                <a:gd name="T33" fmla="*/ 0 h 6"/>
                <a:gd name="T34" fmla="*/ 3 w 61"/>
                <a:gd name="T35" fmla="*/ 0 h 6"/>
                <a:gd name="T36" fmla="*/ 3 w 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1"/>
                <a:gd name="T58" fmla="*/ 0 h 6"/>
                <a:gd name="T59" fmla="*/ 61 w 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1" h="6">
                  <a:moveTo>
                    <a:pt x="3" y="0"/>
                  </a:moveTo>
                  <a:lnTo>
                    <a:pt x="58" y="0"/>
                  </a:lnTo>
                  <a:lnTo>
                    <a:pt x="61" y="0"/>
                  </a:lnTo>
                  <a:lnTo>
                    <a:pt x="61" y="3"/>
                  </a:lnTo>
                  <a:lnTo>
                    <a:pt x="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44" name="Freeform 717"/>
            <p:cNvSpPr>
              <a:spLocks/>
            </p:cNvSpPr>
            <p:nvPr/>
          </p:nvSpPr>
          <p:spPr bwMode="auto">
            <a:xfrm>
              <a:off x="3934" y="3228"/>
              <a:ext cx="61" cy="6"/>
            </a:xfrm>
            <a:custGeom>
              <a:avLst/>
              <a:gdLst>
                <a:gd name="T0" fmla="*/ 3 w 61"/>
                <a:gd name="T1" fmla="*/ 0 h 6"/>
                <a:gd name="T2" fmla="*/ 61 w 61"/>
                <a:gd name="T3" fmla="*/ 0 h 6"/>
                <a:gd name="T4" fmla="*/ 61 w 61"/>
                <a:gd name="T5" fmla="*/ 0 h 6"/>
                <a:gd name="T6" fmla="*/ 61 w 61"/>
                <a:gd name="T7" fmla="*/ 0 h 6"/>
                <a:gd name="T8" fmla="*/ 61 w 61"/>
                <a:gd name="T9" fmla="*/ 3 h 6"/>
                <a:gd name="T10" fmla="*/ 61 w 61"/>
                <a:gd name="T11" fmla="*/ 3 h 6"/>
                <a:gd name="T12" fmla="*/ 61 w 61"/>
                <a:gd name="T13" fmla="*/ 3 h 6"/>
                <a:gd name="T14" fmla="*/ 61 w 61"/>
                <a:gd name="T15" fmla="*/ 3 h 6"/>
                <a:gd name="T16" fmla="*/ 61 w 61"/>
                <a:gd name="T17" fmla="*/ 6 h 6"/>
                <a:gd name="T18" fmla="*/ 61 w 61"/>
                <a:gd name="T19" fmla="*/ 6 h 6"/>
                <a:gd name="T20" fmla="*/ 0 w 61"/>
                <a:gd name="T21" fmla="*/ 6 h 6"/>
                <a:gd name="T22" fmla="*/ 0 w 61"/>
                <a:gd name="T23" fmla="*/ 6 h 6"/>
                <a:gd name="T24" fmla="*/ 0 w 61"/>
                <a:gd name="T25" fmla="*/ 3 h 6"/>
                <a:gd name="T26" fmla="*/ 0 w 61"/>
                <a:gd name="T27" fmla="*/ 3 h 6"/>
                <a:gd name="T28" fmla="*/ 0 w 61"/>
                <a:gd name="T29" fmla="*/ 3 h 6"/>
                <a:gd name="T30" fmla="*/ 0 w 61"/>
                <a:gd name="T31" fmla="*/ 3 h 6"/>
                <a:gd name="T32" fmla="*/ 0 w 61"/>
                <a:gd name="T33" fmla="*/ 0 h 6"/>
                <a:gd name="T34" fmla="*/ 0 w 61"/>
                <a:gd name="T35" fmla="*/ 0 h 6"/>
                <a:gd name="T36" fmla="*/ 3 w 6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1"/>
                <a:gd name="T58" fmla="*/ 0 h 6"/>
                <a:gd name="T59" fmla="*/ 61 w 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1" h="6">
                  <a:moveTo>
                    <a:pt x="3" y="0"/>
                  </a:moveTo>
                  <a:lnTo>
                    <a:pt x="61" y="0"/>
                  </a:lnTo>
                  <a:lnTo>
                    <a:pt x="61" y="3"/>
                  </a:lnTo>
                  <a:lnTo>
                    <a:pt x="6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45" name="Freeform 718"/>
            <p:cNvSpPr>
              <a:spLocks/>
            </p:cNvSpPr>
            <p:nvPr/>
          </p:nvSpPr>
          <p:spPr bwMode="auto">
            <a:xfrm>
              <a:off x="3931" y="3231"/>
              <a:ext cx="67" cy="6"/>
            </a:xfrm>
            <a:custGeom>
              <a:avLst/>
              <a:gdLst>
                <a:gd name="T0" fmla="*/ 3 w 67"/>
                <a:gd name="T1" fmla="*/ 0 h 6"/>
                <a:gd name="T2" fmla="*/ 64 w 67"/>
                <a:gd name="T3" fmla="*/ 0 h 6"/>
                <a:gd name="T4" fmla="*/ 64 w 67"/>
                <a:gd name="T5" fmla="*/ 0 h 6"/>
                <a:gd name="T6" fmla="*/ 64 w 67"/>
                <a:gd name="T7" fmla="*/ 0 h 6"/>
                <a:gd name="T8" fmla="*/ 64 w 67"/>
                <a:gd name="T9" fmla="*/ 3 h 6"/>
                <a:gd name="T10" fmla="*/ 64 w 67"/>
                <a:gd name="T11" fmla="*/ 3 h 6"/>
                <a:gd name="T12" fmla="*/ 67 w 67"/>
                <a:gd name="T13" fmla="*/ 3 h 6"/>
                <a:gd name="T14" fmla="*/ 67 w 67"/>
                <a:gd name="T15" fmla="*/ 3 h 6"/>
                <a:gd name="T16" fmla="*/ 67 w 67"/>
                <a:gd name="T17" fmla="*/ 6 h 6"/>
                <a:gd name="T18" fmla="*/ 67 w 67"/>
                <a:gd name="T19" fmla="*/ 6 h 6"/>
                <a:gd name="T20" fmla="*/ 0 w 67"/>
                <a:gd name="T21" fmla="*/ 6 h 6"/>
                <a:gd name="T22" fmla="*/ 3 w 67"/>
                <a:gd name="T23" fmla="*/ 6 h 6"/>
                <a:gd name="T24" fmla="*/ 3 w 67"/>
                <a:gd name="T25" fmla="*/ 3 h 6"/>
                <a:gd name="T26" fmla="*/ 3 w 67"/>
                <a:gd name="T27" fmla="*/ 3 h 6"/>
                <a:gd name="T28" fmla="*/ 3 w 67"/>
                <a:gd name="T29" fmla="*/ 3 h 6"/>
                <a:gd name="T30" fmla="*/ 3 w 67"/>
                <a:gd name="T31" fmla="*/ 3 h 6"/>
                <a:gd name="T32" fmla="*/ 3 w 67"/>
                <a:gd name="T33" fmla="*/ 0 h 6"/>
                <a:gd name="T34" fmla="*/ 3 w 67"/>
                <a:gd name="T35" fmla="*/ 0 h 6"/>
                <a:gd name="T36" fmla="*/ 3 w 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6"/>
                <a:gd name="T59" fmla="*/ 67 w 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6">
                  <a:moveTo>
                    <a:pt x="3" y="0"/>
                  </a:moveTo>
                  <a:lnTo>
                    <a:pt x="64" y="0"/>
                  </a:lnTo>
                  <a:lnTo>
                    <a:pt x="64" y="3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46" name="Freeform 719"/>
            <p:cNvSpPr>
              <a:spLocks/>
            </p:cNvSpPr>
            <p:nvPr/>
          </p:nvSpPr>
          <p:spPr bwMode="auto">
            <a:xfrm>
              <a:off x="3931" y="3234"/>
              <a:ext cx="67" cy="6"/>
            </a:xfrm>
            <a:custGeom>
              <a:avLst/>
              <a:gdLst>
                <a:gd name="T0" fmla="*/ 3 w 67"/>
                <a:gd name="T1" fmla="*/ 0 h 6"/>
                <a:gd name="T2" fmla="*/ 64 w 67"/>
                <a:gd name="T3" fmla="*/ 0 h 6"/>
                <a:gd name="T4" fmla="*/ 67 w 67"/>
                <a:gd name="T5" fmla="*/ 0 h 6"/>
                <a:gd name="T6" fmla="*/ 67 w 67"/>
                <a:gd name="T7" fmla="*/ 0 h 6"/>
                <a:gd name="T8" fmla="*/ 67 w 67"/>
                <a:gd name="T9" fmla="*/ 3 h 6"/>
                <a:gd name="T10" fmla="*/ 67 w 67"/>
                <a:gd name="T11" fmla="*/ 3 h 6"/>
                <a:gd name="T12" fmla="*/ 67 w 67"/>
                <a:gd name="T13" fmla="*/ 3 h 6"/>
                <a:gd name="T14" fmla="*/ 67 w 67"/>
                <a:gd name="T15" fmla="*/ 3 h 6"/>
                <a:gd name="T16" fmla="*/ 67 w 67"/>
                <a:gd name="T17" fmla="*/ 6 h 6"/>
                <a:gd name="T18" fmla="*/ 67 w 67"/>
                <a:gd name="T19" fmla="*/ 6 h 6"/>
                <a:gd name="T20" fmla="*/ 0 w 67"/>
                <a:gd name="T21" fmla="*/ 6 h 6"/>
                <a:gd name="T22" fmla="*/ 0 w 67"/>
                <a:gd name="T23" fmla="*/ 6 h 6"/>
                <a:gd name="T24" fmla="*/ 0 w 67"/>
                <a:gd name="T25" fmla="*/ 3 h 6"/>
                <a:gd name="T26" fmla="*/ 0 w 67"/>
                <a:gd name="T27" fmla="*/ 3 h 6"/>
                <a:gd name="T28" fmla="*/ 0 w 67"/>
                <a:gd name="T29" fmla="*/ 3 h 6"/>
                <a:gd name="T30" fmla="*/ 3 w 67"/>
                <a:gd name="T31" fmla="*/ 3 h 6"/>
                <a:gd name="T32" fmla="*/ 3 w 67"/>
                <a:gd name="T33" fmla="*/ 0 h 6"/>
                <a:gd name="T34" fmla="*/ 3 w 67"/>
                <a:gd name="T35" fmla="*/ 0 h 6"/>
                <a:gd name="T36" fmla="*/ 3 w 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6"/>
                <a:gd name="T59" fmla="*/ 67 w 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6">
                  <a:moveTo>
                    <a:pt x="3" y="0"/>
                  </a:moveTo>
                  <a:lnTo>
                    <a:pt x="64" y="0"/>
                  </a:lnTo>
                  <a:lnTo>
                    <a:pt x="67" y="0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47" name="Freeform 720"/>
            <p:cNvSpPr>
              <a:spLocks/>
            </p:cNvSpPr>
            <p:nvPr/>
          </p:nvSpPr>
          <p:spPr bwMode="auto">
            <a:xfrm>
              <a:off x="3931" y="3237"/>
              <a:ext cx="67" cy="7"/>
            </a:xfrm>
            <a:custGeom>
              <a:avLst/>
              <a:gdLst>
                <a:gd name="T0" fmla="*/ 0 w 67"/>
                <a:gd name="T1" fmla="*/ 0 h 7"/>
                <a:gd name="T2" fmla="*/ 67 w 67"/>
                <a:gd name="T3" fmla="*/ 0 h 7"/>
                <a:gd name="T4" fmla="*/ 67 w 67"/>
                <a:gd name="T5" fmla="*/ 0 h 7"/>
                <a:gd name="T6" fmla="*/ 67 w 67"/>
                <a:gd name="T7" fmla="*/ 0 h 7"/>
                <a:gd name="T8" fmla="*/ 67 w 67"/>
                <a:gd name="T9" fmla="*/ 3 h 7"/>
                <a:gd name="T10" fmla="*/ 67 w 67"/>
                <a:gd name="T11" fmla="*/ 3 h 7"/>
                <a:gd name="T12" fmla="*/ 67 w 67"/>
                <a:gd name="T13" fmla="*/ 3 h 7"/>
                <a:gd name="T14" fmla="*/ 67 w 67"/>
                <a:gd name="T15" fmla="*/ 3 h 7"/>
                <a:gd name="T16" fmla="*/ 67 w 67"/>
                <a:gd name="T17" fmla="*/ 7 h 7"/>
                <a:gd name="T18" fmla="*/ 67 w 67"/>
                <a:gd name="T19" fmla="*/ 7 h 7"/>
                <a:gd name="T20" fmla="*/ 0 w 67"/>
                <a:gd name="T21" fmla="*/ 7 h 7"/>
                <a:gd name="T22" fmla="*/ 0 w 67"/>
                <a:gd name="T23" fmla="*/ 7 h 7"/>
                <a:gd name="T24" fmla="*/ 0 w 67"/>
                <a:gd name="T25" fmla="*/ 3 h 7"/>
                <a:gd name="T26" fmla="*/ 0 w 67"/>
                <a:gd name="T27" fmla="*/ 3 h 7"/>
                <a:gd name="T28" fmla="*/ 0 w 67"/>
                <a:gd name="T29" fmla="*/ 3 h 7"/>
                <a:gd name="T30" fmla="*/ 0 w 67"/>
                <a:gd name="T31" fmla="*/ 3 h 7"/>
                <a:gd name="T32" fmla="*/ 0 w 67"/>
                <a:gd name="T33" fmla="*/ 0 h 7"/>
                <a:gd name="T34" fmla="*/ 0 w 67"/>
                <a:gd name="T35" fmla="*/ 0 h 7"/>
                <a:gd name="T36" fmla="*/ 0 w 67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7"/>
                <a:gd name="T58" fmla="*/ 0 h 7"/>
                <a:gd name="T59" fmla="*/ 67 w 67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7" h="7">
                  <a:moveTo>
                    <a:pt x="0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67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48" name="Freeform 721"/>
            <p:cNvSpPr>
              <a:spLocks/>
            </p:cNvSpPr>
            <p:nvPr/>
          </p:nvSpPr>
          <p:spPr bwMode="auto">
            <a:xfrm>
              <a:off x="3928" y="3240"/>
              <a:ext cx="73" cy="7"/>
            </a:xfrm>
            <a:custGeom>
              <a:avLst/>
              <a:gdLst>
                <a:gd name="T0" fmla="*/ 3 w 73"/>
                <a:gd name="T1" fmla="*/ 0 h 7"/>
                <a:gd name="T2" fmla="*/ 70 w 73"/>
                <a:gd name="T3" fmla="*/ 0 h 7"/>
                <a:gd name="T4" fmla="*/ 70 w 73"/>
                <a:gd name="T5" fmla="*/ 0 h 7"/>
                <a:gd name="T6" fmla="*/ 70 w 73"/>
                <a:gd name="T7" fmla="*/ 0 h 7"/>
                <a:gd name="T8" fmla="*/ 70 w 73"/>
                <a:gd name="T9" fmla="*/ 4 h 7"/>
                <a:gd name="T10" fmla="*/ 70 w 73"/>
                <a:gd name="T11" fmla="*/ 4 h 7"/>
                <a:gd name="T12" fmla="*/ 73 w 73"/>
                <a:gd name="T13" fmla="*/ 4 h 7"/>
                <a:gd name="T14" fmla="*/ 73 w 73"/>
                <a:gd name="T15" fmla="*/ 4 h 7"/>
                <a:gd name="T16" fmla="*/ 73 w 73"/>
                <a:gd name="T17" fmla="*/ 7 h 7"/>
                <a:gd name="T18" fmla="*/ 73 w 73"/>
                <a:gd name="T19" fmla="*/ 7 h 7"/>
                <a:gd name="T20" fmla="*/ 0 w 73"/>
                <a:gd name="T21" fmla="*/ 7 h 7"/>
                <a:gd name="T22" fmla="*/ 3 w 73"/>
                <a:gd name="T23" fmla="*/ 7 h 7"/>
                <a:gd name="T24" fmla="*/ 3 w 73"/>
                <a:gd name="T25" fmla="*/ 4 h 7"/>
                <a:gd name="T26" fmla="*/ 3 w 73"/>
                <a:gd name="T27" fmla="*/ 4 h 7"/>
                <a:gd name="T28" fmla="*/ 3 w 73"/>
                <a:gd name="T29" fmla="*/ 4 h 7"/>
                <a:gd name="T30" fmla="*/ 3 w 73"/>
                <a:gd name="T31" fmla="*/ 4 h 7"/>
                <a:gd name="T32" fmla="*/ 3 w 73"/>
                <a:gd name="T33" fmla="*/ 0 h 7"/>
                <a:gd name="T34" fmla="*/ 3 w 73"/>
                <a:gd name="T35" fmla="*/ 0 h 7"/>
                <a:gd name="T36" fmla="*/ 3 w 73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7"/>
                <a:gd name="T59" fmla="*/ 73 w 73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7">
                  <a:moveTo>
                    <a:pt x="3" y="0"/>
                  </a:moveTo>
                  <a:lnTo>
                    <a:pt x="70" y="0"/>
                  </a:lnTo>
                  <a:lnTo>
                    <a:pt x="70" y="4"/>
                  </a:lnTo>
                  <a:lnTo>
                    <a:pt x="73" y="4"/>
                  </a:lnTo>
                  <a:lnTo>
                    <a:pt x="73" y="7"/>
                  </a:lnTo>
                  <a:lnTo>
                    <a:pt x="0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49" name="Freeform 722"/>
            <p:cNvSpPr>
              <a:spLocks/>
            </p:cNvSpPr>
            <p:nvPr/>
          </p:nvSpPr>
          <p:spPr bwMode="auto">
            <a:xfrm>
              <a:off x="3928" y="3244"/>
              <a:ext cx="73" cy="6"/>
            </a:xfrm>
            <a:custGeom>
              <a:avLst/>
              <a:gdLst>
                <a:gd name="T0" fmla="*/ 3 w 73"/>
                <a:gd name="T1" fmla="*/ 0 h 6"/>
                <a:gd name="T2" fmla="*/ 70 w 73"/>
                <a:gd name="T3" fmla="*/ 0 h 6"/>
                <a:gd name="T4" fmla="*/ 73 w 73"/>
                <a:gd name="T5" fmla="*/ 0 h 6"/>
                <a:gd name="T6" fmla="*/ 73 w 73"/>
                <a:gd name="T7" fmla="*/ 0 h 6"/>
                <a:gd name="T8" fmla="*/ 73 w 73"/>
                <a:gd name="T9" fmla="*/ 3 h 6"/>
                <a:gd name="T10" fmla="*/ 73 w 73"/>
                <a:gd name="T11" fmla="*/ 3 h 6"/>
                <a:gd name="T12" fmla="*/ 73 w 73"/>
                <a:gd name="T13" fmla="*/ 3 h 6"/>
                <a:gd name="T14" fmla="*/ 73 w 73"/>
                <a:gd name="T15" fmla="*/ 3 h 6"/>
                <a:gd name="T16" fmla="*/ 73 w 73"/>
                <a:gd name="T17" fmla="*/ 6 h 6"/>
                <a:gd name="T18" fmla="*/ 73 w 73"/>
                <a:gd name="T19" fmla="*/ 6 h 6"/>
                <a:gd name="T20" fmla="*/ 0 w 73"/>
                <a:gd name="T21" fmla="*/ 6 h 6"/>
                <a:gd name="T22" fmla="*/ 0 w 73"/>
                <a:gd name="T23" fmla="*/ 6 h 6"/>
                <a:gd name="T24" fmla="*/ 0 w 73"/>
                <a:gd name="T25" fmla="*/ 3 h 6"/>
                <a:gd name="T26" fmla="*/ 0 w 73"/>
                <a:gd name="T27" fmla="*/ 3 h 6"/>
                <a:gd name="T28" fmla="*/ 0 w 73"/>
                <a:gd name="T29" fmla="*/ 3 h 6"/>
                <a:gd name="T30" fmla="*/ 3 w 73"/>
                <a:gd name="T31" fmla="*/ 3 h 6"/>
                <a:gd name="T32" fmla="*/ 3 w 73"/>
                <a:gd name="T33" fmla="*/ 0 h 6"/>
                <a:gd name="T34" fmla="*/ 3 w 73"/>
                <a:gd name="T35" fmla="*/ 0 h 6"/>
                <a:gd name="T36" fmla="*/ 3 w 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6"/>
                <a:gd name="T59" fmla="*/ 73 w 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6">
                  <a:moveTo>
                    <a:pt x="3" y="0"/>
                  </a:moveTo>
                  <a:lnTo>
                    <a:pt x="70" y="0"/>
                  </a:lnTo>
                  <a:lnTo>
                    <a:pt x="73" y="0"/>
                  </a:lnTo>
                  <a:lnTo>
                    <a:pt x="73" y="3"/>
                  </a:lnTo>
                  <a:lnTo>
                    <a:pt x="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50" name="Freeform 723"/>
            <p:cNvSpPr>
              <a:spLocks/>
            </p:cNvSpPr>
            <p:nvPr/>
          </p:nvSpPr>
          <p:spPr bwMode="auto">
            <a:xfrm>
              <a:off x="3928" y="3247"/>
              <a:ext cx="73" cy="6"/>
            </a:xfrm>
            <a:custGeom>
              <a:avLst/>
              <a:gdLst>
                <a:gd name="T0" fmla="*/ 0 w 73"/>
                <a:gd name="T1" fmla="*/ 0 h 6"/>
                <a:gd name="T2" fmla="*/ 73 w 73"/>
                <a:gd name="T3" fmla="*/ 0 h 6"/>
                <a:gd name="T4" fmla="*/ 73 w 73"/>
                <a:gd name="T5" fmla="*/ 0 h 6"/>
                <a:gd name="T6" fmla="*/ 73 w 73"/>
                <a:gd name="T7" fmla="*/ 0 h 6"/>
                <a:gd name="T8" fmla="*/ 73 w 73"/>
                <a:gd name="T9" fmla="*/ 3 h 6"/>
                <a:gd name="T10" fmla="*/ 73 w 73"/>
                <a:gd name="T11" fmla="*/ 3 h 6"/>
                <a:gd name="T12" fmla="*/ 73 w 73"/>
                <a:gd name="T13" fmla="*/ 3 h 6"/>
                <a:gd name="T14" fmla="*/ 73 w 73"/>
                <a:gd name="T15" fmla="*/ 3 h 6"/>
                <a:gd name="T16" fmla="*/ 73 w 73"/>
                <a:gd name="T17" fmla="*/ 6 h 6"/>
                <a:gd name="T18" fmla="*/ 73 w 73"/>
                <a:gd name="T19" fmla="*/ 6 h 6"/>
                <a:gd name="T20" fmla="*/ 0 w 73"/>
                <a:gd name="T21" fmla="*/ 6 h 6"/>
                <a:gd name="T22" fmla="*/ 0 w 73"/>
                <a:gd name="T23" fmla="*/ 6 h 6"/>
                <a:gd name="T24" fmla="*/ 0 w 73"/>
                <a:gd name="T25" fmla="*/ 3 h 6"/>
                <a:gd name="T26" fmla="*/ 0 w 73"/>
                <a:gd name="T27" fmla="*/ 3 h 6"/>
                <a:gd name="T28" fmla="*/ 0 w 73"/>
                <a:gd name="T29" fmla="*/ 3 h 6"/>
                <a:gd name="T30" fmla="*/ 0 w 73"/>
                <a:gd name="T31" fmla="*/ 3 h 6"/>
                <a:gd name="T32" fmla="*/ 0 w 73"/>
                <a:gd name="T33" fmla="*/ 0 h 6"/>
                <a:gd name="T34" fmla="*/ 0 w 73"/>
                <a:gd name="T35" fmla="*/ 0 h 6"/>
                <a:gd name="T36" fmla="*/ 0 w 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3"/>
                <a:gd name="T58" fmla="*/ 0 h 6"/>
                <a:gd name="T59" fmla="*/ 73 w 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3" h="6">
                  <a:moveTo>
                    <a:pt x="0" y="0"/>
                  </a:moveTo>
                  <a:lnTo>
                    <a:pt x="73" y="0"/>
                  </a:lnTo>
                  <a:lnTo>
                    <a:pt x="73" y="3"/>
                  </a:lnTo>
                  <a:lnTo>
                    <a:pt x="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51" name="Freeform 724"/>
            <p:cNvSpPr>
              <a:spLocks/>
            </p:cNvSpPr>
            <p:nvPr/>
          </p:nvSpPr>
          <p:spPr bwMode="auto">
            <a:xfrm>
              <a:off x="3928" y="3250"/>
              <a:ext cx="76" cy="6"/>
            </a:xfrm>
            <a:custGeom>
              <a:avLst/>
              <a:gdLst>
                <a:gd name="T0" fmla="*/ 0 w 76"/>
                <a:gd name="T1" fmla="*/ 0 h 6"/>
                <a:gd name="T2" fmla="*/ 73 w 76"/>
                <a:gd name="T3" fmla="*/ 0 h 6"/>
                <a:gd name="T4" fmla="*/ 73 w 76"/>
                <a:gd name="T5" fmla="*/ 0 h 6"/>
                <a:gd name="T6" fmla="*/ 73 w 76"/>
                <a:gd name="T7" fmla="*/ 0 h 6"/>
                <a:gd name="T8" fmla="*/ 73 w 76"/>
                <a:gd name="T9" fmla="*/ 3 h 6"/>
                <a:gd name="T10" fmla="*/ 73 w 76"/>
                <a:gd name="T11" fmla="*/ 3 h 6"/>
                <a:gd name="T12" fmla="*/ 76 w 76"/>
                <a:gd name="T13" fmla="*/ 3 h 6"/>
                <a:gd name="T14" fmla="*/ 76 w 76"/>
                <a:gd name="T15" fmla="*/ 3 h 6"/>
                <a:gd name="T16" fmla="*/ 76 w 76"/>
                <a:gd name="T17" fmla="*/ 6 h 6"/>
                <a:gd name="T18" fmla="*/ 76 w 76"/>
                <a:gd name="T19" fmla="*/ 6 h 6"/>
                <a:gd name="T20" fmla="*/ 0 w 76"/>
                <a:gd name="T21" fmla="*/ 6 h 6"/>
                <a:gd name="T22" fmla="*/ 0 w 76"/>
                <a:gd name="T23" fmla="*/ 6 h 6"/>
                <a:gd name="T24" fmla="*/ 0 w 76"/>
                <a:gd name="T25" fmla="*/ 3 h 6"/>
                <a:gd name="T26" fmla="*/ 0 w 76"/>
                <a:gd name="T27" fmla="*/ 3 h 6"/>
                <a:gd name="T28" fmla="*/ 0 w 76"/>
                <a:gd name="T29" fmla="*/ 3 h 6"/>
                <a:gd name="T30" fmla="*/ 0 w 76"/>
                <a:gd name="T31" fmla="*/ 3 h 6"/>
                <a:gd name="T32" fmla="*/ 0 w 76"/>
                <a:gd name="T33" fmla="*/ 0 h 6"/>
                <a:gd name="T34" fmla="*/ 0 w 76"/>
                <a:gd name="T35" fmla="*/ 0 h 6"/>
                <a:gd name="T36" fmla="*/ 0 w 7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6"/>
                <a:gd name="T58" fmla="*/ 0 h 6"/>
                <a:gd name="T59" fmla="*/ 76 w 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6" h="6">
                  <a:moveTo>
                    <a:pt x="0" y="0"/>
                  </a:moveTo>
                  <a:lnTo>
                    <a:pt x="73" y="0"/>
                  </a:lnTo>
                  <a:lnTo>
                    <a:pt x="73" y="3"/>
                  </a:lnTo>
                  <a:lnTo>
                    <a:pt x="76" y="3"/>
                  </a:lnTo>
                  <a:lnTo>
                    <a:pt x="7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52" name="Freeform 725"/>
            <p:cNvSpPr>
              <a:spLocks/>
            </p:cNvSpPr>
            <p:nvPr/>
          </p:nvSpPr>
          <p:spPr bwMode="auto">
            <a:xfrm>
              <a:off x="3925" y="3253"/>
              <a:ext cx="79" cy="6"/>
            </a:xfrm>
            <a:custGeom>
              <a:avLst/>
              <a:gdLst>
                <a:gd name="T0" fmla="*/ 3 w 79"/>
                <a:gd name="T1" fmla="*/ 0 h 6"/>
                <a:gd name="T2" fmla="*/ 76 w 79"/>
                <a:gd name="T3" fmla="*/ 0 h 6"/>
                <a:gd name="T4" fmla="*/ 79 w 79"/>
                <a:gd name="T5" fmla="*/ 0 h 6"/>
                <a:gd name="T6" fmla="*/ 79 w 79"/>
                <a:gd name="T7" fmla="*/ 0 h 6"/>
                <a:gd name="T8" fmla="*/ 79 w 79"/>
                <a:gd name="T9" fmla="*/ 3 h 6"/>
                <a:gd name="T10" fmla="*/ 79 w 79"/>
                <a:gd name="T11" fmla="*/ 3 h 6"/>
                <a:gd name="T12" fmla="*/ 79 w 79"/>
                <a:gd name="T13" fmla="*/ 3 h 6"/>
                <a:gd name="T14" fmla="*/ 79 w 79"/>
                <a:gd name="T15" fmla="*/ 3 h 6"/>
                <a:gd name="T16" fmla="*/ 79 w 79"/>
                <a:gd name="T17" fmla="*/ 6 h 6"/>
                <a:gd name="T18" fmla="*/ 79 w 79"/>
                <a:gd name="T19" fmla="*/ 6 h 6"/>
                <a:gd name="T20" fmla="*/ 0 w 79"/>
                <a:gd name="T21" fmla="*/ 6 h 6"/>
                <a:gd name="T22" fmla="*/ 0 w 79"/>
                <a:gd name="T23" fmla="*/ 6 h 6"/>
                <a:gd name="T24" fmla="*/ 0 w 79"/>
                <a:gd name="T25" fmla="*/ 3 h 6"/>
                <a:gd name="T26" fmla="*/ 3 w 79"/>
                <a:gd name="T27" fmla="*/ 3 h 6"/>
                <a:gd name="T28" fmla="*/ 3 w 79"/>
                <a:gd name="T29" fmla="*/ 3 h 6"/>
                <a:gd name="T30" fmla="*/ 3 w 79"/>
                <a:gd name="T31" fmla="*/ 3 h 6"/>
                <a:gd name="T32" fmla="*/ 3 w 79"/>
                <a:gd name="T33" fmla="*/ 0 h 6"/>
                <a:gd name="T34" fmla="*/ 3 w 79"/>
                <a:gd name="T35" fmla="*/ 0 h 6"/>
                <a:gd name="T36" fmla="*/ 3 w 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6"/>
                <a:gd name="T59" fmla="*/ 79 w 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6">
                  <a:moveTo>
                    <a:pt x="3" y="0"/>
                  </a:moveTo>
                  <a:lnTo>
                    <a:pt x="76" y="0"/>
                  </a:lnTo>
                  <a:lnTo>
                    <a:pt x="79" y="0"/>
                  </a:lnTo>
                  <a:lnTo>
                    <a:pt x="79" y="3"/>
                  </a:lnTo>
                  <a:lnTo>
                    <a:pt x="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53" name="Freeform 726"/>
            <p:cNvSpPr>
              <a:spLocks/>
            </p:cNvSpPr>
            <p:nvPr/>
          </p:nvSpPr>
          <p:spPr bwMode="auto">
            <a:xfrm>
              <a:off x="3925" y="3256"/>
              <a:ext cx="79" cy="6"/>
            </a:xfrm>
            <a:custGeom>
              <a:avLst/>
              <a:gdLst>
                <a:gd name="T0" fmla="*/ 3 w 79"/>
                <a:gd name="T1" fmla="*/ 0 h 6"/>
                <a:gd name="T2" fmla="*/ 79 w 79"/>
                <a:gd name="T3" fmla="*/ 0 h 6"/>
                <a:gd name="T4" fmla="*/ 79 w 79"/>
                <a:gd name="T5" fmla="*/ 0 h 6"/>
                <a:gd name="T6" fmla="*/ 79 w 79"/>
                <a:gd name="T7" fmla="*/ 0 h 6"/>
                <a:gd name="T8" fmla="*/ 79 w 79"/>
                <a:gd name="T9" fmla="*/ 3 h 6"/>
                <a:gd name="T10" fmla="*/ 79 w 79"/>
                <a:gd name="T11" fmla="*/ 3 h 6"/>
                <a:gd name="T12" fmla="*/ 79 w 79"/>
                <a:gd name="T13" fmla="*/ 3 h 6"/>
                <a:gd name="T14" fmla="*/ 79 w 79"/>
                <a:gd name="T15" fmla="*/ 3 h 6"/>
                <a:gd name="T16" fmla="*/ 79 w 79"/>
                <a:gd name="T17" fmla="*/ 6 h 6"/>
                <a:gd name="T18" fmla="*/ 79 w 79"/>
                <a:gd name="T19" fmla="*/ 6 h 6"/>
                <a:gd name="T20" fmla="*/ 0 w 79"/>
                <a:gd name="T21" fmla="*/ 6 h 6"/>
                <a:gd name="T22" fmla="*/ 0 w 79"/>
                <a:gd name="T23" fmla="*/ 6 h 6"/>
                <a:gd name="T24" fmla="*/ 0 w 79"/>
                <a:gd name="T25" fmla="*/ 3 h 6"/>
                <a:gd name="T26" fmla="*/ 0 w 79"/>
                <a:gd name="T27" fmla="*/ 3 h 6"/>
                <a:gd name="T28" fmla="*/ 0 w 79"/>
                <a:gd name="T29" fmla="*/ 3 h 6"/>
                <a:gd name="T30" fmla="*/ 0 w 79"/>
                <a:gd name="T31" fmla="*/ 3 h 6"/>
                <a:gd name="T32" fmla="*/ 0 w 79"/>
                <a:gd name="T33" fmla="*/ 0 h 6"/>
                <a:gd name="T34" fmla="*/ 0 w 79"/>
                <a:gd name="T35" fmla="*/ 0 h 6"/>
                <a:gd name="T36" fmla="*/ 3 w 7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9"/>
                <a:gd name="T58" fmla="*/ 0 h 6"/>
                <a:gd name="T59" fmla="*/ 79 w 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9" h="6">
                  <a:moveTo>
                    <a:pt x="3" y="0"/>
                  </a:moveTo>
                  <a:lnTo>
                    <a:pt x="79" y="0"/>
                  </a:lnTo>
                  <a:lnTo>
                    <a:pt x="79" y="3"/>
                  </a:lnTo>
                  <a:lnTo>
                    <a:pt x="7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54" name="Freeform 727"/>
            <p:cNvSpPr>
              <a:spLocks/>
            </p:cNvSpPr>
            <p:nvPr/>
          </p:nvSpPr>
          <p:spPr bwMode="auto">
            <a:xfrm>
              <a:off x="3925" y="3259"/>
              <a:ext cx="82" cy="6"/>
            </a:xfrm>
            <a:custGeom>
              <a:avLst/>
              <a:gdLst>
                <a:gd name="T0" fmla="*/ 0 w 82"/>
                <a:gd name="T1" fmla="*/ 0 h 6"/>
                <a:gd name="T2" fmla="*/ 79 w 82"/>
                <a:gd name="T3" fmla="*/ 0 h 6"/>
                <a:gd name="T4" fmla="*/ 79 w 82"/>
                <a:gd name="T5" fmla="*/ 0 h 6"/>
                <a:gd name="T6" fmla="*/ 79 w 82"/>
                <a:gd name="T7" fmla="*/ 0 h 6"/>
                <a:gd name="T8" fmla="*/ 79 w 82"/>
                <a:gd name="T9" fmla="*/ 3 h 6"/>
                <a:gd name="T10" fmla="*/ 79 w 82"/>
                <a:gd name="T11" fmla="*/ 3 h 6"/>
                <a:gd name="T12" fmla="*/ 79 w 82"/>
                <a:gd name="T13" fmla="*/ 3 h 6"/>
                <a:gd name="T14" fmla="*/ 79 w 82"/>
                <a:gd name="T15" fmla="*/ 3 h 6"/>
                <a:gd name="T16" fmla="*/ 82 w 82"/>
                <a:gd name="T17" fmla="*/ 6 h 6"/>
                <a:gd name="T18" fmla="*/ 82 w 82"/>
                <a:gd name="T19" fmla="*/ 6 h 6"/>
                <a:gd name="T20" fmla="*/ 0 w 82"/>
                <a:gd name="T21" fmla="*/ 6 h 6"/>
                <a:gd name="T22" fmla="*/ 0 w 82"/>
                <a:gd name="T23" fmla="*/ 6 h 6"/>
                <a:gd name="T24" fmla="*/ 0 w 82"/>
                <a:gd name="T25" fmla="*/ 3 h 6"/>
                <a:gd name="T26" fmla="*/ 0 w 82"/>
                <a:gd name="T27" fmla="*/ 3 h 6"/>
                <a:gd name="T28" fmla="*/ 0 w 82"/>
                <a:gd name="T29" fmla="*/ 3 h 6"/>
                <a:gd name="T30" fmla="*/ 0 w 82"/>
                <a:gd name="T31" fmla="*/ 3 h 6"/>
                <a:gd name="T32" fmla="*/ 0 w 82"/>
                <a:gd name="T33" fmla="*/ 0 h 6"/>
                <a:gd name="T34" fmla="*/ 0 w 82"/>
                <a:gd name="T35" fmla="*/ 0 h 6"/>
                <a:gd name="T36" fmla="*/ 0 w 8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2"/>
                <a:gd name="T58" fmla="*/ 0 h 6"/>
                <a:gd name="T59" fmla="*/ 82 w 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2" h="6">
                  <a:moveTo>
                    <a:pt x="0" y="0"/>
                  </a:moveTo>
                  <a:lnTo>
                    <a:pt x="79" y="0"/>
                  </a:lnTo>
                  <a:lnTo>
                    <a:pt x="79" y="3"/>
                  </a:lnTo>
                  <a:lnTo>
                    <a:pt x="8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55" name="Freeform 728"/>
            <p:cNvSpPr>
              <a:spLocks/>
            </p:cNvSpPr>
            <p:nvPr/>
          </p:nvSpPr>
          <p:spPr bwMode="auto">
            <a:xfrm>
              <a:off x="3922" y="3262"/>
              <a:ext cx="85" cy="6"/>
            </a:xfrm>
            <a:custGeom>
              <a:avLst/>
              <a:gdLst>
                <a:gd name="T0" fmla="*/ 3 w 85"/>
                <a:gd name="T1" fmla="*/ 0 h 6"/>
                <a:gd name="T2" fmla="*/ 82 w 85"/>
                <a:gd name="T3" fmla="*/ 0 h 6"/>
                <a:gd name="T4" fmla="*/ 82 w 85"/>
                <a:gd name="T5" fmla="*/ 0 h 6"/>
                <a:gd name="T6" fmla="*/ 82 w 85"/>
                <a:gd name="T7" fmla="*/ 0 h 6"/>
                <a:gd name="T8" fmla="*/ 85 w 85"/>
                <a:gd name="T9" fmla="*/ 3 h 6"/>
                <a:gd name="T10" fmla="*/ 85 w 85"/>
                <a:gd name="T11" fmla="*/ 3 h 6"/>
                <a:gd name="T12" fmla="*/ 85 w 85"/>
                <a:gd name="T13" fmla="*/ 3 h 6"/>
                <a:gd name="T14" fmla="*/ 85 w 85"/>
                <a:gd name="T15" fmla="*/ 3 h 6"/>
                <a:gd name="T16" fmla="*/ 85 w 85"/>
                <a:gd name="T17" fmla="*/ 6 h 6"/>
                <a:gd name="T18" fmla="*/ 85 w 85"/>
                <a:gd name="T19" fmla="*/ 6 h 6"/>
                <a:gd name="T20" fmla="*/ 0 w 85"/>
                <a:gd name="T21" fmla="*/ 6 h 6"/>
                <a:gd name="T22" fmla="*/ 3 w 85"/>
                <a:gd name="T23" fmla="*/ 6 h 6"/>
                <a:gd name="T24" fmla="*/ 3 w 85"/>
                <a:gd name="T25" fmla="*/ 3 h 6"/>
                <a:gd name="T26" fmla="*/ 3 w 85"/>
                <a:gd name="T27" fmla="*/ 3 h 6"/>
                <a:gd name="T28" fmla="*/ 3 w 85"/>
                <a:gd name="T29" fmla="*/ 3 h 6"/>
                <a:gd name="T30" fmla="*/ 3 w 85"/>
                <a:gd name="T31" fmla="*/ 3 h 6"/>
                <a:gd name="T32" fmla="*/ 3 w 85"/>
                <a:gd name="T33" fmla="*/ 0 h 6"/>
                <a:gd name="T34" fmla="*/ 3 w 85"/>
                <a:gd name="T35" fmla="*/ 0 h 6"/>
                <a:gd name="T36" fmla="*/ 3 w 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6"/>
                <a:gd name="T59" fmla="*/ 85 w 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6">
                  <a:moveTo>
                    <a:pt x="3" y="0"/>
                  </a:moveTo>
                  <a:lnTo>
                    <a:pt x="82" y="0"/>
                  </a:lnTo>
                  <a:lnTo>
                    <a:pt x="85" y="3"/>
                  </a:lnTo>
                  <a:lnTo>
                    <a:pt x="85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56" name="Freeform 729"/>
            <p:cNvSpPr>
              <a:spLocks/>
            </p:cNvSpPr>
            <p:nvPr/>
          </p:nvSpPr>
          <p:spPr bwMode="auto">
            <a:xfrm>
              <a:off x="3922" y="3265"/>
              <a:ext cx="85" cy="6"/>
            </a:xfrm>
            <a:custGeom>
              <a:avLst/>
              <a:gdLst>
                <a:gd name="T0" fmla="*/ 3 w 85"/>
                <a:gd name="T1" fmla="*/ 0 h 6"/>
                <a:gd name="T2" fmla="*/ 85 w 85"/>
                <a:gd name="T3" fmla="*/ 0 h 6"/>
                <a:gd name="T4" fmla="*/ 85 w 85"/>
                <a:gd name="T5" fmla="*/ 0 h 6"/>
                <a:gd name="T6" fmla="*/ 85 w 85"/>
                <a:gd name="T7" fmla="*/ 0 h 6"/>
                <a:gd name="T8" fmla="*/ 85 w 85"/>
                <a:gd name="T9" fmla="*/ 3 h 6"/>
                <a:gd name="T10" fmla="*/ 85 w 85"/>
                <a:gd name="T11" fmla="*/ 3 h 6"/>
                <a:gd name="T12" fmla="*/ 85 w 85"/>
                <a:gd name="T13" fmla="*/ 3 h 6"/>
                <a:gd name="T14" fmla="*/ 85 w 85"/>
                <a:gd name="T15" fmla="*/ 3 h 6"/>
                <a:gd name="T16" fmla="*/ 85 w 85"/>
                <a:gd name="T17" fmla="*/ 6 h 6"/>
                <a:gd name="T18" fmla="*/ 85 w 85"/>
                <a:gd name="T19" fmla="*/ 6 h 6"/>
                <a:gd name="T20" fmla="*/ 0 w 85"/>
                <a:gd name="T21" fmla="*/ 6 h 6"/>
                <a:gd name="T22" fmla="*/ 0 w 85"/>
                <a:gd name="T23" fmla="*/ 6 h 6"/>
                <a:gd name="T24" fmla="*/ 0 w 85"/>
                <a:gd name="T25" fmla="*/ 3 h 6"/>
                <a:gd name="T26" fmla="*/ 0 w 85"/>
                <a:gd name="T27" fmla="*/ 3 h 6"/>
                <a:gd name="T28" fmla="*/ 0 w 85"/>
                <a:gd name="T29" fmla="*/ 3 h 6"/>
                <a:gd name="T30" fmla="*/ 3 w 85"/>
                <a:gd name="T31" fmla="*/ 3 h 6"/>
                <a:gd name="T32" fmla="*/ 3 w 85"/>
                <a:gd name="T33" fmla="*/ 0 h 6"/>
                <a:gd name="T34" fmla="*/ 3 w 85"/>
                <a:gd name="T35" fmla="*/ 0 h 6"/>
                <a:gd name="T36" fmla="*/ 3 w 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6"/>
                <a:gd name="T59" fmla="*/ 85 w 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6">
                  <a:moveTo>
                    <a:pt x="3" y="0"/>
                  </a:moveTo>
                  <a:lnTo>
                    <a:pt x="85" y="0"/>
                  </a:lnTo>
                  <a:lnTo>
                    <a:pt x="85" y="3"/>
                  </a:lnTo>
                  <a:lnTo>
                    <a:pt x="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57" name="Freeform 730"/>
            <p:cNvSpPr>
              <a:spLocks/>
            </p:cNvSpPr>
            <p:nvPr/>
          </p:nvSpPr>
          <p:spPr bwMode="auto">
            <a:xfrm>
              <a:off x="3922" y="3268"/>
              <a:ext cx="85" cy="6"/>
            </a:xfrm>
            <a:custGeom>
              <a:avLst/>
              <a:gdLst>
                <a:gd name="T0" fmla="*/ 0 w 85"/>
                <a:gd name="T1" fmla="*/ 0 h 6"/>
                <a:gd name="T2" fmla="*/ 85 w 85"/>
                <a:gd name="T3" fmla="*/ 0 h 6"/>
                <a:gd name="T4" fmla="*/ 85 w 85"/>
                <a:gd name="T5" fmla="*/ 0 h 6"/>
                <a:gd name="T6" fmla="*/ 85 w 85"/>
                <a:gd name="T7" fmla="*/ 0 h 6"/>
                <a:gd name="T8" fmla="*/ 85 w 85"/>
                <a:gd name="T9" fmla="*/ 3 h 6"/>
                <a:gd name="T10" fmla="*/ 85 w 85"/>
                <a:gd name="T11" fmla="*/ 3 h 6"/>
                <a:gd name="T12" fmla="*/ 85 w 85"/>
                <a:gd name="T13" fmla="*/ 3 h 6"/>
                <a:gd name="T14" fmla="*/ 85 w 85"/>
                <a:gd name="T15" fmla="*/ 3 h 6"/>
                <a:gd name="T16" fmla="*/ 85 w 85"/>
                <a:gd name="T17" fmla="*/ 6 h 6"/>
                <a:gd name="T18" fmla="*/ 85 w 85"/>
                <a:gd name="T19" fmla="*/ 6 h 6"/>
                <a:gd name="T20" fmla="*/ 0 w 85"/>
                <a:gd name="T21" fmla="*/ 6 h 6"/>
                <a:gd name="T22" fmla="*/ 0 w 85"/>
                <a:gd name="T23" fmla="*/ 6 h 6"/>
                <a:gd name="T24" fmla="*/ 0 w 85"/>
                <a:gd name="T25" fmla="*/ 3 h 6"/>
                <a:gd name="T26" fmla="*/ 0 w 85"/>
                <a:gd name="T27" fmla="*/ 3 h 6"/>
                <a:gd name="T28" fmla="*/ 0 w 85"/>
                <a:gd name="T29" fmla="*/ 3 h 6"/>
                <a:gd name="T30" fmla="*/ 0 w 85"/>
                <a:gd name="T31" fmla="*/ 3 h 6"/>
                <a:gd name="T32" fmla="*/ 0 w 85"/>
                <a:gd name="T33" fmla="*/ 0 h 6"/>
                <a:gd name="T34" fmla="*/ 0 w 85"/>
                <a:gd name="T35" fmla="*/ 0 h 6"/>
                <a:gd name="T36" fmla="*/ 0 w 8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5"/>
                <a:gd name="T58" fmla="*/ 0 h 6"/>
                <a:gd name="T59" fmla="*/ 85 w 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5" h="6">
                  <a:moveTo>
                    <a:pt x="0" y="0"/>
                  </a:moveTo>
                  <a:lnTo>
                    <a:pt x="85" y="0"/>
                  </a:lnTo>
                  <a:lnTo>
                    <a:pt x="85" y="3"/>
                  </a:lnTo>
                  <a:lnTo>
                    <a:pt x="8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58" name="Freeform 731"/>
            <p:cNvSpPr>
              <a:spLocks/>
            </p:cNvSpPr>
            <p:nvPr/>
          </p:nvSpPr>
          <p:spPr bwMode="auto">
            <a:xfrm>
              <a:off x="3922" y="3271"/>
              <a:ext cx="88" cy="6"/>
            </a:xfrm>
            <a:custGeom>
              <a:avLst/>
              <a:gdLst>
                <a:gd name="T0" fmla="*/ 0 w 88"/>
                <a:gd name="T1" fmla="*/ 0 h 6"/>
                <a:gd name="T2" fmla="*/ 85 w 88"/>
                <a:gd name="T3" fmla="*/ 0 h 6"/>
                <a:gd name="T4" fmla="*/ 85 w 88"/>
                <a:gd name="T5" fmla="*/ 0 h 6"/>
                <a:gd name="T6" fmla="*/ 85 w 88"/>
                <a:gd name="T7" fmla="*/ 0 h 6"/>
                <a:gd name="T8" fmla="*/ 85 w 88"/>
                <a:gd name="T9" fmla="*/ 3 h 6"/>
                <a:gd name="T10" fmla="*/ 85 w 88"/>
                <a:gd name="T11" fmla="*/ 3 h 6"/>
                <a:gd name="T12" fmla="*/ 85 w 88"/>
                <a:gd name="T13" fmla="*/ 3 h 6"/>
                <a:gd name="T14" fmla="*/ 88 w 88"/>
                <a:gd name="T15" fmla="*/ 3 h 6"/>
                <a:gd name="T16" fmla="*/ 88 w 88"/>
                <a:gd name="T17" fmla="*/ 6 h 6"/>
                <a:gd name="T18" fmla="*/ 88 w 88"/>
                <a:gd name="T19" fmla="*/ 6 h 6"/>
                <a:gd name="T20" fmla="*/ 0 w 88"/>
                <a:gd name="T21" fmla="*/ 6 h 6"/>
                <a:gd name="T22" fmla="*/ 0 w 88"/>
                <a:gd name="T23" fmla="*/ 6 h 6"/>
                <a:gd name="T24" fmla="*/ 0 w 88"/>
                <a:gd name="T25" fmla="*/ 3 h 6"/>
                <a:gd name="T26" fmla="*/ 0 w 88"/>
                <a:gd name="T27" fmla="*/ 3 h 6"/>
                <a:gd name="T28" fmla="*/ 0 w 88"/>
                <a:gd name="T29" fmla="*/ 3 h 6"/>
                <a:gd name="T30" fmla="*/ 0 w 88"/>
                <a:gd name="T31" fmla="*/ 3 h 6"/>
                <a:gd name="T32" fmla="*/ 0 w 88"/>
                <a:gd name="T33" fmla="*/ 0 h 6"/>
                <a:gd name="T34" fmla="*/ 0 w 88"/>
                <a:gd name="T35" fmla="*/ 0 h 6"/>
                <a:gd name="T36" fmla="*/ 0 w 8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"/>
                <a:gd name="T58" fmla="*/ 0 h 6"/>
                <a:gd name="T59" fmla="*/ 88 w 8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" h="6">
                  <a:moveTo>
                    <a:pt x="0" y="0"/>
                  </a:moveTo>
                  <a:lnTo>
                    <a:pt x="85" y="0"/>
                  </a:lnTo>
                  <a:lnTo>
                    <a:pt x="85" y="3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59" name="Freeform 732"/>
            <p:cNvSpPr>
              <a:spLocks/>
            </p:cNvSpPr>
            <p:nvPr/>
          </p:nvSpPr>
          <p:spPr bwMode="auto">
            <a:xfrm>
              <a:off x="3919" y="3274"/>
              <a:ext cx="91" cy="6"/>
            </a:xfrm>
            <a:custGeom>
              <a:avLst/>
              <a:gdLst>
                <a:gd name="T0" fmla="*/ 3 w 91"/>
                <a:gd name="T1" fmla="*/ 0 h 6"/>
                <a:gd name="T2" fmla="*/ 88 w 91"/>
                <a:gd name="T3" fmla="*/ 0 h 6"/>
                <a:gd name="T4" fmla="*/ 88 w 91"/>
                <a:gd name="T5" fmla="*/ 0 h 6"/>
                <a:gd name="T6" fmla="*/ 91 w 91"/>
                <a:gd name="T7" fmla="*/ 0 h 6"/>
                <a:gd name="T8" fmla="*/ 91 w 91"/>
                <a:gd name="T9" fmla="*/ 3 h 6"/>
                <a:gd name="T10" fmla="*/ 91 w 91"/>
                <a:gd name="T11" fmla="*/ 3 h 6"/>
                <a:gd name="T12" fmla="*/ 91 w 91"/>
                <a:gd name="T13" fmla="*/ 3 h 6"/>
                <a:gd name="T14" fmla="*/ 91 w 91"/>
                <a:gd name="T15" fmla="*/ 3 h 6"/>
                <a:gd name="T16" fmla="*/ 91 w 91"/>
                <a:gd name="T17" fmla="*/ 6 h 6"/>
                <a:gd name="T18" fmla="*/ 91 w 91"/>
                <a:gd name="T19" fmla="*/ 6 h 6"/>
                <a:gd name="T20" fmla="*/ 0 w 91"/>
                <a:gd name="T21" fmla="*/ 6 h 6"/>
                <a:gd name="T22" fmla="*/ 3 w 91"/>
                <a:gd name="T23" fmla="*/ 6 h 6"/>
                <a:gd name="T24" fmla="*/ 3 w 91"/>
                <a:gd name="T25" fmla="*/ 3 h 6"/>
                <a:gd name="T26" fmla="*/ 3 w 91"/>
                <a:gd name="T27" fmla="*/ 3 h 6"/>
                <a:gd name="T28" fmla="*/ 3 w 91"/>
                <a:gd name="T29" fmla="*/ 3 h 6"/>
                <a:gd name="T30" fmla="*/ 3 w 91"/>
                <a:gd name="T31" fmla="*/ 3 h 6"/>
                <a:gd name="T32" fmla="*/ 3 w 91"/>
                <a:gd name="T33" fmla="*/ 0 h 6"/>
                <a:gd name="T34" fmla="*/ 3 w 91"/>
                <a:gd name="T35" fmla="*/ 0 h 6"/>
                <a:gd name="T36" fmla="*/ 3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3" y="0"/>
                  </a:moveTo>
                  <a:lnTo>
                    <a:pt x="88" y="0"/>
                  </a:ln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60" name="Freeform 733"/>
            <p:cNvSpPr>
              <a:spLocks/>
            </p:cNvSpPr>
            <p:nvPr/>
          </p:nvSpPr>
          <p:spPr bwMode="auto">
            <a:xfrm>
              <a:off x="3919" y="3277"/>
              <a:ext cx="91" cy="6"/>
            </a:xfrm>
            <a:custGeom>
              <a:avLst/>
              <a:gdLst>
                <a:gd name="T0" fmla="*/ 3 w 91"/>
                <a:gd name="T1" fmla="*/ 0 h 6"/>
                <a:gd name="T2" fmla="*/ 91 w 91"/>
                <a:gd name="T3" fmla="*/ 0 h 6"/>
                <a:gd name="T4" fmla="*/ 91 w 91"/>
                <a:gd name="T5" fmla="*/ 0 h 6"/>
                <a:gd name="T6" fmla="*/ 91 w 91"/>
                <a:gd name="T7" fmla="*/ 0 h 6"/>
                <a:gd name="T8" fmla="*/ 91 w 91"/>
                <a:gd name="T9" fmla="*/ 3 h 6"/>
                <a:gd name="T10" fmla="*/ 91 w 91"/>
                <a:gd name="T11" fmla="*/ 3 h 6"/>
                <a:gd name="T12" fmla="*/ 91 w 91"/>
                <a:gd name="T13" fmla="*/ 3 h 6"/>
                <a:gd name="T14" fmla="*/ 91 w 91"/>
                <a:gd name="T15" fmla="*/ 3 h 6"/>
                <a:gd name="T16" fmla="*/ 91 w 91"/>
                <a:gd name="T17" fmla="*/ 6 h 6"/>
                <a:gd name="T18" fmla="*/ 91 w 91"/>
                <a:gd name="T19" fmla="*/ 6 h 6"/>
                <a:gd name="T20" fmla="*/ 0 w 91"/>
                <a:gd name="T21" fmla="*/ 6 h 6"/>
                <a:gd name="T22" fmla="*/ 0 w 91"/>
                <a:gd name="T23" fmla="*/ 6 h 6"/>
                <a:gd name="T24" fmla="*/ 0 w 91"/>
                <a:gd name="T25" fmla="*/ 3 h 6"/>
                <a:gd name="T26" fmla="*/ 0 w 91"/>
                <a:gd name="T27" fmla="*/ 3 h 6"/>
                <a:gd name="T28" fmla="*/ 0 w 91"/>
                <a:gd name="T29" fmla="*/ 3 h 6"/>
                <a:gd name="T30" fmla="*/ 3 w 91"/>
                <a:gd name="T31" fmla="*/ 3 h 6"/>
                <a:gd name="T32" fmla="*/ 3 w 91"/>
                <a:gd name="T33" fmla="*/ 0 h 6"/>
                <a:gd name="T34" fmla="*/ 3 w 91"/>
                <a:gd name="T35" fmla="*/ 0 h 6"/>
                <a:gd name="T36" fmla="*/ 3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3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61" name="Freeform 734"/>
            <p:cNvSpPr>
              <a:spLocks/>
            </p:cNvSpPr>
            <p:nvPr/>
          </p:nvSpPr>
          <p:spPr bwMode="auto">
            <a:xfrm>
              <a:off x="3919" y="3280"/>
              <a:ext cx="91" cy="6"/>
            </a:xfrm>
            <a:custGeom>
              <a:avLst/>
              <a:gdLst>
                <a:gd name="T0" fmla="*/ 0 w 91"/>
                <a:gd name="T1" fmla="*/ 0 h 6"/>
                <a:gd name="T2" fmla="*/ 91 w 91"/>
                <a:gd name="T3" fmla="*/ 0 h 6"/>
                <a:gd name="T4" fmla="*/ 91 w 91"/>
                <a:gd name="T5" fmla="*/ 0 h 6"/>
                <a:gd name="T6" fmla="*/ 91 w 91"/>
                <a:gd name="T7" fmla="*/ 0 h 6"/>
                <a:gd name="T8" fmla="*/ 91 w 91"/>
                <a:gd name="T9" fmla="*/ 3 h 6"/>
                <a:gd name="T10" fmla="*/ 91 w 91"/>
                <a:gd name="T11" fmla="*/ 3 h 6"/>
                <a:gd name="T12" fmla="*/ 91 w 91"/>
                <a:gd name="T13" fmla="*/ 3 h 6"/>
                <a:gd name="T14" fmla="*/ 91 w 91"/>
                <a:gd name="T15" fmla="*/ 3 h 6"/>
                <a:gd name="T16" fmla="*/ 91 w 91"/>
                <a:gd name="T17" fmla="*/ 6 h 6"/>
                <a:gd name="T18" fmla="*/ 91 w 91"/>
                <a:gd name="T19" fmla="*/ 6 h 6"/>
                <a:gd name="T20" fmla="*/ 0 w 91"/>
                <a:gd name="T21" fmla="*/ 6 h 6"/>
                <a:gd name="T22" fmla="*/ 0 w 91"/>
                <a:gd name="T23" fmla="*/ 6 h 6"/>
                <a:gd name="T24" fmla="*/ 0 w 91"/>
                <a:gd name="T25" fmla="*/ 3 h 6"/>
                <a:gd name="T26" fmla="*/ 0 w 91"/>
                <a:gd name="T27" fmla="*/ 3 h 6"/>
                <a:gd name="T28" fmla="*/ 0 w 91"/>
                <a:gd name="T29" fmla="*/ 3 h 6"/>
                <a:gd name="T30" fmla="*/ 0 w 91"/>
                <a:gd name="T31" fmla="*/ 3 h 6"/>
                <a:gd name="T32" fmla="*/ 0 w 91"/>
                <a:gd name="T33" fmla="*/ 0 h 6"/>
                <a:gd name="T34" fmla="*/ 0 w 91"/>
                <a:gd name="T35" fmla="*/ 0 h 6"/>
                <a:gd name="T36" fmla="*/ 0 w 9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"/>
                <a:gd name="T58" fmla="*/ 0 h 6"/>
                <a:gd name="T59" fmla="*/ 91 w 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" h="6">
                  <a:moveTo>
                    <a:pt x="0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62" name="Freeform 735"/>
            <p:cNvSpPr>
              <a:spLocks/>
            </p:cNvSpPr>
            <p:nvPr/>
          </p:nvSpPr>
          <p:spPr bwMode="auto">
            <a:xfrm>
              <a:off x="3919" y="3283"/>
              <a:ext cx="94" cy="6"/>
            </a:xfrm>
            <a:custGeom>
              <a:avLst/>
              <a:gdLst>
                <a:gd name="T0" fmla="*/ 0 w 94"/>
                <a:gd name="T1" fmla="*/ 0 h 6"/>
                <a:gd name="T2" fmla="*/ 91 w 94"/>
                <a:gd name="T3" fmla="*/ 0 h 6"/>
                <a:gd name="T4" fmla="*/ 91 w 94"/>
                <a:gd name="T5" fmla="*/ 0 h 6"/>
                <a:gd name="T6" fmla="*/ 91 w 94"/>
                <a:gd name="T7" fmla="*/ 0 h 6"/>
                <a:gd name="T8" fmla="*/ 91 w 94"/>
                <a:gd name="T9" fmla="*/ 3 h 6"/>
                <a:gd name="T10" fmla="*/ 91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6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6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3 h 6"/>
                <a:gd name="T32" fmla="*/ 0 w 94"/>
                <a:gd name="T33" fmla="*/ 0 h 6"/>
                <a:gd name="T34" fmla="*/ 0 w 94"/>
                <a:gd name="T35" fmla="*/ 0 h 6"/>
                <a:gd name="T36" fmla="*/ 0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0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63" name="Freeform 736"/>
            <p:cNvSpPr>
              <a:spLocks/>
            </p:cNvSpPr>
            <p:nvPr/>
          </p:nvSpPr>
          <p:spPr bwMode="auto">
            <a:xfrm>
              <a:off x="3919" y="3286"/>
              <a:ext cx="94" cy="6"/>
            </a:xfrm>
            <a:custGeom>
              <a:avLst/>
              <a:gdLst>
                <a:gd name="T0" fmla="*/ 0 w 94"/>
                <a:gd name="T1" fmla="*/ 0 h 6"/>
                <a:gd name="T2" fmla="*/ 91 w 94"/>
                <a:gd name="T3" fmla="*/ 0 h 6"/>
                <a:gd name="T4" fmla="*/ 94 w 94"/>
                <a:gd name="T5" fmla="*/ 0 h 6"/>
                <a:gd name="T6" fmla="*/ 94 w 94"/>
                <a:gd name="T7" fmla="*/ 0 h 6"/>
                <a:gd name="T8" fmla="*/ 94 w 94"/>
                <a:gd name="T9" fmla="*/ 3 h 6"/>
                <a:gd name="T10" fmla="*/ 94 w 94"/>
                <a:gd name="T11" fmla="*/ 3 h 6"/>
                <a:gd name="T12" fmla="*/ 94 w 94"/>
                <a:gd name="T13" fmla="*/ 3 h 6"/>
                <a:gd name="T14" fmla="*/ 94 w 94"/>
                <a:gd name="T15" fmla="*/ 3 h 6"/>
                <a:gd name="T16" fmla="*/ 94 w 94"/>
                <a:gd name="T17" fmla="*/ 6 h 6"/>
                <a:gd name="T18" fmla="*/ 94 w 94"/>
                <a:gd name="T19" fmla="*/ 6 h 6"/>
                <a:gd name="T20" fmla="*/ 0 w 94"/>
                <a:gd name="T21" fmla="*/ 6 h 6"/>
                <a:gd name="T22" fmla="*/ 0 w 94"/>
                <a:gd name="T23" fmla="*/ 6 h 6"/>
                <a:gd name="T24" fmla="*/ 0 w 94"/>
                <a:gd name="T25" fmla="*/ 3 h 6"/>
                <a:gd name="T26" fmla="*/ 0 w 94"/>
                <a:gd name="T27" fmla="*/ 3 h 6"/>
                <a:gd name="T28" fmla="*/ 0 w 94"/>
                <a:gd name="T29" fmla="*/ 3 h 6"/>
                <a:gd name="T30" fmla="*/ 0 w 94"/>
                <a:gd name="T31" fmla="*/ 3 h 6"/>
                <a:gd name="T32" fmla="*/ 0 w 94"/>
                <a:gd name="T33" fmla="*/ 0 h 6"/>
                <a:gd name="T34" fmla="*/ 0 w 94"/>
                <a:gd name="T35" fmla="*/ 0 h 6"/>
                <a:gd name="T36" fmla="*/ 0 w 9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"/>
                <a:gd name="T58" fmla="*/ 0 h 6"/>
                <a:gd name="T59" fmla="*/ 94 w 9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" h="6">
                  <a:moveTo>
                    <a:pt x="0" y="0"/>
                  </a:moveTo>
                  <a:lnTo>
                    <a:pt x="91" y="0"/>
                  </a:lnTo>
                  <a:lnTo>
                    <a:pt x="94" y="0"/>
                  </a:lnTo>
                  <a:lnTo>
                    <a:pt x="94" y="3"/>
                  </a:lnTo>
                  <a:lnTo>
                    <a:pt x="9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64" name="Freeform 737"/>
            <p:cNvSpPr>
              <a:spLocks/>
            </p:cNvSpPr>
            <p:nvPr/>
          </p:nvSpPr>
          <p:spPr bwMode="auto">
            <a:xfrm>
              <a:off x="3916" y="3289"/>
              <a:ext cx="97" cy="6"/>
            </a:xfrm>
            <a:custGeom>
              <a:avLst/>
              <a:gdLst>
                <a:gd name="T0" fmla="*/ 3 w 97"/>
                <a:gd name="T1" fmla="*/ 0 h 6"/>
                <a:gd name="T2" fmla="*/ 97 w 97"/>
                <a:gd name="T3" fmla="*/ 0 h 6"/>
                <a:gd name="T4" fmla="*/ 97 w 97"/>
                <a:gd name="T5" fmla="*/ 0 h 6"/>
                <a:gd name="T6" fmla="*/ 97 w 97"/>
                <a:gd name="T7" fmla="*/ 0 h 6"/>
                <a:gd name="T8" fmla="*/ 97 w 97"/>
                <a:gd name="T9" fmla="*/ 3 h 6"/>
                <a:gd name="T10" fmla="*/ 97 w 97"/>
                <a:gd name="T11" fmla="*/ 3 h 6"/>
                <a:gd name="T12" fmla="*/ 97 w 97"/>
                <a:gd name="T13" fmla="*/ 3 h 6"/>
                <a:gd name="T14" fmla="*/ 97 w 97"/>
                <a:gd name="T15" fmla="*/ 3 h 6"/>
                <a:gd name="T16" fmla="*/ 97 w 97"/>
                <a:gd name="T17" fmla="*/ 6 h 6"/>
                <a:gd name="T18" fmla="*/ 97 w 97"/>
                <a:gd name="T19" fmla="*/ 6 h 6"/>
                <a:gd name="T20" fmla="*/ 0 w 97"/>
                <a:gd name="T21" fmla="*/ 6 h 6"/>
                <a:gd name="T22" fmla="*/ 0 w 97"/>
                <a:gd name="T23" fmla="*/ 6 h 6"/>
                <a:gd name="T24" fmla="*/ 0 w 97"/>
                <a:gd name="T25" fmla="*/ 3 h 6"/>
                <a:gd name="T26" fmla="*/ 3 w 97"/>
                <a:gd name="T27" fmla="*/ 3 h 6"/>
                <a:gd name="T28" fmla="*/ 3 w 97"/>
                <a:gd name="T29" fmla="*/ 3 h 6"/>
                <a:gd name="T30" fmla="*/ 3 w 97"/>
                <a:gd name="T31" fmla="*/ 3 h 6"/>
                <a:gd name="T32" fmla="*/ 3 w 97"/>
                <a:gd name="T33" fmla="*/ 0 h 6"/>
                <a:gd name="T34" fmla="*/ 3 w 97"/>
                <a:gd name="T35" fmla="*/ 0 h 6"/>
                <a:gd name="T36" fmla="*/ 3 w 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6"/>
                <a:gd name="T59" fmla="*/ 97 w 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6">
                  <a:moveTo>
                    <a:pt x="3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65" name="Freeform 738"/>
            <p:cNvSpPr>
              <a:spLocks/>
            </p:cNvSpPr>
            <p:nvPr/>
          </p:nvSpPr>
          <p:spPr bwMode="auto">
            <a:xfrm>
              <a:off x="3916" y="3292"/>
              <a:ext cx="97" cy="6"/>
            </a:xfrm>
            <a:custGeom>
              <a:avLst/>
              <a:gdLst>
                <a:gd name="T0" fmla="*/ 3 w 97"/>
                <a:gd name="T1" fmla="*/ 0 h 6"/>
                <a:gd name="T2" fmla="*/ 97 w 97"/>
                <a:gd name="T3" fmla="*/ 0 h 6"/>
                <a:gd name="T4" fmla="*/ 97 w 97"/>
                <a:gd name="T5" fmla="*/ 0 h 6"/>
                <a:gd name="T6" fmla="*/ 97 w 97"/>
                <a:gd name="T7" fmla="*/ 0 h 6"/>
                <a:gd name="T8" fmla="*/ 97 w 97"/>
                <a:gd name="T9" fmla="*/ 3 h 6"/>
                <a:gd name="T10" fmla="*/ 97 w 97"/>
                <a:gd name="T11" fmla="*/ 3 h 6"/>
                <a:gd name="T12" fmla="*/ 97 w 97"/>
                <a:gd name="T13" fmla="*/ 3 h 6"/>
                <a:gd name="T14" fmla="*/ 97 w 97"/>
                <a:gd name="T15" fmla="*/ 3 h 6"/>
                <a:gd name="T16" fmla="*/ 97 w 97"/>
                <a:gd name="T17" fmla="*/ 6 h 6"/>
                <a:gd name="T18" fmla="*/ 97 w 97"/>
                <a:gd name="T19" fmla="*/ 6 h 6"/>
                <a:gd name="T20" fmla="*/ 0 w 97"/>
                <a:gd name="T21" fmla="*/ 6 h 6"/>
                <a:gd name="T22" fmla="*/ 0 w 97"/>
                <a:gd name="T23" fmla="*/ 6 h 6"/>
                <a:gd name="T24" fmla="*/ 0 w 97"/>
                <a:gd name="T25" fmla="*/ 3 h 6"/>
                <a:gd name="T26" fmla="*/ 0 w 97"/>
                <a:gd name="T27" fmla="*/ 3 h 6"/>
                <a:gd name="T28" fmla="*/ 0 w 97"/>
                <a:gd name="T29" fmla="*/ 3 h 6"/>
                <a:gd name="T30" fmla="*/ 0 w 97"/>
                <a:gd name="T31" fmla="*/ 3 h 6"/>
                <a:gd name="T32" fmla="*/ 0 w 97"/>
                <a:gd name="T33" fmla="*/ 0 h 6"/>
                <a:gd name="T34" fmla="*/ 3 w 97"/>
                <a:gd name="T35" fmla="*/ 0 h 6"/>
                <a:gd name="T36" fmla="*/ 3 w 9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7"/>
                <a:gd name="T58" fmla="*/ 0 h 6"/>
                <a:gd name="T59" fmla="*/ 97 w 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7" h="6">
                  <a:moveTo>
                    <a:pt x="3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66" name="Freeform 739"/>
            <p:cNvSpPr>
              <a:spLocks/>
            </p:cNvSpPr>
            <p:nvPr/>
          </p:nvSpPr>
          <p:spPr bwMode="auto">
            <a:xfrm>
              <a:off x="3916" y="3295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97 w 100"/>
                <a:gd name="T3" fmla="*/ 0 h 6"/>
                <a:gd name="T4" fmla="*/ 97 w 100"/>
                <a:gd name="T5" fmla="*/ 0 h 6"/>
                <a:gd name="T6" fmla="*/ 97 w 100"/>
                <a:gd name="T7" fmla="*/ 0 h 6"/>
                <a:gd name="T8" fmla="*/ 97 w 100"/>
                <a:gd name="T9" fmla="*/ 3 h 6"/>
                <a:gd name="T10" fmla="*/ 97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6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6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3 h 6"/>
                <a:gd name="T32" fmla="*/ 0 w 100"/>
                <a:gd name="T33" fmla="*/ 0 h 6"/>
                <a:gd name="T34" fmla="*/ 0 w 100"/>
                <a:gd name="T35" fmla="*/ 0 h 6"/>
                <a:gd name="T36" fmla="*/ 0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0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67" name="Freeform 740"/>
            <p:cNvSpPr>
              <a:spLocks/>
            </p:cNvSpPr>
            <p:nvPr/>
          </p:nvSpPr>
          <p:spPr bwMode="auto">
            <a:xfrm>
              <a:off x="3916" y="3298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97 w 100"/>
                <a:gd name="T3" fmla="*/ 0 h 6"/>
                <a:gd name="T4" fmla="*/ 100 w 100"/>
                <a:gd name="T5" fmla="*/ 0 h 6"/>
                <a:gd name="T6" fmla="*/ 100 w 100"/>
                <a:gd name="T7" fmla="*/ 0 h 6"/>
                <a:gd name="T8" fmla="*/ 100 w 100"/>
                <a:gd name="T9" fmla="*/ 3 h 6"/>
                <a:gd name="T10" fmla="*/ 100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6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6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3 h 6"/>
                <a:gd name="T32" fmla="*/ 0 w 100"/>
                <a:gd name="T33" fmla="*/ 0 h 6"/>
                <a:gd name="T34" fmla="*/ 0 w 100"/>
                <a:gd name="T35" fmla="*/ 0 h 6"/>
                <a:gd name="T36" fmla="*/ 0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0" y="0"/>
                  </a:moveTo>
                  <a:lnTo>
                    <a:pt x="97" y="0"/>
                  </a:lnTo>
                  <a:lnTo>
                    <a:pt x="100" y="0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68" name="Freeform 741"/>
            <p:cNvSpPr>
              <a:spLocks/>
            </p:cNvSpPr>
            <p:nvPr/>
          </p:nvSpPr>
          <p:spPr bwMode="auto">
            <a:xfrm>
              <a:off x="3916" y="3301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100 w 100"/>
                <a:gd name="T3" fmla="*/ 0 h 6"/>
                <a:gd name="T4" fmla="*/ 100 w 100"/>
                <a:gd name="T5" fmla="*/ 0 h 6"/>
                <a:gd name="T6" fmla="*/ 100 w 100"/>
                <a:gd name="T7" fmla="*/ 0 h 6"/>
                <a:gd name="T8" fmla="*/ 100 w 100"/>
                <a:gd name="T9" fmla="*/ 3 h 6"/>
                <a:gd name="T10" fmla="*/ 100 w 100"/>
                <a:gd name="T11" fmla="*/ 3 h 6"/>
                <a:gd name="T12" fmla="*/ 100 w 100"/>
                <a:gd name="T13" fmla="*/ 3 h 6"/>
                <a:gd name="T14" fmla="*/ 100 w 100"/>
                <a:gd name="T15" fmla="*/ 3 h 6"/>
                <a:gd name="T16" fmla="*/ 100 w 100"/>
                <a:gd name="T17" fmla="*/ 6 h 6"/>
                <a:gd name="T18" fmla="*/ 100 w 100"/>
                <a:gd name="T19" fmla="*/ 6 h 6"/>
                <a:gd name="T20" fmla="*/ 0 w 100"/>
                <a:gd name="T21" fmla="*/ 6 h 6"/>
                <a:gd name="T22" fmla="*/ 0 w 100"/>
                <a:gd name="T23" fmla="*/ 6 h 6"/>
                <a:gd name="T24" fmla="*/ 0 w 100"/>
                <a:gd name="T25" fmla="*/ 3 h 6"/>
                <a:gd name="T26" fmla="*/ 0 w 100"/>
                <a:gd name="T27" fmla="*/ 3 h 6"/>
                <a:gd name="T28" fmla="*/ 0 w 100"/>
                <a:gd name="T29" fmla="*/ 3 h 6"/>
                <a:gd name="T30" fmla="*/ 0 w 100"/>
                <a:gd name="T31" fmla="*/ 3 h 6"/>
                <a:gd name="T32" fmla="*/ 0 w 100"/>
                <a:gd name="T33" fmla="*/ 0 h 6"/>
                <a:gd name="T34" fmla="*/ 0 w 100"/>
                <a:gd name="T35" fmla="*/ 0 h 6"/>
                <a:gd name="T36" fmla="*/ 0 w 10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0"/>
                <a:gd name="T58" fmla="*/ 0 h 6"/>
                <a:gd name="T59" fmla="*/ 100 w 1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0" h="6">
                  <a:moveTo>
                    <a:pt x="0" y="0"/>
                  </a:moveTo>
                  <a:lnTo>
                    <a:pt x="100" y="0"/>
                  </a:lnTo>
                  <a:lnTo>
                    <a:pt x="100" y="3"/>
                  </a:lnTo>
                  <a:lnTo>
                    <a:pt x="10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69" name="Freeform 742"/>
            <p:cNvSpPr>
              <a:spLocks/>
            </p:cNvSpPr>
            <p:nvPr/>
          </p:nvSpPr>
          <p:spPr bwMode="auto">
            <a:xfrm>
              <a:off x="3913" y="3304"/>
              <a:ext cx="103" cy="6"/>
            </a:xfrm>
            <a:custGeom>
              <a:avLst/>
              <a:gdLst>
                <a:gd name="T0" fmla="*/ 3 w 103"/>
                <a:gd name="T1" fmla="*/ 0 h 6"/>
                <a:gd name="T2" fmla="*/ 103 w 103"/>
                <a:gd name="T3" fmla="*/ 0 h 6"/>
                <a:gd name="T4" fmla="*/ 103 w 103"/>
                <a:gd name="T5" fmla="*/ 0 h 6"/>
                <a:gd name="T6" fmla="*/ 103 w 103"/>
                <a:gd name="T7" fmla="*/ 0 h 6"/>
                <a:gd name="T8" fmla="*/ 103 w 103"/>
                <a:gd name="T9" fmla="*/ 3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3 h 6"/>
                <a:gd name="T16" fmla="*/ 103 w 103"/>
                <a:gd name="T17" fmla="*/ 6 h 6"/>
                <a:gd name="T18" fmla="*/ 103 w 103"/>
                <a:gd name="T19" fmla="*/ 6 h 6"/>
                <a:gd name="T20" fmla="*/ 0 w 103"/>
                <a:gd name="T21" fmla="*/ 6 h 6"/>
                <a:gd name="T22" fmla="*/ 0 w 103"/>
                <a:gd name="T23" fmla="*/ 6 h 6"/>
                <a:gd name="T24" fmla="*/ 0 w 103"/>
                <a:gd name="T25" fmla="*/ 3 h 6"/>
                <a:gd name="T26" fmla="*/ 0 w 103"/>
                <a:gd name="T27" fmla="*/ 3 h 6"/>
                <a:gd name="T28" fmla="*/ 3 w 103"/>
                <a:gd name="T29" fmla="*/ 3 h 6"/>
                <a:gd name="T30" fmla="*/ 3 w 103"/>
                <a:gd name="T31" fmla="*/ 3 h 6"/>
                <a:gd name="T32" fmla="*/ 3 w 103"/>
                <a:gd name="T33" fmla="*/ 0 h 6"/>
                <a:gd name="T34" fmla="*/ 3 w 103"/>
                <a:gd name="T35" fmla="*/ 0 h 6"/>
                <a:gd name="T36" fmla="*/ 3 w 10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3"/>
                <a:gd name="T58" fmla="*/ 0 h 6"/>
                <a:gd name="T59" fmla="*/ 103 w 1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3" h="6">
                  <a:moveTo>
                    <a:pt x="3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70" name="Freeform 743"/>
            <p:cNvSpPr>
              <a:spLocks/>
            </p:cNvSpPr>
            <p:nvPr/>
          </p:nvSpPr>
          <p:spPr bwMode="auto">
            <a:xfrm>
              <a:off x="3913" y="3307"/>
              <a:ext cx="106" cy="6"/>
            </a:xfrm>
            <a:custGeom>
              <a:avLst/>
              <a:gdLst>
                <a:gd name="T0" fmla="*/ 3 w 106"/>
                <a:gd name="T1" fmla="*/ 0 h 6"/>
                <a:gd name="T2" fmla="*/ 103 w 106"/>
                <a:gd name="T3" fmla="*/ 0 h 6"/>
                <a:gd name="T4" fmla="*/ 103 w 106"/>
                <a:gd name="T5" fmla="*/ 0 h 6"/>
                <a:gd name="T6" fmla="*/ 103 w 106"/>
                <a:gd name="T7" fmla="*/ 0 h 6"/>
                <a:gd name="T8" fmla="*/ 103 w 106"/>
                <a:gd name="T9" fmla="*/ 3 h 6"/>
                <a:gd name="T10" fmla="*/ 103 w 106"/>
                <a:gd name="T11" fmla="*/ 3 h 6"/>
                <a:gd name="T12" fmla="*/ 103 w 106"/>
                <a:gd name="T13" fmla="*/ 3 h 6"/>
                <a:gd name="T14" fmla="*/ 106 w 106"/>
                <a:gd name="T15" fmla="*/ 3 h 6"/>
                <a:gd name="T16" fmla="*/ 106 w 106"/>
                <a:gd name="T17" fmla="*/ 6 h 6"/>
                <a:gd name="T18" fmla="*/ 106 w 106"/>
                <a:gd name="T19" fmla="*/ 6 h 6"/>
                <a:gd name="T20" fmla="*/ 0 w 106"/>
                <a:gd name="T21" fmla="*/ 6 h 6"/>
                <a:gd name="T22" fmla="*/ 0 w 106"/>
                <a:gd name="T23" fmla="*/ 6 h 6"/>
                <a:gd name="T24" fmla="*/ 0 w 106"/>
                <a:gd name="T25" fmla="*/ 3 h 6"/>
                <a:gd name="T26" fmla="*/ 0 w 106"/>
                <a:gd name="T27" fmla="*/ 3 h 6"/>
                <a:gd name="T28" fmla="*/ 0 w 106"/>
                <a:gd name="T29" fmla="*/ 3 h 6"/>
                <a:gd name="T30" fmla="*/ 0 w 106"/>
                <a:gd name="T31" fmla="*/ 3 h 6"/>
                <a:gd name="T32" fmla="*/ 0 w 106"/>
                <a:gd name="T33" fmla="*/ 0 h 6"/>
                <a:gd name="T34" fmla="*/ 0 w 106"/>
                <a:gd name="T35" fmla="*/ 0 h 6"/>
                <a:gd name="T36" fmla="*/ 3 w 1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6"/>
                <a:gd name="T59" fmla="*/ 106 w 1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6">
                  <a:moveTo>
                    <a:pt x="3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71" name="Freeform 744"/>
            <p:cNvSpPr>
              <a:spLocks/>
            </p:cNvSpPr>
            <p:nvPr/>
          </p:nvSpPr>
          <p:spPr bwMode="auto">
            <a:xfrm>
              <a:off x="3913" y="3310"/>
              <a:ext cx="106" cy="7"/>
            </a:xfrm>
            <a:custGeom>
              <a:avLst/>
              <a:gdLst>
                <a:gd name="T0" fmla="*/ 0 w 106"/>
                <a:gd name="T1" fmla="*/ 0 h 7"/>
                <a:gd name="T2" fmla="*/ 103 w 106"/>
                <a:gd name="T3" fmla="*/ 0 h 7"/>
                <a:gd name="T4" fmla="*/ 103 w 106"/>
                <a:gd name="T5" fmla="*/ 0 h 7"/>
                <a:gd name="T6" fmla="*/ 106 w 106"/>
                <a:gd name="T7" fmla="*/ 0 h 7"/>
                <a:gd name="T8" fmla="*/ 106 w 106"/>
                <a:gd name="T9" fmla="*/ 3 h 7"/>
                <a:gd name="T10" fmla="*/ 106 w 106"/>
                <a:gd name="T11" fmla="*/ 3 h 7"/>
                <a:gd name="T12" fmla="*/ 106 w 106"/>
                <a:gd name="T13" fmla="*/ 3 h 7"/>
                <a:gd name="T14" fmla="*/ 106 w 106"/>
                <a:gd name="T15" fmla="*/ 3 h 7"/>
                <a:gd name="T16" fmla="*/ 106 w 106"/>
                <a:gd name="T17" fmla="*/ 7 h 7"/>
                <a:gd name="T18" fmla="*/ 106 w 106"/>
                <a:gd name="T19" fmla="*/ 7 h 7"/>
                <a:gd name="T20" fmla="*/ 0 w 106"/>
                <a:gd name="T21" fmla="*/ 7 h 7"/>
                <a:gd name="T22" fmla="*/ 0 w 106"/>
                <a:gd name="T23" fmla="*/ 7 h 7"/>
                <a:gd name="T24" fmla="*/ 0 w 106"/>
                <a:gd name="T25" fmla="*/ 3 h 7"/>
                <a:gd name="T26" fmla="*/ 0 w 106"/>
                <a:gd name="T27" fmla="*/ 3 h 7"/>
                <a:gd name="T28" fmla="*/ 0 w 106"/>
                <a:gd name="T29" fmla="*/ 3 h 7"/>
                <a:gd name="T30" fmla="*/ 0 w 106"/>
                <a:gd name="T31" fmla="*/ 3 h 7"/>
                <a:gd name="T32" fmla="*/ 0 w 106"/>
                <a:gd name="T33" fmla="*/ 0 h 7"/>
                <a:gd name="T34" fmla="*/ 0 w 106"/>
                <a:gd name="T35" fmla="*/ 0 h 7"/>
                <a:gd name="T36" fmla="*/ 0 w 106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7"/>
                <a:gd name="T59" fmla="*/ 106 w 10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7">
                  <a:moveTo>
                    <a:pt x="0" y="0"/>
                  </a:moveTo>
                  <a:lnTo>
                    <a:pt x="103" y="0"/>
                  </a:lnTo>
                  <a:lnTo>
                    <a:pt x="106" y="0"/>
                  </a:lnTo>
                  <a:lnTo>
                    <a:pt x="106" y="3"/>
                  </a:lnTo>
                  <a:lnTo>
                    <a:pt x="106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72" name="Freeform 745"/>
            <p:cNvSpPr>
              <a:spLocks/>
            </p:cNvSpPr>
            <p:nvPr/>
          </p:nvSpPr>
          <p:spPr bwMode="auto">
            <a:xfrm>
              <a:off x="3913" y="3313"/>
              <a:ext cx="106" cy="7"/>
            </a:xfrm>
            <a:custGeom>
              <a:avLst/>
              <a:gdLst>
                <a:gd name="T0" fmla="*/ 0 w 106"/>
                <a:gd name="T1" fmla="*/ 0 h 7"/>
                <a:gd name="T2" fmla="*/ 106 w 106"/>
                <a:gd name="T3" fmla="*/ 0 h 7"/>
                <a:gd name="T4" fmla="*/ 106 w 106"/>
                <a:gd name="T5" fmla="*/ 0 h 7"/>
                <a:gd name="T6" fmla="*/ 106 w 106"/>
                <a:gd name="T7" fmla="*/ 0 h 7"/>
                <a:gd name="T8" fmla="*/ 106 w 106"/>
                <a:gd name="T9" fmla="*/ 4 h 7"/>
                <a:gd name="T10" fmla="*/ 106 w 106"/>
                <a:gd name="T11" fmla="*/ 4 h 7"/>
                <a:gd name="T12" fmla="*/ 106 w 106"/>
                <a:gd name="T13" fmla="*/ 4 h 7"/>
                <a:gd name="T14" fmla="*/ 106 w 106"/>
                <a:gd name="T15" fmla="*/ 4 h 7"/>
                <a:gd name="T16" fmla="*/ 106 w 106"/>
                <a:gd name="T17" fmla="*/ 7 h 7"/>
                <a:gd name="T18" fmla="*/ 106 w 106"/>
                <a:gd name="T19" fmla="*/ 7 h 7"/>
                <a:gd name="T20" fmla="*/ 0 w 106"/>
                <a:gd name="T21" fmla="*/ 7 h 7"/>
                <a:gd name="T22" fmla="*/ 0 w 106"/>
                <a:gd name="T23" fmla="*/ 7 h 7"/>
                <a:gd name="T24" fmla="*/ 0 w 106"/>
                <a:gd name="T25" fmla="*/ 4 h 7"/>
                <a:gd name="T26" fmla="*/ 0 w 106"/>
                <a:gd name="T27" fmla="*/ 4 h 7"/>
                <a:gd name="T28" fmla="*/ 0 w 106"/>
                <a:gd name="T29" fmla="*/ 4 h 7"/>
                <a:gd name="T30" fmla="*/ 0 w 106"/>
                <a:gd name="T31" fmla="*/ 4 h 7"/>
                <a:gd name="T32" fmla="*/ 0 w 106"/>
                <a:gd name="T33" fmla="*/ 0 h 7"/>
                <a:gd name="T34" fmla="*/ 0 w 106"/>
                <a:gd name="T35" fmla="*/ 0 h 7"/>
                <a:gd name="T36" fmla="*/ 0 w 106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7"/>
                <a:gd name="T59" fmla="*/ 106 w 10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7">
                  <a:moveTo>
                    <a:pt x="0" y="0"/>
                  </a:moveTo>
                  <a:lnTo>
                    <a:pt x="106" y="0"/>
                  </a:lnTo>
                  <a:lnTo>
                    <a:pt x="106" y="4"/>
                  </a:lnTo>
                  <a:lnTo>
                    <a:pt x="106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73" name="Freeform 746"/>
            <p:cNvSpPr>
              <a:spLocks/>
            </p:cNvSpPr>
            <p:nvPr/>
          </p:nvSpPr>
          <p:spPr bwMode="auto">
            <a:xfrm>
              <a:off x="3913" y="3317"/>
              <a:ext cx="106" cy="6"/>
            </a:xfrm>
            <a:custGeom>
              <a:avLst/>
              <a:gdLst>
                <a:gd name="T0" fmla="*/ 0 w 106"/>
                <a:gd name="T1" fmla="*/ 0 h 6"/>
                <a:gd name="T2" fmla="*/ 106 w 106"/>
                <a:gd name="T3" fmla="*/ 0 h 6"/>
                <a:gd name="T4" fmla="*/ 106 w 106"/>
                <a:gd name="T5" fmla="*/ 0 h 6"/>
                <a:gd name="T6" fmla="*/ 106 w 106"/>
                <a:gd name="T7" fmla="*/ 0 h 6"/>
                <a:gd name="T8" fmla="*/ 106 w 106"/>
                <a:gd name="T9" fmla="*/ 3 h 6"/>
                <a:gd name="T10" fmla="*/ 106 w 106"/>
                <a:gd name="T11" fmla="*/ 3 h 6"/>
                <a:gd name="T12" fmla="*/ 106 w 106"/>
                <a:gd name="T13" fmla="*/ 3 h 6"/>
                <a:gd name="T14" fmla="*/ 106 w 106"/>
                <a:gd name="T15" fmla="*/ 3 h 6"/>
                <a:gd name="T16" fmla="*/ 106 w 106"/>
                <a:gd name="T17" fmla="*/ 6 h 6"/>
                <a:gd name="T18" fmla="*/ 106 w 106"/>
                <a:gd name="T19" fmla="*/ 6 h 6"/>
                <a:gd name="T20" fmla="*/ 0 w 106"/>
                <a:gd name="T21" fmla="*/ 6 h 6"/>
                <a:gd name="T22" fmla="*/ 0 w 106"/>
                <a:gd name="T23" fmla="*/ 6 h 6"/>
                <a:gd name="T24" fmla="*/ 0 w 106"/>
                <a:gd name="T25" fmla="*/ 3 h 6"/>
                <a:gd name="T26" fmla="*/ 0 w 106"/>
                <a:gd name="T27" fmla="*/ 3 h 6"/>
                <a:gd name="T28" fmla="*/ 0 w 106"/>
                <a:gd name="T29" fmla="*/ 3 h 6"/>
                <a:gd name="T30" fmla="*/ 0 w 106"/>
                <a:gd name="T31" fmla="*/ 3 h 6"/>
                <a:gd name="T32" fmla="*/ 0 w 106"/>
                <a:gd name="T33" fmla="*/ 0 h 6"/>
                <a:gd name="T34" fmla="*/ 0 w 106"/>
                <a:gd name="T35" fmla="*/ 0 h 6"/>
                <a:gd name="T36" fmla="*/ 0 w 106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"/>
                <a:gd name="T58" fmla="*/ 0 h 6"/>
                <a:gd name="T59" fmla="*/ 106 w 10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" h="6">
                  <a:moveTo>
                    <a:pt x="0" y="0"/>
                  </a:moveTo>
                  <a:lnTo>
                    <a:pt x="106" y="0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74" name="Freeform 747"/>
            <p:cNvSpPr>
              <a:spLocks/>
            </p:cNvSpPr>
            <p:nvPr/>
          </p:nvSpPr>
          <p:spPr bwMode="auto">
            <a:xfrm>
              <a:off x="3910" y="3320"/>
              <a:ext cx="112" cy="6"/>
            </a:xfrm>
            <a:custGeom>
              <a:avLst/>
              <a:gdLst>
                <a:gd name="T0" fmla="*/ 3 w 112"/>
                <a:gd name="T1" fmla="*/ 0 h 6"/>
                <a:gd name="T2" fmla="*/ 109 w 112"/>
                <a:gd name="T3" fmla="*/ 0 h 6"/>
                <a:gd name="T4" fmla="*/ 109 w 112"/>
                <a:gd name="T5" fmla="*/ 0 h 6"/>
                <a:gd name="T6" fmla="*/ 109 w 112"/>
                <a:gd name="T7" fmla="*/ 0 h 6"/>
                <a:gd name="T8" fmla="*/ 109 w 112"/>
                <a:gd name="T9" fmla="*/ 3 h 6"/>
                <a:gd name="T10" fmla="*/ 109 w 112"/>
                <a:gd name="T11" fmla="*/ 3 h 6"/>
                <a:gd name="T12" fmla="*/ 109 w 112"/>
                <a:gd name="T13" fmla="*/ 3 h 6"/>
                <a:gd name="T14" fmla="*/ 109 w 112"/>
                <a:gd name="T15" fmla="*/ 3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3 h 6"/>
                <a:gd name="T26" fmla="*/ 0 w 112"/>
                <a:gd name="T27" fmla="*/ 3 h 6"/>
                <a:gd name="T28" fmla="*/ 3 w 112"/>
                <a:gd name="T29" fmla="*/ 3 h 6"/>
                <a:gd name="T30" fmla="*/ 3 w 112"/>
                <a:gd name="T31" fmla="*/ 3 h 6"/>
                <a:gd name="T32" fmla="*/ 3 w 112"/>
                <a:gd name="T33" fmla="*/ 0 h 6"/>
                <a:gd name="T34" fmla="*/ 3 w 112"/>
                <a:gd name="T35" fmla="*/ 0 h 6"/>
                <a:gd name="T36" fmla="*/ 3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3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75" name="Freeform 748"/>
            <p:cNvSpPr>
              <a:spLocks/>
            </p:cNvSpPr>
            <p:nvPr/>
          </p:nvSpPr>
          <p:spPr bwMode="auto">
            <a:xfrm>
              <a:off x="3910" y="3323"/>
              <a:ext cx="112" cy="6"/>
            </a:xfrm>
            <a:custGeom>
              <a:avLst/>
              <a:gdLst>
                <a:gd name="T0" fmla="*/ 3 w 112"/>
                <a:gd name="T1" fmla="*/ 0 h 6"/>
                <a:gd name="T2" fmla="*/ 109 w 112"/>
                <a:gd name="T3" fmla="*/ 0 h 6"/>
                <a:gd name="T4" fmla="*/ 109 w 112"/>
                <a:gd name="T5" fmla="*/ 0 h 6"/>
                <a:gd name="T6" fmla="*/ 109 w 112"/>
                <a:gd name="T7" fmla="*/ 0 h 6"/>
                <a:gd name="T8" fmla="*/ 112 w 112"/>
                <a:gd name="T9" fmla="*/ 3 h 6"/>
                <a:gd name="T10" fmla="*/ 112 w 112"/>
                <a:gd name="T11" fmla="*/ 3 h 6"/>
                <a:gd name="T12" fmla="*/ 112 w 112"/>
                <a:gd name="T13" fmla="*/ 3 h 6"/>
                <a:gd name="T14" fmla="*/ 112 w 112"/>
                <a:gd name="T15" fmla="*/ 3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3 h 6"/>
                <a:gd name="T26" fmla="*/ 0 w 112"/>
                <a:gd name="T27" fmla="*/ 3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0 h 6"/>
                <a:gd name="T34" fmla="*/ 0 w 112"/>
                <a:gd name="T35" fmla="*/ 0 h 6"/>
                <a:gd name="T36" fmla="*/ 3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3" y="0"/>
                  </a:moveTo>
                  <a:lnTo>
                    <a:pt x="109" y="0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76" name="Freeform 749"/>
            <p:cNvSpPr>
              <a:spLocks/>
            </p:cNvSpPr>
            <p:nvPr/>
          </p:nvSpPr>
          <p:spPr bwMode="auto">
            <a:xfrm>
              <a:off x="3910" y="3326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12 w 112"/>
                <a:gd name="T3" fmla="*/ 0 h 6"/>
                <a:gd name="T4" fmla="*/ 112 w 112"/>
                <a:gd name="T5" fmla="*/ 0 h 6"/>
                <a:gd name="T6" fmla="*/ 112 w 112"/>
                <a:gd name="T7" fmla="*/ 0 h 6"/>
                <a:gd name="T8" fmla="*/ 112 w 112"/>
                <a:gd name="T9" fmla="*/ 3 h 6"/>
                <a:gd name="T10" fmla="*/ 112 w 112"/>
                <a:gd name="T11" fmla="*/ 3 h 6"/>
                <a:gd name="T12" fmla="*/ 112 w 112"/>
                <a:gd name="T13" fmla="*/ 3 h 6"/>
                <a:gd name="T14" fmla="*/ 112 w 112"/>
                <a:gd name="T15" fmla="*/ 3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3 h 6"/>
                <a:gd name="T26" fmla="*/ 0 w 112"/>
                <a:gd name="T27" fmla="*/ 3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0 h 6"/>
                <a:gd name="T34" fmla="*/ 0 w 112"/>
                <a:gd name="T35" fmla="*/ 0 h 6"/>
                <a:gd name="T36" fmla="*/ 0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0" y="0"/>
                  </a:moveTo>
                  <a:lnTo>
                    <a:pt x="112" y="0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77" name="Freeform 750"/>
            <p:cNvSpPr>
              <a:spLocks/>
            </p:cNvSpPr>
            <p:nvPr/>
          </p:nvSpPr>
          <p:spPr bwMode="auto">
            <a:xfrm>
              <a:off x="3910" y="3329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12 w 112"/>
                <a:gd name="T3" fmla="*/ 0 h 6"/>
                <a:gd name="T4" fmla="*/ 112 w 112"/>
                <a:gd name="T5" fmla="*/ 0 h 6"/>
                <a:gd name="T6" fmla="*/ 112 w 112"/>
                <a:gd name="T7" fmla="*/ 0 h 6"/>
                <a:gd name="T8" fmla="*/ 112 w 112"/>
                <a:gd name="T9" fmla="*/ 3 h 6"/>
                <a:gd name="T10" fmla="*/ 112 w 112"/>
                <a:gd name="T11" fmla="*/ 3 h 6"/>
                <a:gd name="T12" fmla="*/ 112 w 112"/>
                <a:gd name="T13" fmla="*/ 3 h 6"/>
                <a:gd name="T14" fmla="*/ 112 w 112"/>
                <a:gd name="T15" fmla="*/ 3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3 h 6"/>
                <a:gd name="T26" fmla="*/ 0 w 112"/>
                <a:gd name="T27" fmla="*/ 3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0 h 6"/>
                <a:gd name="T34" fmla="*/ 0 w 112"/>
                <a:gd name="T35" fmla="*/ 0 h 6"/>
                <a:gd name="T36" fmla="*/ 0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0" y="0"/>
                  </a:moveTo>
                  <a:lnTo>
                    <a:pt x="112" y="0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78" name="Freeform 751"/>
            <p:cNvSpPr>
              <a:spLocks/>
            </p:cNvSpPr>
            <p:nvPr/>
          </p:nvSpPr>
          <p:spPr bwMode="auto">
            <a:xfrm>
              <a:off x="3910" y="3332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12 w 112"/>
                <a:gd name="T3" fmla="*/ 0 h 6"/>
                <a:gd name="T4" fmla="*/ 112 w 112"/>
                <a:gd name="T5" fmla="*/ 0 h 6"/>
                <a:gd name="T6" fmla="*/ 112 w 112"/>
                <a:gd name="T7" fmla="*/ 0 h 6"/>
                <a:gd name="T8" fmla="*/ 112 w 112"/>
                <a:gd name="T9" fmla="*/ 3 h 6"/>
                <a:gd name="T10" fmla="*/ 112 w 112"/>
                <a:gd name="T11" fmla="*/ 3 h 6"/>
                <a:gd name="T12" fmla="*/ 112 w 112"/>
                <a:gd name="T13" fmla="*/ 3 h 6"/>
                <a:gd name="T14" fmla="*/ 112 w 112"/>
                <a:gd name="T15" fmla="*/ 3 h 6"/>
                <a:gd name="T16" fmla="*/ 112 w 112"/>
                <a:gd name="T17" fmla="*/ 6 h 6"/>
                <a:gd name="T18" fmla="*/ 112 w 112"/>
                <a:gd name="T19" fmla="*/ 6 h 6"/>
                <a:gd name="T20" fmla="*/ 0 w 112"/>
                <a:gd name="T21" fmla="*/ 6 h 6"/>
                <a:gd name="T22" fmla="*/ 0 w 112"/>
                <a:gd name="T23" fmla="*/ 6 h 6"/>
                <a:gd name="T24" fmla="*/ 0 w 112"/>
                <a:gd name="T25" fmla="*/ 3 h 6"/>
                <a:gd name="T26" fmla="*/ 0 w 112"/>
                <a:gd name="T27" fmla="*/ 3 h 6"/>
                <a:gd name="T28" fmla="*/ 0 w 112"/>
                <a:gd name="T29" fmla="*/ 3 h 6"/>
                <a:gd name="T30" fmla="*/ 0 w 112"/>
                <a:gd name="T31" fmla="*/ 3 h 6"/>
                <a:gd name="T32" fmla="*/ 0 w 112"/>
                <a:gd name="T33" fmla="*/ 0 h 6"/>
                <a:gd name="T34" fmla="*/ 0 w 112"/>
                <a:gd name="T35" fmla="*/ 0 h 6"/>
                <a:gd name="T36" fmla="*/ 0 w 11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"/>
                <a:gd name="T58" fmla="*/ 0 h 6"/>
                <a:gd name="T59" fmla="*/ 112 w 1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" h="6">
                  <a:moveTo>
                    <a:pt x="0" y="0"/>
                  </a:moveTo>
                  <a:lnTo>
                    <a:pt x="112" y="0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79" name="Freeform 752"/>
            <p:cNvSpPr>
              <a:spLocks/>
            </p:cNvSpPr>
            <p:nvPr/>
          </p:nvSpPr>
          <p:spPr bwMode="auto">
            <a:xfrm>
              <a:off x="3907" y="3335"/>
              <a:ext cx="118" cy="6"/>
            </a:xfrm>
            <a:custGeom>
              <a:avLst/>
              <a:gdLst>
                <a:gd name="T0" fmla="*/ 3 w 118"/>
                <a:gd name="T1" fmla="*/ 0 h 6"/>
                <a:gd name="T2" fmla="*/ 115 w 118"/>
                <a:gd name="T3" fmla="*/ 0 h 6"/>
                <a:gd name="T4" fmla="*/ 115 w 118"/>
                <a:gd name="T5" fmla="*/ 0 h 6"/>
                <a:gd name="T6" fmla="*/ 115 w 118"/>
                <a:gd name="T7" fmla="*/ 0 h 6"/>
                <a:gd name="T8" fmla="*/ 115 w 118"/>
                <a:gd name="T9" fmla="*/ 3 h 6"/>
                <a:gd name="T10" fmla="*/ 115 w 118"/>
                <a:gd name="T11" fmla="*/ 3 h 6"/>
                <a:gd name="T12" fmla="*/ 118 w 118"/>
                <a:gd name="T13" fmla="*/ 3 h 6"/>
                <a:gd name="T14" fmla="*/ 118 w 118"/>
                <a:gd name="T15" fmla="*/ 3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3 h 6"/>
                <a:gd name="T26" fmla="*/ 3 w 118"/>
                <a:gd name="T27" fmla="*/ 3 h 6"/>
                <a:gd name="T28" fmla="*/ 3 w 118"/>
                <a:gd name="T29" fmla="*/ 3 h 6"/>
                <a:gd name="T30" fmla="*/ 3 w 118"/>
                <a:gd name="T31" fmla="*/ 3 h 6"/>
                <a:gd name="T32" fmla="*/ 3 w 118"/>
                <a:gd name="T33" fmla="*/ 0 h 6"/>
                <a:gd name="T34" fmla="*/ 3 w 118"/>
                <a:gd name="T35" fmla="*/ 0 h 6"/>
                <a:gd name="T36" fmla="*/ 3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3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8" y="3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80" name="Freeform 753"/>
            <p:cNvSpPr>
              <a:spLocks/>
            </p:cNvSpPr>
            <p:nvPr/>
          </p:nvSpPr>
          <p:spPr bwMode="auto">
            <a:xfrm>
              <a:off x="3907" y="3338"/>
              <a:ext cx="118" cy="6"/>
            </a:xfrm>
            <a:custGeom>
              <a:avLst/>
              <a:gdLst>
                <a:gd name="T0" fmla="*/ 3 w 118"/>
                <a:gd name="T1" fmla="*/ 0 h 6"/>
                <a:gd name="T2" fmla="*/ 115 w 118"/>
                <a:gd name="T3" fmla="*/ 0 h 6"/>
                <a:gd name="T4" fmla="*/ 118 w 118"/>
                <a:gd name="T5" fmla="*/ 0 h 6"/>
                <a:gd name="T6" fmla="*/ 118 w 118"/>
                <a:gd name="T7" fmla="*/ 0 h 6"/>
                <a:gd name="T8" fmla="*/ 118 w 118"/>
                <a:gd name="T9" fmla="*/ 3 h 6"/>
                <a:gd name="T10" fmla="*/ 118 w 118"/>
                <a:gd name="T11" fmla="*/ 3 h 6"/>
                <a:gd name="T12" fmla="*/ 118 w 118"/>
                <a:gd name="T13" fmla="*/ 3 h 6"/>
                <a:gd name="T14" fmla="*/ 118 w 118"/>
                <a:gd name="T15" fmla="*/ 3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3 h 6"/>
                <a:gd name="T26" fmla="*/ 0 w 118"/>
                <a:gd name="T27" fmla="*/ 3 h 6"/>
                <a:gd name="T28" fmla="*/ 0 w 118"/>
                <a:gd name="T29" fmla="*/ 3 h 6"/>
                <a:gd name="T30" fmla="*/ 0 w 118"/>
                <a:gd name="T31" fmla="*/ 3 h 6"/>
                <a:gd name="T32" fmla="*/ 0 w 118"/>
                <a:gd name="T33" fmla="*/ 0 h 6"/>
                <a:gd name="T34" fmla="*/ 3 w 118"/>
                <a:gd name="T35" fmla="*/ 0 h 6"/>
                <a:gd name="T36" fmla="*/ 3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3" y="0"/>
                  </a:moveTo>
                  <a:lnTo>
                    <a:pt x="115" y="0"/>
                  </a:lnTo>
                  <a:lnTo>
                    <a:pt x="118" y="0"/>
                  </a:lnTo>
                  <a:lnTo>
                    <a:pt x="118" y="3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81" name="Freeform 754"/>
            <p:cNvSpPr>
              <a:spLocks/>
            </p:cNvSpPr>
            <p:nvPr/>
          </p:nvSpPr>
          <p:spPr bwMode="auto">
            <a:xfrm>
              <a:off x="3907" y="3341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8 w 118"/>
                <a:gd name="T3" fmla="*/ 0 h 6"/>
                <a:gd name="T4" fmla="*/ 118 w 118"/>
                <a:gd name="T5" fmla="*/ 0 h 6"/>
                <a:gd name="T6" fmla="*/ 118 w 118"/>
                <a:gd name="T7" fmla="*/ 0 h 6"/>
                <a:gd name="T8" fmla="*/ 118 w 118"/>
                <a:gd name="T9" fmla="*/ 3 h 6"/>
                <a:gd name="T10" fmla="*/ 118 w 118"/>
                <a:gd name="T11" fmla="*/ 3 h 6"/>
                <a:gd name="T12" fmla="*/ 118 w 118"/>
                <a:gd name="T13" fmla="*/ 3 h 6"/>
                <a:gd name="T14" fmla="*/ 118 w 118"/>
                <a:gd name="T15" fmla="*/ 3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3 h 6"/>
                <a:gd name="T26" fmla="*/ 0 w 118"/>
                <a:gd name="T27" fmla="*/ 3 h 6"/>
                <a:gd name="T28" fmla="*/ 0 w 118"/>
                <a:gd name="T29" fmla="*/ 3 h 6"/>
                <a:gd name="T30" fmla="*/ 0 w 118"/>
                <a:gd name="T31" fmla="*/ 3 h 6"/>
                <a:gd name="T32" fmla="*/ 0 w 118"/>
                <a:gd name="T33" fmla="*/ 0 h 6"/>
                <a:gd name="T34" fmla="*/ 0 w 118"/>
                <a:gd name="T35" fmla="*/ 0 h 6"/>
                <a:gd name="T36" fmla="*/ 0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0" y="0"/>
                  </a:moveTo>
                  <a:lnTo>
                    <a:pt x="118" y="0"/>
                  </a:lnTo>
                  <a:lnTo>
                    <a:pt x="118" y="3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82" name="Freeform 755"/>
            <p:cNvSpPr>
              <a:spLocks/>
            </p:cNvSpPr>
            <p:nvPr/>
          </p:nvSpPr>
          <p:spPr bwMode="auto">
            <a:xfrm>
              <a:off x="3907" y="3344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8 w 118"/>
                <a:gd name="T3" fmla="*/ 0 h 6"/>
                <a:gd name="T4" fmla="*/ 118 w 118"/>
                <a:gd name="T5" fmla="*/ 0 h 6"/>
                <a:gd name="T6" fmla="*/ 118 w 118"/>
                <a:gd name="T7" fmla="*/ 0 h 6"/>
                <a:gd name="T8" fmla="*/ 118 w 118"/>
                <a:gd name="T9" fmla="*/ 3 h 6"/>
                <a:gd name="T10" fmla="*/ 118 w 118"/>
                <a:gd name="T11" fmla="*/ 3 h 6"/>
                <a:gd name="T12" fmla="*/ 118 w 118"/>
                <a:gd name="T13" fmla="*/ 3 h 6"/>
                <a:gd name="T14" fmla="*/ 118 w 118"/>
                <a:gd name="T15" fmla="*/ 3 h 6"/>
                <a:gd name="T16" fmla="*/ 118 w 118"/>
                <a:gd name="T17" fmla="*/ 6 h 6"/>
                <a:gd name="T18" fmla="*/ 118 w 118"/>
                <a:gd name="T19" fmla="*/ 6 h 6"/>
                <a:gd name="T20" fmla="*/ 0 w 118"/>
                <a:gd name="T21" fmla="*/ 6 h 6"/>
                <a:gd name="T22" fmla="*/ 0 w 118"/>
                <a:gd name="T23" fmla="*/ 6 h 6"/>
                <a:gd name="T24" fmla="*/ 0 w 118"/>
                <a:gd name="T25" fmla="*/ 3 h 6"/>
                <a:gd name="T26" fmla="*/ 0 w 118"/>
                <a:gd name="T27" fmla="*/ 3 h 6"/>
                <a:gd name="T28" fmla="*/ 0 w 118"/>
                <a:gd name="T29" fmla="*/ 3 h 6"/>
                <a:gd name="T30" fmla="*/ 0 w 118"/>
                <a:gd name="T31" fmla="*/ 3 h 6"/>
                <a:gd name="T32" fmla="*/ 0 w 118"/>
                <a:gd name="T33" fmla="*/ 0 h 6"/>
                <a:gd name="T34" fmla="*/ 0 w 118"/>
                <a:gd name="T35" fmla="*/ 0 h 6"/>
                <a:gd name="T36" fmla="*/ 0 w 11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"/>
                <a:gd name="T58" fmla="*/ 0 h 6"/>
                <a:gd name="T59" fmla="*/ 118 w 1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" h="6">
                  <a:moveTo>
                    <a:pt x="0" y="0"/>
                  </a:moveTo>
                  <a:lnTo>
                    <a:pt x="118" y="0"/>
                  </a:lnTo>
                  <a:lnTo>
                    <a:pt x="118" y="3"/>
                  </a:lnTo>
                  <a:lnTo>
                    <a:pt x="11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83" name="Freeform 756"/>
            <p:cNvSpPr>
              <a:spLocks/>
            </p:cNvSpPr>
            <p:nvPr/>
          </p:nvSpPr>
          <p:spPr bwMode="auto">
            <a:xfrm>
              <a:off x="3907" y="3347"/>
              <a:ext cx="121" cy="6"/>
            </a:xfrm>
            <a:custGeom>
              <a:avLst/>
              <a:gdLst>
                <a:gd name="T0" fmla="*/ 0 w 121"/>
                <a:gd name="T1" fmla="*/ 0 h 6"/>
                <a:gd name="T2" fmla="*/ 118 w 121"/>
                <a:gd name="T3" fmla="*/ 0 h 6"/>
                <a:gd name="T4" fmla="*/ 118 w 121"/>
                <a:gd name="T5" fmla="*/ 0 h 6"/>
                <a:gd name="T6" fmla="*/ 118 w 121"/>
                <a:gd name="T7" fmla="*/ 0 h 6"/>
                <a:gd name="T8" fmla="*/ 118 w 121"/>
                <a:gd name="T9" fmla="*/ 3 h 6"/>
                <a:gd name="T10" fmla="*/ 118 w 121"/>
                <a:gd name="T11" fmla="*/ 3 h 6"/>
                <a:gd name="T12" fmla="*/ 118 w 121"/>
                <a:gd name="T13" fmla="*/ 3 h 6"/>
                <a:gd name="T14" fmla="*/ 118 w 121"/>
                <a:gd name="T15" fmla="*/ 3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0 w 121"/>
                <a:gd name="T25" fmla="*/ 3 h 6"/>
                <a:gd name="T26" fmla="*/ 0 w 121"/>
                <a:gd name="T27" fmla="*/ 3 h 6"/>
                <a:gd name="T28" fmla="*/ 0 w 121"/>
                <a:gd name="T29" fmla="*/ 3 h 6"/>
                <a:gd name="T30" fmla="*/ 0 w 121"/>
                <a:gd name="T31" fmla="*/ 3 h 6"/>
                <a:gd name="T32" fmla="*/ 0 w 121"/>
                <a:gd name="T33" fmla="*/ 0 h 6"/>
                <a:gd name="T34" fmla="*/ 0 w 121"/>
                <a:gd name="T35" fmla="*/ 0 h 6"/>
                <a:gd name="T36" fmla="*/ 0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0" y="0"/>
                  </a:moveTo>
                  <a:lnTo>
                    <a:pt x="118" y="0"/>
                  </a:lnTo>
                  <a:lnTo>
                    <a:pt x="118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84" name="Freeform 757"/>
            <p:cNvSpPr>
              <a:spLocks/>
            </p:cNvSpPr>
            <p:nvPr/>
          </p:nvSpPr>
          <p:spPr bwMode="auto">
            <a:xfrm>
              <a:off x="3907" y="3350"/>
              <a:ext cx="121" cy="6"/>
            </a:xfrm>
            <a:custGeom>
              <a:avLst/>
              <a:gdLst>
                <a:gd name="T0" fmla="*/ 0 w 121"/>
                <a:gd name="T1" fmla="*/ 0 h 6"/>
                <a:gd name="T2" fmla="*/ 118 w 121"/>
                <a:gd name="T3" fmla="*/ 0 h 6"/>
                <a:gd name="T4" fmla="*/ 118 w 121"/>
                <a:gd name="T5" fmla="*/ 0 h 6"/>
                <a:gd name="T6" fmla="*/ 118 w 121"/>
                <a:gd name="T7" fmla="*/ 0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3 h 6"/>
                <a:gd name="T14" fmla="*/ 121 w 121"/>
                <a:gd name="T15" fmla="*/ 3 h 6"/>
                <a:gd name="T16" fmla="*/ 121 w 121"/>
                <a:gd name="T17" fmla="*/ 6 h 6"/>
                <a:gd name="T18" fmla="*/ 121 w 121"/>
                <a:gd name="T19" fmla="*/ 6 h 6"/>
                <a:gd name="T20" fmla="*/ 0 w 121"/>
                <a:gd name="T21" fmla="*/ 6 h 6"/>
                <a:gd name="T22" fmla="*/ 0 w 121"/>
                <a:gd name="T23" fmla="*/ 6 h 6"/>
                <a:gd name="T24" fmla="*/ 0 w 121"/>
                <a:gd name="T25" fmla="*/ 3 h 6"/>
                <a:gd name="T26" fmla="*/ 0 w 121"/>
                <a:gd name="T27" fmla="*/ 3 h 6"/>
                <a:gd name="T28" fmla="*/ 0 w 121"/>
                <a:gd name="T29" fmla="*/ 3 h 6"/>
                <a:gd name="T30" fmla="*/ 0 w 121"/>
                <a:gd name="T31" fmla="*/ 3 h 6"/>
                <a:gd name="T32" fmla="*/ 0 w 121"/>
                <a:gd name="T33" fmla="*/ 0 h 6"/>
                <a:gd name="T34" fmla="*/ 0 w 121"/>
                <a:gd name="T35" fmla="*/ 0 h 6"/>
                <a:gd name="T36" fmla="*/ 0 w 12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"/>
                <a:gd name="T58" fmla="*/ 0 h 6"/>
                <a:gd name="T59" fmla="*/ 121 w 1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" h="6">
                  <a:moveTo>
                    <a:pt x="0" y="0"/>
                  </a:moveTo>
                  <a:lnTo>
                    <a:pt x="118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85" name="Freeform 758"/>
            <p:cNvSpPr>
              <a:spLocks/>
            </p:cNvSpPr>
            <p:nvPr/>
          </p:nvSpPr>
          <p:spPr bwMode="auto">
            <a:xfrm>
              <a:off x="3904" y="3353"/>
              <a:ext cx="124" cy="6"/>
            </a:xfrm>
            <a:custGeom>
              <a:avLst/>
              <a:gdLst>
                <a:gd name="T0" fmla="*/ 3 w 124"/>
                <a:gd name="T1" fmla="*/ 0 h 6"/>
                <a:gd name="T2" fmla="*/ 124 w 124"/>
                <a:gd name="T3" fmla="*/ 0 h 6"/>
                <a:gd name="T4" fmla="*/ 124 w 124"/>
                <a:gd name="T5" fmla="*/ 0 h 6"/>
                <a:gd name="T6" fmla="*/ 124 w 124"/>
                <a:gd name="T7" fmla="*/ 0 h 6"/>
                <a:gd name="T8" fmla="*/ 124 w 124"/>
                <a:gd name="T9" fmla="*/ 3 h 6"/>
                <a:gd name="T10" fmla="*/ 124 w 124"/>
                <a:gd name="T11" fmla="*/ 3 h 6"/>
                <a:gd name="T12" fmla="*/ 124 w 124"/>
                <a:gd name="T13" fmla="*/ 3 h 6"/>
                <a:gd name="T14" fmla="*/ 124 w 124"/>
                <a:gd name="T15" fmla="*/ 3 h 6"/>
                <a:gd name="T16" fmla="*/ 124 w 124"/>
                <a:gd name="T17" fmla="*/ 6 h 6"/>
                <a:gd name="T18" fmla="*/ 124 w 124"/>
                <a:gd name="T19" fmla="*/ 6 h 6"/>
                <a:gd name="T20" fmla="*/ 0 w 124"/>
                <a:gd name="T21" fmla="*/ 6 h 6"/>
                <a:gd name="T22" fmla="*/ 0 w 124"/>
                <a:gd name="T23" fmla="*/ 6 h 6"/>
                <a:gd name="T24" fmla="*/ 0 w 124"/>
                <a:gd name="T25" fmla="*/ 3 h 6"/>
                <a:gd name="T26" fmla="*/ 0 w 124"/>
                <a:gd name="T27" fmla="*/ 3 h 6"/>
                <a:gd name="T28" fmla="*/ 3 w 124"/>
                <a:gd name="T29" fmla="*/ 3 h 6"/>
                <a:gd name="T30" fmla="*/ 3 w 124"/>
                <a:gd name="T31" fmla="*/ 3 h 6"/>
                <a:gd name="T32" fmla="*/ 3 w 124"/>
                <a:gd name="T33" fmla="*/ 0 h 6"/>
                <a:gd name="T34" fmla="*/ 3 w 124"/>
                <a:gd name="T35" fmla="*/ 0 h 6"/>
                <a:gd name="T36" fmla="*/ 3 w 1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6"/>
                <a:gd name="T59" fmla="*/ 124 w 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6">
                  <a:moveTo>
                    <a:pt x="3" y="0"/>
                  </a:moveTo>
                  <a:lnTo>
                    <a:pt x="124" y="0"/>
                  </a:lnTo>
                  <a:lnTo>
                    <a:pt x="124" y="3"/>
                  </a:lnTo>
                  <a:lnTo>
                    <a:pt x="1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86" name="Freeform 759"/>
            <p:cNvSpPr>
              <a:spLocks/>
            </p:cNvSpPr>
            <p:nvPr/>
          </p:nvSpPr>
          <p:spPr bwMode="auto">
            <a:xfrm>
              <a:off x="3904" y="3356"/>
              <a:ext cx="124" cy="6"/>
            </a:xfrm>
            <a:custGeom>
              <a:avLst/>
              <a:gdLst>
                <a:gd name="T0" fmla="*/ 3 w 124"/>
                <a:gd name="T1" fmla="*/ 0 h 6"/>
                <a:gd name="T2" fmla="*/ 124 w 124"/>
                <a:gd name="T3" fmla="*/ 0 h 6"/>
                <a:gd name="T4" fmla="*/ 124 w 124"/>
                <a:gd name="T5" fmla="*/ 0 h 6"/>
                <a:gd name="T6" fmla="*/ 124 w 124"/>
                <a:gd name="T7" fmla="*/ 0 h 6"/>
                <a:gd name="T8" fmla="*/ 124 w 124"/>
                <a:gd name="T9" fmla="*/ 3 h 6"/>
                <a:gd name="T10" fmla="*/ 124 w 124"/>
                <a:gd name="T11" fmla="*/ 3 h 6"/>
                <a:gd name="T12" fmla="*/ 124 w 124"/>
                <a:gd name="T13" fmla="*/ 3 h 6"/>
                <a:gd name="T14" fmla="*/ 124 w 124"/>
                <a:gd name="T15" fmla="*/ 3 h 6"/>
                <a:gd name="T16" fmla="*/ 124 w 124"/>
                <a:gd name="T17" fmla="*/ 6 h 6"/>
                <a:gd name="T18" fmla="*/ 124 w 124"/>
                <a:gd name="T19" fmla="*/ 6 h 6"/>
                <a:gd name="T20" fmla="*/ 0 w 124"/>
                <a:gd name="T21" fmla="*/ 6 h 6"/>
                <a:gd name="T22" fmla="*/ 0 w 124"/>
                <a:gd name="T23" fmla="*/ 6 h 6"/>
                <a:gd name="T24" fmla="*/ 0 w 124"/>
                <a:gd name="T25" fmla="*/ 3 h 6"/>
                <a:gd name="T26" fmla="*/ 0 w 124"/>
                <a:gd name="T27" fmla="*/ 3 h 6"/>
                <a:gd name="T28" fmla="*/ 0 w 124"/>
                <a:gd name="T29" fmla="*/ 3 h 6"/>
                <a:gd name="T30" fmla="*/ 0 w 124"/>
                <a:gd name="T31" fmla="*/ 3 h 6"/>
                <a:gd name="T32" fmla="*/ 0 w 124"/>
                <a:gd name="T33" fmla="*/ 0 h 6"/>
                <a:gd name="T34" fmla="*/ 0 w 124"/>
                <a:gd name="T35" fmla="*/ 0 h 6"/>
                <a:gd name="T36" fmla="*/ 3 w 1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6"/>
                <a:gd name="T59" fmla="*/ 124 w 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6">
                  <a:moveTo>
                    <a:pt x="3" y="0"/>
                  </a:moveTo>
                  <a:lnTo>
                    <a:pt x="124" y="0"/>
                  </a:lnTo>
                  <a:lnTo>
                    <a:pt x="124" y="3"/>
                  </a:lnTo>
                  <a:lnTo>
                    <a:pt x="1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687" name="Freeform 760"/>
            <p:cNvSpPr>
              <a:spLocks/>
            </p:cNvSpPr>
            <p:nvPr/>
          </p:nvSpPr>
          <p:spPr bwMode="auto">
            <a:xfrm>
              <a:off x="3904" y="3359"/>
              <a:ext cx="124" cy="6"/>
            </a:xfrm>
            <a:custGeom>
              <a:avLst/>
              <a:gdLst>
                <a:gd name="T0" fmla="*/ 0 w 124"/>
                <a:gd name="T1" fmla="*/ 0 h 6"/>
                <a:gd name="T2" fmla="*/ 124 w 124"/>
                <a:gd name="T3" fmla="*/ 0 h 6"/>
                <a:gd name="T4" fmla="*/ 124 w 124"/>
                <a:gd name="T5" fmla="*/ 0 h 6"/>
                <a:gd name="T6" fmla="*/ 124 w 124"/>
                <a:gd name="T7" fmla="*/ 0 h 6"/>
                <a:gd name="T8" fmla="*/ 124 w 124"/>
                <a:gd name="T9" fmla="*/ 3 h 6"/>
                <a:gd name="T10" fmla="*/ 124 w 124"/>
                <a:gd name="T11" fmla="*/ 3 h 6"/>
                <a:gd name="T12" fmla="*/ 124 w 124"/>
                <a:gd name="T13" fmla="*/ 3 h 6"/>
                <a:gd name="T14" fmla="*/ 124 w 124"/>
                <a:gd name="T15" fmla="*/ 3 h 6"/>
                <a:gd name="T16" fmla="*/ 124 w 124"/>
                <a:gd name="T17" fmla="*/ 6 h 6"/>
                <a:gd name="T18" fmla="*/ 124 w 124"/>
                <a:gd name="T19" fmla="*/ 6 h 6"/>
                <a:gd name="T20" fmla="*/ 0 w 124"/>
                <a:gd name="T21" fmla="*/ 6 h 6"/>
                <a:gd name="T22" fmla="*/ 0 w 124"/>
                <a:gd name="T23" fmla="*/ 6 h 6"/>
                <a:gd name="T24" fmla="*/ 0 w 124"/>
                <a:gd name="T25" fmla="*/ 3 h 6"/>
                <a:gd name="T26" fmla="*/ 0 w 124"/>
                <a:gd name="T27" fmla="*/ 3 h 6"/>
                <a:gd name="T28" fmla="*/ 0 w 124"/>
                <a:gd name="T29" fmla="*/ 3 h 6"/>
                <a:gd name="T30" fmla="*/ 0 w 124"/>
                <a:gd name="T31" fmla="*/ 3 h 6"/>
                <a:gd name="T32" fmla="*/ 0 w 124"/>
                <a:gd name="T33" fmla="*/ 0 h 6"/>
                <a:gd name="T34" fmla="*/ 0 w 124"/>
                <a:gd name="T35" fmla="*/ 0 h 6"/>
                <a:gd name="T36" fmla="*/ 0 w 12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"/>
                <a:gd name="T58" fmla="*/ 0 h 6"/>
                <a:gd name="T59" fmla="*/ 124 w 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" h="6">
                  <a:moveTo>
                    <a:pt x="0" y="0"/>
                  </a:moveTo>
                  <a:lnTo>
                    <a:pt x="124" y="0"/>
                  </a:lnTo>
                  <a:lnTo>
                    <a:pt x="124" y="3"/>
                  </a:lnTo>
                  <a:lnTo>
                    <a:pt x="12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" name="Group 761"/>
          <p:cNvGrpSpPr>
            <a:grpSpLocks/>
          </p:cNvGrpSpPr>
          <p:nvPr/>
        </p:nvGrpSpPr>
        <p:grpSpPr bwMode="auto">
          <a:xfrm>
            <a:off x="4671244" y="4314571"/>
            <a:ext cx="482908" cy="833971"/>
            <a:chOff x="2162" y="50"/>
            <a:chExt cx="292" cy="547"/>
          </a:xfrm>
        </p:grpSpPr>
        <p:sp>
          <p:nvSpPr>
            <p:cNvPr id="43369" name="Freeform 762"/>
            <p:cNvSpPr>
              <a:spLocks/>
            </p:cNvSpPr>
            <p:nvPr/>
          </p:nvSpPr>
          <p:spPr bwMode="auto">
            <a:xfrm>
              <a:off x="2162" y="50"/>
              <a:ext cx="292" cy="547"/>
            </a:xfrm>
            <a:custGeom>
              <a:avLst/>
              <a:gdLst>
                <a:gd name="T0" fmla="*/ 110 w 292"/>
                <a:gd name="T1" fmla="*/ 435 h 547"/>
                <a:gd name="T2" fmla="*/ 6 w 292"/>
                <a:gd name="T3" fmla="*/ 313 h 547"/>
                <a:gd name="T4" fmla="*/ 12 w 292"/>
                <a:gd name="T5" fmla="*/ 313 h 547"/>
                <a:gd name="T6" fmla="*/ 15 w 292"/>
                <a:gd name="T7" fmla="*/ 313 h 547"/>
                <a:gd name="T8" fmla="*/ 18 w 292"/>
                <a:gd name="T9" fmla="*/ 313 h 547"/>
                <a:gd name="T10" fmla="*/ 22 w 292"/>
                <a:gd name="T11" fmla="*/ 316 h 547"/>
                <a:gd name="T12" fmla="*/ 18 w 292"/>
                <a:gd name="T13" fmla="*/ 322 h 547"/>
                <a:gd name="T14" fmla="*/ 15 w 292"/>
                <a:gd name="T15" fmla="*/ 334 h 547"/>
                <a:gd name="T16" fmla="*/ 9 w 292"/>
                <a:gd name="T17" fmla="*/ 343 h 547"/>
                <a:gd name="T18" fmla="*/ 3 w 292"/>
                <a:gd name="T19" fmla="*/ 353 h 547"/>
                <a:gd name="T20" fmla="*/ 0 w 292"/>
                <a:gd name="T21" fmla="*/ 359 h 547"/>
                <a:gd name="T22" fmla="*/ 0 w 292"/>
                <a:gd name="T23" fmla="*/ 359 h 547"/>
                <a:gd name="T24" fmla="*/ 9 w 292"/>
                <a:gd name="T25" fmla="*/ 325 h 547"/>
                <a:gd name="T26" fmla="*/ 18 w 292"/>
                <a:gd name="T27" fmla="*/ 277 h 547"/>
                <a:gd name="T28" fmla="*/ 28 w 292"/>
                <a:gd name="T29" fmla="*/ 219 h 547"/>
                <a:gd name="T30" fmla="*/ 40 w 292"/>
                <a:gd name="T31" fmla="*/ 158 h 547"/>
                <a:gd name="T32" fmla="*/ 52 w 292"/>
                <a:gd name="T33" fmla="*/ 97 h 547"/>
                <a:gd name="T34" fmla="*/ 64 w 292"/>
                <a:gd name="T35" fmla="*/ 48 h 547"/>
                <a:gd name="T36" fmla="*/ 73 w 292"/>
                <a:gd name="T37" fmla="*/ 27 h 547"/>
                <a:gd name="T38" fmla="*/ 82 w 292"/>
                <a:gd name="T39" fmla="*/ 12 h 547"/>
                <a:gd name="T40" fmla="*/ 91 w 292"/>
                <a:gd name="T41" fmla="*/ 3 h 547"/>
                <a:gd name="T42" fmla="*/ 100 w 292"/>
                <a:gd name="T43" fmla="*/ 0 h 547"/>
                <a:gd name="T44" fmla="*/ 107 w 292"/>
                <a:gd name="T45" fmla="*/ 0 h 547"/>
                <a:gd name="T46" fmla="*/ 110 w 292"/>
                <a:gd name="T47" fmla="*/ 6 h 547"/>
                <a:gd name="T48" fmla="*/ 116 w 292"/>
                <a:gd name="T49" fmla="*/ 12 h 547"/>
                <a:gd name="T50" fmla="*/ 119 w 292"/>
                <a:gd name="T51" fmla="*/ 18 h 547"/>
                <a:gd name="T52" fmla="*/ 131 w 292"/>
                <a:gd name="T53" fmla="*/ 42 h 547"/>
                <a:gd name="T54" fmla="*/ 140 w 292"/>
                <a:gd name="T55" fmla="*/ 73 h 547"/>
                <a:gd name="T56" fmla="*/ 158 w 292"/>
                <a:gd name="T57" fmla="*/ 152 h 547"/>
                <a:gd name="T58" fmla="*/ 179 w 292"/>
                <a:gd name="T59" fmla="*/ 243 h 547"/>
                <a:gd name="T60" fmla="*/ 201 w 292"/>
                <a:gd name="T61" fmla="*/ 340 h 547"/>
                <a:gd name="T62" fmla="*/ 225 w 292"/>
                <a:gd name="T63" fmla="*/ 429 h 547"/>
                <a:gd name="T64" fmla="*/ 240 w 292"/>
                <a:gd name="T65" fmla="*/ 468 h 547"/>
                <a:gd name="T66" fmla="*/ 255 w 292"/>
                <a:gd name="T67" fmla="*/ 502 h 547"/>
                <a:gd name="T68" fmla="*/ 274 w 292"/>
                <a:gd name="T69" fmla="*/ 529 h 547"/>
                <a:gd name="T70" fmla="*/ 292 w 292"/>
                <a:gd name="T71" fmla="*/ 547 h 547"/>
                <a:gd name="T72" fmla="*/ 110 w 292"/>
                <a:gd name="T73" fmla="*/ 435 h 54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292"/>
                <a:gd name="T112" fmla="*/ 0 h 547"/>
                <a:gd name="T113" fmla="*/ 292 w 292"/>
                <a:gd name="T114" fmla="*/ 547 h 547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292" h="547">
                  <a:moveTo>
                    <a:pt x="110" y="435"/>
                  </a:moveTo>
                  <a:lnTo>
                    <a:pt x="6" y="313"/>
                  </a:lnTo>
                  <a:lnTo>
                    <a:pt x="12" y="313"/>
                  </a:lnTo>
                  <a:lnTo>
                    <a:pt x="15" y="313"/>
                  </a:lnTo>
                  <a:lnTo>
                    <a:pt x="18" y="313"/>
                  </a:lnTo>
                  <a:lnTo>
                    <a:pt x="22" y="316"/>
                  </a:lnTo>
                  <a:lnTo>
                    <a:pt x="18" y="322"/>
                  </a:lnTo>
                  <a:lnTo>
                    <a:pt x="15" y="334"/>
                  </a:lnTo>
                  <a:lnTo>
                    <a:pt x="9" y="343"/>
                  </a:lnTo>
                  <a:lnTo>
                    <a:pt x="3" y="353"/>
                  </a:lnTo>
                  <a:lnTo>
                    <a:pt x="0" y="359"/>
                  </a:lnTo>
                  <a:lnTo>
                    <a:pt x="9" y="325"/>
                  </a:lnTo>
                  <a:lnTo>
                    <a:pt x="18" y="277"/>
                  </a:lnTo>
                  <a:lnTo>
                    <a:pt x="28" y="219"/>
                  </a:lnTo>
                  <a:lnTo>
                    <a:pt x="40" y="158"/>
                  </a:lnTo>
                  <a:lnTo>
                    <a:pt x="52" y="97"/>
                  </a:lnTo>
                  <a:lnTo>
                    <a:pt x="64" y="48"/>
                  </a:lnTo>
                  <a:lnTo>
                    <a:pt x="73" y="27"/>
                  </a:lnTo>
                  <a:lnTo>
                    <a:pt x="82" y="12"/>
                  </a:lnTo>
                  <a:lnTo>
                    <a:pt x="91" y="3"/>
                  </a:lnTo>
                  <a:lnTo>
                    <a:pt x="100" y="0"/>
                  </a:lnTo>
                  <a:lnTo>
                    <a:pt x="107" y="0"/>
                  </a:lnTo>
                  <a:lnTo>
                    <a:pt x="110" y="6"/>
                  </a:lnTo>
                  <a:lnTo>
                    <a:pt x="116" y="12"/>
                  </a:lnTo>
                  <a:lnTo>
                    <a:pt x="119" y="18"/>
                  </a:lnTo>
                  <a:lnTo>
                    <a:pt x="131" y="42"/>
                  </a:lnTo>
                  <a:lnTo>
                    <a:pt x="140" y="73"/>
                  </a:lnTo>
                  <a:lnTo>
                    <a:pt x="158" y="152"/>
                  </a:lnTo>
                  <a:lnTo>
                    <a:pt x="179" y="243"/>
                  </a:lnTo>
                  <a:lnTo>
                    <a:pt x="201" y="340"/>
                  </a:lnTo>
                  <a:lnTo>
                    <a:pt x="225" y="429"/>
                  </a:lnTo>
                  <a:lnTo>
                    <a:pt x="240" y="468"/>
                  </a:lnTo>
                  <a:lnTo>
                    <a:pt x="255" y="502"/>
                  </a:lnTo>
                  <a:lnTo>
                    <a:pt x="274" y="529"/>
                  </a:lnTo>
                  <a:lnTo>
                    <a:pt x="292" y="547"/>
                  </a:lnTo>
                  <a:lnTo>
                    <a:pt x="110" y="435"/>
                  </a:lnTo>
                </a:path>
              </a:pathLst>
            </a:custGeom>
            <a:solidFill>
              <a:srgbClr val="FF3300"/>
            </a:solidFill>
            <a:ln w="4763" cap="sq">
              <a:solidFill>
                <a:srgbClr val="1F1A17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70" name="Freeform 763"/>
            <p:cNvSpPr>
              <a:spLocks/>
            </p:cNvSpPr>
            <p:nvPr/>
          </p:nvSpPr>
          <p:spPr bwMode="auto">
            <a:xfrm>
              <a:off x="2199" y="220"/>
              <a:ext cx="127" cy="6"/>
            </a:xfrm>
            <a:custGeom>
              <a:avLst/>
              <a:gdLst>
                <a:gd name="T0" fmla="*/ 0 w 127"/>
                <a:gd name="T1" fmla="*/ 0 h 6"/>
                <a:gd name="T2" fmla="*/ 124 w 127"/>
                <a:gd name="T3" fmla="*/ 0 h 6"/>
                <a:gd name="T4" fmla="*/ 124 w 127"/>
                <a:gd name="T5" fmla="*/ 0 h 6"/>
                <a:gd name="T6" fmla="*/ 124 w 127"/>
                <a:gd name="T7" fmla="*/ 0 h 6"/>
                <a:gd name="T8" fmla="*/ 124 w 127"/>
                <a:gd name="T9" fmla="*/ 3 h 6"/>
                <a:gd name="T10" fmla="*/ 124 w 127"/>
                <a:gd name="T11" fmla="*/ 3 h 6"/>
                <a:gd name="T12" fmla="*/ 127 w 127"/>
                <a:gd name="T13" fmla="*/ 3 h 6"/>
                <a:gd name="T14" fmla="*/ 127 w 127"/>
                <a:gd name="T15" fmla="*/ 3 h 6"/>
                <a:gd name="T16" fmla="*/ 127 w 127"/>
                <a:gd name="T17" fmla="*/ 6 h 6"/>
                <a:gd name="T18" fmla="*/ 127 w 127"/>
                <a:gd name="T19" fmla="*/ 6 h 6"/>
                <a:gd name="T20" fmla="*/ 0 w 127"/>
                <a:gd name="T21" fmla="*/ 6 h 6"/>
                <a:gd name="T22" fmla="*/ 0 w 127"/>
                <a:gd name="T23" fmla="*/ 6 h 6"/>
                <a:gd name="T24" fmla="*/ 0 w 127"/>
                <a:gd name="T25" fmla="*/ 3 h 6"/>
                <a:gd name="T26" fmla="*/ 0 w 127"/>
                <a:gd name="T27" fmla="*/ 3 h 6"/>
                <a:gd name="T28" fmla="*/ 0 w 127"/>
                <a:gd name="T29" fmla="*/ 3 h 6"/>
                <a:gd name="T30" fmla="*/ 0 w 127"/>
                <a:gd name="T31" fmla="*/ 3 h 6"/>
                <a:gd name="T32" fmla="*/ 0 w 127"/>
                <a:gd name="T33" fmla="*/ 0 h 6"/>
                <a:gd name="T34" fmla="*/ 0 w 127"/>
                <a:gd name="T35" fmla="*/ 0 h 6"/>
                <a:gd name="T36" fmla="*/ 0 w 12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7"/>
                <a:gd name="T58" fmla="*/ 0 h 6"/>
                <a:gd name="T59" fmla="*/ 127 w 12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7" h="6">
                  <a:moveTo>
                    <a:pt x="0" y="0"/>
                  </a:moveTo>
                  <a:lnTo>
                    <a:pt x="124" y="0"/>
                  </a:lnTo>
                  <a:lnTo>
                    <a:pt x="124" y="3"/>
                  </a:lnTo>
                  <a:lnTo>
                    <a:pt x="127" y="3"/>
                  </a:lnTo>
                  <a:lnTo>
                    <a:pt x="12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71" name="Freeform 764"/>
            <p:cNvSpPr>
              <a:spLocks/>
            </p:cNvSpPr>
            <p:nvPr/>
          </p:nvSpPr>
          <p:spPr bwMode="auto">
            <a:xfrm>
              <a:off x="2199" y="223"/>
              <a:ext cx="127" cy="6"/>
            </a:xfrm>
            <a:custGeom>
              <a:avLst/>
              <a:gdLst>
                <a:gd name="T0" fmla="*/ 0 w 127"/>
                <a:gd name="T1" fmla="*/ 0 h 6"/>
                <a:gd name="T2" fmla="*/ 124 w 127"/>
                <a:gd name="T3" fmla="*/ 0 h 6"/>
                <a:gd name="T4" fmla="*/ 127 w 127"/>
                <a:gd name="T5" fmla="*/ 0 h 6"/>
                <a:gd name="T6" fmla="*/ 127 w 127"/>
                <a:gd name="T7" fmla="*/ 0 h 6"/>
                <a:gd name="T8" fmla="*/ 127 w 127"/>
                <a:gd name="T9" fmla="*/ 3 h 6"/>
                <a:gd name="T10" fmla="*/ 127 w 127"/>
                <a:gd name="T11" fmla="*/ 3 h 6"/>
                <a:gd name="T12" fmla="*/ 127 w 127"/>
                <a:gd name="T13" fmla="*/ 3 h 6"/>
                <a:gd name="T14" fmla="*/ 127 w 127"/>
                <a:gd name="T15" fmla="*/ 3 h 6"/>
                <a:gd name="T16" fmla="*/ 127 w 127"/>
                <a:gd name="T17" fmla="*/ 6 h 6"/>
                <a:gd name="T18" fmla="*/ 127 w 127"/>
                <a:gd name="T19" fmla="*/ 6 h 6"/>
                <a:gd name="T20" fmla="*/ 0 w 127"/>
                <a:gd name="T21" fmla="*/ 6 h 6"/>
                <a:gd name="T22" fmla="*/ 0 w 127"/>
                <a:gd name="T23" fmla="*/ 6 h 6"/>
                <a:gd name="T24" fmla="*/ 0 w 127"/>
                <a:gd name="T25" fmla="*/ 3 h 6"/>
                <a:gd name="T26" fmla="*/ 0 w 127"/>
                <a:gd name="T27" fmla="*/ 3 h 6"/>
                <a:gd name="T28" fmla="*/ 0 w 127"/>
                <a:gd name="T29" fmla="*/ 3 h 6"/>
                <a:gd name="T30" fmla="*/ 0 w 127"/>
                <a:gd name="T31" fmla="*/ 3 h 6"/>
                <a:gd name="T32" fmla="*/ 0 w 127"/>
                <a:gd name="T33" fmla="*/ 0 h 6"/>
                <a:gd name="T34" fmla="*/ 0 w 127"/>
                <a:gd name="T35" fmla="*/ 0 h 6"/>
                <a:gd name="T36" fmla="*/ 0 w 12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7"/>
                <a:gd name="T58" fmla="*/ 0 h 6"/>
                <a:gd name="T59" fmla="*/ 127 w 12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7" h="6">
                  <a:moveTo>
                    <a:pt x="0" y="0"/>
                  </a:moveTo>
                  <a:lnTo>
                    <a:pt x="124" y="0"/>
                  </a:lnTo>
                  <a:lnTo>
                    <a:pt x="127" y="0"/>
                  </a:lnTo>
                  <a:lnTo>
                    <a:pt x="127" y="3"/>
                  </a:lnTo>
                  <a:lnTo>
                    <a:pt x="12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72" name="Freeform 765"/>
            <p:cNvSpPr>
              <a:spLocks/>
            </p:cNvSpPr>
            <p:nvPr/>
          </p:nvSpPr>
          <p:spPr bwMode="auto">
            <a:xfrm>
              <a:off x="2196" y="226"/>
              <a:ext cx="130" cy="6"/>
            </a:xfrm>
            <a:custGeom>
              <a:avLst/>
              <a:gdLst>
                <a:gd name="T0" fmla="*/ 3 w 130"/>
                <a:gd name="T1" fmla="*/ 0 h 6"/>
                <a:gd name="T2" fmla="*/ 130 w 130"/>
                <a:gd name="T3" fmla="*/ 0 h 6"/>
                <a:gd name="T4" fmla="*/ 130 w 130"/>
                <a:gd name="T5" fmla="*/ 0 h 6"/>
                <a:gd name="T6" fmla="*/ 130 w 130"/>
                <a:gd name="T7" fmla="*/ 0 h 6"/>
                <a:gd name="T8" fmla="*/ 130 w 130"/>
                <a:gd name="T9" fmla="*/ 3 h 6"/>
                <a:gd name="T10" fmla="*/ 130 w 130"/>
                <a:gd name="T11" fmla="*/ 3 h 6"/>
                <a:gd name="T12" fmla="*/ 130 w 130"/>
                <a:gd name="T13" fmla="*/ 3 h 6"/>
                <a:gd name="T14" fmla="*/ 130 w 130"/>
                <a:gd name="T15" fmla="*/ 3 h 6"/>
                <a:gd name="T16" fmla="*/ 130 w 130"/>
                <a:gd name="T17" fmla="*/ 6 h 6"/>
                <a:gd name="T18" fmla="*/ 130 w 130"/>
                <a:gd name="T19" fmla="*/ 6 h 6"/>
                <a:gd name="T20" fmla="*/ 0 w 130"/>
                <a:gd name="T21" fmla="*/ 6 h 6"/>
                <a:gd name="T22" fmla="*/ 3 w 130"/>
                <a:gd name="T23" fmla="*/ 6 h 6"/>
                <a:gd name="T24" fmla="*/ 3 w 130"/>
                <a:gd name="T25" fmla="*/ 3 h 6"/>
                <a:gd name="T26" fmla="*/ 3 w 130"/>
                <a:gd name="T27" fmla="*/ 3 h 6"/>
                <a:gd name="T28" fmla="*/ 3 w 130"/>
                <a:gd name="T29" fmla="*/ 3 h 6"/>
                <a:gd name="T30" fmla="*/ 3 w 130"/>
                <a:gd name="T31" fmla="*/ 3 h 6"/>
                <a:gd name="T32" fmla="*/ 3 w 130"/>
                <a:gd name="T33" fmla="*/ 0 h 6"/>
                <a:gd name="T34" fmla="*/ 3 w 130"/>
                <a:gd name="T35" fmla="*/ 0 h 6"/>
                <a:gd name="T36" fmla="*/ 3 w 13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0"/>
                <a:gd name="T58" fmla="*/ 0 h 6"/>
                <a:gd name="T59" fmla="*/ 130 w 13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0" h="6">
                  <a:moveTo>
                    <a:pt x="3" y="0"/>
                  </a:moveTo>
                  <a:lnTo>
                    <a:pt x="130" y="0"/>
                  </a:lnTo>
                  <a:lnTo>
                    <a:pt x="130" y="3"/>
                  </a:lnTo>
                  <a:lnTo>
                    <a:pt x="130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73" name="Freeform 766"/>
            <p:cNvSpPr>
              <a:spLocks/>
            </p:cNvSpPr>
            <p:nvPr/>
          </p:nvSpPr>
          <p:spPr bwMode="auto">
            <a:xfrm>
              <a:off x="2196" y="229"/>
              <a:ext cx="130" cy="6"/>
            </a:xfrm>
            <a:custGeom>
              <a:avLst/>
              <a:gdLst>
                <a:gd name="T0" fmla="*/ 3 w 130"/>
                <a:gd name="T1" fmla="*/ 0 h 6"/>
                <a:gd name="T2" fmla="*/ 130 w 130"/>
                <a:gd name="T3" fmla="*/ 0 h 6"/>
                <a:gd name="T4" fmla="*/ 130 w 130"/>
                <a:gd name="T5" fmla="*/ 0 h 6"/>
                <a:gd name="T6" fmla="*/ 130 w 130"/>
                <a:gd name="T7" fmla="*/ 0 h 6"/>
                <a:gd name="T8" fmla="*/ 130 w 130"/>
                <a:gd name="T9" fmla="*/ 3 h 6"/>
                <a:gd name="T10" fmla="*/ 130 w 130"/>
                <a:gd name="T11" fmla="*/ 3 h 6"/>
                <a:gd name="T12" fmla="*/ 130 w 130"/>
                <a:gd name="T13" fmla="*/ 3 h 6"/>
                <a:gd name="T14" fmla="*/ 130 w 130"/>
                <a:gd name="T15" fmla="*/ 3 h 6"/>
                <a:gd name="T16" fmla="*/ 130 w 130"/>
                <a:gd name="T17" fmla="*/ 6 h 6"/>
                <a:gd name="T18" fmla="*/ 130 w 130"/>
                <a:gd name="T19" fmla="*/ 6 h 6"/>
                <a:gd name="T20" fmla="*/ 0 w 130"/>
                <a:gd name="T21" fmla="*/ 6 h 6"/>
                <a:gd name="T22" fmla="*/ 0 w 130"/>
                <a:gd name="T23" fmla="*/ 6 h 6"/>
                <a:gd name="T24" fmla="*/ 0 w 130"/>
                <a:gd name="T25" fmla="*/ 3 h 6"/>
                <a:gd name="T26" fmla="*/ 0 w 130"/>
                <a:gd name="T27" fmla="*/ 3 h 6"/>
                <a:gd name="T28" fmla="*/ 0 w 130"/>
                <a:gd name="T29" fmla="*/ 3 h 6"/>
                <a:gd name="T30" fmla="*/ 3 w 130"/>
                <a:gd name="T31" fmla="*/ 3 h 6"/>
                <a:gd name="T32" fmla="*/ 3 w 130"/>
                <a:gd name="T33" fmla="*/ 0 h 6"/>
                <a:gd name="T34" fmla="*/ 3 w 130"/>
                <a:gd name="T35" fmla="*/ 0 h 6"/>
                <a:gd name="T36" fmla="*/ 3 w 13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0"/>
                <a:gd name="T58" fmla="*/ 0 h 6"/>
                <a:gd name="T59" fmla="*/ 130 w 13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0" h="6">
                  <a:moveTo>
                    <a:pt x="3" y="0"/>
                  </a:moveTo>
                  <a:lnTo>
                    <a:pt x="130" y="0"/>
                  </a:lnTo>
                  <a:lnTo>
                    <a:pt x="130" y="3"/>
                  </a:lnTo>
                  <a:lnTo>
                    <a:pt x="13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74" name="Freeform 767"/>
            <p:cNvSpPr>
              <a:spLocks/>
            </p:cNvSpPr>
            <p:nvPr/>
          </p:nvSpPr>
          <p:spPr bwMode="auto">
            <a:xfrm>
              <a:off x="2196" y="232"/>
              <a:ext cx="133" cy="6"/>
            </a:xfrm>
            <a:custGeom>
              <a:avLst/>
              <a:gdLst>
                <a:gd name="T0" fmla="*/ 0 w 133"/>
                <a:gd name="T1" fmla="*/ 0 h 6"/>
                <a:gd name="T2" fmla="*/ 130 w 133"/>
                <a:gd name="T3" fmla="*/ 0 h 6"/>
                <a:gd name="T4" fmla="*/ 130 w 133"/>
                <a:gd name="T5" fmla="*/ 0 h 6"/>
                <a:gd name="T6" fmla="*/ 130 w 133"/>
                <a:gd name="T7" fmla="*/ 0 h 6"/>
                <a:gd name="T8" fmla="*/ 130 w 133"/>
                <a:gd name="T9" fmla="*/ 3 h 6"/>
                <a:gd name="T10" fmla="*/ 130 w 133"/>
                <a:gd name="T11" fmla="*/ 3 h 6"/>
                <a:gd name="T12" fmla="*/ 130 w 133"/>
                <a:gd name="T13" fmla="*/ 3 h 6"/>
                <a:gd name="T14" fmla="*/ 130 w 133"/>
                <a:gd name="T15" fmla="*/ 3 h 6"/>
                <a:gd name="T16" fmla="*/ 133 w 133"/>
                <a:gd name="T17" fmla="*/ 6 h 6"/>
                <a:gd name="T18" fmla="*/ 133 w 133"/>
                <a:gd name="T19" fmla="*/ 6 h 6"/>
                <a:gd name="T20" fmla="*/ 0 w 133"/>
                <a:gd name="T21" fmla="*/ 6 h 6"/>
                <a:gd name="T22" fmla="*/ 0 w 133"/>
                <a:gd name="T23" fmla="*/ 6 h 6"/>
                <a:gd name="T24" fmla="*/ 0 w 133"/>
                <a:gd name="T25" fmla="*/ 3 h 6"/>
                <a:gd name="T26" fmla="*/ 0 w 133"/>
                <a:gd name="T27" fmla="*/ 3 h 6"/>
                <a:gd name="T28" fmla="*/ 0 w 133"/>
                <a:gd name="T29" fmla="*/ 3 h 6"/>
                <a:gd name="T30" fmla="*/ 0 w 133"/>
                <a:gd name="T31" fmla="*/ 3 h 6"/>
                <a:gd name="T32" fmla="*/ 0 w 133"/>
                <a:gd name="T33" fmla="*/ 0 h 6"/>
                <a:gd name="T34" fmla="*/ 0 w 133"/>
                <a:gd name="T35" fmla="*/ 0 h 6"/>
                <a:gd name="T36" fmla="*/ 0 w 13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3"/>
                <a:gd name="T58" fmla="*/ 0 h 6"/>
                <a:gd name="T59" fmla="*/ 133 w 13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3" h="6">
                  <a:moveTo>
                    <a:pt x="0" y="0"/>
                  </a:moveTo>
                  <a:lnTo>
                    <a:pt x="130" y="0"/>
                  </a:lnTo>
                  <a:lnTo>
                    <a:pt x="130" y="3"/>
                  </a:lnTo>
                  <a:lnTo>
                    <a:pt x="13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75" name="Freeform 768"/>
            <p:cNvSpPr>
              <a:spLocks/>
            </p:cNvSpPr>
            <p:nvPr/>
          </p:nvSpPr>
          <p:spPr bwMode="auto">
            <a:xfrm>
              <a:off x="2196" y="235"/>
              <a:ext cx="133" cy="6"/>
            </a:xfrm>
            <a:custGeom>
              <a:avLst/>
              <a:gdLst>
                <a:gd name="T0" fmla="*/ 0 w 133"/>
                <a:gd name="T1" fmla="*/ 0 h 6"/>
                <a:gd name="T2" fmla="*/ 130 w 133"/>
                <a:gd name="T3" fmla="*/ 0 h 6"/>
                <a:gd name="T4" fmla="*/ 130 w 133"/>
                <a:gd name="T5" fmla="*/ 0 h 6"/>
                <a:gd name="T6" fmla="*/ 130 w 133"/>
                <a:gd name="T7" fmla="*/ 0 h 6"/>
                <a:gd name="T8" fmla="*/ 133 w 133"/>
                <a:gd name="T9" fmla="*/ 3 h 6"/>
                <a:gd name="T10" fmla="*/ 133 w 133"/>
                <a:gd name="T11" fmla="*/ 3 h 6"/>
                <a:gd name="T12" fmla="*/ 133 w 133"/>
                <a:gd name="T13" fmla="*/ 3 h 6"/>
                <a:gd name="T14" fmla="*/ 133 w 133"/>
                <a:gd name="T15" fmla="*/ 3 h 6"/>
                <a:gd name="T16" fmla="*/ 133 w 133"/>
                <a:gd name="T17" fmla="*/ 6 h 6"/>
                <a:gd name="T18" fmla="*/ 133 w 133"/>
                <a:gd name="T19" fmla="*/ 6 h 6"/>
                <a:gd name="T20" fmla="*/ 0 w 133"/>
                <a:gd name="T21" fmla="*/ 6 h 6"/>
                <a:gd name="T22" fmla="*/ 0 w 133"/>
                <a:gd name="T23" fmla="*/ 6 h 6"/>
                <a:gd name="T24" fmla="*/ 0 w 133"/>
                <a:gd name="T25" fmla="*/ 3 h 6"/>
                <a:gd name="T26" fmla="*/ 0 w 133"/>
                <a:gd name="T27" fmla="*/ 3 h 6"/>
                <a:gd name="T28" fmla="*/ 0 w 133"/>
                <a:gd name="T29" fmla="*/ 3 h 6"/>
                <a:gd name="T30" fmla="*/ 0 w 133"/>
                <a:gd name="T31" fmla="*/ 3 h 6"/>
                <a:gd name="T32" fmla="*/ 0 w 133"/>
                <a:gd name="T33" fmla="*/ 0 h 6"/>
                <a:gd name="T34" fmla="*/ 0 w 133"/>
                <a:gd name="T35" fmla="*/ 0 h 6"/>
                <a:gd name="T36" fmla="*/ 0 w 13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3"/>
                <a:gd name="T58" fmla="*/ 0 h 6"/>
                <a:gd name="T59" fmla="*/ 133 w 13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3" h="6">
                  <a:moveTo>
                    <a:pt x="0" y="0"/>
                  </a:moveTo>
                  <a:lnTo>
                    <a:pt x="130" y="0"/>
                  </a:lnTo>
                  <a:lnTo>
                    <a:pt x="133" y="3"/>
                  </a:lnTo>
                  <a:lnTo>
                    <a:pt x="13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76" name="Freeform 769"/>
            <p:cNvSpPr>
              <a:spLocks/>
            </p:cNvSpPr>
            <p:nvPr/>
          </p:nvSpPr>
          <p:spPr bwMode="auto">
            <a:xfrm>
              <a:off x="2196" y="238"/>
              <a:ext cx="133" cy="6"/>
            </a:xfrm>
            <a:custGeom>
              <a:avLst/>
              <a:gdLst>
                <a:gd name="T0" fmla="*/ 0 w 133"/>
                <a:gd name="T1" fmla="*/ 0 h 6"/>
                <a:gd name="T2" fmla="*/ 133 w 133"/>
                <a:gd name="T3" fmla="*/ 0 h 6"/>
                <a:gd name="T4" fmla="*/ 133 w 133"/>
                <a:gd name="T5" fmla="*/ 0 h 6"/>
                <a:gd name="T6" fmla="*/ 133 w 133"/>
                <a:gd name="T7" fmla="*/ 0 h 6"/>
                <a:gd name="T8" fmla="*/ 133 w 133"/>
                <a:gd name="T9" fmla="*/ 3 h 6"/>
                <a:gd name="T10" fmla="*/ 133 w 133"/>
                <a:gd name="T11" fmla="*/ 3 h 6"/>
                <a:gd name="T12" fmla="*/ 133 w 133"/>
                <a:gd name="T13" fmla="*/ 3 h 6"/>
                <a:gd name="T14" fmla="*/ 133 w 133"/>
                <a:gd name="T15" fmla="*/ 3 h 6"/>
                <a:gd name="T16" fmla="*/ 133 w 133"/>
                <a:gd name="T17" fmla="*/ 6 h 6"/>
                <a:gd name="T18" fmla="*/ 133 w 133"/>
                <a:gd name="T19" fmla="*/ 6 h 6"/>
                <a:gd name="T20" fmla="*/ 0 w 133"/>
                <a:gd name="T21" fmla="*/ 6 h 6"/>
                <a:gd name="T22" fmla="*/ 0 w 133"/>
                <a:gd name="T23" fmla="*/ 6 h 6"/>
                <a:gd name="T24" fmla="*/ 0 w 133"/>
                <a:gd name="T25" fmla="*/ 3 h 6"/>
                <a:gd name="T26" fmla="*/ 0 w 133"/>
                <a:gd name="T27" fmla="*/ 3 h 6"/>
                <a:gd name="T28" fmla="*/ 0 w 133"/>
                <a:gd name="T29" fmla="*/ 3 h 6"/>
                <a:gd name="T30" fmla="*/ 0 w 133"/>
                <a:gd name="T31" fmla="*/ 3 h 6"/>
                <a:gd name="T32" fmla="*/ 0 w 133"/>
                <a:gd name="T33" fmla="*/ 0 h 6"/>
                <a:gd name="T34" fmla="*/ 0 w 133"/>
                <a:gd name="T35" fmla="*/ 0 h 6"/>
                <a:gd name="T36" fmla="*/ 0 w 13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3"/>
                <a:gd name="T58" fmla="*/ 0 h 6"/>
                <a:gd name="T59" fmla="*/ 133 w 13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3" h="6">
                  <a:moveTo>
                    <a:pt x="0" y="0"/>
                  </a:moveTo>
                  <a:lnTo>
                    <a:pt x="133" y="0"/>
                  </a:lnTo>
                  <a:lnTo>
                    <a:pt x="133" y="3"/>
                  </a:lnTo>
                  <a:lnTo>
                    <a:pt x="13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77" name="Freeform 770"/>
            <p:cNvSpPr>
              <a:spLocks/>
            </p:cNvSpPr>
            <p:nvPr/>
          </p:nvSpPr>
          <p:spPr bwMode="auto">
            <a:xfrm>
              <a:off x="2196" y="241"/>
              <a:ext cx="133" cy="6"/>
            </a:xfrm>
            <a:custGeom>
              <a:avLst/>
              <a:gdLst>
                <a:gd name="T0" fmla="*/ 0 w 133"/>
                <a:gd name="T1" fmla="*/ 0 h 6"/>
                <a:gd name="T2" fmla="*/ 133 w 133"/>
                <a:gd name="T3" fmla="*/ 0 h 6"/>
                <a:gd name="T4" fmla="*/ 133 w 133"/>
                <a:gd name="T5" fmla="*/ 0 h 6"/>
                <a:gd name="T6" fmla="*/ 133 w 133"/>
                <a:gd name="T7" fmla="*/ 0 h 6"/>
                <a:gd name="T8" fmla="*/ 133 w 133"/>
                <a:gd name="T9" fmla="*/ 3 h 6"/>
                <a:gd name="T10" fmla="*/ 133 w 133"/>
                <a:gd name="T11" fmla="*/ 3 h 6"/>
                <a:gd name="T12" fmla="*/ 133 w 133"/>
                <a:gd name="T13" fmla="*/ 3 h 6"/>
                <a:gd name="T14" fmla="*/ 133 w 133"/>
                <a:gd name="T15" fmla="*/ 3 h 6"/>
                <a:gd name="T16" fmla="*/ 133 w 133"/>
                <a:gd name="T17" fmla="*/ 6 h 6"/>
                <a:gd name="T18" fmla="*/ 133 w 133"/>
                <a:gd name="T19" fmla="*/ 6 h 6"/>
                <a:gd name="T20" fmla="*/ 0 w 133"/>
                <a:gd name="T21" fmla="*/ 6 h 6"/>
                <a:gd name="T22" fmla="*/ 0 w 133"/>
                <a:gd name="T23" fmla="*/ 6 h 6"/>
                <a:gd name="T24" fmla="*/ 0 w 133"/>
                <a:gd name="T25" fmla="*/ 3 h 6"/>
                <a:gd name="T26" fmla="*/ 0 w 133"/>
                <a:gd name="T27" fmla="*/ 3 h 6"/>
                <a:gd name="T28" fmla="*/ 0 w 133"/>
                <a:gd name="T29" fmla="*/ 3 h 6"/>
                <a:gd name="T30" fmla="*/ 0 w 133"/>
                <a:gd name="T31" fmla="*/ 3 h 6"/>
                <a:gd name="T32" fmla="*/ 0 w 133"/>
                <a:gd name="T33" fmla="*/ 0 h 6"/>
                <a:gd name="T34" fmla="*/ 0 w 133"/>
                <a:gd name="T35" fmla="*/ 0 h 6"/>
                <a:gd name="T36" fmla="*/ 0 w 13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3"/>
                <a:gd name="T58" fmla="*/ 0 h 6"/>
                <a:gd name="T59" fmla="*/ 133 w 13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3" h="6">
                  <a:moveTo>
                    <a:pt x="0" y="0"/>
                  </a:moveTo>
                  <a:lnTo>
                    <a:pt x="133" y="0"/>
                  </a:lnTo>
                  <a:lnTo>
                    <a:pt x="133" y="3"/>
                  </a:lnTo>
                  <a:lnTo>
                    <a:pt x="13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78" name="Freeform 771"/>
            <p:cNvSpPr>
              <a:spLocks/>
            </p:cNvSpPr>
            <p:nvPr/>
          </p:nvSpPr>
          <p:spPr bwMode="auto">
            <a:xfrm>
              <a:off x="2193" y="247"/>
              <a:ext cx="139" cy="7"/>
            </a:xfrm>
            <a:custGeom>
              <a:avLst/>
              <a:gdLst>
                <a:gd name="T0" fmla="*/ 3 w 139"/>
                <a:gd name="T1" fmla="*/ 0 h 7"/>
                <a:gd name="T2" fmla="*/ 136 w 139"/>
                <a:gd name="T3" fmla="*/ 0 h 7"/>
                <a:gd name="T4" fmla="*/ 136 w 139"/>
                <a:gd name="T5" fmla="*/ 0 h 7"/>
                <a:gd name="T6" fmla="*/ 136 w 139"/>
                <a:gd name="T7" fmla="*/ 0 h 7"/>
                <a:gd name="T8" fmla="*/ 136 w 139"/>
                <a:gd name="T9" fmla="*/ 4 h 7"/>
                <a:gd name="T10" fmla="*/ 136 w 139"/>
                <a:gd name="T11" fmla="*/ 4 h 7"/>
                <a:gd name="T12" fmla="*/ 139 w 139"/>
                <a:gd name="T13" fmla="*/ 4 h 7"/>
                <a:gd name="T14" fmla="*/ 139 w 139"/>
                <a:gd name="T15" fmla="*/ 4 h 7"/>
                <a:gd name="T16" fmla="*/ 139 w 139"/>
                <a:gd name="T17" fmla="*/ 7 h 7"/>
                <a:gd name="T18" fmla="*/ 139 w 139"/>
                <a:gd name="T19" fmla="*/ 7 h 7"/>
                <a:gd name="T20" fmla="*/ 0 w 139"/>
                <a:gd name="T21" fmla="*/ 7 h 7"/>
                <a:gd name="T22" fmla="*/ 0 w 139"/>
                <a:gd name="T23" fmla="*/ 7 h 7"/>
                <a:gd name="T24" fmla="*/ 0 w 139"/>
                <a:gd name="T25" fmla="*/ 4 h 7"/>
                <a:gd name="T26" fmla="*/ 0 w 139"/>
                <a:gd name="T27" fmla="*/ 4 h 7"/>
                <a:gd name="T28" fmla="*/ 0 w 139"/>
                <a:gd name="T29" fmla="*/ 4 h 7"/>
                <a:gd name="T30" fmla="*/ 3 w 139"/>
                <a:gd name="T31" fmla="*/ 4 h 7"/>
                <a:gd name="T32" fmla="*/ 3 w 139"/>
                <a:gd name="T33" fmla="*/ 0 h 7"/>
                <a:gd name="T34" fmla="*/ 3 w 139"/>
                <a:gd name="T35" fmla="*/ 0 h 7"/>
                <a:gd name="T36" fmla="*/ 3 w 139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9"/>
                <a:gd name="T58" fmla="*/ 0 h 7"/>
                <a:gd name="T59" fmla="*/ 139 w 139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9" h="7">
                  <a:moveTo>
                    <a:pt x="3" y="0"/>
                  </a:moveTo>
                  <a:lnTo>
                    <a:pt x="136" y="0"/>
                  </a:lnTo>
                  <a:lnTo>
                    <a:pt x="136" y="4"/>
                  </a:lnTo>
                  <a:lnTo>
                    <a:pt x="139" y="4"/>
                  </a:lnTo>
                  <a:lnTo>
                    <a:pt x="139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4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79" name="Freeform 772"/>
            <p:cNvSpPr>
              <a:spLocks/>
            </p:cNvSpPr>
            <p:nvPr/>
          </p:nvSpPr>
          <p:spPr bwMode="auto">
            <a:xfrm>
              <a:off x="2193" y="251"/>
              <a:ext cx="139" cy="6"/>
            </a:xfrm>
            <a:custGeom>
              <a:avLst/>
              <a:gdLst>
                <a:gd name="T0" fmla="*/ 0 w 139"/>
                <a:gd name="T1" fmla="*/ 0 h 6"/>
                <a:gd name="T2" fmla="*/ 136 w 139"/>
                <a:gd name="T3" fmla="*/ 0 h 6"/>
                <a:gd name="T4" fmla="*/ 139 w 139"/>
                <a:gd name="T5" fmla="*/ 0 h 6"/>
                <a:gd name="T6" fmla="*/ 139 w 139"/>
                <a:gd name="T7" fmla="*/ 0 h 6"/>
                <a:gd name="T8" fmla="*/ 139 w 139"/>
                <a:gd name="T9" fmla="*/ 3 h 6"/>
                <a:gd name="T10" fmla="*/ 139 w 139"/>
                <a:gd name="T11" fmla="*/ 3 h 6"/>
                <a:gd name="T12" fmla="*/ 139 w 139"/>
                <a:gd name="T13" fmla="*/ 3 h 6"/>
                <a:gd name="T14" fmla="*/ 139 w 139"/>
                <a:gd name="T15" fmla="*/ 3 h 6"/>
                <a:gd name="T16" fmla="*/ 139 w 139"/>
                <a:gd name="T17" fmla="*/ 6 h 6"/>
                <a:gd name="T18" fmla="*/ 139 w 139"/>
                <a:gd name="T19" fmla="*/ 6 h 6"/>
                <a:gd name="T20" fmla="*/ 0 w 139"/>
                <a:gd name="T21" fmla="*/ 6 h 6"/>
                <a:gd name="T22" fmla="*/ 0 w 139"/>
                <a:gd name="T23" fmla="*/ 6 h 6"/>
                <a:gd name="T24" fmla="*/ 0 w 139"/>
                <a:gd name="T25" fmla="*/ 3 h 6"/>
                <a:gd name="T26" fmla="*/ 0 w 139"/>
                <a:gd name="T27" fmla="*/ 3 h 6"/>
                <a:gd name="T28" fmla="*/ 0 w 139"/>
                <a:gd name="T29" fmla="*/ 3 h 6"/>
                <a:gd name="T30" fmla="*/ 0 w 139"/>
                <a:gd name="T31" fmla="*/ 3 h 6"/>
                <a:gd name="T32" fmla="*/ 0 w 139"/>
                <a:gd name="T33" fmla="*/ 0 h 6"/>
                <a:gd name="T34" fmla="*/ 0 w 139"/>
                <a:gd name="T35" fmla="*/ 0 h 6"/>
                <a:gd name="T36" fmla="*/ 0 w 13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9"/>
                <a:gd name="T58" fmla="*/ 0 h 6"/>
                <a:gd name="T59" fmla="*/ 139 w 13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9" h="6">
                  <a:moveTo>
                    <a:pt x="0" y="0"/>
                  </a:moveTo>
                  <a:lnTo>
                    <a:pt x="136" y="0"/>
                  </a:lnTo>
                  <a:lnTo>
                    <a:pt x="139" y="0"/>
                  </a:lnTo>
                  <a:lnTo>
                    <a:pt x="139" y="3"/>
                  </a:lnTo>
                  <a:lnTo>
                    <a:pt x="13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80" name="Freeform 773"/>
            <p:cNvSpPr>
              <a:spLocks/>
            </p:cNvSpPr>
            <p:nvPr/>
          </p:nvSpPr>
          <p:spPr bwMode="auto">
            <a:xfrm>
              <a:off x="2193" y="254"/>
              <a:ext cx="139" cy="6"/>
            </a:xfrm>
            <a:custGeom>
              <a:avLst/>
              <a:gdLst>
                <a:gd name="T0" fmla="*/ 0 w 139"/>
                <a:gd name="T1" fmla="*/ 0 h 6"/>
                <a:gd name="T2" fmla="*/ 139 w 139"/>
                <a:gd name="T3" fmla="*/ 0 h 6"/>
                <a:gd name="T4" fmla="*/ 139 w 139"/>
                <a:gd name="T5" fmla="*/ 0 h 6"/>
                <a:gd name="T6" fmla="*/ 139 w 139"/>
                <a:gd name="T7" fmla="*/ 0 h 6"/>
                <a:gd name="T8" fmla="*/ 139 w 139"/>
                <a:gd name="T9" fmla="*/ 3 h 6"/>
                <a:gd name="T10" fmla="*/ 139 w 139"/>
                <a:gd name="T11" fmla="*/ 3 h 6"/>
                <a:gd name="T12" fmla="*/ 139 w 139"/>
                <a:gd name="T13" fmla="*/ 3 h 6"/>
                <a:gd name="T14" fmla="*/ 139 w 139"/>
                <a:gd name="T15" fmla="*/ 3 h 6"/>
                <a:gd name="T16" fmla="*/ 139 w 139"/>
                <a:gd name="T17" fmla="*/ 6 h 6"/>
                <a:gd name="T18" fmla="*/ 139 w 139"/>
                <a:gd name="T19" fmla="*/ 6 h 6"/>
                <a:gd name="T20" fmla="*/ 0 w 139"/>
                <a:gd name="T21" fmla="*/ 6 h 6"/>
                <a:gd name="T22" fmla="*/ 0 w 139"/>
                <a:gd name="T23" fmla="*/ 6 h 6"/>
                <a:gd name="T24" fmla="*/ 0 w 139"/>
                <a:gd name="T25" fmla="*/ 3 h 6"/>
                <a:gd name="T26" fmla="*/ 0 w 139"/>
                <a:gd name="T27" fmla="*/ 3 h 6"/>
                <a:gd name="T28" fmla="*/ 0 w 139"/>
                <a:gd name="T29" fmla="*/ 3 h 6"/>
                <a:gd name="T30" fmla="*/ 0 w 139"/>
                <a:gd name="T31" fmla="*/ 3 h 6"/>
                <a:gd name="T32" fmla="*/ 0 w 139"/>
                <a:gd name="T33" fmla="*/ 0 h 6"/>
                <a:gd name="T34" fmla="*/ 0 w 139"/>
                <a:gd name="T35" fmla="*/ 0 h 6"/>
                <a:gd name="T36" fmla="*/ 0 w 13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9"/>
                <a:gd name="T58" fmla="*/ 0 h 6"/>
                <a:gd name="T59" fmla="*/ 139 w 13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9" h="6">
                  <a:moveTo>
                    <a:pt x="0" y="0"/>
                  </a:moveTo>
                  <a:lnTo>
                    <a:pt x="139" y="0"/>
                  </a:lnTo>
                  <a:lnTo>
                    <a:pt x="139" y="3"/>
                  </a:lnTo>
                  <a:lnTo>
                    <a:pt x="13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81" name="Freeform 774"/>
            <p:cNvSpPr>
              <a:spLocks/>
            </p:cNvSpPr>
            <p:nvPr/>
          </p:nvSpPr>
          <p:spPr bwMode="auto">
            <a:xfrm>
              <a:off x="2193" y="257"/>
              <a:ext cx="139" cy="6"/>
            </a:xfrm>
            <a:custGeom>
              <a:avLst/>
              <a:gdLst>
                <a:gd name="T0" fmla="*/ 0 w 139"/>
                <a:gd name="T1" fmla="*/ 0 h 6"/>
                <a:gd name="T2" fmla="*/ 139 w 139"/>
                <a:gd name="T3" fmla="*/ 0 h 6"/>
                <a:gd name="T4" fmla="*/ 139 w 139"/>
                <a:gd name="T5" fmla="*/ 0 h 6"/>
                <a:gd name="T6" fmla="*/ 139 w 139"/>
                <a:gd name="T7" fmla="*/ 0 h 6"/>
                <a:gd name="T8" fmla="*/ 139 w 139"/>
                <a:gd name="T9" fmla="*/ 3 h 6"/>
                <a:gd name="T10" fmla="*/ 139 w 139"/>
                <a:gd name="T11" fmla="*/ 3 h 6"/>
                <a:gd name="T12" fmla="*/ 139 w 139"/>
                <a:gd name="T13" fmla="*/ 3 h 6"/>
                <a:gd name="T14" fmla="*/ 139 w 139"/>
                <a:gd name="T15" fmla="*/ 3 h 6"/>
                <a:gd name="T16" fmla="*/ 139 w 139"/>
                <a:gd name="T17" fmla="*/ 6 h 6"/>
                <a:gd name="T18" fmla="*/ 139 w 139"/>
                <a:gd name="T19" fmla="*/ 6 h 6"/>
                <a:gd name="T20" fmla="*/ 0 w 139"/>
                <a:gd name="T21" fmla="*/ 6 h 6"/>
                <a:gd name="T22" fmla="*/ 0 w 139"/>
                <a:gd name="T23" fmla="*/ 6 h 6"/>
                <a:gd name="T24" fmla="*/ 0 w 139"/>
                <a:gd name="T25" fmla="*/ 3 h 6"/>
                <a:gd name="T26" fmla="*/ 0 w 139"/>
                <a:gd name="T27" fmla="*/ 3 h 6"/>
                <a:gd name="T28" fmla="*/ 0 w 139"/>
                <a:gd name="T29" fmla="*/ 3 h 6"/>
                <a:gd name="T30" fmla="*/ 0 w 139"/>
                <a:gd name="T31" fmla="*/ 3 h 6"/>
                <a:gd name="T32" fmla="*/ 0 w 139"/>
                <a:gd name="T33" fmla="*/ 0 h 6"/>
                <a:gd name="T34" fmla="*/ 0 w 139"/>
                <a:gd name="T35" fmla="*/ 0 h 6"/>
                <a:gd name="T36" fmla="*/ 0 w 139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9"/>
                <a:gd name="T58" fmla="*/ 0 h 6"/>
                <a:gd name="T59" fmla="*/ 139 w 13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9" h="6">
                  <a:moveTo>
                    <a:pt x="0" y="0"/>
                  </a:moveTo>
                  <a:lnTo>
                    <a:pt x="139" y="0"/>
                  </a:lnTo>
                  <a:lnTo>
                    <a:pt x="139" y="3"/>
                  </a:lnTo>
                  <a:lnTo>
                    <a:pt x="13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82" name="Freeform 775"/>
            <p:cNvSpPr>
              <a:spLocks/>
            </p:cNvSpPr>
            <p:nvPr/>
          </p:nvSpPr>
          <p:spPr bwMode="auto">
            <a:xfrm>
              <a:off x="2193" y="260"/>
              <a:ext cx="142" cy="6"/>
            </a:xfrm>
            <a:custGeom>
              <a:avLst/>
              <a:gdLst>
                <a:gd name="T0" fmla="*/ 0 w 142"/>
                <a:gd name="T1" fmla="*/ 0 h 6"/>
                <a:gd name="T2" fmla="*/ 139 w 142"/>
                <a:gd name="T3" fmla="*/ 0 h 6"/>
                <a:gd name="T4" fmla="*/ 139 w 142"/>
                <a:gd name="T5" fmla="*/ 0 h 6"/>
                <a:gd name="T6" fmla="*/ 139 w 142"/>
                <a:gd name="T7" fmla="*/ 0 h 6"/>
                <a:gd name="T8" fmla="*/ 139 w 142"/>
                <a:gd name="T9" fmla="*/ 3 h 6"/>
                <a:gd name="T10" fmla="*/ 139 w 142"/>
                <a:gd name="T11" fmla="*/ 3 h 6"/>
                <a:gd name="T12" fmla="*/ 139 w 142"/>
                <a:gd name="T13" fmla="*/ 3 h 6"/>
                <a:gd name="T14" fmla="*/ 139 w 142"/>
                <a:gd name="T15" fmla="*/ 3 h 6"/>
                <a:gd name="T16" fmla="*/ 139 w 142"/>
                <a:gd name="T17" fmla="*/ 6 h 6"/>
                <a:gd name="T18" fmla="*/ 142 w 142"/>
                <a:gd name="T19" fmla="*/ 6 h 6"/>
                <a:gd name="T20" fmla="*/ 0 w 142"/>
                <a:gd name="T21" fmla="*/ 6 h 6"/>
                <a:gd name="T22" fmla="*/ 0 w 142"/>
                <a:gd name="T23" fmla="*/ 6 h 6"/>
                <a:gd name="T24" fmla="*/ 0 w 142"/>
                <a:gd name="T25" fmla="*/ 3 h 6"/>
                <a:gd name="T26" fmla="*/ 0 w 142"/>
                <a:gd name="T27" fmla="*/ 3 h 6"/>
                <a:gd name="T28" fmla="*/ 0 w 142"/>
                <a:gd name="T29" fmla="*/ 3 h 6"/>
                <a:gd name="T30" fmla="*/ 0 w 142"/>
                <a:gd name="T31" fmla="*/ 3 h 6"/>
                <a:gd name="T32" fmla="*/ 0 w 142"/>
                <a:gd name="T33" fmla="*/ 0 h 6"/>
                <a:gd name="T34" fmla="*/ 0 w 142"/>
                <a:gd name="T35" fmla="*/ 0 h 6"/>
                <a:gd name="T36" fmla="*/ 0 w 14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6"/>
                <a:gd name="T59" fmla="*/ 142 w 14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6">
                  <a:moveTo>
                    <a:pt x="0" y="0"/>
                  </a:moveTo>
                  <a:lnTo>
                    <a:pt x="139" y="0"/>
                  </a:lnTo>
                  <a:lnTo>
                    <a:pt x="139" y="3"/>
                  </a:lnTo>
                  <a:lnTo>
                    <a:pt x="139" y="6"/>
                  </a:lnTo>
                  <a:lnTo>
                    <a:pt x="14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83" name="Freeform 776"/>
            <p:cNvSpPr>
              <a:spLocks/>
            </p:cNvSpPr>
            <p:nvPr/>
          </p:nvSpPr>
          <p:spPr bwMode="auto">
            <a:xfrm>
              <a:off x="2193" y="263"/>
              <a:ext cx="142" cy="6"/>
            </a:xfrm>
            <a:custGeom>
              <a:avLst/>
              <a:gdLst>
                <a:gd name="T0" fmla="*/ 0 w 142"/>
                <a:gd name="T1" fmla="*/ 0 h 6"/>
                <a:gd name="T2" fmla="*/ 139 w 142"/>
                <a:gd name="T3" fmla="*/ 0 h 6"/>
                <a:gd name="T4" fmla="*/ 139 w 142"/>
                <a:gd name="T5" fmla="*/ 0 h 6"/>
                <a:gd name="T6" fmla="*/ 139 w 142"/>
                <a:gd name="T7" fmla="*/ 0 h 6"/>
                <a:gd name="T8" fmla="*/ 139 w 142"/>
                <a:gd name="T9" fmla="*/ 3 h 6"/>
                <a:gd name="T10" fmla="*/ 142 w 142"/>
                <a:gd name="T11" fmla="*/ 3 h 6"/>
                <a:gd name="T12" fmla="*/ 142 w 142"/>
                <a:gd name="T13" fmla="*/ 3 h 6"/>
                <a:gd name="T14" fmla="*/ 142 w 142"/>
                <a:gd name="T15" fmla="*/ 3 h 6"/>
                <a:gd name="T16" fmla="*/ 142 w 142"/>
                <a:gd name="T17" fmla="*/ 6 h 6"/>
                <a:gd name="T18" fmla="*/ 142 w 142"/>
                <a:gd name="T19" fmla="*/ 6 h 6"/>
                <a:gd name="T20" fmla="*/ 0 w 142"/>
                <a:gd name="T21" fmla="*/ 6 h 6"/>
                <a:gd name="T22" fmla="*/ 0 w 142"/>
                <a:gd name="T23" fmla="*/ 6 h 6"/>
                <a:gd name="T24" fmla="*/ 0 w 142"/>
                <a:gd name="T25" fmla="*/ 3 h 6"/>
                <a:gd name="T26" fmla="*/ 0 w 142"/>
                <a:gd name="T27" fmla="*/ 3 h 6"/>
                <a:gd name="T28" fmla="*/ 0 w 142"/>
                <a:gd name="T29" fmla="*/ 3 h 6"/>
                <a:gd name="T30" fmla="*/ 0 w 142"/>
                <a:gd name="T31" fmla="*/ 3 h 6"/>
                <a:gd name="T32" fmla="*/ 0 w 142"/>
                <a:gd name="T33" fmla="*/ 0 h 6"/>
                <a:gd name="T34" fmla="*/ 0 w 142"/>
                <a:gd name="T35" fmla="*/ 0 h 6"/>
                <a:gd name="T36" fmla="*/ 0 w 142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"/>
                <a:gd name="T58" fmla="*/ 0 h 6"/>
                <a:gd name="T59" fmla="*/ 142 w 14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" h="6">
                  <a:moveTo>
                    <a:pt x="0" y="0"/>
                  </a:moveTo>
                  <a:lnTo>
                    <a:pt x="139" y="0"/>
                  </a:lnTo>
                  <a:lnTo>
                    <a:pt x="139" y="3"/>
                  </a:lnTo>
                  <a:lnTo>
                    <a:pt x="142" y="3"/>
                  </a:lnTo>
                  <a:lnTo>
                    <a:pt x="142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84" name="Freeform 777"/>
            <p:cNvSpPr>
              <a:spLocks/>
            </p:cNvSpPr>
            <p:nvPr/>
          </p:nvSpPr>
          <p:spPr bwMode="auto">
            <a:xfrm>
              <a:off x="2190" y="266"/>
              <a:ext cx="145" cy="6"/>
            </a:xfrm>
            <a:custGeom>
              <a:avLst/>
              <a:gdLst>
                <a:gd name="T0" fmla="*/ 3 w 145"/>
                <a:gd name="T1" fmla="*/ 0 h 6"/>
                <a:gd name="T2" fmla="*/ 145 w 145"/>
                <a:gd name="T3" fmla="*/ 0 h 6"/>
                <a:gd name="T4" fmla="*/ 145 w 145"/>
                <a:gd name="T5" fmla="*/ 0 h 6"/>
                <a:gd name="T6" fmla="*/ 145 w 145"/>
                <a:gd name="T7" fmla="*/ 0 h 6"/>
                <a:gd name="T8" fmla="*/ 145 w 145"/>
                <a:gd name="T9" fmla="*/ 3 h 6"/>
                <a:gd name="T10" fmla="*/ 145 w 145"/>
                <a:gd name="T11" fmla="*/ 3 h 6"/>
                <a:gd name="T12" fmla="*/ 145 w 145"/>
                <a:gd name="T13" fmla="*/ 3 h 6"/>
                <a:gd name="T14" fmla="*/ 145 w 145"/>
                <a:gd name="T15" fmla="*/ 3 h 6"/>
                <a:gd name="T16" fmla="*/ 145 w 145"/>
                <a:gd name="T17" fmla="*/ 6 h 6"/>
                <a:gd name="T18" fmla="*/ 145 w 145"/>
                <a:gd name="T19" fmla="*/ 6 h 6"/>
                <a:gd name="T20" fmla="*/ 0 w 145"/>
                <a:gd name="T21" fmla="*/ 6 h 6"/>
                <a:gd name="T22" fmla="*/ 0 w 145"/>
                <a:gd name="T23" fmla="*/ 6 h 6"/>
                <a:gd name="T24" fmla="*/ 0 w 145"/>
                <a:gd name="T25" fmla="*/ 3 h 6"/>
                <a:gd name="T26" fmla="*/ 0 w 145"/>
                <a:gd name="T27" fmla="*/ 3 h 6"/>
                <a:gd name="T28" fmla="*/ 3 w 145"/>
                <a:gd name="T29" fmla="*/ 3 h 6"/>
                <a:gd name="T30" fmla="*/ 3 w 145"/>
                <a:gd name="T31" fmla="*/ 3 h 6"/>
                <a:gd name="T32" fmla="*/ 3 w 145"/>
                <a:gd name="T33" fmla="*/ 0 h 6"/>
                <a:gd name="T34" fmla="*/ 3 w 145"/>
                <a:gd name="T35" fmla="*/ 0 h 6"/>
                <a:gd name="T36" fmla="*/ 3 w 14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"/>
                <a:gd name="T58" fmla="*/ 0 h 6"/>
                <a:gd name="T59" fmla="*/ 145 w 14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" h="6">
                  <a:moveTo>
                    <a:pt x="3" y="0"/>
                  </a:moveTo>
                  <a:lnTo>
                    <a:pt x="145" y="0"/>
                  </a:lnTo>
                  <a:lnTo>
                    <a:pt x="145" y="3"/>
                  </a:lnTo>
                  <a:lnTo>
                    <a:pt x="14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85" name="Freeform 778"/>
            <p:cNvSpPr>
              <a:spLocks/>
            </p:cNvSpPr>
            <p:nvPr/>
          </p:nvSpPr>
          <p:spPr bwMode="auto">
            <a:xfrm>
              <a:off x="2190" y="269"/>
              <a:ext cx="145" cy="6"/>
            </a:xfrm>
            <a:custGeom>
              <a:avLst/>
              <a:gdLst>
                <a:gd name="T0" fmla="*/ 3 w 145"/>
                <a:gd name="T1" fmla="*/ 0 h 6"/>
                <a:gd name="T2" fmla="*/ 145 w 145"/>
                <a:gd name="T3" fmla="*/ 0 h 6"/>
                <a:gd name="T4" fmla="*/ 145 w 145"/>
                <a:gd name="T5" fmla="*/ 0 h 6"/>
                <a:gd name="T6" fmla="*/ 145 w 145"/>
                <a:gd name="T7" fmla="*/ 0 h 6"/>
                <a:gd name="T8" fmla="*/ 145 w 145"/>
                <a:gd name="T9" fmla="*/ 3 h 6"/>
                <a:gd name="T10" fmla="*/ 145 w 145"/>
                <a:gd name="T11" fmla="*/ 3 h 6"/>
                <a:gd name="T12" fmla="*/ 145 w 145"/>
                <a:gd name="T13" fmla="*/ 3 h 6"/>
                <a:gd name="T14" fmla="*/ 145 w 145"/>
                <a:gd name="T15" fmla="*/ 3 h 6"/>
                <a:gd name="T16" fmla="*/ 145 w 145"/>
                <a:gd name="T17" fmla="*/ 6 h 6"/>
                <a:gd name="T18" fmla="*/ 145 w 145"/>
                <a:gd name="T19" fmla="*/ 6 h 6"/>
                <a:gd name="T20" fmla="*/ 0 w 145"/>
                <a:gd name="T21" fmla="*/ 6 h 6"/>
                <a:gd name="T22" fmla="*/ 0 w 145"/>
                <a:gd name="T23" fmla="*/ 6 h 6"/>
                <a:gd name="T24" fmla="*/ 0 w 145"/>
                <a:gd name="T25" fmla="*/ 3 h 6"/>
                <a:gd name="T26" fmla="*/ 0 w 145"/>
                <a:gd name="T27" fmla="*/ 3 h 6"/>
                <a:gd name="T28" fmla="*/ 0 w 145"/>
                <a:gd name="T29" fmla="*/ 3 h 6"/>
                <a:gd name="T30" fmla="*/ 0 w 145"/>
                <a:gd name="T31" fmla="*/ 3 h 6"/>
                <a:gd name="T32" fmla="*/ 0 w 145"/>
                <a:gd name="T33" fmla="*/ 0 h 6"/>
                <a:gd name="T34" fmla="*/ 0 w 145"/>
                <a:gd name="T35" fmla="*/ 0 h 6"/>
                <a:gd name="T36" fmla="*/ 3 w 14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"/>
                <a:gd name="T58" fmla="*/ 0 h 6"/>
                <a:gd name="T59" fmla="*/ 145 w 14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" h="6">
                  <a:moveTo>
                    <a:pt x="3" y="0"/>
                  </a:moveTo>
                  <a:lnTo>
                    <a:pt x="145" y="0"/>
                  </a:lnTo>
                  <a:lnTo>
                    <a:pt x="145" y="3"/>
                  </a:lnTo>
                  <a:lnTo>
                    <a:pt x="14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86" name="Freeform 779"/>
            <p:cNvSpPr>
              <a:spLocks/>
            </p:cNvSpPr>
            <p:nvPr/>
          </p:nvSpPr>
          <p:spPr bwMode="auto">
            <a:xfrm>
              <a:off x="2190" y="272"/>
              <a:ext cx="145" cy="6"/>
            </a:xfrm>
            <a:custGeom>
              <a:avLst/>
              <a:gdLst>
                <a:gd name="T0" fmla="*/ 0 w 145"/>
                <a:gd name="T1" fmla="*/ 0 h 6"/>
                <a:gd name="T2" fmla="*/ 145 w 145"/>
                <a:gd name="T3" fmla="*/ 0 h 6"/>
                <a:gd name="T4" fmla="*/ 145 w 145"/>
                <a:gd name="T5" fmla="*/ 0 h 6"/>
                <a:gd name="T6" fmla="*/ 145 w 145"/>
                <a:gd name="T7" fmla="*/ 0 h 6"/>
                <a:gd name="T8" fmla="*/ 145 w 145"/>
                <a:gd name="T9" fmla="*/ 3 h 6"/>
                <a:gd name="T10" fmla="*/ 145 w 145"/>
                <a:gd name="T11" fmla="*/ 3 h 6"/>
                <a:gd name="T12" fmla="*/ 145 w 145"/>
                <a:gd name="T13" fmla="*/ 3 h 6"/>
                <a:gd name="T14" fmla="*/ 145 w 145"/>
                <a:gd name="T15" fmla="*/ 3 h 6"/>
                <a:gd name="T16" fmla="*/ 145 w 145"/>
                <a:gd name="T17" fmla="*/ 6 h 6"/>
                <a:gd name="T18" fmla="*/ 145 w 145"/>
                <a:gd name="T19" fmla="*/ 6 h 6"/>
                <a:gd name="T20" fmla="*/ 0 w 145"/>
                <a:gd name="T21" fmla="*/ 6 h 6"/>
                <a:gd name="T22" fmla="*/ 0 w 145"/>
                <a:gd name="T23" fmla="*/ 6 h 6"/>
                <a:gd name="T24" fmla="*/ 0 w 145"/>
                <a:gd name="T25" fmla="*/ 3 h 6"/>
                <a:gd name="T26" fmla="*/ 0 w 145"/>
                <a:gd name="T27" fmla="*/ 3 h 6"/>
                <a:gd name="T28" fmla="*/ 0 w 145"/>
                <a:gd name="T29" fmla="*/ 3 h 6"/>
                <a:gd name="T30" fmla="*/ 0 w 145"/>
                <a:gd name="T31" fmla="*/ 3 h 6"/>
                <a:gd name="T32" fmla="*/ 0 w 145"/>
                <a:gd name="T33" fmla="*/ 0 h 6"/>
                <a:gd name="T34" fmla="*/ 0 w 145"/>
                <a:gd name="T35" fmla="*/ 0 h 6"/>
                <a:gd name="T36" fmla="*/ 0 w 145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"/>
                <a:gd name="T58" fmla="*/ 0 h 6"/>
                <a:gd name="T59" fmla="*/ 145 w 14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" h="6">
                  <a:moveTo>
                    <a:pt x="0" y="0"/>
                  </a:moveTo>
                  <a:lnTo>
                    <a:pt x="145" y="0"/>
                  </a:lnTo>
                  <a:lnTo>
                    <a:pt x="145" y="3"/>
                  </a:lnTo>
                  <a:lnTo>
                    <a:pt x="145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87" name="Freeform 780"/>
            <p:cNvSpPr>
              <a:spLocks/>
            </p:cNvSpPr>
            <p:nvPr/>
          </p:nvSpPr>
          <p:spPr bwMode="auto">
            <a:xfrm>
              <a:off x="2190" y="275"/>
              <a:ext cx="148" cy="6"/>
            </a:xfrm>
            <a:custGeom>
              <a:avLst/>
              <a:gdLst>
                <a:gd name="T0" fmla="*/ 0 w 148"/>
                <a:gd name="T1" fmla="*/ 0 h 6"/>
                <a:gd name="T2" fmla="*/ 145 w 148"/>
                <a:gd name="T3" fmla="*/ 0 h 6"/>
                <a:gd name="T4" fmla="*/ 145 w 148"/>
                <a:gd name="T5" fmla="*/ 0 h 6"/>
                <a:gd name="T6" fmla="*/ 145 w 148"/>
                <a:gd name="T7" fmla="*/ 0 h 6"/>
                <a:gd name="T8" fmla="*/ 145 w 148"/>
                <a:gd name="T9" fmla="*/ 3 h 6"/>
                <a:gd name="T10" fmla="*/ 145 w 148"/>
                <a:gd name="T11" fmla="*/ 3 h 6"/>
                <a:gd name="T12" fmla="*/ 145 w 148"/>
                <a:gd name="T13" fmla="*/ 3 h 6"/>
                <a:gd name="T14" fmla="*/ 148 w 148"/>
                <a:gd name="T15" fmla="*/ 3 h 6"/>
                <a:gd name="T16" fmla="*/ 148 w 148"/>
                <a:gd name="T17" fmla="*/ 6 h 6"/>
                <a:gd name="T18" fmla="*/ 148 w 148"/>
                <a:gd name="T19" fmla="*/ 6 h 6"/>
                <a:gd name="T20" fmla="*/ 0 w 148"/>
                <a:gd name="T21" fmla="*/ 6 h 6"/>
                <a:gd name="T22" fmla="*/ 0 w 148"/>
                <a:gd name="T23" fmla="*/ 6 h 6"/>
                <a:gd name="T24" fmla="*/ 0 w 148"/>
                <a:gd name="T25" fmla="*/ 3 h 6"/>
                <a:gd name="T26" fmla="*/ 0 w 148"/>
                <a:gd name="T27" fmla="*/ 3 h 6"/>
                <a:gd name="T28" fmla="*/ 0 w 148"/>
                <a:gd name="T29" fmla="*/ 3 h 6"/>
                <a:gd name="T30" fmla="*/ 0 w 148"/>
                <a:gd name="T31" fmla="*/ 3 h 6"/>
                <a:gd name="T32" fmla="*/ 0 w 148"/>
                <a:gd name="T33" fmla="*/ 0 h 6"/>
                <a:gd name="T34" fmla="*/ 0 w 148"/>
                <a:gd name="T35" fmla="*/ 0 h 6"/>
                <a:gd name="T36" fmla="*/ 0 w 14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8"/>
                <a:gd name="T58" fmla="*/ 0 h 6"/>
                <a:gd name="T59" fmla="*/ 148 w 14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8" h="6">
                  <a:moveTo>
                    <a:pt x="0" y="0"/>
                  </a:moveTo>
                  <a:lnTo>
                    <a:pt x="145" y="0"/>
                  </a:lnTo>
                  <a:lnTo>
                    <a:pt x="145" y="3"/>
                  </a:lnTo>
                  <a:lnTo>
                    <a:pt x="148" y="3"/>
                  </a:lnTo>
                  <a:lnTo>
                    <a:pt x="14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88" name="Freeform 781"/>
            <p:cNvSpPr>
              <a:spLocks/>
            </p:cNvSpPr>
            <p:nvPr/>
          </p:nvSpPr>
          <p:spPr bwMode="auto">
            <a:xfrm>
              <a:off x="2190" y="278"/>
              <a:ext cx="148" cy="6"/>
            </a:xfrm>
            <a:custGeom>
              <a:avLst/>
              <a:gdLst>
                <a:gd name="T0" fmla="*/ 0 w 148"/>
                <a:gd name="T1" fmla="*/ 0 h 6"/>
                <a:gd name="T2" fmla="*/ 145 w 148"/>
                <a:gd name="T3" fmla="*/ 0 h 6"/>
                <a:gd name="T4" fmla="*/ 145 w 148"/>
                <a:gd name="T5" fmla="*/ 0 h 6"/>
                <a:gd name="T6" fmla="*/ 148 w 148"/>
                <a:gd name="T7" fmla="*/ 0 h 6"/>
                <a:gd name="T8" fmla="*/ 148 w 148"/>
                <a:gd name="T9" fmla="*/ 3 h 6"/>
                <a:gd name="T10" fmla="*/ 148 w 148"/>
                <a:gd name="T11" fmla="*/ 3 h 6"/>
                <a:gd name="T12" fmla="*/ 148 w 148"/>
                <a:gd name="T13" fmla="*/ 3 h 6"/>
                <a:gd name="T14" fmla="*/ 148 w 148"/>
                <a:gd name="T15" fmla="*/ 3 h 6"/>
                <a:gd name="T16" fmla="*/ 148 w 148"/>
                <a:gd name="T17" fmla="*/ 6 h 6"/>
                <a:gd name="T18" fmla="*/ 148 w 148"/>
                <a:gd name="T19" fmla="*/ 6 h 6"/>
                <a:gd name="T20" fmla="*/ 0 w 148"/>
                <a:gd name="T21" fmla="*/ 6 h 6"/>
                <a:gd name="T22" fmla="*/ 0 w 148"/>
                <a:gd name="T23" fmla="*/ 6 h 6"/>
                <a:gd name="T24" fmla="*/ 0 w 148"/>
                <a:gd name="T25" fmla="*/ 3 h 6"/>
                <a:gd name="T26" fmla="*/ 0 w 148"/>
                <a:gd name="T27" fmla="*/ 3 h 6"/>
                <a:gd name="T28" fmla="*/ 0 w 148"/>
                <a:gd name="T29" fmla="*/ 3 h 6"/>
                <a:gd name="T30" fmla="*/ 0 w 148"/>
                <a:gd name="T31" fmla="*/ 3 h 6"/>
                <a:gd name="T32" fmla="*/ 0 w 148"/>
                <a:gd name="T33" fmla="*/ 0 h 6"/>
                <a:gd name="T34" fmla="*/ 0 w 148"/>
                <a:gd name="T35" fmla="*/ 0 h 6"/>
                <a:gd name="T36" fmla="*/ 0 w 148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8"/>
                <a:gd name="T58" fmla="*/ 0 h 6"/>
                <a:gd name="T59" fmla="*/ 148 w 14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8" h="6">
                  <a:moveTo>
                    <a:pt x="0" y="0"/>
                  </a:moveTo>
                  <a:lnTo>
                    <a:pt x="145" y="0"/>
                  </a:lnTo>
                  <a:lnTo>
                    <a:pt x="148" y="0"/>
                  </a:lnTo>
                  <a:lnTo>
                    <a:pt x="148" y="3"/>
                  </a:lnTo>
                  <a:lnTo>
                    <a:pt x="148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89" name="Freeform 782"/>
            <p:cNvSpPr>
              <a:spLocks/>
            </p:cNvSpPr>
            <p:nvPr/>
          </p:nvSpPr>
          <p:spPr bwMode="auto">
            <a:xfrm>
              <a:off x="2187" y="284"/>
              <a:ext cx="151" cy="6"/>
            </a:xfrm>
            <a:custGeom>
              <a:avLst/>
              <a:gdLst>
                <a:gd name="T0" fmla="*/ 3 w 151"/>
                <a:gd name="T1" fmla="*/ 0 h 6"/>
                <a:gd name="T2" fmla="*/ 151 w 151"/>
                <a:gd name="T3" fmla="*/ 0 h 6"/>
                <a:gd name="T4" fmla="*/ 151 w 151"/>
                <a:gd name="T5" fmla="*/ 0 h 6"/>
                <a:gd name="T6" fmla="*/ 151 w 151"/>
                <a:gd name="T7" fmla="*/ 0 h 6"/>
                <a:gd name="T8" fmla="*/ 151 w 151"/>
                <a:gd name="T9" fmla="*/ 3 h 6"/>
                <a:gd name="T10" fmla="*/ 151 w 151"/>
                <a:gd name="T11" fmla="*/ 3 h 6"/>
                <a:gd name="T12" fmla="*/ 151 w 151"/>
                <a:gd name="T13" fmla="*/ 3 h 6"/>
                <a:gd name="T14" fmla="*/ 151 w 151"/>
                <a:gd name="T15" fmla="*/ 3 h 6"/>
                <a:gd name="T16" fmla="*/ 151 w 151"/>
                <a:gd name="T17" fmla="*/ 6 h 6"/>
                <a:gd name="T18" fmla="*/ 151 w 151"/>
                <a:gd name="T19" fmla="*/ 6 h 6"/>
                <a:gd name="T20" fmla="*/ 0 w 151"/>
                <a:gd name="T21" fmla="*/ 6 h 6"/>
                <a:gd name="T22" fmla="*/ 0 w 151"/>
                <a:gd name="T23" fmla="*/ 6 h 6"/>
                <a:gd name="T24" fmla="*/ 0 w 151"/>
                <a:gd name="T25" fmla="*/ 3 h 6"/>
                <a:gd name="T26" fmla="*/ 3 w 151"/>
                <a:gd name="T27" fmla="*/ 3 h 6"/>
                <a:gd name="T28" fmla="*/ 3 w 151"/>
                <a:gd name="T29" fmla="*/ 3 h 6"/>
                <a:gd name="T30" fmla="*/ 3 w 151"/>
                <a:gd name="T31" fmla="*/ 3 h 6"/>
                <a:gd name="T32" fmla="*/ 3 w 151"/>
                <a:gd name="T33" fmla="*/ 0 h 6"/>
                <a:gd name="T34" fmla="*/ 3 w 151"/>
                <a:gd name="T35" fmla="*/ 0 h 6"/>
                <a:gd name="T36" fmla="*/ 3 w 151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"/>
                <a:gd name="T58" fmla="*/ 0 h 6"/>
                <a:gd name="T59" fmla="*/ 151 w 15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" h="6">
                  <a:moveTo>
                    <a:pt x="3" y="0"/>
                  </a:moveTo>
                  <a:lnTo>
                    <a:pt x="151" y="0"/>
                  </a:lnTo>
                  <a:lnTo>
                    <a:pt x="151" y="3"/>
                  </a:lnTo>
                  <a:lnTo>
                    <a:pt x="151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90" name="Freeform 783"/>
            <p:cNvSpPr>
              <a:spLocks/>
            </p:cNvSpPr>
            <p:nvPr/>
          </p:nvSpPr>
          <p:spPr bwMode="auto">
            <a:xfrm>
              <a:off x="2187" y="290"/>
              <a:ext cx="154" cy="6"/>
            </a:xfrm>
            <a:custGeom>
              <a:avLst/>
              <a:gdLst>
                <a:gd name="T0" fmla="*/ 0 w 154"/>
                <a:gd name="T1" fmla="*/ 0 h 6"/>
                <a:gd name="T2" fmla="*/ 151 w 154"/>
                <a:gd name="T3" fmla="*/ 0 h 6"/>
                <a:gd name="T4" fmla="*/ 151 w 154"/>
                <a:gd name="T5" fmla="*/ 0 h 6"/>
                <a:gd name="T6" fmla="*/ 151 w 154"/>
                <a:gd name="T7" fmla="*/ 0 h 6"/>
                <a:gd name="T8" fmla="*/ 151 w 154"/>
                <a:gd name="T9" fmla="*/ 3 h 6"/>
                <a:gd name="T10" fmla="*/ 154 w 154"/>
                <a:gd name="T11" fmla="*/ 3 h 6"/>
                <a:gd name="T12" fmla="*/ 154 w 154"/>
                <a:gd name="T13" fmla="*/ 3 h 6"/>
                <a:gd name="T14" fmla="*/ 154 w 154"/>
                <a:gd name="T15" fmla="*/ 3 h 6"/>
                <a:gd name="T16" fmla="*/ 154 w 154"/>
                <a:gd name="T17" fmla="*/ 6 h 6"/>
                <a:gd name="T18" fmla="*/ 154 w 154"/>
                <a:gd name="T19" fmla="*/ 6 h 6"/>
                <a:gd name="T20" fmla="*/ 0 w 154"/>
                <a:gd name="T21" fmla="*/ 6 h 6"/>
                <a:gd name="T22" fmla="*/ 0 w 154"/>
                <a:gd name="T23" fmla="*/ 6 h 6"/>
                <a:gd name="T24" fmla="*/ 0 w 154"/>
                <a:gd name="T25" fmla="*/ 3 h 6"/>
                <a:gd name="T26" fmla="*/ 0 w 154"/>
                <a:gd name="T27" fmla="*/ 3 h 6"/>
                <a:gd name="T28" fmla="*/ 0 w 154"/>
                <a:gd name="T29" fmla="*/ 3 h 6"/>
                <a:gd name="T30" fmla="*/ 0 w 154"/>
                <a:gd name="T31" fmla="*/ 3 h 6"/>
                <a:gd name="T32" fmla="*/ 0 w 154"/>
                <a:gd name="T33" fmla="*/ 0 h 6"/>
                <a:gd name="T34" fmla="*/ 0 w 154"/>
                <a:gd name="T35" fmla="*/ 0 h 6"/>
                <a:gd name="T36" fmla="*/ 0 w 15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4"/>
                <a:gd name="T58" fmla="*/ 0 h 6"/>
                <a:gd name="T59" fmla="*/ 154 w 15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4" h="6">
                  <a:moveTo>
                    <a:pt x="0" y="0"/>
                  </a:moveTo>
                  <a:lnTo>
                    <a:pt x="151" y="0"/>
                  </a:lnTo>
                  <a:lnTo>
                    <a:pt x="151" y="3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91" name="Freeform 784"/>
            <p:cNvSpPr>
              <a:spLocks/>
            </p:cNvSpPr>
            <p:nvPr/>
          </p:nvSpPr>
          <p:spPr bwMode="auto">
            <a:xfrm>
              <a:off x="2187" y="293"/>
              <a:ext cx="154" cy="6"/>
            </a:xfrm>
            <a:custGeom>
              <a:avLst/>
              <a:gdLst>
                <a:gd name="T0" fmla="*/ 0 w 154"/>
                <a:gd name="T1" fmla="*/ 0 h 6"/>
                <a:gd name="T2" fmla="*/ 154 w 154"/>
                <a:gd name="T3" fmla="*/ 0 h 6"/>
                <a:gd name="T4" fmla="*/ 154 w 154"/>
                <a:gd name="T5" fmla="*/ 0 h 6"/>
                <a:gd name="T6" fmla="*/ 154 w 154"/>
                <a:gd name="T7" fmla="*/ 0 h 6"/>
                <a:gd name="T8" fmla="*/ 154 w 154"/>
                <a:gd name="T9" fmla="*/ 3 h 6"/>
                <a:gd name="T10" fmla="*/ 154 w 154"/>
                <a:gd name="T11" fmla="*/ 3 h 6"/>
                <a:gd name="T12" fmla="*/ 154 w 154"/>
                <a:gd name="T13" fmla="*/ 3 h 6"/>
                <a:gd name="T14" fmla="*/ 154 w 154"/>
                <a:gd name="T15" fmla="*/ 3 h 6"/>
                <a:gd name="T16" fmla="*/ 154 w 154"/>
                <a:gd name="T17" fmla="*/ 6 h 6"/>
                <a:gd name="T18" fmla="*/ 154 w 154"/>
                <a:gd name="T19" fmla="*/ 6 h 6"/>
                <a:gd name="T20" fmla="*/ 0 w 154"/>
                <a:gd name="T21" fmla="*/ 6 h 6"/>
                <a:gd name="T22" fmla="*/ 0 w 154"/>
                <a:gd name="T23" fmla="*/ 6 h 6"/>
                <a:gd name="T24" fmla="*/ 0 w 154"/>
                <a:gd name="T25" fmla="*/ 3 h 6"/>
                <a:gd name="T26" fmla="*/ 0 w 154"/>
                <a:gd name="T27" fmla="*/ 3 h 6"/>
                <a:gd name="T28" fmla="*/ 0 w 154"/>
                <a:gd name="T29" fmla="*/ 3 h 6"/>
                <a:gd name="T30" fmla="*/ 0 w 154"/>
                <a:gd name="T31" fmla="*/ 3 h 6"/>
                <a:gd name="T32" fmla="*/ 0 w 154"/>
                <a:gd name="T33" fmla="*/ 0 h 6"/>
                <a:gd name="T34" fmla="*/ 0 w 154"/>
                <a:gd name="T35" fmla="*/ 0 h 6"/>
                <a:gd name="T36" fmla="*/ 0 w 15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4"/>
                <a:gd name="T58" fmla="*/ 0 h 6"/>
                <a:gd name="T59" fmla="*/ 154 w 15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4" h="6">
                  <a:moveTo>
                    <a:pt x="0" y="0"/>
                  </a:moveTo>
                  <a:lnTo>
                    <a:pt x="154" y="0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92" name="Freeform 785"/>
            <p:cNvSpPr>
              <a:spLocks/>
            </p:cNvSpPr>
            <p:nvPr/>
          </p:nvSpPr>
          <p:spPr bwMode="auto">
            <a:xfrm>
              <a:off x="2187" y="296"/>
              <a:ext cx="154" cy="6"/>
            </a:xfrm>
            <a:custGeom>
              <a:avLst/>
              <a:gdLst>
                <a:gd name="T0" fmla="*/ 0 w 154"/>
                <a:gd name="T1" fmla="*/ 0 h 6"/>
                <a:gd name="T2" fmla="*/ 154 w 154"/>
                <a:gd name="T3" fmla="*/ 0 h 6"/>
                <a:gd name="T4" fmla="*/ 154 w 154"/>
                <a:gd name="T5" fmla="*/ 0 h 6"/>
                <a:gd name="T6" fmla="*/ 154 w 154"/>
                <a:gd name="T7" fmla="*/ 0 h 6"/>
                <a:gd name="T8" fmla="*/ 154 w 154"/>
                <a:gd name="T9" fmla="*/ 3 h 6"/>
                <a:gd name="T10" fmla="*/ 154 w 154"/>
                <a:gd name="T11" fmla="*/ 3 h 6"/>
                <a:gd name="T12" fmla="*/ 154 w 154"/>
                <a:gd name="T13" fmla="*/ 3 h 6"/>
                <a:gd name="T14" fmla="*/ 154 w 154"/>
                <a:gd name="T15" fmla="*/ 3 h 6"/>
                <a:gd name="T16" fmla="*/ 154 w 154"/>
                <a:gd name="T17" fmla="*/ 6 h 6"/>
                <a:gd name="T18" fmla="*/ 154 w 154"/>
                <a:gd name="T19" fmla="*/ 6 h 6"/>
                <a:gd name="T20" fmla="*/ 0 w 154"/>
                <a:gd name="T21" fmla="*/ 6 h 6"/>
                <a:gd name="T22" fmla="*/ 0 w 154"/>
                <a:gd name="T23" fmla="*/ 6 h 6"/>
                <a:gd name="T24" fmla="*/ 0 w 154"/>
                <a:gd name="T25" fmla="*/ 3 h 6"/>
                <a:gd name="T26" fmla="*/ 0 w 154"/>
                <a:gd name="T27" fmla="*/ 3 h 6"/>
                <a:gd name="T28" fmla="*/ 0 w 154"/>
                <a:gd name="T29" fmla="*/ 3 h 6"/>
                <a:gd name="T30" fmla="*/ 0 w 154"/>
                <a:gd name="T31" fmla="*/ 3 h 6"/>
                <a:gd name="T32" fmla="*/ 0 w 154"/>
                <a:gd name="T33" fmla="*/ 0 h 6"/>
                <a:gd name="T34" fmla="*/ 0 w 154"/>
                <a:gd name="T35" fmla="*/ 0 h 6"/>
                <a:gd name="T36" fmla="*/ 0 w 15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4"/>
                <a:gd name="T58" fmla="*/ 0 h 6"/>
                <a:gd name="T59" fmla="*/ 154 w 15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4" h="6">
                  <a:moveTo>
                    <a:pt x="0" y="0"/>
                  </a:moveTo>
                  <a:lnTo>
                    <a:pt x="154" y="0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93" name="Freeform 786"/>
            <p:cNvSpPr>
              <a:spLocks/>
            </p:cNvSpPr>
            <p:nvPr/>
          </p:nvSpPr>
          <p:spPr bwMode="auto">
            <a:xfrm>
              <a:off x="2187" y="299"/>
              <a:ext cx="154" cy="6"/>
            </a:xfrm>
            <a:custGeom>
              <a:avLst/>
              <a:gdLst>
                <a:gd name="T0" fmla="*/ 0 w 154"/>
                <a:gd name="T1" fmla="*/ 0 h 6"/>
                <a:gd name="T2" fmla="*/ 154 w 154"/>
                <a:gd name="T3" fmla="*/ 0 h 6"/>
                <a:gd name="T4" fmla="*/ 154 w 154"/>
                <a:gd name="T5" fmla="*/ 0 h 6"/>
                <a:gd name="T6" fmla="*/ 154 w 154"/>
                <a:gd name="T7" fmla="*/ 0 h 6"/>
                <a:gd name="T8" fmla="*/ 154 w 154"/>
                <a:gd name="T9" fmla="*/ 3 h 6"/>
                <a:gd name="T10" fmla="*/ 154 w 154"/>
                <a:gd name="T11" fmla="*/ 3 h 6"/>
                <a:gd name="T12" fmla="*/ 154 w 154"/>
                <a:gd name="T13" fmla="*/ 3 h 6"/>
                <a:gd name="T14" fmla="*/ 154 w 154"/>
                <a:gd name="T15" fmla="*/ 3 h 6"/>
                <a:gd name="T16" fmla="*/ 154 w 154"/>
                <a:gd name="T17" fmla="*/ 6 h 6"/>
                <a:gd name="T18" fmla="*/ 154 w 154"/>
                <a:gd name="T19" fmla="*/ 6 h 6"/>
                <a:gd name="T20" fmla="*/ 0 w 154"/>
                <a:gd name="T21" fmla="*/ 6 h 6"/>
                <a:gd name="T22" fmla="*/ 0 w 154"/>
                <a:gd name="T23" fmla="*/ 6 h 6"/>
                <a:gd name="T24" fmla="*/ 0 w 154"/>
                <a:gd name="T25" fmla="*/ 6 h 6"/>
                <a:gd name="T26" fmla="*/ 0 w 154"/>
                <a:gd name="T27" fmla="*/ 3 h 6"/>
                <a:gd name="T28" fmla="*/ 0 w 154"/>
                <a:gd name="T29" fmla="*/ 3 h 6"/>
                <a:gd name="T30" fmla="*/ 0 w 154"/>
                <a:gd name="T31" fmla="*/ 3 h 6"/>
                <a:gd name="T32" fmla="*/ 0 w 154"/>
                <a:gd name="T33" fmla="*/ 0 h 6"/>
                <a:gd name="T34" fmla="*/ 0 w 154"/>
                <a:gd name="T35" fmla="*/ 0 h 6"/>
                <a:gd name="T36" fmla="*/ 0 w 154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4"/>
                <a:gd name="T58" fmla="*/ 0 h 6"/>
                <a:gd name="T59" fmla="*/ 154 w 15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4" h="6">
                  <a:moveTo>
                    <a:pt x="0" y="0"/>
                  </a:moveTo>
                  <a:lnTo>
                    <a:pt x="154" y="0"/>
                  </a:lnTo>
                  <a:lnTo>
                    <a:pt x="154" y="3"/>
                  </a:lnTo>
                  <a:lnTo>
                    <a:pt x="154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94" name="Freeform 787"/>
            <p:cNvSpPr>
              <a:spLocks/>
            </p:cNvSpPr>
            <p:nvPr/>
          </p:nvSpPr>
          <p:spPr bwMode="auto">
            <a:xfrm>
              <a:off x="2184" y="302"/>
              <a:ext cx="160" cy="6"/>
            </a:xfrm>
            <a:custGeom>
              <a:avLst/>
              <a:gdLst>
                <a:gd name="T0" fmla="*/ 3 w 160"/>
                <a:gd name="T1" fmla="*/ 0 h 6"/>
                <a:gd name="T2" fmla="*/ 157 w 160"/>
                <a:gd name="T3" fmla="*/ 0 h 6"/>
                <a:gd name="T4" fmla="*/ 157 w 160"/>
                <a:gd name="T5" fmla="*/ 0 h 6"/>
                <a:gd name="T6" fmla="*/ 157 w 160"/>
                <a:gd name="T7" fmla="*/ 0 h 6"/>
                <a:gd name="T8" fmla="*/ 157 w 160"/>
                <a:gd name="T9" fmla="*/ 3 h 6"/>
                <a:gd name="T10" fmla="*/ 157 w 160"/>
                <a:gd name="T11" fmla="*/ 3 h 6"/>
                <a:gd name="T12" fmla="*/ 157 w 160"/>
                <a:gd name="T13" fmla="*/ 3 h 6"/>
                <a:gd name="T14" fmla="*/ 160 w 160"/>
                <a:gd name="T15" fmla="*/ 6 h 6"/>
                <a:gd name="T16" fmla="*/ 160 w 160"/>
                <a:gd name="T17" fmla="*/ 6 h 6"/>
                <a:gd name="T18" fmla="*/ 160 w 160"/>
                <a:gd name="T19" fmla="*/ 6 h 6"/>
                <a:gd name="T20" fmla="*/ 0 w 160"/>
                <a:gd name="T21" fmla="*/ 6 h 6"/>
                <a:gd name="T22" fmla="*/ 0 w 160"/>
                <a:gd name="T23" fmla="*/ 6 h 6"/>
                <a:gd name="T24" fmla="*/ 0 w 160"/>
                <a:gd name="T25" fmla="*/ 6 h 6"/>
                <a:gd name="T26" fmla="*/ 3 w 160"/>
                <a:gd name="T27" fmla="*/ 3 h 6"/>
                <a:gd name="T28" fmla="*/ 3 w 160"/>
                <a:gd name="T29" fmla="*/ 3 h 6"/>
                <a:gd name="T30" fmla="*/ 3 w 160"/>
                <a:gd name="T31" fmla="*/ 3 h 6"/>
                <a:gd name="T32" fmla="*/ 3 w 160"/>
                <a:gd name="T33" fmla="*/ 3 h 6"/>
                <a:gd name="T34" fmla="*/ 3 w 160"/>
                <a:gd name="T35" fmla="*/ 0 h 6"/>
                <a:gd name="T36" fmla="*/ 3 w 16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0"/>
                <a:gd name="T58" fmla="*/ 0 h 6"/>
                <a:gd name="T59" fmla="*/ 160 w 16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0" h="6">
                  <a:moveTo>
                    <a:pt x="3" y="0"/>
                  </a:moveTo>
                  <a:lnTo>
                    <a:pt x="157" y="0"/>
                  </a:lnTo>
                  <a:lnTo>
                    <a:pt x="157" y="3"/>
                  </a:lnTo>
                  <a:lnTo>
                    <a:pt x="160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95" name="Freeform 788"/>
            <p:cNvSpPr>
              <a:spLocks/>
            </p:cNvSpPr>
            <p:nvPr/>
          </p:nvSpPr>
          <p:spPr bwMode="auto">
            <a:xfrm>
              <a:off x="2184" y="308"/>
              <a:ext cx="160" cy="6"/>
            </a:xfrm>
            <a:custGeom>
              <a:avLst/>
              <a:gdLst>
                <a:gd name="T0" fmla="*/ 0 w 160"/>
                <a:gd name="T1" fmla="*/ 0 h 6"/>
                <a:gd name="T2" fmla="*/ 160 w 160"/>
                <a:gd name="T3" fmla="*/ 0 h 6"/>
                <a:gd name="T4" fmla="*/ 160 w 160"/>
                <a:gd name="T5" fmla="*/ 0 h 6"/>
                <a:gd name="T6" fmla="*/ 160 w 160"/>
                <a:gd name="T7" fmla="*/ 3 h 6"/>
                <a:gd name="T8" fmla="*/ 160 w 160"/>
                <a:gd name="T9" fmla="*/ 3 h 6"/>
                <a:gd name="T10" fmla="*/ 160 w 160"/>
                <a:gd name="T11" fmla="*/ 3 h 6"/>
                <a:gd name="T12" fmla="*/ 160 w 160"/>
                <a:gd name="T13" fmla="*/ 3 h 6"/>
                <a:gd name="T14" fmla="*/ 160 w 160"/>
                <a:gd name="T15" fmla="*/ 6 h 6"/>
                <a:gd name="T16" fmla="*/ 160 w 160"/>
                <a:gd name="T17" fmla="*/ 6 h 6"/>
                <a:gd name="T18" fmla="*/ 160 w 160"/>
                <a:gd name="T19" fmla="*/ 6 h 6"/>
                <a:gd name="T20" fmla="*/ 0 w 160"/>
                <a:gd name="T21" fmla="*/ 6 h 6"/>
                <a:gd name="T22" fmla="*/ 0 w 160"/>
                <a:gd name="T23" fmla="*/ 6 h 6"/>
                <a:gd name="T24" fmla="*/ 0 w 160"/>
                <a:gd name="T25" fmla="*/ 6 h 6"/>
                <a:gd name="T26" fmla="*/ 0 w 160"/>
                <a:gd name="T27" fmla="*/ 3 h 6"/>
                <a:gd name="T28" fmla="*/ 0 w 160"/>
                <a:gd name="T29" fmla="*/ 3 h 6"/>
                <a:gd name="T30" fmla="*/ 0 w 160"/>
                <a:gd name="T31" fmla="*/ 3 h 6"/>
                <a:gd name="T32" fmla="*/ 0 w 160"/>
                <a:gd name="T33" fmla="*/ 3 h 6"/>
                <a:gd name="T34" fmla="*/ 0 w 160"/>
                <a:gd name="T35" fmla="*/ 0 h 6"/>
                <a:gd name="T36" fmla="*/ 0 w 16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0"/>
                <a:gd name="T58" fmla="*/ 0 h 6"/>
                <a:gd name="T59" fmla="*/ 160 w 16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0" h="6">
                  <a:moveTo>
                    <a:pt x="0" y="0"/>
                  </a:moveTo>
                  <a:lnTo>
                    <a:pt x="160" y="0"/>
                  </a:lnTo>
                  <a:lnTo>
                    <a:pt x="160" y="3"/>
                  </a:lnTo>
                  <a:lnTo>
                    <a:pt x="16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96" name="Freeform 789"/>
            <p:cNvSpPr>
              <a:spLocks/>
            </p:cNvSpPr>
            <p:nvPr/>
          </p:nvSpPr>
          <p:spPr bwMode="auto">
            <a:xfrm>
              <a:off x="2184" y="311"/>
              <a:ext cx="160" cy="6"/>
            </a:xfrm>
            <a:custGeom>
              <a:avLst/>
              <a:gdLst>
                <a:gd name="T0" fmla="*/ 0 w 160"/>
                <a:gd name="T1" fmla="*/ 0 h 6"/>
                <a:gd name="T2" fmla="*/ 160 w 160"/>
                <a:gd name="T3" fmla="*/ 0 h 6"/>
                <a:gd name="T4" fmla="*/ 160 w 160"/>
                <a:gd name="T5" fmla="*/ 0 h 6"/>
                <a:gd name="T6" fmla="*/ 160 w 160"/>
                <a:gd name="T7" fmla="*/ 3 h 6"/>
                <a:gd name="T8" fmla="*/ 160 w 160"/>
                <a:gd name="T9" fmla="*/ 3 h 6"/>
                <a:gd name="T10" fmla="*/ 160 w 160"/>
                <a:gd name="T11" fmla="*/ 3 h 6"/>
                <a:gd name="T12" fmla="*/ 160 w 160"/>
                <a:gd name="T13" fmla="*/ 3 h 6"/>
                <a:gd name="T14" fmla="*/ 160 w 160"/>
                <a:gd name="T15" fmla="*/ 6 h 6"/>
                <a:gd name="T16" fmla="*/ 160 w 160"/>
                <a:gd name="T17" fmla="*/ 6 h 6"/>
                <a:gd name="T18" fmla="*/ 160 w 160"/>
                <a:gd name="T19" fmla="*/ 6 h 6"/>
                <a:gd name="T20" fmla="*/ 0 w 160"/>
                <a:gd name="T21" fmla="*/ 6 h 6"/>
                <a:gd name="T22" fmla="*/ 0 w 160"/>
                <a:gd name="T23" fmla="*/ 6 h 6"/>
                <a:gd name="T24" fmla="*/ 0 w 160"/>
                <a:gd name="T25" fmla="*/ 6 h 6"/>
                <a:gd name="T26" fmla="*/ 0 w 160"/>
                <a:gd name="T27" fmla="*/ 3 h 6"/>
                <a:gd name="T28" fmla="*/ 0 w 160"/>
                <a:gd name="T29" fmla="*/ 3 h 6"/>
                <a:gd name="T30" fmla="*/ 0 w 160"/>
                <a:gd name="T31" fmla="*/ 3 h 6"/>
                <a:gd name="T32" fmla="*/ 0 w 160"/>
                <a:gd name="T33" fmla="*/ 3 h 6"/>
                <a:gd name="T34" fmla="*/ 0 w 160"/>
                <a:gd name="T35" fmla="*/ 0 h 6"/>
                <a:gd name="T36" fmla="*/ 0 w 16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0"/>
                <a:gd name="T58" fmla="*/ 0 h 6"/>
                <a:gd name="T59" fmla="*/ 160 w 16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0" h="6">
                  <a:moveTo>
                    <a:pt x="0" y="0"/>
                  </a:moveTo>
                  <a:lnTo>
                    <a:pt x="160" y="0"/>
                  </a:lnTo>
                  <a:lnTo>
                    <a:pt x="160" y="3"/>
                  </a:lnTo>
                  <a:lnTo>
                    <a:pt x="16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97" name="Freeform 790"/>
            <p:cNvSpPr>
              <a:spLocks/>
            </p:cNvSpPr>
            <p:nvPr/>
          </p:nvSpPr>
          <p:spPr bwMode="auto">
            <a:xfrm>
              <a:off x="2184" y="314"/>
              <a:ext cx="163" cy="6"/>
            </a:xfrm>
            <a:custGeom>
              <a:avLst/>
              <a:gdLst>
                <a:gd name="T0" fmla="*/ 0 w 163"/>
                <a:gd name="T1" fmla="*/ 0 h 6"/>
                <a:gd name="T2" fmla="*/ 160 w 163"/>
                <a:gd name="T3" fmla="*/ 0 h 6"/>
                <a:gd name="T4" fmla="*/ 160 w 163"/>
                <a:gd name="T5" fmla="*/ 0 h 6"/>
                <a:gd name="T6" fmla="*/ 160 w 163"/>
                <a:gd name="T7" fmla="*/ 3 h 6"/>
                <a:gd name="T8" fmla="*/ 160 w 163"/>
                <a:gd name="T9" fmla="*/ 3 h 6"/>
                <a:gd name="T10" fmla="*/ 160 w 163"/>
                <a:gd name="T11" fmla="*/ 3 h 6"/>
                <a:gd name="T12" fmla="*/ 160 w 163"/>
                <a:gd name="T13" fmla="*/ 3 h 6"/>
                <a:gd name="T14" fmla="*/ 160 w 163"/>
                <a:gd name="T15" fmla="*/ 6 h 6"/>
                <a:gd name="T16" fmla="*/ 160 w 163"/>
                <a:gd name="T17" fmla="*/ 6 h 6"/>
                <a:gd name="T18" fmla="*/ 163 w 163"/>
                <a:gd name="T19" fmla="*/ 6 h 6"/>
                <a:gd name="T20" fmla="*/ 0 w 163"/>
                <a:gd name="T21" fmla="*/ 6 h 6"/>
                <a:gd name="T22" fmla="*/ 0 w 163"/>
                <a:gd name="T23" fmla="*/ 6 h 6"/>
                <a:gd name="T24" fmla="*/ 0 w 163"/>
                <a:gd name="T25" fmla="*/ 6 h 6"/>
                <a:gd name="T26" fmla="*/ 0 w 163"/>
                <a:gd name="T27" fmla="*/ 3 h 6"/>
                <a:gd name="T28" fmla="*/ 0 w 163"/>
                <a:gd name="T29" fmla="*/ 3 h 6"/>
                <a:gd name="T30" fmla="*/ 0 w 163"/>
                <a:gd name="T31" fmla="*/ 3 h 6"/>
                <a:gd name="T32" fmla="*/ 0 w 163"/>
                <a:gd name="T33" fmla="*/ 3 h 6"/>
                <a:gd name="T34" fmla="*/ 0 w 163"/>
                <a:gd name="T35" fmla="*/ 0 h 6"/>
                <a:gd name="T36" fmla="*/ 0 w 16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3"/>
                <a:gd name="T58" fmla="*/ 0 h 6"/>
                <a:gd name="T59" fmla="*/ 163 w 16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3" h="6">
                  <a:moveTo>
                    <a:pt x="0" y="0"/>
                  </a:moveTo>
                  <a:lnTo>
                    <a:pt x="160" y="0"/>
                  </a:lnTo>
                  <a:lnTo>
                    <a:pt x="160" y="3"/>
                  </a:lnTo>
                  <a:lnTo>
                    <a:pt x="160" y="6"/>
                  </a:lnTo>
                  <a:lnTo>
                    <a:pt x="16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98" name="Freeform 791"/>
            <p:cNvSpPr>
              <a:spLocks/>
            </p:cNvSpPr>
            <p:nvPr/>
          </p:nvSpPr>
          <p:spPr bwMode="auto">
            <a:xfrm>
              <a:off x="2184" y="317"/>
              <a:ext cx="163" cy="6"/>
            </a:xfrm>
            <a:custGeom>
              <a:avLst/>
              <a:gdLst>
                <a:gd name="T0" fmla="*/ 0 w 163"/>
                <a:gd name="T1" fmla="*/ 0 h 6"/>
                <a:gd name="T2" fmla="*/ 160 w 163"/>
                <a:gd name="T3" fmla="*/ 0 h 6"/>
                <a:gd name="T4" fmla="*/ 160 w 163"/>
                <a:gd name="T5" fmla="*/ 0 h 6"/>
                <a:gd name="T6" fmla="*/ 160 w 163"/>
                <a:gd name="T7" fmla="*/ 3 h 6"/>
                <a:gd name="T8" fmla="*/ 160 w 163"/>
                <a:gd name="T9" fmla="*/ 3 h 6"/>
                <a:gd name="T10" fmla="*/ 163 w 163"/>
                <a:gd name="T11" fmla="*/ 3 h 6"/>
                <a:gd name="T12" fmla="*/ 163 w 163"/>
                <a:gd name="T13" fmla="*/ 3 h 6"/>
                <a:gd name="T14" fmla="*/ 163 w 163"/>
                <a:gd name="T15" fmla="*/ 6 h 6"/>
                <a:gd name="T16" fmla="*/ 163 w 163"/>
                <a:gd name="T17" fmla="*/ 6 h 6"/>
                <a:gd name="T18" fmla="*/ 163 w 163"/>
                <a:gd name="T19" fmla="*/ 6 h 6"/>
                <a:gd name="T20" fmla="*/ 0 w 163"/>
                <a:gd name="T21" fmla="*/ 6 h 6"/>
                <a:gd name="T22" fmla="*/ 0 w 163"/>
                <a:gd name="T23" fmla="*/ 6 h 6"/>
                <a:gd name="T24" fmla="*/ 0 w 163"/>
                <a:gd name="T25" fmla="*/ 6 h 6"/>
                <a:gd name="T26" fmla="*/ 0 w 163"/>
                <a:gd name="T27" fmla="*/ 3 h 6"/>
                <a:gd name="T28" fmla="*/ 0 w 163"/>
                <a:gd name="T29" fmla="*/ 3 h 6"/>
                <a:gd name="T30" fmla="*/ 0 w 163"/>
                <a:gd name="T31" fmla="*/ 3 h 6"/>
                <a:gd name="T32" fmla="*/ 0 w 163"/>
                <a:gd name="T33" fmla="*/ 3 h 6"/>
                <a:gd name="T34" fmla="*/ 0 w 163"/>
                <a:gd name="T35" fmla="*/ 0 h 6"/>
                <a:gd name="T36" fmla="*/ 0 w 16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3"/>
                <a:gd name="T58" fmla="*/ 0 h 6"/>
                <a:gd name="T59" fmla="*/ 163 w 16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3" h="6">
                  <a:moveTo>
                    <a:pt x="0" y="0"/>
                  </a:moveTo>
                  <a:lnTo>
                    <a:pt x="160" y="0"/>
                  </a:lnTo>
                  <a:lnTo>
                    <a:pt x="160" y="3"/>
                  </a:lnTo>
                  <a:lnTo>
                    <a:pt x="163" y="3"/>
                  </a:lnTo>
                  <a:lnTo>
                    <a:pt x="16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399" name="Freeform 792"/>
            <p:cNvSpPr>
              <a:spLocks/>
            </p:cNvSpPr>
            <p:nvPr/>
          </p:nvSpPr>
          <p:spPr bwMode="auto">
            <a:xfrm>
              <a:off x="2180" y="320"/>
              <a:ext cx="167" cy="7"/>
            </a:xfrm>
            <a:custGeom>
              <a:avLst/>
              <a:gdLst>
                <a:gd name="T0" fmla="*/ 4 w 167"/>
                <a:gd name="T1" fmla="*/ 0 h 7"/>
                <a:gd name="T2" fmla="*/ 167 w 167"/>
                <a:gd name="T3" fmla="*/ 0 h 7"/>
                <a:gd name="T4" fmla="*/ 167 w 167"/>
                <a:gd name="T5" fmla="*/ 0 h 7"/>
                <a:gd name="T6" fmla="*/ 167 w 167"/>
                <a:gd name="T7" fmla="*/ 3 h 7"/>
                <a:gd name="T8" fmla="*/ 167 w 167"/>
                <a:gd name="T9" fmla="*/ 3 h 7"/>
                <a:gd name="T10" fmla="*/ 167 w 167"/>
                <a:gd name="T11" fmla="*/ 3 h 7"/>
                <a:gd name="T12" fmla="*/ 167 w 167"/>
                <a:gd name="T13" fmla="*/ 3 h 7"/>
                <a:gd name="T14" fmla="*/ 167 w 167"/>
                <a:gd name="T15" fmla="*/ 7 h 7"/>
                <a:gd name="T16" fmla="*/ 167 w 167"/>
                <a:gd name="T17" fmla="*/ 7 h 7"/>
                <a:gd name="T18" fmla="*/ 167 w 167"/>
                <a:gd name="T19" fmla="*/ 7 h 7"/>
                <a:gd name="T20" fmla="*/ 0 w 167"/>
                <a:gd name="T21" fmla="*/ 7 h 7"/>
                <a:gd name="T22" fmla="*/ 0 w 167"/>
                <a:gd name="T23" fmla="*/ 7 h 7"/>
                <a:gd name="T24" fmla="*/ 0 w 167"/>
                <a:gd name="T25" fmla="*/ 7 h 7"/>
                <a:gd name="T26" fmla="*/ 4 w 167"/>
                <a:gd name="T27" fmla="*/ 3 h 7"/>
                <a:gd name="T28" fmla="*/ 4 w 167"/>
                <a:gd name="T29" fmla="*/ 3 h 7"/>
                <a:gd name="T30" fmla="*/ 4 w 167"/>
                <a:gd name="T31" fmla="*/ 3 h 7"/>
                <a:gd name="T32" fmla="*/ 4 w 167"/>
                <a:gd name="T33" fmla="*/ 3 h 7"/>
                <a:gd name="T34" fmla="*/ 4 w 167"/>
                <a:gd name="T35" fmla="*/ 0 h 7"/>
                <a:gd name="T36" fmla="*/ 4 w 167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7"/>
                <a:gd name="T59" fmla="*/ 167 w 167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7">
                  <a:moveTo>
                    <a:pt x="4" y="0"/>
                  </a:moveTo>
                  <a:lnTo>
                    <a:pt x="167" y="0"/>
                  </a:lnTo>
                  <a:lnTo>
                    <a:pt x="167" y="3"/>
                  </a:lnTo>
                  <a:lnTo>
                    <a:pt x="167" y="7"/>
                  </a:lnTo>
                  <a:lnTo>
                    <a:pt x="0" y="7"/>
                  </a:lnTo>
                  <a:lnTo>
                    <a:pt x="4" y="3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00" name="Freeform 793"/>
            <p:cNvSpPr>
              <a:spLocks/>
            </p:cNvSpPr>
            <p:nvPr/>
          </p:nvSpPr>
          <p:spPr bwMode="auto">
            <a:xfrm>
              <a:off x="2180" y="323"/>
              <a:ext cx="167" cy="7"/>
            </a:xfrm>
            <a:custGeom>
              <a:avLst/>
              <a:gdLst>
                <a:gd name="T0" fmla="*/ 4 w 167"/>
                <a:gd name="T1" fmla="*/ 0 h 7"/>
                <a:gd name="T2" fmla="*/ 167 w 167"/>
                <a:gd name="T3" fmla="*/ 0 h 7"/>
                <a:gd name="T4" fmla="*/ 167 w 167"/>
                <a:gd name="T5" fmla="*/ 0 h 7"/>
                <a:gd name="T6" fmla="*/ 167 w 167"/>
                <a:gd name="T7" fmla="*/ 4 h 7"/>
                <a:gd name="T8" fmla="*/ 167 w 167"/>
                <a:gd name="T9" fmla="*/ 4 h 7"/>
                <a:gd name="T10" fmla="*/ 167 w 167"/>
                <a:gd name="T11" fmla="*/ 4 h 7"/>
                <a:gd name="T12" fmla="*/ 167 w 167"/>
                <a:gd name="T13" fmla="*/ 4 h 7"/>
                <a:gd name="T14" fmla="*/ 167 w 167"/>
                <a:gd name="T15" fmla="*/ 7 h 7"/>
                <a:gd name="T16" fmla="*/ 167 w 167"/>
                <a:gd name="T17" fmla="*/ 7 h 7"/>
                <a:gd name="T18" fmla="*/ 167 w 167"/>
                <a:gd name="T19" fmla="*/ 7 h 7"/>
                <a:gd name="T20" fmla="*/ 0 w 167"/>
                <a:gd name="T21" fmla="*/ 7 h 7"/>
                <a:gd name="T22" fmla="*/ 0 w 167"/>
                <a:gd name="T23" fmla="*/ 7 h 7"/>
                <a:gd name="T24" fmla="*/ 0 w 167"/>
                <a:gd name="T25" fmla="*/ 7 h 7"/>
                <a:gd name="T26" fmla="*/ 0 w 167"/>
                <a:gd name="T27" fmla="*/ 4 h 7"/>
                <a:gd name="T28" fmla="*/ 0 w 167"/>
                <a:gd name="T29" fmla="*/ 4 h 7"/>
                <a:gd name="T30" fmla="*/ 0 w 167"/>
                <a:gd name="T31" fmla="*/ 4 h 7"/>
                <a:gd name="T32" fmla="*/ 0 w 167"/>
                <a:gd name="T33" fmla="*/ 4 h 7"/>
                <a:gd name="T34" fmla="*/ 4 w 167"/>
                <a:gd name="T35" fmla="*/ 0 h 7"/>
                <a:gd name="T36" fmla="*/ 4 w 167"/>
                <a:gd name="T37" fmla="*/ 0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7"/>
                <a:gd name="T59" fmla="*/ 167 w 167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7">
                  <a:moveTo>
                    <a:pt x="4" y="0"/>
                  </a:moveTo>
                  <a:lnTo>
                    <a:pt x="167" y="0"/>
                  </a:lnTo>
                  <a:lnTo>
                    <a:pt x="167" y="4"/>
                  </a:lnTo>
                  <a:lnTo>
                    <a:pt x="167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01" name="Freeform 794"/>
            <p:cNvSpPr>
              <a:spLocks/>
            </p:cNvSpPr>
            <p:nvPr/>
          </p:nvSpPr>
          <p:spPr bwMode="auto">
            <a:xfrm>
              <a:off x="2180" y="327"/>
              <a:ext cx="167" cy="6"/>
            </a:xfrm>
            <a:custGeom>
              <a:avLst/>
              <a:gdLst>
                <a:gd name="T0" fmla="*/ 0 w 167"/>
                <a:gd name="T1" fmla="*/ 0 h 6"/>
                <a:gd name="T2" fmla="*/ 167 w 167"/>
                <a:gd name="T3" fmla="*/ 0 h 6"/>
                <a:gd name="T4" fmla="*/ 167 w 167"/>
                <a:gd name="T5" fmla="*/ 0 h 6"/>
                <a:gd name="T6" fmla="*/ 167 w 167"/>
                <a:gd name="T7" fmla="*/ 3 h 6"/>
                <a:gd name="T8" fmla="*/ 167 w 167"/>
                <a:gd name="T9" fmla="*/ 3 h 6"/>
                <a:gd name="T10" fmla="*/ 167 w 167"/>
                <a:gd name="T11" fmla="*/ 3 h 6"/>
                <a:gd name="T12" fmla="*/ 167 w 167"/>
                <a:gd name="T13" fmla="*/ 3 h 6"/>
                <a:gd name="T14" fmla="*/ 167 w 167"/>
                <a:gd name="T15" fmla="*/ 6 h 6"/>
                <a:gd name="T16" fmla="*/ 167 w 167"/>
                <a:gd name="T17" fmla="*/ 6 h 6"/>
                <a:gd name="T18" fmla="*/ 167 w 167"/>
                <a:gd name="T19" fmla="*/ 6 h 6"/>
                <a:gd name="T20" fmla="*/ 0 w 167"/>
                <a:gd name="T21" fmla="*/ 6 h 6"/>
                <a:gd name="T22" fmla="*/ 0 w 167"/>
                <a:gd name="T23" fmla="*/ 6 h 6"/>
                <a:gd name="T24" fmla="*/ 0 w 167"/>
                <a:gd name="T25" fmla="*/ 6 h 6"/>
                <a:gd name="T26" fmla="*/ 0 w 167"/>
                <a:gd name="T27" fmla="*/ 3 h 6"/>
                <a:gd name="T28" fmla="*/ 0 w 167"/>
                <a:gd name="T29" fmla="*/ 3 h 6"/>
                <a:gd name="T30" fmla="*/ 0 w 167"/>
                <a:gd name="T31" fmla="*/ 3 h 6"/>
                <a:gd name="T32" fmla="*/ 0 w 167"/>
                <a:gd name="T33" fmla="*/ 3 h 6"/>
                <a:gd name="T34" fmla="*/ 0 w 167"/>
                <a:gd name="T35" fmla="*/ 0 h 6"/>
                <a:gd name="T36" fmla="*/ 0 w 16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7"/>
                <a:gd name="T58" fmla="*/ 0 h 6"/>
                <a:gd name="T59" fmla="*/ 167 w 1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7" h="6">
                  <a:moveTo>
                    <a:pt x="0" y="0"/>
                  </a:moveTo>
                  <a:lnTo>
                    <a:pt x="167" y="0"/>
                  </a:lnTo>
                  <a:lnTo>
                    <a:pt x="167" y="3"/>
                  </a:lnTo>
                  <a:lnTo>
                    <a:pt x="16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02" name="Freeform 795"/>
            <p:cNvSpPr>
              <a:spLocks/>
            </p:cNvSpPr>
            <p:nvPr/>
          </p:nvSpPr>
          <p:spPr bwMode="auto">
            <a:xfrm>
              <a:off x="2180" y="330"/>
              <a:ext cx="170" cy="6"/>
            </a:xfrm>
            <a:custGeom>
              <a:avLst/>
              <a:gdLst>
                <a:gd name="T0" fmla="*/ 0 w 170"/>
                <a:gd name="T1" fmla="*/ 0 h 6"/>
                <a:gd name="T2" fmla="*/ 167 w 170"/>
                <a:gd name="T3" fmla="*/ 0 h 6"/>
                <a:gd name="T4" fmla="*/ 167 w 170"/>
                <a:gd name="T5" fmla="*/ 0 h 6"/>
                <a:gd name="T6" fmla="*/ 167 w 170"/>
                <a:gd name="T7" fmla="*/ 3 h 6"/>
                <a:gd name="T8" fmla="*/ 167 w 170"/>
                <a:gd name="T9" fmla="*/ 3 h 6"/>
                <a:gd name="T10" fmla="*/ 167 w 170"/>
                <a:gd name="T11" fmla="*/ 3 h 6"/>
                <a:gd name="T12" fmla="*/ 167 w 170"/>
                <a:gd name="T13" fmla="*/ 3 h 6"/>
                <a:gd name="T14" fmla="*/ 170 w 170"/>
                <a:gd name="T15" fmla="*/ 6 h 6"/>
                <a:gd name="T16" fmla="*/ 170 w 170"/>
                <a:gd name="T17" fmla="*/ 6 h 6"/>
                <a:gd name="T18" fmla="*/ 170 w 170"/>
                <a:gd name="T19" fmla="*/ 6 h 6"/>
                <a:gd name="T20" fmla="*/ 0 w 170"/>
                <a:gd name="T21" fmla="*/ 6 h 6"/>
                <a:gd name="T22" fmla="*/ 0 w 170"/>
                <a:gd name="T23" fmla="*/ 6 h 6"/>
                <a:gd name="T24" fmla="*/ 0 w 170"/>
                <a:gd name="T25" fmla="*/ 6 h 6"/>
                <a:gd name="T26" fmla="*/ 0 w 170"/>
                <a:gd name="T27" fmla="*/ 3 h 6"/>
                <a:gd name="T28" fmla="*/ 0 w 170"/>
                <a:gd name="T29" fmla="*/ 3 h 6"/>
                <a:gd name="T30" fmla="*/ 0 w 170"/>
                <a:gd name="T31" fmla="*/ 3 h 6"/>
                <a:gd name="T32" fmla="*/ 0 w 170"/>
                <a:gd name="T33" fmla="*/ 3 h 6"/>
                <a:gd name="T34" fmla="*/ 0 w 170"/>
                <a:gd name="T35" fmla="*/ 0 h 6"/>
                <a:gd name="T36" fmla="*/ 0 w 1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6"/>
                <a:gd name="T59" fmla="*/ 170 w 1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6">
                  <a:moveTo>
                    <a:pt x="0" y="0"/>
                  </a:moveTo>
                  <a:lnTo>
                    <a:pt x="167" y="0"/>
                  </a:lnTo>
                  <a:lnTo>
                    <a:pt x="167" y="3"/>
                  </a:lnTo>
                  <a:lnTo>
                    <a:pt x="1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03" name="Freeform 796"/>
            <p:cNvSpPr>
              <a:spLocks/>
            </p:cNvSpPr>
            <p:nvPr/>
          </p:nvSpPr>
          <p:spPr bwMode="auto">
            <a:xfrm>
              <a:off x="2180" y="333"/>
              <a:ext cx="170" cy="6"/>
            </a:xfrm>
            <a:custGeom>
              <a:avLst/>
              <a:gdLst>
                <a:gd name="T0" fmla="*/ 0 w 170"/>
                <a:gd name="T1" fmla="*/ 0 h 6"/>
                <a:gd name="T2" fmla="*/ 167 w 170"/>
                <a:gd name="T3" fmla="*/ 0 h 6"/>
                <a:gd name="T4" fmla="*/ 167 w 170"/>
                <a:gd name="T5" fmla="*/ 0 h 6"/>
                <a:gd name="T6" fmla="*/ 170 w 170"/>
                <a:gd name="T7" fmla="*/ 3 h 6"/>
                <a:gd name="T8" fmla="*/ 170 w 170"/>
                <a:gd name="T9" fmla="*/ 3 h 6"/>
                <a:gd name="T10" fmla="*/ 170 w 170"/>
                <a:gd name="T11" fmla="*/ 3 h 6"/>
                <a:gd name="T12" fmla="*/ 170 w 170"/>
                <a:gd name="T13" fmla="*/ 3 h 6"/>
                <a:gd name="T14" fmla="*/ 170 w 170"/>
                <a:gd name="T15" fmla="*/ 6 h 6"/>
                <a:gd name="T16" fmla="*/ 170 w 170"/>
                <a:gd name="T17" fmla="*/ 6 h 6"/>
                <a:gd name="T18" fmla="*/ 170 w 170"/>
                <a:gd name="T19" fmla="*/ 6 h 6"/>
                <a:gd name="T20" fmla="*/ 0 w 170"/>
                <a:gd name="T21" fmla="*/ 6 h 6"/>
                <a:gd name="T22" fmla="*/ 0 w 170"/>
                <a:gd name="T23" fmla="*/ 6 h 6"/>
                <a:gd name="T24" fmla="*/ 0 w 170"/>
                <a:gd name="T25" fmla="*/ 6 h 6"/>
                <a:gd name="T26" fmla="*/ 0 w 170"/>
                <a:gd name="T27" fmla="*/ 3 h 6"/>
                <a:gd name="T28" fmla="*/ 0 w 170"/>
                <a:gd name="T29" fmla="*/ 3 h 6"/>
                <a:gd name="T30" fmla="*/ 0 w 170"/>
                <a:gd name="T31" fmla="*/ 3 h 6"/>
                <a:gd name="T32" fmla="*/ 0 w 170"/>
                <a:gd name="T33" fmla="*/ 3 h 6"/>
                <a:gd name="T34" fmla="*/ 0 w 170"/>
                <a:gd name="T35" fmla="*/ 0 h 6"/>
                <a:gd name="T36" fmla="*/ 0 w 170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0"/>
                <a:gd name="T58" fmla="*/ 0 h 6"/>
                <a:gd name="T59" fmla="*/ 170 w 17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0" h="6">
                  <a:moveTo>
                    <a:pt x="0" y="0"/>
                  </a:moveTo>
                  <a:lnTo>
                    <a:pt x="167" y="0"/>
                  </a:lnTo>
                  <a:lnTo>
                    <a:pt x="170" y="3"/>
                  </a:lnTo>
                  <a:lnTo>
                    <a:pt x="170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04" name="Freeform 797"/>
            <p:cNvSpPr>
              <a:spLocks/>
            </p:cNvSpPr>
            <p:nvPr/>
          </p:nvSpPr>
          <p:spPr bwMode="auto">
            <a:xfrm>
              <a:off x="2177" y="336"/>
              <a:ext cx="173" cy="6"/>
            </a:xfrm>
            <a:custGeom>
              <a:avLst/>
              <a:gdLst>
                <a:gd name="T0" fmla="*/ 3 w 173"/>
                <a:gd name="T1" fmla="*/ 0 h 6"/>
                <a:gd name="T2" fmla="*/ 173 w 173"/>
                <a:gd name="T3" fmla="*/ 0 h 6"/>
                <a:gd name="T4" fmla="*/ 173 w 173"/>
                <a:gd name="T5" fmla="*/ 0 h 6"/>
                <a:gd name="T6" fmla="*/ 173 w 173"/>
                <a:gd name="T7" fmla="*/ 3 h 6"/>
                <a:gd name="T8" fmla="*/ 173 w 173"/>
                <a:gd name="T9" fmla="*/ 3 h 6"/>
                <a:gd name="T10" fmla="*/ 173 w 173"/>
                <a:gd name="T11" fmla="*/ 3 h 6"/>
                <a:gd name="T12" fmla="*/ 173 w 173"/>
                <a:gd name="T13" fmla="*/ 3 h 6"/>
                <a:gd name="T14" fmla="*/ 173 w 173"/>
                <a:gd name="T15" fmla="*/ 6 h 6"/>
                <a:gd name="T16" fmla="*/ 173 w 173"/>
                <a:gd name="T17" fmla="*/ 6 h 6"/>
                <a:gd name="T18" fmla="*/ 173 w 173"/>
                <a:gd name="T19" fmla="*/ 6 h 6"/>
                <a:gd name="T20" fmla="*/ 0 w 173"/>
                <a:gd name="T21" fmla="*/ 6 h 6"/>
                <a:gd name="T22" fmla="*/ 3 w 173"/>
                <a:gd name="T23" fmla="*/ 6 h 6"/>
                <a:gd name="T24" fmla="*/ 3 w 173"/>
                <a:gd name="T25" fmla="*/ 6 h 6"/>
                <a:gd name="T26" fmla="*/ 3 w 173"/>
                <a:gd name="T27" fmla="*/ 3 h 6"/>
                <a:gd name="T28" fmla="*/ 3 w 173"/>
                <a:gd name="T29" fmla="*/ 3 h 6"/>
                <a:gd name="T30" fmla="*/ 3 w 173"/>
                <a:gd name="T31" fmla="*/ 3 h 6"/>
                <a:gd name="T32" fmla="*/ 3 w 173"/>
                <a:gd name="T33" fmla="*/ 3 h 6"/>
                <a:gd name="T34" fmla="*/ 3 w 173"/>
                <a:gd name="T35" fmla="*/ 0 h 6"/>
                <a:gd name="T36" fmla="*/ 3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3" y="0"/>
                  </a:moveTo>
                  <a:lnTo>
                    <a:pt x="173" y="0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05" name="Freeform 798"/>
            <p:cNvSpPr>
              <a:spLocks/>
            </p:cNvSpPr>
            <p:nvPr/>
          </p:nvSpPr>
          <p:spPr bwMode="auto">
            <a:xfrm>
              <a:off x="2177" y="339"/>
              <a:ext cx="173" cy="6"/>
            </a:xfrm>
            <a:custGeom>
              <a:avLst/>
              <a:gdLst>
                <a:gd name="T0" fmla="*/ 3 w 173"/>
                <a:gd name="T1" fmla="*/ 0 h 6"/>
                <a:gd name="T2" fmla="*/ 173 w 173"/>
                <a:gd name="T3" fmla="*/ 0 h 6"/>
                <a:gd name="T4" fmla="*/ 173 w 173"/>
                <a:gd name="T5" fmla="*/ 0 h 6"/>
                <a:gd name="T6" fmla="*/ 173 w 173"/>
                <a:gd name="T7" fmla="*/ 3 h 6"/>
                <a:gd name="T8" fmla="*/ 173 w 173"/>
                <a:gd name="T9" fmla="*/ 3 h 6"/>
                <a:gd name="T10" fmla="*/ 173 w 173"/>
                <a:gd name="T11" fmla="*/ 3 h 6"/>
                <a:gd name="T12" fmla="*/ 173 w 173"/>
                <a:gd name="T13" fmla="*/ 3 h 6"/>
                <a:gd name="T14" fmla="*/ 173 w 173"/>
                <a:gd name="T15" fmla="*/ 6 h 6"/>
                <a:gd name="T16" fmla="*/ 173 w 173"/>
                <a:gd name="T17" fmla="*/ 6 h 6"/>
                <a:gd name="T18" fmla="*/ 173 w 173"/>
                <a:gd name="T19" fmla="*/ 6 h 6"/>
                <a:gd name="T20" fmla="*/ 0 w 173"/>
                <a:gd name="T21" fmla="*/ 6 h 6"/>
                <a:gd name="T22" fmla="*/ 0 w 173"/>
                <a:gd name="T23" fmla="*/ 6 h 6"/>
                <a:gd name="T24" fmla="*/ 0 w 173"/>
                <a:gd name="T25" fmla="*/ 6 h 6"/>
                <a:gd name="T26" fmla="*/ 0 w 173"/>
                <a:gd name="T27" fmla="*/ 3 h 6"/>
                <a:gd name="T28" fmla="*/ 0 w 173"/>
                <a:gd name="T29" fmla="*/ 3 h 6"/>
                <a:gd name="T30" fmla="*/ 3 w 173"/>
                <a:gd name="T31" fmla="*/ 3 h 6"/>
                <a:gd name="T32" fmla="*/ 3 w 173"/>
                <a:gd name="T33" fmla="*/ 3 h 6"/>
                <a:gd name="T34" fmla="*/ 3 w 173"/>
                <a:gd name="T35" fmla="*/ 0 h 6"/>
                <a:gd name="T36" fmla="*/ 3 w 17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3"/>
                <a:gd name="T58" fmla="*/ 0 h 6"/>
                <a:gd name="T59" fmla="*/ 173 w 17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3" h="6">
                  <a:moveTo>
                    <a:pt x="3" y="0"/>
                  </a:moveTo>
                  <a:lnTo>
                    <a:pt x="173" y="0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06" name="Freeform 799"/>
            <p:cNvSpPr>
              <a:spLocks/>
            </p:cNvSpPr>
            <p:nvPr/>
          </p:nvSpPr>
          <p:spPr bwMode="auto">
            <a:xfrm>
              <a:off x="2177" y="342"/>
              <a:ext cx="177" cy="6"/>
            </a:xfrm>
            <a:custGeom>
              <a:avLst/>
              <a:gdLst>
                <a:gd name="T0" fmla="*/ 0 w 177"/>
                <a:gd name="T1" fmla="*/ 0 h 6"/>
                <a:gd name="T2" fmla="*/ 173 w 177"/>
                <a:gd name="T3" fmla="*/ 0 h 6"/>
                <a:gd name="T4" fmla="*/ 173 w 177"/>
                <a:gd name="T5" fmla="*/ 0 h 6"/>
                <a:gd name="T6" fmla="*/ 173 w 177"/>
                <a:gd name="T7" fmla="*/ 3 h 6"/>
                <a:gd name="T8" fmla="*/ 173 w 177"/>
                <a:gd name="T9" fmla="*/ 3 h 6"/>
                <a:gd name="T10" fmla="*/ 173 w 177"/>
                <a:gd name="T11" fmla="*/ 3 h 6"/>
                <a:gd name="T12" fmla="*/ 173 w 177"/>
                <a:gd name="T13" fmla="*/ 3 h 6"/>
                <a:gd name="T14" fmla="*/ 173 w 177"/>
                <a:gd name="T15" fmla="*/ 6 h 6"/>
                <a:gd name="T16" fmla="*/ 177 w 177"/>
                <a:gd name="T17" fmla="*/ 6 h 6"/>
                <a:gd name="T18" fmla="*/ 177 w 177"/>
                <a:gd name="T19" fmla="*/ 6 h 6"/>
                <a:gd name="T20" fmla="*/ 0 w 177"/>
                <a:gd name="T21" fmla="*/ 6 h 6"/>
                <a:gd name="T22" fmla="*/ 0 w 177"/>
                <a:gd name="T23" fmla="*/ 6 h 6"/>
                <a:gd name="T24" fmla="*/ 0 w 177"/>
                <a:gd name="T25" fmla="*/ 6 h 6"/>
                <a:gd name="T26" fmla="*/ 0 w 177"/>
                <a:gd name="T27" fmla="*/ 3 h 6"/>
                <a:gd name="T28" fmla="*/ 0 w 177"/>
                <a:gd name="T29" fmla="*/ 3 h 6"/>
                <a:gd name="T30" fmla="*/ 0 w 177"/>
                <a:gd name="T31" fmla="*/ 3 h 6"/>
                <a:gd name="T32" fmla="*/ 0 w 177"/>
                <a:gd name="T33" fmla="*/ 3 h 6"/>
                <a:gd name="T34" fmla="*/ 0 w 177"/>
                <a:gd name="T35" fmla="*/ 0 h 6"/>
                <a:gd name="T36" fmla="*/ 0 w 17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7"/>
                <a:gd name="T58" fmla="*/ 0 h 6"/>
                <a:gd name="T59" fmla="*/ 177 w 17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7" h="6">
                  <a:moveTo>
                    <a:pt x="0" y="0"/>
                  </a:moveTo>
                  <a:lnTo>
                    <a:pt x="173" y="0"/>
                  </a:lnTo>
                  <a:lnTo>
                    <a:pt x="173" y="3"/>
                  </a:lnTo>
                  <a:lnTo>
                    <a:pt x="173" y="6"/>
                  </a:lnTo>
                  <a:lnTo>
                    <a:pt x="17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07" name="Freeform 800"/>
            <p:cNvSpPr>
              <a:spLocks/>
            </p:cNvSpPr>
            <p:nvPr/>
          </p:nvSpPr>
          <p:spPr bwMode="auto">
            <a:xfrm>
              <a:off x="2177" y="348"/>
              <a:ext cx="177" cy="6"/>
            </a:xfrm>
            <a:custGeom>
              <a:avLst/>
              <a:gdLst>
                <a:gd name="T0" fmla="*/ 0 w 177"/>
                <a:gd name="T1" fmla="*/ 0 h 6"/>
                <a:gd name="T2" fmla="*/ 177 w 177"/>
                <a:gd name="T3" fmla="*/ 0 h 6"/>
                <a:gd name="T4" fmla="*/ 177 w 177"/>
                <a:gd name="T5" fmla="*/ 0 h 6"/>
                <a:gd name="T6" fmla="*/ 177 w 177"/>
                <a:gd name="T7" fmla="*/ 3 h 6"/>
                <a:gd name="T8" fmla="*/ 177 w 177"/>
                <a:gd name="T9" fmla="*/ 3 h 6"/>
                <a:gd name="T10" fmla="*/ 177 w 177"/>
                <a:gd name="T11" fmla="*/ 3 h 6"/>
                <a:gd name="T12" fmla="*/ 177 w 177"/>
                <a:gd name="T13" fmla="*/ 3 h 6"/>
                <a:gd name="T14" fmla="*/ 177 w 177"/>
                <a:gd name="T15" fmla="*/ 6 h 6"/>
                <a:gd name="T16" fmla="*/ 177 w 177"/>
                <a:gd name="T17" fmla="*/ 6 h 6"/>
                <a:gd name="T18" fmla="*/ 177 w 177"/>
                <a:gd name="T19" fmla="*/ 6 h 6"/>
                <a:gd name="T20" fmla="*/ 0 w 177"/>
                <a:gd name="T21" fmla="*/ 6 h 6"/>
                <a:gd name="T22" fmla="*/ 0 w 177"/>
                <a:gd name="T23" fmla="*/ 6 h 6"/>
                <a:gd name="T24" fmla="*/ 0 w 177"/>
                <a:gd name="T25" fmla="*/ 6 h 6"/>
                <a:gd name="T26" fmla="*/ 0 w 177"/>
                <a:gd name="T27" fmla="*/ 3 h 6"/>
                <a:gd name="T28" fmla="*/ 0 w 177"/>
                <a:gd name="T29" fmla="*/ 3 h 6"/>
                <a:gd name="T30" fmla="*/ 0 w 177"/>
                <a:gd name="T31" fmla="*/ 3 h 6"/>
                <a:gd name="T32" fmla="*/ 0 w 177"/>
                <a:gd name="T33" fmla="*/ 3 h 6"/>
                <a:gd name="T34" fmla="*/ 0 w 177"/>
                <a:gd name="T35" fmla="*/ 0 h 6"/>
                <a:gd name="T36" fmla="*/ 0 w 17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7"/>
                <a:gd name="T58" fmla="*/ 0 h 6"/>
                <a:gd name="T59" fmla="*/ 177 w 17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7" h="6">
                  <a:moveTo>
                    <a:pt x="0" y="0"/>
                  </a:moveTo>
                  <a:lnTo>
                    <a:pt x="177" y="0"/>
                  </a:lnTo>
                  <a:lnTo>
                    <a:pt x="177" y="3"/>
                  </a:lnTo>
                  <a:lnTo>
                    <a:pt x="17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08" name="Freeform 801"/>
            <p:cNvSpPr>
              <a:spLocks/>
            </p:cNvSpPr>
            <p:nvPr/>
          </p:nvSpPr>
          <p:spPr bwMode="auto">
            <a:xfrm>
              <a:off x="2177" y="351"/>
              <a:ext cx="177" cy="6"/>
            </a:xfrm>
            <a:custGeom>
              <a:avLst/>
              <a:gdLst>
                <a:gd name="T0" fmla="*/ 0 w 177"/>
                <a:gd name="T1" fmla="*/ 0 h 6"/>
                <a:gd name="T2" fmla="*/ 177 w 177"/>
                <a:gd name="T3" fmla="*/ 0 h 6"/>
                <a:gd name="T4" fmla="*/ 177 w 177"/>
                <a:gd name="T5" fmla="*/ 0 h 6"/>
                <a:gd name="T6" fmla="*/ 177 w 177"/>
                <a:gd name="T7" fmla="*/ 3 h 6"/>
                <a:gd name="T8" fmla="*/ 177 w 177"/>
                <a:gd name="T9" fmla="*/ 3 h 6"/>
                <a:gd name="T10" fmla="*/ 177 w 177"/>
                <a:gd name="T11" fmla="*/ 3 h 6"/>
                <a:gd name="T12" fmla="*/ 177 w 177"/>
                <a:gd name="T13" fmla="*/ 3 h 6"/>
                <a:gd name="T14" fmla="*/ 177 w 177"/>
                <a:gd name="T15" fmla="*/ 6 h 6"/>
                <a:gd name="T16" fmla="*/ 177 w 177"/>
                <a:gd name="T17" fmla="*/ 6 h 6"/>
                <a:gd name="T18" fmla="*/ 177 w 177"/>
                <a:gd name="T19" fmla="*/ 6 h 6"/>
                <a:gd name="T20" fmla="*/ 0 w 177"/>
                <a:gd name="T21" fmla="*/ 6 h 6"/>
                <a:gd name="T22" fmla="*/ 0 w 177"/>
                <a:gd name="T23" fmla="*/ 6 h 6"/>
                <a:gd name="T24" fmla="*/ 0 w 177"/>
                <a:gd name="T25" fmla="*/ 6 h 6"/>
                <a:gd name="T26" fmla="*/ 0 w 177"/>
                <a:gd name="T27" fmla="*/ 3 h 6"/>
                <a:gd name="T28" fmla="*/ 0 w 177"/>
                <a:gd name="T29" fmla="*/ 3 h 6"/>
                <a:gd name="T30" fmla="*/ 0 w 177"/>
                <a:gd name="T31" fmla="*/ 3 h 6"/>
                <a:gd name="T32" fmla="*/ 0 w 177"/>
                <a:gd name="T33" fmla="*/ 3 h 6"/>
                <a:gd name="T34" fmla="*/ 0 w 177"/>
                <a:gd name="T35" fmla="*/ 0 h 6"/>
                <a:gd name="T36" fmla="*/ 0 w 177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77"/>
                <a:gd name="T58" fmla="*/ 0 h 6"/>
                <a:gd name="T59" fmla="*/ 177 w 17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77" h="6">
                  <a:moveTo>
                    <a:pt x="0" y="0"/>
                  </a:moveTo>
                  <a:lnTo>
                    <a:pt x="177" y="0"/>
                  </a:lnTo>
                  <a:lnTo>
                    <a:pt x="177" y="3"/>
                  </a:lnTo>
                  <a:lnTo>
                    <a:pt x="177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09" name="Freeform 802"/>
            <p:cNvSpPr>
              <a:spLocks/>
            </p:cNvSpPr>
            <p:nvPr/>
          </p:nvSpPr>
          <p:spPr bwMode="auto">
            <a:xfrm>
              <a:off x="2174" y="354"/>
              <a:ext cx="183" cy="6"/>
            </a:xfrm>
            <a:custGeom>
              <a:avLst/>
              <a:gdLst>
                <a:gd name="T0" fmla="*/ 3 w 183"/>
                <a:gd name="T1" fmla="*/ 0 h 6"/>
                <a:gd name="T2" fmla="*/ 180 w 183"/>
                <a:gd name="T3" fmla="*/ 0 h 6"/>
                <a:gd name="T4" fmla="*/ 180 w 183"/>
                <a:gd name="T5" fmla="*/ 0 h 6"/>
                <a:gd name="T6" fmla="*/ 180 w 183"/>
                <a:gd name="T7" fmla="*/ 3 h 6"/>
                <a:gd name="T8" fmla="*/ 180 w 183"/>
                <a:gd name="T9" fmla="*/ 3 h 6"/>
                <a:gd name="T10" fmla="*/ 180 w 183"/>
                <a:gd name="T11" fmla="*/ 3 h 6"/>
                <a:gd name="T12" fmla="*/ 180 w 183"/>
                <a:gd name="T13" fmla="*/ 3 h 6"/>
                <a:gd name="T14" fmla="*/ 180 w 183"/>
                <a:gd name="T15" fmla="*/ 6 h 6"/>
                <a:gd name="T16" fmla="*/ 180 w 183"/>
                <a:gd name="T17" fmla="*/ 6 h 6"/>
                <a:gd name="T18" fmla="*/ 183 w 183"/>
                <a:gd name="T19" fmla="*/ 6 h 6"/>
                <a:gd name="T20" fmla="*/ 0 w 183"/>
                <a:gd name="T21" fmla="*/ 6 h 6"/>
                <a:gd name="T22" fmla="*/ 0 w 183"/>
                <a:gd name="T23" fmla="*/ 6 h 6"/>
                <a:gd name="T24" fmla="*/ 0 w 183"/>
                <a:gd name="T25" fmla="*/ 6 h 6"/>
                <a:gd name="T26" fmla="*/ 0 w 183"/>
                <a:gd name="T27" fmla="*/ 3 h 6"/>
                <a:gd name="T28" fmla="*/ 3 w 183"/>
                <a:gd name="T29" fmla="*/ 3 h 6"/>
                <a:gd name="T30" fmla="*/ 3 w 183"/>
                <a:gd name="T31" fmla="*/ 3 h 6"/>
                <a:gd name="T32" fmla="*/ 3 w 183"/>
                <a:gd name="T33" fmla="*/ 3 h 6"/>
                <a:gd name="T34" fmla="*/ 3 w 183"/>
                <a:gd name="T35" fmla="*/ 0 h 6"/>
                <a:gd name="T36" fmla="*/ 3 w 183"/>
                <a:gd name="T37" fmla="*/ 0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83"/>
                <a:gd name="T58" fmla="*/ 0 h 6"/>
                <a:gd name="T59" fmla="*/ 183 w 18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83" h="6">
                  <a:moveTo>
                    <a:pt x="3" y="0"/>
                  </a:moveTo>
                  <a:lnTo>
                    <a:pt x="180" y="0"/>
                  </a:lnTo>
                  <a:lnTo>
                    <a:pt x="180" y="3"/>
                  </a:lnTo>
                  <a:lnTo>
                    <a:pt x="180" y="6"/>
                  </a:lnTo>
                  <a:lnTo>
                    <a:pt x="18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0" name="Freeform 803"/>
            <p:cNvSpPr>
              <a:spLocks/>
            </p:cNvSpPr>
            <p:nvPr/>
          </p:nvSpPr>
          <p:spPr bwMode="auto">
            <a:xfrm>
              <a:off x="2171" y="357"/>
              <a:ext cx="186" cy="6"/>
            </a:xfrm>
            <a:custGeom>
              <a:avLst/>
              <a:gdLst>
                <a:gd name="T0" fmla="*/ 6 w 186"/>
                <a:gd name="T1" fmla="*/ 0 h 6"/>
                <a:gd name="T2" fmla="*/ 183 w 186"/>
                <a:gd name="T3" fmla="*/ 0 h 6"/>
                <a:gd name="T4" fmla="*/ 183 w 186"/>
                <a:gd name="T5" fmla="*/ 0 h 6"/>
                <a:gd name="T6" fmla="*/ 183 w 186"/>
                <a:gd name="T7" fmla="*/ 3 h 6"/>
                <a:gd name="T8" fmla="*/ 183 w 186"/>
                <a:gd name="T9" fmla="*/ 3 h 6"/>
                <a:gd name="T10" fmla="*/ 186 w 186"/>
                <a:gd name="T11" fmla="*/ 3 h 6"/>
                <a:gd name="T12" fmla="*/ 186 w 186"/>
                <a:gd name="T13" fmla="*/ 3 h 6"/>
                <a:gd name="T14" fmla="*/ 186 w 186"/>
                <a:gd name="T15" fmla="*/ 6 h 6"/>
                <a:gd name="T16" fmla="*/ 186 w 186"/>
                <a:gd name="T17" fmla="*/ 6 h 6"/>
                <a:gd name="T18" fmla="*/ 186 w 186"/>
                <a:gd name="T19" fmla="*/ 6 h 6"/>
                <a:gd name="T20" fmla="*/ 9 w 186"/>
                <a:gd name="T21" fmla="*/ 6 h 6"/>
                <a:gd name="T22" fmla="*/ 9 w 186"/>
                <a:gd name="T23" fmla="*/ 6 h 6"/>
                <a:gd name="T24" fmla="*/ 9 w 186"/>
                <a:gd name="T25" fmla="*/ 6 h 6"/>
                <a:gd name="T26" fmla="*/ 6 w 186"/>
                <a:gd name="T27" fmla="*/ 6 h 6"/>
                <a:gd name="T28" fmla="*/ 6 w 186"/>
                <a:gd name="T29" fmla="*/ 6 h 6"/>
                <a:gd name="T30" fmla="*/ 6 w 186"/>
                <a:gd name="T31" fmla="*/ 6 h 6"/>
                <a:gd name="T32" fmla="*/ 3 w 186"/>
                <a:gd name="T33" fmla="*/ 6 h 6"/>
                <a:gd name="T34" fmla="*/ 3 w 186"/>
                <a:gd name="T35" fmla="*/ 6 h 6"/>
                <a:gd name="T36" fmla="*/ 0 w 186"/>
                <a:gd name="T37" fmla="*/ 6 h 6"/>
                <a:gd name="T38" fmla="*/ 3 w 186"/>
                <a:gd name="T39" fmla="*/ 6 h 6"/>
                <a:gd name="T40" fmla="*/ 3 w 186"/>
                <a:gd name="T41" fmla="*/ 6 h 6"/>
                <a:gd name="T42" fmla="*/ 3 w 186"/>
                <a:gd name="T43" fmla="*/ 6 h 6"/>
                <a:gd name="T44" fmla="*/ 3 w 186"/>
                <a:gd name="T45" fmla="*/ 3 h 6"/>
                <a:gd name="T46" fmla="*/ 3 w 186"/>
                <a:gd name="T47" fmla="*/ 3 h 6"/>
                <a:gd name="T48" fmla="*/ 3 w 186"/>
                <a:gd name="T49" fmla="*/ 3 h 6"/>
                <a:gd name="T50" fmla="*/ 3 w 186"/>
                <a:gd name="T51" fmla="*/ 3 h 6"/>
                <a:gd name="T52" fmla="*/ 3 w 186"/>
                <a:gd name="T53" fmla="*/ 0 h 6"/>
                <a:gd name="T54" fmla="*/ 6 w 186"/>
                <a:gd name="T55" fmla="*/ 0 h 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w 186"/>
                <a:gd name="T85" fmla="*/ 0 h 6"/>
                <a:gd name="T86" fmla="*/ 186 w 186"/>
                <a:gd name="T87" fmla="*/ 6 h 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T84" t="T85" r="T86" b="T87"/>
              <a:pathLst>
                <a:path w="186" h="6">
                  <a:moveTo>
                    <a:pt x="6" y="0"/>
                  </a:moveTo>
                  <a:lnTo>
                    <a:pt x="183" y="0"/>
                  </a:lnTo>
                  <a:lnTo>
                    <a:pt x="183" y="3"/>
                  </a:lnTo>
                  <a:lnTo>
                    <a:pt x="186" y="3"/>
                  </a:lnTo>
                  <a:lnTo>
                    <a:pt x="186" y="6"/>
                  </a:lnTo>
                  <a:lnTo>
                    <a:pt x="9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1" name="Freeform 804"/>
            <p:cNvSpPr>
              <a:spLocks/>
            </p:cNvSpPr>
            <p:nvPr/>
          </p:nvSpPr>
          <p:spPr bwMode="auto">
            <a:xfrm>
              <a:off x="2168" y="360"/>
              <a:ext cx="189" cy="6"/>
            </a:xfrm>
            <a:custGeom>
              <a:avLst/>
              <a:gdLst>
                <a:gd name="T0" fmla="*/ 6 w 189"/>
                <a:gd name="T1" fmla="*/ 0 h 6"/>
                <a:gd name="T2" fmla="*/ 189 w 189"/>
                <a:gd name="T3" fmla="*/ 0 h 6"/>
                <a:gd name="T4" fmla="*/ 189 w 189"/>
                <a:gd name="T5" fmla="*/ 0 h 6"/>
                <a:gd name="T6" fmla="*/ 189 w 189"/>
                <a:gd name="T7" fmla="*/ 3 h 6"/>
                <a:gd name="T8" fmla="*/ 189 w 189"/>
                <a:gd name="T9" fmla="*/ 3 h 6"/>
                <a:gd name="T10" fmla="*/ 189 w 189"/>
                <a:gd name="T11" fmla="*/ 3 h 6"/>
                <a:gd name="T12" fmla="*/ 189 w 189"/>
                <a:gd name="T13" fmla="*/ 3 h 6"/>
                <a:gd name="T14" fmla="*/ 189 w 189"/>
                <a:gd name="T15" fmla="*/ 6 h 6"/>
                <a:gd name="T16" fmla="*/ 189 w 189"/>
                <a:gd name="T17" fmla="*/ 6 h 6"/>
                <a:gd name="T18" fmla="*/ 189 w 189"/>
                <a:gd name="T19" fmla="*/ 6 h 6"/>
                <a:gd name="T20" fmla="*/ 16 w 189"/>
                <a:gd name="T21" fmla="*/ 6 h 6"/>
                <a:gd name="T22" fmla="*/ 16 w 189"/>
                <a:gd name="T23" fmla="*/ 6 h 6"/>
                <a:gd name="T24" fmla="*/ 12 w 189"/>
                <a:gd name="T25" fmla="*/ 3 h 6"/>
                <a:gd name="T26" fmla="*/ 12 w 189"/>
                <a:gd name="T27" fmla="*/ 3 h 6"/>
                <a:gd name="T28" fmla="*/ 9 w 189"/>
                <a:gd name="T29" fmla="*/ 3 h 6"/>
                <a:gd name="T30" fmla="*/ 9 w 189"/>
                <a:gd name="T31" fmla="*/ 3 h 6"/>
                <a:gd name="T32" fmla="*/ 6 w 189"/>
                <a:gd name="T33" fmla="*/ 3 h 6"/>
                <a:gd name="T34" fmla="*/ 3 w 189"/>
                <a:gd name="T35" fmla="*/ 3 h 6"/>
                <a:gd name="T36" fmla="*/ 0 w 189"/>
                <a:gd name="T37" fmla="*/ 3 h 6"/>
                <a:gd name="T38" fmla="*/ 3 w 189"/>
                <a:gd name="T39" fmla="*/ 6 h 6"/>
                <a:gd name="T40" fmla="*/ 6 w 189"/>
                <a:gd name="T41" fmla="*/ 6 h 6"/>
                <a:gd name="T42" fmla="*/ 6 w 189"/>
                <a:gd name="T43" fmla="*/ 6 h 6"/>
                <a:gd name="T44" fmla="*/ 6 w 189"/>
                <a:gd name="T45" fmla="*/ 6 h 6"/>
                <a:gd name="T46" fmla="*/ 6 w 189"/>
                <a:gd name="T47" fmla="*/ 3 h 6"/>
                <a:gd name="T48" fmla="*/ 6 w 189"/>
                <a:gd name="T49" fmla="*/ 3 h 6"/>
                <a:gd name="T50" fmla="*/ 6 w 189"/>
                <a:gd name="T51" fmla="*/ 3 h 6"/>
                <a:gd name="T52" fmla="*/ 6 w 189"/>
                <a:gd name="T53" fmla="*/ 3 h 6"/>
                <a:gd name="T54" fmla="*/ 6 w 189"/>
                <a:gd name="T55" fmla="*/ 0 h 6"/>
                <a:gd name="T56" fmla="*/ 6 w 189"/>
                <a:gd name="T57" fmla="*/ 0 h 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9"/>
                <a:gd name="T88" fmla="*/ 0 h 6"/>
                <a:gd name="T89" fmla="*/ 189 w 189"/>
                <a:gd name="T90" fmla="*/ 6 h 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9" h="6">
                  <a:moveTo>
                    <a:pt x="6" y="0"/>
                  </a:moveTo>
                  <a:lnTo>
                    <a:pt x="189" y="0"/>
                  </a:lnTo>
                  <a:lnTo>
                    <a:pt x="189" y="3"/>
                  </a:lnTo>
                  <a:lnTo>
                    <a:pt x="189" y="6"/>
                  </a:lnTo>
                  <a:lnTo>
                    <a:pt x="16" y="6"/>
                  </a:lnTo>
                  <a:lnTo>
                    <a:pt x="12" y="3"/>
                  </a:lnTo>
                  <a:lnTo>
                    <a:pt x="9" y="3"/>
                  </a:lnTo>
                  <a:lnTo>
                    <a:pt x="6" y="3"/>
                  </a:lnTo>
                  <a:lnTo>
                    <a:pt x="3" y="3"/>
                  </a:lnTo>
                  <a:lnTo>
                    <a:pt x="0" y="3"/>
                  </a:lnTo>
                  <a:lnTo>
                    <a:pt x="3" y="6"/>
                  </a:lnTo>
                  <a:lnTo>
                    <a:pt x="6" y="6"/>
                  </a:lnTo>
                  <a:lnTo>
                    <a:pt x="6" y="3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2" name="Freeform 805"/>
            <p:cNvSpPr>
              <a:spLocks noEditPoints="1"/>
            </p:cNvSpPr>
            <p:nvPr/>
          </p:nvSpPr>
          <p:spPr bwMode="auto">
            <a:xfrm>
              <a:off x="2168" y="363"/>
              <a:ext cx="189" cy="6"/>
            </a:xfrm>
            <a:custGeom>
              <a:avLst/>
              <a:gdLst>
                <a:gd name="T0" fmla="*/ 3 w 189"/>
                <a:gd name="T1" fmla="*/ 0 h 6"/>
                <a:gd name="T2" fmla="*/ 6 w 189"/>
                <a:gd name="T3" fmla="*/ 0 h 6"/>
                <a:gd name="T4" fmla="*/ 6 w 189"/>
                <a:gd name="T5" fmla="*/ 0 h 6"/>
                <a:gd name="T6" fmla="*/ 6 w 189"/>
                <a:gd name="T7" fmla="*/ 3 h 6"/>
                <a:gd name="T8" fmla="*/ 6 w 189"/>
                <a:gd name="T9" fmla="*/ 3 h 6"/>
                <a:gd name="T10" fmla="*/ 6 w 189"/>
                <a:gd name="T11" fmla="*/ 3 h 6"/>
                <a:gd name="T12" fmla="*/ 6 w 189"/>
                <a:gd name="T13" fmla="*/ 3 h 6"/>
                <a:gd name="T14" fmla="*/ 6 w 189"/>
                <a:gd name="T15" fmla="*/ 6 h 6"/>
                <a:gd name="T16" fmla="*/ 6 w 189"/>
                <a:gd name="T17" fmla="*/ 6 h 6"/>
                <a:gd name="T18" fmla="*/ 6 w 189"/>
                <a:gd name="T19" fmla="*/ 6 h 6"/>
                <a:gd name="T20" fmla="*/ 3 w 189"/>
                <a:gd name="T21" fmla="*/ 6 h 6"/>
                <a:gd name="T22" fmla="*/ 0 w 189"/>
                <a:gd name="T23" fmla="*/ 0 h 6"/>
                <a:gd name="T24" fmla="*/ 0 w 189"/>
                <a:gd name="T25" fmla="*/ 0 h 6"/>
                <a:gd name="T26" fmla="*/ 0 w 189"/>
                <a:gd name="T27" fmla="*/ 0 h 6"/>
                <a:gd name="T28" fmla="*/ 0 w 189"/>
                <a:gd name="T29" fmla="*/ 0 h 6"/>
                <a:gd name="T30" fmla="*/ 3 w 189"/>
                <a:gd name="T31" fmla="*/ 0 h 6"/>
                <a:gd name="T32" fmla="*/ 3 w 189"/>
                <a:gd name="T33" fmla="*/ 0 h 6"/>
                <a:gd name="T34" fmla="*/ 3 w 189"/>
                <a:gd name="T35" fmla="*/ 0 h 6"/>
                <a:gd name="T36" fmla="*/ 3 w 189"/>
                <a:gd name="T37" fmla="*/ 0 h 6"/>
                <a:gd name="T38" fmla="*/ 3 w 189"/>
                <a:gd name="T39" fmla="*/ 0 h 6"/>
                <a:gd name="T40" fmla="*/ 12 w 189"/>
                <a:gd name="T41" fmla="*/ 0 h 6"/>
                <a:gd name="T42" fmla="*/ 189 w 189"/>
                <a:gd name="T43" fmla="*/ 0 h 6"/>
                <a:gd name="T44" fmla="*/ 189 w 189"/>
                <a:gd name="T45" fmla="*/ 0 h 6"/>
                <a:gd name="T46" fmla="*/ 189 w 189"/>
                <a:gd name="T47" fmla="*/ 3 h 6"/>
                <a:gd name="T48" fmla="*/ 189 w 189"/>
                <a:gd name="T49" fmla="*/ 3 h 6"/>
                <a:gd name="T50" fmla="*/ 189 w 189"/>
                <a:gd name="T51" fmla="*/ 3 h 6"/>
                <a:gd name="T52" fmla="*/ 189 w 189"/>
                <a:gd name="T53" fmla="*/ 3 h 6"/>
                <a:gd name="T54" fmla="*/ 189 w 189"/>
                <a:gd name="T55" fmla="*/ 6 h 6"/>
                <a:gd name="T56" fmla="*/ 189 w 189"/>
                <a:gd name="T57" fmla="*/ 6 h 6"/>
                <a:gd name="T58" fmla="*/ 189 w 189"/>
                <a:gd name="T59" fmla="*/ 6 h 6"/>
                <a:gd name="T60" fmla="*/ 16 w 189"/>
                <a:gd name="T61" fmla="*/ 6 h 6"/>
                <a:gd name="T62" fmla="*/ 16 w 189"/>
                <a:gd name="T63" fmla="*/ 6 h 6"/>
                <a:gd name="T64" fmla="*/ 16 w 189"/>
                <a:gd name="T65" fmla="*/ 3 h 6"/>
                <a:gd name="T66" fmla="*/ 16 w 189"/>
                <a:gd name="T67" fmla="*/ 3 h 6"/>
                <a:gd name="T68" fmla="*/ 16 w 189"/>
                <a:gd name="T69" fmla="*/ 3 h 6"/>
                <a:gd name="T70" fmla="*/ 16 w 189"/>
                <a:gd name="T71" fmla="*/ 3 h 6"/>
                <a:gd name="T72" fmla="*/ 12 w 189"/>
                <a:gd name="T73" fmla="*/ 0 h 6"/>
                <a:gd name="T74" fmla="*/ 12 w 189"/>
                <a:gd name="T75" fmla="*/ 0 h 6"/>
                <a:gd name="T76" fmla="*/ 12 w 189"/>
                <a:gd name="T77" fmla="*/ 0 h 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89"/>
                <a:gd name="T118" fmla="*/ 0 h 6"/>
                <a:gd name="T119" fmla="*/ 189 w 189"/>
                <a:gd name="T120" fmla="*/ 6 h 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89" h="6">
                  <a:moveTo>
                    <a:pt x="3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12" y="0"/>
                  </a:moveTo>
                  <a:lnTo>
                    <a:pt x="189" y="0"/>
                  </a:lnTo>
                  <a:lnTo>
                    <a:pt x="189" y="3"/>
                  </a:lnTo>
                  <a:lnTo>
                    <a:pt x="189" y="6"/>
                  </a:lnTo>
                  <a:lnTo>
                    <a:pt x="16" y="6"/>
                  </a:lnTo>
                  <a:lnTo>
                    <a:pt x="16" y="3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3" name="Freeform 806"/>
            <p:cNvSpPr>
              <a:spLocks noEditPoints="1"/>
            </p:cNvSpPr>
            <p:nvPr/>
          </p:nvSpPr>
          <p:spPr bwMode="auto">
            <a:xfrm>
              <a:off x="2171" y="366"/>
              <a:ext cx="189" cy="6"/>
            </a:xfrm>
            <a:custGeom>
              <a:avLst/>
              <a:gdLst>
                <a:gd name="T0" fmla="*/ 0 w 189"/>
                <a:gd name="T1" fmla="*/ 0 h 6"/>
                <a:gd name="T2" fmla="*/ 3 w 189"/>
                <a:gd name="T3" fmla="*/ 0 h 6"/>
                <a:gd name="T4" fmla="*/ 3 w 189"/>
                <a:gd name="T5" fmla="*/ 0 h 6"/>
                <a:gd name="T6" fmla="*/ 3 w 189"/>
                <a:gd name="T7" fmla="*/ 3 h 6"/>
                <a:gd name="T8" fmla="*/ 3 w 189"/>
                <a:gd name="T9" fmla="*/ 3 h 6"/>
                <a:gd name="T10" fmla="*/ 3 w 189"/>
                <a:gd name="T11" fmla="*/ 3 h 6"/>
                <a:gd name="T12" fmla="*/ 3 w 189"/>
                <a:gd name="T13" fmla="*/ 3 h 6"/>
                <a:gd name="T14" fmla="*/ 3 w 189"/>
                <a:gd name="T15" fmla="*/ 6 h 6"/>
                <a:gd name="T16" fmla="*/ 3 w 189"/>
                <a:gd name="T17" fmla="*/ 6 h 6"/>
                <a:gd name="T18" fmla="*/ 0 w 189"/>
                <a:gd name="T19" fmla="*/ 6 h 6"/>
                <a:gd name="T20" fmla="*/ 3 w 189"/>
                <a:gd name="T21" fmla="*/ 6 h 6"/>
                <a:gd name="T22" fmla="*/ 0 w 189"/>
                <a:gd name="T23" fmla="*/ 0 h 6"/>
                <a:gd name="T24" fmla="*/ 13 w 189"/>
                <a:gd name="T25" fmla="*/ 0 h 6"/>
                <a:gd name="T26" fmla="*/ 186 w 189"/>
                <a:gd name="T27" fmla="*/ 0 h 6"/>
                <a:gd name="T28" fmla="*/ 186 w 189"/>
                <a:gd name="T29" fmla="*/ 0 h 6"/>
                <a:gd name="T30" fmla="*/ 186 w 189"/>
                <a:gd name="T31" fmla="*/ 3 h 6"/>
                <a:gd name="T32" fmla="*/ 186 w 189"/>
                <a:gd name="T33" fmla="*/ 3 h 6"/>
                <a:gd name="T34" fmla="*/ 186 w 189"/>
                <a:gd name="T35" fmla="*/ 3 h 6"/>
                <a:gd name="T36" fmla="*/ 186 w 189"/>
                <a:gd name="T37" fmla="*/ 3 h 6"/>
                <a:gd name="T38" fmla="*/ 186 w 189"/>
                <a:gd name="T39" fmla="*/ 6 h 6"/>
                <a:gd name="T40" fmla="*/ 186 w 189"/>
                <a:gd name="T41" fmla="*/ 6 h 6"/>
                <a:gd name="T42" fmla="*/ 189 w 189"/>
                <a:gd name="T43" fmla="*/ 6 h 6"/>
                <a:gd name="T44" fmla="*/ 9 w 189"/>
                <a:gd name="T45" fmla="*/ 6 h 6"/>
                <a:gd name="T46" fmla="*/ 9 w 189"/>
                <a:gd name="T47" fmla="*/ 6 h 6"/>
                <a:gd name="T48" fmla="*/ 13 w 189"/>
                <a:gd name="T49" fmla="*/ 6 h 6"/>
                <a:gd name="T50" fmla="*/ 13 w 189"/>
                <a:gd name="T51" fmla="*/ 3 h 6"/>
                <a:gd name="T52" fmla="*/ 13 w 189"/>
                <a:gd name="T53" fmla="*/ 3 h 6"/>
                <a:gd name="T54" fmla="*/ 13 w 189"/>
                <a:gd name="T55" fmla="*/ 3 h 6"/>
                <a:gd name="T56" fmla="*/ 13 w 189"/>
                <a:gd name="T57" fmla="*/ 0 h 6"/>
                <a:gd name="T58" fmla="*/ 13 w 189"/>
                <a:gd name="T59" fmla="*/ 0 h 6"/>
                <a:gd name="T60" fmla="*/ 13 w 189"/>
                <a:gd name="T61" fmla="*/ 0 h 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9"/>
                <a:gd name="T94" fmla="*/ 0 h 6"/>
                <a:gd name="T95" fmla="*/ 189 w 189"/>
                <a:gd name="T96" fmla="*/ 6 h 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9" h="6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0" y="0"/>
                  </a:lnTo>
                  <a:close/>
                  <a:moveTo>
                    <a:pt x="13" y="0"/>
                  </a:moveTo>
                  <a:lnTo>
                    <a:pt x="186" y="0"/>
                  </a:lnTo>
                  <a:lnTo>
                    <a:pt x="186" y="3"/>
                  </a:lnTo>
                  <a:lnTo>
                    <a:pt x="186" y="6"/>
                  </a:lnTo>
                  <a:lnTo>
                    <a:pt x="189" y="6"/>
                  </a:lnTo>
                  <a:lnTo>
                    <a:pt x="9" y="6"/>
                  </a:lnTo>
                  <a:lnTo>
                    <a:pt x="13" y="6"/>
                  </a:lnTo>
                  <a:lnTo>
                    <a:pt x="13" y="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4" name="Freeform 807"/>
            <p:cNvSpPr>
              <a:spLocks noEditPoints="1"/>
            </p:cNvSpPr>
            <p:nvPr/>
          </p:nvSpPr>
          <p:spPr bwMode="auto">
            <a:xfrm>
              <a:off x="2171" y="369"/>
              <a:ext cx="189" cy="6"/>
            </a:xfrm>
            <a:custGeom>
              <a:avLst/>
              <a:gdLst>
                <a:gd name="T0" fmla="*/ 0 w 189"/>
                <a:gd name="T1" fmla="*/ 0 h 6"/>
                <a:gd name="T2" fmla="*/ 3 w 189"/>
                <a:gd name="T3" fmla="*/ 0 h 6"/>
                <a:gd name="T4" fmla="*/ 3 w 189"/>
                <a:gd name="T5" fmla="*/ 0 h 6"/>
                <a:gd name="T6" fmla="*/ 3 w 189"/>
                <a:gd name="T7" fmla="*/ 3 h 6"/>
                <a:gd name="T8" fmla="*/ 3 w 189"/>
                <a:gd name="T9" fmla="*/ 3 h 6"/>
                <a:gd name="T10" fmla="*/ 0 w 189"/>
                <a:gd name="T11" fmla="*/ 3 h 6"/>
                <a:gd name="T12" fmla="*/ 0 w 189"/>
                <a:gd name="T13" fmla="*/ 3 h 6"/>
                <a:gd name="T14" fmla="*/ 0 w 189"/>
                <a:gd name="T15" fmla="*/ 6 h 6"/>
                <a:gd name="T16" fmla="*/ 0 w 189"/>
                <a:gd name="T17" fmla="*/ 6 h 6"/>
                <a:gd name="T18" fmla="*/ 0 w 189"/>
                <a:gd name="T19" fmla="*/ 6 h 6"/>
                <a:gd name="T20" fmla="*/ 6 w 189"/>
                <a:gd name="T21" fmla="*/ 6 h 6"/>
                <a:gd name="T22" fmla="*/ 0 w 189"/>
                <a:gd name="T23" fmla="*/ 0 h 6"/>
                <a:gd name="T24" fmla="*/ 13 w 189"/>
                <a:gd name="T25" fmla="*/ 0 h 6"/>
                <a:gd name="T26" fmla="*/ 186 w 189"/>
                <a:gd name="T27" fmla="*/ 0 h 6"/>
                <a:gd name="T28" fmla="*/ 186 w 189"/>
                <a:gd name="T29" fmla="*/ 0 h 6"/>
                <a:gd name="T30" fmla="*/ 186 w 189"/>
                <a:gd name="T31" fmla="*/ 3 h 6"/>
                <a:gd name="T32" fmla="*/ 186 w 189"/>
                <a:gd name="T33" fmla="*/ 3 h 6"/>
                <a:gd name="T34" fmla="*/ 189 w 189"/>
                <a:gd name="T35" fmla="*/ 3 h 6"/>
                <a:gd name="T36" fmla="*/ 189 w 189"/>
                <a:gd name="T37" fmla="*/ 3 h 6"/>
                <a:gd name="T38" fmla="*/ 189 w 189"/>
                <a:gd name="T39" fmla="*/ 6 h 6"/>
                <a:gd name="T40" fmla="*/ 189 w 189"/>
                <a:gd name="T41" fmla="*/ 6 h 6"/>
                <a:gd name="T42" fmla="*/ 189 w 189"/>
                <a:gd name="T43" fmla="*/ 6 h 6"/>
                <a:gd name="T44" fmla="*/ 9 w 189"/>
                <a:gd name="T45" fmla="*/ 6 h 6"/>
                <a:gd name="T46" fmla="*/ 9 w 189"/>
                <a:gd name="T47" fmla="*/ 6 h 6"/>
                <a:gd name="T48" fmla="*/ 9 w 189"/>
                <a:gd name="T49" fmla="*/ 6 h 6"/>
                <a:gd name="T50" fmla="*/ 9 w 189"/>
                <a:gd name="T51" fmla="*/ 3 h 6"/>
                <a:gd name="T52" fmla="*/ 9 w 189"/>
                <a:gd name="T53" fmla="*/ 3 h 6"/>
                <a:gd name="T54" fmla="*/ 9 w 189"/>
                <a:gd name="T55" fmla="*/ 3 h 6"/>
                <a:gd name="T56" fmla="*/ 13 w 189"/>
                <a:gd name="T57" fmla="*/ 3 h 6"/>
                <a:gd name="T58" fmla="*/ 13 w 189"/>
                <a:gd name="T59" fmla="*/ 0 h 6"/>
                <a:gd name="T60" fmla="*/ 13 w 189"/>
                <a:gd name="T61" fmla="*/ 0 h 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89"/>
                <a:gd name="T94" fmla="*/ 0 h 6"/>
                <a:gd name="T95" fmla="*/ 189 w 189"/>
                <a:gd name="T96" fmla="*/ 6 h 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89" h="6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6" y="6"/>
                  </a:lnTo>
                  <a:lnTo>
                    <a:pt x="0" y="0"/>
                  </a:lnTo>
                  <a:close/>
                  <a:moveTo>
                    <a:pt x="13" y="0"/>
                  </a:moveTo>
                  <a:lnTo>
                    <a:pt x="186" y="0"/>
                  </a:lnTo>
                  <a:lnTo>
                    <a:pt x="186" y="3"/>
                  </a:lnTo>
                  <a:lnTo>
                    <a:pt x="189" y="3"/>
                  </a:lnTo>
                  <a:lnTo>
                    <a:pt x="189" y="6"/>
                  </a:lnTo>
                  <a:lnTo>
                    <a:pt x="9" y="6"/>
                  </a:lnTo>
                  <a:lnTo>
                    <a:pt x="9" y="3"/>
                  </a:lnTo>
                  <a:lnTo>
                    <a:pt x="13" y="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5" name="Freeform 808"/>
            <p:cNvSpPr>
              <a:spLocks/>
            </p:cNvSpPr>
            <p:nvPr/>
          </p:nvSpPr>
          <p:spPr bwMode="auto">
            <a:xfrm>
              <a:off x="2171" y="372"/>
              <a:ext cx="189" cy="6"/>
            </a:xfrm>
            <a:custGeom>
              <a:avLst/>
              <a:gdLst>
                <a:gd name="T0" fmla="*/ 0 w 189"/>
                <a:gd name="T1" fmla="*/ 0 h 6"/>
                <a:gd name="T2" fmla="*/ 3 w 189"/>
                <a:gd name="T3" fmla="*/ 0 h 6"/>
                <a:gd name="T4" fmla="*/ 9 w 189"/>
                <a:gd name="T5" fmla="*/ 6 h 6"/>
                <a:gd name="T6" fmla="*/ 189 w 189"/>
                <a:gd name="T7" fmla="*/ 6 h 6"/>
                <a:gd name="T8" fmla="*/ 189 w 189"/>
                <a:gd name="T9" fmla="*/ 6 h 6"/>
                <a:gd name="T10" fmla="*/ 189 w 189"/>
                <a:gd name="T11" fmla="*/ 6 h 6"/>
                <a:gd name="T12" fmla="*/ 189 w 189"/>
                <a:gd name="T13" fmla="*/ 3 h 6"/>
                <a:gd name="T14" fmla="*/ 189 w 189"/>
                <a:gd name="T15" fmla="*/ 3 h 6"/>
                <a:gd name="T16" fmla="*/ 189 w 189"/>
                <a:gd name="T17" fmla="*/ 3 h 6"/>
                <a:gd name="T18" fmla="*/ 189 w 189"/>
                <a:gd name="T19" fmla="*/ 3 h 6"/>
                <a:gd name="T20" fmla="*/ 189 w 189"/>
                <a:gd name="T21" fmla="*/ 0 h 6"/>
                <a:gd name="T22" fmla="*/ 189 w 189"/>
                <a:gd name="T23" fmla="*/ 0 h 6"/>
                <a:gd name="T24" fmla="*/ 9 w 189"/>
                <a:gd name="T25" fmla="*/ 0 h 6"/>
                <a:gd name="T26" fmla="*/ 9 w 189"/>
                <a:gd name="T27" fmla="*/ 0 h 6"/>
                <a:gd name="T28" fmla="*/ 9 w 189"/>
                <a:gd name="T29" fmla="*/ 3 h 6"/>
                <a:gd name="T30" fmla="*/ 9 w 189"/>
                <a:gd name="T31" fmla="*/ 3 h 6"/>
                <a:gd name="T32" fmla="*/ 9 w 189"/>
                <a:gd name="T33" fmla="*/ 3 h 6"/>
                <a:gd name="T34" fmla="*/ 9 w 189"/>
                <a:gd name="T35" fmla="*/ 3 h 6"/>
                <a:gd name="T36" fmla="*/ 9 w 189"/>
                <a:gd name="T37" fmla="*/ 6 h 6"/>
                <a:gd name="T38" fmla="*/ 9 w 189"/>
                <a:gd name="T39" fmla="*/ 6 h 6"/>
                <a:gd name="T40" fmla="*/ 9 w 189"/>
                <a:gd name="T41" fmla="*/ 6 h 6"/>
                <a:gd name="T42" fmla="*/ 0 w 189"/>
                <a:gd name="T43" fmla="*/ 6 h 6"/>
                <a:gd name="T44" fmla="*/ 0 w 189"/>
                <a:gd name="T45" fmla="*/ 6 h 6"/>
                <a:gd name="T46" fmla="*/ 0 w 189"/>
                <a:gd name="T47" fmla="*/ 6 h 6"/>
                <a:gd name="T48" fmla="*/ 0 w 189"/>
                <a:gd name="T49" fmla="*/ 3 h 6"/>
                <a:gd name="T50" fmla="*/ 0 w 189"/>
                <a:gd name="T51" fmla="*/ 3 h 6"/>
                <a:gd name="T52" fmla="*/ 0 w 189"/>
                <a:gd name="T53" fmla="*/ 3 h 6"/>
                <a:gd name="T54" fmla="*/ 0 w 189"/>
                <a:gd name="T55" fmla="*/ 3 h 6"/>
                <a:gd name="T56" fmla="*/ 0 w 189"/>
                <a:gd name="T57" fmla="*/ 0 h 6"/>
                <a:gd name="T58" fmla="*/ 0 w 189"/>
                <a:gd name="T59" fmla="*/ 0 h 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89"/>
                <a:gd name="T91" fmla="*/ 0 h 6"/>
                <a:gd name="T92" fmla="*/ 189 w 189"/>
                <a:gd name="T93" fmla="*/ 6 h 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89" h="6">
                  <a:moveTo>
                    <a:pt x="0" y="0"/>
                  </a:moveTo>
                  <a:lnTo>
                    <a:pt x="3" y="0"/>
                  </a:lnTo>
                  <a:lnTo>
                    <a:pt x="9" y="6"/>
                  </a:lnTo>
                  <a:lnTo>
                    <a:pt x="189" y="6"/>
                  </a:lnTo>
                  <a:lnTo>
                    <a:pt x="189" y="3"/>
                  </a:lnTo>
                  <a:lnTo>
                    <a:pt x="189" y="0"/>
                  </a:lnTo>
                  <a:lnTo>
                    <a:pt x="9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6" name="Freeform 809"/>
            <p:cNvSpPr>
              <a:spLocks noEditPoints="1"/>
            </p:cNvSpPr>
            <p:nvPr/>
          </p:nvSpPr>
          <p:spPr bwMode="auto">
            <a:xfrm>
              <a:off x="2168" y="378"/>
              <a:ext cx="195" cy="6"/>
            </a:xfrm>
            <a:custGeom>
              <a:avLst/>
              <a:gdLst>
                <a:gd name="T0" fmla="*/ 3 w 195"/>
                <a:gd name="T1" fmla="*/ 0 h 6"/>
                <a:gd name="T2" fmla="*/ 12 w 195"/>
                <a:gd name="T3" fmla="*/ 0 h 6"/>
                <a:gd name="T4" fmla="*/ 12 w 195"/>
                <a:gd name="T5" fmla="*/ 0 h 6"/>
                <a:gd name="T6" fmla="*/ 9 w 195"/>
                <a:gd name="T7" fmla="*/ 3 h 6"/>
                <a:gd name="T8" fmla="*/ 9 w 195"/>
                <a:gd name="T9" fmla="*/ 3 h 6"/>
                <a:gd name="T10" fmla="*/ 9 w 195"/>
                <a:gd name="T11" fmla="*/ 3 h 6"/>
                <a:gd name="T12" fmla="*/ 9 w 195"/>
                <a:gd name="T13" fmla="*/ 3 h 6"/>
                <a:gd name="T14" fmla="*/ 9 w 195"/>
                <a:gd name="T15" fmla="*/ 6 h 6"/>
                <a:gd name="T16" fmla="*/ 9 w 195"/>
                <a:gd name="T17" fmla="*/ 6 h 6"/>
                <a:gd name="T18" fmla="*/ 9 w 195"/>
                <a:gd name="T19" fmla="*/ 6 h 6"/>
                <a:gd name="T20" fmla="*/ 0 w 195"/>
                <a:gd name="T21" fmla="*/ 6 h 6"/>
                <a:gd name="T22" fmla="*/ 3 w 195"/>
                <a:gd name="T23" fmla="*/ 6 h 6"/>
                <a:gd name="T24" fmla="*/ 3 w 195"/>
                <a:gd name="T25" fmla="*/ 6 h 6"/>
                <a:gd name="T26" fmla="*/ 3 w 195"/>
                <a:gd name="T27" fmla="*/ 3 h 6"/>
                <a:gd name="T28" fmla="*/ 3 w 195"/>
                <a:gd name="T29" fmla="*/ 3 h 6"/>
                <a:gd name="T30" fmla="*/ 3 w 195"/>
                <a:gd name="T31" fmla="*/ 3 h 6"/>
                <a:gd name="T32" fmla="*/ 3 w 195"/>
                <a:gd name="T33" fmla="*/ 3 h 6"/>
                <a:gd name="T34" fmla="*/ 3 w 195"/>
                <a:gd name="T35" fmla="*/ 0 h 6"/>
                <a:gd name="T36" fmla="*/ 3 w 195"/>
                <a:gd name="T37" fmla="*/ 0 h 6"/>
                <a:gd name="T38" fmla="*/ 12 w 195"/>
                <a:gd name="T39" fmla="*/ 0 h 6"/>
                <a:gd name="T40" fmla="*/ 192 w 195"/>
                <a:gd name="T41" fmla="*/ 0 h 6"/>
                <a:gd name="T42" fmla="*/ 192 w 195"/>
                <a:gd name="T43" fmla="*/ 0 h 6"/>
                <a:gd name="T44" fmla="*/ 192 w 195"/>
                <a:gd name="T45" fmla="*/ 3 h 6"/>
                <a:gd name="T46" fmla="*/ 192 w 195"/>
                <a:gd name="T47" fmla="*/ 3 h 6"/>
                <a:gd name="T48" fmla="*/ 192 w 195"/>
                <a:gd name="T49" fmla="*/ 3 h 6"/>
                <a:gd name="T50" fmla="*/ 192 w 195"/>
                <a:gd name="T51" fmla="*/ 3 h 6"/>
                <a:gd name="T52" fmla="*/ 192 w 195"/>
                <a:gd name="T53" fmla="*/ 6 h 6"/>
                <a:gd name="T54" fmla="*/ 192 w 195"/>
                <a:gd name="T55" fmla="*/ 6 h 6"/>
                <a:gd name="T56" fmla="*/ 195 w 195"/>
                <a:gd name="T57" fmla="*/ 6 h 6"/>
                <a:gd name="T58" fmla="*/ 19 w 195"/>
                <a:gd name="T59" fmla="*/ 6 h 6"/>
                <a:gd name="T60" fmla="*/ 12 w 195"/>
                <a:gd name="T61" fmla="*/ 0 h 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"/>
                <a:gd name="T94" fmla="*/ 0 h 6"/>
                <a:gd name="T95" fmla="*/ 195 w 195"/>
                <a:gd name="T96" fmla="*/ 6 h 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" h="6">
                  <a:moveTo>
                    <a:pt x="3" y="0"/>
                  </a:moveTo>
                  <a:lnTo>
                    <a:pt x="12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3" y="0"/>
                  </a:lnTo>
                  <a:close/>
                  <a:moveTo>
                    <a:pt x="12" y="0"/>
                  </a:moveTo>
                  <a:lnTo>
                    <a:pt x="192" y="0"/>
                  </a:lnTo>
                  <a:lnTo>
                    <a:pt x="192" y="3"/>
                  </a:lnTo>
                  <a:lnTo>
                    <a:pt x="192" y="6"/>
                  </a:lnTo>
                  <a:lnTo>
                    <a:pt x="195" y="6"/>
                  </a:lnTo>
                  <a:lnTo>
                    <a:pt x="19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7" name="Freeform 810"/>
            <p:cNvSpPr>
              <a:spLocks noEditPoints="1"/>
            </p:cNvSpPr>
            <p:nvPr/>
          </p:nvSpPr>
          <p:spPr bwMode="auto">
            <a:xfrm>
              <a:off x="2168" y="381"/>
              <a:ext cx="195" cy="6"/>
            </a:xfrm>
            <a:custGeom>
              <a:avLst/>
              <a:gdLst>
                <a:gd name="T0" fmla="*/ 3 w 195"/>
                <a:gd name="T1" fmla="*/ 0 h 6"/>
                <a:gd name="T2" fmla="*/ 9 w 195"/>
                <a:gd name="T3" fmla="*/ 0 h 6"/>
                <a:gd name="T4" fmla="*/ 9 w 195"/>
                <a:gd name="T5" fmla="*/ 0 h 6"/>
                <a:gd name="T6" fmla="*/ 9 w 195"/>
                <a:gd name="T7" fmla="*/ 3 h 6"/>
                <a:gd name="T8" fmla="*/ 9 w 195"/>
                <a:gd name="T9" fmla="*/ 3 h 6"/>
                <a:gd name="T10" fmla="*/ 9 w 195"/>
                <a:gd name="T11" fmla="*/ 3 h 6"/>
                <a:gd name="T12" fmla="*/ 9 w 195"/>
                <a:gd name="T13" fmla="*/ 3 h 6"/>
                <a:gd name="T14" fmla="*/ 9 w 195"/>
                <a:gd name="T15" fmla="*/ 6 h 6"/>
                <a:gd name="T16" fmla="*/ 6 w 195"/>
                <a:gd name="T17" fmla="*/ 6 h 6"/>
                <a:gd name="T18" fmla="*/ 6 w 195"/>
                <a:gd name="T19" fmla="*/ 6 h 6"/>
                <a:gd name="T20" fmla="*/ 0 w 195"/>
                <a:gd name="T21" fmla="*/ 6 h 6"/>
                <a:gd name="T22" fmla="*/ 0 w 195"/>
                <a:gd name="T23" fmla="*/ 6 h 6"/>
                <a:gd name="T24" fmla="*/ 0 w 195"/>
                <a:gd name="T25" fmla="*/ 6 h 6"/>
                <a:gd name="T26" fmla="*/ 0 w 195"/>
                <a:gd name="T27" fmla="*/ 3 h 6"/>
                <a:gd name="T28" fmla="*/ 0 w 195"/>
                <a:gd name="T29" fmla="*/ 3 h 6"/>
                <a:gd name="T30" fmla="*/ 3 w 195"/>
                <a:gd name="T31" fmla="*/ 3 h 6"/>
                <a:gd name="T32" fmla="*/ 3 w 195"/>
                <a:gd name="T33" fmla="*/ 3 h 6"/>
                <a:gd name="T34" fmla="*/ 3 w 195"/>
                <a:gd name="T35" fmla="*/ 0 h 6"/>
                <a:gd name="T36" fmla="*/ 3 w 195"/>
                <a:gd name="T37" fmla="*/ 0 h 6"/>
                <a:gd name="T38" fmla="*/ 16 w 195"/>
                <a:gd name="T39" fmla="*/ 0 h 6"/>
                <a:gd name="T40" fmla="*/ 192 w 195"/>
                <a:gd name="T41" fmla="*/ 0 h 6"/>
                <a:gd name="T42" fmla="*/ 192 w 195"/>
                <a:gd name="T43" fmla="*/ 0 h 6"/>
                <a:gd name="T44" fmla="*/ 192 w 195"/>
                <a:gd name="T45" fmla="*/ 3 h 6"/>
                <a:gd name="T46" fmla="*/ 192 w 195"/>
                <a:gd name="T47" fmla="*/ 3 h 6"/>
                <a:gd name="T48" fmla="*/ 195 w 195"/>
                <a:gd name="T49" fmla="*/ 3 h 6"/>
                <a:gd name="T50" fmla="*/ 195 w 195"/>
                <a:gd name="T51" fmla="*/ 3 h 6"/>
                <a:gd name="T52" fmla="*/ 195 w 195"/>
                <a:gd name="T53" fmla="*/ 6 h 6"/>
                <a:gd name="T54" fmla="*/ 195 w 195"/>
                <a:gd name="T55" fmla="*/ 6 h 6"/>
                <a:gd name="T56" fmla="*/ 195 w 195"/>
                <a:gd name="T57" fmla="*/ 6 h 6"/>
                <a:gd name="T58" fmla="*/ 22 w 195"/>
                <a:gd name="T59" fmla="*/ 6 h 6"/>
                <a:gd name="T60" fmla="*/ 16 w 195"/>
                <a:gd name="T61" fmla="*/ 0 h 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"/>
                <a:gd name="T94" fmla="*/ 0 h 6"/>
                <a:gd name="T95" fmla="*/ 195 w 195"/>
                <a:gd name="T96" fmla="*/ 6 h 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" h="6">
                  <a:moveTo>
                    <a:pt x="3" y="0"/>
                  </a:moveTo>
                  <a:lnTo>
                    <a:pt x="9" y="0"/>
                  </a:lnTo>
                  <a:lnTo>
                    <a:pt x="9" y="3"/>
                  </a:lnTo>
                  <a:lnTo>
                    <a:pt x="9" y="6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3" y="0"/>
                  </a:lnTo>
                  <a:close/>
                  <a:moveTo>
                    <a:pt x="16" y="0"/>
                  </a:moveTo>
                  <a:lnTo>
                    <a:pt x="192" y="0"/>
                  </a:lnTo>
                  <a:lnTo>
                    <a:pt x="192" y="3"/>
                  </a:lnTo>
                  <a:lnTo>
                    <a:pt x="195" y="3"/>
                  </a:lnTo>
                  <a:lnTo>
                    <a:pt x="195" y="6"/>
                  </a:lnTo>
                  <a:lnTo>
                    <a:pt x="22" y="6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8" name="Freeform 811"/>
            <p:cNvSpPr>
              <a:spLocks noEditPoints="1"/>
            </p:cNvSpPr>
            <p:nvPr/>
          </p:nvSpPr>
          <p:spPr bwMode="auto">
            <a:xfrm>
              <a:off x="2168" y="384"/>
              <a:ext cx="195" cy="6"/>
            </a:xfrm>
            <a:custGeom>
              <a:avLst/>
              <a:gdLst>
                <a:gd name="T0" fmla="*/ 0 w 195"/>
                <a:gd name="T1" fmla="*/ 0 h 6"/>
                <a:gd name="T2" fmla="*/ 9 w 195"/>
                <a:gd name="T3" fmla="*/ 0 h 6"/>
                <a:gd name="T4" fmla="*/ 9 w 195"/>
                <a:gd name="T5" fmla="*/ 0 h 6"/>
                <a:gd name="T6" fmla="*/ 9 w 195"/>
                <a:gd name="T7" fmla="*/ 3 h 6"/>
                <a:gd name="T8" fmla="*/ 6 w 195"/>
                <a:gd name="T9" fmla="*/ 3 h 6"/>
                <a:gd name="T10" fmla="*/ 6 w 195"/>
                <a:gd name="T11" fmla="*/ 3 h 6"/>
                <a:gd name="T12" fmla="*/ 6 w 195"/>
                <a:gd name="T13" fmla="*/ 3 h 6"/>
                <a:gd name="T14" fmla="*/ 6 w 195"/>
                <a:gd name="T15" fmla="*/ 6 h 6"/>
                <a:gd name="T16" fmla="*/ 6 w 195"/>
                <a:gd name="T17" fmla="*/ 6 h 6"/>
                <a:gd name="T18" fmla="*/ 6 w 195"/>
                <a:gd name="T19" fmla="*/ 6 h 6"/>
                <a:gd name="T20" fmla="*/ 0 w 195"/>
                <a:gd name="T21" fmla="*/ 6 h 6"/>
                <a:gd name="T22" fmla="*/ 0 w 195"/>
                <a:gd name="T23" fmla="*/ 6 h 6"/>
                <a:gd name="T24" fmla="*/ 0 w 195"/>
                <a:gd name="T25" fmla="*/ 6 h 6"/>
                <a:gd name="T26" fmla="*/ 0 w 195"/>
                <a:gd name="T27" fmla="*/ 3 h 6"/>
                <a:gd name="T28" fmla="*/ 0 w 195"/>
                <a:gd name="T29" fmla="*/ 3 h 6"/>
                <a:gd name="T30" fmla="*/ 0 w 195"/>
                <a:gd name="T31" fmla="*/ 3 h 6"/>
                <a:gd name="T32" fmla="*/ 0 w 195"/>
                <a:gd name="T33" fmla="*/ 3 h 6"/>
                <a:gd name="T34" fmla="*/ 0 w 195"/>
                <a:gd name="T35" fmla="*/ 0 h 6"/>
                <a:gd name="T36" fmla="*/ 0 w 195"/>
                <a:gd name="T37" fmla="*/ 0 h 6"/>
                <a:gd name="T38" fmla="*/ 19 w 195"/>
                <a:gd name="T39" fmla="*/ 0 h 6"/>
                <a:gd name="T40" fmla="*/ 195 w 195"/>
                <a:gd name="T41" fmla="*/ 0 h 6"/>
                <a:gd name="T42" fmla="*/ 195 w 195"/>
                <a:gd name="T43" fmla="*/ 0 h 6"/>
                <a:gd name="T44" fmla="*/ 195 w 195"/>
                <a:gd name="T45" fmla="*/ 3 h 6"/>
                <a:gd name="T46" fmla="*/ 195 w 195"/>
                <a:gd name="T47" fmla="*/ 3 h 6"/>
                <a:gd name="T48" fmla="*/ 195 w 195"/>
                <a:gd name="T49" fmla="*/ 3 h 6"/>
                <a:gd name="T50" fmla="*/ 195 w 195"/>
                <a:gd name="T51" fmla="*/ 3 h 6"/>
                <a:gd name="T52" fmla="*/ 195 w 195"/>
                <a:gd name="T53" fmla="*/ 6 h 6"/>
                <a:gd name="T54" fmla="*/ 195 w 195"/>
                <a:gd name="T55" fmla="*/ 6 h 6"/>
                <a:gd name="T56" fmla="*/ 195 w 195"/>
                <a:gd name="T57" fmla="*/ 6 h 6"/>
                <a:gd name="T58" fmla="*/ 22 w 195"/>
                <a:gd name="T59" fmla="*/ 6 h 6"/>
                <a:gd name="T60" fmla="*/ 19 w 195"/>
                <a:gd name="T61" fmla="*/ 0 h 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"/>
                <a:gd name="T94" fmla="*/ 0 h 6"/>
                <a:gd name="T95" fmla="*/ 195 w 195"/>
                <a:gd name="T96" fmla="*/ 6 h 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" h="6">
                  <a:moveTo>
                    <a:pt x="0" y="0"/>
                  </a:moveTo>
                  <a:lnTo>
                    <a:pt x="9" y="0"/>
                  </a:lnTo>
                  <a:lnTo>
                    <a:pt x="9" y="3"/>
                  </a:lnTo>
                  <a:lnTo>
                    <a:pt x="6" y="3"/>
                  </a:lnTo>
                  <a:lnTo>
                    <a:pt x="6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19" y="0"/>
                  </a:moveTo>
                  <a:lnTo>
                    <a:pt x="195" y="0"/>
                  </a:lnTo>
                  <a:lnTo>
                    <a:pt x="195" y="3"/>
                  </a:lnTo>
                  <a:lnTo>
                    <a:pt x="195" y="6"/>
                  </a:lnTo>
                  <a:lnTo>
                    <a:pt x="22" y="6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19" name="Freeform 812"/>
            <p:cNvSpPr>
              <a:spLocks noEditPoints="1"/>
            </p:cNvSpPr>
            <p:nvPr/>
          </p:nvSpPr>
          <p:spPr bwMode="auto">
            <a:xfrm>
              <a:off x="2168" y="387"/>
              <a:ext cx="195" cy="6"/>
            </a:xfrm>
            <a:custGeom>
              <a:avLst/>
              <a:gdLst>
                <a:gd name="T0" fmla="*/ 0 w 195"/>
                <a:gd name="T1" fmla="*/ 0 h 6"/>
                <a:gd name="T2" fmla="*/ 6 w 195"/>
                <a:gd name="T3" fmla="*/ 0 h 6"/>
                <a:gd name="T4" fmla="*/ 6 w 195"/>
                <a:gd name="T5" fmla="*/ 0 h 6"/>
                <a:gd name="T6" fmla="*/ 6 w 195"/>
                <a:gd name="T7" fmla="*/ 3 h 6"/>
                <a:gd name="T8" fmla="*/ 6 w 195"/>
                <a:gd name="T9" fmla="*/ 3 h 6"/>
                <a:gd name="T10" fmla="*/ 6 w 195"/>
                <a:gd name="T11" fmla="*/ 3 h 6"/>
                <a:gd name="T12" fmla="*/ 6 w 195"/>
                <a:gd name="T13" fmla="*/ 3 h 6"/>
                <a:gd name="T14" fmla="*/ 3 w 195"/>
                <a:gd name="T15" fmla="*/ 6 h 6"/>
                <a:gd name="T16" fmla="*/ 3 w 195"/>
                <a:gd name="T17" fmla="*/ 6 h 6"/>
                <a:gd name="T18" fmla="*/ 3 w 195"/>
                <a:gd name="T19" fmla="*/ 6 h 6"/>
                <a:gd name="T20" fmla="*/ 0 w 195"/>
                <a:gd name="T21" fmla="*/ 6 h 6"/>
                <a:gd name="T22" fmla="*/ 0 w 195"/>
                <a:gd name="T23" fmla="*/ 6 h 6"/>
                <a:gd name="T24" fmla="*/ 0 w 195"/>
                <a:gd name="T25" fmla="*/ 6 h 6"/>
                <a:gd name="T26" fmla="*/ 0 w 195"/>
                <a:gd name="T27" fmla="*/ 3 h 6"/>
                <a:gd name="T28" fmla="*/ 0 w 195"/>
                <a:gd name="T29" fmla="*/ 3 h 6"/>
                <a:gd name="T30" fmla="*/ 0 w 195"/>
                <a:gd name="T31" fmla="*/ 3 h 6"/>
                <a:gd name="T32" fmla="*/ 0 w 195"/>
                <a:gd name="T33" fmla="*/ 3 h 6"/>
                <a:gd name="T34" fmla="*/ 0 w 195"/>
                <a:gd name="T35" fmla="*/ 0 h 6"/>
                <a:gd name="T36" fmla="*/ 0 w 195"/>
                <a:gd name="T37" fmla="*/ 0 h 6"/>
                <a:gd name="T38" fmla="*/ 22 w 195"/>
                <a:gd name="T39" fmla="*/ 0 h 6"/>
                <a:gd name="T40" fmla="*/ 195 w 195"/>
                <a:gd name="T41" fmla="*/ 0 h 6"/>
                <a:gd name="T42" fmla="*/ 195 w 195"/>
                <a:gd name="T43" fmla="*/ 0 h 6"/>
                <a:gd name="T44" fmla="*/ 195 w 195"/>
                <a:gd name="T45" fmla="*/ 3 h 6"/>
                <a:gd name="T46" fmla="*/ 195 w 195"/>
                <a:gd name="T47" fmla="*/ 3 h 6"/>
                <a:gd name="T48" fmla="*/ 195 w 195"/>
                <a:gd name="T49" fmla="*/ 3 h 6"/>
                <a:gd name="T50" fmla="*/ 195 w 195"/>
                <a:gd name="T51" fmla="*/ 3 h 6"/>
                <a:gd name="T52" fmla="*/ 195 w 195"/>
                <a:gd name="T53" fmla="*/ 6 h 6"/>
                <a:gd name="T54" fmla="*/ 195 w 195"/>
                <a:gd name="T55" fmla="*/ 6 h 6"/>
                <a:gd name="T56" fmla="*/ 195 w 195"/>
                <a:gd name="T57" fmla="*/ 6 h 6"/>
                <a:gd name="T58" fmla="*/ 25 w 195"/>
                <a:gd name="T59" fmla="*/ 6 h 6"/>
                <a:gd name="T60" fmla="*/ 22 w 195"/>
                <a:gd name="T61" fmla="*/ 0 h 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195"/>
                <a:gd name="T94" fmla="*/ 0 h 6"/>
                <a:gd name="T95" fmla="*/ 195 w 195"/>
                <a:gd name="T96" fmla="*/ 6 h 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195" h="6">
                  <a:moveTo>
                    <a:pt x="0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22" y="0"/>
                  </a:moveTo>
                  <a:lnTo>
                    <a:pt x="195" y="0"/>
                  </a:lnTo>
                  <a:lnTo>
                    <a:pt x="195" y="3"/>
                  </a:lnTo>
                  <a:lnTo>
                    <a:pt x="195" y="6"/>
                  </a:lnTo>
                  <a:lnTo>
                    <a:pt x="25" y="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20" name="Freeform 813"/>
            <p:cNvSpPr>
              <a:spLocks noEditPoints="1"/>
            </p:cNvSpPr>
            <p:nvPr/>
          </p:nvSpPr>
          <p:spPr bwMode="auto">
            <a:xfrm>
              <a:off x="2165" y="390"/>
              <a:ext cx="201" cy="6"/>
            </a:xfrm>
            <a:custGeom>
              <a:avLst/>
              <a:gdLst>
                <a:gd name="T0" fmla="*/ 3 w 201"/>
                <a:gd name="T1" fmla="*/ 0 h 6"/>
                <a:gd name="T2" fmla="*/ 9 w 201"/>
                <a:gd name="T3" fmla="*/ 0 h 6"/>
                <a:gd name="T4" fmla="*/ 9 w 201"/>
                <a:gd name="T5" fmla="*/ 0 h 6"/>
                <a:gd name="T6" fmla="*/ 6 w 201"/>
                <a:gd name="T7" fmla="*/ 3 h 6"/>
                <a:gd name="T8" fmla="*/ 6 w 201"/>
                <a:gd name="T9" fmla="*/ 3 h 6"/>
                <a:gd name="T10" fmla="*/ 6 w 201"/>
                <a:gd name="T11" fmla="*/ 3 h 6"/>
                <a:gd name="T12" fmla="*/ 6 w 201"/>
                <a:gd name="T13" fmla="*/ 3 h 6"/>
                <a:gd name="T14" fmla="*/ 6 w 201"/>
                <a:gd name="T15" fmla="*/ 6 h 6"/>
                <a:gd name="T16" fmla="*/ 6 w 201"/>
                <a:gd name="T17" fmla="*/ 6 h 6"/>
                <a:gd name="T18" fmla="*/ 6 w 201"/>
                <a:gd name="T19" fmla="*/ 6 h 6"/>
                <a:gd name="T20" fmla="*/ 0 w 201"/>
                <a:gd name="T21" fmla="*/ 6 h 6"/>
                <a:gd name="T22" fmla="*/ 0 w 201"/>
                <a:gd name="T23" fmla="*/ 6 h 6"/>
                <a:gd name="T24" fmla="*/ 0 w 201"/>
                <a:gd name="T25" fmla="*/ 6 h 6"/>
                <a:gd name="T26" fmla="*/ 3 w 201"/>
                <a:gd name="T27" fmla="*/ 3 h 6"/>
                <a:gd name="T28" fmla="*/ 3 w 201"/>
                <a:gd name="T29" fmla="*/ 3 h 6"/>
                <a:gd name="T30" fmla="*/ 3 w 201"/>
                <a:gd name="T31" fmla="*/ 3 h 6"/>
                <a:gd name="T32" fmla="*/ 3 w 201"/>
                <a:gd name="T33" fmla="*/ 3 h 6"/>
                <a:gd name="T34" fmla="*/ 3 w 201"/>
                <a:gd name="T35" fmla="*/ 0 h 6"/>
                <a:gd name="T36" fmla="*/ 3 w 201"/>
                <a:gd name="T37" fmla="*/ 0 h 6"/>
                <a:gd name="T38" fmla="*/ 25 w 201"/>
                <a:gd name="T39" fmla="*/ 0 h 6"/>
                <a:gd name="T40" fmla="*/ 198 w 201"/>
                <a:gd name="T41" fmla="*/ 0 h 6"/>
                <a:gd name="T42" fmla="*/ 198 w 201"/>
                <a:gd name="T43" fmla="*/ 0 h 6"/>
                <a:gd name="T44" fmla="*/ 198 w 201"/>
                <a:gd name="T45" fmla="*/ 3 h 6"/>
                <a:gd name="T46" fmla="*/ 198 w 201"/>
                <a:gd name="T47" fmla="*/ 3 h 6"/>
                <a:gd name="T48" fmla="*/ 198 w 201"/>
                <a:gd name="T49" fmla="*/ 3 h 6"/>
                <a:gd name="T50" fmla="*/ 198 w 201"/>
                <a:gd name="T51" fmla="*/ 3 h 6"/>
                <a:gd name="T52" fmla="*/ 198 w 201"/>
                <a:gd name="T53" fmla="*/ 6 h 6"/>
                <a:gd name="T54" fmla="*/ 198 w 201"/>
                <a:gd name="T55" fmla="*/ 6 h 6"/>
                <a:gd name="T56" fmla="*/ 201 w 201"/>
                <a:gd name="T57" fmla="*/ 6 h 6"/>
                <a:gd name="T58" fmla="*/ 31 w 201"/>
                <a:gd name="T59" fmla="*/ 6 h 6"/>
                <a:gd name="T60" fmla="*/ 25 w 201"/>
                <a:gd name="T61" fmla="*/ 0 h 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1"/>
                <a:gd name="T94" fmla="*/ 0 h 6"/>
                <a:gd name="T95" fmla="*/ 201 w 201"/>
                <a:gd name="T96" fmla="*/ 6 h 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1" h="6">
                  <a:moveTo>
                    <a:pt x="3" y="0"/>
                  </a:moveTo>
                  <a:lnTo>
                    <a:pt x="9" y="0"/>
                  </a:lnTo>
                  <a:lnTo>
                    <a:pt x="6" y="3"/>
                  </a:lnTo>
                  <a:lnTo>
                    <a:pt x="6" y="6"/>
                  </a:lnTo>
                  <a:lnTo>
                    <a:pt x="0" y="6"/>
                  </a:lnTo>
                  <a:lnTo>
                    <a:pt x="3" y="3"/>
                  </a:lnTo>
                  <a:lnTo>
                    <a:pt x="3" y="0"/>
                  </a:lnTo>
                  <a:close/>
                  <a:moveTo>
                    <a:pt x="25" y="0"/>
                  </a:moveTo>
                  <a:lnTo>
                    <a:pt x="198" y="0"/>
                  </a:lnTo>
                  <a:lnTo>
                    <a:pt x="198" y="3"/>
                  </a:lnTo>
                  <a:lnTo>
                    <a:pt x="198" y="6"/>
                  </a:lnTo>
                  <a:lnTo>
                    <a:pt x="201" y="6"/>
                  </a:lnTo>
                  <a:lnTo>
                    <a:pt x="31" y="6"/>
                  </a:lnTo>
                  <a:lnTo>
                    <a:pt x="25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21" name="Freeform 814"/>
            <p:cNvSpPr>
              <a:spLocks noEditPoints="1"/>
            </p:cNvSpPr>
            <p:nvPr/>
          </p:nvSpPr>
          <p:spPr bwMode="auto">
            <a:xfrm>
              <a:off x="2165" y="393"/>
              <a:ext cx="201" cy="6"/>
            </a:xfrm>
            <a:custGeom>
              <a:avLst/>
              <a:gdLst>
                <a:gd name="T0" fmla="*/ 3 w 201"/>
                <a:gd name="T1" fmla="*/ 0 h 6"/>
                <a:gd name="T2" fmla="*/ 6 w 201"/>
                <a:gd name="T3" fmla="*/ 0 h 6"/>
                <a:gd name="T4" fmla="*/ 6 w 201"/>
                <a:gd name="T5" fmla="*/ 0 h 6"/>
                <a:gd name="T6" fmla="*/ 6 w 201"/>
                <a:gd name="T7" fmla="*/ 3 h 6"/>
                <a:gd name="T8" fmla="*/ 6 w 201"/>
                <a:gd name="T9" fmla="*/ 3 h 6"/>
                <a:gd name="T10" fmla="*/ 3 w 201"/>
                <a:gd name="T11" fmla="*/ 3 h 6"/>
                <a:gd name="T12" fmla="*/ 3 w 201"/>
                <a:gd name="T13" fmla="*/ 3 h 6"/>
                <a:gd name="T14" fmla="*/ 3 w 201"/>
                <a:gd name="T15" fmla="*/ 6 h 6"/>
                <a:gd name="T16" fmla="*/ 3 w 201"/>
                <a:gd name="T17" fmla="*/ 6 h 6"/>
                <a:gd name="T18" fmla="*/ 3 w 201"/>
                <a:gd name="T19" fmla="*/ 6 h 6"/>
                <a:gd name="T20" fmla="*/ 0 w 201"/>
                <a:gd name="T21" fmla="*/ 6 h 6"/>
                <a:gd name="T22" fmla="*/ 0 w 201"/>
                <a:gd name="T23" fmla="*/ 6 h 6"/>
                <a:gd name="T24" fmla="*/ 0 w 201"/>
                <a:gd name="T25" fmla="*/ 6 h 6"/>
                <a:gd name="T26" fmla="*/ 0 w 201"/>
                <a:gd name="T27" fmla="*/ 3 h 6"/>
                <a:gd name="T28" fmla="*/ 0 w 201"/>
                <a:gd name="T29" fmla="*/ 3 h 6"/>
                <a:gd name="T30" fmla="*/ 0 w 201"/>
                <a:gd name="T31" fmla="*/ 3 h 6"/>
                <a:gd name="T32" fmla="*/ 0 w 201"/>
                <a:gd name="T33" fmla="*/ 3 h 6"/>
                <a:gd name="T34" fmla="*/ 3 w 201"/>
                <a:gd name="T35" fmla="*/ 0 h 6"/>
                <a:gd name="T36" fmla="*/ 3 w 201"/>
                <a:gd name="T37" fmla="*/ 0 h 6"/>
                <a:gd name="T38" fmla="*/ 28 w 201"/>
                <a:gd name="T39" fmla="*/ 0 h 6"/>
                <a:gd name="T40" fmla="*/ 198 w 201"/>
                <a:gd name="T41" fmla="*/ 0 h 6"/>
                <a:gd name="T42" fmla="*/ 198 w 201"/>
                <a:gd name="T43" fmla="*/ 0 h 6"/>
                <a:gd name="T44" fmla="*/ 198 w 201"/>
                <a:gd name="T45" fmla="*/ 3 h 6"/>
                <a:gd name="T46" fmla="*/ 198 w 201"/>
                <a:gd name="T47" fmla="*/ 3 h 6"/>
                <a:gd name="T48" fmla="*/ 201 w 201"/>
                <a:gd name="T49" fmla="*/ 3 h 6"/>
                <a:gd name="T50" fmla="*/ 201 w 201"/>
                <a:gd name="T51" fmla="*/ 3 h 6"/>
                <a:gd name="T52" fmla="*/ 201 w 201"/>
                <a:gd name="T53" fmla="*/ 6 h 6"/>
                <a:gd name="T54" fmla="*/ 201 w 201"/>
                <a:gd name="T55" fmla="*/ 6 h 6"/>
                <a:gd name="T56" fmla="*/ 201 w 201"/>
                <a:gd name="T57" fmla="*/ 6 h 6"/>
                <a:gd name="T58" fmla="*/ 34 w 201"/>
                <a:gd name="T59" fmla="*/ 6 h 6"/>
                <a:gd name="T60" fmla="*/ 28 w 201"/>
                <a:gd name="T61" fmla="*/ 0 h 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1"/>
                <a:gd name="T94" fmla="*/ 0 h 6"/>
                <a:gd name="T95" fmla="*/ 201 w 201"/>
                <a:gd name="T96" fmla="*/ 6 h 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1" h="6">
                  <a:moveTo>
                    <a:pt x="3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3" y="3"/>
                  </a:lnTo>
                  <a:lnTo>
                    <a:pt x="3" y="6"/>
                  </a:lnTo>
                  <a:lnTo>
                    <a:pt x="0" y="6"/>
                  </a:lnTo>
                  <a:lnTo>
                    <a:pt x="0" y="3"/>
                  </a:lnTo>
                  <a:lnTo>
                    <a:pt x="3" y="0"/>
                  </a:lnTo>
                  <a:close/>
                  <a:moveTo>
                    <a:pt x="28" y="0"/>
                  </a:moveTo>
                  <a:lnTo>
                    <a:pt x="198" y="0"/>
                  </a:lnTo>
                  <a:lnTo>
                    <a:pt x="198" y="3"/>
                  </a:lnTo>
                  <a:lnTo>
                    <a:pt x="201" y="3"/>
                  </a:lnTo>
                  <a:lnTo>
                    <a:pt x="201" y="6"/>
                  </a:lnTo>
                  <a:lnTo>
                    <a:pt x="34" y="6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22" name="Freeform 815"/>
            <p:cNvSpPr>
              <a:spLocks noEditPoints="1"/>
            </p:cNvSpPr>
            <p:nvPr/>
          </p:nvSpPr>
          <p:spPr bwMode="auto">
            <a:xfrm>
              <a:off x="2165" y="396"/>
              <a:ext cx="201" cy="7"/>
            </a:xfrm>
            <a:custGeom>
              <a:avLst/>
              <a:gdLst>
                <a:gd name="T0" fmla="*/ 0 w 201"/>
                <a:gd name="T1" fmla="*/ 0 h 7"/>
                <a:gd name="T2" fmla="*/ 6 w 201"/>
                <a:gd name="T3" fmla="*/ 0 h 7"/>
                <a:gd name="T4" fmla="*/ 3 w 201"/>
                <a:gd name="T5" fmla="*/ 0 h 7"/>
                <a:gd name="T6" fmla="*/ 3 w 201"/>
                <a:gd name="T7" fmla="*/ 3 h 7"/>
                <a:gd name="T8" fmla="*/ 3 w 201"/>
                <a:gd name="T9" fmla="*/ 3 h 7"/>
                <a:gd name="T10" fmla="*/ 3 w 201"/>
                <a:gd name="T11" fmla="*/ 3 h 7"/>
                <a:gd name="T12" fmla="*/ 3 w 201"/>
                <a:gd name="T13" fmla="*/ 3 h 7"/>
                <a:gd name="T14" fmla="*/ 3 w 201"/>
                <a:gd name="T15" fmla="*/ 7 h 7"/>
                <a:gd name="T16" fmla="*/ 0 w 201"/>
                <a:gd name="T17" fmla="*/ 7 h 7"/>
                <a:gd name="T18" fmla="*/ 0 w 201"/>
                <a:gd name="T19" fmla="*/ 7 h 7"/>
                <a:gd name="T20" fmla="*/ 0 w 201"/>
                <a:gd name="T21" fmla="*/ 7 h 7"/>
                <a:gd name="T22" fmla="*/ 0 w 201"/>
                <a:gd name="T23" fmla="*/ 7 h 7"/>
                <a:gd name="T24" fmla="*/ 0 w 201"/>
                <a:gd name="T25" fmla="*/ 7 h 7"/>
                <a:gd name="T26" fmla="*/ 0 w 201"/>
                <a:gd name="T27" fmla="*/ 3 h 7"/>
                <a:gd name="T28" fmla="*/ 0 w 201"/>
                <a:gd name="T29" fmla="*/ 3 h 7"/>
                <a:gd name="T30" fmla="*/ 0 w 201"/>
                <a:gd name="T31" fmla="*/ 3 h 7"/>
                <a:gd name="T32" fmla="*/ 0 w 201"/>
                <a:gd name="T33" fmla="*/ 3 h 7"/>
                <a:gd name="T34" fmla="*/ 0 w 201"/>
                <a:gd name="T35" fmla="*/ 0 h 7"/>
                <a:gd name="T36" fmla="*/ 0 w 201"/>
                <a:gd name="T37" fmla="*/ 0 h 7"/>
                <a:gd name="T38" fmla="*/ 31 w 201"/>
                <a:gd name="T39" fmla="*/ 0 h 7"/>
                <a:gd name="T40" fmla="*/ 201 w 201"/>
                <a:gd name="T41" fmla="*/ 0 h 7"/>
                <a:gd name="T42" fmla="*/ 201 w 201"/>
                <a:gd name="T43" fmla="*/ 0 h 7"/>
                <a:gd name="T44" fmla="*/ 201 w 201"/>
                <a:gd name="T45" fmla="*/ 3 h 7"/>
                <a:gd name="T46" fmla="*/ 201 w 201"/>
                <a:gd name="T47" fmla="*/ 3 h 7"/>
                <a:gd name="T48" fmla="*/ 201 w 201"/>
                <a:gd name="T49" fmla="*/ 3 h 7"/>
                <a:gd name="T50" fmla="*/ 201 w 201"/>
                <a:gd name="T51" fmla="*/ 3 h 7"/>
                <a:gd name="T52" fmla="*/ 201 w 201"/>
                <a:gd name="T53" fmla="*/ 7 h 7"/>
                <a:gd name="T54" fmla="*/ 201 w 201"/>
                <a:gd name="T55" fmla="*/ 7 h 7"/>
                <a:gd name="T56" fmla="*/ 201 w 201"/>
                <a:gd name="T57" fmla="*/ 7 h 7"/>
                <a:gd name="T58" fmla="*/ 37 w 201"/>
                <a:gd name="T59" fmla="*/ 7 h 7"/>
                <a:gd name="T60" fmla="*/ 31 w 201"/>
                <a:gd name="T61" fmla="*/ 0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1"/>
                <a:gd name="T94" fmla="*/ 0 h 7"/>
                <a:gd name="T95" fmla="*/ 201 w 201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1" h="7">
                  <a:moveTo>
                    <a:pt x="0" y="0"/>
                  </a:moveTo>
                  <a:lnTo>
                    <a:pt x="6" y="0"/>
                  </a:lnTo>
                  <a:lnTo>
                    <a:pt x="3" y="0"/>
                  </a:lnTo>
                  <a:lnTo>
                    <a:pt x="3" y="3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31" y="0"/>
                  </a:moveTo>
                  <a:lnTo>
                    <a:pt x="201" y="0"/>
                  </a:lnTo>
                  <a:lnTo>
                    <a:pt x="201" y="3"/>
                  </a:lnTo>
                  <a:lnTo>
                    <a:pt x="201" y="7"/>
                  </a:lnTo>
                  <a:lnTo>
                    <a:pt x="37" y="7"/>
                  </a:lnTo>
                  <a:lnTo>
                    <a:pt x="31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23" name="Freeform 816"/>
            <p:cNvSpPr>
              <a:spLocks noEditPoints="1"/>
            </p:cNvSpPr>
            <p:nvPr/>
          </p:nvSpPr>
          <p:spPr bwMode="auto">
            <a:xfrm>
              <a:off x="2162" y="399"/>
              <a:ext cx="204" cy="7"/>
            </a:xfrm>
            <a:custGeom>
              <a:avLst/>
              <a:gdLst>
                <a:gd name="T0" fmla="*/ 3 w 204"/>
                <a:gd name="T1" fmla="*/ 0 h 7"/>
                <a:gd name="T2" fmla="*/ 6 w 204"/>
                <a:gd name="T3" fmla="*/ 0 h 7"/>
                <a:gd name="T4" fmla="*/ 6 w 204"/>
                <a:gd name="T5" fmla="*/ 0 h 7"/>
                <a:gd name="T6" fmla="*/ 6 w 204"/>
                <a:gd name="T7" fmla="*/ 4 h 7"/>
                <a:gd name="T8" fmla="*/ 3 w 204"/>
                <a:gd name="T9" fmla="*/ 4 h 7"/>
                <a:gd name="T10" fmla="*/ 3 w 204"/>
                <a:gd name="T11" fmla="*/ 4 h 7"/>
                <a:gd name="T12" fmla="*/ 3 w 204"/>
                <a:gd name="T13" fmla="*/ 4 h 7"/>
                <a:gd name="T14" fmla="*/ 3 w 204"/>
                <a:gd name="T15" fmla="*/ 7 h 7"/>
                <a:gd name="T16" fmla="*/ 3 w 204"/>
                <a:gd name="T17" fmla="*/ 7 h 7"/>
                <a:gd name="T18" fmla="*/ 3 w 204"/>
                <a:gd name="T19" fmla="*/ 7 h 7"/>
                <a:gd name="T20" fmla="*/ 0 w 204"/>
                <a:gd name="T21" fmla="*/ 7 h 7"/>
                <a:gd name="T22" fmla="*/ 0 w 204"/>
                <a:gd name="T23" fmla="*/ 7 h 7"/>
                <a:gd name="T24" fmla="*/ 0 w 204"/>
                <a:gd name="T25" fmla="*/ 7 h 7"/>
                <a:gd name="T26" fmla="*/ 0 w 204"/>
                <a:gd name="T27" fmla="*/ 4 h 7"/>
                <a:gd name="T28" fmla="*/ 3 w 204"/>
                <a:gd name="T29" fmla="*/ 4 h 7"/>
                <a:gd name="T30" fmla="*/ 3 w 204"/>
                <a:gd name="T31" fmla="*/ 4 h 7"/>
                <a:gd name="T32" fmla="*/ 3 w 204"/>
                <a:gd name="T33" fmla="*/ 4 h 7"/>
                <a:gd name="T34" fmla="*/ 3 w 204"/>
                <a:gd name="T35" fmla="*/ 0 h 7"/>
                <a:gd name="T36" fmla="*/ 3 w 204"/>
                <a:gd name="T37" fmla="*/ 0 h 7"/>
                <a:gd name="T38" fmla="*/ 37 w 204"/>
                <a:gd name="T39" fmla="*/ 0 h 7"/>
                <a:gd name="T40" fmla="*/ 204 w 204"/>
                <a:gd name="T41" fmla="*/ 0 h 7"/>
                <a:gd name="T42" fmla="*/ 204 w 204"/>
                <a:gd name="T43" fmla="*/ 0 h 7"/>
                <a:gd name="T44" fmla="*/ 204 w 204"/>
                <a:gd name="T45" fmla="*/ 4 h 7"/>
                <a:gd name="T46" fmla="*/ 204 w 204"/>
                <a:gd name="T47" fmla="*/ 4 h 7"/>
                <a:gd name="T48" fmla="*/ 204 w 204"/>
                <a:gd name="T49" fmla="*/ 4 h 7"/>
                <a:gd name="T50" fmla="*/ 204 w 204"/>
                <a:gd name="T51" fmla="*/ 4 h 7"/>
                <a:gd name="T52" fmla="*/ 204 w 204"/>
                <a:gd name="T53" fmla="*/ 7 h 7"/>
                <a:gd name="T54" fmla="*/ 204 w 204"/>
                <a:gd name="T55" fmla="*/ 7 h 7"/>
                <a:gd name="T56" fmla="*/ 204 w 204"/>
                <a:gd name="T57" fmla="*/ 7 h 7"/>
                <a:gd name="T58" fmla="*/ 43 w 204"/>
                <a:gd name="T59" fmla="*/ 7 h 7"/>
                <a:gd name="T60" fmla="*/ 37 w 204"/>
                <a:gd name="T61" fmla="*/ 0 h 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w 204"/>
                <a:gd name="T94" fmla="*/ 0 h 7"/>
                <a:gd name="T95" fmla="*/ 204 w 204"/>
                <a:gd name="T96" fmla="*/ 7 h 7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T93" t="T94" r="T95" b="T96"/>
              <a:pathLst>
                <a:path w="204" h="7">
                  <a:moveTo>
                    <a:pt x="3" y="0"/>
                  </a:moveTo>
                  <a:lnTo>
                    <a:pt x="6" y="0"/>
                  </a:lnTo>
                  <a:lnTo>
                    <a:pt x="6" y="4"/>
                  </a:lnTo>
                  <a:lnTo>
                    <a:pt x="3" y="4"/>
                  </a:lnTo>
                  <a:lnTo>
                    <a:pt x="3" y="7"/>
                  </a:lnTo>
                  <a:lnTo>
                    <a:pt x="0" y="7"/>
                  </a:lnTo>
                  <a:lnTo>
                    <a:pt x="0" y="4"/>
                  </a:lnTo>
                  <a:lnTo>
                    <a:pt x="3" y="4"/>
                  </a:lnTo>
                  <a:lnTo>
                    <a:pt x="3" y="0"/>
                  </a:lnTo>
                  <a:close/>
                  <a:moveTo>
                    <a:pt x="37" y="0"/>
                  </a:moveTo>
                  <a:lnTo>
                    <a:pt x="204" y="0"/>
                  </a:lnTo>
                  <a:lnTo>
                    <a:pt x="204" y="4"/>
                  </a:lnTo>
                  <a:lnTo>
                    <a:pt x="204" y="7"/>
                  </a:lnTo>
                  <a:lnTo>
                    <a:pt x="43" y="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24" name="Freeform 817"/>
            <p:cNvSpPr>
              <a:spLocks noEditPoints="1"/>
            </p:cNvSpPr>
            <p:nvPr/>
          </p:nvSpPr>
          <p:spPr bwMode="auto">
            <a:xfrm>
              <a:off x="2162" y="403"/>
              <a:ext cx="207" cy="6"/>
            </a:xfrm>
            <a:custGeom>
              <a:avLst/>
              <a:gdLst>
                <a:gd name="T0" fmla="*/ 3 w 207"/>
                <a:gd name="T1" fmla="*/ 0 h 6"/>
                <a:gd name="T2" fmla="*/ 3 w 207"/>
                <a:gd name="T3" fmla="*/ 0 h 6"/>
                <a:gd name="T4" fmla="*/ 3 w 207"/>
                <a:gd name="T5" fmla="*/ 3 h 6"/>
                <a:gd name="T6" fmla="*/ 3 w 207"/>
                <a:gd name="T7" fmla="*/ 3 h 6"/>
                <a:gd name="T8" fmla="*/ 0 w 207"/>
                <a:gd name="T9" fmla="*/ 3 h 6"/>
                <a:gd name="T10" fmla="*/ 0 w 207"/>
                <a:gd name="T11" fmla="*/ 6 h 6"/>
                <a:gd name="T12" fmla="*/ 0 w 207"/>
                <a:gd name="T13" fmla="*/ 6 h 6"/>
                <a:gd name="T14" fmla="*/ 0 w 207"/>
                <a:gd name="T15" fmla="*/ 6 h 6"/>
                <a:gd name="T16" fmla="*/ 0 w 207"/>
                <a:gd name="T17" fmla="*/ 6 h 6"/>
                <a:gd name="T18" fmla="*/ 0 w 207"/>
                <a:gd name="T19" fmla="*/ 6 h 6"/>
                <a:gd name="T20" fmla="*/ 0 w 207"/>
                <a:gd name="T21" fmla="*/ 3 h 6"/>
                <a:gd name="T22" fmla="*/ 0 w 207"/>
                <a:gd name="T23" fmla="*/ 3 h 6"/>
                <a:gd name="T24" fmla="*/ 0 w 207"/>
                <a:gd name="T25" fmla="*/ 3 h 6"/>
                <a:gd name="T26" fmla="*/ 0 w 207"/>
                <a:gd name="T27" fmla="*/ 3 h 6"/>
                <a:gd name="T28" fmla="*/ 0 w 207"/>
                <a:gd name="T29" fmla="*/ 3 h 6"/>
                <a:gd name="T30" fmla="*/ 0 w 207"/>
                <a:gd name="T31" fmla="*/ 3 h 6"/>
                <a:gd name="T32" fmla="*/ 0 w 207"/>
                <a:gd name="T33" fmla="*/ 0 h 6"/>
                <a:gd name="T34" fmla="*/ 3 w 207"/>
                <a:gd name="T35" fmla="*/ 0 h 6"/>
                <a:gd name="T36" fmla="*/ 40 w 207"/>
                <a:gd name="T37" fmla="*/ 0 h 6"/>
                <a:gd name="T38" fmla="*/ 204 w 207"/>
                <a:gd name="T39" fmla="*/ 0 h 6"/>
                <a:gd name="T40" fmla="*/ 204 w 207"/>
                <a:gd name="T41" fmla="*/ 0 h 6"/>
                <a:gd name="T42" fmla="*/ 204 w 207"/>
                <a:gd name="T43" fmla="*/ 3 h 6"/>
                <a:gd name="T44" fmla="*/ 204 w 207"/>
                <a:gd name="T45" fmla="*/ 3 h 6"/>
                <a:gd name="T46" fmla="*/ 204 w 207"/>
                <a:gd name="T47" fmla="*/ 3 h 6"/>
                <a:gd name="T48" fmla="*/ 204 w 207"/>
                <a:gd name="T49" fmla="*/ 3 h 6"/>
                <a:gd name="T50" fmla="*/ 204 w 207"/>
                <a:gd name="T51" fmla="*/ 6 h 6"/>
                <a:gd name="T52" fmla="*/ 207 w 207"/>
                <a:gd name="T53" fmla="*/ 6 h 6"/>
                <a:gd name="T54" fmla="*/ 207 w 207"/>
                <a:gd name="T55" fmla="*/ 6 h 6"/>
                <a:gd name="T56" fmla="*/ 46 w 207"/>
                <a:gd name="T57" fmla="*/ 6 h 6"/>
                <a:gd name="T58" fmla="*/ 40 w 207"/>
                <a:gd name="T59" fmla="*/ 0 h 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7"/>
                <a:gd name="T91" fmla="*/ 0 h 6"/>
                <a:gd name="T92" fmla="*/ 207 w 207"/>
                <a:gd name="T93" fmla="*/ 6 h 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7" h="6">
                  <a:moveTo>
                    <a:pt x="3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3"/>
                  </a:lnTo>
                  <a:lnTo>
                    <a:pt x="0" y="0"/>
                  </a:lnTo>
                  <a:lnTo>
                    <a:pt x="3" y="0"/>
                  </a:lnTo>
                  <a:close/>
                  <a:moveTo>
                    <a:pt x="40" y="0"/>
                  </a:moveTo>
                  <a:lnTo>
                    <a:pt x="204" y="0"/>
                  </a:lnTo>
                  <a:lnTo>
                    <a:pt x="204" y="3"/>
                  </a:lnTo>
                  <a:lnTo>
                    <a:pt x="204" y="6"/>
                  </a:lnTo>
                  <a:lnTo>
                    <a:pt x="207" y="6"/>
                  </a:lnTo>
                  <a:lnTo>
                    <a:pt x="46" y="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25" name="Freeform 818"/>
            <p:cNvSpPr>
              <a:spLocks noEditPoints="1"/>
            </p:cNvSpPr>
            <p:nvPr/>
          </p:nvSpPr>
          <p:spPr bwMode="auto">
            <a:xfrm>
              <a:off x="2162" y="406"/>
              <a:ext cx="207" cy="6"/>
            </a:xfrm>
            <a:custGeom>
              <a:avLst/>
              <a:gdLst>
                <a:gd name="T0" fmla="*/ 0 w 207"/>
                <a:gd name="T1" fmla="*/ 0 h 6"/>
                <a:gd name="T2" fmla="*/ 3 w 207"/>
                <a:gd name="T3" fmla="*/ 0 h 6"/>
                <a:gd name="T4" fmla="*/ 0 w 207"/>
                <a:gd name="T5" fmla="*/ 0 h 6"/>
                <a:gd name="T6" fmla="*/ 0 w 207"/>
                <a:gd name="T7" fmla="*/ 3 h 6"/>
                <a:gd name="T8" fmla="*/ 0 w 207"/>
                <a:gd name="T9" fmla="*/ 3 h 6"/>
                <a:gd name="T10" fmla="*/ 0 w 207"/>
                <a:gd name="T11" fmla="*/ 3 h 6"/>
                <a:gd name="T12" fmla="*/ 0 w 207"/>
                <a:gd name="T13" fmla="*/ 3 h 6"/>
                <a:gd name="T14" fmla="*/ 0 w 207"/>
                <a:gd name="T15" fmla="*/ 3 h 6"/>
                <a:gd name="T16" fmla="*/ 0 w 207"/>
                <a:gd name="T17" fmla="*/ 3 h 6"/>
                <a:gd name="T18" fmla="*/ 0 w 207"/>
                <a:gd name="T19" fmla="*/ 3 h 6"/>
                <a:gd name="T20" fmla="*/ 0 w 207"/>
                <a:gd name="T21" fmla="*/ 3 h 6"/>
                <a:gd name="T22" fmla="*/ 0 w 207"/>
                <a:gd name="T23" fmla="*/ 3 h 6"/>
                <a:gd name="T24" fmla="*/ 0 w 207"/>
                <a:gd name="T25" fmla="*/ 0 h 6"/>
                <a:gd name="T26" fmla="*/ 0 w 207"/>
                <a:gd name="T27" fmla="*/ 0 h 6"/>
                <a:gd name="T28" fmla="*/ 0 w 207"/>
                <a:gd name="T29" fmla="*/ 0 h 6"/>
                <a:gd name="T30" fmla="*/ 0 w 207"/>
                <a:gd name="T31" fmla="*/ 0 h 6"/>
                <a:gd name="T32" fmla="*/ 0 w 207"/>
                <a:gd name="T33" fmla="*/ 0 h 6"/>
                <a:gd name="T34" fmla="*/ 0 w 207"/>
                <a:gd name="T35" fmla="*/ 0 h 6"/>
                <a:gd name="T36" fmla="*/ 43 w 207"/>
                <a:gd name="T37" fmla="*/ 0 h 6"/>
                <a:gd name="T38" fmla="*/ 204 w 207"/>
                <a:gd name="T39" fmla="*/ 0 h 6"/>
                <a:gd name="T40" fmla="*/ 204 w 207"/>
                <a:gd name="T41" fmla="*/ 0 h 6"/>
                <a:gd name="T42" fmla="*/ 204 w 207"/>
                <a:gd name="T43" fmla="*/ 3 h 6"/>
                <a:gd name="T44" fmla="*/ 207 w 207"/>
                <a:gd name="T45" fmla="*/ 3 h 6"/>
                <a:gd name="T46" fmla="*/ 207 w 207"/>
                <a:gd name="T47" fmla="*/ 3 h 6"/>
                <a:gd name="T48" fmla="*/ 207 w 207"/>
                <a:gd name="T49" fmla="*/ 3 h 6"/>
                <a:gd name="T50" fmla="*/ 207 w 207"/>
                <a:gd name="T51" fmla="*/ 6 h 6"/>
                <a:gd name="T52" fmla="*/ 207 w 207"/>
                <a:gd name="T53" fmla="*/ 6 h 6"/>
                <a:gd name="T54" fmla="*/ 207 w 207"/>
                <a:gd name="T55" fmla="*/ 6 h 6"/>
                <a:gd name="T56" fmla="*/ 49 w 207"/>
                <a:gd name="T57" fmla="*/ 6 h 6"/>
                <a:gd name="T58" fmla="*/ 43 w 207"/>
                <a:gd name="T59" fmla="*/ 0 h 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7"/>
                <a:gd name="T91" fmla="*/ 0 h 6"/>
                <a:gd name="T92" fmla="*/ 207 w 207"/>
                <a:gd name="T93" fmla="*/ 6 h 6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7" h="6">
                  <a:moveTo>
                    <a:pt x="0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0" y="0"/>
                  </a:lnTo>
                  <a:close/>
                  <a:moveTo>
                    <a:pt x="43" y="0"/>
                  </a:moveTo>
                  <a:lnTo>
                    <a:pt x="204" y="0"/>
                  </a:lnTo>
                  <a:lnTo>
                    <a:pt x="204" y="3"/>
                  </a:lnTo>
                  <a:lnTo>
                    <a:pt x="207" y="3"/>
                  </a:lnTo>
                  <a:lnTo>
                    <a:pt x="207" y="6"/>
                  </a:lnTo>
                  <a:lnTo>
                    <a:pt x="49" y="6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26" name="Freeform 819"/>
            <p:cNvSpPr>
              <a:spLocks/>
            </p:cNvSpPr>
            <p:nvPr/>
          </p:nvSpPr>
          <p:spPr bwMode="auto">
            <a:xfrm>
              <a:off x="2208" y="409"/>
              <a:ext cx="161" cy="6"/>
            </a:xfrm>
            <a:custGeom>
              <a:avLst/>
              <a:gdLst>
                <a:gd name="T0" fmla="*/ 0 w 161"/>
                <a:gd name="T1" fmla="*/ 0 h 6"/>
                <a:gd name="T2" fmla="*/ 161 w 161"/>
                <a:gd name="T3" fmla="*/ 0 h 6"/>
                <a:gd name="T4" fmla="*/ 161 w 161"/>
                <a:gd name="T5" fmla="*/ 0 h 6"/>
                <a:gd name="T6" fmla="*/ 161 w 161"/>
                <a:gd name="T7" fmla="*/ 3 h 6"/>
                <a:gd name="T8" fmla="*/ 161 w 161"/>
                <a:gd name="T9" fmla="*/ 3 h 6"/>
                <a:gd name="T10" fmla="*/ 161 w 161"/>
                <a:gd name="T11" fmla="*/ 3 h 6"/>
                <a:gd name="T12" fmla="*/ 161 w 161"/>
                <a:gd name="T13" fmla="*/ 3 h 6"/>
                <a:gd name="T14" fmla="*/ 161 w 161"/>
                <a:gd name="T15" fmla="*/ 6 h 6"/>
                <a:gd name="T16" fmla="*/ 161 w 161"/>
                <a:gd name="T17" fmla="*/ 6 h 6"/>
                <a:gd name="T18" fmla="*/ 161 w 161"/>
                <a:gd name="T19" fmla="*/ 6 h 6"/>
                <a:gd name="T20" fmla="*/ 3 w 161"/>
                <a:gd name="T21" fmla="*/ 6 h 6"/>
                <a:gd name="T22" fmla="*/ 0 w 16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1"/>
                <a:gd name="T37" fmla="*/ 0 h 6"/>
                <a:gd name="T38" fmla="*/ 161 w 16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1" h="6">
                  <a:moveTo>
                    <a:pt x="0" y="0"/>
                  </a:moveTo>
                  <a:lnTo>
                    <a:pt x="161" y="0"/>
                  </a:lnTo>
                  <a:lnTo>
                    <a:pt x="161" y="3"/>
                  </a:lnTo>
                  <a:lnTo>
                    <a:pt x="161" y="6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27" name="Freeform 820"/>
            <p:cNvSpPr>
              <a:spLocks/>
            </p:cNvSpPr>
            <p:nvPr/>
          </p:nvSpPr>
          <p:spPr bwMode="auto">
            <a:xfrm>
              <a:off x="2211" y="412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8 w 158"/>
                <a:gd name="T3" fmla="*/ 0 h 6"/>
                <a:gd name="T4" fmla="*/ 158 w 158"/>
                <a:gd name="T5" fmla="*/ 0 h 6"/>
                <a:gd name="T6" fmla="*/ 158 w 158"/>
                <a:gd name="T7" fmla="*/ 3 h 6"/>
                <a:gd name="T8" fmla="*/ 158 w 158"/>
                <a:gd name="T9" fmla="*/ 3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6 h 6"/>
                <a:gd name="T16" fmla="*/ 158 w 158"/>
                <a:gd name="T17" fmla="*/ 6 h 6"/>
                <a:gd name="T18" fmla="*/ 158 w 158"/>
                <a:gd name="T19" fmla="*/ 6 h 6"/>
                <a:gd name="T20" fmla="*/ 3 w 158"/>
                <a:gd name="T21" fmla="*/ 6 h 6"/>
                <a:gd name="T22" fmla="*/ 0 w 158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8"/>
                <a:gd name="T37" fmla="*/ 0 h 6"/>
                <a:gd name="T38" fmla="*/ 158 w 158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8" h="6">
                  <a:moveTo>
                    <a:pt x="0" y="0"/>
                  </a:moveTo>
                  <a:lnTo>
                    <a:pt x="158" y="0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28" name="Freeform 821"/>
            <p:cNvSpPr>
              <a:spLocks/>
            </p:cNvSpPr>
            <p:nvPr/>
          </p:nvSpPr>
          <p:spPr bwMode="auto">
            <a:xfrm>
              <a:off x="2211" y="415"/>
              <a:ext cx="161" cy="6"/>
            </a:xfrm>
            <a:custGeom>
              <a:avLst/>
              <a:gdLst>
                <a:gd name="T0" fmla="*/ 0 w 161"/>
                <a:gd name="T1" fmla="*/ 0 h 6"/>
                <a:gd name="T2" fmla="*/ 158 w 161"/>
                <a:gd name="T3" fmla="*/ 0 h 6"/>
                <a:gd name="T4" fmla="*/ 158 w 161"/>
                <a:gd name="T5" fmla="*/ 0 h 6"/>
                <a:gd name="T6" fmla="*/ 158 w 161"/>
                <a:gd name="T7" fmla="*/ 3 h 6"/>
                <a:gd name="T8" fmla="*/ 158 w 161"/>
                <a:gd name="T9" fmla="*/ 3 h 6"/>
                <a:gd name="T10" fmla="*/ 158 w 161"/>
                <a:gd name="T11" fmla="*/ 3 h 6"/>
                <a:gd name="T12" fmla="*/ 158 w 161"/>
                <a:gd name="T13" fmla="*/ 3 h 6"/>
                <a:gd name="T14" fmla="*/ 161 w 161"/>
                <a:gd name="T15" fmla="*/ 6 h 6"/>
                <a:gd name="T16" fmla="*/ 161 w 161"/>
                <a:gd name="T17" fmla="*/ 6 h 6"/>
                <a:gd name="T18" fmla="*/ 161 w 161"/>
                <a:gd name="T19" fmla="*/ 6 h 6"/>
                <a:gd name="T20" fmla="*/ 6 w 161"/>
                <a:gd name="T21" fmla="*/ 6 h 6"/>
                <a:gd name="T22" fmla="*/ 0 w 16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1"/>
                <a:gd name="T37" fmla="*/ 0 h 6"/>
                <a:gd name="T38" fmla="*/ 161 w 16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1" h="6">
                  <a:moveTo>
                    <a:pt x="0" y="0"/>
                  </a:moveTo>
                  <a:lnTo>
                    <a:pt x="158" y="0"/>
                  </a:lnTo>
                  <a:lnTo>
                    <a:pt x="158" y="3"/>
                  </a:lnTo>
                  <a:lnTo>
                    <a:pt x="161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29" name="Freeform 822"/>
            <p:cNvSpPr>
              <a:spLocks/>
            </p:cNvSpPr>
            <p:nvPr/>
          </p:nvSpPr>
          <p:spPr bwMode="auto">
            <a:xfrm>
              <a:off x="2214" y="418"/>
              <a:ext cx="158" cy="6"/>
            </a:xfrm>
            <a:custGeom>
              <a:avLst/>
              <a:gdLst>
                <a:gd name="T0" fmla="*/ 0 w 158"/>
                <a:gd name="T1" fmla="*/ 0 h 6"/>
                <a:gd name="T2" fmla="*/ 155 w 158"/>
                <a:gd name="T3" fmla="*/ 0 h 6"/>
                <a:gd name="T4" fmla="*/ 155 w 158"/>
                <a:gd name="T5" fmla="*/ 0 h 6"/>
                <a:gd name="T6" fmla="*/ 158 w 158"/>
                <a:gd name="T7" fmla="*/ 3 h 6"/>
                <a:gd name="T8" fmla="*/ 158 w 158"/>
                <a:gd name="T9" fmla="*/ 3 h 6"/>
                <a:gd name="T10" fmla="*/ 158 w 158"/>
                <a:gd name="T11" fmla="*/ 3 h 6"/>
                <a:gd name="T12" fmla="*/ 158 w 158"/>
                <a:gd name="T13" fmla="*/ 3 h 6"/>
                <a:gd name="T14" fmla="*/ 158 w 158"/>
                <a:gd name="T15" fmla="*/ 6 h 6"/>
                <a:gd name="T16" fmla="*/ 158 w 158"/>
                <a:gd name="T17" fmla="*/ 6 h 6"/>
                <a:gd name="T18" fmla="*/ 158 w 158"/>
                <a:gd name="T19" fmla="*/ 6 h 6"/>
                <a:gd name="T20" fmla="*/ 6 w 158"/>
                <a:gd name="T21" fmla="*/ 6 h 6"/>
                <a:gd name="T22" fmla="*/ 0 w 158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8"/>
                <a:gd name="T37" fmla="*/ 0 h 6"/>
                <a:gd name="T38" fmla="*/ 158 w 158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8" h="6">
                  <a:moveTo>
                    <a:pt x="0" y="0"/>
                  </a:moveTo>
                  <a:lnTo>
                    <a:pt x="155" y="0"/>
                  </a:lnTo>
                  <a:lnTo>
                    <a:pt x="158" y="3"/>
                  </a:lnTo>
                  <a:lnTo>
                    <a:pt x="15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30" name="Freeform 823"/>
            <p:cNvSpPr>
              <a:spLocks/>
            </p:cNvSpPr>
            <p:nvPr/>
          </p:nvSpPr>
          <p:spPr bwMode="auto">
            <a:xfrm>
              <a:off x="2217" y="421"/>
              <a:ext cx="155" cy="6"/>
            </a:xfrm>
            <a:custGeom>
              <a:avLst/>
              <a:gdLst>
                <a:gd name="T0" fmla="*/ 0 w 155"/>
                <a:gd name="T1" fmla="*/ 0 h 6"/>
                <a:gd name="T2" fmla="*/ 155 w 155"/>
                <a:gd name="T3" fmla="*/ 0 h 6"/>
                <a:gd name="T4" fmla="*/ 155 w 155"/>
                <a:gd name="T5" fmla="*/ 0 h 6"/>
                <a:gd name="T6" fmla="*/ 155 w 155"/>
                <a:gd name="T7" fmla="*/ 3 h 6"/>
                <a:gd name="T8" fmla="*/ 155 w 155"/>
                <a:gd name="T9" fmla="*/ 3 h 6"/>
                <a:gd name="T10" fmla="*/ 155 w 155"/>
                <a:gd name="T11" fmla="*/ 3 h 6"/>
                <a:gd name="T12" fmla="*/ 155 w 155"/>
                <a:gd name="T13" fmla="*/ 3 h 6"/>
                <a:gd name="T14" fmla="*/ 155 w 155"/>
                <a:gd name="T15" fmla="*/ 6 h 6"/>
                <a:gd name="T16" fmla="*/ 155 w 155"/>
                <a:gd name="T17" fmla="*/ 6 h 6"/>
                <a:gd name="T18" fmla="*/ 155 w 155"/>
                <a:gd name="T19" fmla="*/ 6 h 6"/>
                <a:gd name="T20" fmla="*/ 6 w 155"/>
                <a:gd name="T21" fmla="*/ 6 h 6"/>
                <a:gd name="T22" fmla="*/ 0 w 155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5"/>
                <a:gd name="T37" fmla="*/ 0 h 6"/>
                <a:gd name="T38" fmla="*/ 155 w 155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5" h="6">
                  <a:moveTo>
                    <a:pt x="0" y="0"/>
                  </a:moveTo>
                  <a:lnTo>
                    <a:pt x="155" y="0"/>
                  </a:lnTo>
                  <a:lnTo>
                    <a:pt x="155" y="3"/>
                  </a:lnTo>
                  <a:lnTo>
                    <a:pt x="155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31" name="Freeform 824"/>
            <p:cNvSpPr>
              <a:spLocks/>
            </p:cNvSpPr>
            <p:nvPr/>
          </p:nvSpPr>
          <p:spPr bwMode="auto">
            <a:xfrm>
              <a:off x="2220" y="424"/>
              <a:ext cx="155" cy="6"/>
            </a:xfrm>
            <a:custGeom>
              <a:avLst/>
              <a:gdLst>
                <a:gd name="T0" fmla="*/ 0 w 155"/>
                <a:gd name="T1" fmla="*/ 0 h 6"/>
                <a:gd name="T2" fmla="*/ 152 w 155"/>
                <a:gd name="T3" fmla="*/ 0 h 6"/>
                <a:gd name="T4" fmla="*/ 152 w 155"/>
                <a:gd name="T5" fmla="*/ 0 h 6"/>
                <a:gd name="T6" fmla="*/ 152 w 155"/>
                <a:gd name="T7" fmla="*/ 3 h 6"/>
                <a:gd name="T8" fmla="*/ 152 w 155"/>
                <a:gd name="T9" fmla="*/ 3 h 6"/>
                <a:gd name="T10" fmla="*/ 152 w 155"/>
                <a:gd name="T11" fmla="*/ 3 h 6"/>
                <a:gd name="T12" fmla="*/ 152 w 155"/>
                <a:gd name="T13" fmla="*/ 3 h 6"/>
                <a:gd name="T14" fmla="*/ 152 w 155"/>
                <a:gd name="T15" fmla="*/ 6 h 6"/>
                <a:gd name="T16" fmla="*/ 152 w 155"/>
                <a:gd name="T17" fmla="*/ 6 h 6"/>
                <a:gd name="T18" fmla="*/ 155 w 155"/>
                <a:gd name="T19" fmla="*/ 6 h 6"/>
                <a:gd name="T20" fmla="*/ 6 w 155"/>
                <a:gd name="T21" fmla="*/ 6 h 6"/>
                <a:gd name="T22" fmla="*/ 0 w 155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5"/>
                <a:gd name="T37" fmla="*/ 0 h 6"/>
                <a:gd name="T38" fmla="*/ 155 w 155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5" h="6">
                  <a:moveTo>
                    <a:pt x="0" y="0"/>
                  </a:moveTo>
                  <a:lnTo>
                    <a:pt x="152" y="0"/>
                  </a:lnTo>
                  <a:lnTo>
                    <a:pt x="152" y="3"/>
                  </a:lnTo>
                  <a:lnTo>
                    <a:pt x="152" y="6"/>
                  </a:lnTo>
                  <a:lnTo>
                    <a:pt x="155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32" name="Freeform 825"/>
            <p:cNvSpPr>
              <a:spLocks/>
            </p:cNvSpPr>
            <p:nvPr/>
          </p:nvSpPr>
          <p:spPr bwMode="auto">
            <a:xfrm>
              <a:off x="2223" y="427"/>
              <a:ext cx="152" cy="6"/>
            </a:xfrm>
            <a:custGeom>
              <a:avLst/>
              <a:gdLst>
                <a:gd name="T0" fmla="*/ 0 w 152"/>
                <a:gd name="T1" fmla="*/ 0 h 6"/>
                <a:gd name="T2" fmla="*/ 149 w 152"/>
                <a:gd name="T3" fmla="*/ 0 h 6"/>
                <a:gd name="T4" fmla="*/ 149 w 152"/>
                <a:gd name="T5" fmla="*/ 0 h 6"/>
                <a:gd name="T6" fmla="*/ 149 w 152"/>
                <a:gd name="T7" fmla="*/ 3 h 6"/>
                <a:gd name="T8" fmla="*/ 149 w 152"/>
                <a:gd name="T9" fmla="*/ 3 h 6"/>
                <a:gd name="T10" fmla="*/ 149 w 152"/>
                <a:gd name="T11" fmla="*/ 3 h 6"/>
                <a:gd name="T12" fmla="*/ 152 w 152"/>
                <a:gd name="T13" fmla="*/ 3 h 6"/>
                <a:gd name="T14" fmla="*/ 152 w 152"/>
                <a:gd name="T15" fmla="*/ 6 h 6"/>
                <a:gd name="T16" fmla="*/ 152 w 152"/>
                <a:gd name="T17" fmla="*/ 6 h 6"/>
                <a:gd name="T18" fmla="*/ 152 w 152"/>
                <a:gd name="T19" fmla="*/ 6 h 6"/>
                <a:gd name="T20" fmla="*/ 6 w 152"/>
                <a:gd name="T21" fmla="*/ 6 h 6"/>
                <a:gd name="T22" fmla="*/ 0 w 15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52"/>
                <a:gd name="T37" fmla="*/ 0 h 6"/>
                <a:gd name="T38" fmla="*/ 152 w 15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52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52" y="3"/>
                  </a:lnTo>
                  <a:lnTo>
                    <a:pt x="152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33" name="Freeform 826"/>
            <p:cNvSpPr>
              <a:spLocks/>
            </p:cNvSpPr>
            <p:nvPr/>
          </p:nvSpPr>
          <p:spPr bwMode="auto">
            <a:xfrm>
              <a:off x="2226" y="430"/>
              <a:ext cx="149" cy="6"/>
            </a:xfrm>
            <a:custGeom>
              <a:avLst/>
              <a:gdLst>
                <a:gd name="T0" fmla="*/ 0 w 149"/>
                <a:gd name="T1" fmla="*/ 0 h 6"/>
                <a:gd name="T2" fmla="*/ 149 w 149"/>
                <a:gd name="T3" fmla="*/ 0 h 6"/>
                <a:gd name="T4" fmla="*/ 149 w 149"/>
                <a:gd name="T5" fmla="*/ 0 h 6"/>
                <a:gd name="T6" fmla="*/ 149 w 149"/>
                <a:gd name="T7" fmla="*/ 3 h 6"/>
                <a:gd name="T8" fmla="*/ 149 w 149"/>
                <a:gd name="T9" fmla="*/ 3 h 6"/>
                <a:gd name="T10" fmla="*/ 149 w 149"/>
                <a:gd name="T11" fmla="*/ 3 h 6"/>
                <a:gd name="T12" fmla="*/ 149 w 149"/>
                <a:gd name="T13" fmla="*/ 3 h 6"/>
                <a:gd name="T14" fmla="*/ 149 w 149"/>
                <a:gd name="T15" fmla="*/ 6 h 6"/>
                <a:gd name="T16" fmla="*/ 149 w 149"/>
                <a:gd name="T17" fmla="*/ 6 h 6"/>
                <a:gd name="T18" fmla="*/ 149 w 149"/>
                <a:gd name="T19" fmla="*/ 6 h 6"/>
                <a:gd name="T20" fmla="*/ 6 w 149"/>
                <a:gd name="T21" fmla="*/ 6 h 6"/>
                <a:gd name="T22" fmla="*/ 0 w 149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9"/>
                <a:gd name="T37" fmla="*/ 0 h 6"/>
                <a:gd name="T38" fmla="*/ 149 w 149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9" h="6">
                  <a:moveTo>
                    <a:pt x="0" y="0"/>
                  </a:moveTo>
                  <a:lnTo>
                    <a:pt x="149" y="0"/>
                  </a:lnTo>
                  <a:lnTo>
                    <a:pt x="149" y="3"/>
                  </a:lnTo>
                  <a:lnTo>
                    <a:pt x="149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34" name="Freeform 827"/>
            <p:cNvSpPr>
              <a:spLocks/>
            </p:cNvSpPr>
            <p:nvPr/>
          </p:nvSpPr>
          <p:spPr bwMode="auto">
            <a:xfrm>
              <a:off x="2229" y="433"/>
              <a:ext cx="146" cy="6"/>
            </a:xfrm>
            <a:custGeom>
              <a:avLst/>
              <a:gdLst>
                <a:gd name="T0" fmla="*/ 0 w 146"/>
                <a:gd name="T1" fmla="*/ 0 h 6"/>
                <a:gd name="T2" fmla="*/ 146 w 146"/>
                <a:gd name="T3" fmla="*/ 0 h 6"/>
                <a:gd name="T4" fmla="*/ 146 w 146"/>
                <a:gd name="T5" fmla="*/ 0 h 6"/>
                <a:gd name="T6" fmla="*/ 146 w 146"/>
                <a:gd name="T7" fmla="*/ 3 h 6"/>
                <a:gd name="T8" fmla="*/ 146 w 146"/>
                <a:gd name="T9" fmla="*/ 3 h 6"/>
                <a:gd name="T10" fmla="*/ 146 w 146"/>
                <a:gd name="T11" fmla="*/ 3 h 6"/>
                <a:gd name="T12" fmla="*/ 146 w 146"/>
                <a:gd name="T13" fmla="*/ 3 h 6"/>
                <a:gd name="T14" fmla="*/ 146 w 146"/>
                <a:gd name="T15" fmla="*/ 6 h 6"/>
                <a:gd name="T16" fmla="*/ 146 w 146"/>
                <a:gd name="T17" fmla="*/ 6 h 6"/>
                <a:gd name="T18" fmla="*/ 146 w 146"/>
                <a:gd name="T19" fmla="*/ 6 h 6"/>
                <a:gd name="T20" fmla="*/ 3 w 146"/>
                <a:gd name="T21" fmla="*/ 6 h 6"/>
                <a:gd name="T22" fmla="*/ 0 w 14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6"/>
                <a:gd name="T37" fmla="*/ 0 h 6"/>
                <a:gd name="T38" fmla="*/ 146 w 14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6" h="6">
                  <a:moveTo>
                    <a:pt x="0" y="0"/>
                  </a:moveTo>
                  <a:lnTo>
                    <a:pt x="146" y="0"/>
                  </a:lnTo>
                  <a:lnTo>
                    <a:pt x="146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35" name="Freeform 828"/>
            <p:cNvSpPr>
              <a:spLocks/>
            </p:cNvSpPr>
            <p:nvPr/>
          </p:nvSpPr>
          <p:spPr bwMode="auto">
            <a:xfrm>
              <a:off x="2232" y="436"/>
              <a:ext cx="146" cy="6"/>
            </a:xfrm>
            <a:custGeom>
              <a:avLst/>
              <a:gdLst>
                <a:gd name="T0" fmla="*/ 0 w 146"/>
                <a:gd name="T1" fmla="*/ 0 h 6"/>
                <a:gd name="T2" fmla="*/ 143 w 146"/>
                <a:gd name="T3" fmla="*/ 0 h 6"/>
                <a:gd name="T4" fmla="*/ 143 w 146"/>
                <a:gd name="T5" fmla="*/ 0 h 6"/>
                <a:gd name="T6" fmla="*/ 143 w 146"/>
                <a:gd name="T7" fmla="*/ 3 h 6"/>
                <a:gd name="T8" fmla="*/ 143 w 146"/>
                <a:gd name="T9" fmla="*/ 3 h 6"/>
                <a:gd name="T10" fmla="*/ 143 w 146"/>
                <a:gd name="T11" fmla="*/ 3 h 6"/>
                <a:gd name="T12" fmla="*/ 143 w 146"/>
                <a:gd name="T13" fmla="*/ 3 h 6"/>
                <a:gd name="T14" fmla="*/ 146 w 146"/>
                <a:gd name="T15" fmla="*/ 6 h 6"/>
                <a:gd name="T16" fmla="*/ 146 w 146"/>
                <a:gd name="T17" fmla="*/ 6 h 6"/>
                <a:gd name="T18" fmla="*/ 146 w 146"/>
                <a:gd name="T19" fmla="*/ 6 h 6"/>
                <a:gd name="T20" fmla="*/ 3 w 146"/>
                <a:gd name="T21" fmla="*/ 6 h 6"/>
                <a:gd name="T22" fmla="*/ 0 w 14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6"/>
                <a:gd name="T37" fmla="*/ 0 h 6"/>
                <a:gd name="T38" fmla="*/ 146 w 14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6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6" y="6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36" name="Freeform 829"/>
            <p:cNvSpPr>
              <a:spLocks/>
            </p:cNvSpPr>
            <p:nvPr/>
          </p:nvSpPr>
          <p:spPr bwMode="auto">
            <a:xfrm>
              <a:off x="2232" y="439"/>
              <a:ext cx="146" cy="6"/>
            </a:xfrm>
            <a:custGeom>
              <a:avLst/>
              <a:gdLst>
                <a:gd name="T0" fmla="*/ 0 w 146"/>
                <a:gd name="T1" fmla="*/ 0 h 6"/>
                <a:gd name="T2" fmla="*/ 143 w 146"/>
                <a:gd name="T3" fmla="*/ 0 h 6"/>
                <a:gd name="T4" fmla="*/ 143 w 146"/>
                <a:gd name="T5" fmla="*/ 0 h 6"/>
                <a:gd name="T6" fmla="*/ 146 w 146"/>
                <a:gd name="T7" fmla="*/ 3 h 6"/>
                <a:gd name="T8" fmla="*/ 146 w 146"/>
                <a:gd name="T9" fmla="*/ 3 h 6"/>
                <a:gd name="T10" fmla="*/ 146 w 146"/>
                <a:gd name="T11" fmla="*/ 3 h 6"/>
                <a:gd name="T12" fmla="*/ 146 w 146"/>
                <a:gd name="T13" fmla="*/ 3 h 6"/>
                <a:gd name="T14" fmla="*/ 146 w 146"/>
                <a:gd name="T15" fmla="*/ 6 h 6"/>
                <a:gd name="T16" fmla="*/ 146 w 146"/>
                <a:gd name="T17" fmla="*/ 6 h 6"/>
                <a:gd name="T18" fmla="*/ 146 w 146"/>
                <a:gd name="T19" fmla="*/ 6 h 6"/>
                <a:gd name="T20" fmla="*/ 6 w 146"/>
                <a:gd name="T21" fmla="*/ 6 h 6"/>
                <a:gd name="T22" fmla="*/ 0 w 14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6"/>
                <a:gd name="T37" fmla="*/ 0 h 6"/>
                <a:gd name="T38" fmla="*/ 146 w 14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6" h="6">
                  <a:moveTo>
                    <a:pt x="0" y="0"/>
                  </a:moveTo>
                  <a:lnTo>
                    <a:pt x="143" y="0"/>
                  </a:lnTo>
                  <a:lnTo>
                    <a:pt x="146" y="3"/>
                  </a:lnTo>
                  <a:lnTo>
                    <a:pt x="146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37" name="Freeform 830"/>
            <p:cNvSpPr>
              <a:spLocks/>
            </p:cNvSpPr>
            <p:nvPr/>
          </p:nvSpPr>
          <p:spPr bwMode="auto">
            <a:xfrm>
              <a:off x="2235" y="442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3 w 143"/>
                <a:gd name="T3" fmla="*/ 0 h 6"/>
                <a:gd name="T4" fmla="*/ 143 w 143"/>
                <a:gd name="T5" fmla="*/ 0 h 6"/>
                <a:gd name="T6" fmla="*/ 143 w 143"/>
                <a:gd name="T7" fmla="*/ 3 h 6"/>
                <a:gd name="T8" fmla="*/ 143 w 143"/>
                <a:gd name="T9" fmla="*/ 3 h 6"/>
                <a:gd name="T10" fmla="*/ 143 w 143"/>
                <a:gd name="T11" fmla="*/ 3 h 6"/>
                <a:gd name="T12" fmla="*/ 143 w 143"/>
                <a:gd name="T13" fmla="*/ 3 h 6"/>
                <a:gd name="T14" fmla="*/ 143 w 143"/>
                <a:gd name="T15" fmla="*/ 6 h 6"/>
                <a:gd name="T16" fmla="*/ 143 w 143"/>
                <a:gd name="T17" fmla="*/ 6 h 6"/>
                <a:gd name="T18" fmla="*/ 143 w 143"/>
                <a:gd name="T19" fmla="*/ 6 h 6"/>
                <a:gd name="T20" fmla="*/ 6 w 143"/>
                <a:gd name="T21" fmla="*/ 6 h 6"/>
                <a:gd name="T22" fmla="*/ 0 w 143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3"/>
                <a:gd name="T37" fmla="*/ 0 h 6"/>
                <a:gd name="T38" fmla="*/ 143 w 143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3" h="6">
                  <a:moveTo>
                    <a:pt x="0" y="0"/>
                  </a:moveTo>
                  <a:lnTo>
                    <a:pt x="143" y="0"/>
                  </a:lnTo>
                  <a:lnTo>
                    <a:pt x="143" y="3"/>
                  </a:lnTo>
                  <a:lnTo>
                    <a:pt x="143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38" name="Freeform 831"/>
            <p:cNvSpPr>
              <a:spLocks/>
            </p:cNvSpPr>
            <p:nvPr/>
          </p:nvSpPr>
          <p:spPr bwMode="auto">
            <a:xfrm>
              <a:off x="2238" y="445"/>
              <a:ext cx="143" cy="6"/>
            </a:xfrm>
            <a:custGeom>
              <a:avLst/>
              <a:gdLst>
                <a:gd name="T0" fmla="*/ 0 w 143"/>
                <a:gd name="T1" fmla="*/ 0 h 6"/>
                <a:gd name="T2" fmla="*/ 140 w 143"/>
                <a:gd name="T3" fmla="*/ 0 h 6"/>
                <a:gd name="T4" fmla="*/ 140 w 143"/>
                <a:gd name="T5" fmla="*/ 0 h 6"/>
                <a:gd name="T6" fmla="*/ 140 w 143"/>
                <a:gd name="T7" fmla="*/ 3 h 6"/>
                <a:gd name="T8" fmla="*/ 140 w 143"/>
                <a:gd name="T9" fmla="*/ 3 h 6"/>
                <a:gd name="T10" fmla="*/ 140 w 143"/>
                <a:gd name="T11" fmla="*/ 3 h 6"/>
                <a:gd name="T12" fmla="*/ 140 w 143"/>
                <a:gd name="T13" fmla="*/ 3 h 6"/>
                <a:gd name="T14" fmla="*/ 140 w 143"/>
                <a:gd name="T15" fmla="*/ 6 h 6"/>
                <a:gd name="T16" fmla="*/ 140 w 143"/>
                <a:gd name="T17" fmla="*/ 6 h 6"/>
                <a:gd name="T18" fmla="*/ 143 w 143"/>
                <a:gd name="T19" fmla="*/ 6 h 6"/>
                <a:gd name="T20" fmla="*/ 6 w 143"/>
                <a:gd name="T21" fmla="*/ 6 h 6"/>
                <a:gd name="T22" fmla="*/ 0 w 143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3"/>
                <a:gd name="T37" fmla="*/ 0 h 6"/>
                <a:gd name="T38" fmla="*/ 143 w 143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3" h="6">
                  <a:moveTo>
                    <a:pt x="0" y="0"/>
                  </a:moveTo>
                  <a:lnTo>
                    <a:pt x="140" y="0"/>
                  </a:lnTo>
                  <a:lnTo>
                    <a:pt x="140" y="3"/>
                  </a:lnTo>
                  <a:lnTo>
                    <a:pt x="140" y="6"/>
                  </a:lnTo>
                  <a:lnTo>
                    <a:pt x="143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39" name="Freeform 832"/>
            <p:cNvSpPr>
              <a:spLocks/>
            </p:cNvSpPr>
            <p:nvPr/>
          </p:nvSpPr>
          <p:spPr bwMode="auto">
            <a:xfrm>
              <a:off x="2241" y="448"/>
              <a:ext cx="140" cy="6"/>
            </a:xfrm>
            <a:custGeom>
              <a:avLst/>
              <a:gdLst>
                <a:gd name="T0" fmla="*/ 0 w 140"/>
                <a:gd name="T1" fmla="*/ 0 h 6"/>
                <a:gd name="T2" fmla="*/ 137 w 140"/>
                <a:gd name="T3" fmla="*/ 0 h 6"/>
                <a:gd name="T4" fmla="*/ 137 w 140"/>
                <a:gd name="T5" fmla="*/ 0 h 6"/>
                <a:gd name="T6" fmla="*/ 137 w 140"/>
                <a:gd name="T7" fmla="*/ 3 h 6"/>
                <a:gd name="T8" fmla="*/ 137 w 140"/>
                <a:gd name="T9" fmla="*/ 3 h 6"/>
                <a:gd name="T10" fmla="*/ 140 w 140"/>
                <a:gd name="T11" fmla="*/ 3 h 6"/>
                <a:gd name="T12" fmla="*/ 140 w 140"/>
                <a:gd name="T13" fmla="*/ 3 h 6"/>
                <a:gd name="T14" fmla="*/ 140 w 140"/>
                <a:gd name="T15" fmla="*/ 6 h 6"/>
                <a:gd name="T16" fmla="*/ 140 w 140"/>
                <a:gd name="T17" fmla="*/ 6 h 6"/>
                <a:gd name="T18" fmla="*/ 140 w 140"/>
                <a:gd name="T19" fmla="*/ 6 h 6"/>
                <a:gd name="T20" fmla="*/ 6 w 140"/>
                <a:gd name="T21" fmla="*/ 6 h 6"/>
                <a:gd name="T22" fmla="*/ 0 w 140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40"/>
                <a:gd name="T37" fmla="*/ 0 h 6"/>
                <a:gd name="T38" fmla="*/ 140 w 140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40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40" y="3"/>
                  </a:lnTo>
                  <a:lnTo>
                    <a:pt x="140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40" name="Freeform 833"/>
            <p:cNvSpPr>
              <a:spLocks/>
            </p:cNvSpPr>
            <p:nvPr/>
          </p:nvSpPr>
          <p:spPr bwMode="auto">
            <a:xfrm>
              <a:off x="2244" y="451"/>
              <a:ext cx="137" cy="6"/>
            </a:xfrm>
            <a:custGeom>
              <a:avLst/>
              <a:gdLst>
                <a:gd name="T0" fmla="*/ 0 w 137"/>
                <a:gd name="T1" fmla="*/ 0 h 6"/>
                <a:gd name="T2" fmla="*/ 137 w 137"/>
                <a:gd name="T3" fmla="*/ 0 h 6"/>
                <a:gd name="T4" fmla="*/ 137 w 137"/>
                <a:gd name="T5" fmla="*/ 0 h 6"/>
                <a:gd name="T6" fmla="*/ 137 w 137"/>
                <a:gd name="T7" fmla="*/ 3 h 6"/>
                <a:gd name="T8" fmla="*/ 137 w 137"/>
                <a:gd name="T9" fmla="*/ 3 h 6"/>
                <a:gd name="T10" fmla="*/ 137 w 137"/>
                <a:gd name="T11" fmla="*/ 3 h 6"/>
                <a:gd name="T12" fmla="*/ 137 w 137"/>
                <a:gd name="T13" fmla="*/ 3 h 6"/>
                <a:gd name="T14" fmla="*/ 137 w 137"/>
                <a:gd name="T15" fmla="*/ 6 h 6"/>
                <a:gd name="T16" fmla="*/ 137 w 137"/>
                <a:gd name="T17" fmla="*/ 6 h 6"/>
                <a:gd name="T18" fmla="*/ 137 w 137"/>
                <a:gd name="T19" fmla="*/ 6 h 6"/>
                <a:gd name="T20" fmla="*/ 6 w 137"/>
                <a:gd name="T21" fmla="*/ 6 h 6"/>
                <a:gd name="T22" fmla="*/ 0 w 13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7"/>
                <a:gd name="T37" fmla="*/ 0 h 6"/>
                <a:gd name="T38" fmla="*/ 137 w 13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7" h="6">
                  <a:moveTo>
                    <a:pt x="0" y="0"/>
                  </a:moveTo>
                  <a:lnTo>
                    <a:pt x="137" y="0"/>
                  </a:lnTo>
                  <a:lnTo>
                    <a:pt x="137" y="3"/>
                  </a:lnTo>
                  <a:lnTo>
                    <a:pt x="137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41" name="Freeform 834"/>
            <p:cNvSpPr>
              <a:spLocks/>
            </p:cNvSpPr>
            <p:nvPr/>
          </p:nvSpPr>
          <p:spPr bwMode="auto">
            <a:xfrm>
              <a:off x="2247" y="454"/>
              <a:ext cx="134" cy="6"/>
            </a:xfrm>
            <a:custGeom>
              <a:avLst/>
              <a:gdLst>
                <a:gd name="T0" fmla="*/ 0 w 134"/>
                <a:gd name="T1" fmla="*/ 0 h 6"/>
                <a:gd name="T2" fmla="*/ 134 w 134"/>
                <a:gd name="T3" fmla="*/ 0 h 6"/>
                <a:gd name="T4" fmla="*/ 134 w 134"/>
                <a:gd name="T5" fmla="*/ 0 h 6"/>
                <a:gd name="T6" fmla="*/ 134 w 134"/>
                <a:gd name="T7" fmla="*/ 3 h 6"/>
                <a:gd name="T8" fmla="*/ 134 w 134"/>
                <a:gd name="T9" fmla="*/ 3 h 6"/>
                <a:gd name="T10" fmla="*/ 134 w 134"/>
                <a:gd name="T11" fmla="*/ 3 h 6"/>
                <a:gd name="T12" fmla="*/ 134 w 134"/>
                <a:gd name="T13" fmla="*/ 3 h 6"/>
                <a:gd name="T14" fmla="*/ 134 w 134"/>
                <a:gd name="T15" fmla="*/ 6 h 6"/>
                <a:gd name="T16" fmla="*/ 134 w 134"/>
                <a:gd name="T17" fmla="*/ 6 h 6"/>
                <a:gd name="T18" fmla="*/ 134 w 134"/>
                <a:gd name="T19" fmla="*/ 6 h 6"/>
                <a:gd name="T20" fmla="*/ 3 w 134"/>
                <a:gd name="T21" fmla="*/ 6 h 6"/>
                <a:gd name="T22" fmla="*/ 0 w 134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6"/>
                <a:gd name="T38" fmla="*/ 134 w 134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6">
                  <a:moveTo>
                    <a:pt x="0" y="0"/>
                  </a:moveTo>
                  <a:lnTo>
                    <a:pt x="134" y="0"/>
                  </a:lnTo>
                  <a:lnTo>
                    <a:pt x="134" y="3"/>
                  </a:lnTo>
                  <a:lnTo>
                    <a:pt x="134" y="6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42" name="Freeform 835"/>
            <p:cNvSpPr>
              <a:spLocks/>
            </p:cNvSpPr>
            <p:nvPr/>
          </p:nvSpPr>
          <p:spPr bwMode="auto">
            <a:xfrm>
              <a:off x="2250" y="457"/>
              <a:ext cx="134" cy="6"/>
            </a:xfrm>
            <a:custGeom>
              <a:avLst/>
              <a:gdLst>
                <a:gd name="T0" fmla="*/ 0 w 134"/>
                <a:gd name="T1" fmla="*/ 0 h 6"/>
                <a:gd name="T2" fmla="*/ 131 w 134"/>
                <a:gd name="T3" fmla="*/ 0 h 6"/>
                <a:gd name="T4" fmla="*/ 131 w 134"/>
                <a:gd name="T5" fmla="*/ 0 h 6"/>
                <a:gd name="T6" fmla="*/ 131 w 134"/>
                <a:gd name="T7" fmla="*/ 3 h 6"/>
                <a:gd name="T8" fmla="*/ 131 w 134"/>
                <a:gd name="T9" fmla="*/ 3 h 6"/>
                <a:gd name="T10" fmla="*/ 131 w 134"/>
                <a:gd name="T11" fmla="*/ 3 h 6"/>
                <a:gd name="T12" fmla="*/ 134 w 134"/>
                <a:gd name="T13" fmla="*/ 3 h 6"/>
                <a:gd name="T14" fmla="*/ 134 w 134"/>
                <a:gd name="T15" fmla="*/ 6 h 6"/>
                <a:gd name="T16" fmla="*/ 134 w 134"/>
                <a:gd name="T17" fmla="*/ 6 h 6"/>
                <a:gd name="T18" fmla="*/ 134 w 134"/>
                <a:gd name="T19" fmla="*/ 6 h 6"/>
                <a:gd name="T20" fmla="*/ 3 w 134"/>
                <a:gd name="T21" fmla="*/ 6 h 6"/>
                <a:gd name="T22" fmla="*/ 0 w 134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6"/>
                <a:gd name="T38" fmla="*/ 134 w 134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6">
                  <a:moveTo>
                    <a:pt x="0" y="0"/>
                  </a:moveTo>
                  <a:lnTo>
                    <a:pt x="131" y="0"/>
                  </a:lnTo>
                  <a:lnTo>
                    <a:pt x="131" y="3"/>
                  </a:lnTo>
                  <a:lnTo>
                    <a:pt x="134" y="3"/>
                  </a:lnTo>
                  <a:lnTo>
                    <a:pt x="134" y="6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43" name="Freeform 836"/>
            <p:cNvSpPr>
              <a:spLocks/>
            </p:cNvSpPr>
            <p:nvPr/>
          </p:nvSpPr>
          <p:spPr bwMode="auto">
            <a:xfrm>
              <a:off x="2250" y="460"/>
              <a:ext cx="134" cy="6"/>
            </a:xfrm>
            <a:custGeom>
              <a:avLst/>
              <a:gdLst>
                <a:gd name="T0" fmla="*/ 0 w 134"/>
                <a:gd name="T1" fmla="*/ 0 h 6"/>
                <a:gd name="T2" fmla="*/ 131 w 134"/>
                <a:gd name="T3" fmla="*/ 0 h 6"/>
                <a:gd name="T4" fmla="*/ 134 w 134"/>
                <a:gd name="T5" fmla="*/ 0 h 6"/>
                <a:gd name="T6" fmla="*/ 134 w 134"/>
                <a:gd name="T7" fmla="*/ 3 h 6"/>
                <a:gd name="T8" fmla="*/ 134 w 134"/>
                <a:gd name="T9" fmla="*/ 3 h 6"/>
                <a:gd name="T10" fmla="*/ 134 w 134"/>
                <a:gd name="T11" fmla="*/ 3 h 6"/>
                <a:gd name="T12" fmla="*/ 134 w 134"/>
                <a:gd name="T13" fmla="*/ 3 h 6"/>
                <a:gd name="T14" fmla="*/ 134 w 134"/>
                <a:gd name="T15" fmla="*/ 6 h 6"/>
                <a:gd name="T16" fmla="*/ 134 w 134"/>
                <a:gd name="T17" fmla="*/ 6 h 6"/>
                <a:gd name="T18" fmla="*/ 134 w 134"/>
                <a:gd name="T19" fmla="*/ 6 h 6"/>
                <a:gd name="T20" fmla="*/ 6 w 134"/>
                <a:gd name="T21" fmla="*/ 6 h 6"/>
                <a:gd name="T22" fmla="*/ 0 w 134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4"/>
                <a:gd name="T37" fmla="*/ 0 h 6"/>
                <a:gd name="T38" fmla="*/ 134 w 134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4" h="6">
                  <a:moveTo>
                    <a:pt x="0" y="0"/>
                  </a:moveTo>
                  <a:lnTo>
                    <a:pt x="131" y="0"/>
                  </a:lnTo>
                  <a:lnTo>
                    <a:pt x="134" y="0"/>
                  </a:lnTo>
                  <a:lnTo>
                    <a:pt x="134" y="3"/>
                  </a:lnTo>
                  <a:lnTo>
                    <a:pt x="134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44" name="Freeform 837"/>
            <p:cNvSpPr>
              <a:spLocks/>
            </p:cNvSpPr>
            <p:nvPr/>
          </p:nvSpPr>
          <p:spPr bwMode="auto">
            <a:xfrm>
              <a:off x="2253" y="463"/>
              <a:ext cx="131" cy="6"/>
            </a:xfrm>
            <a:custGeom>
              <a:avLst/>
              <a:gdLst>
                <a:gd name="T0" fmla="*/ 0 w 131"/>
                <a:gd name="T1" fmla="*/ 0 h 6"/>
                <a:gd name="T2" fmla="*/ 131 w 131"/>
                <a:gd name="T3" fmla="*/ 0 h 6"/>
                <a:gd name="T4" fmla="*/ 131 w 131"/>
                <a:gd name="T5" fmla="*/ 0 h 6"/>
                <a:gd name="T6" fmla="*/ 131 w 131"/>
                <a:gd name="T7" fmla="*/ 3 h 6"/>
                <a:gd name="T8" fmla="*/ 131 w 131"/>
                <a:gd name="T9" fmla="*/ 3 h 6"/>
                <a:gd name="T10" fmla="*/ 131 w 131"/>
                <a:gd name="T11" fmla="*/ 3 h 6"/>
                <a:gd name="T12" fmla="*/ 131 w 131"/>
                <a:gd name="T13" fmla="*/ 3 h 6"/>
                <a:gd name="T14" fmla="*/ 131 w 131"/>
                <a:gd name="T15" fmla="*/ 6 h 6"/>
                <a:gd name="T16" fmla="*/ 131 w 131"/>
                <a:gd name="T17" fmla="*/ 6 h 6"/>
                <a:gd name="T18" fmla="*/ 131 w 131"/>
                <a:gd name="T19" fmla="*/ 6 h 6"/>
                <a:gd name="T20" fmla="*/ 6 w 131"/>
                <a:gd name="T21" fmla="*/ 6 h 6"/>
                <a:gd name="T22" fmla="*/ 0 w 13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6"/>
                <a:gd name="T38" fmla="*/ 131 w 13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6">
                  <a:moveTo>
                    <a:pt x="0" y="0"/>
                  </a:moveTo>
                  <a:lnTo>
                    <a:pt x="131" y="0"/>
                  </a:lnTo>
                  <a:lnTo>
                    <a:pt x="131" y="3"/>
                  </a:lnTo>
                  <a:lnTo>
                    <a:pt x="131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45" name="Freeform 838"/>
            <p:cNvSpPr>
              <a:spLocks/>
            </p:cNvSpPr>
            <p:nvPr/>
          </p:nvSpPr>
          <p:spPr bwMode="auto">
            <a:xfrm>
              <a:off x="2256" y="466"/>
              <a:ext cx="131" cy="6"/>
            </a:xfrm>
            <a:custGeom>
              <a:avLst/>
              <a:gdLst>
                <a:gd name="T0" fmla="*/ 0 w 131"/>
                <a:gd name="T1" fmla="*/ 0 h 6"/>
                <a:gd name="T2" fmla="*/ 128 w 131"/>
                <a:gd name="T3" fmla="*/ 0 h 6"/>
                <a:gd name="T4" fmla="*/ 128 w 131"/>
                <a:gd name="T5" fmla="*/ 0 h 6"/>
                <a:gd name="T6" fmla="*/ 128 w 131"/>
                <a:gd name="T7" fmla="*/ 3 h 6"/>
                <a:gd name="T8" fmla="*/ 128 w 131"/>
                <a:gd name="T9" fmla="*/ 3 h 6"/>
                <a:gd name="T10" fmla="*/ 128 w 131"/>
                <a:gd name="T11" fmla="*/ 3 h 6"/>
                <a:gd name="T12" fmla="*/ 131 w 131"/>
                <a:gd name="T13" fmla="*/ 3 h 6"/>
                <a:gd name="T14" fmla="*/ 131 w 131"/>
                <a:gd name="T15" fmla="*/ 6 h 6"/>
                <a:gd name="T16" fmla="*/ 131 w 131"/>
                <a:gd name="T17" fmla="*/ 6 h 6"/>
                <a:gd name="T18" fmla="*/ 131 w 131"/>
                <a:gd name="T19" fmla="*/ 6 h 6"/>
                <a:gd name="T20" fmla="*/ 6 w 131"/>
                <a:gd name="T21" fmla="*/ 6 h 6"/>
                <a:gd name="T22" fmla="*/ 0 w 13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31"/>
                <a:gd name="T37" fmla="*/ 0 h 6"/>
                <a:gd name="T38" fmla="*/ 131 w 13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31" h="6">
                  <a:moveTo>
                    <a:pt x="0" y="0"/>
                  </a:moveTo>
                  <a:lnTo>
                    <a:pt x="128" y="0"/>
                  </a:lnTo>
                  <a:lnTo>
                    <a:pt x="128" y="3"/>
                  </a:lnTo>
                  <a:lnTo>
                    <a:pt x="131" y="3"/>
                  </a:lnTo>
                  <a:lnTo>
                    <a:pt x="131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46" name="Freeform 839"/>
            <p:cNvSpPr>
              <a:spLocks/>
            </p:cNvSpPr>
            <p:nvPr/>
          </p:nvSpPr>
          <p:spPr bwMode="auto">
            <a:xfrm>
              <a:off x="2259" y="469"/>
              <a:ext cx="128" cy="6"/>
            </a:xfrm>
            <a:custGeom>
              <a:avLst/>
              <a:gdLst>
                <a:gd name="T0" fmla="*/ 0 w 128"/>
                <a:gd name="T1" fmla="*/ 0 h 6"/>
                <a:gd name="T2" fmla="*/ 125 w 128"/>
                <a:gd name="T3" fmla="*/ 0 h 6"/>
                <a:gd name="T4" fmla="*/ 128 w 128"/>
                <a:gd name="T5" fmla="*/ 0 h 6"/>
                <a:gd name="T6" fmla="*/ 128 w 128"/>
                <a:gd name="T7" fmla="*/ 3 h 6"/>
                <a:gd name="T8" fmla="*/ 128 w 128"/>
                <a:gd name="T9" fmla="*/ 3 h 6"/>
                <a:gd name="T10" fmla="*/ 128 w 128"/>
                <a:gd name="T11" fmla="*/ 3 h 6"/>
                <a:gd name="T12" fmla="*/ 128 w 128"/>
                <a:gd name="T13" fmla="*/ 3 h 6"/>
                <a:gd name="T14" fmla="*/ 128 w 128"/>
                <a:gd name="T15" fmla="*/ 6 h 6"/>
                <a:gd name="T16" fmla="*/ 128 w 128"/>
                <a:gd name="T17" fmla="*/ 6 h 6"/>
                <a:gd name="T18" fmla="*/ 128 w 128"/>
                <a:gd name="T19" fmla="*/ 6 h 6"/>
                <a:gd name="T20" fmla="*/ 6 w 128"/>
                <a:gd name="T21" fmla="*/ 6 h 6"/>
                <a:gd name="T22" fmla="*/ 0 w 128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8"/>
                <a:gd name="T37" fmla="*/ 0 h 6"/>
                <a:gd name="T38" fmla="*/ 128 w 128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8" h="6">
                  <a:moveTo>
                    <a:pt x="0" y="0"/>
                  </a:moveTo>
                  <a:lnTo>
                    <a:pt x="125" y="0"/>
                  </a:lnTo>
                  <a:lnTo>
                    <a:pt x="128" y="0"/>
                  </a:lnTo>
                  <a:lnTo>
                    <a:pt x="128" y="3"/>
                  </a:lnTo>
                  <a:lnTo>
                    <a:pt x="128" y="6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47" name="Freeform 840"/>
            <p:cNvSpPr>
              <a:spLocks/>
            </p:cNvSpPr>
            <p:nvPr/>
          </p:nvSpPr>
          <p:spPr bwMode="auto">
            <a:xfrm>
              <a:off x="2262" y="472"/>
              <a:ext cx="125" cy="7"/>
            </a:xfrm>
            <a:custGeom>
              <a:avLst/>
              <a:gdLst>
                <a:gd name="T0" fmla="*/ 0 w 125"/>
                <a:gd name="T1" fmla="*/ 0 h 7"/>
                <a:gd name="T2" fmla="*/ 125 w 125"/>
                <a:gd name="T3" fmla="*/ 0 h 7"/>
                <a:gd name="T4" fmla="*/ 125 w 125"/>
                <a:gd name="T5" fmla="*/ 0 h 7"/>
                <a:gd name="T6" fmla="*/ 125 w 125"/>
                <a:gd name="T7" fmla="*/ 3 h 7"/>
                <a:gd name="T8" fmla="*/ 125 w 125"/>
                <a:gd name="T9" fmla="*/ 3 h 7"/>
                <a:gd name="T10" fmla="*/ 125 w 125"/>
                <a:gd name="T11" fmla="*/ 3 h 7"/>
                <a:gd name="T12" fmla="*/ 125 w 125"/>
                <a:gd name="T13" fmla="*/ 3 h 7"/>
                <a:gd name="T14" fmla="*/ 125 w 125"/>
                <a:gd name="T15" fmla="*/ 7 h 7"/>
                <a:gd name="T16" fmla="*/ 125 w 125"/>
                <a:gd name="T17" fmla="*/ 7 h 7"/>
                <a:gd name="T18" fmla="*/ 125 w 125"/>
                <a:gd name="T19" fmla="*/ 7 h 7"/>
                <a:gd name="T20" fmla="*/ 7 w 125"/>
                <a:gd name="T21" fmla="*/ 7 h 7"/>
                <a:gd name="T22" fmla="*/ 0 w 125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5"/>
                <a:gd name="T37" fmla="*/ 0 h 7"/>
                <a:gd name="T38" fmla="*/ 125 w 125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5" h="7">
                  <a:moveTo>
                    <a:pt x="0" y="0"/>
                  </a:moveTo>
                  <a:lnTo>
                    <a:pt x="125" y="0"/>
                  </a:lnTo>
                  <a:lnTo>
                    <a:pt x="125" y="3"/>
                  </a:lnTo>
                  <a:lnTo>
                    <a:pt x="125" y="7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48" name="Freeform 841"/>
            <p:cNvSpPr>
              <a:spLocks/>
            </p:cNvSpPr>
            <p:nvPr/>
          </p:nvSpPr>
          <p:spPr bwMode="auto">
            <a:xfrm>
              <a:off x="2265" y="475"/>
              <a:ext cx="125" cy="7"/>
            </a:xfrm>
            <a:custGeom>
              <a:avLst/>
              <a:gdLst>
                <a:gd name="T0" fmla="*/ 0 w 125"/>
                <a:gd name="T1" fmla="*/ 0 h 7"/>
                <a:gd name="T2" fmla="*/ 122 w 125"/>
                <a:gd name="T3" fmla="*/ 0 h 7"/>
                <a:gd name="T4" fmla="*/ 122 w 125"/>
                <a:gd name="T5" fmla="*/ 0 h 7"/>
                <a:gd name="T6" fmla="*/ 122 w 125"/>
                <a:gd name="T7" fmla="*/ 4 h 7"/>
                <a:gd name="T8" fmla="*/ 122 w 125"/>
                <a:gd name="T9" fmla="*/ 4 h 7"/>
                <a:gd name="T10" fmla="*/ 122 w 125"/>
                <a:gd name="T11" fmla="*/ 4 h 7"/>
                <a:gd name="T12" fmla="*/ 125 w 125"/>
                <a:gd name="T13" fmla="*/ 4 h 7"/>
                <a:gd name="T14" fmla="*/ 125 w 125"/>
                <a:gd name="T15" fmla="*/ 7 h 7"/>
                <a:gd name="T16" fmla="*/ 125 w 125"/>
                <a:gd name="T17" fmla="*/ 7 h 7"/>
                <a:gd name="T18" fmla="*/ 125 w 125"/>
                <a:gd name="T19" fmla="*/ 7 h 7"/>
                <a:gd name="T20" fmla="*/ 7 w 125"/>
                <a:gd name="T21" fmla="*/ 7 h 7"/>
                <a:gd name="T22" fmla="*/ 0 w 125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5"/>
                <a:gd name="T37" fmla="*/ 0 h 7"/>
                <a:gd name="T38" fmla="*/ 125 w 125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5" h="7">
                  <a:moveTo>
                    <a:pt x="0" y="0"/>
                  </a:moveTo>
                  <a:lnTo>
                    <a:pt x="122" y="0"/>
                  </a:lnTo>
                  <a:lnTo>
                    <a:pt x="122" y="4"/>
                  </a:lnTo>
                  <a:lnTo>
                    <a:pt x="125" y="4"/>
                  </a:lnTo>
                  <a:lnTo>
                    <a:pt x="125" y="7"/>
                  </a:lnTo>
                  <a:lnTo>
                    <a:pt x="7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49" name="Freeform 842"/>
            <p:cNvSpPr>
              <a:spLocks/>
            </p:cNvSpPr>
            <p:nvPr/>
          </p:nvSpPr>
          <p:spPr bwMode="auto">
            <a:xfrm>
              <a:off x="2269" y="479"/>
              <a:ext cx="121" cy="6"/>
            </a:xfrm>
            <a:custGeom>
              <a:avLst/>
              <a:gdLst>
                <a:gd name="T0" fmla="*/ 0 w 121"/>
                <a:gd name="T1" fmla="*/ 0 h 6"/>
                <a:gd name="T2" fmla="*/ 118 w 121"/>
                <a:gd name="T3" fmla="*/ 0 h 6"/>
                <a:gd name="T4" fmla="*/ 121 w 121"/>
                <a:gd name="T5" fmla="*/ 0 h 6"/>
                <a:gd name="T6" fmla="*/ 121 w 121"/>
                <a:gd name="T7" fmla="*/ 3 h 6"/>
                <a:gd name="T8" fmla="*/ 121 w 121"/>
                <a:gd name="T9" fmla="*/ 3 h 6"/>
                <a:gd name="T10" fmla="*/ 121 w 121"/>
                <a:gd name="T11" fmla="*/ 3 h 6"/>
                <a:gd name="T12" fmla="*/ 121 w 121"/>
                <a:gd name="T13" fmla="*/ 3 h 6"/>
                <a:gd name="T14" fmla="*/ 121 w 121"/>
                <a:gd name="T15" fmla="*/ 6 h 6"/>
                <a:gd name="T16" fmla="*/ 121 w 121"/>
                <a:gd name="T17" fmla="*/ 6 h 6"/>
                <a:gd name="T18" fmla="*/ 121 w 121"/>
                <a:gd name="T19" fmla="*/ 6 h 6"/>
                <a:gd name="T20" fmla="*/ 6 w 121"/>
                <a:gd name="T21" fmla="*/ 6 h 6"/>
                <a:gd name="T22" fmla="*/ 3 w 121"/>
                <a:gd name="T23" fmla="*/ 6 h 6"/>
                <a:gd name="T24" fmla="*/ 0 w 121"/>
                <a:gd name="T25" fmla="*/ 0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1"/>
                <a:gd name="T40" fmla="*/ 0 h 6"/>
                <a:gd name="T41" fmla="*/ 121 w 121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1" h="6">
                  <a:moveTo>
                    <a:pt x="0" y="0"/>
                  </a:moveTo>
                  <a:lnTo>
                    <a:pt x="118" y="0"/>
                  </a:lnTo>
                  <a:lnTo>
                    <a:pt x="121" y="0"/>
                  </a:lnTo>
                  <a:lnTo>
                    <a:pt x="121" y="3"/>
                  </a:lnTo>
                  <a:lnTo>
                    <a:pt x="121" y="6"/>
                  </a:lnTo>
                  <a:lnTo>
                    <a:pt x="6" y="6"/>
                  </a:lnTo>
                  <a:lnTo>
                    <a:pt x="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50" name="Freeform 843"/>
            <p:cNvSpPr>
              <a:spLocks/>
            </p:cNvSpPr>
            <p:nvPr/>
          </p:nvSpPr>
          <p:spPr bwMode="auto">
            <a:xfrm>
              <a:off x="2272" y="482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8 w 118"/>
                <a:gd name="T3" fmla="*/ 0 h 6"/>
                <a:gd name="T4" fmla="*/ 118 w 118"/>
                <a:gd name="T5" fmla="*/ 0 h 6"/>
                <a:gd name="T6" fmla="*/ 118 w 118"/>
                <a:gd name="T7" fmla="*/ 3 h 6"/>
                <a:gd name="T8" fmla="*/ 118 w 118"/>
                <a:gd name="T9" fmla="*/ 3 h 6"/>
                <a:gd name="T10" fmla="*/ 118 w 118"/>
                <a:gd name="T11" fmla="*/ 3 h 6"/>
                <a:gd name="T12" fmla="*/ 118 w 118"/>
                <a:gd name="T13" fmla="*/ 3 h 6"/>
                <a:gd name="T14" fmla="*/ 118 w 118"/>
                <a:gd name="T15" fmla="*/ 6 h 6"/>
                <a:gd name="T16" fmla="*/ 118 w 118"/>
                <a:gd name="T17" fmla="*/ 6 h 6"/>
                <a:gd name="T18" fmla="*/ 118 w 118"/>
                <a:gd name="T19" fmla="*/ 6 h 6"/>
                <a:gd name="T20" fmla="*/ 9 w 118"/>
                <a:gd name="T21" fmla="*/ 6 h 6"/>
                <a:gd name="T22" fmla="*/ 0 w 118"/>
                <a:gd name="T23" fmla="*/ 3 h 6"/>
                <a:gd name="T24" fmla="*/ 0 w 118"/>
                <a:gd name="T25" fmla="*/ 0 h 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8"/>
                <a:gd name="T40" fmla="*/ 0 h 6"/>
                <a:gd name="T41" fmla="*/ 118 w 118"/>
                <a:gd name="T42" fmla="*/ 6 h 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8" h="6">
                  <a:moveTo>
                    <a:pt x="0" y="0"/>
                  </a:moveTo>
                  <a:lnTo>
                    <a:pt x="118" y="0"/>
                  </a:lnTo>
                  <a:lnTo>
                    <a:pt x="118" y="3"/>
                  </a:lnTo>
                  <a:lnTo>
                    <a:pt x="118" y="6"/>
                  </a:lnTo>
                  <a:lnTo>
                    <a:pt x="9" y="6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51" name="Freeform 844"/>
            <p:cNvSpPr>
              <a:spLocks/>
            </p:cNvSpPr>
            <p:nvPr/>
          </p:nvSpPr>
          <p:spPr bwMode="auto">
            <a:xfrm>
              <a:off x="2275" y="485"/>
              <a:ext cx="118" cy="6"/>
            </a:xfrm>
            <a:custGeom>
              <a:avLst/>
              <a:gdLst>
                <a:gd name="T0" fmla="*/ 0 w 118"/>
                <a:gd name="T1" fmla="*/ 0 h 6"/>
                <a:gd name="T2" fmla="*/ 115 w 118"/>
                <a:gd name="T3" fmla="*/ 0 h 6"/>
                <a:gd name="T4" fmla="*/ 115 w 118"/>
                <a:gd name="T5" fmla="*/ 0 h 6"/>
                <a:gd name="T6" fmla="*/ 115 w 118"/>
                <a:gd name="T7" fmla="*/ 3 h 6"/>
                <a:gd name="T8" fmla="*/ 115 w 118"/>
                <a:gd name="T9" fmla="*/ 3 h 6"/>
                <a:gd name="T10" fmla="*/ 115 w 118"/>
                <a:gd name="T11" fmla="*/ 3 h 6"/>
                <a:gd name="T12" fmla="*/ 118 w 118"/>
                <a:gd name="T13" fmla="*/ 3 h 6"/>
                <a:gd name="T14" fmla="*/ 118 w 118"/>
                <a:gd name="T15" fmla="*/ 6 h 6"/>
                <a:gd name="T16" fmla="*/ 118 w 118"/>
                <a:gd name="T17" fmla="*/ 6 h 6"/>
                <a:gd name="T18" fmla="*/ 118 w 118"/>
                <a:gd name="T19" fmla="*/ 6 h 6"/>
                <a:gd name="T20" fmla="*/ 9 w 118"/>
                <a:gd name="T21" fmla="*/ 6 h 6"/>
                <a:gd name="T22" fmla="*/ 0 w 118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8"/>
                <a:gd name="T37" fmla="*/ 0 h 6"/>
                <a:gd name="T38" fmla="*/ 118 w 118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8" h="6">
                  <a:moveTo>
                    <a:pt x="0" y="0"/>
                  </a:moveTo>
                  <a:lnTo>
                    <a:pt x="115" y="0"/>
                  </a:lnTo>
                  <a:lnTo>
                    <a:pt x="115" y="3"/>
                  </a:lnTo>
                  <a:lnTo>
                    <a:pt x="118" y="3"/>
                  </a:lnTo>
                  <a:lnTo>
                    <a:pt x="118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52" name="Freeform 845"/>
            <p:cNvSpPr>
              <a:spLocks/>
            </p:cNvSpPr>
            <p:nvPr/>
          </p:nvSpPr>
          <p:spPr bwMode="auto">
            <a:xfrm>
              <a:off x="2281" y="488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09 w 112"/>
                <a:gd name="T3" fmla="*/ 0 h 6"/>
                <a:gd name="T4" fmla="*/ 112 w 112"/>
                <a:gd name="T5" fmla="*/ 0 h 6"/>
                <a:gd name="T6" fmla="*/ 112 w 112"/>
                <a:gd name="T7" fmla="*/ 3 h 6"/>
                <a:gd name="T8" fmla="*/ 112 w 112"/>
                <a:gd name="T9" fmla="*/ 3 h 6"/>
                <a:gd name="T10" fmla="*/ 112 w 112"/>
                <a:gd name="T11" fmla="*/ 3 h 6"/>
                <a:gd name="T12" fmla="*/ 112 w 112"/>
                <a:gd name="T13" fmla="*/ 3 h 6"/>
                <a:gd name="T14" fmla="*/ 112 w 112"/>
                <a:gd name="T15" fmla="*/ 6 h 6"/>
                <a:gd name="T16" fmla="*/ 112 w 112"/>
                <a:gd name="T17" fmla="*/ 6 h 6"/>
                <a:gd name="T18" fmla="*/ 112 w 112"/>
                <a:gd name="T19" fmla="*/ 6 h 6"/>
                <a:gd name="T20" fmla="*/ 9 w 112"/>
                <a:gd name="T21" fmla="*/ 6 h 6"/>
                <a:gd name="T22" fmla="*/ 0 w 11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6"/>
                <a:gd name="T38" fmla="*/ 112 w 11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6">
                  <a:moveTo>
                    <a:pt x="0" y="0"/>
                  </a:moveTo>
                  <a:lnTo>
                    <a:pt x="109" y="0"/>
                  </a:lnTo>
                  <a:lnTo>
                    <a:pt x="112" y="0"/>
                  </a:lnTo>
                  <a:lnTo>
                    <a:pt x="112" y="3"/>
                  </a:lnTo>
                  <a:lnTo>
                    <a:pt x="112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53" name="Freeform 846"/>
            <p:cNvSpPr>
              <a:spLocks/>
            </p:cNvSpPr>
            <p:nvPr/>
          </p:nvSpPr>
          <p:spPr bwMode="auto">
            <a:xfrm>
              <a:off x="2284" y="491"/>
              <a:ext cx="112" cy="6"/>
            </a:xfrm>
            <a:custGeom>
              <a:avLst/>
              <a:gdLst>
                <a:gd name="T0" fmla="*/ 0 w 112"/>
                <a:gd name="T1" fmla="*/ 0 h 6"/>
                <a:gd name="T2" fmla="*/ 109 w 112"/>
                <a:gd name="T3" fmla="*/ 0 h 6"/>
                <a:gd name="T4" fmla="*/ 109 w 112"/>
                <a:gd name="T5" fmla="*/ 0 h 6"/>
                <a:gd name="T6" fmla="*/ 109 w 112"/>
                <a:gd name="T7" fmla="*/ 3 h 6"/>
                <a:gd name="T8" fmla="*/ 109 w 112"/>
                <a:gd name="T9" fmla="*/ 3 h 6"/>
                <a:gd name="T10" fmla="*/ 109 w 112"/>
                <a:gd name="T11" fmla="*/ 3 h 6"/>
                <a:gd name="T12" fmla="*/ 109 w 112"/>
                <a:gd name="T13" fmla="*/ 3 h 6"/>
                <a:gd name="T14" fmla="*/ 109 w 112"/>
                <a:gd name="T15" fmla="*/ 6 h 6"/>
                <a:gd name="T16" fmla="*/ 109 w 112"/>
                <a:gd name="T17" fmla="*/ 6 h 6"/>
                <a:gd name="T18" fmla="*/ 112 w 112"/>
                <a:gd name="T19" fmla="*/ 6 h 6"/>
                <a:gd name="T20" fmla="*/ 9 w 112"/>
                <a:gd name="T21" fmla="*/ 6 h 6"/>
                <a:gd name="T22" fmla="*/ 0 w 11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12"/>
                <a:gd name="T37" fmla="*/ 0 h 6"/>
                <a:gd name="T38" fmla="*/ 112 w 11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12" h="6">
                  <a:moveTo>
                    <a:pt x="0" y="0"/>
                  </a:moveTo>
                  <a:lnTo>
                    <a:pt x="109" y="0"/>
                  </a:lnTo>
                  <a:lnTo>
                    <a:pt x="109" y="3"/>
                  </a:lnTo>
                  <a:lnTo>
                    <a:pt x="109" y="6"/>
                  </a:lnTo>
                  <a:lnTo>
                    <a:pt x="112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54" name="Freeform 847"/>
            <p:cNvSpPr>
              <a:spLocks/>
            </p:cNvSpPr>
            <p:nvPr/>
          </p:nvSpPr>
          <p:spPr bwMode="auto">
            <a:xfrm>
              <a:off x="2290" y="494"/>
              <a:ext cx="106" cy="6"/>
            </a:xfrm>
            <a:custGeom>
              <a:avLst/>
              <a:gdLst>
                <a:gd name="T0" fmla="*/ 0 w 106"/>
                <a:gd name="T1" fmla="*/ 0 h 6"/>
                <a:gd name="T2" fmla="*/ 103 w 106"/>
                <a:gd name="T3" fmla="*/ 0 h 6"/>
                <a:gd name="T4" fmla="*/ 103 w 106"/>
                <a:gd name="T5" fmla="*/ 0 h 6"/>
                <a:gd name="T6" fmla="*/ 103 w 106"/>
                <a:gd name="T7" fmla="*/ 3 h 6"/>
                <a:gd name="T8" fmla="*/ 103 w 106"/>
                <a:gd name="T9" fmla="*/ 3 h 6"/>
                <a:gd name="T10" fmla="*/ 106 w 106"/>
                <a:gd name="T11" fmla="*/ 3 h 6"/>
                <a:gd name="T12" fmla="*/ 106 w 106"/>
                <a:gd name="T13" fmla="*/ 3 h 6"/>
                <a:gd name="T14" fmla="*/ 106 w 106"/>
                <a:gd name="T15" fmla="*/ 6 h 6"/>
                <a:gd name="T16" fmla="*/ 106 w 106"/>
                <a:gd name="T17" fmla="*/ 6 h 6"/>
                <a:gd name="T18" fmla="*/ 106 w 106"/>
                <a:gd name="T19" fmla="*/ 6 h 6"/>
                <a:gd name="T20" fmla="*/ 9 w 106"/>
                <a:gd name="T21" fmla="*/ 6 h 6"/>
                <a:gd name="T22" fmla="*/ 0 w 10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6"/>
                <a:gd name="T37" fmla="*/ 0 h 6"/>
                <a:gd name="T38" fmla="*/ 106 w 10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6" h="6">
                  <a:moveTo>
                    <a:pt x="0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6" y="3"/>
                  </a:lnTo>
                  <a:lnTo>
                    <a:pt x="106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55" name="Freeform 848"/>
            <p:cNvSpPr>
              <a:spLocks/>
            </p:cNvSpPr>
            <p:nvPr/>
          </p:nvSpPr>
          <p:spPr bwMode="auto">
            <a:xfrm>
              <a:off x="2293" y="497"/>
              <a:ext cx="103" cy="6"/>
            </a:xfrm>
            <a:custGeom>
              <a:avLst/>
              <a:gdLst>
                <a:gd name="T0" fmla="*/ 0 w 103"/>
                <a:gd name="T1" fmla="*/ 0 h 6"/>
                <a:gd name="T2" fmla="*/ 103 w 103"/>
                <a:gd name="T3" fmla="*/ 0 h 6"/>
                <a:gd name="T4" fmla="*/ 103 w 103"/>
                <a:gd name="T5" fmla="*/ 0 h 6"/>
                <a:gd name="T6" fmla="*/ 103 w 103"/>
                <a:gd name="T7" fmla="*/ 3 h 6"/>
                <a:gd name="T8" fmla="*/ 103 w 103"/>
                <a:gd name="T9" fmla="*/ 3 h 6"/>
                <a:gd name="T10" fmla="*/ 103 w 103"/>
                <a:gd name="T11" fmla="*/ 3 h 6"/>
                <a:gd name="T12" fmla="*/ 103 w 103"/>
                <a:gd name="T13" fmla="*/ 3 h 6"/>
                <a:gd name="T14" fmla="*/ 103 w 103"/>
                <a:gd name="T15" fmla="*/ 6 h 6"/>
                <a:gd name="T16" fmla="*/ 103 w 103"/>
                <a:gd name="T17" fmla="*/ 6 h 6"/>
                <a:gd name="T18" fmla="*/ 103 w 103"/>
                <a:gd name="T19" fmla="*/ 6 h 6"/>
                <a:gd name="T20" fmla="*/ 9 w 103"/>
                <a:gd name="T21" fmla="*/ 6 h 6"/>
                <a:gd name="T22" fmla="*/ 0 w 103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3"/>
                <a:gd name="T37" fmla="*/ 0 h 6"/>
                <a:gd name="T38" fmla="*/ 103 w 103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3" h="6">
                  <a:moveTo>
                    <a:pt x="0" y="0"/>
                  </a:moveTo>
                  <a:lnTo>
                    <a:pt x="103" y="0"/>
                  </a:lnTo>
                  <a:lnTo>
                    <a:pt x="103" y="3"/>
                  </a:lnTo>
                  <a:lnTo>
                    <a:pt x="103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56" name="Freeform 849"/>
            <p:cNvSpPr>
              <a:spLocks/>
            </p:cNvSpPr>
            <p:nvPr/>
          </p:nvSpPr>
          <p:spPr bwMode="auto">
            <a:xfrm>
              <a:off x="2299" y="500"/>
              <a:ext cx="100" cy="6"/>
            </a:xfrm>
            <a:custGeom>
              <a:avLst/>
              <a:gdLst>
                <a:gd name="T0" fmla="*/ 0 w 100"/>
                <a:gd name="T1" fmla="*/ 0 h 6"/>
                <a:gd name="T2" fmla="*/ 97 w 100"/>
                <a:gd name="T3" fmla="*/ 0 h 6"/>
                <a:gd name="T4" fmla="*/ 97 w 100"/>
                <a:gd name="T5" fmla="*/ 0 h 6"/>
                <a:gd name="T6" fmla="*/ 97 w 100"/>
                <a:gd name="T7" fmla="*/ 3 h 6"/>
                <a:gd name="T8" fmla="*/ 97 w 100"/>
                <a:gd name="T9" fmla="*/ 3 h 6"/>
                <a:gd name="T10" fmla="*/ 97 w 100"/>
                <a:gd name="T11" fmla="*/ 3 h 6"/>
                <a:gd name="T12" fmla="*/ 97 w 100"/>
                <a:gd name="T13" fmla="*/ 3 h 6"/>
                <a:gd name="T14" fmla="*/ 97 w 100"/>
                <a:gd name="T15" fmla="*/ 6 h 6"/>
                <a:gd name="T16" fmla="*/ 100 w 100"/>
                <a:gd name="T17" fmla="*/ 6 h 6"/>
                <a:gd name="T18" fmla="*/ 100 w 100"/>
                <a:gd name="T19" fmla="*/ 6 h 6"/>
                <a:gd name="T20" fmla="*/ 9 w 100"/>
                <a:gd name="T21" fmla="*/ 6 h 6"/>
                <a:gd name="T22" fmla="*/ 0 w 100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00"/>
                <a:gd name="T37" fmla="*/ 0 h 6"/>
                <a:gd name="T38" fmla="*/ 100 w 100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00" h="6">
                  <a:moveTo>
                    <a:pt x="0" y="0"/>
                  </a:moveTo>
                  <a:lnTo>
                    <a:pt x="97" y="0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100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57" name="Freeform 850"/>
            <p:cNvSpPr>
              <a:spLocks/>
            </p:cNvSpPr>
            <p:nvPr/>
          </p:nvSpPr>
          <p:spPr bwMode="auto">
            <a:xfrm>
              <a:off x="2302" y="503"/>
              <a:ext cx="97" cy="6"/>
            </a:xfrm>
            <a:custGeom>
              <a:avLst/>
              <a:gdLst>
                <a:gd name="T0" fmla="*/ 0 w 97"/>
                <a:gd name="T1" fmla="*/ 0 h 6"/>
                <a:gd name="T2" fmla="*/ 94 w 97"/>
                <a:gd name="T3" fmla="*/ 0 h 6"/>
                <a:gd name="T4" fmla="*/ 94 w 97"/>
                <a:gd name="T5" fmla="*/ 0 h 6"/>
                <a:gd name="T6" fmla="*/ 94 w 97"/>
                <a:gd name="T7" fmla="*/ 3 h 6"/>
                <a:gd name="T8" fmla="*/ 97 w 97"/>
                <a:gd name="T9" fmla="*/ 3 h 6"/>
                <a:gd name="T10" fmla="*/ 97 w 97"/>
                <a:gd name="T11" fmla="*/ 3 h 6"/>
                <a:gd name="T12" fmla="*/ 97 w 97"/>
                <a:gd name="T13" fmla="*/ 3 h 6"/>
                <a:gd name="T14" fmla="*/ 97 w 97"/>
                <a:gd name="T15" fmla="*/ 6 h 6"/>
                <a:gd name="T16" fmla="*/ 97 w 97"/>
                <a:gd name="T17" fmla="*/ 6 h 6"/>
                <a:gd name="T18" fmla="*/ 97 w 97"/>
                <a:gd name="T19" fmla="*/ 6 h 6"/>
                <a:gd name="T20" fmla="*/ 12 w 97"/>
                <a:gd name="T21" fmla="*/ 6 h 6"/>
                <a:gd name="T22" fmla="*/ 0 w 9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7"/>
                <a:gd name="T37" fmla="*/ 0 h 6"/>
                <a:gd name="T38" fmla="*/ 97 w 9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7" h="6">
                  <a:moveTo>
                    <a:pt x="0" y="0"/>
                  </a:moveTo>
                  <a:lnTo>
                    <a:pt x="94" y="0"/>
                  </a:lnTo>
                  <a:lnTo>
                    <a:pt x="94" y="3"/>
                  </a:lnTo>
                  <a:lnTo>
                    <a:pt x="97" y="3"/>
                  </a:lnTo>
                  <a:lnTo>
                    <a:pt x="97" y="6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58" name="Freeform 851"/>
            <p:cNvSpPr>
              <a:spLocks/>
            </p:cNvSpPr>
            <p:nvPr/>
          </p:nvSpPr>
          <p:spPr bwMode="auto">
            <a:xfrm>
              <a:off x="2308" y="506"/>
              <a:ext cx="91" cy="6"/>
            </a:xfrm>
            <a:custGeom>
              <a:avLst/>
              <a:gdLst>
                <a:gd name="T0" fmla="*/ 0 w 91"/>
                <a:gd name="T1" fmla="*/ 0 h 6"/>
                <a:gd name="T2" fmla="*/ 91 w 91"/>
                <a:gd name="T3" fmla="*/ 0 h 6"/>
                <a:gd name="T4" fmla="*/ 91 w 91"/>
                <a:gd name="T5" fmla="*/ 0 h 6"/>
                <a:gd name="T6" fmla="*/ 91 w 91"/>
                <a:gd name="T7" fmla="*/ 3 h 6"/>
                <a:gd name="T8" fmla="*/ 91 w 91"/>
                <a:gd name="T9" fmla="*/ 3 h 6"/>
                <a:gd name="T10" fmla="*/ 91 w 91"/>
                <a:gd name="T11" fmla="*/ 3 h 6"/>
                <a:gd name="T12" fmla="*/ 91 w 91"/>
                <a:gd name="T13" fmla="*/ 3 h 6"/>
                <a:gd name="T14" fmla="*/ 91 w 91"/>
                <a:gd name="T15" fmla="*/ 6 h 6"/>
                <a:gd name="T16" fmla="*/ 91 w 91"/>
                <a:gd name="T17" fmla="*/ 6 h 6"/>
                <a:gd name="T18" fmla="*/ 91 w 91"/>
                <a:gd name="T19" fmla="*/ 6 h 6"/>
                <a:gd name="T20" fmla="*/ 9 w 91"/>
                <a:gd name="T21" fmla="*/ 6 h 6"/>
                <a:gd name="T22" fmla="*/ 0 w 9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91"/>
                <a:gd name="T37" fmla="*/ 0 h 6"/>
                <a:gd name="T38" fmla="*/ 91 w 9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91" h="6">
                  <a:moveTo>
                    <a:pt x="0" y="0"/>
                  </a:moveTo>
                  <a:lnTo>
                    <a:pt x="91" y="0"/>
                  </a:lnTo>
                  <a:lnTo>
                    <a:pt x="91" y="3"/>
                  </a:lnTo>
                  <a:lnTo>
                    <a:pt x="91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59" name="Freeform 852"/>
            <p:cNvSpPr>
              <a:spLocks/>
            </p:cNvSpPr>
            <p:nvPr/>
          </p:nvSpPr>
          <p:spPr bwMode="auto">
            <a:xfrm>
              <a:off x="2314" y="509"/>
              <a:ext cx="88" cy="6"/>
            </a:xfrm>
            <a:custGeom>
              <a:avLst/>
              <a:gdLst>
                <a:gd name="T0" fmla="*/ 0 w 88"/>
                <a:gd name="T1" fmla="*/ 0 h 6"/>
                <a:gd name="T2" fmla="*/ 85 w 88"/>
                <a:gd name="T3" fmla="*/ 0 h 6"/>
                <a:gd name="T4" fmla="*/ 85 w 88"/>
                <a:gd name="T5" fmla="*/ 0 h 6"/>
                <a:gd name="T6" fmla="*/ 85 w 88"/>
                <a:gd name="T7" fmla="*/ 3 h 6"/>
                <a:gd name="T8" fmla="*/ 85 w 88"/>
                <a:gd name="T9" fmla="*/ 3 h 6"/>
                <a:gd name="T10" fmla="*/ 85 w 88"/>
                <a:gd name="T11" fmla="*/ 3 h 6"/>
                <a:gd name="T12" fmla="*/ 88 w 88"/>
                <a:gd name="T13" fmla="*/ 3 h 6"/>
                <a:gd name="T14" fmla="*/ 88 w 88"/>
                <a:gd name="T15" fmla="*/ 6 h 6"/>
                <a:gd name="T16" fmla="*/ 88 w 88"/>
                <a:gd name="T17" fmla="*/ 6 h 6"/>
                <a:gd name="T18" fmla="*/ 88 w 88"/>
                <a:gd name="T19" fmla="*/ 6 h 6"/>
                <a:gd name="T20" fmla="*/ 9 w 88"/>
                <a:gd name="T21" fmla="*/ 6 h 6"/>
                <a:gd name="T22" fmla="*/ 0 w 88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8"/>
                <a:gd name="T37" fmla="*/ 0 h 6"/>
                <a:gd name="T38" fmla="*/ 88 w 88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8" h="6">
                  <a:moveTo>
                    <a:pt x="0" y="0"/>
                  </a:moveTo>
                  <a:lnTo>
                    <a:pt x="85" y="0"/>
                  </a:lnTo>
                  <a:lnTo>
                    <a:pt x="85" y="3"/>
                  </a:lnTo>
                  <a:lnTo>
                    <a:pt x="88" y="3"/>
                  </a:lnTo>
                  <a:lnTo>
                    <a:pt x="88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60" name="Freeform 853"/>
            <p:cNvSpPr>
              <a:spLocks/>
            </p:cNvSpPr>
            <p:nvPr/>
          </p:nvSpPr>
          <p:spPr bwMode="auto">
            <a:xfrm>
              <a:off x="2317" y="512"/>
              <a:ext cx="85" cy="6"/>
            </a:xfrm>
            <a:custGeom>
              <a:avLst/>
              <a:gdLst>
                <a:gd name="T0" fmla="*/ 0 w 85"/>
                <a:gd name="T1" fmla="*/ 0 h 6"/>
                <a:gd name="T2" fmla="*/ 82 w 85"/>
                <a:gd name="T3" fmla="*/ 0 h 6"/>
                <a:gd name="T4" fmla="*/ 85 w 85"/>
                <a:gd name="T5" fmla="*/ 0 h 6"/>
                <a:gd name="T6" fmla="*/ 85 w 85"/>
                <a:gd name="T7" fmla="*/ 3 h 6"/>
                <a:gd name="T8" fmla="*/ 85 w 85"/>
                <a:gd name="T9" fmla="*/ 3 h 6"/>
                <a:gd name="T10" fmla="*/ 85 w 85"/>
                <a:gd name="T11" fmla="*/ 3 h 6"/>
                <a:gd name="T12" fmla="*/ 85 w 85"/>
                <a:gd name="T13" fmla="*/ 3 h 6"/>
                <a:gd name="T14" fmla="*/ 85 w 85"/>
                <a:gd name="T15" fmla="*/ 6 h 6"/>
                <a:gd name="T16" fmla="*/ 85 w 85"/>
                <a:gd name="T17" fmla="*/ 6 h 6"/>
                <a:gd name="T18" fmla="*/ 85 w 85"/>
                <a:gd name="T19" fmla="*/ 6 h 6"/>
                <a:gd name="T20" fmla="*/ 9 w 85"/>
                <a:gd name="T21" fmla="*/ 6 h 6"/>
                <a:gd name="T22" fmla="*/ 0 w 85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5"/>
                <a:gd name="T37" fmla="*/ 0 h 6"/>
                <a:gd name="T38" fmla="*/ 85 w 85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5" h="6">
                  <a:moveTo>
                    <a:pt x="0" y="0"/>
                  </a:moveTo>
                  <a:lnTo>
                    <a:pt x="82" y="0"/>
                  </a:lnTo>
                  <a:lnTo>
                    <a:pt x="85" y="0"/>
                  </a:lnTo>
                  <a:lnTo>
                    <a:pt x="85" y="3"/>
                  </a:lnTo>
                  <a:lnTo>
                    <a:pt x="85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61" name="Freeform 854"/>
            <p:cNvSpPr>
              <a:spLocks/>
            </p:cNvSpPr>
            <p:nvPr/>
          </p:nvSpPr>
          <p:spPr bwMode="auto">
            <a:xfrm>
              <a:off x="2323" y="515"/>
              <a:ext cx="82" cy="6"/>
            </a:xfrm>
            <a:custGeom>
              <a:avLst/>
              <a:gdLst>
                <a:gd name="T0" fmla="*/ 0 w 82"/>
                <a:gd name="T1" fmla="*/ 0 h 6"/>
                <a:gd name="T2" fmla="*/ 79 w 82"/>
                <a:gd name="T3" fmla="*/ 0 h 6"/>
                <a:gd name="T4" fmla="*/ 79 w 82"/>
                <a:gd name="T5" fmla="*/ 0 h 6"/>
                <a:gd name="T6" fmla="*/ 79 w 82"/>
                <a:gd name="T7" fmla="*/ 3 h 6"/>
                <a:gd name="T8" fmla="*/ 79 w 82"/>
                <a:gd name="T9" fmla="*/ 3 h 6"/>
                <a:gd name="T10" fmla="*/ 79 w 82"/>
                <a:gd name="T11" fmla="*/ 3 h 6"/>
                <a:gd name="T12" fmla="*/ 79 w 82"/>
                <a:gd name="T13" fmla="*/ 3 h 6"/>
                <a:gd name="T14" fmla="*/ 79 w 82"/>
                <a:gd name="T15" fmla="*/ 6 h 6"/>
                <a:gd name="T16" fmla="*/ 82 w 82"/>
                <a:gd name="T17" fmla="*/ 6 h 6"/>
                <a:gd name="T18" fmla="*/ 82 w 82"/>
                <a:gd name="T19" fmla="*/ 6 h 6"/>
                <a:gd name="T20" fmla="*/ 9 w 82"/>
                <a:gd name="T21" fmla="*/ 6 h 6"/>
                <a:gd name="T22" fmla="*/ 0 w 8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82"/>
                <a:gd name="T37" fmla="*/ 0 h 6"/>
                <a:gd name="T38" fmla="*/ 82 w 8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82" h="6">
                  <a:moveTo>
                    <a:pt x="0" y="0"/>
                  </a:moveTo>
                  <a:lnTo>
                    <a:pt x="79" y="0"/>
                  </a:lnTo>
                  <a:lnTo>
                    <a:pt x="79" y="3"/>
                  </a:lnTo>
                  <a:lnTo>
                    <a:pt x="79" y="6"/>
                  </a:lnTo>
                  <a:lnTo>
                    <a:pt x="82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62" name="Freeform 855"/>
            <p:cNvSpPr>
              <a:spLocks/>
            </p:cNvSpPr>
            <p:nvPr/>
          </p:nvSpPr>
          <p:spPr bwMode="auto">
            <a:xfrm>
              <a:off x="2326" y="518"/>
              <a:ext cx="79" cy="6"/>
            </a:xfrm>
            <a:custGeom>
              <a:avLst/>
              <a:gdLst>
                <a:gd name="T0" fmla="*/ 0 w 79"/>
                <a:gd name="T1" fmla="*/ 0 h 6"/>
                <a:gd name="T2" fmla="*/ 76 w 79"/>
                <a:gd name="T3" fmla="*/ 0 h 6"/>
                <a:gd name="T4" fmla="*/ 76 w 79"/>
                <a:gd name="T5" fmla="*/ 0 h 6"/>
                <a:gd name="T6" fmla="*/ 76 w 79"/>
                <a:gd name="T7" fmla="*/ 3 h 6"/>
                <a:gd name="T8" fmla="*/ 79 w 79"/>
                <a:gd name="T9" fmla="*/ 3 h 6"/>
                <a:gd name="T10" fmla="*/ 79 w 79"/>
                <a:gd name="T11" fmla="*/ 3 h 6"/>
                <a:gd name="T12" fmla="*/ 79 w 79"/>
                <a:gd name="T13" fmla="*/ 3 h 6"/>
                <a:gd name="T14" fmla="*/ 79 w 79"/>
                <a:gd name="T15" fmla="*/ 6 h 6"/>
                <a:gd name="T16" fmla="*/ 79 w 79"/>
                <a:gd name="T17" fmla="*/ 6 h 6"/>
                <a:gd name="T18" fmla="*/ 79 w 79"/>
                <a:gd name="T19" fmla="*/ 6 h 6"/>
                <a:gd name="T20" fmla="*/ 12 w 79"/>
                <a:gd name="T21" fmla="*/ 6 h 6"/>
                <a:gd name="T22" fmla="*/ 0 w 79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9"/>
                <a:gd name="T37" fmla="*/ 0 h 6"/>
                <a:gd name="T38" fmla="*/ 79 w 79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9" h="6">
                  <a:moveTo>
                    <a:pt x="0" y="0"/>
                  </a:moveTo>
                  <a:lnTo>
                    <a:pt x="76" y="0"/>
                  </a:lnTo>
                  <a:lnTo>
                    <a:pt x="76" y="3"/>
                  </a:lnTo>
                  <a:lnTo>
                    <a:pt x="79" y="3"/>
                  </a:lnTo>
                  <a:lnTo>
                    <a:pt x="79" y="6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63" name="Freeform 856"/>
            <p:cNvSpPr>
              <a:spLocks/>
            </p:cNvSpPr>
            <p:nvPr/>
          </p:nvSpPr>
          <p:spPr bwMode="auto">
            <a:xfrm>
              <a:off x="2332" y="521"/>
              <a:ext cx="76" cy="6"/>
            </a:xfrm>
            <a:custGeom>
              <a:avLst/>
              <a:gdLst>
                <a:gd name="T0" fmla="*/ 0 w 76"/>
                <a:gd name="T1" fmla="*/ 0 h 6"/>
                <a:gd name="T2" fmla="*/ 73 w 76"/>
                <a:gd name="T3" fmla="*/ 0 h 6"/>
                <a:gd name="T4" fmla="*/ 73 w 76"/>
                <a:gd name="T5" fmla="*/ 0 h 6"/>
                <a:gd name="T6" fmla="*/ 73 w 76"/>
                <a:gd name="T7" fmla="*/ 3 h 6"/>
                <a:gd name="T8" fmla="*/ 73 w 76"/>
                <a:gd name="T9" fmla="*/ 3 h 6"/>
                <a:gd name="T10" fmla="*/ 73 w 76"/>
                <a:gd name="T11" fmla="*/ 3 h 6"/>
                <a:gd name="T12" fmla="*/ 73 w 76"/>
                <a:gd name="T13" fmla="*/ 3 h 6"/>
                <a:gd name="T14" fmla="*/ 73 w 76"/>
                <a:gd name="T15" fmla="*/ 6 h 6"/>
                <a:gd name="T16" fmla="*/ 73 w 76"/>
                <a:gd name="T17" fmla="*/ 6 h 6"/>
                <a:gd name="T18" fmla="*/ 76 w 76"/>
                <a:gd name="T19" fmla="*/ 6 h 6"/>
                <a:gd name="T20" fmla="*/ 9 w 76"/>
                <a:gd name="T21" fmla="*/ 6 h 6"/>
                <a:gd name="T22" fmla="*/ 0 w 7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6"/>
                <a:gd name="T37" fmla="*/ 0 h 6"/>
                <a:gd name="T38" fmla="*/ 76 w 7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6" h="6">
                  <a:moveTo>
                    <a:pt x="0" y="0"/>
                  </a:moveTo>
                  <a:lnTo>
                    <a:pt x="73" y="0"/>
                  </a:lnTo>
                  <a:lnTo>
                    <a:pt x="73" y="3"/>
                  </a:lnTo>
                  <a:lnTo>
                    <a:pt x="73" y="6"/>
                  </a:lnTo>
                  <a:lnTo>
                    <a:pt x="76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64" name="Freeform 857"/>
            <p:cNvSpPr>
              <a:spLocks/>
            </p:cNvSpPr>
            <p:nvPr/>
          </p:nvSpPr>
          <p:spPr bwMode="auto">
            <a:xfrm>
              <a:off x="2338" y="524"/>
              <a:ext cx="70" cy="6"/>
            </a:xfrm>
            <a:custGeom>
              <a:avLst/>
              <a:gdLst>
                <a:gd name="T0" fmla="*/ 0 w 70"/>
                <a:gd name="T1" fmla="*/ 0 h 6"/>
                <a:gd name="T2" fmla="*/ 67 w 70"/>
                <a:gd name="T3" fmla="*/ 0 h 6"/>
                <a:gd name="T4" fmla="*/ 67 w 70"/>
                <a:gd name="T5" fmla="*/ 0 h 6"/>
                <a:gd name="T6" fmla="*/ 67 w 70"/>
                <a:gd name="T7" fmla="*/ 3 h 6"/>
                <a:gd name="T8" fmla="*/ 67 w 70"/>
                <a:gd name="T9" fmla="*/ 3 h 6"/>
                <a:gd name="T10" fmla="*/ 70 w 70"/>
                <a:gd name="T11" fmla="*/ 3 h 6"/>
                <a:gd name="T12" fmla="*/ 70 w 70"/>
                <a:gd name="T13" fmla="*/ 3 h 6"/>
                <a:gd name="T14" fmla="*/ 70 w 70"/>
                <a:gd name="T15" fmla="*/ 6 h 6"/>
                <a:gd name="T16" fmla="*/ 70 w 70"/>
                <a:gd name="T17" fmla="*/ 6 h 6"/>
                <a:gd name="T18" fmla="*/ 70 w 70"/>
                <a:gd name="T19" fmla="*/ 6 h 6"/>
                <a:gd name="T20" fmla="*/ 9 w 70"/>
                <a:gd name="T21" fmla="*/ 6 h 6"/>
                <a:gd name="T22" fmla="*/ 0 w 70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70"/>
                <a:gd name="T37" fmla="*/ 0 h 6"/>
                <a:gd name="T38" fmla="*/ 70 w 70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70" h="6">
                  <a:moveTo>
                    <a:pt x="0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70" y="3"/>
                  </a:lnTo>
                  <a:lnTo>
                    <a:pt x="70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65" name="Freeform 858"/>
            <p:cNvSpPr>
              <a:spLocks/>
            </p:cNvSpPr>
            <p:nvPr/>
          </p:nvSpPr>
          <p:spPr bwMode="auto">
            <a:xfrm>
              <a:off x="2341" y="527"/>
              <a:ext cx="67" cy="6"/>
            </a:xfrm>
            <a:custGeom>
              <a:avLst/>
              <a:gdLst>
                <a:gd name="T0" fmla="*/ 0 w 67"/>
                <a:gd name="T1" fmla="*/ 0 h 6"/>
                <a:gd name="T2" fmla="*/ 67 w 67"/>
                <a:gd name="T3" fmla="*/ 0 h 6"/>
                <a:gd name="T4" fmla="*/ 67 w 67"/>
                <a:gd name="T5" fmla="*/ 0 h 6"/>
                <a:gd name="T6" fmla="*/ 67 w 67"/>
                <a:gd name="T7" fmla="*/ 3 h 6"/>
                <a:gd name="T8" fmla="*/ 67 w 67"/>
                <a:gd name="T9" fmla="*/ 3 h 6"/>
                <a:gd name="T10" fmla="*/ 67 w 67"/>
                <a:gd name="T11" fmla="*/ 3 h 6"/>
                <a:gd name="T12" fmla="*/ 67 w 67"/>
                <a:gd name="T13" fmla="*/ 3 h 6"/>
                <a:gd name="T14" fmla="*/ 67 w 67"/>
                <a:gd name="T15" fmla="*/ 6 h 6"/>
                <a:gd name="T16" fmla="*/ 67 w 67"/>
                <a:gd name="T17" fmla="*/ 6 h 6"/>
                <a:gd name="T18" fmla="*/ 67 w 67"/>
                <a:gd name="T19" fmla="*/ 6 h 6"/>
                <a:gd name="T20" fmla="*/ 9 w 67"/>
                <a:gd name="T21" fmla="*/ 6 h 6"/>
                <a:gd name="T22" fmla="*/ 0 w 6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7"/>
                <a:gd name="T37" fmla="*/ 0 h 6"/>
                <a:gd name="T38" fmla="*/ 67 w 6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7" h="6">
                  <a:moveTo>
                    <a:pt x="0" y="0"/>
                  </a:moveTo>
                  <a:lnTo>
                    <a:pt x="67" y="0"/>
                  </a:lnTo>
                  <a:lnTo>
                    <a:pt x="67" y="3"/>
                  </a:lnTo>
                  <a:lnTo>
                    <a:pt x="67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66" name="Freeform 859"/>
            <p:cNvSpPr>
              <a:spLocks/>
            </p:cNvSpPr>
            <p:nvPr/>
          </p:nvSpPr>
          <p:spPr bwMode="auto">
            <a:xfrm>
              <a:off x="2347" y="530"/>
              <a:ext cx="64" cy="6"/>
            </a:xfrm>
            <a:custGeom>
              <a:avLst/>
              <a:gdLst>
                <a:gd name="T0" fmla="*/ 0 w 64"/>
                <a:gd name="T1" fmla="*/ 0 h 6"/>
                <a:gd name="T2" fmla="*/ 61 w 64"/>
                <a:gd name="T3" fmla="*/ 0 h 6"/>
                <a:gd name="T4" fmla="*/ 61 w 64"/>
                <a:gd name="T5" fmla="*/ 0 h 6"/>
                <a:gd name="T6" fmla="*/ 61 w 64"/>
                <a:gd name="T7" fmla="*/ 3 h 6"/>
                <a:gd name="T8" fmla="*/ 61 w 64"/>
                <a:gd name="T9" fmla="*/ 3 h 6"/>
                <a:gd name="T10" fmla="*/ 61 w 64"/>
                <a:gd name="T11" fmla="*/ 3 h 6"/>
                <a:gd name="T12" fmla="*/ 64 w 64"/>
                <a:gd name="T13" fmla="*/ 3 h 6"/>
                <a:gd name="T14" fmla="*/ 64 w 64"/>
                <a:gd name="T15" fmla="*/ 6 h 6"/>
                <a:gd name="T16" fmla="*/ 64 w 64"/>
                <a:gd name="T17" fmla="*/ 6 h 6"/>
                <a:gd name="T18" fmla="*/ 64 w 64"/>
                <a:gd name="T19" fmla="*/ 6 h 6"/>
                <a:gd name="T20" fmla="*/ 10 w 64"/>
                <a:gd name="T21" fmla="*/ 6 h 6"/>
                <a:gd name="T22" fmla="*/ 0 w 64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"/>
                <a:gd name="T37" fmla="*/ 0 h 6"/>
                <a:gd name="T38" fmla="*/ 64 w 64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" h="6">
                  <a:moveTo>
                    <a:pt x="0" y="0"/>
                  </a:moveTo>
                  <a:lnTo>
                    <a:pt x="61" y="0"/>
                  </a:lnTo>
                  <a:lnTo>
                    <a:pt x="61" y="3"/>
                  </a:lnTo>
                  <a:lnTo>
                    <a:pt x="64" y="3"/>
                  </a:lnTo>
                  <a:lnTo>
                    <a:pt x="64" y="6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67" name="Freeform 860"/>
            <p:cNvSpPr>
              <a:spLocks/>
            </p:cNvSpPr>
            <p:nvPr/>
          </p:nvSpPr>
          <p:spPr bwMode="auto">
            <a:xfrm>
              <a:off x="2350" y="533"/>
              <a:ext cx="61" cy="6"/>
            </a:xfrm>
            <a:custGeom>
              <a:avLst/>
              <a:gdLst>
                <a:gd name="T0" fmla="*/ 0 w 61"/>
                <a:gd name="T1" fmla="*/ 0 h 6"/>
                <a:gd name="T2" fmla="*/ 58 w 61"/>
                <a:gd name="T3" fmla="*/ 0 h 6"/>
                <a:gd name="T4" fmla="*/ 61 w 61"/>
                <a:gd name="T5" fmla="*/ 0 h 6"/>
                <a:gd name="T6" fmla="*/ 61 w 61"/>
                <a:gd name="T7" fmla="*/ 3 h 6"/>
                <a:gd name="T8" fmla="*/ 61 w 61"/>
                <a:gd name="T9" fmla="*/ 3 h 6"/>
                <a:gd name="T10" fmla="*/ 61 w 61"/>
                <a:gd name="T11" fmla="*/ 3 h 6"/>
                <a:gd name="T12" fmla="*/ 61 w 61"/>
                <a:gd name="T13" fmla="*/ 3 h 6"/>
                <a:gd name="T14" fmla="*/ 61 w 61"/>
                <a:gd name="T15" fmla="*/ 6 h 6"/>
                <a:gd name="T16" fmla="*/ 61 w 61"/>
                <a:gd name="T17" fmla="*/ 6 h 6"/>
                <a:gd name="T18" fmla="*/ 61 w 61"/>
                <a:gd name="T19" fmla="*/ 6 h 6"/>
                <a:gd name="T20" fmla="*/ 13 w 61"/>
                <a:gd name="T21" fmla="*/ 6 h 6"/>
                <a:gd name="T22" fmla="*/ 0 w 6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1"/>
                <a:gd name="T37" fmla="*/ 0 h 6"/>
                <a:gd name="T38" fmla="*/ 61 w 6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1" h="6">
                  <a:moveTo>
                    <a:pt x="0" y="0"/>
                  </a:moveTo>
                  <a:lnTo>
                    <a:pt x="58" y="0"/>
                  </a:lnTo>
                  <a:lnTo>
                    <a:pt x="61" y="0"/>
                  </a:lnTo>
                  <a:lnTo>
                    <a:pt x="61" y="3"/>
                  </a:lnTo>
                  <a:lnTo>
                    <a:pt x="61" y="6"/>
                  </a:lnTo>
                  <a:lnTo>
                    <a:pt x="1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68" name="Freeform 861"/>
            <p:cNvSpPr>
              <a:spLocks/>
            </p:cNvSpPr>
            <p:nvPr/>
          </p:nvSpPr>
          <p:spPr bwMode="auto">
            <a:xfrm>
              <a:off x="2357" y="536"/>
              <a:ext cx="57" cy="6"/>
            </a:xfrm>
            <a:custGeom>
              <a:avLst/>
              <a:gdLst>
                <a:gd name="T0" fmla="*/ 0 w 57"/>
                <a:gd name="T1" fmla="*/ 0 h 6"/>
                <a:gd name="T2" fmla="*/ 54 w 57"/>
                <a:gd name="T3" fmla="*/ 0 h 6"/>
                <a:gd name="T4" fmla="*/ 54 w 57"/>
                <a:gd name="T5" fmla="*/ 0 h 6"/>
                <a:gd name="T6" fmla="*/ 54 w 57"/>
                <a:gd name="T7" fmla="*/ 3 h 6"/>
                <a:gd name="T8" fmla="*/ 54 w 57"/>
                <a:gd name="T9" fmla="*/ 3 h 6"/>
                <a:gd name="T10" fmla="*/ 54 w 57"/>
                <a:gd name="T11" fmla="*/ 3 h 6"/>
                <a:gd name="T12" fmla="*/ 57 w 57"/>
                <a:gd name="T13" fmla="*/ 3 h 6"/>
                <a:gd name="T14" fmla="*/ 57 w 57"/>
                <a:gd name="T15" fmla="*/ 6 h 6"/>
                <a:gd name="T16" fmla="*/ 57 w 57"/>
                <a:gd name="T17" fmla="*/ 6 h 6"/>
                <a:gd name="T18" fmla="*/ 57 w 57"/>
                <a:gd name="T19" fmla="*/ 6 h 6"/>
                <a:gd name="T20" fmla="*/ 9 w 57"/>
                <a:gd name="T21" fmla="*/ 6 h 6"/>
                <a:gd name="T22" fmla="*/ 0 w 5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7"/>
                <a:gd name="T37" fmla="*/ 0 h 6"/>
                <a:gd name="T38" fmla="*/ 57 w 5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7" h="6">
                  <a:moveTo>
                    <a:pt x="0" y="0"/>
                  </a:moveTo>
                  <a:lnTo>
                    <a:pt x="54" y="0"/>
                  </a:lnTo>
                  <a:lnTo>
                    <a:pt x="54" y="3"/>
                  </a:lnTo>
                  <a:lnTo>
                    <a:pt x="57" y="3"/>
                  </a:lnTo>
                  <a:lnTo>
                    <a:pt x="57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69" name="Freeform 862"/>
            <p:cNvSpPr>
              <a:spLocks/>
            </p:cNvSpPr>
            <p:nvPr/>
          </p:nvSpPr>
          <p:spPr bwMode="auto">
            <a:xfrm>
              <a:off x="2363" y="539"/>
              <a:ext cx="51" cy="6"/>
            </a:xfrm>
            <a:custGeom>
              <a:avLst/>
              <a:gdLst>
                <a:gd name="T0" fmla="*/ 0 w 51"/>
                <a:gd name="T1" fmla="*/ 0 h 6"/>
                <a:gd name="T2" fmla="*/ 48 w 51"/>
                <a:gd name="T3" fmla="*/ 0 h 6"/>
                <a:gd name="T4" fmla="*/ 51 w 51"/>
                <a:gd name="T5" fmla="*/ 0 h 6"/>
                <a:gd name="T6" fmla="*/ 51 w 51"/>
                <a:gd name="T7" fmla="*/ 3 h 6"/>
                <a:gd name="T8" fmla="*/ 51 w 51"/>
                <a:gd name="T9" fmla="*/ 3 h 6"/>
                <a:gd name="T10" fmla="*/ 51 w 51"/>
                <a:gd name="T11" fmla="*/ 3 h 6"/>
                <a:gd name="T12" fmla="*/ 51 w 51"/>
                <a:gd name="T13" fmla="*/ 3 h 6"/>
                <a:gd name="T14" fmla="*/ 51 w 51"/>
                <a:gd name="T15" fmla="*/ 6 h 6"/>
                <a:gd name="T16" fmla="*/ 51 w 51"/>
                <a:gd name="T17" fmla="*/ 6 h 6"/>
                <a:gd name="T18" fmla="*/ 51 w 51"/>
                <a:gd name="T19" fmla="*/ 6 h 6"/>
                <a:gd name="T20" fmla="*/ 9 w 51"/>
                <a:gd name="T21" fmla="*/ 6 h 6"/>
                <a:gd name="T22" fmla="*/ 0 w 5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6"/>
                <a:gd name="T38" fmla="*/ 51 w 5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6">
                  <a:moveTo>
                    <a:pt x="0" y="0"/>
                  </a:moveTo>
                  <a:lnTo>
                    <a:pt x="48" y="0"/>
                  </a:lnTo>
                  <a:lnTo>
                    <a:pt x="51" y="0"/>
                  </a:lnTo>
                  <a:lnTo>
                    <a:pt x="51" y="3"/>
                  </a:lnTo>
                  <a:lnTo>
                    <a:pt x="51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70" name="Freeform 863"/>
            <p:cNvSpPr>
              <a:spLocks/>
            </p:cNvSpPr>
            <p:nvPr/>
          </p:nvSpPr>
          <p:spPr bwMode="auto">
            <a:xfrm>
              <a:off x="2366" y="542"/>
              <a:ext cx="51" cy="6"/>
            </a:xfrm>
            <a:custGeom>
              <a:avLst/>
              <a:gdLst>
                <a:gd name="T0" fmla="*/ 0 w 51"/>
                <a:gd name="T1" fmla="*/ 0 h 6"/>
                <a:gd name="T2" fmla="*/ 48 w 51"/>
                <a:gd name="T3" fmla="*/ 0 h 6"/>
                <a:gd name="T4" fmla="*/ 48 w 51"/>
                <a:gd name="T5" fmla="*/ 0 h 6"/>
                <a:gd name="T6" fmla="*/ 48 w 51"/>
                <a:gd name="T7" fmla="*/ 3 h 6"/>
                <a:gd name="T8" fmla="*/ 48 w 51"/>
                <a:gd name="T9" fmla="*/ 3 h 6"/>
                <a:gd name="T10" fmla="*/ 48 w 51"/>
                <a:gd name="T11" fmla="*/ 3 h 6"/>
                <a:gd name="T12" fmla="*/ 51 w 51"/>
                <a:gd name="T13" fmla="*/ 3 h 6"/>
                <a:gd name="T14" fmla="*/ 51 w 51"/>
                <a:gd name="T15" fmla="*/ 6 h 6"/>
                <a:gd name="T16" fmla="*/ 51 w 51"/>
                <a:gd name="T17" fmla="*/ 6 h 6"/>
                <a:gd name="T18" fmla="*/ 51 w 51"/>
                <a:gd name="T19" fmla="*/ 6 h 6"/>
                <a:gd name="T20" fmla="*/ 9 w 51"/>
                <a:gd name="T21" fmla="*/ 6 h 6"/>
                <a:gd name="T22" fmla="*/ 0 w 5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51"/>
                <a:gd name="T37" fmla="*/ 0 h 6"/>
                <a:gd name="T38" fmla="*/ 51 w 5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51" h="6">
                  <a:moveTo>
                    <a:pt x="0" y="0"/>
                  </a:moveTo>
                  <a:lnTo>
                    <a:pt x="48" y="0"/>
                  </a:lnTo>
                  <a:lnTo>
                    <a:pt x="48" y="3"/>
                  </a:lnTo>
                  <a:lnTo>
                    <a:pt x="51" y="3"/>
                  </a:lnTo>
                  <a:lnTo>
                    <a:pt x="51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71" name="Freeform 864"/>
            <p:cNvSpPr>
              <a:spLocks/>
            </p:cNvSpPr>
            <p:nvPr/>
          </p:nvSpPr>
          <p:spPr bwMode="auto">
            <a:xfrm>
              <a:off x="2372" y="545"/>
              <a:ext cx="45" cy="7"/>
            </a:xfrm>
            <a:custGeom>
              <a:avLst/>
              <a:gdLst>
                <a:gd name="T0" fmla="*/ 0 w 45"/>
                <a:gd name="T1" fmla="*/ 0 h 7"/>
                <a:gd name="T2" fmla="*/ 42 w 45"/>
                <a:gd name="T3" fmla="*/ 0 h 7"/>
                <a:gd name="T4" fmla="*/ 45 w 45"/>
                <a:gd name="T5" fmla="*/ 0 h 7"/>
                <a:gd name="T6" fmla="*/ 45 w 45"/>
                <a:gd name="T7" fmla="*/ 3 h 7"/>
                <a:gd name="T8" fmla="*/ 45 w 45"/>
                <a:gd name="T9" fmla="*/ 3 h 7"/>
                <a:gd name="T10" fmla="*/ 45 w 45"/>
                <a:gd name="T11" fmla="*/ 3 h 7"/>
                <a:gd name="T12" fmla="*/ 45 w 45"/>
                <a:gd name="T13" fmla="*/ 3 h 7"/>
                <a:gd name="T14" fmla="*/ 45 w 45"/>
                <a:gd name="T15" fmla="*/ 7 h 7"/>
                <a:gd name="T16" fmla="*/ 45 w 45"/>
                <a:gd name="T17" fmla="*/ 7 h 7"/>
                <a:gd name="T18" fmla="*/ 45 w 45"/>
                <a:gd name="T19" fmla="*/ 7 h 7"/>
                <a:gd name="T20" fmla="*/ 9 w 45"/>
                <a:gd name="T21" fmla="*/ 7 h 7"/>
                <a:gd name="T22" fmla="*/ 0 w 45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7"/>
                <a:gd name="T38" fmla="*/ 45 w 45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7">
                  <a:moveTo>
                    <a:pt x="0" y="0"/>
                  </a:moveTo>
                  <a:lnTo>
                    <a:pt x="42" y="0"/>
                  </a:lnTo>
                  <a:lnTo>
                    <a:pt x="45" y="0"/>
                  </a:lnTo>
                  <a:lnTo>
                    <a:pt x="45" y="3"/>
                  </a:lnTo>
                  <a:lnTo>
                    <a:pt x="45" y="7"/>
                  </a:lnTo>
                  <a:lnTo>
                    <a:pt x="9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72" name="Freeform 865"/>
            <p:cNvSpPr>
              <a:spLocks/>
            </p:cNvSpPr>
            <p:nvPr/>
          </p:nvSpPr>
          <p:spPr bwMode="auto">
            <a:xfrm>
              <a:off x="2375" y="548"/>
              <a:ext cx="45" cy="7"/>
            </a:xfrm>
            <a:custGeom>
              <a:avLst/>
              <a:gdLst>
                <a:gd name="T0" fmla="*/ 0 w 45"/>
                <a:gd name="T1" fmla="*/ 0 h 7"/>
                <a:gd name="T2" fmla="*/ 42 w 45"/>
                <a:gd name="T3" fmla="*/ 0 h 7"/>
                <a:gd name="T4" fmla="*/ 42 w 45"/>
                <a:gd name="T5" fmla="*/ 0 h 7"/>
                <a:gd name="T6" fmla="*/ 42 w 45"/>
                <a:gd name="T7" fmla="*/ 4 h 7"/>
                <a:gd name="T8" fmla="*/ 42 w 45"/>
                <a:gd name="T9" fmla="*/ 4 h 7"/>
                <a:gd name="T10" fmla="*/ 42 w 45"/>
                <a:gd name="T11" fmla="*/ 4 h 7"/>
                <a:gd name="T12" fmla="*/ 45 w 45"/>
                <a:gd name="T13" fmla="*/ 4 h 7"/>
                <a:gd name="T14" fmla="*/ 45 w 45"/>
                <a:gd name="T15" fmla="*/ 7 h 7"/>
                <a:gd name="T16" fmla="*/ 45 w 45"/>
                <a:gd name="T17" fmla="*/ 7 h 7"/>
                <a:gd name="T18" fmla="*/ 45 w 45"/>
                <a:gd name="T19" fmla="*/ 7 h 7"/>
                <a:gd name="T20" fmla="*/ 12 w 45"/>
                <a:gd name="T21" fmla="*/ 7 h 7"/>
                <a:gd name="T22" fmla="*/ 0 w 45"/>
                <a:gd name="T23" fmla="*/ 0 h 7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5"/>
                <a:gd name="T37" fmla="*/ 0 h 7"/>
                <a:gd name="T38" fmla="*/ 45 w 45"/>
                <a:gd name="T39" fmla="*/ 7 h 7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5" h="7">
                  <a:moveTo>
                    <a:pt x="0" y="0"/>
                  </a:moveTo>
                  <a:lnTo>
                    <a:pt x="42" y="0"/>
                  </a:lnTo>
                  <a:lnTo>
                    <a:pt x="42" y="4"/>
                  </a:lnTo>
                  <a:lnTo>
                    <a:pt x="45" y="4"/>
                  </a:lnTo>
                  <a:lnTo>
                    <a:pt x="45" y="7"/>
                  </a:lnTo>
                  <a:lnTo>
                    <a:pt x="12" y="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73" name="Freeform 866"/>
            <p:cNvSpPr>
              <a:spLocks/>
            </p:cNvSpPr>
            <p:nvPr/>
          </p:nvSpPr>
          <p:spPr bwMode="auto">
            <a:xfrm>
              <a:off x="2381" y="552"/>
              <a:ext cx="42" cy="6"/>
            </a:xfrm>
            <a:custGeom>
              <a:avLst/>
              <a:gdLst>
                <a:gd name="T0" fmla="*/ 0 w 42"/>
                <a:gd name="T1" fmla="*/ 0 h 6"/>
                <a:gd name="T2" fmla="*/ 36 w 42"/>
                <a:gd name="T3" fmla="*/ 0 h 6"/>
                <a:gd name="T4" fmla="*/ 39 w 42"/>
                <a:gd name="T5" fmla="*/ 0 h 6"/>
                <a:gd name="T6" fmla="*/ 39 w 42"/>
                <a:gd name="T7" fmla="*/ 3 h 6"/>
                <a:gd name="T8" fmla="*/ 39 w 42"/>
                <a:gd name="T9" fmla="*/ 3 h 6"/>
                <a:gd name="T10" fmla="*/ 39 w 42"/>
                <a:gd name="T11" fmla="*/ 3 h 6"/>
                <a:gd name="T12" fmla="*/ 39 w 42"/>
                <a:gd name="T13" fmla="*/ 3 h 6"/>
                <a:gd name="T14" fmla="*/ 39 w 42"/>
                <a:gd name="T15" fmla="*/ 6 h 6"/>
                <a:gd name="T16" fmla="*/ 39 w 42"/>
                <a:gd name="T17" fmla="*/ 6 h 6"/>
                <a:gd name="T18" fmla="*/ 42 w 42"/>
                <a:gd name="T19" fmla="*/ 6 h 6"/>
                <a:gd name="T20" fmla="*/ 9 w 42"/>
                <a:gd name="T21" fmla="*/ 6 h 6"/>
                <a:gd name="T22" fmla="*/ 0 w 4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42"/>
                <a:gd name="T37" fmla="*/ 0 h 6"/>
                <a:gd name="T38" fmla="*/ 42 w 4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42" h="6">
                  <a:moveTo>
                    <a:pt x="0" y="0"/>
                  </a:moveTo>
                  <a:lnTo>
                    <a:pt x="36" y="0"/>
                  </a:lnTo>
                  <a:lnTo>
                    <a:pt x="39" y="0"/>
                  </a:lnTo>
                  <a:lnTo>
                    <a:pt x="39" y="3"/>
                  </a:lnTo>
                  <a:lnTo>
                    <a:pt x="39" y="6"/>
                  </a:lnTo>
                  <a:lnTo>
                    <a:pt x="42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74" name="Freeform 867"/>
            <p:cNvSpPr>
              <a:spLocks/>
            </p:cNvSpPr>
            <p:nvPr/>
          </p:nvSpPr>
          <p:spPr bwMode="auto">
            <a:xfrm>
              <a:off x="2387" y="555"/>
              <a:ext cx="36" cy="6"/>
            </a:xfrm>
            <a:custGeom>
              <a:avLst/>
              <a:gdLst>
                <a:gd name="T0" fmla="*/ 0 w 36"/>
                <a:gd name="T1" fmla="*/ 0 h 6"/>
                <a:gd name="T2" fmla="*/ 33 w 36"/>
                <a:gd name="T3" fmla="*/ 0 h 6"/>
                <a:gd name="T4" fmla="*/ 33 w 36"/>
                <a:gd name="T5" fmla="*/ 0 h 6"/>
                <a:gd name="T6" fmla="*/ 33 w 36"/>
                <a:gd name="T7" fmla="*/ 3 h 6"/>
                <a:gd name="T8" fmla="*/ 33 w 36"/>
                <a:gd name="T9" fmla="*/ 3 h 6"/>
                <a:gd name="T10" fmla="*/ 36 w 36"/>
                <a:gd name="T11" fmla="*/ 3 h 6"/>
                <a:gd name="T12" fmla="*/ 36 w 36"/>
                <a:gd name="T13" fmla="*/ 3 h 6"/>
                <a:gd name="T14" fmla="*/ 36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9 w 36"/>
                <a:gd name="T21" fmla="*/ 6 h 6"/>
                <a:gd name="T22" fmla="*/ 0 w 3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6"/>
                <a:gd name="T38" fmla="*/ 36 w 3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6">
                  <a:moveTo>
                    <a:pt x="0" y="0"/>
                  </a:moveTo>
                  <a:lnTo>
                    <a:pt x="33" y="0"/>
                  </a:lnTo>
                  <a:lnTo>
                    <a:pt x="33" y="3"/>
                  </a:lnTo>
                  <a:lnTo>
                    <a:pt x="36" y="3"/>
                  </a:lnTo>
                  <a:lnTo>
                    <a:pt x="36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75" name="Freeform 868"/>
            <p:cNvSpPr>
              <a:spLocks/>
            </p:cNvSpPr>
            <p:nvPr/>
          </p:nvSpPr>
          <p:spPr bwMode="auto">
            <a:xfrm>
              <a:off x="2390" y="558"/>
              <a:ext cx="36" cy="6"/>
            </a:xfrm>
            <a:custGeom>
              <a:avLst/>
              <a:gdLst>
                <a:gd name="T0" fmla="*/ 0 w 36"/>
                <a:gd name="T1" fmla="*/ 0 h 6"/>
                <a:gd name="T2" fmla="*/ 33 w 36"/>
                <a:gd name="T3" fmla="*/ 0 h 6"/>
                <a:gd name="T4" fmla="*/ 33 w 36"/>
                <a:gd name="T5" fmla="*/ 0 h 6"/>
                <a:gd name="T6" fmla="*/ 33 w 36"/>
                <a:gd name="T7" fmla="*/ 3 h 6"/>
                <a:gd name="T8" fmla="*/ 33 w 36"/>
                <a:gd name="T9" fmla="*/ 3 h 6"/>
                <a:gd name="T10" fmla="*/ 33 w 36"/>
                <a:gd name="T11" fmla="*/ 3 h 6"/>
                <a:gd name="T12" fmla="*/ 33 w 36"/>
                <a:gd name="T13" fmla="*/ 3 h 6"/>
                <a:gd name="T14" fmla="*/ 33 w 36"/>
                <a:gd name="T15" fmla="*/ 6 h 6"/>
                <a:gd name="T16" fmla="*/ 36 w 36"/>
                <a:gd name="T17" fmla="*/ 6 h 6"/>
                <a:gd name="T18" fmla="*/ 36 w 36"/>
                <a:gd name="T19" fmla="*/ 6 h 6"/>
                <a:gd name="T20" fmla="*/ 9 w 36"/>
                <a:gd name="T21" fmla="*/ 6 h 6"/>
                <a:gd name="T22" fmla="*/ 0 w 3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6"/>
                <a:gd name="T37" fmla="*/ 0 h 6"/>
                <a:gd name="T38" fmla="*/ 36 w 3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6" h="6">
                  <a:moveTo>
                    <a:pt x="0" y="0"/>
                  </a:moveTo>
                  <a:lnTo>
                    <a:pt x="33" y="0"/>
                  </a:lnTo>
                  <a:lnTo>
                    <a:pt x="33" y="3"/>
                  </a:lnTo>
                  <a:lnTo>
                    <a:pt x="33" y="6"/>
                  </a:lnTo>
                  <a:lnTo>
                    <a:pt x="36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76" name="Freeform 869"/>
            <p:cNvSpPr>
              <a:spLocks/>
            </p:cNvSpPr>
            <p:nvPr/>
          </p:nvSpPr>
          <p:spPr bwMode="auto">
            <a:xfrm>
              <a:off x="2396" y="561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27 w 30"/>
                <a:gd name="T3" fmla="*/ 0 h 6"/>
                <a:gd name="T4" fmla="*/ 27 w 30"/>
                <a:gd name="T5" fmla="*/ 0 h 6"/>
                <a:gd name="T6" fmla="*/ 27 w 30"/>
                <a:gd name="T7" fmla="*/ 3 h 6"/>
                <a:gd name="T8" fmla="*/ 30 w 30"/>
                <a:gd name="T9" fmla="*/ 3 h 6"/>
                <a:gd name="T10" fmla="*/ 30 w 30"/>
                <a:gd name="T11" fmla="*/ 3 h 6"/>
                <a:gd name="T12" fmla="*/ 30 w 30"/>
                <a:gd name="T13" fmla="*/ 6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9 w 30"/>
                <a:gd name="T21" fmla="*/ 6 h 6"/>
                <a:gd name="T22" fmla="*/ 0 w 30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6"/>
                <a:gd name="T38" fmla="*/ 30 w 30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6">
                  <a:moveTo>
                    <a:pt x="0" y="0"/>
                  </a:moveTo>
                  <a:lnTo>
                    <a:pt x="27" y="0"/>
                  </a:lnTo>
                  <a:lnTo>
                    <a:pt x="27" y="3"/>
                  </a:lnTo>
                  <a:lnTo>
                    <a:pt x="30" y="3"/>
                  </a:lnTo>
                  <a:lnTo>
                    <a:pt x="30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77" name="Freeform 870"/>
            <p:cNvSpPr>
              <a:spLocks/>
            </p:cNvSpPr>
            <p:nvPr/>
          </p:nvSpPr>
          <p:spPr bwMode="auto">
            <a:xfrm>
              <a:off x="2399" y="564"/>
              <a:ext cx="30" cy="6"/>
            </a:xfrm>
            <a:custGeom>
              <a:avLst/>
              <a:gdLst>
                <a:gd name="T0" fmla="*/ 0 w 30"/>
                <a:gd name="T1" fmla="*/ 0 h 6"/>
                <a:gd name="T2" fmla="*/ 27 w 30"/>
                <a:gd name="T3" fmla="*/ 0 h 6"/>
                <a:gd name="T4" fmla="*/ 27 w 30"/>
                <a:gd name="T5" fmla="*/ 0 h 6"/>
                <a:gd name="T6" fmla="*/ 27 w 30"/>
                <a:gd name="T7" fmla="*/ 3 h 6"/>
                <a:gd name="T8" fmla="*/ 27 w 30"/>
                <a:gd name="T9" fmla="*/ 3 h 6"/>
                <a:gd name="T10" fmla="*/ 27 w 30"/>
                <a:gd name="T11" fmla="*/ 3 h 6"/>
                <a:gd name="T12" fmla="*/ 30 w 30"/>
                <a:gd name="T13" fmla="*/ 6 h 6"/>
                <a:gd name="T14" fmla="*/ 30 w 30"/>
                <a:gd name="T15" fmla="*/ 6 h 6"/>
                <a:gd name="T16" fmla="*/ 30 w 30"/>
                <a:gd name="T17" fmla="*/ 6 h 6"/>
                <a:gd name="T18" fmla="*/ 30 w 30"/>
                <a:gd name="T19" fmla="*/ 6 h 6"/>
                <a:gd name="T20" fmla="*/ 12 w 30"/>
                <a:gd name="T21" fmla="*/ 6 h 6"/>
                <a:gd name="T22" fmla="*/ 0 w 30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30"/>
                <a:gd name="T37" fmla="*/ 0 h 6"/>
                <a:gd name="T38" fmla="*/ 30 w 30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30" h="6">
                  <a:moveTo>
                    <a:pt x="0" y="0"/>
                  </a:moveTo>
                  <a:lnTo>
                    <a:pt x="27" y="0"/>
                  </a:lnTo>
                  <a:lnTo>
                    <a:pt x="27" y="3"/>
                  </a:lnTo>
                  <a:lnTo>
                    <a:pt x="30" y="6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78" name="Freeform 871"/>
            <p:cNvSpPr>
              <a:spLocks/>
            </p:cNvSpPr>
            <p:nvPr/>
          </p:nvSpPr>
          <p:spPr bwMode="auto">
            <a:xfrm>
              <a:off x="2405" y="567"/>
              <a:ext cx="27" cy="6"/>
            </a:xfrm>
            <a:custGeom>
              <a:avLst/>
              <a:gdLst>
                <a:gd name="T0" fmla="*/ 0 w 27"/>
                <a:gd name="T1" fmla="*/ 0 h 6"/>
                <a:gd name="T2" fmla="*/ 21 w 27"/>
                <a:gd name="T3" fmla="*/ 0 h 6"/>
                <a:gd name="T4" fmla="*/ 24 w 27"/>
                <a:gd name="T5" fmla="*/ 0 h 6"/>
                <a:gd name="T6" fmla="*/ 24 w 27"/>
                <a:gd name="T7" fmla="*/ 3 h 6"/>
                <a:gd name="T8" fmla="*/ 24 w 27"/>
                <a:gd name="T9" fmla="*/ 3 h 6"/>
                <a:gd name="T10" fmla="*/ 24 w 27"/>
                <a:gd name="T11" fmla="*/ 3 h 6"/>
                <a:gd name="T12" fmla="*/ 24 w 27"/>
                <a:gd name="T13" fmla="*/ 6 h 6"/>
                <a:gd name="T14" fmla="*/ 24 w 27"/>
                <a:gd name="T15" fmla="*/ 6 h 6"/>
                <a:gd name="T16" fmla="*/ 27 w 27"/>
                <a:gd name="T17" fmla="*/ 6 h 6"/>
                <a:gd name="T18" fmla="*/ 27 w 27"/>
                <a:gd name="T19" fmla="*/ 6 h 6"/>
                <a:gd name="T20" fmla="*/ 9 w 27"/>
                <a:gd name="T21" fmla="*/ 6 h 6"/>
                <a:gd name="T22" fmla="*/ 0 w 27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7"/>
                <a:gd name="T37" fmla="*/ 0 h 6"/>
                <a:gd name="T38" fmla="*/ 27 w 27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7" h="6">
                  <a:moveTo>
                    <a:pt x="0" y="0"/>
                  </a:moveTo>
                  <a:lnTo>
                    <a:pt x="21" y="0"/>
                  </a:lnTo>
                  <a:lnTo>
                    <a:pt x="24" y="0"/>
                  </a:lnTo>
                  <a:lnTo>
                    <a:pt x="24" y="3"/>
                  </a:lnTo>
                  <a:lnTo>
                    <a:pt x="24" y="6"/>
                  </a:lnTo>
                  <a:lnTo>
                    <a:pt x="27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79" name="Freeform 872"/>
            <p:cNvSpPr>
              <a:spLocks/>
            </p:cNvSpPr>
            <p:nvPr/>
          </p:nvSpPr>
          <p:spPr bwMode="auto">
            <a:xfrm>
              <a:off x="2411" y="570"/>
              <a:ext cx="21" cy="6"/>
            </a:xfrm>
            <a:custGeom>
              <a:avLst/>
              <a:gdLst>
                <a:gd name="T0" fmla="*/ 0 w 21"/>
                <a:gd name="T1" fmla="*/ 0 h 6"/>
                <a:gd name="T2" fmla="*/ 18 w 21"/>
                <a:gd name="T3" fmla="*/ 0 h 6"/>
                <a:gd name="T4" fmla="*/ 18 w 21"/>
                <a:gd name="T5" fmla="*/ 3 h 6"/>
                <a:gd name="T6" fmla="*/ 18 w 21"/>
                <a:gd name="T7" fmla="*/ 3 h 6"/>
                <a:gd name="T8" fmla="*/ 21 w 21"/>
                <a:gd name="T9" fmla="*/ 3 h 6"/>
                <a:gd name="T10" fmla="*/ 21 w 21"/>
                <a:gd name="T11" fmla="*/ 3 h 6"/>
                <a:gd name="T12" fmla="*/ 21 w 21"/>
                <a:gd name="T13" fmla="*/ 6 h 6"/>
                <a:gd name="T14" fmla="*/ 21 w 21"/>
                <a:gd name="T15" fmla="*/ 6 h 6"/>
                <a:gd name="T16" fmla="*/ 21 w 21"/>
                <a:gd name="T17" fmla="*/ 6 h 6"/>
                <a:gd name="T18" fmla="*/ 21 w 21"/>
                <a:gd name="T19" fmla="*/ 6 h 6"/>
                <a:gd name="T20" fmla="*/ 9 w 21"/>
                <a:gd name="T21" fmla="*/ 6 h 6"/>
                <a:gd name="T22" fmla="*/ 0 w 21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1"/>
                <a:gd name="T37" fmla="*/ 0 h 6"/>
                <a:gd name="T38" fmla="*/ 21 w 21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1" h="6">
                  <a:moveTo>
                    <a:pt x="0" y="0"/>
                  </a:moveTo>
                  <a:lnTo>
                    <a:pt x="18" y="0"/>
                  </a:lnTo>
                  <a:lnTo>
                    <a:pt x="18" y="3"/>
                  </a:lnTo>
                  <a:lnTo>
                    <a:pt x="21" y="3"/>
                  </a:lnTo>
                  <a:lnTo>
                    <a:pt x="21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80" name="Freeform 873"/>
            <p:cNvSpPr>
              <a:spLocks/>
            </p:cNvSpPr>
            <p:nvPr/>
          </p:nvSpPr>
          <p:spPr bwMode="auto">
            <a:xfrm>
              <a:off x="2414" y="573"/>
              <a:ext cx="22" cy="6"/>
            </a:xfrm>
            <a:custGeom>
              <a:avLst/>
              <a:gdLst>
                <a:gd name="T0" fmla="*/ 0 w 22"/>
                <a:gd name="T1" fmla="*/ 0 h 6"/>
                <a:gd name="T2" fmla="*/ 18 w 22"/>
                <a:gd name="T3" fmla="*/ 0 h 6"/>
                <a:gd name="T4" fmla="*/ 18 w 22"/>
                <a:gd name="T5" fmla="*/ 3 h 6"/>
                <a:gd name="T6" fmla="*/ 18 w 22"/>
                <a:gd name="T7" fmla="*/ 3 h 6"/>
                <a:gd name="T8" fmla="*/ 18 w 22"/>
                <a:gd name="T9" fmla="*/ 3 h 6"/>
                <a:gd name="T10" fmla="*/ 18 w 22"/>
                <a:gd name="T11" fmla="*/ 3 h 6"/>
                <a:gd name="T12" fmla="*/ 22 w 22"/>
                <a:gd name="T13" fmla="*/ 6 h 6"/>
                <a:gd name="T14" fmla="*/ 22 w 22"/>
                <a:gd name="T15" fmla="*/ 6 h 6"/>
                <a:gd name="T16" fmla="*/ 22 w 22"/>
                <a:gd name="T17" fmla="*/ 6 h 6"/>
                <a:gd name="T18" fmla="*/ 22 w 22"/>
                <a:gd name="T19" fmla="*/ 6 h 6"/>
                <a:gd name="T20" fmla="*/ 9 w 22"/>
                <a:gd name="T21" fmla="*/ 6 h 6"/>
                <a:gd name="T22" fmla="*/ 0 w 2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22"/>
                <a:gd name="T37" fmla="*/ 0 h 6"/>
                <a:gd name="T38" fmla="*/ 22 w 2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22" h="6">
                  <a:moveTo>
                    <a:pt x="0" y="0"/>
                  </a:moveTo>
                  <a:lnTo>
                    <a:pt x="18" y="0"/>
                  </a:lnTo>
                  <a:lnTo>
                    <a:pt x="18" y="3"/>
                  </a:lnTo>
                  <a:lnTo>
                    <a:pt x="22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81" name="Freeform 874"/>
            <p:cNvSpPr>
              <a:spLocks/>
            </p:cNvSpPr>
            <p:nvPr/>
          </p:nvSpPr>
          <p:spPr bwMode="auto">
            <a:xfrm>
              <a:off x="2420" y="576"/>
              <a:ext cx="19" cy="6"/>
            </a:xfrm>
            <a:custGeom>
              <a:avLst/>
              <a:gdLst>
                <a:gd name="T0" fmla="*/ 0 w 19"/>
                <a:gd name="T1" fmla="*/ 0 h 6"/>
                <a:gd name="T2" fmla="*/ 12 w 19"/>
                <a:gd name="T3" fmla="*/ 0 h 6"/>
                <a:gd name="T4" fmla="*/ 16 w 19"/>
                <a:gd name="T5" fmla="*/ 3 h 6"/>
                <a:gd name="T6" fmla="*/ 16 w 19"/>
                <a:gd name="T7" fmla="*/ 3 h 6"/>
                <a:gd name="T8" fmla="*/ 16 w 19"/>
                <a:gd name="T9" fmla="*/ 3 h 6"/>
                <a:gd name="T10" fmla="*/ 16 w 19"/>
                <a:gd name="T11" fmla="*/ 3 h 6"/>
                <a:gd name="T12" fmla="*/ 16 w 19"/>
                <a:gd name="T13" fmla="*/ 6 h 6"/>
                <a:gd name="T14" fmla="*/ 19 w 19"/>
                <a:gd name="T15" fmla="*/ 6 h 6"/>
                <a:gd name="T16" fmla="*/ 19 w 19"/>
                <a:gd name="T17" fmla="*/ 6 h 6"/>
                <a:gd name="T18" fmla="*/ 19 w 19"/>
                <a:gd name="T19" fmla="*/ 6 h 6"/>
                <a:gd name="T20" fmla="*/ 9 w 19"/>
                <a:gd name="T21" fmla="*/ 6 h 6"/>
                <a:gd name="T22" fmla="*/ 0 w 19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"/>
                <a:gd name="T37" fmla="*/ 0 h 6"/>
                <a:gd name="T38" fmla="*/ 19 w 19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" h="6">
                  <a:moveTo>
                    <a:pt x="0" y="0"/>
                  </a:moveTo>
                  <a:lnTo>
                    <a:pt x="12" y="0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82" name="Freeform 875"/>
            <p:cNvSpPr>
              <a:spLocks/>
            </p:cNvSpPr>
            <p:nvPr/>
          </p:nvSpPr>
          <p:spPr bwMode="auto">
            <a:xfrm>
              <a:off x="2423" y="579"/>
              <a:ext cx="19" cy="6"/>
            </a:xfrm>
            <a:custGeom>
              <a:avLst/>
              <a:gdLst>
                <a:gd name="T0" fmla="*/ 0 w 19"/>
                <a:gd name="T1" fmla="*/ 0 h 6"/>
                <a:gd name="T2" fmla="*/ 13 w 19"/>
                <a:gd name="T3" fmla="*/ 0 h 6"/>
                <a:gd name="T4" fmla="*/ 13 w 19"/>
                <a:gd name="T5" fmla="*/ 3 h 6"/>
                <a:gd name="T6" fmla="*/ 16 w 19"/>
                <a:gd name="T7" fmla="*/ 3 h 6"/>
                <a:gd name="T8" fmla="*/ 16 w 19"/>
                <a:gd name="T9" fmla="*/ 3 h 6"/>
                <a:gd name="T10" fmla="*/ 16 w 19"/>
                <a:gd name="T11" fmla="*/ 3 h 6"/>
                <a:gd name="T12" fmla="*/ 16 w 19"/>
                <a:gd name="T13" fmla="*/ 6 h 6"/>
                <a:gd name="T14" fmla="*/ 16 w 19"/>
                <a:gd name="T15" fmla="*/ 6 h 6"/>
                <a:gd name="T16" fmla="*/ 19 w 19"/>
                <a:gd name="T17" fmla="*/ 6 h 6"/>
                <a:gd name="T18" fmla="*/ 19 w 19"/>
                <a:gd name="T19" fmla="*/ 6 h 6"/>
                <a:gd name="T20" fmla="*/ 13 w 19"/>
                <a:gd name="T21" fmla="*/ 6 h 6"/>
                <a:gd name="T22" fmla="*/ 0 w 19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9"/>
                <a:gd name="T37" fmla="*/ 0 h 6"/>
                <a:gd name="T38" fmla="*/ 19 w 19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9" h="6">
                  <a:moveTo>
                    <a:pt x="0" y="0"/>
                  </a:moveTo>
                  <a:lnTo>
                    <a:pt x="13" y="0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6" y="6"/>
                  </a:lnTo>
                  <a:lnTo>
                    <a:pt x="19" y="6"/>
                  </a:lnTo>
                  <a:lnTo>
                    <a:pt x="13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83" name="Freeform 876"/>
            <p:cNvSpPr>
              <a:spLocks/>
            </p:cNvSpPr>
            <p:nvPr/>
          </p:nvSpPr>
          <p:spPr bwMode="auto">
            <a:xfrm>
              <a:off x="2429" y="582"/>
              <a:ext cx="16" cy="6"/>
            </a:xfrm>
            <a:custGeom>
              <a:avLst/>
              <a:gdLst>
                <a:gd name="T0" fmla="*/ 0 w 16"/>
                <a:gd name="T1" fmla="*/ 0 h 6"/>
                <a:gd name="T2" fmla="*/ 10 w 16"/>
                <a:gd name="T3" fmla="*/ 0 h 6"/>
                <a:gd name="T4" fmla="*/ 10 w 16"/>
                <a:gd name="T5" fmla="*/ 3 h 6"/>
                <a:gd name="T6" fmla="*/ 10 w 16"/>
                <a:gd name="T7" fmla="*/ 3 h 6"/>
                <a:gd name="T8" fmla="*/ 13 w 16"/>
                <a:gd name="T9" fmla="*/ 3 h 6"/>
                <a:gd name="T10" fmla="*/ 13 w 16"/>
                <a:gd name="T11" fmla="*/ 3 h 6"/>
                <a:gd name="T12" fmla="*/ 13 w 16"/>
                <a:gd name="T13" fmla="*/ 6 h 6"/>
                <a:gd name="T14" fmla="*/ 13 w 16"/>
                <a:gd name="T15" fmla="*/ 6 h 6"/>
                <a:gd name="T16" fmla="*/ 16 w 16"/>
                <a:gd name="T17" fmla="*/ 6 h 6"/>
                <a:gd name="T18" fmla="*/ 16 w 16"/>
                <a:gd name="T19" fmla="*/ 6 h 6"/>
                <a:gd name="T20" fmla="*/ 10 w 16"/>
                <a:gd name="T21" fmla="*/ 6 h 6"/>
                <a:gd name="T22" fmla="*/ 0 w 16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6"/>
                <a:gd name="T37" fmla="*/ 0 h 6"/>
                <a:gd name="T38" fmla="*/ 16 w 16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6" h="6">
                  <a:moveTo>
                    <a:pt x="0" y="0"/>
                  </a:moveTo>
                  <a:lnTo>
                    <a:pt x="10" y="0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3" y="6"/>
                  </a:lnTo>
                  <a:lnTo>
                    <a:pt x="16" y="6"/>
                  </a:lnTo>
                  <a:lnTo>
                    <a:pt x="10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84" name="Freeform 877"/>
            <p:cNvSpPr>
              <a:spLocks/>
            </p:cNvSpPr>
            <p:nvPr/>
          </p:nvSpPr>
          <p:spPr bwMode="auto">
            <a:xfrm>
              <a:off x="2436" y="585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3 h 6"/>
                <a:gd name="T6" fmla="*/ 6 w 12"/>
                <a:gd name="T7" fmla="*/ 3 h 6"/>
                <a:gd name="T8" fmla="*/ 9 w 12"/>
                <a:gd name="T9" fmla="*/ 3 h 6"/>
                <a:gd name="T10" fmla="*/ 9 w 12"/>
                <a:gd name="T11" fmla="*/ 3 h 6"/>
                <a:gd name="T12" fmla="*/ 9 w 12"/>
                <a:gd name="T13" fmla="*/ 6 h 6"/>
                <a:gd name="T14" fmla="*/ 9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9 w 12"/>
                <a:gd name="T21" fmla="*/ 6 h 6"/>
                <a:gd name="T22" fmla="*/ 0 w 1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6"/>
                <a:gd name="T38" fmla="*/ 12 w 1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12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85" name="Freeform 878"/>
            <p:cNvSpPr>
              <a:spLocks/>
            </p:cNvSpPr>
            <p:nvPr/>
          </p:nvSpPr>
          <p:spPr bwMode="auto">
            <a:xfrm>
              <a:off x="2439" y="588"/>
              <a:ext cx="12" cy="6"/>
            </a:xfrm>
            <a:custGeom>
              <a:avLst/>
              <a:gdLst>
                <a:gd name="T0" fmla="*/ 0 w 12"/>
                <a:gd name="T1" fmla="*/ 0 h 6"/>
                <a:gd name="T2" fmla="*/ 6 w 12"/>
                <a:gd name="T3" fmla="*/ 0 h 6"/>
                <a:gd name="T4" fmla="*/ 6 w 12"/>
                <a:gd name="T5" fmla="*/ 3 h 6"/>
                <a:gd name="T6" fmla="*/ 6 w 12"/>
                <a:gd name="T7" fmla="*/ 3 h 6"/>
                <a:gd name="T8" fmla="*/ 9 w 12"/>
                <a:gd name="T9" fmla="*/ 3 h 6"/>
                <a:gd name="T10" fmla="*/ 9 w 12"/>
                <a:gd name="T11" fmla="*/ 3 h 6"/>
                <a:gd name="T12" fmla="*/ 9 w 12"/>
                <a:gd name="T13" fmla="*/ 6 h 6"/>
                <a:gd name="T14" fmla="*/ 9 w 12"/>
                <a:gd name="T15" fmla="*/ 6 h 6"/>
                <a:gd name="T16" fmla="*/ 12 w 12"/>
                <a:gd name="T17" fmla="*/ 6 h 6"/>
                <a:gd name="T18" fmla="*/ 12 w 12"/>
                <a:gd name="T19" fmla="*/ 6 h 6"/>
                <a:gd name="T20" fmla="*/ 9 w 12"/>
                <a:gd name="T21" fmla="*/ 6 h 6"/>
                <a:gd name="T22" fmla="*/ 0 w 12"/>
                <a:gd name="T23" fmla="*/ 0 h 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2"/>
                <a:gd name="T37" fmla="*/ 0 h 6"/>
                <a:gd name="T38" fmla="*/ 12 w 12"/>
                <a:gd name="T39" fmla="*/ 6 h 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2" h="6">
                  <a:moveTo>
                    <a:pt x="0" y="0"/>
                  </a:moveTo>
                  <a:lnTo>
                    <a:pt x="6" y="0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6"/>
                  </a:lnTo>
                  <a:lnTo>
                    <a:pt x="12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86" name="Freeform 879"/>
            <p:cNvSpPr>
              <a:spLocks/>
            </p:cNvSpPr>
            <p:nvPr/>
          </p:nvSpPr>
          <p:spPr bwMode="auto">
            <a:xfrm>
              <a:off x="2445" y="591"/>
              <a:ext cx="9" cy="6"/>
            </a:xfrm>
            <a:custGeom>
              <a:avLst/>
              <a:gdLst>
                <a:gd name="T0" fmla="*/ 0 w 9"/>
                <a:gd name="T1" fmla="*/ 0 h 6"/>
                <a:gd name="T2" fmla="*/ 3 w 9"/>
                <a:gd name="T3" fmla="*/ 0 h 6"/>
                <a:gd name="T4" fmla="*/ 3 w 9"/>
                <a:gd name="T5" fmla="*/ 3 h 6"/>
                <a:gd name="T6" fmla="*/ 3 w 9"/>
                <a:gd name="T7" fmla="*/ 3 h 6"/>
                <a:gd name="T8" fmla="*/ 6 w 9"/>
                <a:gd name="T9" fmla="*/ 3 h 6"/>
                <a:gd name="T10" fmla="*/ 6 w 9"/>
                <a:gd name="T11" fmla="*/ 3 h 6"/>
                <a:gd name="T12" fmla="*/ 6 w 9"/>
                <a:gd name="T13" fmla="*/ 6 h 6"/>
                <a:gd name="T14" fmla="*/ 9 w 9"/>
                <a:gd name="T15" fmla="*/ 6 h 6"/>
                <a:gd name="T16" fmla="*/ 9 w 9"/>
                <a:gd name="T17" fmla="*/ 6 h 6"/>
                <a:gd name="T18" fmla="*/ 9 w 9"/>
                <a:gd name="T19" fmla="*/ 6 h 6"/>
                <a:gd name="T20" fmla="*/ 0 w 9"/>
                <a:gd name="T21" fmla="*/ 0 h 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9"/>
                <a:gd name="T34" fmla="*/ 0 h 6"/>
                <a:gd name="T35" fmla="*/ 9 w 9"/>
                <a:gd name="T36" fmla="*/ 6 h 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9" h="6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6"/>
                  </a:lnTo>
                  <a:lnTo>
                    <a:pt x="9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487" name="Freeform 880"/>
            <p:cNvSpPr>
              <a:spLocks/>
            </p:cNvSpPr>
            <p:nvPr/>
          </p:nvSpPr>
          <p:spPr bwMode="auto">
            <a:xfrm>
              <a:off x="2448" y="594"/>
              <a:ext cx="6" cy="3"/>
            </a:xfrm>
            <a:custGeom>
              <a:avLst/>
              <a:gdLst>
                <a:gd name="T0" fmla="*/ 0 w 6"/>
                <a:gd name="T1" fmla="*/ 0 h 3"/>
                <a:gd name="T2" fmla="*/ 3 w 6"/>
                <a:gd name="T3" fmla="*/ 0 h 3"/>
                <a:gd name="T4" fmla="*/ 3 w 6"/>
                <a:gd name="T5" fmla="*/ 0 h 3"/>
                <a:gd name="T6" fmla="*/ 3 w 6"/>
                <a:gd name="T7" fmla="*/ 3 h 3"/>
                <a:gd name="T8" fmla="*/ 3 w 6"/>
                <a:gd name="T9" fmla="*/ 3 h 3"/>
                <a:gd name="T10" fmla="*/ 3 w 6"/>
                <a:gd name="T11" fmla="*/ 3 h 3"/>
                <a:gd name="T12" fmla="*/ 6 w 6"/>
                <a:gd name="T13" fmla="*/ 3 h 3"/>
                <a:gd name="T14" fmla="*/ 6 w 6"/>
                <a:gd name="T15" fmla="*/ 3 h 3"/>
                <a:gd name="T16" fmla="*/ 6 w 6"/>
                <a:gd name="T17" fmla="*/ 3 h 3"/>
                <a:gd name="T18" fmla="*/ 6 w 6"/>
                <a:gd name="T19" fmla="*/ 3 h 3"/>
                <a:gd name="T20" fmla="*/ 0 w 6"/>
                <a:gd name="T21" fmla="*/ 0 h 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6"/>
                <a:gd name="T34" fmla="*/ 0 h 3"/>
                <a:gd name="T35" fmla="*/ 6 w 6"/>
                <a:gd name="T36" fmla="*/ 3 h 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6" h="3">
                  <a:moveTo>
                    <a:pt x="0" y="0"/>
                  </a:moveTo>
                  <a:lnTo>
                    <a:pt x="3" y="0"/>
                  </a:lnTo>
                  <a:lnTo>
                    <a:pt x="3" y="3"/>
                  </a:lnTo>
                  <a:lnTo>
                    <a:pt x="6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7" name="Rectangle 881"/>
          <p:cNvSpPr>
            <a:spLocks noChangeArrowheads="1"/>
          </p:cNvSpPr>
          <p:nvPr/>
        </p:nvSpPr>
        <p:spPr bwMode="auto">
          <a:xfrm>
            <a:off x="486594" y="1743950"/>
            <a:ext cx="7901830" cy="4738092"/>
          </a:xfrm>
          <a:prstGeom prst="rect">
            <a:avLst/>
          </a:prstGeom>
          <a:noFill/>
          <a:ln w="4763" cap="sq">
            <a:solidFill>
              <a:srgbClr val="1F1A17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3018" name="Rectangle 882"/>
          <p:cNvSpPr>
            <a:spLocks noChangeArrowheads="1"/>
          </p:cNvSpPr>
          <p:nvPr/>
        </p:nvSpPr>
        <p:spPr bwMode="auto">
          <a:xfrm>
            <a:off x="475481" y="2847294"/>
            <a:ext cx="123538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defTabSz="844550" eaLnBrk="0" hangingPunct="0">
              <a:spcBef>
                <a:spcPct val="50000"/>
              </a:spcBef>
            </a:pPr>
            <a:r>
              <a:rPr kumimoji="1" lang="de-DE" sz="1900" b="0">
                <a:solidFill>
                  <a:srgbClr val="1F1A17"/>
                </a:solidFill>
                <a:latin typeface="Arial" pitchFamily="34" charset="0"/>
              </a:rPr>
              <a:t>PM [µg/m³]</a:t>
            </a:r>
            <a:endParaRPr kumimoji="1" lang="de-DE" sz="1700">
              <a:solidFill>
                <a:srgbClr val="0000CC"/>
              </a:solidFill>
              <a:latin typeface="Arial" pitchFamily="34" charset="0"/>
            </a:endParaRPr>
          </a:p>
        </p:txBody>
      </p:sp>
      <p:grpSp>
        <p:nvGrpSpPr>
          <p:cNvPr id="7" name="Group 883"/>
          <p:cNvGrpSpPr>
            <a:grpSpLocks/>
          </p:cNvGrpSpPr>
          <p:nvPr/>
        </p:nvGrpSpPr>
        <p:grpSpPr bwMode="auto">
          <a:xfrm>
            <a:off x="948556" y="4445438"/>
            <a:ext cx="5116840" cy="661829"/>
            <a:chOff x="1375" y="2468"/>
            <a:chExt cx="3094" cy="502"/>
          </a:xfrm>
        </p:grpSpPr>
        <p:sp>
          <p:nvSpPr>
            <p:cNvPr id="43172" name="Freeform 884"/>
            <p:cNvSpPr>
              <a:spLocks/>
            </p:cNvSpPr>
            <p:nvPr/>
          </p:nvSpPr>
          <p:spPr bwMode="auto">
            <a:xfrm>
              <a:off x="1375" y="2965"/>
              <a:ext cx="3094" cy="5"/>
            </a:xfrm>
            <a:custGeom>
              <a:avLst/>
              <a:gdLst>
                <a:gd name="T0" fmla="*/ 2876 w 3328"/>
                <a:gd name="T1" fmla="*/ 4 h 6"/>
                <a:gd name="T2" fmla="*/ 0 w 3328"/>
                <a:gd name="T3" fmla="*/ 4 h 6"/>
                <a:gd name="T4" fmla="*/ 7 w 3328"/>
                <a:gd name="T5" fmla="*/ 4 h 6"/>
                <a:gd name="T6" fmla="*/ 16 w 3328"/>
                <a:gd name="T7" fmla="*/ 4 h 6"/>
                <a:gd name="T8" fmla="*/ 23 w 3328"/>
                <a:gd name="T9" fmla="*/ 3 h 6"/>
                <a:gd name="T10" fmla="*/ 31 w 3328"/>
                <a:gd name="T11" fmla="*/ 3 h 6"/>
                <a:gd name="T12" fmla="*/ 39 w 3328"/>
                <a:gd name="T13" fmla="*/ 3 h 6"/>
                <a:gd name="T14" fmla="*/ 47 w 3328"/>
                <a:gd name="T15" fmla="*/ 3 h 6"/>
                <a:gd name="T16" fmla="*/ 56 w 3328"/>
                <a:gd name="T17" fmla="*/ 0 h 6"/>
                <a:gd name="T18" fmla="*/ 63 w 3328"/>
                <a:gd name="T19" fmla="*/ 0 h 6"/>
                <a:gd name="T20" fmla="*/ 2810 w 3328"/>
                <a:gd name="T21" fmla="*/ 0 h 6"/>
                <a:gd name="T22" fmla="*/ 2822 w 3328"/>
                <a:gd name="T23" fmla="*/ 0 h 6"/>
                <a:gd name="T24" fmla="*/ 2829 w 3328"/>
                <a:gd name="T25" fmla="*/ 3 h 6"/>
                <a:gd name="T26" fmla="*/ 2836 w 3328"/>
                <a:gd name="T27" fmla="*/ 3 h 6"/>
                <a:gd name="T28" fmla="*/ 2845 w 3328"/>
                <a:gd name="T29" fmla="*/ 3 h 6"/>
                <a:gd name="T30" fmla="*/ 2852 w 3328"/>
                <a:gd name="T31" fmla="*/ 3 h 6"/>
                <a:gd name="T32" fmla="*/ 2860 w 3328"/>
                <a:gd name="T33" fmla="*/ 4 h 6"/>
                <a:gd name="T34" fmla="*/ 2868 w 3328"/>
                <a:gd name="T35" fmla="*/ 4 h 6"/>
                <a:gd name="T36" fmla="*/ 2876 w 3328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328"/>
                <a:gd name="T58" fmla="*/ 0 h 6"/>
                <a:gd name="T59" fmla="*/ 3328 w 332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328" h="6">
                  <a:moveTo>
                    <a:pt x="3328" y="6"/>
                  </a:moveTo>
                  <a:lnTo>
                    <a:pt x="0" y="6"/>
                  </a:lnTo>
                  <a:lnTo>
                    <a:pt x="9" y="6"/>
                  </a:lnTo>
                  <a:lnTo>
                    <a:pt x="18" y="6"/>
                  </a:lnTo>
                  <a:lnTo>
                    <a:pt x="27" y="3"/>
                  </a:lnTo>
                  <a:lnTo>
                    <a:pt x="36" y="3"/>
                  </a:lnTo>
                  <a:lnTo>
                    <a:pt x="45" y="3"/>
                  </a:lnTo>
                  <a:lnTo>
                    <a:pt x="55" y="3"/>
                  </a:lnTo>
                  <a:lnTo>
                    <a:pt x="64" y="0"/>
                  </a:lnTo>
                  <a:lnTo>
                    <a:pt x="73" y="0"/>
                  </a:lnTo>
                  <a:lnTo>
                    <a:pt x="3252" y="0"/>
                  </a:lnTo>
                  <a:lnTo>
                    <a:pt x="3264" y="0"/>
                  </a:lnTo>
                  <a:lnTo>
                    <a:pt x="3273" y="3"/>
                  </a:lnTo>
                  <a:lnTo>
                    <a:pt x="3282" y="3"/>
                  </a:lnTo>
                  <a:lnTo>
                    <a:pt x="3291" y="3"/>
                  </a:lnTo>
                  <a:lnTo>
                    <a:pt x="3300" y="3"/>
                  </a:lnTo>
                  <a:lnTo>
                    <a:pt x="3309" y="6"/>
                  </a:lnTo>
                  <a:lnTo>
                    <a:pt x="3318" y="6"/>
                  </a:lnTo>
                  <a:lnTo>
                    <a:pt x="3328" y="6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73" name="Freeform 885"/>
            <p:cNvSpPr>
              <a:spLocks/>
            </p:cNvSpPr>
            <p:nvPr/>
          </p:nvSpPr>
          <p:spPr bwMode="auto">
            <a:xfrm>
              <a:off x="1412" y="2962"/>
              <a:ext cx="3017" cy="5"/>
            </a:xfrm>
            <a:custGeom>
              <a:avLst/>
              <a:gdLst>
                <a:gd name="T0" fmla="*/ 2804 w 3246"/>
                <a:gd name="T1" fmla="*/ 4 h 6"/>
                <a:gd name="T2" fmla="*/ 0 w 3246"/>
                <a:gd name="T3" fmla="*/ 4 h 6"/>
                <a:gd name="T4" fmla="*/ 8 w 3246"/>
                <a:gd name="T5" fmla="*/ 4 h 6"/>
                <a:gd name="T6" fmla="*/ 14 w 3246"/>
                <a:gd name="T7" fmla="*/ 4 h 6"/>
                <a:gd name="T8" fmla="*/ 21 w 3246"/>
                <a:gd name="T9" fmla="*/ 3 h 6"/>
                <a:gd name="T10" fmla="*/ 27 w 3246"/>
                <a:gd name="T11" fmla="*/ 3 h 6"/>
                <a:gd name="T12" fmla="*/ 34 w 3246"/>
                <a:gd name="T13" fmla="*/ 3 h 6"/>
                <a:gd name="T14" fmla="*/ 40 w 3246"/>
                <a:gd name="T15" fmla="*/ 3 h 6"/>
                <a:gd name="T16" fmla="*/ 47 w 3246"/>
                <a:gd name="T17" fmla="*/ 0 h 6"/>
                <a:gd name="T18" fmla="*/ 53 w 3246"/>
                <a:gd name="T19" fmla="*/ 0 h 6"/>
                <a:gd name="T20" fmla="*/ 2751 w 3246"/>
                <a:gd name="T21" fmla="*/ 0 h 6"/>
                <a:gd name="T22" fmla="*/ 2760 w 3246"/>
                <a:gd name="T23" fmla="*/ 0 h 6"/>
                <a:gd name="T24" fmla="*/ 2765 w 3246"/>
                <a:gd name="T25" fmla="*/ 3 h 6"/>
                <a:gd name="T26" fmla="*/ 2773 w 3246"/>
                <a:gd name="T27" fmla="*/ 3 h 6"/>
                <a:gd name="T28" fmla="*/ 2778 w 3246"/>
                <a:gd name="T29" fmla="*/ 3 h 6"/>
                <a:gd name="T30" fmla="*/ 2786 w 3246"/>
                <a:gd name="T31" fmla="*/ 3 h 6"/>
                <a:gd name="T32" fmla="*/ 2791 w 3246"/>
                <a:gd name="T33" fmla="*/ 4 h 6"/>
                <a:gd name="T34" fmla="*/ 2799 w 3246"/>
                <a:gd name="T35" fmla="*/ 4 h 6"/>
                <a:gd name="T36" fmla="*/ 2804 w 3246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246"/>
                <a:gd name="T58" fmla="*/ 0 h 6"/>
                <a:gd name="T59" fmla="*/ 3246 w 32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246" h="6">
                  <a:moveTo>
                    <a:pt x="3246" y="6"/>
                  </a:moveTo>
                  <a:lnTo>
                    <a:pt x="0" y="6"/>
                  </a:lnTo>
                  <a:lnTo>
                    <a:pt x="10" y="6"/>
                  </a:lnTo>
                  <a:lnTo>
                    <a:pt x="16" y="6"/>
                  </a:lnTo>
                  <a:lnTo>
                    <a:pt x="25" y="3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6" y="3"/>
                  </a:lnTo>
                  <a:lnTo>
                    <a:pt x="55" y="0"/>
                  </a:lnTo>
                  <a:lnTo>
                    <a:pt x="61" y="0"/>
                  </a:lnTo>
                  <a:lnTo>
                    <a:pt x="3185" y="0"/>
                  </a:lnTo>
                  <a:lnTo>
                    <a:pt x="3194" y="0"/>
                  </a:lnTo>
                  <a:lnTo>
                    <a:pt x="3201" y="3"/>
                  </a:lnTo>
                  <a:lnTo>
                    <a:pt x="3210" y="3"/>
                  </a:lnTo>
                  <a:lnTo>
                    <a:pt x="3216" y="3"/>
                  </a:lnTo>
                  <a:lnTo>
                    <a:pt x="3225" y="3"/>
                  </a:lnTo>
                  <a:lnTo>
                    <a:pt x="3231" y="6"/>
                  </a:lnTo>
                  <a:lnTo>
                    <a:pt x="3240" y="6"/>
                  </a:lnTo>
                  <a:lnTo>
                    <a:pt x="3246" y="6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74" name="Freeform 886"/>
            <p:cNvSpPr>
              <a:spLocks/>
            </p:cNvSpPr>
            <p:nvPr/>
          </p:nvSpPr>
          <p:spPr bwMode="auto">
            <a:xfrm>
              <a:off x="1444" y="2959"/>
              <a:ext cx="2955" cy="6"/>
            </a:xfrm>
            <a:custGeom>
              <a:avLst/>
              <a:gdLst>
                <a:gd name="T0" fmla="*/ 2747 w 3179"/>
                <a:gd name="T1" fmla="*/ 6 h 6"/>
                <a:gd name="T2" fmla="*/ 0 w 3179"/>
                <a:gd name="T3" fmla="*/ 6 h 6"/>
                <a:gd name="T4" fmla="*/ 6 w 3179"/>
                <a:gd name="T5" fmla="*/ 6 h 6"/>
                <a:gd name="T6" fmla="*/ 10 w 3179"/>
                <a:gd name="T7" fmla="*/ 6 h 6"/>
                <a:gd name="T8" fmla="*/ 16 w 3179"/>
                <a:gd name="T9" fmla="*/ 3 h 6"/>
                <a:gd name="T10" fmla="*/ 23 w 3179"/>
                <a:gd name="T11" fmla="*/ 3 h 6"/>
                <a:gd name="T12" fmla="*/ 29 w 3179"/>
                <a:gd name="T13" fmla="*/ 3 h 6"/>
                <a:gd name="T14" fmla="*/ 33 w 3179"/>
                <a:gd name="T15" fmla="*/ 3 h 6"/>
                <a:gd name="T16" fmla="*/ 39 w 3179"/>
                <a:gd name="T17" fmla="*/ 0 h 6"/>
                <a:gd name="T18" fmla="*/ 44 w 3179"/>
                <a:gd name="T19" fmla="*/ 0 h 6"/>
                <a:gd name="T20" fmla="*/ 2702 w 3179"/>
                <a:gd name="T21" fmla="*/ 0 h 6"/>
                <a:gd name="T22" fmla="*/ 2707 w 3179"/>
                <a:gd name="T23" fmla="*/ 0 h 6"/>
                <a:gd name="T24" fmla="*/ 2712 w 3179"/>
                <a:gd name="T25" fmla="*/ 3 h 6"/>
                <a:gd name="T26" fmla="*/ 2717 w 3179"/>
                <a:gd name="T27" fmla="*/ 3 h 6"/>
                <a:gd name="T28" fmla="*/ 2725 w 3179"/>
                <a:gd name="T29" fmla="*/ 3 h 6"/>
                <a:gd name="T30" fmla="*/ 2730 w 3179"/>
                <a:gd name="T31" fmla="*/ 3 h 6"/>
                <a:gd name="T32" fmla="*/ 2737 w 3179"/>
                <a:gd name="T33" fmla="*/ 6 h 6"/>
                <a:gd name="T34" fmla="*/ 2741 w 3179"/>
                <a:gd name="T35" fmla="*/ 6 h 6"/>
                <a:gd name="T36" fmla="*/ 2747 w 3179"/>
                <a:gd name="T37" fmla="*/ 6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79"/>
                <a:gd name="T58" fmla="*/ 0 h 6"/>
                <a:gd name="T59" fmla="*/ 3179 w 317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79" h="6">
                  <a:moveTo>
                    <a:pt x="3179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3"/>
                  </a:lnTo>
                  <a:lnTo>
                    <a:pt x="27" y="3"/>
                  </a:lnTo>
                  <a:lnTo>
                    <a:pt x="33" y="3"/>
                  </a:lnTo>
                  <a:lnTo>
                    <a:pt x="39" y="3"/>
                  </a:lnTo>
                  <a:lnTo>
                    <a:pt x="45" y="0"/>
                  </a:lnTo>
                  <a:lnTo>
                    <a:pt x="51" y="0"/>
                  </a:lnTo>
                  <a:lnTo>
                    <a:pt x="3127" y="0"/>
                  </a:lnTo>
                  <a:lnTo>
                    <a:pt x="3133" y="0"/>
                  </a:lnTo>
                  <a:lnTo>
                    <a:pt x="3139" y="3"/>
                  </a:lnTo>
                  <a:lnTo>
                    <a:pt x="3145" y="3"/>
                  </a:lnTo>
                  <a:lnTo>
                    <a:pt x="3154" y="3"/>
                  </a:lnTo>
                  <a:lnTo>
                    <a:pt x="3160" y="3"/>
                  </a:lnTo>
                  <a:lnTo>
                    <a:pt x="3167" y="6"/>
                  </a:lnTo>
                  <a:lnTo>
                    <a:pt x="3173" y="6"/>
                  </a:lnTo>
                  <a:lnTo>
                    <a:pt x="3179" y="6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75" name="Freeform 887"/>
            <p:cNvSpPr>
              <a:spLocks/>
            </p:cNvSpPr>
            <p:nvPr/>
          </p:nvSpPr>
          <p:spPr bwMode="auto">
            <a:xfrm>
              <a:off x="1468" y="2957"/>
              <a:ext cx="2905" cy="5"/>
            </a:xfrm>
            <a:custGeom>
              <a:avLst/>
              <a:gdLst>
                <a:gd name="T0" fmla="*/ 2701 w 3124"/>
                <a:gd name="T1" fmla="*/ 4 h 6"/>
                <a:gd name="T2" fmla="*/ 0 w 3124"/>
                <a:gd name="T3" fmla="*/ 4 h 6"/>
                <a:gd name="T4" fmla="*/ 6 w 3124"/>
                <a:gd name="T5" fmla="*/ 4 h 6"/>
                <a:gd name="T6" fmla="*/ 10 w 3124"/>
                <a:gd name="T7" fmla="*/ 4 h 6"/>
                <a:gd name="T8" fmla="*/ 16 w 3124"/>
                <a:gd name="T9" fmla="*/ 3 h 6"/>
                <a:gd name="T10" fmla="*/ 20 w 3124"/>
                <a:gd name="T11" fmla="*/ 3 h 6"/>
                <a:gd name="T12" fmla="*/ 27 w 3124"/>
                <a:gd name="T13" fmla="*/ 3 h 6"/>
                <a:gd name="T14" fmla="*/ 32 w 3124"/>
                <a:gd name="T15" fmla="*/ 3 h 6"/>
                <a:gd name="T16" fmla="*/ 37 w 3124"/>
                <a:gd name="T17" fmla="*/ 0 h 6"/>
                <a:gd name="T18" fmla="*/ 43 w 3124"/>
                <a:gd name="T19" fmla="*/ 0 h 6"/>
                <a:gd name="T20" fmla="*/ 2660 w 3124"/>
                <a:gd name="T21" fmla="*/ 0 h 6"/>
                <a:gd name="T22" fmla="*/ 2665 w 3124"/>
                <a:gd name="T23" fmla="*/ 0 h 6"/>
                <a:gd name="T24" fmla="*/ 2671 w 3124"/>
                <a:gd name="T25" fmla="*/ 3 h 6"/>
                <a:gd name="T26" fmla="*/ 2675 w 3124"/>
                <a:gd name="T27" fmla="*/ 3 h 6"/>
                <a:gd name="T28" fmla="*/ 2681 w 3124"/>
                <a:gd name="T29" fmla="*/ 3 h 6"/>
                <a:gd name="T30" fmla="*/ 2686 w 3124"/>
                <a:gd name="T31" fmla="*/ 3 h 6"/>
                <a:gd name="T32" fmla="*/ 2691 w 3124"/>
                <a:gd name="T33" fmla="*/ 4 h 6"/>
                <a:gd name="T34" fmla="*/ 2696 w 3124"/>
                <a:gd name="T35" fmla="*/ 4 h 6"/>
                <a:gd name="T36" fmla="*/ 2701 w 3124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124"/>
                <a:gd name="T58" fmla="*/ 0 h 6"/>
                <a:gd name="T59" fmla="*/ 3124 w 31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124" h="6">
                  <a:moveTo>
                    <a:pt x="3124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6"/>
                  </a:lnTo>
                  <a:lnTo>
                    <a:pt x="18" y="3"/>
                  </a:lnTo>
                  <a:lnTo>
                    <a:pt x="24" y="3"/>
                  </a:lnTo>
                  <a:lnTo>
                    <a:pt x="31" y="3"/>
                  </a:lnTo>
                  <a:lnTo>
                    <a:pt x="37" y="3"/>
                  </a:lnTo>
                  <a:lnTo>
                    <a:pt x="43" y="0"/>
                  </a:lnTo>
                  <a:lnTo>
                    <a:pt x="49" y="0"/>
                  </a:lnTo>
                  <a:lnTo>
                    <a:pt x="3076" y="0"/>
                  </a:lnTo>
                  <a:lnTo>
                    <a:pt x="3082" y="0"/>
                  </a:lnTo>
                  <a:lnTo>
                    <a:pt x="3088" y="3"/>
                  </a:lnTo>
                  <a:lnTo>
                    <a:pt x="3094" y="3"/>
                  </a:lnTo>
                  <a:lnTo>
                    <a:pt x="3100" y="3"/>
                  </a:lnTo>
                  <a:lnTo>
                    <a:pt x="3106" y="3"/>
                  </a:lnTo>
                  <a:lnTo>
                    <a:pt x="3112" y="6"/>
                  </a:lnTo>
                  <a:lnTo>
                    <a:pt x="3118" y="6"/>
                  </a:lnTo>
                  <a:lnTo>
                    <a:pt x="3124" y="6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76" name="Freeform 888"/>
            <p:cNvSpPr>
              <a:spLocks/>
            </p:cNvSpPr>
            <p:nvPr/>
          </p:nvSpPr>
          <p:spPr bwMode="auto">
            <a:xfrm>
              <a:off x="1491" y="2954"/>
              <a:ext cx="2859" cy="5"/>
            </a:xfrm>
            <a:custGeom>
              <a:avLst/>
              <a:gdLst>
                <a:gd name="T0" fmla="*/ 2657 w 3076"/>
                <a:gd name="T1" fmla="*/ 4 h 7"/>
                <a:gd name="T2" fmla="*/ 0 w 3076"/>
                <a:gd name="T3" fmla="*/ 4 h 7"/>
                <a:gd name="T4" fmla="*/ 7 w 3076"/>
                <a:gd name="T5" fmla="*/ 4 h 7"/>
                <a:gd name="T6" fmla="*/ 11 w 3076"/>
                <a:gd name="T7" fmla="*/ 4 h 7"/>
                <a:gd name="T8" fmla="*/ 17 w 3076"/>
                <a:gd name="T9" fmla="*/ 2 h 7"/>
                <a:gd name="T10" fmla="*/ 21 w 3076"/>
                <a:gd name="T11" fmla="*/ 2 h 7"/>
                <a:gd name="T12" fmla="*/ 27 w 3076"/>
                <a:gd name="T13" fmla="*/ 2 h 7"/>
                <a:gd name="T14" fmla="*/ 30 w 3076"/>
                <a:gd name="T15" fmla="*/ 2 h 7"/>
                <a:gd name="T16" fmla="*/ 34 w 3076"/>
                <a:gd name="T17" fmla="*/ 0 h 7"/>
                <a:gd name="T18" fmla="*/ 40 w 3076"/>
                <a:gd name="T19" fmla="*/ 0 h 7"/>
                <a:gd name="T20" fmla="*/ 2618 w 3076"/>
                <a:gd name="T21" fmla="*/ 0 h 7"/>
                <a:gd name="T22" fmla="*/ 2624 w 3076"/>
                <a:gd name="T23" fmla="*/ 0 h 7"/>
                <a:gd name="T24" fmla="*/ 2628 w 3076"/>
                <a:gd name="T25" fmla="*/ 2 h 7"/>
                <a:gd name="T26" fmla="*/ 2634 w 3076"/>
                <a:gd name="T27" fmla="*/ 2 h 7"/>
                <a:gd name="T28" fmla="*/ 2639 w 3076"/>
                <a:gd name="T29" fmla="*/ 2 h 7"/>
                <a:gd name="T30" fmla="*/ 2642 w 3076"/>
                <a:gd name="T31" fmla="*/ 2 h 7"/>
                <a:gd name="T32" fmla="*/ 2647 w 3076"/>
                <a:gd name="T33" fmla="*/ 4 h 7"/>
                <a:gd name="T34" fmla="*/ 2652 w 3076"/>
                <a:gd name="T35" fmla="*/ 4 h 7"/>
                <a:gd name="T36" fmla="*/ 2657 w 3076"/>
                <a:gd name="T37" fmla="*/ 4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3076"/>
                <a:gd name="T58" fmla="*/ 0 h 7"/>
                <a:gd name="T59" fmla="*/ 3076 w 307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3076" h="7">
                  <a:moveTo>
                    <a:pt x="3076" y="7"/>
                  </a:moveTo>
                  <a:lnTo>
                    <a:pt x="0" y="7"/>
                  </a:lnTo>
                  <a:lnTo>
                    <a:pt x="7" y="7"/>
                  </a:lnTo>
                  <a:lnTo>
                    <a:pt x="13" y="7"/>
                  </a:lnTo>
                  <a:lnTo>
                    <a:pt x="19" y="4"/>
                  </a:lnTo>
                  <a:lnTo>
                    <a:pt x="25" y="4"/>
                  </a:lnTo>
                  <a:lnTo>
                    <a:pt x="31" y="4"/>
                  </a:lnTo>
                  <a:lnTo>
                    <a:pt x="34" y="4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3031" y="0"/>
                  </a:lnTo>
                  <a:lnTo>
                    <a:pt x="3037" y="0"/>
                  </a:lnTo>
                  <a:lnTo>
                    <a:pt x="3043" y="4"/>
                  </a:lnTo>
                  <a:lnTo>
                    <a:pt x="3049" y="4"/>
                  </a:lnTo>
                  <a:lnTo>
                    <a:pt x="3055" y="4"/>
                  </a:lnTo>
                  <a:lnTo>
                    <a:pt x="3058" y="4"/>
                  </a:lnTo>
                  <a:lnTo>
                    <a:pt x="3064" y="7"/>
                  </a:lnTo>
                  <a:lnTo>
                    <a:pt x="3070" y="7"/>
                  </a:lnTo>
                  <a:lnTo>
                    <a:pt x="3076" y="7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8" name="Group 889"/>
            <p:cNvGrpSpPr>
              <a:grpSpLocks/>
            </p:cNvGrpSpPr>
            <p:nvPr/>
          </p:nvGrpSpPr>
          <p:grpSpPr bwMode="auto">
            <a:xfrm>
              <a:off x="1514" y="2647"/>
              <a:ext cx="2814" cy="310"/>
              <a:chOff x="1557" y="3481"/>
              <a:chExt cx="3027" cy="365"/>
            </a:xfrm>
          </p:grpSpPr>
          <p:sp>
            <p:nvSpPr>
              <p:cNvPr id="43249" name="Freeform 890"/>
              <p:cNvSpPr>
                <a:spLocks/>
              </p:cNvSpPr>
              <p:nvPr/>
            </p:nvSpPr>
            <p:spPr bwMode="auto">
              <a:xfrm>
                <a:off x="1557" y="3839"/>
                <a:ext cx="3027" cy="7"/>
              </a:xfrm>
              <a:custGeom>
                <a:avLst/>
                <a:gdLst>
                  <a:gd name="T0" fmla="*/ 3027 w 3027"/>
                  <a:gd name="T1" fmla="*/ 7 h 7"/>
                  <a:gd name="T2" fmla="*/ 0 w 3027"/>
                  <a:gd name="T3" fmla="*/ 7 h 7"/>
                  <a:gd name="T4" fmla="*/ 6 w 3027"/>
                  <a:gd name="T5" fmla="*/ 7 h 7"/>
                  <a:gd name="T6" fmla="*/ 9 w 3027"/>
                  <a:gd name="T7" fmla="*/ 7 h 7"/>
                  <a:gd name="T8" fmla="*/ 15 w 3027"/>
                  <a:gd name="T9" fmla="*/ 3 h 7"/>
                  <a:gd name="T10" fmla="*/ 21 w 3027"/>
                  <a:gd name="T11" fmla="*/ 3 h 7"/>
                  <a:gd name="T12" fmla="*/ 24 w 3027"/>
                  <a:gd name="T13" fmla="*/ 3 h 7"/>
                  <a:gd name="T14" fmla="*/ 30 w 3027"/>
                  <a:gd name="T15" fmla="*/ 3 h 7"/>
                  <a:gd name="T16" fmla="*/ 36 w 3027"/>
                  <a:gd name="T17" fmla="*/ 0 h 7"/>
                  <a:gd name="T18" fmla="*/ 42 w 3027"/>
                  <a:gd name="T19" fmla="*/ 0 h 7"/>
                  <a:gd name="T20" fmla="*/ 2987 w 3027"/>
                  <a:gd name="T21" fmla="*/ 0 h 7"/>
                  <a:gd name="T22" fmla="*/ 2990 w 3027"/>
                  <a:gd name="T23" fmla="*/ 0 h 7"/>
                  <a:gd name="T24" fmla="*/ 2996 w 3027"/>
                  <a:gd name="T25" fmla="*/ 3 h 7"/>
                  <a:gd name="T26" fmla="*/ 3003 w 3027"/>
                  <a:gd name="T27" fmla="*/ 3 h 7"/>
                  <a:gd name="T28" fmla="*/ 3009 w 3027"/>
                  <a:gd name="T29" fmla="*/ 3 h 7"/>
                  <a:gd name="T30" fmla="*/ 3012 w 3027"/>
                  <a:gd name="T31" fmla="*/ 3 h 7"/>
                  <a:gd name="T32" fmla="*/ 3018 w 3027"/>
                  <a:gd name="T33" fmla="*/ 7 h 7"/>
                  <a:gd name="T34" fmla="*/ 3024 w 3027"/>
                  <a:gd name="T35" fmla="*/ 7 h 7"/>
                  <a:gd name="T36" fmla="*/ 3027 w 3027"/>
                  <a:gd name="T37" fmla="*/ 7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3027"/>
                  <a:gd name="T58" fmla="*/ 0 h 7"/>
                  <a:gd name="T59" fmla="*/ 3027 w 3027"/>
                  <a:gd name="T60" fmla="*/ 7 h 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3027" h="7">
                    <a:moveTo>
                      <a:pt x="3027" y="7"/>
                    </a:moveTo>
                    <a:lnTo>
                      <a:pt x="0" y="7"/>
                    </a:lnTo>
                    <a:lnTo>
                      <a:pt x="6" y="7"/>
                    </a:lnTo>
                    <a:lnTo>
                      <a:pt x="9" y="7"/>
                    </a:lnTo>
                    <a:lnTo>
                      <a:pt x="15" y="3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0"/>
                    </a:lnTo>
                    <a:lnTo>
                      <a:pt x="42" y="0"/>
                    </a:lnTo>
                    <a:lnTo>
                      <a:pt x="2987" y="0"/>
                    </a:lnTo>
                    <a:lnTo>
                      <a:pt x="2990" y="0"/>
                    </a:lnTo>
                    <a:lnTo>
                      <a:pt x="2996" y="3"/>
                    </a:lnTo>
                    <a:lnTo>
                      <a:pt x="3003" y="3"/>
                    </a:lnTo>
                    <a:lnTo>
                      <a:pt x="3009" y="3"/>
                    </a:lnTo>
                    <a:lnTo>
                      <a:pt x="3012" y="3"/>
                    </a:lnTo>
                    <a:lnTo>
                      <a:pt x="3018" y="7"/>
                    </a:lnTo>
                    <a:lnTo>
                      <a:pt x="3024" y="7"/>
                    </a:lnTo>
                    <a:lnTo>
                      <a:pt x="3027" y="7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50" name="Freeform 891"/>
              <p:cNvSpPr>
                <a:spLocks/>
              </p:cNvSpPr>
              <p:nvPr/>
            </p:nvSpPr>
            <p:spPr bwMode="auto">
              <a:xfrm>
                <a:off x="1578" y="3836"/>
                <a:ext cx="2985" cy="6"/>
              </a:xfrm>
              <a:custGeom>
                <a:avLst/>
                <a:gdLst>
                  <a:gd name="T0" fmla="*/ 2985 w 2985"/>
                  <a:gd name="T1" fmla="*/ 6 h 6"/>
                  <a:gd name="T2" fmla="*/ 0 w 2985"/>
                  <a:gd name="T3" fmla="*/ 6 h 6"/>
                  <a:gd name="T4" fmla="*/ 6 w 2985"/>
                  <a:gd name="T5" fmla="*/ 6 h 6"/>
                  <a:gd name="T6" fmla="*/ 9 w 2985"/>
                  <a:gd name="T7" fmla="*/ 6 h 6"/>
                  <a:gd name="T8" fmla="*/ 15 w 2985"/>
                  <a:gd name="T9" fmla="*/ 3 h 6"/>
                  <a:gd name="T10" fmla="*/ 18 w 2985"/>
                  <a:gd name="T11" fmla="*/ 3 h 6"/>
                  <a:gd name="T12" fmla="*/ 24 w 2985"/>
                  <a:gd name="T13" fmla="*/ 3 h 6"/>
                  <a:gd name="T14" fmla="*/ 30 w 2985"/>
                  <a:gd name="T15" fmla="*/ 3 h 6"/>
                  <a:gd name="T16" fmla="*/ 33 w 2985"/>
                  <a:gd name="T17" fmla="*/ 0 h 6"/>
                  <a:gd name="T18" fmla="*/ 39 w 2985"/>
                  <a:gd name="T19" fmla="*/ 0 h 6"/>
                  <a:gd name="T20" fmla="*/ 2948 w 2985"/>
                  <a:gd name="T21" fmla="*/ 0 h 6"/>
                  <a:gd name="T22" fmla="*/ 2951 w 2985"/>
                  <a:gd name="T23" fmla="*/ 0 h 6"/>
                  <a:gd name="T24" fmla="*/ 2957 w 2985"/>
                  <a:gd name="T25" fmla="*/ 3 h 6"/>
                  <a:gd name="T26" fmla="*/ 2960 w 2985"/>
                  <a:gd name="T27" fmla="*/ 3 h 6"/>
                  <a:gd name="T28" fmla="*/ 2966 w 2985"/>
                  <a:gd name="T29" fmla="*/ 3 h 6"/>
                  <a:gd name="T30" fmla="*/ 2972 w 2985"/>
                  <a:gd name="T31" fmla="*/ 3 h 6"/>
                  <a:gd name="T32" fmla="*/ 2975 w 2985"/>
                  <a:gd name="T33" fmla="*/ 6 h 6"/>
                  <a:gd name="T34" fmla="*/ 2982 w 2985"/>
                  <a:gd name="T35" fmla="*/ 6 h 6"/>
                  <a:gd name="T36" fmla="*/ 2985 w 298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85"/>
                  <a:gd name="T58" fmla="*/ 0 h 6"/>
                  <a:gd name="T59" fmla="*/ 2985 w 298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85" h="6">
                    <a:moveTo>
                      <a:pt x="2985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9" y="6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3" y="0"/>
                    </a:lnTo>
                    <a:lnTo>
                      <a:pt x="39" y="0"/>
                    </a:lnTo>
                    <a:lnTo>
                      <a:pt x="2948" y="0"/>
                    </a:lnTo>
                    <a:lnTo>
                      <a:pt x="2951" y="0"/>
                    </a:lnTo>
                    <a:lnTo>
                      <a:pt x="2957" y="3"/>
                    </a:lnTo>
                    <a:lnTo>
                      <a:pt x="2960" y="3"/>
                    </a:lnTo>
                    <a:lnTo>
                      <a:pt x="2966" y="3"/>
                    </a:lnTo>
                    <a:lnTo>
                      <a:pt x="2972" y="3"/>
                    </a:lnTo>
                    <a:lnTo>
                      <a:pt x="2975" y="6"/>
                    </a:lnTo>
                    <a:lnTo>
                      <a:pt x="2982" y="6"/>
                    </a:lnTo>
                    <a:lnTo>
                      <a:pt x="2985" y="6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51" name="Freeform 892"/>
              <p:cNvSpPr>
                <a:spLocks/>
              </p:cNvSpPr>
              <p:nvPr/>
            </p:nvSpPr>
            <p:spPr bwMode="auto">
              <a:xfrm>
                <a:off x="1599" y="3833"/>
                <a:ext cx="2945" cy="6"/>
              </a:xfrm>
              <a:custGeom>
                <a:avLst/>
                <a:gdLst>
                  <a:gd name="T0" fmla="*/ 2945 w 2945"/>
                  <a:gd name="T1" fmla="*/ 6 h 6"/>
                  <a:gd name="T2" fmla="*/ 0 w 2945"/>
                  <a:gd name="T3" fmla="*/ 6 h 6"/>
                  <a:gd name="T4" fmla="*/ 3 w 2945"/>
                  <a:gd name="T5" fmla="*/ 6 h 6"/>
                  <a:gd name="T6" fmla="*/ 9 w 2945"/>
                  <a:gd name="T7" fmla="*/ 6 h 6"/>
                  <a:gd name="T8" fmla="*/ 12 w 2945"/>
                  <a:gd name="T9" fmla="*/ 3 h 6"/>
                  <a:gd name="T10" fmla="*/ 18 w 2945"/>
                  <a:gd name="T11" fmla="*/ 3 h 6"/>
                  <a:gd name="T12" fmla="*/ 21 w 2945"/>
                  <a:gd name="T13" fmla="*/ 3 h 6"/>
                  <a:gd name="T14" fmla="*/ 28 w 2945"/>
                  <a:gd name="T15" fmla="*/ 3 h 6"/>
                  <a:gd name="T16" fmla="*/ 31 w 2945"/>
                  <a:gd name="T17" fmla="*/ 0 h 6"/>
                  <a:gd name="T18" fmla="*/ 37 w 2945"/>
                  <a:gd name="T19" fmla="*/ 0 h 6"/>
                  <a:gd name="T20" fmla="*/ 2909 w 2945"/>
                  <a:gd name="T21" fmla="*/ 0 h 6"/>
                  <a:gd name="T22" fmla="*/ 2912 w 2945"/>
                  <a:gd name="T23" fmla="*/ 0 h 6"/>
                  <a:gd name="T24" fmla="*/ 2918 w 2945"/>
                  <a:gd name="T25" fmla="*/ 3 h 6"/>
                  <a:gd name="T26" fmla="*/ 2921 w 2945"/>
                  <a:gd name="T27" fmla="*/ 3 h 6"/>
                  <a:gd name="T28" fmla="*/ 2927 w 2945"/>
                  <a:gd name="T29" fmla="*/ 3 h 6"/>
                  <a:gd name="T30" fmla="*/ 2930 w 2945"/>
                  <a:gd name="T31" fmla="*/ 3 h 6"/>
                  <a:gd name="T32" fmla="*/ 2936 w 2945"/>
                  <a:gd name="T33" fmla="*/ 6 h 6"/>
                  <a:gd name="T34" fmla="*/ 2939 w 2945"/>
                  <a:gd name="T35" fmla="*/ 6 h 6"/>
                  <a:gd name="T36" fmla="*/ 2945 w 294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45"/>
                  <a:gd name="T58" fmla="*/ 0 h 6"/>
                  <a:gd name="T59" fmla="*/ 2945 w 294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45" h="6">
                    <a:moveTo>
                      <a:pt x="2945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9" y="6"/>
                    </a:lnTo>
                    <a:lnTo>
                      <a:pt x="12" y="3"/>
                    </a:lnTo>
                    <a:lnTo>
                      <a:pt x="18" y="3"/>
                    </a:lnTo>
                    <a:lnTo>
                      <a:pt x="21" y="3"/>
                    </a:lnTo>
                    <a:lnTo>
                      <a:pt x="28" y="3"/>
                    </a:lnTo>
                    <a:lnTo>
                      <a:pt x="31" y="0"/>
                    </a:lnTo>
                    <a:lnTo>
                      <a:pt x="37" y="0"/>
                    </a:lnTo>
                    <a:lnTo>
                      <a:pt x="2909" y="0"/>
                    </a:lnTo>
                    <a:lnTo>
                      <a:pt x="2912" y="0"/>
                    </a:lnTo>
                    <a:lnTo>
                      <a:pt x="2918" y="3"/>
                    </a:lnTo>
                    <a:lnTo>
                      <a:pt x="2921" y="3"/>
                    </a:lnTo>
                    <a:lnTo>
                      <a:pt x="2927" y="3"/>
                    </a:lnTo>
                    <a:lnTo>
                      <a:pt x="2930" y="3"/>
                    </a:lnTo>
                    <a:lnTo>
                      <a:pt x="2936" y="6"/>
                    </a:lnTo>
                    <a:lnTo>
                      <a:pt x="2939" y="6"/>
                    </a:lnTo>
                    <a:lnTo>
                      <a:pt x="2945" y="6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52" name="Freeform 893"/>
              <p:cNvSpPr>
                <a:spLocks/>
              </p:cNvSpPr>
              <p:nvPr/>
            </p:nvSpPr>
            <p:spPr bwMode="auto">
              <a:xfrm>
                <a:off x="1617" y="3830"/>
                <a:ext cx="2909" cy="6"/>
              </a:xfrm>
              <a:custGeom>
                <a:avLst/>
                <a:gdLst>
                  <a:gd name="T0" fmla="*/ 2909 w 2909"/>
                  <a:gd name="T1" fmla="*/ 6 h 6"/>
                  <a:gd name="T2" fmla="*/ 0 w 2909"/>
                  <a:gd name="T3" fmla="*/ 6 h 6"/>
                  <a:gd name="T4" fmla="*/ 3 w 2909"/>
                  <a:gd name="T5" fmla="*/ 6 h 6"/>
                  <a:gd name="T6" fmla="*/ 10 w 2909"/>
                  <a:gd name="T7" fmla="*/ 6 h 6"/>
                  <a:gd name="T8" fmla="*/ 13 w 2909"/>
                  <a:gd name="T9" fmla="*/ 3 h 6"/>
                  <a:gd name="T10" fmla="*/ 16 w 2909"/>
                  <a:gd name="T11" fmla="*/ 3 h 6"/>
                  <a:gd name="T12" fmla="*/ 22 w 2909"/>
                  <a:gd name="T13" fmla="*/ 3 h 6"/>
                  <a:gd name="T14" fmla="*/ 25 w 2909"/>
                  <a:gd name="T15" fmla="*/ 3 h 6"/>
                  <a:gd name="T16" fmla="*/ 31 w 2909"/>
                  <a:gd name="T17" fmla="*/ 0 h 6"/>
                  <a:gd name="T18" fmla="*/ 34 w 2909"/>
                  <a:gd name="T19" fmla="*/ 0 h 6"/>
                  <a:gd name="T20" fmla="*/ 2873 w 2909"/>
                  <a:gd name="T21" fmla="*/ 0 h 6"/>
                  <a:gd name="T22" fmla="*/ 2879 w 2909"/>
                  <a:gd name="T23" fmla="*/ 0 h 6"/>
                  <a:gd name="T24" fmla="*/ 2882 w 2909"/>
                  <a:gd name="T25" fmla="*/ 3 h 6"/>
                  <a:gd name="T26" fmla="*/ 2885 w 2909"/>
                  <a:gd name="T27" fmla="*/ 3 h 6"/>
                  <a:gd name="T28" fmla="*/ 2891 w 2909"/>
                  <a:gd name="T29" fmla="*/ 3 h 6"/>
                  <a:gd name="T30" fmla="*/ 2894 w 2909"/>
                  <a:gd name="T31" fmla="*/ 3 h 6"/>
                  <a:gd name="T32" fmla="*/ 2900 w 2909"/>
                  <a:gd name="T33" fmla="*/ 6 h 6"/>
                  <a:gd name="T34" fmla="*/ 2903 w 2909"/>
                  <a:gd name="T35" fmla="*/ 6 h 6"/>
                  <a:gd name="T36" fmla="*/ 2909 w 2909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909"/>
                  <a:gd name="T58" fmla="*/ 0 h 6"/>
                  <a:gd name="T59" fmla="*/ 2909 w 2909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909" h="6">
                    <a:moveTo>
                      <a:pt x="2909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10" y="6"/>
                    </a:lnTo>
                    <a:lnTo>
                      <a:pt x="13" y="3"/>
                    </a:lnTo>
                    <a:lnTo>
                      <a:pt x="16" y="3"/>
                    </a:lnTo>
                    <a:lnTo>
                      <a:pt x="22" y="3"/>
                    </a:lnTo>
                    <a:lnTo>
                      <a:pt x="25" y="3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2873" y="0"/>
                    </a:lnTo>
                    <a:lnTo>
                      <a:pt x="2879" y="0"/>
                    </a:lnTo>
                    <a:lnTo>
                      <a:pt x="2882" y="3"/>
                    </a:lnTo>
                    <a:lnTo>
                      <a:pt x="2885" y="3"/>
                    </a:lnTo>
                    <a:lnTo>
                      <a:pt x="2891" y="3"/>
                    </a:lnTo>
                    <a:lnTo>
                      <a:pt x="2894" y="3"/>
                    </a:lnTo>
                    <a:lnTo>
                      <a:pt x="2900" y="6"/>
                    </a:lnTo>
                    <a:lnTo>
                      <a:pt x="2903" y="6"/>
                    </a:lnTo>
                    <a:lnTo>
                      <a:pt x="2909" y="6"/>
                    </a:lnTo>
                    <a:close/>
                  </a:path>
                </a:pathLst>
              </a:custGeom>
              <a:solidFill>
                <a:srgbClr val="C2C2C1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53" name="Freeform 894"/>
              <p:cNvSpPr>
                <a:spLocks/>
              </p:cNvSpPr>
              <p:nvPr/>
            </p:nvSpPr>
            <p:spPr bwMode="auto">
              <a:xfrm>
                <a:off x="1636" y="3827"/>
                <a:ext cx="2872" cy="6"/>
              </a:xfrm>
              <a:custGeom>
                <a:avLst/>
                <a:gdLst>
                  <a:gd name="T0" fmla="*/ 2872 w 2872"/>
                  <a:gd name="T1" fmla="*/ 6 h 6"/>
                  <a:gd name="T2" fmla="*/ 0 w 2872"/>
                  <a:gd name="T3" fmla="*/ 6 h 6"/>
                  <a:gd name="T4" fmla="*/ 3 w 2872"/>
                  <a:gd name="T5" fmla="*/ 6 h 6"/>
                  <a:gd name="T6" fmla="*/ 6 w 2872"/>
                  <a:gd name="T7" fmla="*/ 6 h 6"/>
                  <a:gd name="T8" fmla="*/ 12 w 2872"/>
                  <a:gd name="T9" fmla="*/ 3 h 6"/>
                  <a:gd name="T10" fmla="*/ 15 w 2872"/>
                  <a:gd name="T11" fmla="*/ 3 h 6"/>
                  <a:gd name="T12" fmla="*/ 18 w 2872"/>
                  <a:gd name="T13" fmla="*/ 3 h 6"/>
                  <a:gd name="T14" fmla="*/ 24 w 2872"/>
                  <a:gd name="T15" fmla="*/ 3 h 6"/>
                  <a:gd name="T16" fmla="*/ 27 w 2872"/>
                  <a:gd name="T17" fmla="*/ 0 h 6"/>
                  <a:gd name="T18" fmla="*/ 30 w 2872"/>
                  <a:gd name="T19" fmla="*/ 0 h 6"/>
                  <a:gd name="T20" fmla="*/ 2838 w 2872"/>
                  <a:gd name="T21" fmla="*/ 0 h 6"/>
                  <a:gd name="T22" fmla="*/ 2842 w 2872"/>
                  <a:gd name="T23" fmla="*/ 0 h 6"/>
                  <a:gd name="T24" fmla="*/ 2848 w 2872"/>
                  <a:gd name="T25" fmla="*/ 3 h 6"/>
                  <a:gd name="T26" fmla="*/ 2851 w 2872"/>
                  <a:gd name="T27" fmla="*/ 3 h 6"/>
                  <a:gd name="T28" fmla="*/ 2854 w 2872"/>
                  <a:gd name="T29" fmla="*/ 3 h 6"/>
                  <a:gd name="T30" fmla="*/ 2860 w 2872"/>
                  <a:gd name="T31" fmla="*/ 3 h 6"/>
                  <a:gd name="T32" fmla="*/ 2863 w 2872"/>
                  <a:gd name="T33" fmla="*/ 6 h 6"/>
                  <a:gd name="T34" fmla="*/ 2866 w 2872"/>
                  <a:gd name="T35" fmla="*/ 6 h 6"/>
                  <a:gd name="T36" fmla="*/ 2872 w 2872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872"/>
                  <a:gd name="T58" fmla="*/ 0 h 6"/>
                  <a:gd name="T59" fmla="*/ 2872 w 2872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872" h="6">
                    <a:moveTo>
                      <a:pt x="2872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4" y="3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2838" y="0"/>
                    </a:lnTo>
                    <a:lnTo>
                      <a:pt x="2842" y="0"/>
                    </a:lnTo>
                    <a:lnTo>
                      <a:pt x="2848" y="3"/>
                    </a:lnTo>
                    <a:lnTo>
                      <a:pt x="2851" y="3"/>
                    </a:lnTo>
                    <a:lnTo>
                      <a:pt x="2854" y="3"/>
                    </a:lnTo>
                    <a:lnTo>
                      <a:pt x="2860" y="3"/>
                    </a:lnTo>
                    <a:lnTo>
                      <a:pt x="2863" y="6"/>
                    </a:lnTo>
                    <a:lnTo>
                      <a:pt x="2866" y="6"/>
                    </a:lnTo>
                    <a:lnTo>
                      <a:pt x="2872" y="6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54" name="Freeform 895"/>
              <p:cNvSpPr>
                <a:spLocks/>
              </p:cNvSpPr>
              <p:nvPr/>
            </p:nvSpPr>
            <p:spPr bwMode="auto">
              <a:xfrm>
                <a:off x="1651" y="3824"/>
                <a:ext cx="2839" cy="6"/>
              </a:xfrm>
              <a:custGeom>
                <a:avLst/>
                <a:gdLst>
                  <a:gd name="T0" fmla="*/ 2839 w 2839"/>
                  <a:gd name="T1" fmla="*/ 6 h 6"/>
                  <a:gd name="T2" fmla="*/ 0 w 2839"/>
                  <a:gd name="T3" fmla="*/ 6 h 6"/>
                  <a:gd name="T4" fmla="*/ 3 w 2839"/>
                  <a:gd name="T5" fmla="*/ 6 h 6"/>
                  <a:gd name="T6" fmla="*/ 9 w 2839"/>
                  <a:gd name="T7" fmla="*/ 6 h 6"/>
                  <a:gd name="T8" fmla="*/ 12 w 2839"/>
                  <a:gd name="T9" fmla="*/ 3 h 6"/>
                  <a:gd name="T10" fmla="*/ 15 w 2839"/>
                  <a:gd name="T11" fmla="*/ 3 h 6"/>
                  <a:gd name="T12" fmla="*/ 21 w 2839"/>
                  <a:gd name="T13" fmla="*/ 3 h 6"/>
                  <a:gd name="T14" fmla="*/ 24 w 2839"/>
                  <a:gd name="T15" fmla="*/ 3 h 6"/>
                  <a:gd name="T16" fmla="*/ 27 w 2839"/>
                  <a:gd name="T17" fmla="*/ 0 h 6"/>
                  <a:gd name="T18" fmla="*/ 30 w 2839"/>
                  <a:gd name="T19" fmla="*/ 0 h 6"/>
                  <a:gd name="T20" fmla="*/ 2808 w 2839"/>
                  <a:gd name="T21" fmla="*/ 0 h 6"/>
                  <a:gd name="T22" fmla="*/ 2811 w 2839"/>
                  <a:gd name="T23" fmla="*/ 0 h 6"/>
                  <a:gd name="T24" fmla="*/ 2814 w 2839"/>
                  <a:gd name="T25" fmla="*/ 3 h 6"/>
                  <a:gd name="T26" fmla="*/ 2820 w 2839"/>
                  <a:gd name="T27" fmla="*/ 3 h 6"/>
                  <a:gd name="T28" fmla="*/ 2823 w 2839"/>
                  <a:gd name="T29" fmla="*/ 3 h 6"/>
                  <a:gd name="T30" fmla="*/ 2827 w 2839"/>
                  <a:gd name="T31" fmla="*/ 3 h 6"/>
                  <a:gd name="T32" fmla="*/ 2833 w 2839"/>
                  <a:gd name="T33" fmla="*/ 6 h 6"/>
                  <a:gd name="T34" fmla="*/ 2836 w 2839"/>
                  <a:gd name="T35" fmla="*/ 6 h 6"/>
                  <a:gd name="T36" fmla="*/ 2839 w 2839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839"/>
                  <a:gd name="T58" fmla="*/ 0 h 6"/>
                  <a:gd name="T59" fmla="*/ 2839 w 2839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839" h="6">
                    <a:moveTo>
                      <a:pt x="2839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9" y="6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2808" y="0"/>
                    </a:lnTo>
                    <a:lnTo>
                      <a:pt x="2811" y="0"/>
                    </a:lnTo>
                    <a:lnTo>
                      <a:pt x="2814" y="3"/>
                    </a:lnTo>
                    <a:lnTo>
                      <a:pt x="2820" y="3"/>
                    </a:lnTo>
                    <a:lnTo>
                      <a:pt x="2823" y="3"/>
                    </a:lnTo>
                    <a:lnTo>
                      <a:pt x="2827" y="3"/>
                    </a:lnTo>
                    <a:lnTo>
                      <a:pt x="2833" y="6"/>
                    </a:lnTo>
                    <a:lnTo>
                      <a:pt x="2836" y="6"/>
                    </a:lnTo>
                    <a:lnTo>
                      <a:pt x="2839" y="6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55" name="Freeform 896"/>
              <p:cNvSpPr>
                <a:spLocks/>
              </p:cNvSpPr>
              <p:nvPr/>
            </p:nvSpPr>
            <p:spPr bwMode="auto">
              <a:xfrm>
                <a:off x="1666" y="3821"/>
                <a:ext cx="2808" cy="6"/>
              </a:xfrm>
              <a:custGeom>
                <a:avLst/>
                <a:gdLst>
                  <a:gd name="T0" fmla="*/ 2808 w 2808"/>
                  <a:gd name="T1" fmla="*/ 6 h 6"/>
                  <a:gd name="T2" fmla="*/ 0 w 2808"/>
                  <a:gd name="T3" fmla="*/ 6 h 6"/>
                  <a:gd name="T4" fmla="*/ 6 w 2808"/>
                  <a:gd name="T5" fmla="*/ 6 h 6"/>
                  <a:gd name="T6" fmla="*/ 9 w 2808"/>
                  <a:gd name="T7" fmla="*/ 6 h 6"/>
                  <a:gd name="T8" fmla="*/ 12 w 2808"/>
                  <a:gd name="T9" fmla="*/ 3 h 6"/>
                  <a:gd name="T10" fmla="*/ 15 w 2808"/>
                  <a:gd name="T11" fmla="*/ 3 h 6"/>
                  <a:gd name="T12" fmla="*/ 21 w 2808"/>
                  <a:gd name="T13" fmla="*/ 3 h 6"/>
                  <a:gd name="T14" fmla="*/ 24 w 2808"/>
                  <a:gd name="T15" fmla="*/ 3 h 6"/>
                  <a:gd name="T16" fmla="*/ 27 w 2808"/>
                  <a:gd name="T17" fmla="*/ 0 h 6"/>
                  <a:gd name="T18" fmla="*/ 30 w 2808"/>
                  <a:gd name="T19" fmla="*/ 0 h 6"/>
                  <a:gd name="T20" fmla="*/ 2778 w 2808"/>
                  <a:gd name="T21" fmla="*/ 0 h 6"/>
                  <a:gd name="T22" fmla="*/ 2781 w 2808"/>
                  <a:gd name="T23" fmla="*/ 0 h 6"/>
                  <a:gd name="T24" fmla="*/ 2784 w 2808"/>
                  <a:gd name="T25" fmla="*/ 3 h 6"/>
                  <a:gd name="T26" fmla="*/ 2790 w 2808"/>
                  <a:gd name="T27" fmla="*/ 3 h 6"/>
                  <a:gd name="T28" fmla="*/ 2793 w 2808"/>
                  <a:gd name="T29" fmla="*/ 3 h 6"/>
                  <a:gd name="T30" fmla="*/ 2796 w 2808"/>
                  <a:gd name="T31" fmla="*/ 3 h 6"/>
                  <a:gd name="T32" fmla="*/ 2799 w 2808"/>
                  <a:gd name="T33" fmla="*/ 6 h 6"/>
                  <a:gd name="T34" fmla="*/ 2805 w 2808"/>
                  <a:gd name="T35" fmla="*/ 6 h 6"/>
                  <a:gd name="T36" fmla="*/ 2808 w 2808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808"/>
                  <a:gd name="T58" fmla="*/ 0 h 6"/>
                  <a:gd name="T59" fmla="*/ 2808 w 2808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808" h="6">
                    <a:moveTo>
                      <a:pt x="2808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9" y="6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21" y="3"/>
                    </a:lnTo>
                    <a:lnTo>
                      <a:pt x="24" y="3"/>
                    </a:lnTo>
                    <a:lnTo>
                      <a:pt x="27" y="0"/>
                    </a:lnTo>
                    <a:lnTo>
                      <a:pt x="30" y="0"/>
                    </a:lnTo>
                    <a:lnTo>
                      <a:pt x="2778" y="0"/>
                    </a:lnTo>
                    <a:lnTo>
                      <a:pt x="2781" y="0"/>
                    </a:lnTo>
                    <a:lnTo>
                      <a:pt x="2784" y="3"/>
                    </a:lnTo>
                    <a:lnTo>
                      <a:pt x="2790" y="3"/>
                    </a:lnTo>
                    <a:lnTo>
                      <a:pt x="2793" y="3"/>
                    </a:lnTo>
                    <a:lnTo>
                      <a:pt x="2796" y="3"/>
                    </a:lnTo>
                    <a:lnTo>
                      <a:pt x="2799" y="6"/>
                    </a:lnTo>
                    <a:lnTo>
                      <a:pt x="2805" y="6"/>
                    </a:lnTo>
                    <a:lnTo>
                      <a:pt x="2808" y="6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56" name="Freeform 897"/>
              <p:cNvSpPr>
                <a:spLocks/>
              </p:cNvSpPr>
              <p:nvPr/>
            </p:nvSpPr>
            <p:spPr bwMode="auto">
              <a:xfrm>
                <a:off x="1681" y="3818"/>
                <a:ext cx="2778" cy="6"/>
              </a:xfrm>
              <a:custGeom>
                <a:avLst/>
                <a:gdLst>
                  <a:gd name="T0" fmla="*/ 2778 w 2778"/>
                  <a:gd name="T1" fmla="*/ 6 h 6"/>
                  <a:gd name="T2" fmla="*/ 0 w 2778"/>
                  <a:gd name="T3" fmla="*/ 6 h 6"/>
                  <a:gd name="T4" fmla="*/ 6 w 2778"/>
                  <a:gd name="T5" fmla="*/ 6 h 6"/>
                  <a:gd name="T6" fmla="*/ 9 w 2778"/>
                  <a:gd name="T7" fmla="*/ 6 h 6"/>
                  <a:gd name="T8" fmla="*/ 12 w 2778"/>
                  <a:gd name="T9" fmla="*/ 3 h 6"/>
                  <a:gd name="T10" fmla="*/ 15 w 2778"/>
                  <a:gd name="T11" fmla="*/ 3 h 6"/>
                  <a:gd name="T12" fmla="*/ 18 w 2778"/>
                  <a:gd name="T13" fmla="*/ 3 h 6"/>
                  <a:gd name="T14" fmla="*/ 24 w 2778"/>
                  <a:gd name="T15" fmla="*/ 3 h 6"/>
                  <a:gd name="T16" fmla="*/ 28 w 2778"/>
                  <a:gd name="T17" fmla="*/ 0 h 6"/>
                  <a:gd name="T18" fmla="*/ 31 w 2778"/>
                  <a:gd name="T19" fmla="*/ 0 h 6"/>
                  <a:gd name="T20" fmla="*/ 2748 w 2778"/>
                  <a:gd name="T21" fmla="*/ 0 h 6"/>
                  <a:gd name="T22" fmla="*/ 2751 w 2778"/>
                  <a:gd name="T23" fmla="*/ 0 h 6"/>
                  <a:gd name="T24" fmla="*/ 2757 w 2778"/>
                  <a:gd name="T25" fmla="*/ 3 h 6"/>
                  <a:gd name="T26" fmla="*/ 2760 w 2778"/>
                  <a:gd name="T27" fmla="*/ 3 h 6"/>
                  <a:gd name="T28" fmla="*/ 2763 w 2778"/>
                  <a:gd name="T29" fmla="*/ 3 h 6"/>
                  <a:gd name="T30" fmla="*/ 2766 w 2778"/>
                  <a:gd name="T31" fmla="*/ 3 h 6"/>
                  <a:gd name="T32" fmla="*/ 2769 w 2778"/>
                  <a:gd name="T33" fmla="*/ 6 h 6"/>
                  <a:gd name="T34" fmla="*/ 2775 w 2778"/>
                  <a:gd name="T35" fmla="*/ 6 h 6"/>
                  <a:gd name="T36" fmla="*/ 2778 w 2778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78"/>
                  <a:gd name="T58" fmla="*/ 0 h 6"/>
                  <a:gd name="T59" fmla="*/ 2778 w 2778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78" h="6">
                    <a:moveTo>
                      <a:pt x="2778" y="6"/>
                    </a:moveTo>
                    <a:lnTo>
                      <a:pt x="0" y="6"/>
                    </a:lnTo>
                    <a:lnTo>
                      <a:pt x="6" y="6"/>
                    </a:lnTo>
                    <a:lnTo>
                      <a:pt x="9" y="6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4" y="3"/>
                    </a:lnTo>
                    <a:lnTo>
                      <a:pt x="28" y="0"/>
                    </a:lnTo>
                    <a:lnTo>
                      <a:pt x="31" y="0"/>
                    </a:lnTo>
                    <a:lnTo>
                      <a:pt x="2748" y="0"/>
                    </a:lnTo>
                    <a:lnTo>
                      <a:pt x="2751" y="0"/>
                    </a:lnTo>
                    <a:lnTo>
                      <a:pt x="2757" y="3"/>
                    </a:lnTo>
                    <a:lnTo>
                      <a:pt x="2760" y="3"/>
                    </a:lnTo>
                    <a:lnTo>
                      <a:pt x="2763" y="3"/>
                    </a:lnTo>
                    <a:lnTo>
                      <a:pt x="2766" y="3"/>
                    </a:lnTo>
                    <a:lnTo>
                      <a:pt x="2769" y="6"/>
                    </a:lnTo>
                    <a:lnTo>
                      <a:pt x="2775" y="6"/>
                    </a:lnTo>
                    <a:lnTo>
                      <a:pt x="2778" y="6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57" name="Freeform 898"/>
              <p:cNvSpPr>
                <a:spLocks/>
              </p:cNvSpPr>
              <p:nvPr/>
            </p:nvSpPr>
            <p:spPr bwMode="auto">
              <a:xfrm>
                <a:off x="1696" y="3815"/>
                <a:ext cx="2748" cy="6"/>
              </a:xfrm>
              <a:custGeom>
                <a:avLst/>
                <a:gdLst>
                  <a:gd name="T0" fmla="*/ 2748 w 2748"/>
                  <a:gd name="T1" fmla="*/ 6 h 6"/>
                  <a:gd name="T2" fmla="*/ 0 w 2748"/>
                  <a:gd name="T3" fmla="*/ 6 h 6"/>
                  <a:gd name="T4" fmla="*/ 3 w 2748"/>
                  <a:gd name="T5" fmla="*/ 6 h 6"/>
                  <a:gd name="T6" fmla="*/ 9 w 2748"/>
                  <a:gd name="T7" fmla="*/ 6 h 6"/>
                  <a:gd name="T8" fmla="*/ 13 w 2748"/>
                  <a:gd name="T9" fmla="*/ 3 h 6"/>
                  <a:gd name="T10" fmla="*/ 16 w 2748"/>
                  <a:gd name="T11" fmla="*/ 3 h 6"/>
                  <a:gd name="T12" fmla="*/ 19 w 2748"/>
                  <a:gd name="T13" fmla="*/ 3 h 6"/>
                  <a:gd name="T14" fmla="*/ 22 w 2748"/>
                  <a:gd name="T15" fmla="*/ 3 h 6"/>
                  <a:gd name="T16" fmla="*/ 25 w 2748"/>
                  <a:gd name="T17" fmla="*/ 0 h 6"/>
                  <a:gd name="T18" fmla="*/ 31 w 2748"/>
                  <a:gd name="T19" fmla="*/ 0 h 6"/>
                  <a:gd name="T20" fmla="*/ 2721 w 2748"/>
                  <a:gd name="T21" fmla="*/ 0 h 6"/>
                  <a:gd name="T22" fmla="*/ 2724 w 2748"/>
                  <a:gd name="T23" fmla="*/ 0 h 6"/>
                  <a:gd name="T24" fmla="*/ 2727 w 2748"/>
                  <a:gd name="T25" fmla="*/ 3 h 6"/>
                  <a:gd name="T26" fmla="*/ 2730 w 2748"/>
                  <a:gd name="T27" fmla="*/ 3 h 6"/>
                  <a:gd name="T28" fmla="*/ 2733 w 2748"/>
                  <a:gd name="T29" fmla="*/ 3 h 6"/>
                  <a:gd name="T30" fmla="*/ 2736 w 2748"/>
                  <a:gd name="T31" fmla="*/ 3 h 6"/>
                  <a:gd name="T32" fmla="*/ 2742 w 2748"/>
                  <a:gd name="T33" fmla="*/ 6 h 6"/>
                  <a:gd name="T34" fmla="*/ 2745 w 2748"/>
                  <a:gd name="T35" fmla="*/ 6 h 6"/>
                  <a:gd name="T36" fmla="*/ 2748 w 2748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48"/>
                  <a:gd name="T58" fmla="*/ 0 h 6"/>
                  <a:gd name="T59" fmla="*/ 2748 w 2748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48" h="6">
                    <a:moveTo>
                      <a:pt x="2748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9" y="6"/>
                    </a:lnTo>
                    <a:lnTo>
                      <a:pt x="13" y="3"/>
                    </a:lnTo>
                    <a:lnTo>
                      <a:pt x="16" y="3"/>
                    </a:lnTo>
                    <a:lnTo>
                      <a:pt x="19" y="3"/>
                    </a:lnTo>
                    <a:lnTo>
                      <a:pt x="22" y="3"/>
                    </a:lnTo>
                    <a:lnTo>
                      <a:pt x="25" y="0"/>
                    </a:lnTo>
                    <a:lnTo>
                      <a:pt x="31" y="0"/>
                    </a:lnTo>
                    <a:lnTo>
                      <a:pt x="2721" y="0"/>
                    </a:lnTo>
                    <a:lnTo>
                      <a:pt x="2724" y="0"/>
                    </a:lnTo>
                    <a:lnTo>
                      <a:pt x="2727" y="3"/>
                    </a:lnTo>
                    <a:lnTo>
                      <a:pt x="2730" y="3"/>
                    </a:lnTo>
                    <a:lnTo>
                      <a:pt x="2733" y="3"/>
                    </a:lnTo>
                    <a:lnTo>
                      <a:pt x="2736" y="3"/>
                    </a:lnTo>
                    <a:lnTo>
                      <a:pt x="2742" y="6"/>
                    </a:lnTo>
                    <a:lnTo>
                      <a:pt x="2745" y="6"/>
                    </a:lnTo>
                    <a:lnTo>
                      <a:pt x="2748" y="6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58" name="Freeform 899"/>
              <p:cNvSpPr>
                <a:spLocks/>
              </p:cNvSpPr>
              <p:nvPr/>
            </p:nvSpPr>
            <p:spPr bwMode="auto">
              <a:xfrm>
                <a:off x="1712" y="3812"/>
                <a:ext cx="2717" cy="6"/>
              </a:xfrm>
              <a:custGeom>
                <a:avLst/>
                <a:gdLst>
                  <a:gd name="T0" fmla="*/ 2717 w 2717"/>
                  <a:gd name="T1" fmla="*/ 6 h 6"/>
                  <a:gd name="T2" fmla="*/ 0 w 2717"/>
                  <a:gd name="T3" fmla="*/ 6 h 6"/>
                  <a:gd name="T4" fmla="*/ 3 w 2717"/>
                  <a:gd name="T5" fmla="*/ 6 h 6"/>
                  <a:gd name="T6" fmla="*/ 6 w 2717"/>
                  <a:gd name="T7" fmla="*/ 6 h 6"/>
                  <a:gd name="T8" fmla="*/ 9 w 2717"/>
                  <a:gd name="T9" fmla="*/ 3 h 6"/>
                  <a:gd name="T10" fmla="*/ 12 w 2717"/>
                  <a:gd name="T11" fmla="*/ 3 h 6"/>
                  <a:gd name="T12" fmla="*/ 18 w 2717"/>
                  <a:gd name="T13" fmla="*/ 3 h 6"/>
                  <a:gd name="T14" fmla="*/ 21 w 2717"/>
                  <a:gd name="T15" fmla="*/ 3 h 6"/>
                  <a:gd name="T16" fmla="*/ 24 w 2717"/>
                  <a:gd name="T17" fmla="*/ 0 h 6"/>
                  <a:gd name="T18" fmla="*/ 27 w 2717"/>
                  <a:gd name="T19" fmla="*/ 0 h 6"/>
                  <a:gd name="T20" fmla="*/ 2690 w 2717"/>
                  <a:gd name="T21" fmla="*/ 0 h 6"/>
                  <a:gd name="T22" fmla="*/ 2693 w 2717"/>
                  <a:gd name="T23" fmla="*/ 0 h 6"/>
                  <a:gd name="T24" fmla="*/ 2699 w 2717"/>
                  <a:gd name="T25" fmla="*/ 3 h 6"/>
                  <a:gd name="T26" fmla="*/ 2702 w 2717"/>
                  <a:gd name="T27" fmla="*/ 3 h 6"/>
                  <a:gd name="T28" fmla="*/ 2705 w 2717"/>
                  <a:gd name="T29" fmla="*/ 3 h 6"/>
                  <a:gd name="T30" fmla="*/ 2708 w 2717"/>
                  <a:gd name="T31" fmla="*/ 3 h 6"/>
                  <a:gd name="T32" fmla="*/ 2711 w 2717"/>
                  <a:gd name="T33" fmla="*/ 6 h 6"/>
                  <a:gd name="T34" fmla="*/ 2714 w 2717"/>
                  <a:gd name="T35" fmla="*/ 6 h 6"/>
                  <a:gd name="T36" fmla="*/ 2717 w 2717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717"/>
                  <a:gd name="T58" fmla="*/ 0 h 6"/>
                  <a:gd name="T59" fmla="*/ 2717 w 2717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717" h="6">
                    <a:moveTo>
                      <a:pt x="2717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8" y="3"/>
                    </a:lnTo>
                    <a:lnTo>
                      <a:pt x="21" y="3"/>
                    </a:lnTo>
                    <a:lnTo>
                      <a:pt x="24" y="0"/>
                    </a:lnTo>
                    <a:lnTo>
                      <a:pt x="27" y="0"/>
                    </a:lnTo>
                    <a:lnTo>
                      <a:pt x="2690" y="0"/>
                    </a:lnTo>
                    <a:lnTo>
                      <a:pt x="2693" y="0"/>
                    </a:lnTo>
                    <a:lnTo>
                      <a:pt x="2699" y="3"/>
                    </a:lnTo>
                    <a:lnTo>
                      <a:pt x="2702" y="3"/>
                    </a:lnTo>
                    <a:lnTo>
                      <a:pt x="2705" y="3"/>
                    </a:lnTo>
                    <a:lnTo>
                      <a:pt x="2708" y="3"/>
                    </a:lnTo>
                    <a:lnTo>
                      <a:pt x="2711" y="6"/>
                    </a:lnTo>
                    <a:lnTo>
                      <a:pt x="2714" y="6"/>
                    </a:lnTo>
                    <a:lnTo>
                      <a:pt x="2717" y="6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59" name="Freeform 900"/>
              <p:cNvSpPr>
                <a:spLocks/>
              </p:cNvSpPr>
              <p:nvPr/>
            </p:nvSpPr>
            <p:spPr bwMode="auto">
              <a:xfrm>
                <a:off x="1727" y="3809"/>
                <a:ext cx="2690" cy="6"/>
              </a:xfrm>
              <a:custGeom>
                <a:avLst/>
                <a:gdLst>
                  <a:gd name="T0" fmla="*/ 2690 w 2690"/>
                  <a:gd name="T1" fmla="*/ 6 h 6"/>
                  <a:gd name="T2" fmla="*/ 0 w 2690"/>
                  <a:gd name="T3" fmla="*/ 6 h 6"/>
                  <a:gd name="T4" fmla="*/ 3 w 2690"/>
                  <a:gd name="T5" fmla="*/ 6 h 6"/>
                  <a:gd name="T6" fmla="*/ 6 w 2690"/>
                  <a:gd name="T7" fmla="*/ 6 h 6"/>
                  <a:gd name="T8" fmla="*/ 9 w 2690"/>
                  <a:gd name="T9" fmla="*/ 3 h 6"/>
                  <a:gd name="T10" fmla="*/ 12 w 2690"/>
                  <a:gd name="T11" fmla="*/ 3 h 6"/>
                  <a:gd name="T12" fmla="*/ 15 w 2690"/>
                  <a:gd name="T13" fmla="*/ 3 h 6"/>
                  <a:gd name="T14" fmla="*/ 18 w 2690"/>
                  <a:gd name="T15" fmla="*/ 3 h 6"/>
                  <a:gd name="T16" fmla="*/ 21 w 2690"/>
                  <a:gd name="T17" fmla="*/ 0 h 6"/>
                  <a:gd name="T18" fmla="*/ 24 w 2690"/>
                  <a:gd name="T19" fmla="*/ 0 h 6"/>
                  <a:gd name="T20" fmla="*/ 2662 w 2690"/>
                  <a:gd name="T21" fmla="*/ 0 h 6"/>
                  <a:gd name="T22" fmla="*/ 2666 w 2690"/>
                  <a:gd name="T23" fmla="*/ 0 h 6"/>
                  <a:gd name="T24" fmla="*/ 2669 w 2690"/>
                  <a:gd name="T25" fmla="*/ 3 h 6"/>
                  <a:gd name="T26" fmla="*/ 2672 w 2690"/>
                  <a:gd name="T27" fmla="*/ 3 h 6"/>
                  <a:gd name="T28" fmla="*/ 2675 w 2690"/>
                  <a:gd name="T29" fmla="*/ 3 h 6"/>
                  <a:gd name="T30" fmla="*/ 2681 w 2690"/>
                  <a:gd name="T31" fmla="*/ 3 h 6"/>
                  <a:gd name="T32" fmla="*/ 2684 w 2690"/>
                  <a:gd name="T33" fmla="*/ 6 h 6"/>
                  <a:gd name="T34" fmla="*/ 2687 w 2690"/>
                  <a:gd name="T35" fmla="*/ 6 h 6"/>
                  <a:gd name="T36" fmla="*/ 2690 w 2690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90"/>
                  <a:gd name="T58" fmla="*/ 0 h 6"/>
                  <a:gd name="T59" fmla="*/ 2690 w 2690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90" h="6">
                    <a:moveTo>
                      <a:pt x="269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662" y="0"/>
                    </a:lnTo>
                    <a:lnTo>
                      <a:pt x="2666" y="0"/>
                    </a:lnTo>
                    <a:lnTo>
                      <a:pt x="2669" y="3"/>
                    </a:lnTo>
                    <a:lnTo>
                      <a:pt x="2672" y="3"/>
                    </a:lnTo>
                    <a:lnTo>
                      <a:pt x="2675" y="3"/>
                    </a:lnTo>
                    <a:lnTo>
                      <a:pt x="2681" y="3"/>
                    </a:lnTo>
                    <a:lnTo>
                      <a:pt x="2684" y="6"/>
                    </a:lnTo>
                    <a:lnTo>
                      <a:pt x="2687" y="6"/>
                    </a:lnTo>
                    <a:lnTo>
                      <a:pt x="2690" y="6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60" name="Freeform 901"/>
              <p:cNvSpPr>
                <a:spLocks/>
              </p:cNvSpPr>
              <p:nvPr/>
            </p:nvSpPr>
            <p:spPr bwMode="auto">
              <a:xfrm>
                <a:off x="1739" y="3806"/>
                <a:ext cx="2663" cy="6"/>
              </a:xfrm>
              <a:custGeom>
                <a:avLst/>
                <a:gdLst>
                  <a:gd name="T0" fmla="*/ 2663 w 2663"/>
                  <a:gd name="T1" fmla="*/ 6 h 6"/>
                  <a:gd name="T2" fmla="*/ 0 w 2663"/>
                  <a:gd name="T3" fmla="*/ 6 h 6"/>
                  <a:gd name="T4" fmla="*/ 3 w 2663"/>
                  <a:gd name="T5" fmla="*/ 6 h 6"/>
                  <a:gd name="T6" fmla="*/ 6 w 2663"/>
                  <a:gd name="T7" fmla="*/ 6 h 6"/>
                  <a:gd name="T8" fmla="*/ 9 w 2663"/>
                  <a:gd name="T9" fmla="*/ 3 h 6"/>
                  <a:gd name="T10" fmla="*/ 12 w 2663"/>
                  <a:gd name="T11" fmla="*/ 3 h 6"/>
                  <a:gd name="T12" fmla="*/ 15 w 2663"/>
                  <a:gd name="T13" fmla="*/ 3 h 6"/>
                  <a:gd name="T14" fmla="*/ 18 w 2663"/>
                  <a:gd name="T15" fmla="*/ 3 h 6"/>
                  <a:gd name="T16" fmla="*/ 21 w 2663"/>
                  <a:gd name="T17" fmla="*/ 0 h 6"/>
                  <a:gd name="T18" fmla="*/ 24 w 2663"/>
                  <a:gd name="T19" fmla="*/ 0 h 6"/>
                  <a:gd name="T20" fmla="*/ 2638 w 2663"/>
                  <a:gd name="T21" fmla="*/ 0 h 6"/>
                  <a:gd name="T22" fmla="*/ 2641 w 2663"/>
                  <a:gd name="T23" fmla="*/ 0 h 6"/>
                  <a:gd name="T24" fmla="*/ 2644 w 2663"/>
                  <a:gd name="T25" fmla="*/ 3 h 6"/>
                  <a:gd name="T26" fmla="*/ 2647 w 2663"/>
                  <a:gd name="T27" fmla="*/ 3 h 6"/>
                  <a:gd name="T28" fmla="*/ 2650 w 2663"/>
                  <a:gd name="T29" fmla="*/ 3 h 6"/>
                  <a:gd name="T30" fmla="*/ 2654 w 2663"/>
                  <a:gd name="T31" fmla="*/ 3 h 6"/>
                  <a:gd name="T32" fmla="*/ 2657 w 2663"/>
                  <a:gd name="T33" fmla="*/ 6 h 6"/>
                  <a:gd name="T34" fmla="*/ 2660 w 2663"/>
                  <a:gd name="T35" fmla="*/ 6 h 6"/>
                  <a:gd name="T36" fmla="*/ 2663 w 2663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63"/>
                  <a:gd name="T58" fmla="*/ 0 h 6"/>
                  <a:gd name="T59" fmla="*/ 2663 w 2663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63" h="6">
                    <a:moveTo>
                      <a:pt x="2663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638" y="0"/>
                    </a:lnTo>
                    <a:lnTo>
                      <a:pt x="2641" y="0"/>
                    </a:lnTo>
                    <a:lnTo>
                      <a:pt x="2644" y="3"/>
                    </a:lnTo>
                    <a:lnTo>
                      <a:pt x="2647" y="3"/>
                    </a:lnTo>
                    <a:lnTo>
                      <a:pt x="2650" y="3"/>
                    </a:lnTo>
                    <a:lnTo>
                      <a:pt x="2654" y="3"/>
                    </a:lnTo>
                    <a:lnTo>
                      <a:pt x="2657" y="6"/>
                    </a:lnTo>
                    <a:lnTo>
                      <a:pt x="2660" y="6"/>
                    </a:lnTo>
                    <a:lnTo>
                      <a:pt x="2663" y="6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61" name="Freeform 902"/>
              <p:cNvSpPr>
                <a:spLocks/>
              </p:cNvSpPr>
              <p:nvPr/>
            </p:nvSpPr>
            <p:spPr bwMode="auto">
              <a:xfrm>
                <a:off x="1751" y="3803"/>
                <a:ext cx="2638" cy="6"/>
              </a:xfrm>
              <a:custGeom>
                <a:avLst/>
                <a:gdLst>
                  <a:gd name="T0" fmla="*/ 2638 w 2638"/>
                  <a:gd name="T1" fmla="*/ 6 h 6"/>
                  <a:gd name="T2" fmla="*/ 0 w 2638"/>
                  <a:gd name="T3" fmla="*/ 6 h 6"/>
                  <a:gd name="T4" fmla="*/ 3 w 2638"/>
                  <a:gd name="T5" fmla="*/ 6 h 6"/>
                  <a:gd name="T6" fmla="*/ 6 w 2638"/>
                  <a:gd name="T7" fmla="*/ 6 h 6"/>
                  <a:gd name="T8" fmla="*/ 9 w 2638"/>
                  <a:gd name="T9" fmla="*/ 3 h 6"/>
                  <a:gd name="T10" fmla="*/ 12 w 2638"/>
                  <a:gd name="T11" fmla="*/ 3 h 6"/>
                  <a:gd name="T12" fmla="*/ 15 w 2638"/>
                  <a:gd name="T13" fmla="*/ 3 h 6"/>
                  <a:gd name="T14" fmla="*/ 18 w 2638"/>
                  <a:gd name="T15" fmla="*/ 3 h 6"/>
                  <a:gd name="T16" fmla="*/ 21 w 2638"/>
                  <a:gd name="T17" fmla="*/ 0 h 6"/>
                  <a:gd name="T18" fmla="*/ 24 w 2638"/>
                  <a:gd name="T19" fmla="*/ 0 h 6"/>
                  <a:gd name="T20" fmla="*/ 2614 w 2638"/>
                  <a:gd name="T21" fmla="*/ 0 h 6"/>
                  <a:gd name="T22" fmla="*/ 2617 w 2638"/>
                  <a:gd name="T23" fmla="*/ 0 h 6"/>
                  <a:gd name="T24" fmla="*/ 2620 w 2638"/>
                  <a:gd name="T25" fmla="*/ 3 h 6"/>
                  <a:gd name="T26" fmla="*/ 2623 w 2638"/>
                  <a:gd name="T27" fmla="*/ 3 h 6"/>
                  <a:gd name="T28" fmla="*/ 2626 w 2638"/>
                  <a:gd name="T29" fmla="*/ 3 h 6"/>
                  <a:gd name="T30" fmla="*/ 2629 w 2638"/>
                  <a:gd name="T31" fmla="*/ 3 h 6"/>
                  <a:gd name="T32" fmla="*/ 2632 w 2638"/>
                  <a:gd name="T33" fmla="*/ 6 h 6"/>
                  <a:gd name="T34" fmla="*/ 2635 w 2638"/>
                  <a:gd name="T35" fmla="*/ 6 h 6"/>
                  <a:gd name="T36" fmla="*/ 2638 w 2638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38"/>
                  <a:gd name="T58" fmla="*/ 0 h 6"/>
                  <a:gd name="T59" fmla="*/ 2638 w 2638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38" h="6">
                    <a:moveTo>
                      <a:pt x="2638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614" y="0"/>
                    </a:lnTo>
                    <a:lnTo>
                      <a:pt x="2617" y="0"/>
                    </a:lnTo>
                    <a:lnTo>
                      <a:pt x="2620" y="3"/>
                    </a:lnTo>
                    <a:lnTo>
                      <a:pt x="2623" y="3"/>
                    </a:lnTo>
                    <a:lnTo>
                      <a:pt x="2626" y="3"/>
                    </a:lnTo>
                    <a:lnTo>
                      <a:pt x="2629" y="3"/>
                    </a:lnTo>
                    <a:lnTo>
                      <a:pt x="2632" y="6"/>
                    </a:lnTo>
                    <a:lnTo>
                      <a:pt x="2635" y="6"/>
                    </a:lnTo>
                    <a:lnTo>
                      <a:pt x="2638" y="6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62" name="Freeform 903"/>
              <p:cNvSpPr>
                <a:spLocks/>
              </p:cNvSpPr>
              <p:nvPr/>
            </p:nvSpPr>
            <p:spPr bwMode="auto">
              <a:xfrm>
                <a:off x="1763" y="3800"/>
                <a:ext cx="2614" cy="6"/>
              </a:xfrm>
              <a:custGeom>
                <a:avLst/>
                <a:gdLst>
                  <a:gd name="T0" fmla="*/ 2614 w 2614"/>
                  <a:gd name="T1" fmla="*/ 6 h 6"/>
                  <a:gd name="T2" fmla="*/ 0 w 2614"/>
                  <a:gd name="T3" fmla="*/ 6 h 6"/>
                  <a:gd name="T4" fmla="*/ 3 w 2614"/>
                  <a:gd name="T5" fmla="*/ 6 h 6"/>
                  <a:gd name="T6" fmla="*/ 6 w 2614"/>
                  <a:gd name="T7" fmla="*/ 6 h 6"/>
                  <a:gd name="T8" fmla="*/ 9 w 2614"/>
                  <a:gd name="T9" fmla="*/ 3 h 6"/>
                  <a:gd name="T10" fmla="*/ 12 w 2614"/>
                  <a:gd name="T11" fmla="*/ 3 h 6"/>
                  <a:gd name="T12" fmla="*/ 15 w 2614"/>
                  <a:gd name="T13" fmla="*/ 3 h 6"/>
                  <a:gd name="T14" fmla="*/ 18 w 2614"/>
                  <a:gd name="T15" fmla="*/ 3 h 6"/>
                  <a:gd name="T16" fmla="*/ 21 w 2614"/>
                  <a:gd name="T17" fmla="*/ 0 h 6"/>
                  <a:gd name="T18" fmla="*/ 24 w 2614"/>
                  <a:gd name="T19" fmla="*/ 0 h 6"/>
                  <a:gd name="T20" fmla="*/ 2590 w 2614"/>
                  <a:gd name="T21" fmla="*/ 0 h 6"/>
                  <a:gd name="T22" fmla="*/ 2593 w 2614"/>
                  <a:gd name="T23" fmla="*/ 0 h 6"/>
                  <a:gd name="T24" fmla="*/ 2596 w 2614"/>
                  <a:gd name="T25" fmla="*/ 3 h 6"/>
                  <a:gd name="T26" fmla="*/ 2599 w 2614"/>
                  <a:gd name="T27" fmla="*/ 3 h 6"/>
                  <a:gd name="T28" fmla="*/ 2602 w 2614"/>
                  <a:gd name="T29" fmla="*/ 3 h 6"/>
                  <a:gd name="T30" fmla="*/ 2605 w 2614"/>
                  <a:gd name="T31" fmla="*/ 3 h 6"/>
                  <a:gd name="T32" fmla="*/ 2608 w 2614"/>
                  <a:gd name="T33" fmla="*/ 6 h 6"/>
                  <a:gd name="T34" fmla="*/ 2611 w 2614"/>
                  <a:gd name="T35" fmla="*/ 6 h 6"/>
                  <a:gd name="T36" fmla="*/ 2614 w 2614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614"/>
                  <a:gd name="T58" fmla="*/ 0 h 6"/>
                  <a:gd name="T59" fmla="*/ 2614 w 2614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614" h="6">
                    <a:moveTo>
                      <a:pt x="2614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3"/>
                    </a:lnTo>
                    <a:lnTo>
                      <a:pt x="21" y="0"/>
                    </a:lnTo>
                    <a:lnTo>
                      <a:pt x="24" y="0"/>
                    </a:lnTo>
                    <a:lnTo>
                      <a:pt x="2590" y="0"/>
                    </a:lnTo>
                    <a:lnTo>
                      <a:pt x="2593" y="0"/>
                    </a:lnTo>
                    <a:lnTo>
                      <a:pt x="2596" y="3"/>
                    </a:lnTo>
                    <a:lnTo>
                      <a:pt x="2599" y="3"/>
                    </a:lnTo>
                    <a:lnTo>
                      <a:pt x="2602" y="3"/>
                    </a:lnTo>
                    <a:lnTo>
                      <a:pt x="2605" y="3"/>
                    </a:lnTo>
                    <a:lnTo>
                      <a:pt x="2608" y="6"/>
                    </a:lnTo>
                    <a:lnTo>
                      <a:pt x="2611" y="6"/>
                    </a:lnTo>
                    <a:lnTo>
                      <a:pt x="2614" y="6"/>
                    </a:lnTo>
                    <a:close/>
                  </a:path>
                </a:pathLst>
              </a:custGeom>
              <a:solidFill>
                <a:srgbClr val="BFBFBE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63" name="Freeform 904"/>
              <p:cNvSpPr>
                <a:spLocks/>
              </p:cNvSpPr>
              <p:nvPr/>
            </p:nvSpPr>
            <p:spPr bwMode="auto">
              <a:xfrm>
                <a:off x="1775" y="3797"/>
                <a:ext cx="2590" cy="6"/>
              </a:xfrm>
              <a:custGeom>
                <a:avLst/>
                <a:gdLst>
                  <a:gd name="T0" fmla="*/ 2590 w 2590"/>
                  <a:gd name="T1" fmla="*/ 6 h 6"/>
                  <a:gd name="T2" fmla="*/ 0 w 2590"/>
                  <a:gd name="T3" fmla="*/ 6 h 6"/>
                  <a:gd name="T4" fmla="*/ 3 w 2590"/>
                  <a:gd name="T5" fmla="*/ 6 h 6"/>
                  <a:gd name="T6" fmla="*/ 6 w 2590"/>
                  <a:gd name="T7" fmla="*/ 6 h 6"/>
                  <a:gd name="T8" fmla="*/ 9 w 2590"/>
                  <a:gd name="T9" fmla="*/ 3 h 6"/>
                  <a:gd name="T10" fmla="*/ 12 w 2590"/>
                  <a:gd name="T11" fmla="*/ 3 h 6"/>
                  <a:gd name="T12" fmla="*/ 16 w 2590"/>
                  <a:gd name="T13" fmla="*/ 3 h 6"/>
                  <a:gd name="T14" fmla="*/ 19 w 2590"/>
                  <a:gd name="T15" fmla="*/ 3 h 6"/>
                  <a:gd name="T16" fmla="*/ 22 w 2590"/>
                  <a:gd name="T17" fmla="*/ 0 h 6"/>
                  <a:gd name="T18" fmla="*/ 25 w 2590"/>
                  <a:gd name="T19" fmla="*/ 0 h 6"/>
                  <a:gd name="T20" fmla="*/ 2566 w 2590"/>
                  <a:gd name="T21" fmla="*/ 0 h 6"/>
                  <a:gd name="T22" fmla="*/ 2569 w 2590"/>
                  <a:gd name="T23" fmla="*/ 0 h 6"/>
                  <a:gd name="T24" fmla="*/ 2572 w 2590"/>
                  <a:gd name="T25" fmla="*/ 3 h 6"/>
                  <a:gd name="T26" fmla="*/ 2575 w 2590"/>
                  <a:gd name="T27" fmla="*/ 3 h 6"/>
                  <a:gd name="T28" fmla="*/ 2578 w 2590"/>
                  <a:gd name="T29" fmla="*/ 3 h 6"/>
                  <a:gd name="T30" fmla="*/ 2581 w 2590"/>
                  <a:gd name="T31" fmla="*/ 3 h 6"/>
                  <a:gd name="T32" fmla="*/ 2584 w 2590"/>
                  <a:gd name="T33" fmla="*/ 6 h 6"/>
                  <a:gd name="T34" fmla="*/ 2587 w 2590"/>
                  <a:gd name="T35" fmla="*/ 6 h 6"/>
                  <a:gd name="T36" fmla="*/ 2590 w 2590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90"/>
                  <a:gd name="T58" fmla="*/ 0 h 6"/>
                  <a:gd name="T59" fmla="*/ 2590 w 2590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90" h="6">
                    <a:moveTo>
                      <a:pt x="259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6" y="3"/>
                    </a:lnTo>
                    <a:lnTo>
                      <a:pt x="19" y="3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566" y="0"/>
                    </a:lnTo>
                    <a:lnTo>
                      <a:pt x="2569" y="0"/>
                    </a:lnTo>
                    <a:lnTo>
                      <a:pt x="2572" y="3"/>
                    </a:lnTo>
                    <a:lnTo>
                      <a:pt x="2575" y="3"/>
                    </a:lnTo>
                    <a:lnTo>
                      <a:pt x="2578" y="3"/>
                    </a:lnTo>
                    <a:lnTo>
                      <a:pt x="2581" y="3"/>
                    </a:lnTo>
                    <a:lnTo>
                      <a:pt x="2584" y="6"/>
                    </a:lnTo>
                    <a:lnTo>
                      <a:pt x="2587" y="6"/>
                    </a:lnTo>
                    <a:lnTo>
                      <a:pt x="2590" y="6"/>
                    </a:lnTo>
                    <a:close/>
                  </a:path>
                </a:pathLst>
              </a:custGeom>
              <a:solidFill>
                <a:srgbClr val="BDBDB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64" name="Freeform 905"/>
              <p:cNvSpPr>
                <a:spLocks/>
              </p:cNvSpPr>
              <p:nvPr/>
            </p:nvSpPr>
            <p:spPr bwMode="auto">
              <a:xfrm>
                <a:off x="1787" y="3794"/>
                <a:ext cx="2566" cy="6"/>
              </a:xfrm>
              <a:custGeom>
                <a:avLst/>
                <a:gdLst>
                  <a:gd name="T0" fmla="*/ 2566 w 2566"/>
                  <a:gd name="T1" fmla="*/ 6 h 6"/>
                  <a:gd name="T2" fmla="*/ 0 w 2566"/>
                  <a:gd name="T3" fmla="*/ 6 h 6"/>
                  <a:gd name="T4" fmla="*/ 4 w 2566"/>
                  <a:gd name="T5" fmla="*/ 6 h 6"/>
                  <a:gd name="T6" fmla="*/ 7 w 2566"/>
                  <a:gd name="T7" fmla="*/ 6 h 6"/>
                  <a:gd name="T8" fmla="*/ 10 w 2566"/>
                  <a:gd name="T9" fmla="*/ 3 h 6"/>
                  <a:gd name="T10" fmla="*/ 13 w 2566"/>
                  <a:gd name="T11" fmla="*/ 3 h 6"/>
                  <a:gd name="T12" fmla="*/ 16 w 2566"/>
                  <a:gd name="T13" fmla="*/ 3 h 6"/>
                  <a:gd name="T14" fmla="*/ 19 w 2566"/>
                  <a:gd name="T15" fmla="*/ 3 h 6"/>
                  <a:gd name="T16" fmla="*/ 22 w 2566"/>
                  <a:gd name="T17" fmla="*/ 0 h 6"/>
                  <a:gd name="T18" fmla="*/ 25 w 2566"/>
                  <a:gd name="T19" fmla="*/ 0 h 6"/>
                  <a:gd name="T20" fmla="*/ 2545 w 2566"/>
                  <a:gd name="T21" fmla="*/ 0 h 6"/>
                  <a:gd name="T22" fmla="*/ 2548 w 2566"/>
                  <a:gd name="T23" fmla="*/ 0 h 6"/>
                  <a:gd name="T24" fmla="*/ 2551 w 2566"/>
                  <a:gd name="T25" fmla="*/ 3 h 6"/>
                  <a:gd name="T26" fmla="*/ 2554 w 2566"/>
                  <a:gd name="T27" fmla="*/ 3 h 6"/>
                  <a:gd name="T28" fmla="*/ 2554 w 2566"/>
                  <a:gd name="T29" fmla="*/ 3 h 6"/>
                  <a:gd name="T30" fmla="*/ 2557 w 2566"/>
                  <a:gd name="T31" fmla="*/ 3 h 6"/>
                  <a:gd name="T32" fmla="*/ 2560 w 2566"/>
                  <a:gd name="T33" fmla="*/ 6 h 6"/>
                  <a:gd name="T34" fmla="*/ 2563 w 2566"/>
                  <a:gd name="T35" fmla="*/ 6 h 6"/>
                  <a:gd name="T36" fmla="*/ 2566 w 256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66"/>
                  <a:gd name="T58" fmla="*/ 0 h 6"/>
                  <a:gd name="T59" fmla="*/ 2566 w 256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66" h="6">
                    <a:moveTo>
                      <a:pt x="2566" y="6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7" y="6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6" y="3"/>
                    </a:lnTo>
                    <a:lnTo>
                      <a:pt x="19" y="3"/>
                    </a:lnTo>
                    <a:lnTo>
                      <a:pt x="22" y="0"/>
                    </a:lnTo>
                    <a:lnTo>
                      <a:pt x="25" y="0"/>
                    </a:lnTo>
                    <a:lnTo>
                      <a:pt x="2545" y="0"/>
                    </a:lnTo>
                    <a:lnTo>
                      <a:pt x="2548" y="0"/>
                    </a:lnTo>
                    <a:lnTo>
                      <a:pt x="2551" y="3"/>
                    </a:lnTo>
                    <a:lnTo>
                      <a:pt x="2554" y="3"/>
                    </a:lnTo>
                    <a:lnTo>
                      <a:pt x="2557" y="3"/>
                    </a:lnTo>
                    <a:lnTo>
                      <a:pt x="2560" y="6"/>
                    </a:lnTo>
                    <a:lnTo>
                      <a:pt x="2563" y="6"/>
                    </a:lnTo>
                    <a:lnTo>
                      <a:pt x="2566" y="6"/>
                    </a:lnTo>
                    <a:close/>
                  </a:path>
                </a:pathLst>
              </a:custGeom>
              <a:solidFill>
                <a:srgbClr val="BDBDB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65" name="Freeform 906"/>
              <p:cNvSpPr>
                <a:spLocks/>
              </p:cNvSpPr>
              <p:nvPr/>
            </p:nvSpPr>
            <p:spPr bwMode="auto">
              <a:xfrm>
                <a:off x="1800" y="3791"/>
                <a:ext cx="2541" cy="6"/>
              </a:xfrm>
              <a:custGeom>
                <a:avLst/>
                <a:gdLst>
                  <a:gd name="T0" fmla="*/ 2541 w 2541"/>
                  <a:gd name="T1" fmla="*/ 6 h 6"/>
                  <a:gd name="T2" fmla="*/ 0 w 2541"/>
                  <a:gd name="T3" fmla="*/ 6 h 6"/>
                  <a:gd name="T4" fmla="*/ 3 w 2541"/>
                  <a:gd name="T5" fmla="*/ 6 h 6"/>
                  <a:gd name="T6" fmla="*/ 6 w 2541"/>
                  <a:gd name="T7" fmla="*/ 6 h 6"/>
                  <a:gd name="T8" fmla="*/ 9 w 2541"/>
                  <a:gd name="T9" fmla="*/ 3 h 6"/>
                  <a:gd name="T10" fmla="*/ 9 w 2541"/>
                  <a:gd name="T11" fmla="*/ 3 h 6"/>
                  <a:gd name="T12" fmla="*/ 12 w 2541"/>
                  <a:gd name="T13" fmla="*/ 3 h 6"/>
                  <a:gd name="T14" fmla="*/ 15 w 2541"/>
                  <a:gd name="T15" fmla="*/ 3 h 6"/>
                  <a:gd name="T16" fmla="*/ 18 w 2541"/>
                  <a:gd name="T17" fmla="*/ 0 h 6"/>
                  <a:gd name="T18" fmla="*/ 21 w 2541"/>
                  <a:gd name="T19" fmla="*/ 0 h 6"/>
                  <a:gd name="T20" fmla="*/ 2520 w 2541"/>
                  <a:gd name="T21" fmla="*/ 0 h 6"/>
                  <a:gd name="T22" fmla="*/ 2523 w 2541"/>
                  <a:gd name="T23" fmla="*/ 0 h 6"/>
                  <a:gd name="T24" fmla="*/ 2526 w 2541"/>
                  <a:gd name="T25" fmla="*/ 3 h 6"/>
                  <a:gd name="T26" fmla="*/ 2529 w 2541"/>
                  <a:gd name="T27" fmla="*/ 3 h 6"/>
                  <a:gd name="T28" fmla="*/ 2532 w 2541"/>
                  <a:gd name="T29" fmla="*/ 3 h 6"/>
                  <a:gd name="T30" fmla="*/ 2535 w 2541"/>
                  <a:gd name="T31" fmla="*/ 3 h 6"/>
                  <a:gd name="T32" fmla="*/ 2538 w 2541"/>
                  <a:gd name="T33" fmla="*/ 6 h 6"/>
                  <a:gd name="T34" fmla="*/ 2541 w 2541"/>
                  <a:gd name="T35" fmla="*/ 6 h 6"/>
                  <a:gd name="T36" fmla="*/ 2541 w 254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41"/>
                  <a:gd name="T58" fmla="*/ 0 h 6"/>
                  <a:gd name="T59" fmla="*/ 2541 w 254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41" h="6">
                    <a:moveTo>
                      <a:pt x="2541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520" y="0"/>
                    </a:lnTo>
                    <a:lnTo>
                      <a:pt x="2523" y="0"/>
                    </a:lnTo>
                    <a:lnTo>
                      <a:pt x="2526" y="3"/>
                    </a:lnTo>
                    <a:lnTo>
                      <a:pt x="2529" y="3"/>
                    </a:lnTo>
                    <a:lnTo>
                      <a:pt x="2532" y="3"/>
                    </a:lnTo>
                    <a:lnTo>
                      <a:pt x="2535" y="3"/>
                    </a:lnTo>
                    <a:lnTo>
                      <a:pt x="2538" y="6"/>
                    </a:lnTo>
                    <a:lnTo>
                      <a:pt x="2541" y="6"/>
                    </a:lnTo>
                    <a:close/>
                  </a:path>
                </a:pathLst>
              </a:custGeom>
              <a:solidFill>
                <a:srgbClr val="BDBDB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66" name="Freeform 907"/>
              <p:cNvSpPr>
                <a:spLocks/>
              </p:cNvSpPr>
              <p:nvPr/>
            </p:nvSpPr>
            <p:spPr bwMode="auto">
              <a:xfrm>
                <a:off x="1812" y="3788"/>
                <a:ext cx="2520" cy="6"/>
              </a:xfrm>
              <a:custGeom>
                <a:avLst/>
                <a:gdLst>
                  <a:gd name="T0" fmla="*/ 2520 w 2520"/>
                  <a:gd name="T1" fmla="*/ 6 h 6"/>
                  <a:gd name="T2" fmla="*/ 0 w 2520"/>
                  <a:gd name="T3" fmla="*/ 6 h 6"/>
                  <a:gd name="T4" fmla="*/ 0 w 2520"/>
                  <a:gd name="T5" fmla="*/ 6 h 6"/>
                  <a:gd name="T6" fmla="*/ 3 w 2520"/>
                  <a:gd name="T7" fmla="*/ 6 h 6"/>
                  <a:gd name="T8" fmla="*/ 6 w 2520"/>
                  <a:gd name="T9" fmla="*/ 3 h 6"/>
                  <a:gd name="T10" fmla="*/ 9 w 2520"/>
                  <a:gd name="T11" fmla="*/ 3 h 6"/>
                  <a:gd name="T12" fmla="*/ 12 w 2520"/>
                  <a:gd name="T13" fmla="*/ 3 h 6"/>
                  <a:gd name="T14" fmla="*/ 15 w 2520"/>
                  <a:gd name="T15" fmla="*/ 3 h 6"/>
                  <a:gd name="T16" fmla="*/ 18 w 2520"/>
                  <a:gd name="T17" fmla="*/ 0 h 6"/>
                  <a:gd name="T18" fmla="*/ 21 w 2520"/>
                  <a:gd name="T19" fmla="*/ 0 h 6"/>
                  <a:gd name="T20" fmla="*/ 2499 w 2520"/>
                  <a:gd name="T21" fmla="*/ 0 h 6"/>
                  <a:gd name="T22" fmla="*/ 2502 w 2520"/>
                  <a:gd name="T23" fmla="*/ 0 h 6"/>
                  <a:gd name="T24" fmla="*/ 2502 w 2520"/>
                  <a:gd name="T25" fmla="*/ 3 h 6"/>
                  <a:gd name="T26" fmla="*/ 2505 w 2520"/>
                  <a:gd name="T27" fmla="*/ 3 h 6"/>
                  <a:gd name="T28" fmla="*/ 2508 w 2520"/>
                  <a:gd name="T29" fmla="*/ 3 h 6"/>
                  <a:gd name="T30" fmla="*/ 2511 w 2520"/>
                  <a:gd name="T31" fmla="*/ 3 h 6"/>
                  <a:gd name="T32" fmla="*/ 2514 w 2520"/>
                  <a:gd name="T33" fmla="*/ 6 h 6"/>
                  <a:gd name="T34" fmla="*/ 2517 w 2520"/>
                  <a:gd name="T35" fmla="*/ 6 h 6"/>
                  <a:gd name="T36" fmla="*/ 2520 w 2520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520"/>
                  <a:gd name="T58" fmla="*/ 0 h 6"/>
                  <a:gd name="T59" fmla="*/ 2520 w 2520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520" h="6">
                    <a:moveTo>
                      <a:pt x="252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499" y="0"/>
                    </a:lnTo>
                    <a:lnTo>
                      <a:pt x="2502" y="0"/>
                    </a:lnTo>
                    <a:lnTo>
                      <a:pt x="2502" y="3"/>
                    </a:lnTo>
                    <a:lnTo>
                      <a:pt x="2505" y="3"/>
                    </a:lnTo>
                    <a:lnTo>
                      <a:pt x="2508" y="3"/>
                    </a:lnTo>
                    <a:lnTo>
                      <a:pt x="2511" y="3"/>
                    </a:lnTo>
                    <a:lnTo>
                      <a:pt x="2514" y="6"/>
                    </a:lnTo>
                    <a:lnTo>
                      <a:pt x="2517" y="6"/>
                    </a:lnTo>
                    <a:lnTo>
                      <a:pt x="2520" y="6"/>
                    </a:lnTo>
                    <a:close/>
                  </a:path>
                </a:pathLst>
              </a:custGeom>
              <a:solidFill>
                <a:srgbClr val="BDBDB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67" name="Freeform 908"/>
              <p:cNvSpPr>
                <a:spLocks/>
              </p:cNvSpPr>
              <p:nvPr/>
            </p:nvSpPr>
            <p:spPr bwMode="auto">
              <a:xfrm>
                <a:off x="1821" y="3785"/>
                <a:ext cx="2499" cy="6"/>
              </a:xfrm>
              <a:custGeom>
                <a:avLst/>
                <a:gdLst>
                  <a:gd name="T0" fmla="*/ 2499 w 2499"/>
                  <a:gd name="T1" fmla="*/ 6 h 6"/>
                  <a:gd name="T2" fmla="*/ 0 w 2499"/>
                  <a:gd name="T3" fmla="*/ 6 h 6"/>
                  <a:gd name="T4" fmla="*/ 3 w 2499"/>
                  <a:gd name="T5" fmla="*/ 6 h 6"/>
                  <a:gd name="T6" fmla="*/ 6 w 2499"/>
                  <a:gd name="T7" fmla="*/ 6 h 6"/>
                  <a:gd name="T8" fmla="*/ 9 w 2499"/>
                  <a:gd name="T9" fmla="*/ 3 h 6"/>
                  <a:gd name="T10" fmla="*/ 12 w 2499"/>
                  <a:gd name="T11" fmla="*/ 3 h 6"/>
                  <a:gd name="T12" fmla="*/ 12 w 2499"/>
                  <a:gd name="T13" fmla="*/ 3 h 6"/>
                  <a:gd name="T14" fmla="*/ 15 w 2499"/>
                  <a:gd name="T15" fmla="*/ 3 h 6"/>
                  <a:gd name="T16" fmla="*/ 18 w 2499"/>
                  <a:gd name="T17" fmla="*/ 0 h 6"/>
                  <a:gd name="T18" fmla="*/ 21 w 2499"/>
                  <a:gd name="T19" fmla="*/ 0 h 6"/>
                  <a:gd name="T20" fmla="*/ 2477 w 2499"/>
                  <a:gd name="T21" fmla="*/ 0 h 6"/>
                  <a:gd name="T22" fmla="*/ 2480 w 2499"/>
                  <a:gd name="T23" fmla="*/ 0 h 6"/>
                  <a:gd name="T24" fmla="*/ 2483 w 2499"/>
                  <a:gd name="T25" fmla="*/ 3 h 6"/>
                  <a:gd name="T26" fmla="*/ 2486 w 2499"/>
                  <a:gd name="T27" fmla="*/ 3 h 6"/>
                  <a:gd name="T28" fmla="*/ 2490 w 2499"/>
                  <a:gd name="T29" fmla="*/ 3 h 6"/>
                  <a:gd name="T30" fmla="*/ 2493 w 2499"/>
                  <a:gd name="T31" fmla="*/ 3 h 6"/>
                  <a:gd name="T32" fmla="*/ 2493 w 2499"/>
                  <a:gd name="T33" fmla="*/ 6 h 6"/>
                  <a:gd name="T34" fmla="*/ 2496 w 2499"/>
                  <a:gd name="T35" fmla="*/ 6 h 6"/>
                  <a:gd name="T36" fmla="*/ 2499 w 2499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499"/>
                  <a:gd name="T58" fmla="*/ 0 h 6"/>
                  <a:gd name="T59" fmla="*/ 2499 w 2499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499" h="6">
                    <a:moveTo>
                      <a:pt x="2499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477" y="0"/>
                    </a:lnTo>
                    <a:lnTo>
                      <a:pt x="2480" y="0"/>
                    </a:lnTo>
                    <a:lnTo>
                      <a:pt x="2483" y="3"/>
                    </a:lnTo>
                    <a:lnTo>
                      <a:pt x="2486" y="3"/>
                    </a:lnTo>
                    <a:lnTo>
                      <a:pt x="2490" y="3"/>
                    </a:lnTo>
                    <a:lnTo>
                      <a:pt x="2493" y="3"/>
                    </a:lnTo>
                    <a:lnTo>
                      <a:pt x="2493" y="6"/>
                    </a:lnTo>
                    <a:lnTo>
                      <a:pt x="2496" y="6"/>
                    </a:lnTo>
                    <a:lnTo>
                      <a:pt x="2499" y="6"/>
                    </a:lnTo>
                    <a:close/>
                  </a:path>
                </a:pathLst>
              </a:custGeom>
              <a:solidFill>
                <a:srgbClr val="BDBDB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68" name="Freeform 909"/>
              <p:cNvSpPr>
                <a:spLocks/>
              </p:cNvSpPr>
              <p:nvPr/>
            </p:nvSpPr>
            <p:spPr bwMode="auto">
              <a:xfrm>
                <a:off x="1833" y="3782"/>
                <a:ext cx="2478" cy="6"/>
              </a:xfrm>
              <a:custGeom>
                <a:avLst/>
                <a:gdLst>
                  <a:gd name="T0" fmla="*/ 2478 w 2478"/>
                  <a:gd name="T1" fmla="*/ 6 h 6"/>
                  <a:gd name="T2" fmla="*/ 0 w 2478"/>
                  <a:gd name="T3" fmla="*/ 6 h 6"/>
                  <a:gd name="T4" fmla="*/ 0 w 2478"/>
                  <a:gd name="T5" fmla="*/ 6 h 6"/>
                  <a:gd name="T6" fmla="*/ 3 w 2478"/>
                  <a:gd name="T7" fmla="*/ 6 h 6"/>
                  <a:gd name="T8" fmla="*/ 6 w 2478"/>
                  <a:gd name="T9" fmla="*/ 3 h 6"/>
                  <a:gd name="T10" fmla="*/ 9 w 2478"/>
                  <a:gd name="T11" fmla="*/ 3 h 6"/>
                  <a:gd name="T12" fmla="*/ 12 w 2478"/>
                  <a:gd name="T13" fmla="*/ 3 h 6"/>
                  <a:gd name="T14" fmla="*/ 15 w 2478"/>
                  <a:gd name="T15" fmla="*/ 3 h 6"/>
                  <a:gd name="T16" fmla="*/ 15 w 2478"/>
                  <a:gd name="T17" fmla="*/ 0 h 6"/>
                  <a:gd name="T18" fmla="*/ 18 w 2478"/>
                  <a:gd name="T19" fmla="*/ 0 h 6"/>
                  <a:gd name="T20" fmla="*/ 2456 w 2478"/>
                  <a:gd name="T21" fmla="*/ 0 h 6"/>
                  <a:gd name="T22" fmla="*/ 2459 w 2478"/>
                  <a:gd name="T23" fmla="*/ 0 h 6"/>
                  <a:gd name="T24" fmla="*/ 2462 w 2478"/>
                  <a:gd name="T25" fmla="*/ 3 h 6"/>
                  <a:gd name="T26" fmla="*/ 2465 w 2478"/>
                  <a:gd name="T27" fmla="*/ 3 h 6"/>
                  <a:gd name="T28" fmla="*/ 2465 w 2478"/>
                  <a:gd name="T29" fmla="*/ 3 h 6"/>
                  <a:gd name="T30" fmla="*/ 2468 w 2478"/>
                  <a:gd name="T31" fmla="*/ 3 h 6"/>
                  <a:gd name="T32" fmla="*/ 2471 w 2478"/>
                  <a:gd name="T33" fmla="*/ 6 h 6"/>
                  <a:gd name="T34" fmla="*/ 2474 w 2478"/>
                  <a:gd name="T35" fmla="*/ 6 h 6"/>
                  <a:gd name="T36" fmla="*/ 2478 w 2478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478"/>
                  <a:gd name="T58" fmla="*/ 0 h 6"/>
                  <a:gd name="T59" fmla="*/ 2478 w 2478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478" h="6">
                    <a:moveTo>
                      <a:pt x="2478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456" y="0"/>
                    </a:lnTo>
                    <a:lnTo>
                      <a:pt x="2459" y="0"/>
                    </a:lnTo>
                    <a:lnTo>
                      <a:pt x="2462" y="3"/>
                    </a:lnTo>
                    <a:lnTo>
                      <a:pt x="2465" y="3"/>
                    </a:lnTo>
                    <a:lnTo>
                      <a:pt x="2468" y="3"/>
                    </a:lnTo>
                    <a:lnTo>
                      <a:pt x="2471" y="6"/>
                    </a:lnTo>
                    <a:lnTo>
                      <a:pt x="2474" y="6"/>
                    </a:lnTo>
                    <a:lnTo>
                      <a:pt x="2478" y="6"/>
                    </a:lnTo>
                    <a:close/>
                  </a:path>
                </a:pathLst>
              </a:custGeom>
              <a:solidFill>
                <a:srgbClr val="BDBDB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69" name="Freeform 910"/>
              <p:cNvSpPr>
                <a:spLocks/>
              </p:cNvSpPr>
              <p:nvPr/>
            </p:nvSpPr>
            <p:spPr bwMode="auto">
              <a:xfrm>
                <a:off x="1842" y="3779"/>
                <a:ext cx="2456" cy="6"/>
              </a:xfrm>
              <a:custGeom>
                <a:avLst/>
                <a:gdLst>
                  <a:gd name="T0" fmla="*/ 2456 w 2456"/>
                  <a:gd name="T1" fmla="*/ 6 h 6"/>
                  <a:gd name="T2" fmla="*/ 0 w 2456"/>
                  <a:gd name="T3" fmla="*/ 6 h 6"/>
                  <a:gd name="T4" fmla="*/ 3 w 2456"/>
                  <a:gd name="T5" fmla="*/ 6 h 6"/>
                  <a:gd name="T6" fmla="*/ 6 w 2456"/>
                  <a:gd name="T7" fmla="*/ 6 h 6"/>
                  <a:gd name="T8" fmla="*/ 6 w 2456"/>
                  <a:gd name="T9" fmla="*/ 3 h 6"/>
                  <a:gd name="T10" fmla="*/ 9 w 2456"/>
                  <a:gd name="T11" fmla="*/ 3 h 6"/>
                  <a:gd name="T12" fmla="*/ 12 w 2456"/>
                  <a:gd name="T13" fmla="*/ 3 h 6"/>
                  <a:gd name="T14" fmla="*/ 15 w 2456"/>
                  <a:gd name="T15" fmla="*/ 3 h 6"/>
                  <a:gd name="T16" fmla="*/ 18 w 2456"/>
                  <a:gd name="T17" fmla="*/ 0 h 6"/>
                  <a:gd name="T18" fmla="*/ 18 w 2456"/>
                  <a:gd name="T19" fmla="*/ 0 h 6"/>
                  <a:gd name="T20" fmla="*/ 2438 w 2456"/>
                  <a:gd name="T21" fmla="*/ 0 h 6"/>
                  <a:gd name="T22" fmla="*/ 2441 w 2456"/>
                  <a:gd name="T23" fmla="*/ 0 h 6"/>
                  <a:gd name="T24" fmla="*/ 2441 w 2456"/>
                  <a:gd name="T25" fmla="*/ 3 h 6"/>
                  <a:gd name="T26" fmla="*/ 2444 w 2456"/>
                  <a:gd name="T27" fmla="*/ 3 h 6"/>
                  <a:gd name="T28" fmla="*/ 2447 w 2456"/>
                  <a:gd name="T29" fmla="*/ 3 h 6"/>
                  <a:gd name="T30" fmla="*/ 2450 w 2456"/>
                  <a:gd name="T31" fmla="*/ 3 h 6"/>
                  <a:gd name="T32" fmla="*/ 2453 w 2456"/>
                  <a:gd name="T33" fmla="*/ 6 h 6"/>
                  <a:gd name="T34" fmla="*/ 2456 w 2456"/>
                  <a:gd name="T35" fmla="*/ 6 h 6"/>
                  <a:gd name="T36" fmla="*/ 2456 w 245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456"/>
                  <a:gd name="T58" fmla="*/ 0 h 6"/>
                  <a:gd name="T59" fmla="*/ 2456 w 245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456" h="6">
                    <a:moveTo>
                      <a:pt x="2456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0"/>
                    </a:lnTo>
                    <a:lnTo>
                      <a:pt x="2438" y="0"/>
                    </a:lnTo>
                    <a:lnTo>
                      <a:pt x="2441" y="0"/>
                    </a:lnTo>
                    <a:lnTo>
                      <a:pt x="2441" y="3"/>
                    </a:lnTo>
                    <a:lnTo>
                      <a:pt x="2444" y="3"/>
                    </a:lnTo>
                    <a:lnTo>
                      <a:pt x="2447" y="3"/>
                    </a:lnTo>
                    <a:lnTo>
                      <a:pt x="2450" y="3"/>
                    </a:lnTo>
                    <a:lnTo>
                      <a:pt x="2453" y="6"/>
                    </a:lnTo>
                    <a:lnTo>
                      <a:pt x="2456" y="6"/>
                    </a:lnTo>
                    <a:close/>
                  </a:path>
                </a:pathLst>
              </a:custGeom>
              <a:solidFill>
                <a:srgbClr val="BDBDB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70" name="Freeform 911"/>
              <p:cNvSpPr>
                <a:spLocks/>
              </p:cNvSpPr>
              <p:nvPr/>
            </p:nvSpPr>
            <p:spPr bwMode="auto">
              <a:xfrm>
                <a:off x="1851" y="3776"/>
                <a:ext cx="2438" cy="6"/>
              </a:xfrm>
              <a:custGeom>
                <a:avLst/>
                <a:gdLst>
                  <a:gd name="T0" fmla="*/ 2438 w 2438"/>
                  <a:gd name="T1" fmla="*/ 6 h 6"/>
                  <a:gd name="T2" fmla="*/ 0 w 2438"/>
                  <a:gd name="T3" fmla="*/ 6 h 6"/>
                  <a:gd name="T4" fmla="*/ 3 w 2438"/>
                  <a:gd name="T5" fmla="*/ 6 h 6"/>
                  <a:gd name="T6" fmla="*/ 6 w 2438"/>
                  <a:gd name="T7" fmla="*/ 6 h 6"/>
                  <a:gd name="T8" fmla="*/ 9 w 2438"/>
                  <a:gd name="T9" fmla="*/ 3 h 6"/>
                  <a:gd name="T10" fmla="*/ 9 w 2438"/>
                  <a:gd name="T11" fmla="*/ 3 h 6"/>
                  <a:gd name="T12" fmla="*/ 12 w 2438"/>
                  <a:gd name="T13" fmla="*/ 3 h 6"/>
                  <a:gd name="T14" fmla="*/ 15 w 2438"/>
                  <a:gd name="T15" fmla="*/ 3 h 6"/>
                  <a:gd name="T16" fmla="*/ 18 w 2438"/>
                  <a:gd name="T17" fmla="*/ 0 h 6"/>
                  <a:gd name="T18" fmla="*/ 21 w 2438"/>
                  <a:gd name="T19" fmla="*/ 0 h 6"/>
                  <a:gd name="T20" fmla="*/ 2420 w 2438"/>
                  <a:gd name="T21" fmla="*/ 0 h 6"/>
                  <a:gd name="T22" fmla="*/ 2420 w 2438"/>
                  <a:gd name="T23" fmla="*/ 0 h 6"/>
                  <a:gd name="T24" fmla="*/ 2423 w 2438"/>
                  <a:gd name="T25" fmla="*/ 3 h 6"/>
                  <a:gd name="T26" fmla="*/ 2426 w 2438"/>
                  <a:gd name="T27" fmla="*/ 3 h 6"/>
                  <a:gd name="T28" fmla="*/ 2429 w 2438"/>
                  <a:gd name="T29" fmla="*/ 3 h 6"/>
                  <a:gd name="T30" fmla="*/ 2432 w 2438"/>
                  <a:gd name="T31" fmla="*/ 3 h 6"/>
                  <a:gd name="T32" fmla="*/ 2432 w 2438"/>
                  <a:gd name="T33" fmla="*/ 6 h 6"/>
                  <a:gd name="T34" fmla="*/ 2435 w 2438"/>
                  <a:gd name="T35" fmla="*/ 6 h 6"/>
                  <a:gd name="T36" fmla="*/ 2438 w 2438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438"/>
                  <a:gd name="T58" fmla="*/ 0 h 6"/>
                  <a:gd name="T59" fmla="*/ 2438 w 2438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438" h="6">
                    <a:moveTo>
                      <a:pt x="2438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8" y="0"/>
                    </a:lnTo>
                    <a:lnTo>
                      <a:pt x="21" y="0"/>
                    </a:lnTo>
                    <a:lnTo>
                      <a:pt x="2420" y="0"/>
                    </a:lnTo>
                    <a:lnTo>
                      <a:pt x="2423" y="3"/>
                    </a:lnTo>
                    <a:lnTo>
                      <a:pt x="2426" y="3"/>
                    </a:lnTo>
                    <a:lnTo>
                      <a:pt x="2429" y="3"/>
                    </a:lnTo>
                    <a:lnTo>
                      <a:pt x="2432" y="3"/>
                    </a:lnTo>
                    <a:lnTo>
                      <a:pt x="2432" y="6"/>
                    </a:lnTo>
                    <a:lnTo>
                      <a:pt x="2435" y="6"/>
                    </a:lnTo>
                    <a:lnTo>
                      <a:pt x="2438" y="6"/>
                    </a:lnTo>
                    <a:close/>
                  </a:path>
                </a:pathLst>
              </a:custGeom>
              <a:solidFill>
                <a:srgbClr val="BDBDB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71" name="Freeform 912"/>
              <p:cNvSpPr>
                <a:spLocks/>
              </p:cNvSpPr>
              <p:nvPr/>
            </p:nvSpPr>
            <p:spPr bwMode="auto">
              <a:xfrm>
                <a:off x="1860" y="3773"/>
                <a:ext cx="2420" cy="6"/>
              </a:xfrm>
              <a:custGeom>
                <a:avLst/>
                <a:gdLst>
                  <a:gd name="T0" fmla="*/ 2420 w 2420"/>
                  <a:gd name="T1" fmla="*/ 6 h 6"/>
                  <a:gd name="T2" fmla="*/ 0 w 2420"/>
                  <a:gd name="T3" fmla="*/ 6 h 6"/>
                  <a:gd name="T4" fmla="*/ 3 w 2420"/>
                  <a:gd name="T5" fmla="*/ 6 h 6"/>
                  <a:gd name="T6" fmla="*/ 6 w 2420"/>
                  <a:gd name="T7" fmla="*/ 6 h 6"/>
                  <a:gd name="T8" fmla="*/ 9 w 2420"/>
                  <a:gd name="T9" fmla="*/ 3 h 6"/>
                  <a:gd name="T10" fmla="*/ 12 w 2420"/>
                  <a:gd name="T11" fmla="*/ 3 h 6"/>
                  <a:gd name="T12" fmla="*/ 12 w 2420"/>
                  <a:gd name="T13" fmla="*/ 3 h 6"/>
                  <a:gd name="T14" fmla="*/ 16 w 2420"/>
                  <a:gd name="T15" fmla="*/ 3 h 6"/>
                  <a:gd name="T16" fmla="*/ 19 w 2420"/>
                  <a:gd name="T17" fmla="*/ 0 h 6"/>
                  <a:gd name="T18" fmla="*/ 22 w 2420"/>
                  <a:gd name="T19" fmla="*/ 0 h 6"/>
                  <a:gd name="T20" fmla="*/ 2402 w 2420"/>
                  <a:gd name="T21" fmla="*/ 0 h 6"/>
                  <a:gd name="T22" fmla="*/ 2402 w 2420"/>
                  <a:gd name="T23" fmla="*/ 0 h 6"/>
                  <a:gd name="T24" fmla="*/ 2405 w 2420"/>
                  <a:gd name="T25" fmla="*/ 3 h 6"/>
                  <a:gd name="T26" fmla="*/ 2408 w 2420"/>
                  <a:gd name="T27" fmla="*/ 3 h 6"/>
                  <a:gd name="T28" fmla="*/ 2411 w 2420"/>
                  <a:gd name="T29" fmla="*/ 3 h 6"/>
                  <a:gd name="T30" fmla="*/ 2414 w 2420"/>
                  <a:gd name="T31" fmla="*/ 3 h 6"/>
                  <a:gd name="T32" fmla="*/ 2414 w 2420"/>
                  <a:gd name="T33" fmla="*/ 6 h 6"/>
                  <a:gd name="T34" fmla="*/ 2417 w 2420"/>
                  <a:gd name="T35" fmla="*/ 6 h 6"/>
                  <a:gd name="T36" fmla="*/ 2420 w 2420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420"/>
                  <a:gd name="T58" fmla="*/ 0 h 6"/>
                  <a:gd name="T59" fmla="*/ 2420 w 2420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420" h="6">
                    <a:moveTo>
                      <a:pt x="242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6" y="3"/>
                    </a:lnTo>
                    <a:lnTo>
                      <a:pt x="19" y="0"/>
                    </a:lnTo>
                    <a:lnTo>
                      <a:pt x="22" y="0"/>
                    </a:lnTo>
                    <a:lnTo>
                      <a:pt x="2402" y="0"/>
                    </a:lnTo>
                    <a:lnTo>
                      <a:pt x="2405" y="3"/>
                    </a:lnTo>
                    <a:lnTo>
                      <a:pt x="2408" y="3"/>
                    </a:lnTo>
                    <a:lnTo>
                      <a:pt x="2411" y="3"/>
                    </a:lnTo>
                    <a:lnTo>
                      <a:pt x="2414" y="3"/>
                    </a:lnTo>
                    <a:lnTo>
                      <a:pt x="2414" y="6"/>
                    </a:lnTo>
                    <a:lnTo>
                      <a:pt x="2417" y="6"/>
                    </a:lnTo>
                    <a:lnTo>
                      <a:pt x="2420" y="6"/>
                    </a:lnTo>
                    <a:close/>
                  </a:path>
                </a:pathLst>
              </a:custGeom>
              <a:solidFill>
                <a:srgbClr val="BDBDB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72" name="Freeform 913"/>
              <p:cNvSpPr>
                <a:spLocks/>
              </p:cNvSpPr>
              <p:nvPr/>
            </p:nvSpPr>
            <p:spPr bwMode="auto">
              <a:xfrm>
                <a:off x="1872" y="3770"/>
                <a:ext cx="2399" cy="6"/>
              </a:xfrm>
              <a:custGeom>
                <a:avLst/>
                <a:gdLst>
                  <a:gd name="T0" fmla="*/ 2399 w 2399"/>
                  <a:gd name="T1" fmla="*/ 6 h 6"/>
                  <a:gd name="T2" fmla="*/ 0 w 2399"/>
                  <a:gd name="T3" fmla="*/ 6 h 6"/>
                  <a:gd name="T4" fmla="*/ 0 w 2399"/>
                  <a:gd name="T5" fmla="*/ 6 h 6"/>
                  <a:gd name="T6" fmla="*/ 4 w 2399"/>
                  <a:gd name="T7" fmla="*/ 6 h 6"/>
                  <a:gd name="T8" fmla="*/ 7 w 2399"/>
                  <a:gd name="T9" fmla="*/ 3 h 6"/>
                  <a:gd name="T10" fmla="*/ 10 w 2399"/>
                  <a:gd name="T11" fmla="*/ 3 h 6"/>
                  <a:gd name="T12" fmla="*/ 10 w 2399"/>
                  <a:gd name="T13" fmla="*/ 3 h 6"/>
                  <a:gd name="T14" fmla="*/ 13 w 2399"/>
                  <a:gd name="T15" fmla="*/ 3 h 6"/>
                  <a:gd name="T16" fmla="*/ 16 w 2399"/>
                  <a:gd name="T17" fmla="*/ 0 h 6"/>
                  <a:gd name="T18" fmla="*/ 19 w 2399"/>
                  <a:gd name="T19" fmla="*/ 0 h 6"/>
                  <a:gd name="T20" fmla="*/ 2381 w 2399"/>
                  <a:gd name="T21" fmla="*/ 0 h 6"/>
                  <a:gd name="T22" fmla="*/ 2381 w 2399"/>
                  <a:gd name="T23" fmla="*/ 0 h 6"/>
                  <a:gd name="T24" fmla="*/ 2384 w 2399"/>
                  <a:gd name="T25" fmla="*/ 3 h 6"/>
                  <a:gd name="T26" fmla="*/ 2387 w 2399"/>
                  <a:gd name="T27" fmla="*/ 3 h 6"/>
                  <a:gd name="T28" fmla="*/ 2390 w 2399"/>
                  <a:gd name="T29" fmla="*/ 3 h 6"/>
                  <a:gd name="T30" fmla="*/ 2390 w 2399"/>
                  <a:gd name="T31" fmla="*/ 3 h 6"/>
                  <a:gd name="T32" fmla="*/ 2393 w 2399"/>
                  <a:gd name="T33" fmla="*/ 6 h 6"/>
                  <a:gd name="T34" fmla="*/ 2396 w 2399"/>
                  <a:gd name="T35" fmla="*/ 6 h 6"/>
                  <a:gd name="T36" fmla="*/ 2399 w 2399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99"/>
                  <a:gd name="T58" fmla="*/ 0 h 6"/>
                  <a:gd name="T59" fmla="*/ 2399 w 2399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99" h="6">
                    <a:moveTo>
                      <a:pt x="2399" y="6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6" y="0"/>
                    </a:lnTo>
                    <a:lnTo>
                      <a:pt x="19" y="0"/>
                    </a:lnTo>
                    <a:lnTo>
                      <a:pt x="2381" y="0"/>
                    </a:lnTo>
                    <a:lnTo>
                      <a:pt x="2384" y="3"/>
                    </a:lnTo>
                    <a:lnTo>
                      <a:pt x="2387" y="3"/>
                    </a:lnTo>
                    <a:lnTo>
                      <a:pt x="2390" y="3"/>
                    </a:lnTo>
                    <a:lnTo>
                      <a:pt x="2393" y="6"/>
                    </a:lnTo>
                    <a:lnTo>
                      <a:pt x="2396" y="6"/>
                    </a:lnTo>
                    <a:lnTo>
                      <a:pt x="2399" y="6"/>
                    </a:lnTo>
                    <a:close/>
                  </a:path>
                </a:pathLst>
              </a:custGeom>
              <a:solidFill>
                <a:srgbClr val="BDBDBC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73" name="Freeform 914"/>
              <p:cNvSpPr>
                <a:spLocks/>
              </p:cNvSpPr>
              <p:nvPr/>
            </p:nvSpPr>
            <p:spPr bwMode="auto">
              <a:xfrm>
                <a:off x="1882" y="3766"/>
                <a:ext cx="2380" cy="7"/>
              </a:xfrm>
              <a:custGeom>
                <a:avLst/>
                <a:gdLst>
                  <a:gd name="T0" fmla="*/ 2380 w 2380"/>
                  <a:gd name="T1" fmla="*/ 7 h 7"/>
                  <a:gd name="T2" fmla="*/ 0 w 2380"/>
                  <a:gd name="T3" fmla="*/ 7 h 7"/>
                  <a:gd name="T4" fmla="*/ 0 w 2380"/>
                  <a:gd name="T5" fmla="*/ 7 h 7"/>
                  <a:gd name="T6" fmla="*/ 3 w 2380"/>
                  <a:gd name="T7" fmla="*/ 7 h 7"/>
                  <a:gd name="T8" fmla="*/ 6 w 2380"/>
                  <a:gd name="T9" fmla="*/ 4 h 7"/>
                  <a:gd name="T10" fmla="*/ 9 w 2380"/>
                  <a:gd name="T11" fmla="*/ 4 h 7"/>
                  <a:gd name="T12" fmla="*/ 9 w 2380"/>
                  <a:gd name="T13" fmla="*/ 4 h 7"/>
                  <a:gd name="T14" fmla="*/ 12 w 2380"/>
                  <a:gd name="T15" fmla="*/ 4 h 7"/>
                  <a:gd name="T16" fmla="*/ 15 w 2380"/>
                  <a:gd name="T17" fmla="*/ 0 h 7"/>
                  <a:gd name="T18" fmla="*/ 18 w 2380"/>
                  <a:gd name="T19" fmla="*/ 0 h 7"/>
                  <a:gd name="T20" fmla="*/ 2362 w 2380"/>
                  <a:gd name="T21" fmla="*/ 0 h 7"/>
                  <a:gd name="T22" fmla="*/ 2362 w 2380"/>
                  <a:gd name="T23" fmla="*/ 0 h 7"/>
                  <a:gd name="T24" fmla="*/ 2365 w 2380"/>
                  <a:gd name="T25" fmla="*/ 4 h 7"/>
                  <a:gd name="T26" fmla="*/ 2368 w 2380"/>
                  <a:gd name="T27" fmla="*/ 4 h 7"/>
                  <a:gd name="T28" fmla="*/ 2371 w 2380"/>
                  <a:gd name="T29" fmla="*/ 4 h 7"/>
                  <a:gd name="T30" fmla="*/ 2371 w 2380"/>
                  <a:gd name="T31" fmla="*/ 4 h 7"/>
                  <a:gd name="T32" fmla="*/ 2374 w 2380"/>
                  <a:gd name="T33" fmla="*/ 7 h 7"/>
                  <a:gd name="T34" fmla="*/ 2377 w 2380"/>
                  <a:gd name="T35" fmla="*/ 7 h 7"/>
                  <a:gd name="T36" fmla="*/ 2380 w 2380"/>
                  <a:gd name="T37" fmla="*/ 7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80"/>
                  <a:gd name="T58" fmla="*/ 0 h 7"/>
                  <a:gd name="T59" fmla="*/ 2380 w 2380"/>
                  <a:gd name="T60" fmla="*/ 7 h 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80" h="7">
                    <a:moveTo>
                      <a:pt x="2380" y="7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6" y="4"/>
                    </a:lnTo>
                    <a:lnTo>
                      <a:pt x="9" y="4"/>
                    </a:lnTo>
                    <a:lnTo>
                      <a:pt x="12" y="4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362" y="0"/>
                    </a:lnTo>
                    <a:lnTo>
                      <a:pt x="2365" y="4"/>
                    </a:lnTo>
                    <a:lnTo>
                      <a:pt x="2368" y="4"/>
                    </a:lnTo>
                    <a:lnTo>
                      <a:pt x="2371" y="4"/>
                    </a:lnTo>
                    <a:lnTo>
                      <a:pt x="2374" y="7"/>
                    </a:lnTo>
                    <a:lnTo>
                      <a:pt x="2377" y="7"/>
                    </a:lnTo>
                    <a:lnTo>
                      <a:pt x="2380" y="7"/>
                    </a:lnTo>
                    <a:close/>
                  </a:path>
                </a:pathLst>
              </a:custGeom>
              <a:solidFill>
                <a:srgbClr val="BABAB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74" name="Freeform 915"/>
              <p:cNvSpPr>
                <a:spLocks/>
              </p:cNvSpPr>
              <p:nvPr/>
            </p:nvSpPr>
            <p:spPr bwMode="auto">
              <a:xfrm>
                <a:off x="1891" y="3763"/>
                <a:ext cx="2362" cy="7"/>
              </a:xfrm>
              <a:custGeom>
                <a:avLst/>
                <a:gdLst>
                  <a:gd name="T0" fmla="*/ 2362 w 2362"/>
                  <a:gd name="T1" fmla="*/ 7 h 7"/>
                  <a:gd name="T2" fmla="*/ 0 w 2362"/>
                  <a:gd name="T3" fmla="*/ 7 h 7"/>
                  <a:gd name="T4" fmla="*/ 0 w 2362"/>
                  <a:gd name="T5" fmla="*/ 7 h 7"/>
                  <a:gd name="T6" fmla="*/ 3 w 2362"/>
                  <a:gd name="T7" fmla="*/ 7 h 7"/>
                  <a:gd name="T8" fmla="*/ 6 w 2362"/>
                  <a:gd name="T9" fmla="*/ 3 h 7"/>
                  <a:gd name="T10" fmla="*/ 9 w 2362"/>
                  <a:gd name="T11" fmla="*/ 3 h 7"/>
                  <a:gd name="T12" fmla="*/ 9 w 2362"/>
                  <a:gd name="T13" fmla="*/ 3 h 7"/>
                  <a:gd name="T14" fmla="*/ 12 w 2362"/>
                  <a:gd name="T15" fmla="*/ 3 h 7"/>
                  <a:gd name="T16" fmla="*/ 15 w 2362"/>
                  <a:gd name="T17" fmla="*/ 0 h 7"/>
                  <a:gd name="T18" fmla="*/ 15 w 2362"/>
                  <a:gd name="T19" fmla="*/ 0 h 7"/>
                  <a:gd name="T20" fmla="*/ 2344 w 2362"/>
                  <a:gd name="T21" fmla="*/ 0 h 7"/>
                  <a:gd name="T22" fmla="*/ 2347 w 2362"/>
                  <a:gd name="T23" fmla="*/ 0 h 7"/>
                  <a:gd name="T24" fmla="*/ 2347 w 2362"/>
                  <a:gd name="T25" fmla="*/ 3 h 7"/>
                  <a:gd name="T26" fmla="*/ 2350 w 2362"/>
                  <a:gd name="T27" fmla="*/ 3 h 7"/>
                  <a:gd name="T28" fmla="*/ 2353 w 2362"/>
                  <a:gd name="T29" fmla="*/ 3 h 7"/>
                  <a:gd name="T30" fmla="*/ 2353 w 2362"/>
                  <a:gd name="T31" fmla="*/ 3 h 7"/>
                  <a:gd name="T32" fmla="*/ 2356 w 2362"/>
                  <a:gd name="T33" fmla="*/ 7 h 7"/>
                  <a:gd name="T34" fmla="*/ 2359 w 2362"/>
                  <a:gd name="T35" fmla="*/ 7 h 7"/>
                  <a:gd name="T36" fmla="*/ 2362 w 2362"/>
                  <a:gd name="T37" fmla="*/ 7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62"/>
                  <a:gd name="T58" fmla="*/ 0 h 7"/>
                  <a:gd name="T59" fmla="*/ 2362 w 2362"/>
                  <a:gd name="T60" fmla="*/ 7 h 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62" h="7">
                    <a:moveTo>
                      <a:pt x="2362" y="7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0"/>
                    </a:lnTo>
                    <a:lnTo>
                      <a:pt x="2344" y="0"/>
                    </a:lnTo>
                    <a:lnTo>
                      <a:pt x="2347" y="0"/>
                    </a:lnTo>
                    <a:lnTo>
                      <a:pt x="2347" y="3"/>
                    </a:lnTo>
                    <a:lnTo>
                      <a:pt x="2350" y="3"/>
                    </a:lnTo>
                    <a:lnTo>
                      <a:pt x="2353" y="3"/>
                    </a:lnTo>
                    <a:lnTo>
                      <a:pt x="2356" y="7"/>
                    </a:lnTo>
                    <a:lnTo>
                      <a:pt x="2359" y="7"/>
                    </a:lnTo>
                    <a:lnTo>
                      <a:pt x="2362" y="7"/>
                    </a:lnTo>
                    <a:close/>
                  </a:path>
                </a:pathLst>
              </a:custGeom>
              <a:solidFill>
                <a:srgbClr val="BABAB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75" name="Freeform 916"/>
              <p:cNvSpPr>
                <a:spLocks/>
              </p:cNvSpPr>
              <p:nvPr/>
            </p:nvSpPr>
            <p:spPr bwMode="auto">
              <a:xfrm>
                <a:off x="1900" y="3760"/>
                <a:ext cx="2344" cy="6"/>
              </a:xfrm>
              <a:custGeom>
                <a:avLst/>
                <a:gdLst>
                  <a:gd name="T0" fmla="*/ 2344 w 2344"/>
                  <a:gd name="T1" fmla="*/ 6 h 6"/>
                  <a:gd name="T2" fmla="*/ 0 w 2344"/>
                  <a:gd name="T3" fmla="*/ 6 h 6"/>
                  <a:gd name="T4" fmla="*/ 0 w 2344"/>
                  <a:gd name="T5" fmla="*/ 6 h 6"/>
                  <a:gd name="T6" fmla="*/ 3 w 2344"/>
                  <a:gd name="T7" fmla="*/ 6 h 6"/>
                  <a:gd name="T8" fmla="*/ 6 w 2344"/>
                  <a:gd name="T9" fmla="*/ 3 h 6"/>
                  <a:gd name="T10" fmla="*/ 6 w 2344"/>
                  <a:gd name="T11" fmla="*/ 3 h 6"/>
                  <a:gd name="T12" fmla="*/ 9 w 2344"/>
                  <a:gd name="T13" fmla="*/ 3 h 6"/>
                  <a:gd name="T14" fmla="*/ 12 w 2344"/>
                  <a:gd name="T15" fmla="*/ 3 h 6"/>
                  <a:gd name="T16" fmla="*/ 15 w 2344"/>
                  <a:gd name="T17" fmla="*/ 0 h 6"/>
                  <a:gd name="T18" fmla="*/ 15 w 2344"/>
                  <a:gd name="T19" fmla="*/ 0 h 6"/>
                  <a:gd name="T20" fmla="*/ 2326 w 2344"/>
                  <a:gd name="T21" fmla="*/ 0 h 6"/>
                  <a:gd name="T22" fmla="*/ 2329 w 2344"/>
                  <a:gd name="T23" fmla="*/ 0 h 6"/>
                  <a:gd name="T24" fmla="*/ 2329 w 2344"/>
                  <a:gd name="T25" fmla="*/ 3 h 6"/>
                  <a:gd name="T26" fmla="*/ 2332 w 2344"/>
                  <a:gd name="T27" fmla="*/ 3 h 6"/>
                  <a:gd name="T28" fmla="*/ 2335 w 2344"/>
                  <a:gd name="T29" fmla="*/ 3 h 6"/>
                  <a:gd name="T30" fmla="*/ 2338 w 2344"/>
                  <a:gd name="T31" fmla="*/ 3 h 6"/>
                  <a:gd name="T32" fmla="*/ 2338 w 2344"/>
                  <a:gd name="T33" fmla="*/ 6 h 6"/>
                  <a:gd name="T34" fmla="*/ 2341 w 2344"/>
                  <a:gd name="T35" fmla="*/ 6 h 6"/>
                  <a:gd name="T36" fmla="*/ 2344 w 2344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44"/>
                  <a:gd name="T58" fmla="*/ 0 h 6"/>
                  <a:gd name="T59" fmla="*/ 2344 w 2344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44" h="6">
                    <a:moveTo>
                      <a:pt x="2344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0"/>
                    </a:lnTo>
                    <a:lnTo>
                      <a:pt x="2326" y="0"/>
                    </a:lnTo>
                    <a:lnTo>
                      <a:pt x="2329" y="0"/>
                    </a:lnTo>
                    <a:lnTo>
                      <a:pt x="2329" y="3"/>
                    </a:lnTo>
                    <a:lnTo>
                      <a:pt x="2332" y="3"/>
                    </a:lnTo>
                    <a:lnTo>
                      <a:pt x="2335" y="3"/>
                    </a:lnTo>
                    <a:lnTo>
                      <a:pt x="2338" y="3"/>
                    </a:lnTo>
                    <a:lnTo>
                      <a:pt x="2338" y="6"/>
                    </a:lnTo>
                    <a:lnTo>
                      <a:pt x="2341" y="6"/>
                    </a:lnTo>
                    <a:lnTo>
                      <a:pt x="2344" y="6"/>
                    </a:lnTo>
                    <a:close/>
                  </a:path>
                </a:pathLst>
              </a:custGeom>
              <a:solidFill>
                <a:srgbClr val="BABAB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76" name="Freeform 917"/>
              <p:cNvSpPr>
                <a:spLocks/>
              </p:cNvSpPr>
              <p:nvPr/>
            </p:nvSpPr>
            <p:spPr bwMode="auto">
              <a:xfrm>
                <a:off x="1906" y="3757"/>
                <a:ext cx="2329" cy="6"/>
              </a:xfrm>
              <a:custGeom>
                <a:avLst/>
                <a:gdLst>
                  <a:gd name="T0" fmla="*/ 2329 w 2329"/>
                  <a:gd name="T1" fmla="*/ 6 h 6"/>
                  <a:gd name="T2" fmla="*/ 0 w 2329"/>
                  <a:gd name="T3" fmla="*/ 6 h 6"/>
                  <a:gd name="T4" fmla="*/ 3 w 2329"/>
                  <a:gd name="T5" fmla="*/ 6 h 6"/>
                  <a:gd name="T6" fmla="*/ 6 w 2329"/>
                  <a:gd name="T7" fmla="*/ 6 h 6"/>
                  <a:gd name="T8" fmla="*/ 6 w 2329"/>
                  <a:gd name="T9" fmla="*/ 3 h 6"/>
                  <a:gd name="T10" fmla="*/ 9 w 2329"/>
                  <a:gd name="T11" fmla="*/ 3 h 6"/>
                  <a:gd name="T12" fmla="*/ 12 w 2329"/>
                  <a:gd name="T13" fmla="*/ 3 h 6"/>
                  <a:gd name="T14" fmla="*/ 15 w 2329"/>
                  <a:gd name="T15" fmla="*/ 3 h 6"/>
                  <a:gd name="T16" fmla="*/ 15 w 2329"/>
                  <a:gd name="T17" fmla="*/ 0 h 6"/>
                  <a:gd name="T18" fmla="*/ 18 w 2329"/>
                  <a:gd name="T19" fmla="*/ 0 h 6"/>
                  <a:gd name="T20" fmla="*/ 2310 w 2329"/>
                  <a:gd name="T21" fmla="*/ 0 h 6"/>
                  <a:gd name="T22" fmla="*/ 2313 w 2329"/>
                  <a:gd name="T23" fmla="*/ 0 h 6"/>
                  <a:gd name="T24" fmla="*/ 2316 w 2329"/>
                  <a:gd name="T25" fmla="*/ 3 h 6"/>
                  <a:gd name="T26" fmla="*/ 2316 w 2329"/>
                  <a:gd name="T27" fmla="*/ 3 h 6"/>
                  <a:gd name="T28" fmla="*/ 2320 w 2329"/>
                  <a:gd name="T29" fmla="*/ 3 h 6"/>
                  <a:gd name="T30" fmla="*/ 2323 w 2329"/>
                  <a:gd name="T31" fmla="*/ 3 h 6"/>
                  <a:gd name="T32" fmla="*/ 2323 w 2329"/>
                  <a:gd name="T33" fmla="*/ 6 h 6"/>
                  <a:gd name="T34" fmla="*/ 2326 w 2329"/>
                  <a:gd name="T35" fmla="*/ 6 h 6"/>
                  <a:gd name="T36" fmla="*/ 2329 w 2329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29"/>
                  <a:gd name="T58" fmla="*/ 0 h 6"/>
                  <a:gd name="T59" fmla="*/ 2329 w 2329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29" h="6">
                    <a:moveTo>
                      <a:pt x="2329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310" y="0"/>
                    </a:lnTo>
                    <a:lnTo>
                      <a:pt x="2313" y="0"/>
                    </a:lnTo>
                    <a:lnTo>
                      <a:pt x="2316" y="3"/>
                    </a:lnTo>
                    <a:lnTo>
                      <a:pt x="2320" y="3"/>
                    </a:lnTo>
                    <a:lnTo>
                      <a:pt x="2323" y="3"/>
                    </a:lnTo>
                    <a:lnTo>
                      <a:pt x="2323" y="6"/>
                    </a:lnTo>
                    <a:lnTo>
                      <a:pt x="2326" y="6"/>
                    </a:lnTo>
                    <a:lnTo>
                      <a:pt x="2329" y="6"/>
                    </a:lnTo>
                    <a:close/>
                  </a:path>
                </a:pathLst>
              </a:custGeom>
              <a:solidFill>
                <a:srgbClr val="BABAB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77" name="Freeform 918"/>
              <p:cNvSpPr>
                <a:spLocks/>
              </p:cNvSpPr>
              <p:nvPr/>
            </p:nvSpPr>
            <p:spPr bwMode="auto">
              <a:xfrm>
                <a:off x="1915" y="3754"/>
                <a:ext cx="2311" cy="6"/>
              </a:xfrm>
              <a:custGeom>
                <a:avLst/>
                <a:gdLst>
                  <a:gd name="T0" fmla="*/ 2311 w 2311"/>
                  <a:gd name="T1" fmla="*/ 6 h 6"/>
                  <a:gd name="T2" fmla="*/ 0 w 2311"/>
                  <a:gd name="T3" fmla="*/ 6 h 6"/>
                  <a:gd name="T4" fmla="*/ 3 w 2311"/>
                  <a:gd name="T5" fmla="*/ 6 h 6"/>
                  <a:gd name="T6" fmla="*/ 6 w 2311"/>
                  <a:gd name="T7" fmla="*/ 6 h 6"/>
                  <a:gd name="T8" fmla="*/ 6 w 2311"/>
                  <a:gd name="T9" fmla="*/ 3 h 6"/>
                  <a:gd name="T10" fmla="*/ 9 w 2311"/>
                  <a:gd name="T11" fmla="*/ 3 h 6"/>
                  <a:gd name="T12" fmla="*/ 12 w 2311"/>
                  <a:gd name="T13" fmla="*/ 3 h 6"/>
                  <a:gd name="T14" fmla="*/ 12 w 2311"/>
                  <a:gd name="T15" fmla="*/ 3 h 6"/>
                  <a:gd name="T16" fmla="*/ 15 w 2311"/>
                  <a:gd name="T17" fmla="*/ 0 h 6"/>
                  <a:gd name="T18" fmla="*/ 18 w 2311"/>
                  <a:gd name="T19" fmla="*/ 0 h 6"/>
                  <a:gd name="T20" fmla="*/ 2295 w 2311"/>
                  <a:gd name="T21" fmla="*/ 0 h 6"/>
                  <a:gd name="T22" fmla="*/ 2295 w 2311"/>
                  <a:gd name="T23" fmla="*/ 0 h 6"/>
                  <a:gd name="T24" fmla="*/ 2298 w 2311"/>
                  <a:gd name="T25" fmla="*/ 3 h 6"/>
                  <a:gd name="T26" fmla="*/ 2301 w 2311"/>
                  <a:gd name="T27" fmla="*/ 3 h 6"/>
                  <a:gd name="T28" fmla="*/ 2301 w 2311"/>
                  <a:gd name="T29" fmla="*/ 3 h 6"/>
                  <a:gd name="T30" fmla="*/ 2304 w 2311"/>
                  <a:gd name="T31" fmla="*/ 3 h 6"/>
                  <a:gd name="T32" fmla="*/ 2307 w 2311"/>
                  <a:gd name="T33" fmla="*/ 6 h 6"/>
                  <a:gd name="T34" fmla="*/ 2307 w 2311"/>
                  <a:gd name="T35" fmla="*/ 6 h 6"/>
                  <a:gd name="T36" fmla="*/ 2311 w 231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311"/>
                  <a:gd name="T58" fmla="*/ 0 h 6"/>
                  <a:gd name="T59" fmla="*/ 2311 w 231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311" h="6">
                    <a:moveTo>
                      <a:pt x="2311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0"/>
                    </a:lnTo>
                    <a:lnTo>
                      <a:pt x="18" y="0"/>
                    </a:lnTo>
                    <a:lnTo>
                      <a:pt x="2295" y="0"/>
                    </a:lnTo>
                    <a:lnTo>
                      <a:pt x="2298" y="3"/>
                    </a:lnTo>
                    <a:lnTo>
                      <a:pt x="2301" y="3"/>
                    </a:lnTo>
                    <a:lnTo>
                      <a:pt x="2304" y="3"/>
                    </a:lnTo>
                    <a:lnTo>
                      <a:pt x="2307" y="6"/>
                    </a:lnTo>
                    <a:lnTo>
                      <a:pt x="2311" y="6"/>
                    </a:lnTo>
                    <a:close/>
                  </a:path>
                </a:pathLst>
              </a:custGeom>
              <a:solidFill>
                <a:srgbClr val="BABAB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78" name="Freeform 919"/>
              <p:cNvSpPr>
                <a:spLocks/>
              </p:cNvSpPr>
              <p:nvPr/>
            </p:nvSpPr>
            <p:spPr bwMode="auto">
              <a:xfrm>
                <a:off x="1924" y="3751"/>
                <a:ext cx="2292" cy="6"/>
              </a:xfrm>
              <a:custGeom>
                <a:avLst/>
                <a:gdLst>
                  <a:gd name="T0" fmla="*/ 2292 w 2292"/>
                  <a:gd name="T1" fmla="*/ 6 h 6"/>
                  <a:gd name="T2" fmla="*/ 0 w 2292"/>
                  <a:gd name="T3" fmla="*/ 6 h 6"/>
                  <a:gd name="T4" fmla="*/ 3 w 2292"/>
                  <a:gd name="T5" fmla="*/ 6 h 6"/>
                  <a:gd name="T6" fmla="*/ 3 w 2292"/>
                  <a:gd name="T7" fmla="*/ 6 h 6"/>
                  <a:gd name="T8" fmla="*/ 6 w 2292"/>
                  <a:gd name="T9" fmla="*/ 3 h 6"/>
                  <a:gd name="T10" fmla="*/ 9 w 2292"/>
                  <a:gd name="T11" fmla="*/ 3 h 6"/>
                  <a:gd name="T12" fmla="*/ 9 w 2292"/>
                  <a:gd name="T13" fmla="*/ 3 h 6"/>
                  <a:gd name="T14" fmla="*/ 12 w 2292"/>
                  <a:gd name="T15" fmla="*/ 3 h 6"/>
                  <a:gd name="T16" fmla="*/ 15 w 2292"/>
                  <a:gd name="T17" fmla="*/ 0 h 6"/>
                  <a:gd name="T18" fmla="*/ 15 w 2292"/>
                  <a:gd name="T19" fmla="*/ 0 h 6"/>
                  <a:gd name="T20" fmla="*/ 2277 w 2292"/>
                  <a:gd name="T21" fmla="*/ 0 h 6"/>
                  <a:gd name="T22" fmla="*/ 2280 w 2292"/>
                  <a:gd name="T23" fmla="*/ 0 h 6"/>
                  <a:gd name="T24" fmla="*/ 2280 w 2292"/>
                  <a:gd name="T25" fmla="*/ 3 h 6"/>
                  <a:gd name="T26" fmla="*/ 2283 w 2292"/>
                  <a:gd name="T27" fmla="*/ 3 h 6"/>
                  <a:gd name="T28" fmla="*/ 2286 w 2292"/>
                  <a:gd name="T29" fmla="*/ 3 h 6"/>
                  <a:gd name="T30" fmla="*/ 2286 w 2292"/>
                  <a:gd name="T31" fmla="*/ 3 h 6"/>
                  <a:gd name="T32" fmla="*/ 2289 w 2292"/>
                  <a:gd name="T33" fmla="*/ 6 h 6"/>
                  <a:gd name="T34" fmla="*/ 2292 w 2292"/>
                  <a:gd name="T35" fmla="*/ 6 h 6"/>
                  <a:gd name="T36" fmla="*/ 2292 w 2292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92"/>
                  <a:gd name="T58" fmla="*/ 0 h 6"/>
                  <a:gd name="T59" fmla="*/ 2292 w 2292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92" h="6">
                    <a:moveTo>
                      <a:pt x="2292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0"/>
                    </a:lnTo>
                    <a:lnTo>
                      <a:pt x="2277" y="0"/>
                    </a:lnTo>
                    <a:lnTo>
                      <a:pt x="2280" y="0"/>
                    </a:lnTo>
                    <a:lnTo>
                      <a:pt x="2280" y="3"/>
                    </a:lnTo>
                    <a:lnTo>
                      <a:pt x="2283" y="3"/>
                    </a:lnTo>
                    <a:lnTo>
                      <a:pt x="2286" y="3"/>
                    </a:lnTo>
                    <a:lnTo>
                      <a:pt x="2289" y="6"/>
                    </a:lnTo>
                    <a:lnTo>
                      <a:pt x="2292" y="6"/>
                    </a:lnTo>
                    <a:close/>
                  </a:path>
                </a:pathLst>
              </a:custGeom>
              <a:solidFill>
                <a:srgbClr val="BABAB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79" name="Freeform 920"/>
              <p:cNvSpPr>
                <a:spLocks/>
              </p:cNvSpPr>
              <p:nvPr/>
            </p:nvSpPr>
            <p:spPr bwMode="auto">
              <a:xfrm>
                <a:off x="1933" y="3748"/>
                <a:ext cx="2277" cy="6"/>
              </a:xfrm>
              <a:custGeom>
                <a:avLst/>
                <a:gdLst>
                  <a:gd name="T0" fmla="*/ 2277 w 2277"/>
                  <a:gd name="T1" fmla="*/ 6 h 6"/>
                  <a:gd name="T2" fmla="*/ 0 w 2277"/>
                  <a:gd name="T3" fmla="*/ 6 h 6"/>
                  <a:gd name="T4" fmla="*/ 0 w 2277"/>
                  <a:gd name="T5" fmla="*/ 6 h 6"/>
                  <a:gd name="T6" fmla="*/ 3 w 2277"/>
                  <a:gd name="T7" fmla="*/ 6 h 6"/>
                  <a:gd name="T8" fmla="*/ 6 w 2277"/>
                  <a:gd name="T9" fmla="*/ 3 h 6"/>
                  <a:gd name="T10" fmla="*/ 6 w 2277"/>
                  <a:gd name="T11" fmla="*/ 3 h 6"/>
                  <a:gd name="T12" fmla="*/ 9 w 2277"/>
                  <a:gd name="T13" fmla="*/ 3 h 6"/>
                  <a:gd name="T14" fmla="*/ 12 w 2277"/>
                  <a:gd name="T15" fmla="*/ 3 h 6"/>
                  <a:gd name="T16" fmla="*/ 12 w 2277"/>
                  <a:gd name="T17" fmla="*/ 0 h 6"/>
                  <a:gd name="T18" fmla="*/ 15 w 2277"/>
                  <a:gd name="T19" fmla="*/ 0 h 6"/>
                  <a:gd name="T20" fmla="*/ 2259 w 2277"/>
                  <a:gd name="T21" fmla="*/ 0 h 6"/>
                  <a:gd name="T22" fmla="*/ 2262 w 2277"/>
                  <a:gd name="T23" fmla="*/ 0 h 6"/>
                  <a:gd name="T24" fmla="*/ 2265 w 2277"/>
                  <a:gd name="T25" fmla="*/ 3 h 6"/>
                  <a:gd name="T26" fmla="*/ 2265 w 2277"/>
                  <a:gd name="T27" fmla="*/ 3 h 6"/>
                  <a:gd name="T28" fmla="*/ 2268 w 2277"/>
                  <a:gd name="T29" fmla="*/ 3 h 6"/>
                  <a:gd name="T30" fmla="*/ 2271 w 2277"/>
                  <a:gd name="T31" fmla="*/ 3 h 6"/>
                  <a:gd name="T32" fmla="*/ 2271 w 2277"/>
                  <a:gd name="T33" fmla="*/ 6 h 6"/>
                  <a:gd name="T34" fmla="*/ 2274 w 2277"/>
                  <a:gd name="T35" fmla="*/ 6 h 6"/>
                  <a:gd name="T36" fmla="*/ 2277 w 2277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77"/>
                  <a:gd name="T58" fmla="*/ 0 h 6"/>
                  <a:gd name="T59" fmla="*/ 2277 w 2277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77" h="6">
                    <a:moveTo>
                      <a:pt x="2277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2259" y="0"/>
                    </a:lnTo>
                    <a:lnTo>
                      <a:pt x="2262" y="0"/>
                    </a:lnTo>
                    <a:lnTo>
                      <a:pt x="2265" y="3"/>
                    </a:lnTo>
                    <a:lnTo>
                      <a:pt x="2268" y="3"/>
                    </a:lnTo>
                    <a:lnTo>
                      <a:pt x="2271" y="3"/>
                    </a:lnTo>
                    <a:lnTo>
                      <a:pt x="2271" y="6"/>
                    </a:lnTo>
                    <a:lnTo>
                      <a:pt x="2274" y="6"/>
                    </a:lnTo>
                    <a:lnTo>
                      <a:pt x="2277" y="6"/>
                    </a:lnTo>
                    <a:close/>
                  </a:path>
                </a:pathLst>
              </a:custGeom>
              <a:solidFill>
                <a:srgbClr val="BABAB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80" name="Freeform 921"/>
              <p:cNvSpPr>
                <a:spLocks/>
              </p:cNvSpPr>
              <p:nvPr/>
            </p:nvSpPr>
            <p:spPr bwMode="auto">
              <a:xfrm>
                <a:off x="1939" y="3745"/>
                <a:ext cx="2262" cy="6"/>
              </a:xfrm>
              <a:custGeom>
                <a:avLst/>
                <a:gdLst>
                  <a:gd name="T0" fmla="*/ 2262 w 2262"/>
                  <a:gd name="T1" fmla="*/ 6 h 6"/>
                  <a:gd name="T2" fmla="*/ 0 w 2262"/>
                  <a:gd name="T3" fmla="*/ 6 h 6"/>
                  <a:gd name="T4" fmla="*/ 3 w 2262"/>
                  <a:gd name="T5" fmla="*/ 6 h 6"/>
                  <a:gd name="T6" fmla="*/ 6 w 2262"/>
                  <a:gd name="T7" fmla="*/ 6 h 6"/>
                  <a:gd name="T8" fmla="*/ 6 w 2262"/>
                  <a:gd name="T9" fmla="*/ 3 h 6"/>
                  <a:gd name="T10" fmla="*/ 9 w 2262"/>
                  <a:gd name="T11" fmla="*/ 3 h 6"/>
                  <a:gd name="T12" fmla="*/ 9 w 2262"/>
                  <a:gd name="T13" fmla="*/ 3 h 6"/>
                  <a:gd name="T14" fmla="*/ 12 w 2262"/>
                  <a:gd name="T15" fmla="*/ 3 h 6"/>
                  <a:gd name="T16" fmla="*/ 15 w 2262"/>
                  <a:gd name="T17" fmla="*/ 0 h 6"/>
                  <a:gd name="T18" fmla="*/ 15 w 2262"/>
                  <a:gd name="T19" fmla="*/ 0 h 6"/>
                  <a:gd name="T20" fmla="*/ 2247 w 2262"/>
                  <a:gd name="T21" fmla="*/ 0 h 6"/>
                  <a:gd name="T22" fmla="*/ 2250 w 2262"/>
                  <a:gd name="T23" fmla="*/ 0 h 6"/>
                  <a:gd name="T24" fmla="*/ 2250 w 2262"/>
                  <a:gd name="T25" fmla="*/ 3 h 6"/>
                  <a:gd name="T26" fmla="*/ 2253 w 2262"/>
                  <a:gd name="T27" fmla="*/ 3 h 6"/>
                  <a:gd name="T28" fmla="*/ 2256 w 2262"/>
                  <a:gd name="T29" fmla="*/ 3 h 6"/>
                  <a:gd name="T30" fmla="*/ 2256 w 2262"/>
                  <a:gd name="T31" fmla="*/ 3 h 6"/>
                  <a:gd name="T32" fmla="*/ 2259 w 2262"/>
                  <a:gd name="T33" fmla="*/ 6 h 6"/>
                  <a:gd name="T34" fmla="*/ 2259 w 2262"/>
                  <a:gd name="T35" fmla="*/ 6 h 6"/>
                  <a:gd name="T36" fmla="*/ 2262 w 2262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62"/>
                  <a:gd name="T58" fmla="*/ 0 h 6"/>
                  <a:gd name="T59" fmla="*/ 2262 w 2262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62" h="6">
                    <a:moveTo>
                      <a:pt x="2262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5" y="0"/>
                    </a:lnTo>
                    <a:lnTo>
                      <a:pt x="2247" y="0"/>
                    </a:lnTo>
                    <a:lnTo>
                      <a:pt x="2250" y="0"/>
                    </a:lnTo>
                    <a:lnTo>
                      <a:pt x="2250" y="3"/>
                    </a:lnTo>
                    <a:lnTo>
                      <a:pt x="2253" y="3"/>
                    </a:lnTo>
                    <a:lnTo>
                      <a:pt x="2256" y="3"/>
                    </a:lnTo>
                    <a:lnTo>
                      <a:pt x="2259" y="6"/>
                    </a:lnTo>
                    <a:lnTo>
                      <a:pt x="2262" y="6"/>
                    </a:lnTo>
                    <a:close/>
                  </a:path>
                </a:pathLst>
              </a:custGeom>
              <a:solidFill>
                <a:srgbClr val="BABAB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81" name="Freeform 922"/>
              <p:cNvSpPr>
                <a:spLocks/>
              </p:cNvSpPr>
              <p:nvPr/>
            </p:nvSpPr>
            <p:spPr bwMode="auto">
              <a:xfrm>
                <a:off x="1948" y="3742"/>
                <a:ext cx="2244" cy="6"/>
              </a:xfrm>
              <a:custGeom>
                <a:avLst/>
                <a:gdLst>
                  <a:gd name="T0" fmla="*/ 2244 w 2244"/>
                  <a:gd name="T1" fmla="*/ 6 h 6"/>
                  <a:gd name="T2" fmla="*/ 0 w 2244"/>
                  <a:gd name="T3" fmla="*/ 6 h 6"/>
                  <a:gd name="T4" fmla="*/ 0 w 2244"/>
                  <a:gd name="T5" fmla="*/ 6 h 6"/>
                  <a:gd name="T6" fmla="*/ 3 w 2244"/>
                  <a:gd name="T7" fmla="*/ 6 h 6"/>
                  <a:gd name="T8" fmla="*/ 6 w 2244"/>
                  <a:gd name="T9" fmla="*/ 3 h 6"/>
                  <a:gd name="T10" fmla="*/ 6 w 2244"/>
                  <a:gd name="T11" fmla="*/ 3 h 6"/>
                  <a:gd name="T12" fmla="*/ 9 w 2244"/>
                  <a:gd name="T13" fmla="*/ 3 h 6"/>
                  <a:gd name="T14" fmla="*/ 13 w 2244"/>
                  <a:gd name="T15" fmla="*/ 3 h 6"/>
                  <a:gd name="T16" fmla="*/ 13 w 2244"/>
                  <a:gd name="T17" fmla="*/ 0 h 6"/>
                  <a:gd name="T18" fmla="*/ 16 w 2244"/>
                  <a:gd name="T19" fmla="*/ 0 h 6"/>
                  <a:gd name="T20" fmla="*/ 2232 w 2244"/>
                  <a:gd name="T21" fmla="*/ 0 h 6"/>
                  <a:gd name="T22" fmla="*/ 2232 w 2244"/>
                  <a:gd name="T23" fmla="*/ 0 h 6"/>
                  <a:gd name="T24" fmla="*/ 2235 w 2244"/>
                  <a:gd name="T25" fmla="*/ 3 h 6"/>
                  <a:gd name="T26" fmla="*/ 2235 w 2244"/>
                  <a:gd name="T27" fmla="*/ 3 h 6"/>
                  <a:gd name="T28" fmla="*/ 2238 w 2244"/>
                  <a:gd name="T29" fmla="*/ 3 h 6"/>
                  <a:gd name="T30" fmla="*/ 2241 w 2244"/>
                  <a:gd name="T31" fmla="*/ 3 h 6"/>
                  <a:gd name="T32" fmla="*/ 2241 w 2244"/>
                  <a:gd name="T33" fmla="*/ 6 h 6"/>
                  <a:gd name="T34" fmla="*/ 2244 w 2244"/>
                  <a:gd name="T35" fmla="*/ 6 h 6"/>
                  <a:gd name="T36" fmla="*/ 2244 w 2244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44"/>
                  <a:gd name="T58" fmla="*/ 0 h 6"/>
                  <a:gd name="T59" fmla="*/ 2244 w 2244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44" h="6">
                    <a:moveTo>
                      <a:pt x="2244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3" y="0"/>
                    </a:lnTo>
                    <a:lnTo>
                      <a:pt x="16" y="0"/>
                    </a:lnTo>
                    <a:lnTo>
                      <a:pt x="2232" y="0"/>
                    </a:lnTo>
                    <a:lnTo>
                      <a:pt x="2235" y="3"/>
                    </a:lnTo>
                    <a:lnTo>
                      <a:pt x="2238" y="3"/>
                    </a:lnTo>
                    <a:lnTo>
                      <a:pt x="2241" y="3"/>
                    </a:lnTo>
                    <a:lnTo>
                      <a:pt x="2241" y="6"/>
                    </a:lnTo>
                    <a:lnTo>
                      <a:pt x="2244" y="6"/>
                    </a:lnTo>
                    <a:close/>
                  </a:path>
                </a:pathLst>
              </a:custGeom>
              <a:solidFill>
                <a:srgbClr val="BABAB9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82" name="Freeform 923"/>
              <p:cNvSpPr>
                <a:spLocks/>
              </p:cNvSpPr>
              <p:nvPr/>
            </p:nvSpPr>
            <p:spPr bwMode="auto">
              <a:xfrm>
                <a:off x="1954" y="3739"/>
                <a:ext cx="2232" cy="6"/>
              </a:xfrm>
              <a:custGeom>
                <a:avLst/>
                <a:gdLst>
                  <a:gd name="T0" fmla="*/ 2232 w 2232"/>
                  <a:gd name="T1" fmla="*/ 6 h 6"/>
                  <a:gd name="T2" fmla="*/ 0 w 2232"/>
                  <a:gd name="T3" fmla="*/ 6 h 6"/>
                  <a:gd name="T4" fmla="*/ 3 w 2232"/>
                  <a:gd name="T5" fmla="*/ 6 h 6"/>
                  <a:gd name="T6" fmla="*/ 7 w 2232"/>
                  <a:gd name="T7" fmla="*/ 6 h 6"/>
                  <a:gd name="T8" fmla="*/ 7 w 2232"/>
                  <a:gd name="T9" fmla="*/ 3 h 6"/>
                  <a:gd name="T10" fmla="*/ 10 w 2232"/>
                  <a:gd name="T11" fmla="*/ 3 h 6"/>
                  <a:gd name="T12" fmla="*/ 10 w 2232"/>
                  <a:gd name="T13" fmla="*/ 3 h 6"/>
                  <a:gd name="T14" fmla="*/ 13 w 2232"/>
                  <a:gd name="T15" fmla="*/ 3 h 6"/>
                  <a:gd name="T16" fmla="*/ 16 w 2232"/>
                  <a:gd name="T17" fmla="*/ 0 h 6"/>
                  <a:gd name="T18" fmla="*/ 16 w 2232"/>
                  <a:gd name="T19" fmla="*/ 0 h 6"/>
                  <a:gd name="T20" fmla="*/ 2217 w 2232"/>
                  <a:gd name="T21" fmla="*/ 0 h 6"/>
                  <a:gd name="T22" fmla="*/ 2220 w 2232"/>
                  <a:gd name="T23" fmla="*/ 0 h 6"/>
                  <a:gd name="T24" fmla="*/ 2220 w 2232"/>
                  <a:gd name="T25" fmla="*/ 3 h 6"/>
                  <a:gd name="T26" fmla="*/ 2223 w 2232"/>
                  <a:gd name="T27" fmla="*/ 3 h 6"/>
                  <a:gd name="T28" fmla="*/ 2226 w 2232"/>
                  <a:gd name="T29" fmla="*/ 3 h 6"/>
                  <a:gd name="T30" fmla="*/ 2226 w 2232"/>
                  <a:gd name="T31" fmla="*/ 3 h 6"/>
                  <a:gd name="T32" fmla="*/ 2229 w 2232"/>
                  <a:gd name="T33" fmla="*/ 6 h 6"/>
                  <a:gd name="T34" fmla="*/ 2229 w 2232"/>
                  <a:gd name="T35" fmla="*/ 6 h 6"/>
                  <a:gd name="T36" fmla="*/ 2232 w 2232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32"/>
                  <a:gd name="T58" fmla="*/ 0 h 6"/>
                  <a:gd name="T59" fmla="*/ 2232 w 2232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32" h="6">
                    <a:moveTo>
                      <a:pt x="2232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7" y="6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13" y="3"/>
                    </a:lnTo>
                    <a:lnTo>
                      <a:pt x="16" y="0"/>
                    </a:lnTo>
                    <a:lnTo>
                      <a:pt x="2217" y="0"/>
                    </a:lnTo>
                    <a:lnTo>
                      <a:pt x="2220" y="0"/>
                    </a:lnTo>
                    <a:lnTo>
                      <a:pt x="2220" y="3"/>
                    </a:lnTo>
                    <a:lnTo>
                      <a:pt x="2223" y="3"/>
                    </a:lnTo>
                    <a:lnTo>
                      <a:pt x="2226" y="3"/>
                    </a:lnTo>
                    <a:lnTo>
                      <a:pt x="2229" y="6"/>
                    </a:lnTo>
                    <a:lnTo>
                      <a:pt x="2232" y="6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83" name="Freeform 924"/>
              <p:cNvSpPr>
                <a:spLocks/>
              </p:cNvSpPr>
              <p:nvPr/>
            </p:nvSpPr>
            <p:spPr bwMode="auto">
              <a:xfrm>
                <a:off x="1964" y="3736"/>
                <a:ext cx="2216" cy="6"/>
              </a:xfrm>
              <a:custGeom>
                <a:avLst/>
                <a:gdLst>
                  <a:gd name="T0" fmla="*/ 2216 w 2216"/>
                  <a:gd name="T1" fmla="*/ 6 h 6"/>
                  <a:gd name="T2" fmla="*/ 0 w 2216"/>
                  <a:gd name="T3" fmla="*/ 6 h 6"/>
                  <a:gd name="T4" fmla="*/ 0 w 2216"/>
                  <a:gd name="T5" fmla="*/ 6 h 6"/>
                  <a:gd name="T6" fmla="*/ 3 w 2216"/>
                  <a:gd name="T7" fmla="*/ 6 h 6"/>
                  <a:gd name="T8" fmla="*/ 6 w 2216"/>
                  <a:gd name="T9" fmla="*/ 3 h 6"/>
                  <a:gd name="T10" fmla="*/ 6 w 2216"/>
                  <a:gd name="T11" fmla="*/ 3 h 6"/>
                  <a:gd name="T12" fmla="*/ 9 w 2216"/>
                  <a:gd name="T13" fmla="*/ 3 h 6"/>
                  <a:gd name="T14" fmla="*/ 9 w 2216"/>
                  <a:gd name="T15" fmla="*/ 3 h 6"/>
                  <a:gd name="T16" fmla="*/ 12 w 2216"/>
                  <a:gd name="T17" fmla="*/ 0 h 6"/>
                  <a:gd name="T18" fmla="*/ 15 w 2216"/>
                  <a:gd name="T19" fmla="*/ 0 h 6"/>
                  <a:gd name="T20" fmla="*/ 2201 w 2216"/>
                  <a:gd name="T21" fmla="*/ 0 h 6"/>
                  <a:gd name="T22" fmla="*/ 2201 w 2216"/>
                  <a:gd name="T23" fmla="*/ 0 h 6"/>
                  <a:gd name="T24" fmla="*/ 2204 w 2216"/>
                  <a:gd name="T25" fmla="*/ 3 h 6"/>
                  <a:gd name="T26" fmla="*/ 2207 w 2216"/>
                  <a:gd name="T27" fmla="*/ 3 h 6"/>
                  <a:gd name="T28" fmla="*/ 2207 w 2216"/>
                  <a:gd name="T29" fmla="*/ 3 h 6"/>
                  <a:gd name="T30" fmla="*/ 2210 w 2216"/>
                  <a:gd name="T31" fmla="*/ 3 h 6"/>
                  <a:gd name="T32" fmla="*/ 2210 w 2216"/>
                  <a:gd name="T33" fmla="*/ 6 h 6"/>
                  <a:gd name="T34" fmla="*/ 2213 w 2216"/>
                  <a:gd name="T35" fmla="*/ 6 h 6"/>
                  <a:gd name="T36" fmla="*/ 2216 w 221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16"/>
                  <a:gd name="T58" fmla="*/ 0 h 6"/>
                  <a:gd name="T59" fmla="*/ 2216 w 221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16" h="6">
                    <a:moveTo>
                      <a:pt x="2216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2201" y="0"/>
                    </a:lnTo>
                    <a:lnTo>
                      <a:pt x="2204" y="3"/>
                    </a:lnTo>
                    <a:lnTo>
                      <a:pt x="2207" y="3"/>
                    </a:lnTo>
                    <a:lnTo>
                      <a:pt x="2210" y="3"/>
                    </a:lnTo>
                    <a:lnTo>
                      <a:pt x="2210" y="6"/>
                    </a:lnTo>
                    <a:lnTo>
                      <a:pt x="2213" y="6"/>
                    </a:lnTo>
                    <a:lnTo>
                      <a:pt x="2216" y="6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84" name="Freeform 925"/>
              <p:cNvSpPr>
                <a:spLocks/>
              </p:cNvSpPr>
              <p:nvPr/>
            </p:nvSpPr>
            <p:spPr bwMode="auto">
              <a:xfrm>
                <a:off x="1970" y="3733"/>
                <a:ext cx="2201" cy="6"/>
              </a:xfrm>
              <a:custGeom>
                <a:avLst/>
                <a:gdLst>
                  <a:gd name="T0" fmla="*/ 2201 w 2201"/>
                  <a:gd name="T1" fmla="*/ 6 h 6"/>
                  <a:gd name="T2" fmla="*/ 0 w 2201"/>
                  <a:gd name="T3" fmla="*/ 6 h 6"/>
                  <a:gd name="T4" fmla="*/ 3 w 2201"/>
                  <a:gd name="T5" fmla="*/ 6 h 6"/>
                  <a:gd name="T6" fmla="*/ 3 w 2201"/>
                  <a:gd name="T7" fmla="*/ 6 h 6"/>
                  <a:gd name="T8" fmla="*/ 6 w 2201"/>
                  <a:gd name="T9" fmla="*/ 3 h 6"/>
                  <a:gd name="T10" fmla="*/ 9 w 2201"/>
                  <a:gd name="T11" fmla="*/ 3 h 6"/>
                  <a:gd name="T12" fmla="*/ 9 w 2201"/>
                  <a:gd name="T13" fmla="*/ 3 h 6"/>
                  <a:gd name="T14" fmla="*/ 12 w 2201"/>
                  <a:gd name="T15" fmla="*/ 3 h 6"/>
                  <a:gd name="T16" fmla="*/ 12 w 2201"/>
                  <a:gd name="T17" fmla="*/ 0 h 6"/>
                  <a:gd name="T18" fmla="*/ 15 w 2201"/>
                  <a:gd name="T19" fmla="*/ 0 h 6"/>
                  <a:gd name="T20" fmla="*/ 2186 w 2201"/>
                  <a:gd name="T21" fmla="*/ 0 h 6"/>
                  <a:gd name="T22" fmla="*/ 2189 w 2201"/>
                  <a:gd name="T23" fmla="*/ 0 h 6"/>
                  <a:gd name="T24" fmla="*/ 2192 w 2201"/>
                  <a:gd name="T25" fmla="*/ 3 h 6"/>
                  <a:gd name="T26" fmla="*/ 2192 w 2201"/>
                  <a:gd name="T27" fmla="*/ 3 h 6"/>
                  <a:gd name="T28" fmla="*/ 2195 w 2201"/>
                  <a:gd name="T29" fmla="*/ 3 h 6"/>
                  <a:gd name="T30" fmla="*/ 2195 w 2201"/>
                  <a:gd name="T31" fmla="*/ 3 h 6"/>
                  <a:gd name="T32" fmla="*/ 2198 w 2201"/>
                  <a:gd name="T33" fmla="*/ 6 h 6"/>
                  <a:gd name="T34" fmla="*/ 2201 w 2201"/>
                  <a:gd name="T35" fmla="*/ 6 h 6"/>
                  <a:gd name="T36" fmla="*/ 2201 w 220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201"/>
                  <a:gd name="T58" fmla="*/ 0 h 6"/>
                  <a:gd name="T59" fmla="*/ 2201 w 220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201" h="6">
                    <a:moveTo>
                      <a:pt x="2201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2186" y="0"/>
                    </a:lnTo>
                    <a:lnTo>
                      <a:pt x="2189" y="0"/>
                    </a:lnTo>
                    <a:lnTo>
                      <a:pt x="2192" y="3"/>
                    </a:lnTo>
                    <a:lnTo>
                      <a:pt x="2195" y="3"/>
                    </a:lnTo>
                    <a:lnTo>
                      <a:pt x="2198" y="6"/>
                    </a:lnTo>
                    <a:lnTo>
                      <a:pt x="2201" y="6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85" name="Freeform 926"/>
              <p:cNvSpPr>
                <a:spLocks/>
              </p:cNvSpPr>
              <p:nvPr/>
            </p:nvSpPr>
            <p:spPr bwMode="auto">
              <a:xfrm>
                <a:off x="1979" y="3730"/>
                <a:ext cx="2186" cy="6"/>
              </a:xfrm>
              <a:custGeom>
                <a:avLst/>
                <a:gdLst>
                  <a:gd name="T0" fmla="*/ 2186 w 2186"/>
                  <a:gd name="T1" fmla="*/ 6 h 6"/>
                  <a:gd name="T2" fmla="*/ 0 w 2186"/>
                  <a:gd name="T3" fmla="*/ 6 h 6"/>
                  <a:gd name="T4" fmla="*/ 0 w 2186"/>
                  <a:gd name="T5" fmla="*/ 6 h 6"/>
                  <a:gd name="T6" fmla="*/ 3 w 2186"/>
                  <a:gd name="T7" fmla="*/ 6 h 6"/>
                  <a:gd name="T8" fmla="*/ 3 w 2186"/>
                  <a:gd name="T9" fmla="*/ 3 h 6"/>
                  <a:gd name="T10" fmla="*/ 6 w 2186"/>
                  <a:gd name="T11" fmla="*/ 3 h 6"/>
                  <a:gd name="T12" fmla="*/ 6 w 2186"/>
                  <a:gd name="T13" fmla="*/ 3 h 6"/>
                  <a:gd name="T14" fmla="*/ 9 w 2186"/>
                  <a:gd name="T15" fmla="*/ 3 h 6"/>
                  <a:gd name="T16" fmla="*/ 12 w 2186"/>
                  <a:gd name="T17" fmla="*/ 0 h 6"/>
                  <a:gd name="T18" fmla="*/ 12 w 2186"/>
                  <a:gd name="T19" fmla="*/ 0 h 6"/>
                  <a:gd name="T20" fmla="*/ 2171 w 2186"/>
                  <a:gd name="T21" fmla="*/ 0 h 6"/>
                  <a:gd name="T22" fmla="*/ 2174 w 2186"/>
                  <a:gd name="T23" fmla="*/ 0 h 6"/>
                  <a:gd name="T24" fmla="*/ 2174 w 2186"/>
                  <a:gd name="T25" fmla="*/ 3 h 6"/>
                  <a:gd name="T26" fmla="*/ 2177 w 2186"/>
                  <a:gd name="T27" fmla="*/ 3 h 6"/>
                  <a:gd name="T28" fmla="*/ 2177 w 2186"/>
                  <a:gd name="T29" fmla="*/ 3 h 6"/>
                  <a:gd name="T30" fmla="*/ 2180 w 2186"/>
                  <a:gd name="T31" fmla="*/ 3 h 6"/>
                  <a:gd name="T32" fmla="*/ 2183 w 2186"/>
                  <a:gd name="T33" fmla="*/ 6 h 6"/>
                  <a:gd name="T34" fmla="*/ 2183 w 2186"/>
                  <a:gd name="T35" fmla="*/ 6 h 6"/>
                  <a:gd name="T36" fmla="*/ 2186 w 218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86"/>
                  <a:gd name="T58" fmla="*/ 0 h 6"/>
                  <a:gd name="T59" fmla="*/ 2186 w 218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86" h="6">
                    <a:moveTo>
                      <a:pt x="2186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0"/>
                    </a:lnTo>
                    <a:lnTo>
                      <a:pt x="2171" y="0"/>
                    </a:lnTo>
                    <a:lnTo>
                      <a:pt x="2174" y="0"/>
                    </a:lnTo>
                    <a:lnTo>
                      <a:pt x="2174" y="3"/>
                    </a:lnTo>
                    <a:lnTo>
                      <a:pt x="2177" y="3"/>
                    </a:lnTo>
                    <a:lnTo>
                      <a:pt x="2180" y="3"/>
                    </a:lnTo>
                    <a:lnTo>
                      <a:pt x="2183" y="6"/>
                    </a:lnTo>
                    <a:lnTo>
                      <a:pt x="2186" y="6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86" name="Freeform 927"/>
              <p:cNvSpPr>
                <a:spLocks/>
              </p:cNvSpPr>
              <p:nvPr/>
            </p:nvSpPr>
            <p:spPr bwMode="auto">
              <a:xfrm>
                <a:off x="1985" y="3727"/>
                <a:ext cx="2171" cy="6"/>
              </a:xfrm>
              <a:custGeom>
                <a:avLst/>
                <a:gdLst>
                  <a:gd name="T0" fmla="*/ 2171 w 2171"/>
                  <a:gd name="T1" fmla="*/ 6 h 6"/>
                  <a:gd name="T2" fmla="*/ 0 w 2171"/>
                  <a:gd name="T3" fmla="*/ 6 h 6"/>
                  <a:gd name="T4" fmla="*/ 0 w 2171"/>
                  <a:gd name="T5" fmla="*/ 6 h 6"/>
                  <a:gd name="T6" fmla="*/ 3 w 2171"/>
                  <a:gd name="T7" fmla="*/ 6 h 6"/>
                  <a:gd name="T8" fmla="*/ 6 w 2171"/>
                  <a:gd name="T9" fmla="*/ 3 h 6"/>
                  <a:gd name="T10" fmla="*/ 6 w 2171"/>
                  <a:gd name="T11" fmla="*/ 3 h 6"/>
                  <a:gd name="T12" fmla="*/ 9 w 2171"/>
                  <a:gd name="T13" fmla="*/ 3 h 6"/>
                  <a:gd name="T14" fmla="*/ 9 w 2171"/>
                  <a:gd name="T15" fmla="*/ 3 h 6"/>
                  <a:gd name="T16" fmla="*/ 12 w 2171"/>
                  <a:gd name="T17" fmla="*/ 0 h 6"/>
                  <a:gd name="T18" fmla="*/ 12 w 2171"/>
                  <a:gd name="T19" fmla="*/ 0 h 6"/>
                  <a:gd name="T20" fmla="*/ 2159 w 2171"/>
                  <a:gd name="T21" fmla="*/ 0 h 6"/>
                  <a:gd name="T22" fmla="*/ 2162 w 2171"/>
                  <a:gd name="T23" fmla="*/ 0 h 6"/>
                  <a:gd name="T24" fmla="*/ 2162 w 2171"/>
                  <a:gd name="T25" fmla="*/ 3 h 6"/>
                  <a:gd name="T26" fmla="*/ 2165 w 2171"/>
                  <a:gd name="T27" fmla="*/ 3 h 6"/>
                  <a:gd name="T28" fmla="*/ 2165 w 2171"/>
                  <a:gd name="T29" fmla="*/ 3 h 6"/>
                  <a:gd name="T30" fmla="*/ 2168 w 2171"/>
                  <a:gd name="T31" fmla="*/ 3 h 6"/>
                  <a:gd name="T32" fmla="*/ 2168 w 2171"/>
                  <a:gd name="T33" fmla="*/ 6 h 6"/>
                  <a:gd name="T34" fmla="*/ 2171 w 2171"/>
                  <a:gd name="T35" fmla="*/ 6 h 6"/>
                  <a:gd name="T36" fmla="*/ 2171 w 217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71"/>
                  <a:gd name="T58" fmla="*/ 0 h 6"/>
                  <a:gd name="T59" fmla="*/ 2171 w 217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71" h="6">
                    <a:moveTo>
                      <a:pt x="2171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0"/>
                    </a:lnTo>
                    <a:lnTo>
                      <a:pt x="2159" y="0"/>
                    </a:lnTo>
                    <a:lnTo>
                      <a:pt x="2162" y="0"/>
                    </a:lnTo>
                    <a:lnTo>
                      <a:pt x="2162" y="3"/>
                    </a:lnTo>
                    <a:lnTo>
                      <a:pt x="2165" y="3"/>
                    </a:lnTo>
                    <a:lnTo>
                      <a:pt x="2168" y="3"/>
                    </a:lnTo>
                    <a:lnTo>
                      <a:pt x="2168" y="6"/>
                    </a:lnTo>
                    <a:lnTo>
                      <a:pt x="2171" y="6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87" name="Freeform 928"/>
              <p:cNvSpPr>
                <a:spLocks/>
              </p:cNvSpPr>
              <p:nvPr/>
            </p:nvSpPr>
            <p:spPr bwMode="auto">
              <a:xfrm>
                <a:off x="1991" y="3724"/>
                <a:ext cx="2159" cy="6"/>
              </a:xfrm>
              <a:custGeom>
                <a:avLst/>
                <a:gdLst>
                  <a:gd name="T0" fmla="*/ 2159 w 2159"/>
                  <a:gd name="T1" fmla="*/ 6 h 6"/>
                  <a:gd name="T2" fmla="*/ 0 w 2159"/>
                  <a:gd name="T3" fmla="*/ 6 h 6"/>
                  <a:gd name="T4" fmla="*/ 3 w 2159"/>
                  <a:gd name="T5" fmla="*/ 6 h 6"/>
                  <a:gd name="T6" fmla="*/ 3 w 2159"/>
                  <a:gd name="T7" fmla="*/ 6 h 6"/>
                  <a:gd name="T8" fmla="*/ 6 w 2159"/>
                  <a:gd name="T9" fmla="*/ 3 h 6"/>
                  <a:gd name="T10" fmla="*/ 6 w 2159"/>
                  <a:gd name="T11" fmla="*/ 3 h 6"/>
                  <a:gd name="T12" fmla="*/ 9 w 2159"/>
                  <a:gd name="T13" fmla="*/ 3 h 6"/>
                  <a:gd name="T14" fmla="*/ 9 w 2159"/>
                  <a:gd name="T15" fmla="*/ 3 h 6"/>
                  <a:gd name="T16" fmla="*/ 12 w 2159"/>
                  <a:gd name="T17" fmla="*/ 0 h 6"/>
                  <a:gd name="T18" fmla="*/ 12 w 2159"/>
                  <a:gd name="T19" fmla="*/ 0 h 6"/>
                  <a:gd name="T20" fmla="*/ 2146 w 2159"/>
                  <a:gd name="T21" fmla="*/ 0 h 6"/>
                  <a:gd name="T22" fmla="*/ 2146 w 2159"/>
                  <a:gd name="T23" fmla="*/ 0 h 6"/>
                  <a:gd name="T24" fmla="*/ 2150 w 2159"/>
                  <a:gd name="T25" fmla="*/ 3 h 6"/>
                  <a:gd name="T26" fmla="*/ 2150 w 2159"/>
                  <a:gd name="T27" fmla="*/ 3 h 6"/>
                  <a:gd name="T28" fmla="*/ 2153 w 2159"/>
                  <a:gd name="T29" fmla="*/ 3 h 6"/>
                  <a:gd name="T30" fmla="*/ 2156 w 2159"/>
                  <a:gd name="T31" fmla="*/ 3 h 6"/>
                  <a:gd name="T32" fmla="*/ 2156 w 2159"/>
                  <a:gd name="T33" fmla="*/ 6 h 6"/>
                  <a:gd name="T34" fmla="*/ 2159 w 2159"/>
                  <a:gd name="T35" fmla="*/ 6 h 6"/>
                  <a:gd name="T36" fmla="*/ 2159 w 2159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59"/>
                  <a:gd name="T58" fmla="*/ 0 h 6"/>
                  <a:gd name="T59" fmla="*/ 2159 w 2159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59" h="6">
                    <a:moveTo>
                      <a:pt x="2159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0"/>
                    </a:lnTo>
                    <a:lnTo>
                      <a:pt x="2146" y="0"/>
                    </a:lnTo>
                    <a:lnTo>
                      <a:pt x="2150" y="3"/>
                    </a:lnTo>
                    <a:lnTo>
                      <a:pt x="2153" y="3"/>
                    </a:lnTo>
                    <a:lnTo>
                      <a:pt x="2156" y="3"/>
                    </a:lnTo>
                    <a:lnTo>
                      <a:pt x="2156" y="6"/>
                    </a:lnTo>
                    <a:lnTo>
                      <a:pt x="2159" y="6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88" name="Freeform 929"/>
              <p:cNvSpPr>
                <a:spLocks/>
              </p:cNvSpPr>
              <p:nvPr/>
            </p:nvSpPr>
            <p:spPr bwMode="auto">
              <a:xfrm>
                <a:off x="1997" y="3721"/>
                <a:ext cx="2147" cy="6"/>
              </a:xfrm>
              <a:custGeom>
                <a:avLst/>
                <a:gdLst>
                  <a:gd name="T0" fmla="*/ 2147 w 2147"/>
                  <a:gd name="T1" fmla="*/ 6 h 6"/>
                  <a:gd name="T2" fmla="*/ 0 w 2147"/>
                  <a:gd name="T3" fmla="*/ 6 h 6"/>
                  <a:gd name="T4" fmla="*/ 3 w 2147"/>
                  <a:gd name="T5" fmla="*/ 6 h 6"/>
                  <a:gd name="T6" fmla="*/ 3 w 2147"/>
                  <a:gd name="T7" fmla="*/ 6 h 6"/>
                  <a:gd name="T8" fmla="*/ 6 w 2147"/>
                  <a:gd name="T9" fmla="*/ 3 h 6"/>
                  <a:gd name="T10" fmla="*/ 6 w 2147"/>
                  <a:gd name="T11" fmla="*/ 3 h 6"/>
                  <a:gd name="T12" fmla="*/ 9 w 2147"/>
                  <a:gd name="T13" fmla="*/ 3 h 6"/>
                  <a:gd name="T14" fmla="*/ 12 w 2147"/>
                  <a:gd name="T15" fmla="*/ 3 h 6"/>
                  <a:gd name="T16" fmla="*/ 12 w 2147"/>
                  <a:gd name="T17" fmla="*/ 0 h 6"/>
                  <a:gd name="T18" fmla="*/ 15 w 2147"/>
                  <a:gd name="T19" fmla="*/ 0 h 6"/>
                  <a:gd name="T20" fmla="*/ 2134 w 2147"/>
                  <a:gd name="T21" fmla="*/ 0 h 6"/>
                  <a:gd name="T22" fmla="*/ 2134 w 2147"/>
                  <a:gd name="T23" fmla="*/ 0 h 6"/>
                  <a:gd name="T24" fmla="*/ 2137 w 2147"/>
                  <a:gd name="T25" fmla="*/ 3 h 6"/>
                  <a:gd name="T26" fmla="*/ 2137 w 2147"/>
                  <a:gd name="T27" fmla="*/ 3 h 6"/>
                  <a:gd name="T28" fmla="*/ 2140 w 2147"/>
                  <a:gd name="T29" fmla="*/ 3 h 6"/>
                  <a:gd name="T30" fmla="*/ 2140 w 2147"/>
                  <a:gd name="T31" fmla="*/ 3 h 6"/>
                  <a:gd name="T32" fmla="*/ 2144 w 2147"/>
                  <a:gd name="T33" fmla="*/ 6 h 6"/>
                  <a:gd name="T34" fmla="*/ 2144 w 2147"/>
                  <a:gd name="T35" fmla="*/ 6 h 6"/>
                  <a:gd name="T36" fmla="*/ 2147 w 2147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47"/>
                  <a:gd name="T58" fmla="*/ 0 h 6"/>
                  <a:gd name="T59" fmla="*/ 2147 w 2147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47" h="6">
                    <a:moveTo>
                      <a:pt x="2147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2134" y="0"/>
                    </a:lnTo>
                    <a:lnTo>
                      <a:pt x="2137" y="3"/>
                    </a:lnTo>
                    <a:lnTo>
                      <a:pt x="2140" y="3"/>
                    </a:lnTo>
                    <a:lnTo>
                      <a:pt x="2144" y="6"/>
                    </a:lnTo>
                    <a:lnTo>
                      <a:pt x="2147" y="6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89" name="Freeform 930"/>
              <p:cNvSpPr>
                <a:spLocks/>
              </p:cNvSpPr>
              <p:nvPr/>
            </p:nvSpPr>
            <p:spPr bwMode="auto">
              <a:xfrm>
                <a:off x="2003" y="3718"/>
                <a:ext cx="2134" cy="6"/>
              </a:xfrm>
              <a:custGeom>
                <a:avLst/>
                <a:gdLst>
                  <a:gd name="T0" fmla="*/ 2134 w 2134"/>
                  <a:gd name="T1" fmla="*/ 6 h 6"/>
                  <a:gd name="T2" fmla="*/ 0 w 2134"/>
                  <a:gd name="T3" fmla="*/ 6 h 6"/>
                  <a:gd name="T4" fmla="*/ 3 w 2134"/>
                  <a:gd name="T5" fmla="*/ 6 h 6"/>
                  <a:gd name="T6" fmla="*/ 6 w 2134"/>
                  <a:gd name="T7" fmla="*/ 6 h 6"/>
                  <a:gd name="T8" fmla="*/ 6 w 2134"/>
                  <a:gd name="T9" fmla="*/ 3 h 6"/>
                  <a:gd name="T10" fmla="*/ 9 w 2134"/>
                  <a:gd name="T11" fmla="*/ 3 h 6"/>
                  <a:gd name="T12" fmla="*/ 9 w 2134"/>
                  <a:gd name="T13" fmla="*/ 3 h 6"/>
                  <a:gd name="T14" fmla="*/ 12 w 2134"/>
                  <a:gd name="T15" fmla="*/ 3 h 6"/>
                  <a:gd name="T16" fmla="*/ 12 w 2134"/>
                  <a:gd name="T17" fmla="*/ 0 h 6"/>
                  <a:gd name="T18" fmla="*/ 15 w 2134"/>
                  <a:gd name="T19" fmla="*/ 0 h 6"/>
                  <a:gd name="T20" fmla="*/ 2122 w 2134"/>
                  <a:gd name="T21" fmla="*/ 0 h 6"/>
                  <a:gd name="T22" fmla="*/ 2122 w 2134"/>
                  <a:gd name="T23" fmla="*/ 0 h 6"/>
                  <a:gd name="T24" fmla="*/ 2125 w 2134"/>
                  <a:gd name="T25" fmla="*/ 3 h 6"/>
                  <a:gd name="T26" fmla="*/ 2125 w 2134"/>
                  <a:gd name="T27" fmla="*/ 3 h 6"/>
                  <a:gd name="T28" fmla="*/ 2128 w 2134"/>
                  <a:gd name="T29" fmla="*/ 3 h 6"/>
                  <a:gd name="T30" fmla="*/ 2128 w 2134"/>
                  <a:gd name="T31" fmla="*/ 3 h 6"/>
                  <a:gd name="T32" fmla="*/ 2131 w 2134"/>
                  <a:gd name="T33" fmla="*/ 6 h 6"/>
                  <a:gd name="T34" fmla="*/ 2131 w 2134"/>
                  <a:gd name="T35" fmla="*/ 6 h 6"/>
                  <a:gd name="T36" fmla="*/ 2134 w 2134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34"/>
                  <a:gd name="T58" fmla="*/ 0 h 6"/>
                  <a:gd name="T59" fmla="*/ 2134 w 2134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34" h="6">
                    <a:moveTo>
                      <a:pt x="2134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3"/>
                    </a:lnTo>
                    <a:lnTo>
                      <a:pt x="12" y="0"/>
                    </a:lnTo>
                    <a:lnTo>
                      <a:pt x="15" y="0"/>
                    </a:lnTo>
                    <a:lnTo>
                      <a:pt x="2122" y="0"/>
                    </a:lnTo>
                    <a:lnTo>
                      <a:pt x="2125" y="3"/>
                    </a:lnTo>
                    <a:lnTo>
                      <a:pt x="2128" y="3"/>
                    </a:lnTo>
                    <a:lnTo>
                      <a:pt x="2131" y="6"/>
                    </a:lnTo>
                    <a:lnTo>
                      <a:pt x="2134" y="6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90" name="Freeform 931"/>
              <p:cNvSpPr>
                <a:spLocks/>
              </p:cNvSpPr>
              <p:nvPr/>
            </p:nvSpPr>
            <p:spPr bwMode="auto">
              <a:xfrm>
                <a:off x="2012" y="3715"/>
                <a:ext cx="2119" cy="6"/>
              </a:xfrm>
              <a:custGeom>
                <a:avLst/>
                <a:gdLst>
                  <a:gd name="T0" fmla="*/ 2119 w 2119"/>
                  <a:gd name="T1" fmla="*/ 6 h 6"/>
                  <a:gd name="T2" fmla="*/ 0 w 2119"/>
                  <a:gd name="T3" fmla="*/ 6 h 6"/>
                  <a:gd name="T4" fmla="*/ 0 w 2119"/>
                  <a:gd name="T5" fmla="*/ 6 h 6"/>
                  <a:gd name="T6" fmla="*/ 3 w 2119"/>
                  <a:gd name="T7" fmla="*/ 6 h 6"/>
                  <a:gd name="T8" fmla="*/ 3 w 2119"/>
                  <a:gd name="T9" fmla="*/ 3 h 6"/>
                  <a:gd name="T10" fmla="*/ 6 w 2119"/>
                  <a:gd name="T11" fmla="*/ 3 h 6"/>
                  <a:gd name="T12" fmla="*/ 6 w 2119"/>
                  <a:gd name="T13" fmla="*/ 3 h 6"/>
                  <a:gd name="T14" fmla="*/ 9 w 2119"/>
                  <a:gd name="T15" fmla="*/ 3 h 6"/>
                  <a:gd name="T16" fmla="*/ 9 w 2119"/>
                  <a:gd name="T17" fmla="*/ 0 h 6"/>
                  <a:gd name="T18" fmla="*/ 12 w 2119"/>
                  <a:gd name="T19" fmla="*/ 0 h 6"/>
                  <a:gd name="T20" fmla="*/ 2107 w 2119"/>
                  <a:gd name="T21" fmla="*/ 0 h 6"/>
                  <a:gd name="T22" fmla="*/ 2107 w 2119"/>
                  <a:gd name="T23" fmla="*/ 0 h 6"/>
                  <a:gd name="T24" fmla="*/ 2110 w 2119"/>
                  <a:gd name="T25" fmla="*/ 3 h 6"/>
                  <a:gd name="T26" fmla="*/ 2110 w 2119"/>
                  <a:gd name="T27" fmla="*/ 3 h 6"/>
                  <a:gd name="T28" fmla="*/ 2113 w 2119"/>
                  <a:gd name="T29" fmla="*/ 3 h 6"/>
                  <a:gd name="T30" fmla="*/ 2113 w 2119"/>
                  <a:gd name="T31" fmla="*/ 3 h 6"/>
                  <a:gd name="T32" fmla="*/ 2116 w 2119"/>
                  <a:gd name="T33" fmla="*/ 6 h 6"/>
                  <a:gd name="T34" fmla="*/ 2116 w 2119"/>
                  <a:gd name="T35" fmla="*/ 6 h 6"/>
                  <a:gd name="T36" fmla="*/ 2119 w 2119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19"/>
                  <a:gd name="T58" fmla="*/ 0 h 6"/>
                  <a:gd name="T59" fmla="*/ 2119 w 2119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19" h="6">
                    <a:moveTo>
                      <a:pt x="2119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2107" y="0"/>
                    </a:lnTo>
                    <a:lnTo>
                      <a:pt x="2110" y="3"/>
                    </a:lnTo>
                    <a:lnTo>
                      <a:pt x="2113" y="3"/>
                    </a:lnTo>
                    <a:lnTo>
                      <a:pt x="2116" y="6"/>
                    </a:lnTo>
                    <a:lnTo>
                      <a:pt x="2119" y="6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91" name="Freeform 932"/>
              <p:cNvSpPr>
                <a:spLocks/>
              </p:cNvSpPr>
              <p:nvPr/>
            </p:nvSpPr>
            <p:spPr bwMode="auto">
              <a:xfrm>
                <a:off x="2018" y="3712"/>
                <a:ext cx="2107" cy="6"/>
              </a:xfrm>
              <a:custGeom>
                <a:avLst/>
                <a:gdLst>
                  <a:gd name="T0" fmla="*/ 2107 w 2107"/>
                  <a:gd name="T1" fmla="*/ 6 h 6"/>
                  <a:gd name="T2" fmla="*/ 0 w 2107"/>
                  <a:gd name="T3" fmla="*/ 6 h 6"/>
                  <a:gd name="T4" fmla="*/ 0 w 2107"/>
                  <a:gd name="T5" fmla="*/ 6 h 6"/>
                  <a:gd name="T6" fmla="*/ 3 w 2107"/>
                  <a:gd name="T7" fmla="*/ 6 h 6"/>
                  <a:gd name="T8" fmla="*/ 3 w 2107"/>
                  <a:gd name="T9" fmla="*/ 3 h 6"/>
                  <a:gd name="T10" fmla="*/ 6 w 2107"/>
                  <a:gd name="T11" fmla="*/ 3 h 6"/>
                  <a:gd name="T12" fmla="*/ 6 w 2107"/>
                  <a:gd name="T13" fmla="*/ 3 h 6"/>
                  <a:gd name="T14" fmla="*/ 9 w 2107"/>
                  <a:gd name="T15" fmla="*/ 3 h 6"/>
                  <a:gd name="T16" fmla="*/ 9 w 2107"/>
                  <a:gd name="T17" fmla="*/ 0 h 6"/>
                  <a:gd name="T18" fmla="*/ 12 w 2107"/>
                  <a:gd name="T19" fmla="*/ 0 h 6"/>
                  <a:gd name="T20" fmla="*/ 2095 w 2107"/>
                  <a:gd name="T21" fmla="*/ 0 h 6"/>
                  <a:gd name="T22" fmla="*/ 2095 w 2107"/>
                  <a:gd name="T23" fmla="*/ 0 h 6"/>
                  <a:gd name="T24" fmla="*/ 2098 w 2107"/>
                  <a:gd name="T25" fmla="*/ 3 h 6"/>
                  <a:gd name="T26" fmla="*/ 2098 w 2107"/>
                  <a:gd name="T27" fmla="*/ 3 h 6"/>
                  <a:gd name="T28" fmla="*/ 2101 w 2107"/>
                  <a:gd name="T29" fmla="*/ 3 h 6"/>
                  <a:gd name="T30" fmla="*/ 2101 w 2107"/>
                  <a:gd name="T31" fmla="*/ 3 h 6"/>
                  <a:gd name="T32" fmla="*/ 2104 w 2107"/>
                  <a:gd name="T33" fmla="*/ 6 h 6"/>
                  <a:gd name="T34" fmla="*/ 2104 w 2107"/>
                  <a:gd name="T35" fmla="*/ 6 h 6"/>
                  <a:gd name="T36" fmla="*/ 2107 w 2107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107"/>
                  <a:gd name="T58" fmla="*/ 0 h 6"/>
                  <a:gd name="T59" fmla="*/ 2107 w 2107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107" h="6">
                    <a:moveTo>
                      <a:pt x="2107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2095" y="0"/>
                    </a:lnTo>
                    <a:lnTo>
                      <a:pt x="2098" y="3"/>
                    </a:lnTo>
                    <a:lnTo>
                      <a:pt x="2101" y="3"/>
                    </a:lnTo>
                    <a:lnTo>
                      <a:pt x="2104" y="6"/>
                    </a:lnTo>
                    <a:lnTo>
                      <a:pt x="2107" y="6"/>
                    </a:lnTo>
                    <a:close/>
                  </a:path>
                </a:pathLst>
              </a:custGeom>
              <a:solidFill>
                <a:srgbClr val="B8B8B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92" name="Freeform 933"/>
              <p:cNvSpPr>
                <a:spLocks/>
              </p:cNvSpPr>
              <p:nvPr/>
            </p:nvSpPr>
            <p:spPr bwMode="auto">
              <a:xfrm>
                <a:off x="2024" y="3709"/>
                <a:ext cx="2095" cy="6"/>
              </a:xfrm>
              <a:custGeom>
                <a:avLst/>
                <a:gdLst>
                  <a:gd name="T0" fmla="*/ 2095 w 2095"/>
                  <a:gd name="T1" fmla="*/ 6 h 6"/>
                  <a:gd name="T2" fmla="*/ 0 w 2095"/>
                  <a:gd name="T3" fmla="*/ 6 h 6"/>
                  <a:gd name="T4" fmla="*/ 0 w 2095"/>
                  <a:gd name="T5" fmla="*/ 6 h 6"/>
                  <a:gd name="T6" fmla="*/ 3 w 2095"/>
                  <a:gd name="T7" fmla="*/ 6 h 6"/>
                  <a:gd name="T8" fmla="*/ 3 w 2095"/>
                  <a:gd name="T9" fmla="*/ 3 h 6"/>
                  <a:gd name="T10" fmla="*/ 6 w 2095"/>
                  <a:gd name="T11" fmla="*/ 3 h 6"/>
                  <a:gd name="T12" fmla="*/ 6 w 2095"/>
                  <a:gd name="T13" fmla="*/ 3 h 6"/>
                  <a:gd name="T14" fmla="*/ 9 w 2095"/>
                  <a:gd name="T15" fmla="*/ 3 h 6"/>
                  <a:gd name="T16" fmla="*/ 9 w 2095"/>
                  <a:gd name="T17" fmla="*/ 0 h 6"/>
                  <a:gd name="T18" fmla="*/ 12 w 2095"/>
                  <a:gd name="T19" fmla="*/ 0 h 6"/>
                  <a:gd name="T20" fmla="*/ 2083 w 2095"/>
                  <a:gd name="T21" fmla="*/ 0 h 6"/>
                  <a:gd name="T22" fmla="*/ 2083 w 2095"/>
                  <a:gd name="T23" fmla="*/ 0 h 6"/>
                  <a:gd name="T24" fmla="*/ 2086 w 2095"/>
                  <a:gd name="T25" fmla="*/ 3 h 6"/>
                  <a:gd name="T26" fmla="*/ 2086 w 2095"/>
                  <a:gd name="T27" fmla="*/ 3 h 6"/>
                  <a:gd name="T28" fmla="*/ 2089 w 2095"/>
                  <a:gd name="T29" fmla="*/ 3 h 6"/>
                  <a:gd name="T30" fmla="*/ 2089 w 2095"/>
                  <a:gd name="T31" fmla="*/ 3 h 6"/>
                  <a:gd name="T32" fmla="*/ 2092 w 2095"/>
                  <a:gd name="T33" fmla="*/ 6 h 6"/>
                  <a:gd name="T34" fmla="*/ 2092 w 2095"/>
                  <a:gd name="T35" fmla="*/ 6 h 6"/>
                  <a:gd name="T36" fmla="*/ 2095 w 209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95"/>
                  <a:gd name="T58" fmla="*/ 0 h 6"/>
                  <a:gd name="T59" fmla="*/ 2095 w 209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95" h="6">
                    <a:moveTo>
                      <a:pt x="2095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2083" y="0"/>
                    </a:lnTo>
                    <a:lnTo>
                      <a:pt x="2086" y="3"/>
                    </a:lnTo>
                    <a:lnTo>
                      <a:pt x="2089" y="3"/>
                    </a:lnTo>
                    <a:lnTo>
                      <a:pt x="2092" y="6"/>
                    </a:lnTo>
                    <a:lnTo>
                      <a:pt x="2095" y="6"/>
                    </a:lnTo>
                    <a:close/>
                  </a:path>
                </a:pathLst>
              </a:custGeom>
              <a:solidFill>
                <a:srgbClr val="B5B5B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93" name="Freeform 934"/>
              <p:cNvSpPr>
                <a:spLocks/>
              </p:cNvSpPr>
              <p:nvPr/>
            </p:nvSpPr>
            <p:spPr bwMode="auto">
              <a:xfrm>
                <a:off x="2030" y="3706"/>
                <a:ext cx="2083" cy="6"/>
              </a:xfrm>
              <a:custGeom>
                <a:avLst/>
                <a:gdLst>
                  <a:gd name="T0" fmla="*/ 2083 w 2083"/>
                  <a:gd name="T1" fmla="*/ 6 h 6"/>
                  <a:gd name="T2" fmla="*/ 0 w 2083"/>
                  <a:gd name="T3" fmla="*/ 6 h 6"/>
                  <a:gd name="T4" fmla="*/ 0 w 2083"/>
                  <a:gd name="T5" fmla="*/ 6 h 6"/>
                  <a:gd name="T6" fmla="*/ 3 w 2083"/>
                  <a:gd name="T7" fmla="*/ 6 h 6"/>
                  <a:gd name="T8" fmla="*/ 3 w 2083"/>
                  <a:gd name="T9" fmla="*/ 3 h 6"/>
                  <a:gd name="T10" fmla="*/ 6 w 2083"/>
                  <a:gd name="T11" fmla="*/ 3 h 6"/>
                  <a:gd name="T12" fmla="*/ 6 w 2083"/>
                  <a:gd name="T13" fmla="*/ 3 h 6"/>
                  <a:gd name="T14" fmla="*/ 9 w 2083"/>
                  <a:gd name="T15" fmla="*/ 3 h 6"/>
                  <a:gd name="T16" fmla="*/ 9 w 2083"/>
                  <a:gd name="T17" fmla="*/ 0 h 6"/>
                  <a:gd name="T18" fmla="*/ 13 w 2083"/>
                  <a:gd name="T19" fmla="*/ 0 h 6"/>
                  <a:gd name="T20" fmla="*/ 2071 w 2083"/>
                  <a:gd name="T21" fmla="*/ 0 h 6"/>
                  <a:gd name="T22" fmla="*/ 2071 w 2083"/>
                  <a:gd name="T23" fmla="*/ 0 h 6"/>
                  <a:gd name="T24" fmla="*/ 2074 w 2083"/>
                  <a:gd name="T25" fmla="*/ 3 h 6"/>
                  <a:gd name="T26" fmla="*/ 2074 w 2083"/>
                  <a:gd name="T27" fmla="*/ 3 h 6"/>
                  <a:gd name="T28" fmla="*/ 2077 w 2083"/>
                  <a:gd name="T29" fmla="*/ 3 h 6"/>
                  <a:gd name="T30" fmla="*/ 2077 w 2083"/>
                  <a:gd name="T31" fmla="*/ 3 h 6"/>
                  <a:gd name="T32" fmla="*/ 2080 w 2083"/>
                  <a:gd name="T33" fmla="*/ 6 h 6"/>
                  <a:gd name="T34" fmla="*/ 2080 w 2083"/>
                  <a:gd name="T35" fmla="*/ 6 h 6"/>
                  <a:gd name="T36" fmla="*/ 2083 w 2083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83"/>
                  <a:gd name="T58" fmla="*/ 0 h 6"/>
                  <a:gd name="T59" fmla="*/ 2083 w 2083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83" h="6">
                    <a:moveTo>
                      <a:pt x="2083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3" y="0"/>
                    </a:lnTo>
                    <a:lnTo>
                      <a:pt x="2071" y="0"/>
                    </a:lnTo>
                    <a:lnTo>
                      <a:pt x="2074" y="3"/>
                    </a:lnTo>
                    <a:lnTo>
                      <a:pt x="2077" y="3"/>
                    </a:lnTo>
                    <a:lnTo>
                      <a:pt x="2080" y="6"/>
                    </a:lnTo>
                    <a:lnTo>
                      <a:pt x="2083" y="6"/>
                    </a:lnTo>
                    <a:close/>
                  </a:path>
                </a:pathLst>
              </a:custGeom>
              <a:solidFill>
                <a:srgbClr val="B5B5B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94" name="Freeform 935"/>
              <p:cNvSpPr>
                <a:spLocks/>
              </p:cNvSpPr>
              <p:nvPr/>
            </p:nvSpPr>
            <p:spPr bwMode="auto">
              <a:xfrm>
                <a:off x="2036" y="3703"/>
                <a:ext cx="2071" cy="6"/>
              </a:xfrm>
              <a:custGeom>
                <a:avLst/>
                <a:gdLst>
                  <a:gd name="T0" fmla="*/ 2071 w 2071"/>
                  <a:gd name="T1" fmla="*/ 6 h 6"/>
                  <a:gd name="T2" fmla="*/ 0 w 2071"/>
                  <a:gd name="T3" fmla="*/ 6 h 6"/>
                  <a:gd name="T4" fmla="*/ 0 w 2071"/>
                  <a:gd name="T5" fmla="*/ 6 h 6"/>
                  <a:gd name="T6" fmla="*/ 3 w 2071"/>
                  <a:gd name="T7" fmla="*/ 6 h 6"/>
                  <a:gd name="T8" fmla="*/ 3 w 2071"/>
                  <a:gd name="T9" fmla="*/ 3 h 6"/>
                  <a:gd name="T10" fmla="*/ 7 w 2071"/>
                  <a:gd name="T11" fmla="*/ 3 h 6"/>
                  <a:gd name="T12" fmla="*/ 7 w 2071"/>
                  <a:gd name="T13" fmla="*/ 3 h 6"/>
                  <a:gd name="T14" fmla="*/ 10 w 2071"/>
                  <a:gd name="T15" fmla="*/ 3 h 6"/>
                  <a:gd name="T16" fmla="*/ 10 w 2071"/>
                  <a:gd name="T17" fmla="*/ 0 h 6"/>
                  <a:gd name="T18" fmla="*/ 13 w 2071"/>
                  <a:gd name="T19" fmla="*/ 0 h 6"/>
                  <a:gd name="T20" fmla="*/ 2059 w 2071"/>
                  <a:gd name="T21" fmla="*/ 0 h 6"/>
                  <a:gd name="T22" fmla="*/ 2059 w 2071"/>
                  <a:gd name="T23" fmla="*/ 0 h 6"/>
                  <a:gd name="T24" fmla="*/ 2062 w 2071"/>
                  <a:gd name="T25" fmla="*/ 3 h 6"/>
                  <a:gd name="T26" fmla="*/ 2062 w 2071"/>
                  <a:gd name="T27" fmla="*/ 3 h 6"/>
                  <a:gd name="T28" fmla="*/ 2065 w 2071"/>
                  <a:gd name="T29" fmla="*/ 3 h 6"/>
                  <a:gd name="T30" fmla="*/ 2065 w 2071"/>
                  <a:gd name="T31" fmla="*/ 3 h 6"/>
                  <a:gd name="T32" fmla="*/ 2068 w 2071"/>
                  <a:gd name="T33" fmla="*/ 6 h 6"/>
                  <a:gd name="T34" fmla="*/ 2068 w 2071"/>
                  <a:gd name="T35" fmla="*/ 6 h 6"/>
                  <a:gd name="T36" fmla="*/ 2071 w 207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71"/>
                  <a:gd name="T58" fmla="*/ 0 h 6"/>
                  <a:gd name="T59" fmla="*/ 2071 w 207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71" h="6">
                    <a:moveTo>
                      <a:pt x="2071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7" y="3"/>
                    </a:lnTo>
                    <a:lnTo>
                      <a:pt x="10" y="3"/>
                    </a:lnTo>
                    <a:lnTo>
                      <a:pt x="10" y="0"/>
                    </a:lnTo>
                    <a:lnTo>
                      <a:pt x="13" y="0"/>
                    </a:lnTo>
                    <a:lnTo>
                      <a:pt x="2059" y="0"/>
                    </a:lnTo>
                    <a:lnTo>
                      <a:pt x="2062" y="3"/>
                    </a:lnTo>
                    <a:lnTo>
                      <a:pt x="2065" y="3"/>
                    </a:lnTo>
                    <a:lnTo>
                      <a:pt x="2068" y="6"/>
                    </a:lnTo>
                    <a:lnTo>
                      <a:pt x="2071" y="6"/>
                    </a:lnTo>
                    <a:close/>
                  </a:path>
                </a:pathLst>
              </a:custGeom>
              <a:solidFill>
                <a:srgbClr val="B5B5B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95" name="Freeform 936"/>
              <p:cNvSpPr>
                <a:spLocks/>
              </p:cNvSpPr>
              <p:nvPr/>
            </p:nvSpPr>
            <p:spPr bwMode="auto">
              <a:xfrm>
                <a:off x="2043" y="3700"/>
                <a:ext cx="2058" cy="6"/>
              </a:xfrm>
              <a:custGeom>
                <a:avLst/>
                <a:gdLst>
                  <a:gd name="T0" fmla="*/ 2058 w 2058"/>
                  <a:gd name="T1" fmla="*/ 6 h 6"/>
                  <a:gd name="T2" fmla="*/ 0 w 2058"/>
                  <a:gd name="T3" fmla="*/ 6 h 6"/>
                  <a:gd name="T4" fmla="*/ 0 w 2058"/>
                  <a:gd name="T5" fmla="*/ 6 h 6"/>
                  <a:gd name="T6" fmla="*/ 3 w 2058"/>
                  <a:gd name="T7" fmla="*/ 6 h 6"/>
                  <a:gd name="T8" fmla="*/ 3 w 2058"/>
                  <a:gd name="T9" fmla="*/ 3 h 6"/>
                  <a:gd name="T10" fmla="*/ 6 w 2058"/>
                  <a:gd name="T11" fmla="*/ 3 h 6"/>
                  <a:gd name="T12" fmla="*/ 6 w 2058"/>
                  <a:gd name="T13" fmla="*/ 3 h 6"/>
                  <a:gd name="T14" fmla="*/ 6 w 2058"/>
                  <a:gd name="T15" fmla="*/ 3 h 6"/>
                  <a:gd name="T16" fmla="*/ 9 w 2058"/>
                  <a:gd name="T17" fmla="*/ 0 h 6"/>
                  <a:gd name="T18" fmla="*/ 9 w 2058"/>
                  <a:gd name="T19" fmla="*/ 0 h 6"/>
                  <a:gd name="T20" fmla="*/ 2046 w 2058"/>
                  <a:gd name="T21" fmla="*/ 0 h 6"/>
                  <a:gd name="T22" fmla="*/ 2046 w 2058"/>
                  <a:gd name="T23" fmla="*/ 0 h 6"/>
                  <a:gd name="T24" fmla="*/ 2049 w 2058"/>
                  <a:gd name="T25" fmla="*/ 3 h 6"/>
                  <a:gd name="T26" fmla="*/ 2049 w 2058"/>
                  <a:gd name="T27" fmla="*/ 3 h 6"/>
                  <a:gd name="T28" fmla="*/ 2052 w 2058"/>
                  <a:gd name="T29" fmla="*/ 3 h 6"/>
                  <a:gd name="T30" fmla="*/ 2052 w 2058"/>
                  <a:gd name="T31" fmla="*/ 3 h 6"/>
                  <a:gd name="T32" fmla="*/ 2055 w 2058"/>
                  <a:gd name="T33" fmla="*/ 6 h 6"/>
                  <a:gd name="T34" fmla="*/ 2055 w 2058"/>
                  <a:gd name="T35" fmla="*/ 6 h 6"/>
                  <a:gd name="T36" fmla="*/ 2058 w 2058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58"/>
                  <a:gd name="T58" fmla="*/ 0 h 6"/>
                  <a:gd name="T59" fmla="*/ 2058 w 2058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58" h="6">
                    <a:moveTo>
                      <a:pt x="2058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2046" y="0"/>
                    </a:lnTo>
                    <a:lnTo>
                      <a:pt x="2049" y="3"/>
                    </a:lnTo>
                    <a:lnTo>
                      <a:pt x="2052" y="3"/>
                    </a:lnTo>
                    <a:lnTo>
                      <a:pt x="2055" y="6"/>
                    </a:lnTo>
                    <a:lnTo>
                      <a:pt x="2058" y="6"/>
                    </a:lnTo>
                    <a:close/>
                  </a:path>
                </a:pathLst>
              </a:custGeom>
              <a:solidFill>
                <a:srgbClr val="B5B5B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96" name="Freeform 937"/>
              <p:cNvSpPr>
                <a:spLocks/>
              </p:cNvSpPr>
              <p:nvPr/>
            </p:nvSpPr>
            <p:spPr bwMode="auto">
              <a:xfrm>
                <a:off x="2049" y="3697"/>
                <a:ext cx="2046" cy="6"/>
              </a:xfrm>
              <a:custGeom>
                <a:avLst/>
                <a:gdLst>
                  <a:gd name="T0" fmla="*/ 2046 w 2046"/>
                  <a:gd name="T1" fmla="*/ 6 h 6"/>
                  <a:gd name="T2" fmla="*/ 0 w 2046"/>
                  <a:gd name="T3" fmla="*/ 6 h 6"/>
                  <a:gd name="T4" fmla="*/ 0 w 2046"/>
                  <a:gd name="T5" fmla="*/ 6 h 6"/>
                  <a:gd name="T6" fmla="*/ 0 w 2046"/>
                  <a:gd name="T7" fmla="*/ 6 h 6"/>
                  <a:gd name="T8" fmla="*/ 3 w 2046"/>
                  <a:gd name="T9" fmla="*/ 3 h 6"/>
                  <a:gd name="T10" fmla="*/ 3 w 2046"/>
                  <a:gd name="T11" fmla="*/ 3 h 6"/>
                  <a:gd name="T12" fmla="*/ 6 w 2046"/>
                  <a:gd name="T13" fmla="*/ 3 h 6"/>
                  <a:gd name="T14" fmla="*/ 6 w 2046"/>
                  <a:gd name="T15" fmla="*/ 3 h 6"/>
                  <a:gd name="T16" fmla="*/ 9 w 2046"/>
                  <a:gd name="T17" fmla="*/ 0 h 6"/>
                  <a:gd name="T18" fmla="*/ 9 w 2046"/>
                  <a:gd name="T19" fmla="*/ 0 h 6"/>
                  <a:gd name="T20" fmla="*/ 2034 w 2046"/>
                  <a:gd name="T21" fmla="*/ 0 h 6"/>
                  <a:gd name="T22" fmla="*/ 2037 w 2046"/>
                  <a:gd name="T23" fmla="*/ 0 h 6"/>
                  <a:gd name="T24" fmla="*/ 2037 w 2046"/>
                  <a:gd name="T25" fmla="*/ 3 h 6"/>
                  <a:gd name="T26" fmla="*/ 2037 w 2046"/>
                  <a:gd name="T27" fmla="*/ 3 h 6"/>
                  <a:gd name="T28" fmla="*/ 2040 w 2046"/>
                  <a:gd name="T29" fmla="*/ 3 h 6"/>
                  <a:gd name="T30" fmla="*/ 2040 w 2046"/>
                  <a:gd name="T31" fmla="*/ 3 h 6"/>
                  <a:gd name="T32" fmla="*/ 2043 w 2046"/>
                  <a:gd name="T33" fmla="*/ 6 h 6"/>
                  <a:gd name="T34" fmla="*/ 2043 w 2046"/>
                  <a:gd name="T35" fmla="*/ 6 h 6"/>
                  <a:gd name="T36" fmla="*/ 2046 w 204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46"/>
                  <a:gd name="T58" fmla="*/ 0 h 6"/>
                  <a:gd name="T59" fmla="*/ 2046 w 204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46" h="6">
                    <a:moveTo>
                      <a:pt x="2046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2034" y="0"/>
                    </a:lnTo>
                    <a:lnTo>
                      <a:pt x="2037" y="0"/>
                    </a:lnTo>
                    <a:lnTo>
                      <a:pt x="2037" y="3"/>
                    </a:lnTo>
                    <a:lnTo>
                      <a:pt x="2040" y="3"/>
                    </a:lnTo>
                    <a:lnTo>
                      <a:pt x="2043" y="6"/>
                    </a:lnTo>
                    <a:lnTo>
                      <a:pt x="2046" y="6"/>
                    </a:lnTo>
                    <a:close/>
                  </a:path>
                </a:pathLst>
              </a:custGeom>
              <a:solidFill>
                <a:srgbClr val="B5B5B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97" name="Freeform 938"/>
              <p:cNvSpPr>
                <a:spLocks/>
              </p:cNvSpPr>
              <p:nvPr/>
            </p:nvSpPr>
            <p:spPr bwMode="auto">
              <a:xfrm>
                <a:off x="2052" y="3694"/>
                <a:ext cx="2037" cy="6"/>
              </a:xfrm>
              <a:custGeom>
                <a:avLst/>
                <a:gdLst>
                  <a:gd name="T0" fmla="*/ 2037 w 2037"/>
                  <a:gd name="T1" fmla="*/ 6 h 6"/>
                  <a:gd name="T2" fmla="*/ 0 w 2037"/>
                  <a:gd name="T3" fmla="*/ 6 h 6"/>
                  <a:gd name="T4" fmla="*/ 3 w 2037"/>
                  <a:gd name="T5" fmla="*/ 6 h 6"/>
                  <a:gd name="T6" fmla="*/ 3 w 2037"/>
                  <a:gd name="T7" fmla="*/ 6 h 6"/>
                  <a:gd name="T8" fmla="*/ 6 w 2037"/>
                  <a:gd name="T9" fmla="*/ 3 h 6"/>
                  <a:gd name="T10" fmla="*/ 6 w 2037"/>
                  <a:gd name="T11" fmla="*/ 3 h 6"/>
                  <a:gd name="T12" fmla="*/ 9 w 2037"/>
                  <a:gd name="T13" fmla="*/ 3 h 6"/>
                  <a:gd name="T14" fmla="*/ 9 w 2037"/>
                  <a:gd name="T15" fmla="*/ 3 h 6"/>
                  <a:gd name="T16" fmla="*/ 12 w 2037"/>
                  <a:gd name="T17" fmla="*/ 0 h 6"/>
                  <a:gd name="T18" fmla="*/ 12 w 2037"/>
                  <a:gd name="T19" fmla="*/ 0 h 6"/>
                  <a:gd name="T20" fmla="*/ 2025 w 2037"/>
                  <a:gd name="T21" fmla="*/ 0 h 6"/>
                  <a:gd name="T22" fmla="*/ 2028 w 2037"/>
                  <a:gd name="T23" fmla="*/ 0 h 6"/>
                  <a:gd name="T24" fmla="*/ 2028 w 2037"/>
                  <a:gd name="T25" fmla="*/ 3 h 6"/>
                  <a:gd name="T26" fmla="*/ 2031 w 2037"/>
                  <a:gd name="T27" fmla="*/ 3 h 6"/>
                  <a:gd name="T28" fmla="*/ 2031 w 2037"/>
                  <a:gd name="T29" fmla="*/ 3 h 6"/>
                  <a:gd name="T30" fmla="*/ 2034 w 2037"/>
                  <a:gd name="T31" fmla="*/ 3 h 6"/>
                  <a:gd name="T32" fmla="*/ 2034 w 2037"/>
                  <a:gd name="T33" fmla="*/ 6 h 6"/>
                  <a:gd name="T34" fmla="*/ 2034 w 2037"/>
                  <a:gd name="T35" fmla="*/ 6 h 6"/>
                  <a:gd name="T36" fmla="*/ 2037 w 2037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37"/>
                  <a:gd name="T58" fmla="*/ 0 h 6"/>
                  <a:gd name="T59" fmla="*/ 2037 w 2037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37" h="6">
                    <a:moveTo>
                      <a:pt x="2037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12" y="0"/>
                    </a:lnTo>
                    <a:lnTo>
                      <a:pt x="2025" y="0"/>
                    </a:lnTo>
                    <a:lnTo>
                      <a:pt x="2028" y="0"/>
                    </a:lnTo>
                    <a:lnTo>
                      <a:pt x="2028" y="3"/>
                    </a:lnTo>
                    <a:lnTo>
                      <a:pt x="2031" y="3"/>
                    </a:lnTo>
                    <a:lnTo>
                      <a:pt x="2034" y="3"/>
                    </a:lnTo>
                    <a:lnTo>
                      <a:pt x="2034" y="6"/>
                    </a:lnTo>
                    <a:lnTo>
                      <a:pt x="2037" y="6"/>
                    </a:lnTo>
                    <a:close/>
                  </a:path>
                </a:pathLst>
              </a:custGeom>
              <a:solidFill>
                <a:srgbClr val="B5B5B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98" name="Freeform 939"/>
              <p:cNvSpPr>
                <a:spLocks/>
              </p:cNvSpPr>
              <p:nvPr/>
            </p:nvSpPr>
            <p:spPr bwMode="auto">
              <a:xfrm>
                <a:off x="2058" y="3690"/>
                <a:ext cx="2025" cy="7"/>
              </a:xfrm>
              <a:custGeom>
                <a:avLst/>
                <a:gdLst>
                  <a:gd name="T0" fmla="*/ 2025 w 2025"/>
                  <a:gd name="T1" fmla="*/ 7 h 7"/>
                  <a:gd name="T2" fmla="*/ 0 w 2025"/>
                  <a:gd name="T3" fmla="*/ 7 h 7"/>
                  <a:gd name="T4" fmla="*/ 3 w 2025"/>
                  <a:gd name="T5" fmla="*/ 7 h 7"/>
                  <a:gd name="T6" fmla="*/ 3 w 2025"/>
                  <a:gd name="T7" fmla="*/ 7 h 7"/>
                  <a:gd name="T8" fmla="*/ 3 w 2025"/>
                  <a:gd name="T9" fmla="*/ 4 h 7"/>
                  <a:gd name="T10" fmla="*/ 6 w 2025"/>
                  <a:gd name="T11" fmla="*/ 4 h 7"/>
                  <a:gd name="T12" fmla="*/ 6 w 2025"/>
                  <a:gd name="T13" fmla="*/ 4 h 7"/>
                  <a:gd name="T14" fmla="*/ 9 w 2025"/>
                  <a:gd name="T15" fmla="*/ 4 h 7"/>
                  <a:gd name="T16" fmla="*/ 9 w 2025"/>
                  <a:gd name="T17" fmla="*/ 0 h 7"/>
                  <a:gd name="T18" fmla="*/ 12 w 2025"/>
                  <a:gd name="T19" fmla="*/ 0 h 7"/>
                  <a:gd name="T20" fmla="*/ 2016 w 2025"/>
                  <a:gd name="T21" fmla="*/ 0 h 7"/>
                  <a:gd name="T22" fmla="*/ 2016 w 2025"/>
                  <a:gd name="T23" fmla="*/ 0 h 7"/>
                  <a:gd name="T24" fmla="*/ 2016 w 2025"/>
                  <a:gd name="T25" fmla="*/ 4 h 7"/>
                  <a:gd name="T26" fmla="*/ 2019 w 2025"/>
                  <a:gd name="T27" fmla="*/ 4 h 7"/>
                  <a:gd name="T28" fmla="*/ 2019 w 2025"/>
                  <a:gd name="T29" fmla="*/ 4 h 7"/>
                  <a:gd name="T30" fmla="*/ 2022 w 2025"/>
                  <a:gd name="T31" fmla="*/ 4 h 7"/>
                  <a:gd name="T32" fmla="*/ 2022 w 2025"/>
                  <a:gd name="T33" fmla="*/ 7 h 7"/>
                  <a:gd name="T34" fmla="*/ 2025 w 2025"/>
                  <a:gd name="T35" fmla="*/ 7 h 7"/>
                  <a:gd name="T36" fmla="*/ 2025 w 2025"/>
                  <a:gd name="T37" fmla="*/ 7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25"/>
                  <a:gd name="T58" fmla="*/ 0 h 7"/>
                  <a:gd name="T59" fmla="*/ 2025 w 2025"/>
                  <a:gd name="T60" fmla="*/ 7 h 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25" h="7">
                    <a:moveTo>
                      <a:pt x="2025" y="7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6" y="4"/>
                    </a:lnTo>
                    <a:lnTo>
                      <a:pt x="9" y="4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2016" y="0"/>
                    </a:lnTo>
                    <a:lnTo>
                      <a:pt x="2016" y="4"/>
                    </a:lnTo>
                    <a:lnTo>
                      <a:pt x="2019" y="4"/>
                    </a:lnTo>
                    <a:lnTo>
                      <a:pt x="2022" y="4"/>
                    </a:lnTo>
                    <a:lnTo>
                      <a:pt x="2022" y="7"/>
                    </a:lnTo>
                    <a:lnTo>
                      <a:pt x="2025" y="7"/>
                    </a:lnTo>
                    <a:close/>
                  </a:path>
                </a:pathLst>
              </a:custGeom>
              <a:solidFill>
                <a:srgbClr val="B5B5B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299" name="Freeform 940"/>
              <p:cNvSpPr>
                <a:spLocks/>
              </p:cNvSpPr>
              <p:nvPr/>
            </p:nvSpPr>
            <p:spPr bwMode="auto">
              <a:xfrm>
                <a:off x="2064" y="3687"/>
                <a:ext cx="2013" cy="7"/>
              </a:xfrm>
              <a:custGeom>
                <a:avLst/>
                <a:gdLst>
                  <a:gd name="T0" fmla="*/ 2013 w 2013"/>
                  <a:gd name="T1" fmla="*/ 7 h 7"/>
                  <a:gd name="T2" fmla="*/ 0 w 2013"/>
                  <a:gd name="T3" fmla="*/ 7 h 7"/>
                  <a:gd name="T4" fmla="*/ 0 w 2013"/>
                  <a:gd name="T5" fmla="*/ 7 h 7"/>
                  <a:gd name="T6" fmla="*/ 3 w 2013"/>
                  <a:gd name="T7" fmla="*/ 7 h 7"/>
                  <a:gd name="T8" fmla="*/ 3 w 2013"/>
                  <a:gd name="T9" fmla="*/ 3 h 7"/>
                  <a:gd name="T10" fmla="*/ 6 w 2013"/>
                  <a:gd name="T11" fmla="*/ 3 h 7"/>
                  <a:gd name="T12" fmla="*/ 6 w 2013"/>
                  <a:gd name="T13" fmla="*/ 3 h 7"/>
                  <a:gd name="T14" fmla="*/ 9 w 2013"/>
                  <a:gd name="T15" fmla="*/ 3 h 7"/>
                  <a:gd name="T16" fmla="*/ 9 w 2013"/>
                  <a:gd name="T17" fmla="*/ 0 h 7"/>
                  <a:gd name="T18" fmla="*/ 9 w 2013"/>
                  <a:gd name="T19" fmla="*/ 0 h 7"/>
                  <a:gd name="T20" fmla="*/ 2004 w 2013"/>
                  <a:gd name="T21" fmla="*/ 0 h 7"/>
                  <a:gd name="T22" fmla="*/ 2004 w 2013"/>
                  <a:gd name="T23" fmla="*/ 0 h 7"/>
                  <a:gd name="T24" fmla="*/ 2007 w 2013"/>
                  <a:gd name="T25" fmla="*/ 3 h 7"/>
                  <a:gd name="T26" fmla="*/ 2007 w 2013"/>
                  <a:gd name="T27" fmla="*/ 3 h 7"/>
                  <a:gd name="T28" fmla="*/ 2010 w 2013"/>
                  <a:gd name="T29" fmla="*/ 3 h 7"/>
                  <a:gd name="T30" fmla="*/ 2010 w 2013"/>
                  <a:gd name="T31" fmla="*/ 3 h 7"/>
                  <a:gd name="T32" fmla="*/ 2010 w 2013"/>
                  <a:gd name="T33" fmla="*/ 7 h 7"/>
                  <a:gd name="T34" fmla="*/ 2013 w 2013"/>
                  <a:gd name="T35" fmla="*/ 7 h 7"/>
                  <a:gd name="T36" fmla="*/ 2013 w 2013"/>
                  <a:gd name="T37" fmla="*/ 7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13"/>
                  <a:gd name="T58" fmla="*/ 0 h 7"/>
                  <a:gd name="T59" fmla="*/ 2013 w 2013"/>
                  <a:gd name="T60" fmla="*/ 7 h 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13" h="7">
                    <a:moveTo>
                      <a:pt x="2013" y="7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2004" y="0"/>
                    </a:lnTo>
                    <a:lnTo>
                      <a:pt x="2007" y="3"/>
                    </a:lnTo>
                    <a:lnTo>
                      <a:pt x="2010" y="3"/>
                    </a:lnTo>
                    <a:lnTo>
                      <a:pt x="2010" y="7"/>
                    </a:lnTo>
                    <a:lnTo>
                      <a:pt x="2013" y="7"/>
                    </a:lnTo>
                    <a:close/>
                  </a:path>
                </a:pathLst>
              </a:custGeom>
              <a:solidFill>
                <a:srgbClr val="B5B5B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00" name="Freeform 941"/>
              <p:cNvSpPr>
                <a:spLocks/>
              </p:cNvSpPr>
              <p:nvPr/>
            </p:nvSpPr>
            <p:spPr bwMode="auto">
              <a:xfrm>
                <a:off x="2070" y="3684"/>
                <a:ext cx="2004" cy="6"/>
              </a:xfrm>
              <a:custGeom>
                <a:avLst/>
                <a:gdLst>
                  <a:gd name="T0" fmla="*/ 2004 w 2004"/>
                  <a:gd name="T1" fmla="*/ 6 h 6"/>
                  <a:gd name="T2" fmla="*/ 0 w 2004"/>
                  <a:gd name="T3" fmla="*/ 6 h 6"/>
                  <a:gd name="T4" fmla="*/ 0 w 2004"/>
                  <a:gd name="T5" fmla="*/ 6 h 6"/>
                  <a:gd name="T6" fmla="*/ 3 w 2004"/>
                  <a:gd name="T7" fmla="*/ 6 h 6"/>
                  <a:gd name="T8" fmla="*/ 3 w 2004"/>
                  <a:gd name="T9" fmla="*/ 3 h 6"/>
                  <a:gd name="T10" fmla="*/ 3 w 2004"/>
                  <a:gd name="T11" fmla="*/ 3 h 6"/>
                  <a:gd name="T12" fmla="*/ 6 w 2004"/>
                  <a:gd name="T13" fmla="*/ 3 h 6"/>
                  <a:gd name="T14" fmla="*/ 6 w 2004"/>
                  <a:gd name="T15" fmla="*/ 3 h 6"/>
                  <a:gd name="T16" fmla="*/ 9 w 2004"/>
                  <a:gd name="T17" fmla="*/ 0 h 6"/>
                  <a:gd name="T18" fmla="*/ 9 w 2004"/>
                  <a:gd name="T19" fmla="*/ 0 h 6"/>
                  <a:gd name="T20" fmla="*/ 1992 w 2004"/>
                  <a:gd name="T21" fmla="*/ 0 h 6"/>
                  <a:gd name="T22" fmla="*/ 1995 w 2004"/>
                  <a:gd name="T23" fmla="*/ 0 h 6"/>
                  <a:gd name="T24" fmla="*/ 1995 w 2004"/>
                  <a:gd name="T25" fmla="*/ 3 h 6"/>
                  <a:gd name="T26" fmla="*/ 1995 w 2004"/>
                  <a:gd name="T27" fmla="*/ 3 h 6"/>
                  <a:gd name="T28" fmla="*/ 1998 w 2004"/>
                  <a:gd name="T29" fmla="*/ 3 h 6"/>
                  <a:gd name="T30" fmla="*/ 1998 w 2004"/>
                  <a:gd name="T31" fmla="*/ 3 h 6"/>
                  <a:gd name="T32" fmla="*/ 2001 w 2004"/>
                  <a:gd name="T33" fmla="*/ 6 h 6"/>
                  <a:gd name="T34" fmla="*/ 2001 w 2004"/>
                  <a:gd name="T35" fmla="*/ 6 h 6"/>
                  <a:gd name="T36" fmla="*/ 2004 w 2004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2004"/>
                  <a:gd name="T58" fmla="*/ 0 h 6"/>
                  <a:gd name="T59" fmla="*/ 2004 w 2004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2004" h="6">
                    <a:moveTo>
                      <a:pt x="2004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1992" y="0"/>
                    </a:lnTo>
                    <a:lnTo>
                      <a:pt x="1995" y="0"/>
                    </a:lnTo>
                    <a:lnTo>
                      <a:pt x="1995" y="3"/>
                    </a:lnTo>
                    <a:lnTo>
                      <a:pt x="1998" y="3"/>
                    </a:lnTo>
                    <a:lnTo>
                      <a:pt x="2001" y="6"/>
                    </a:lnTo>
                    <a:lnTo>
                      <a:pt x="2004" y="6"/>
                    </a:lnTo>
                    <a:close/>
                  </a:path>
                </a:pathLst>
              </a:custGeom>
              <a:solidFill>
                <a:srgbClr val="B5B5B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01" name="Freeform 942"/>
              <p:cNvSpPr>
                <a:spLocks/>
              </p:cNvSpPr>
              <p:nvPr/>
            </p:nvSpPr>
            <p:spPr bwMode="auto">
              <a:xfrm>
                <a:off x="2073" y="3681"/>
                <a:ext cx="1995" cy="6"/>
              </a:xfrm>
              <a:custGeom>
                <a:avLst/>
                <a:gdLst>
                  <a:gd name="T0" fmla="*/ 1995 w 1995"/>
                  <a:gd name="T1" fmla="*/ 6 h 6"/>
                  <a:gd name="T2" fmla="*/ 0 w 1995"/>
                  <a:gd name="T3" fmla="*/ 6 h 6"/>
                  <a:gd name="T4" fmla="*/ 3 w 1995"/>
                  <a:gd name="T5" fmla="*/ 6 h 6"/>
                  <a:gd name="T6" fmla="*/ 3 w 1995"/>
                  <a:gd name="T7" fmla="*/ 6 h 6"/>
                  <a:gd name="T8" fmla="*/ 6 w 1995"/>
                  <a:gd name="T9" fmla="*/ 3 h 6"/>
                  <a:gd name="T10" fmla="*/ 6 w 1995"/>
                  <a:gd name="T11" fmla="*/ 3 h 6"/>
                  <a:gd name="T12" fmla="*/ 6 w 1995"/>
                  <a:gd name="T13" fmla="*/ 3 h 6"/>
                  <a:gd name="T14" fmla="*/ 9 w 1995"/>
                  <a:gd name="T15" fmla="*/ 3 h 6"/>
                  <a:gd name="T16" fmla="*/ 9 w 1995"/>
                  <a:gd name="T17" fmla="*/ 0 h 6"/>
                  <a:gd name="T18" fmla="*/ 12 w 1995"/>
                  <a:gd name="T19" fmla="*/ 0 h 6"/>
                  <a:gd name="T20" fmla="*/ 1986 w 1995"/>
                  <a:gd name="T21" fmla="*/ 0 h 6"/>
                  <a:gd name="T22" fmla="*/ 1986 w 1995"/>
                  <a:gd name="T23" fmla="*/ 0 h 6"/>
                  <a:gd name="T24" fmla="*/ 1986 w 1995"/>
                  <a:gd name="T25" fmla="*/ 3 h 6"/>
                  <a:gd name="T26" fmla="*/ 1989 w 1995"/>
                  <a:gd name="T27" fmla="*/ 3 h 6"/>
                  <a:gd name="T28" fmla="*/ 1989 w 1995"/>
                  <a:gd name="T29" fmla="*/ 3 h 6"/>
                  <a:gd name="T30" fmla="*/ 1992 w 1995"/>
                  <a:gd name="T31" fmla="*/ 3 h 6"/>
                  <a:gd name="T32" fmla="*/ 1992 w 1995"/>
                  <a:gd name="T33" fmla="*/ 6 h 6"/>
                  <a:gd name="T34" fmla="*/ 1992 w 1995"/>
                  <a:gd name="T35" fmla="*/ 6 h 6"/>
                  <a:gd name="T36" fmla="*/ 1995 w 199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95"/>
                  <a:gd name="T58" fmla="*/ 0 h 6"/>
                  <a:gd name="T59" fmla="*/ 1995 w 199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95" h="6">
                    <a:moveTo>
                      <a:pt x="1995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2" y="0"/>
                    </a:lnTo>
                    <a:lnTo>
                      <a:pt x="1986" y="0"/>
                    </a:lnTo>
                    <a:lnTo>
                      <a:pt x="1986" y="3"/>
                    </a:lnTo>
                    <a:lnTo>
                      <a:pt x="1989" y="3"/>
                    </a:lnTo>
                    <a:lnTo>
                      <a:pt x="1992" y="3"/>
                    </a:lnTo>
                    <a:lnTo>
                      <a:pt x="1992" y="6"/>
                    </a:lnTo>
                    <a:lnTo>
                      <a:pt x="1995" y="6"/>
                    </a:lnTo>
                    <a:close/>
                  </a:path>
                </a:pathLst>
              </a:custGeom>
              <a:solidFill>
                <a:srgbClr val="B5B5B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02" name="Freeform 943"/>
              <p:cNvSpPr>
                <a:spLocks/>
              </p:cNvSpPr>
              <p:nvPr/>
            </p:nvSpPr>
            <p:spPr bwMode="auto">
              <a:xfrm>
                <a:off x="2079" y="3678"/>
                <a:ext cx="1983" cy="6"/>
              </a:xfrm>
              <a:custGeom>
                <a:avLst/>
                <a:gdLst>
                  <a:gd name="T0" fmla="*/ 1983 w 1983"/>
                  <a:gd name="T1" fmla="*/ 6 h 6"/>
                  <a:gd name="T2" fmla="*/ 0 w 1983"/>
                  <a:gd name="T3" fmla="*/ 6 h 6"/>
                  <a:gd name="T4" fmla="*/ 0 w 1983"/>
                  <a:gd name="T5" fmla="*/ 6 h 6"/>
                  <a:gd name="T6" fmla="*/ 3 w 1983"/>
                  <a:gd name="T7" fmla="*/ 6 h 6"/>
                  <a:gd name="T8" fmla="*/ 3 w 1983"/>
                  <a:gd name="T9" fmla="*/ 3 h 6"/>
                  <a:gd name="T10" fmla="*/ 6 w 1983"/>
                  <a:gd name="T11" fmla="*/ 3 h 6"/>
                  <a:gd name="T12" fmla="*/ 6 w 1983"/>
                  <a:gd name="T13" fmla="*/ 3 h 6"/>
                  <a:gd name="T14" fmla="*/ 9 w 1983"/>
                  <a:gd name="T15" fmla="*/ 3 h 6"/>
                  <a:gd name="T16" fmla="*/ 9 w 1983"/>
                  <a:gd name="T17" fmla="*/ 0 h 6"/>
                  <a:gd name="T18" fmla="*/ 9 w 1983"/>
                  <a:gd name="T19" fmla="*/ 0 h 6"/>
                  <a:gd name="T20" fmla="*/ 1973 w 1983"/>
                  <a:gd name="T21" fmla="*/ 0 h 6"/>
                  <a:gd name="T22" fmla="*/ 1973 w 1983"/>
                  <a:gd name="T23" fmla="*/ 0 h 6"/>
                  <a:gd name="T24" fmla="*/ 1976 w 1983"/>
                  <a:gd name="T25" fmla="*/ 3 h 6"/>
                  <a:gd name="T26" fmla="*/ 1976 w 1983"/>
                  <a:gd name="T27" fmla="*/ 3 h 6"/>
                  <a:gd name="T28" fmla="*/ 1980 w 1983"/>
                  <a:gd name="T29" fmla="*/ 3 h 6"/>
                  <a:gd name="T30" fmla="*/ 1980 w 1983"/>
                  <a:gd name="T31" fmla="*/ 3 h 6"/>
                  <a:gd name="T32" fmla="*/ 1980 w 1983"/>
                  <a:gd name="T33" fmla="*/ 6 h 6"/>
                  <a:gd name="T34" fmla="*/ 1983 w 1983"/>
                  <a:gd name="T35" fmla="*/ 6 h 6"/>
                  <a:gd name="T36" fmla="*/ 1983 w 1983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83"/>
                  <a:gd name="T58" fmla="*/ 0 h 6"/>
                  <a:gd name="T59" fmla="*/ 1983 w 1983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83" h="6">
                    <a:moveTo>
                      <a:pt x="1983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973" y="0"/>
                    </a:lnTo>
                    <a:lnTo>
                      <a:pt x="1976" y="3"/>
                    </a:lnTo>
                    <a:lnTo>
                      <a:pt x="1980" y="3"/>
                    </a:lnTo>
                    <a:lnTo>
                      <a:pt x="1980" y="6"/>
                    </a:lnTo>
                    <a:lnTo>
                      <a:pt x="1983" y="6"/>
                    </a:lnTo>
                    <a:close/>
                  </a:path>
                </a:pathLst>
              </a:custGeom>
              <a:solidFill>
                <a:srgbClr val="B3B3B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03" name="Freeform 944"/>
              <p:cNvSpPr>
                <a:spLocks/>
              </p:cNvSpPr>
              <p:nvPr/>
            </p:nvSpPr>
            <p:spPr bwMode="auto">
              <a:xfrm>
                <a:off x="2085" y="3675"/>
                <a:ext cx="1974" cy="6"/>
              </a:xfrm>
              <a:custGeom>
                <a:avLst/>
                <a:gdLst>
                  <a:gd name="T0" fmla="*/ 1974 w 1974"/>
                  <a:gd name="T1" fmla="*/ 6 h 6"/>
                  <a:gd name="T2" fmla="*/ 0 w 1974"/>
                  <a:gd name="T3" fmla="*/ 6 h 6"/>
                  <a:gd name="T4" fmla="*/ 0 w 1974"/>
                  <a:gd name="T5" fmla="*/ 6 h 6"/>
                  <a:gd name="T6" fmla="*/ 0 w 1974"/>
                  <a:gd name="T7" fmla="*/ 6 h 6"/>
                  <a:gd name="T8" fmla="*/ 3 w 1974"/>
                  <a:gd name="T9" fmla="*/ 3 h 6"/>
                  <a:gd name="T10" fmla="*/ 3 w 1974"/>
                  <a:gd name="T11" fmla="*/ 3 h 6"/>
                  <a:gd name="T12" fmla="*/ 6 w 1974"/>
                  <a:gd name="T13" fmla="*/ 3 h 6"/>
                  <a:gd name="T14" fmla="*/ 6 w 1974"/>
                  <a:gd name="T15" fmla="*/ 3 h 6"/>
                  <a:gd name="T16" fmla="*/ 6 w 1974"/>
                  <a:gd name="T17" fmla="*/ 0 h 6"/>
                  <a:gd name="T18" fmla="*/ 9 w 1974"/>
                  <a:gd name="T19" fmla="*/ 0 h 6"/>
                  <a:gd name="T20" fmla="*/ 1961 w 1974"/>
                  <a:gd name="T21" fmla="*/ 0 h 6"/>
                  <a:gd name="T22" fmla="*/ 1964 w 1974"/>
                  <a:gd name="T23" fmla="*/ 0 h 6"/>
                  <a:gd name="T24" fmla="*/ 1964 w 1974"/>
                  <a:gd name="T25" fmla="*/ 3 h 6"/>
                  <a:gd name="T26" fmla="*/ 1967 w 1974"/>
                  <a:gd name="T27" fmla="*/ 3 h 6"/>
                  <a:gd name="T28" fmla="*/ 1967 w 1974"/>
                  <a:gd name="T29" fmla="*/ 3 h 6"/>
                  <a:gd name="T30" fmla="*/ 1967 w 1974"/>
                  <a:gd name="T31" fmla="*/ 3 h 6"/>
                  <a:gd name="T32" fmla="*/ 1970 w 1974"/>
                  <a:gd name="T33" fmla="*/ 6 h 6"/>
                  <a:gd name="T34" fmla="*/ 1970 w 1974"/>
                  <a:gd name="T35" fmla="*/ 6 h 6"/>
                  <a:gd name="T36" fmla="*/ 1974 w 1974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74"/>
                  <a:gd name="T58" fmla="*/ 0 h 6"/>
                  <a:gd name="T59" fmla="*/ 1974 w 1974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74" h="6">
                    <a:moveTo>
                      <a:pt x="1974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961" y="0"/>
                    </a:lnTo>
                    <a:lnTo>
                      <a:pt x="1964" y="0"/>
                    </a:lnTo>
                    <a:lnTo>
                      <a:pt x="1964" y="3"/>
                    </a:lnTo>
                    <a:lnTo>
                      <a:pt x="1967" y="3"/>
                    </a:lnTo>
                    <a:lnTo>
                      <a:pt x="1970" y="6"/>
                    </a:lnTo>
                    <a:lnTo>
                      <a:pt x="1974" y="6"/>
                    </a:lnTo>
                    <a:close/>
                  </a:path>
                </a:pathLst>
              </a:custGeom>
              <a:solidFill>
                <a:srgbClr val="B3B3B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04" name="Freeform 945"/>
              <p:cNvSpPr>
                <a:spLocks/>
              </p:cNvSpPr>
              <p:nvPr/>
            </p:nvSpPr>
            <p:spPr bwMode="auto">
              <a:xfrm>
                <a:off x="2088" y="3672"/>
                <a:ext cx="1964" cy="6"/>
              </a:xfrm>
              <a:custGeom>
                <a:avLst/>
                <a:gdLst>
                  <a:gd name="T0" fmla="*/ 1964 w 1964"/>
                  <a:gd name="T1" fmla="*/ 6 h 6"/>
                  <a:gd name="T2" fmla="*/ 0 w 1964"/>
                  <a:gd name="T3" fmla="*/ 6 h 6"/>
                  <a:gd name="T4" fmla="*/ 3 w 1964"/>
                  <a:gd name="T5" fmla="*/ 6 h 6"/>
                  <a:gd name="T6" fmla="*/ 3 w 1964"/>
                  <a:gd name="T7" fmla="*/ 6 h 6"/>
                  <a:gd name="T8" fmla="*/ 3 w 1964"/>
                  <a:gd name="T9" fmla="*/ 3 h 6"/>
                  <a:gd name="T10" fmla="*/ 6 w 1964"/>
                  <a:gd name="T11" fmla="*/ 3 h 6"/>
                  <a:gd name="T12" fmla="*/ 6 w 1964"/>
                  <a:gd name="T13" fmla="*/ 3 h 6"/>
                  <a:gd name="T14" fmla="*/ 9 w 1964"/>
                  <a:gd name="T15" fmla="*/ 3 h 6"/>
                  <a:gd name="T16" fmla="*/ 9 w 1964"/>
                  <a:gd name="T17" fmla="*/ 0 h 6"/>
                  <a:gd name="T18" fmla="*/ 9 w 1964"/>
                  <a:gd name="T19" fmla="*/ 0 h 6"/>
                  <a:gd name="T20" fmla="*/ 1955 w 1964"/>
                  <a:gd name="T21" fmla="*/ 0 h 6"/>
                  <a:gd name="T22" fmla="*/ 1955 w 1964"/>
                  <a:gd name="T23" fmla="*/ 0 h 6"/>
                  <a:gd name="T24" fmla="*/ 1958 w 1964"/>
                  <a:gd name="T25" fmla="*/ 3 h 6"/>
                  <a:gd name="T26" fmla="*/ 1958 w 1964"/>
                  <a:gd name="T27" fmla="*/ 3 h 6"/>
                  <a:gd name="T28" fmla="*/ 1958 w 1964"/>
                  <a:gd name="T29" fmla="*/ 3 h 6"/>
                  <a:gd name="T30" fmla="*/ 1961 w 1964"/>
                  <a:gd name="T31" fmla="*/ 3 h 6"/>
                  <a:gd name="T32" fmla="*/ 1961 w 1964"/>
                  <a:gd name="T33" fmla="*/ 6 h 6"/>
                  <a:gd name="T34" fmla="*/ 1964 w 1964"/>
                  <a:gd name="T35" fmla="*/ 6 h 6"/>
                  <a:gd name="T36" fmla="*/ 1964 w 1964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64"/>
                  <a:gd name="T58" fmla="*/ 0 h 6"/>
                  <a:gd name="T59" fmla="*/ 1964 w 1964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64" h="6">
                    <a:moveTo>
                      <a:pt x="1964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955" y="0"/>
                    </a:lnTo>
                    <a:lnTo>
                      <a:pt x="1958" y="3"/>
                    </a:lnTo>
                    <a:lnTo>
                      <a:pt x="1961" y="3"/>
                    </a:lnTo>
                    <a:lnTo>
                      <a:pt x="1961" y="6"/>
                    </a:lnTo>
                    <a:lnTo>
                      <a:pt x="1964" y="6"/>
                    </a:lnTo>
                    <a:close/>
                  </a:path>
                </a:pathLst>
              </a:custGeom>
              <a:solidFill>
                <a:srgbClr val="B3B3B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05" name="Freeform 946"/>
              <p:cNvSpPr>
                <a:spLocks/>
              </p:cNvSpPr>
              <p:nvPr/>
            </p:nvSpPr>
            <p:spPr bwMode="auto">
              <a:xfrm>
                <a:off x="2094" y="3669"/>
                <a:ext cx="1952" cy="6"/>
              </a:xfrm>
              <a:custGeom>
                <a:avLst/>
                <a:gdLst>
                  <a:gd name="T0" fmla="*/ 1952 w 1952"/>
                  <a:gd name="T1" fmla="*/ 6 h 6"/>
                  <a:gd name="T2" fmla="*/ 0 w 1952"/>
                  <a:gd name="T3" fmla="*/ 6 h 6"/>
                  <a:gd name="T4" fmla="*/ 0 w 1952"/>
                  <a:gd name="T5" fmla="*/ 6 h 6"/>
                  <a:gd name="T6" fmla="*/ 3 w 1952"/>
                  <a:gd name="T7" fmla="*/ 6 h 6"/>
                  <a:gd name="T8" fmla="*/ 3 w 1952"/>
                  <a:gd name="T9" fmla="*/ 3 h 6"/>
                  <a:gd name="T10" fmla="*/ 3 w 1952"/>
                  <a:gd name="T11" fmla="*/ 3 h 6"/>
                  <a:gd name="T12" fmla="*/ 6 w 1952"/>
                  <a:gd name="T13" fmla="*/ 3 h 6"/>
                  <a:gd name="T14" fmla="*/ 6 w 1952"/>
                  <a:gd name="T15" fmla="*/ 3 h 6"/>
                  <a:gd name="T16" fmla="*/ 9 w 1952"/>
                  <a:gd name="T17" fmla="*/ 0 h 6"/>
                  <a:gd name="T18" fmla="*/ 9 w 1952"/>
                  <a:gd name="T19" fmla="*/ 0 h 6"/>
                  <a:gd name="T20" fmla="*/ 1943 w 1952"/>
                  <a:gd name="T21" fmla="*/ 0 h 6"/>
                  <a:gd name="T22" fmla="*/ 1946 w 1952"/>
                  <a:gd name="T23" fmla="*/ 0 h 6"/>
                  <a:gd name="T24" fmla="*/ 1946 w 1952"/>
                  <a:gd name="T25" fmla="*/ 3 h 6"/>
                  <a:gd name="T26" fmla="*/ 1949 w 1952"/>
                  <a:gd name="T27" fmla="*/ 3 h 6"/>
                  <a:gd name="T28" fmla="*/ 1949 w 1952"/>
                  <a:gd name="T29" fmla="*/ 3 h 6"/>
                  <a:gd name="T30" fmla="*/ 1949 w 1952"/>
                  <a:gd name="T31" fmla="*/ 3 h 6"/>
                  <a:gd name="T32" fmla="*/ 1952 w 1952"/>
                  <a:gd name="T33" fmla="*/ 6 h 6"/>
                  <a:gd name="T34" fmla="*/ 1952 w 1952"/>
                  <a:gd name="T35" fmla="*/ 6 h 6"/>
                  <a:gd name="T36" fmla="*/ 1952 w 1952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52"/>
                  <a:gd name="T58" fmla="*/ 0 h 6"/>
                  <a:gd name="T59" fmla="*/ 1952 w 1952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52" h="6">
                    <a:moveTo>
                      <a:pt x="1952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1943" y="0"/>
                    </a:lnTo>
                    <a:lnTo>
                      <a:pt x="1946" y="0"/>
                    </a:lnTo>
                    <a:lnTo>
                      <a:pt x="1946" y="3"/>
                    </a:lnTo>
                    <a:lnTo>
                      <a:pt x="1949" y="3"/>
                    </a:lnTo>
                    <a:lnTo>
                      <a:pt x="1952" y="6"/>
                    </a:lnTo>
                    <a:close/>
                  </a:path>
                </a:pathLst>
              </a:custGeom>
              <a:solidFill>
                <a:srgbClr val="B3B3B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06" name="Freeform 947"/>
              <p:cNvSpPr>
                <a:spLocks/>
              </p:cNvSpPr>
              <p:nvPr/>
            </p:nvSpPr>
            <p:spPr bwMode="auto">
              <a:xfrm>
                <a:off x="2097" y="3666"/>
                <a:ext cx="1946" cy="6"/>
              </a:xfrm>
              <a:custGeom>
                <a:avLst/>
                <a:gdLst>
                  <a:gd name="T0" fmla="*/ 1946 w 1946"/>
                  <a:gd name="T1" fmla="*/ 6 h 6"/>
                  <a:gd name="T2" fmla="*/ 0 w 1946"/>
                  <a:gd name="T3" fmla="*/ 6 h 6"/>
                  <a:gd name="T4" fmla="*/ 3 w 1946"/>
                  <a:gd name="T5" fmla="*/ 6 h 6"/>
                  <a:gd name="T6" fmla="*/ 3 w 1946"/>
                  <a:gd name="T7" fmla="*/ 6 h 6"/>
                  <a:gd name="T8" fmla="*/ 6 w 1946"/>
                  <a:gd name="T9" fmla="*/ 3 h 6"/>
                  <a:gd name="T10" fmla="*/ 6 w 1946"/>
                  <a:gd name="T11" fmla="*/ 3 h 6"/>
                  <a:gd name="T12" fmla="*/ 6 w 1946"/>
                  <a:gd name="T13" fmla="*/ 3 h 6"/>
                  <a:gd name="T14" fmla="*/ 9 w 1946"/>
                  <a:gd name="T15" fmla="*/ 3 h 6"/>
                  <a:gd name="T16" fmla="*/ 9 w 1946"/>
                  <a:gd name="T17" fmla="*/ 0 h 6"/>
                  <a:gd name="T18" fmla="*/ 9 w 1946"/>
                  <a:gd name="T19" fmla="*/ 0 h 6"/>
                  <a:gd name="T20" fmla="*/ 1937 w 1946"/>
                  <a:gd name="T21" fmla="*/ 0 h 6"/>
                  <a:gd name="T22" fmla="*/ 1937 w 1946"/>
                  <a:gd name="T23" fmla="*/ 0 h 6"/>
                  <a:gd name="T24" fmla="*/ 1940 w 1946"/>
                  <a:gd name="T25" fmla="*/ 3 h 6"/>
                  <a:gd name="T26" fmla="*/ 1940 w 1946"/>
                  <a:gd name="T27" fmla="*/ 3 h 6"/>
                  <a:gd name="T28" fmla="*/ 1940 w 1946"/>
                  <a:gd name="T29" fmla="*/ 3 h 6"/>
                  <a:gd name="T30" fmla="*/ 1943 w 1946"/>
                  <a:gd name="T31" fmla="*/ 3 h 6"/>
                  <a:gd name="T32" fmla="*/ 1943 w 1946"/>
                  <a:gd name="T33" fmla="*/ 6 h 6"/>
                  <a:gd name="T34" fmla="*/ 1946 w 1946"/>
                  <a:gd name="T35" fmla="*/ 6 h 6"/>
                  <a:gd name="T36" fmla="*/ 1946 w 194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46"/>
                  <a:gd name="T58" fmla="*/ 0 h 6"/>
                  <a:gd name="T59" fmla="*/ 1946 w 194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46" h="6">
                    <a:moveTo>
                      <a:pt x="1946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937" y="0"/>
                    </a:lnTo>
                    <a:lnTo>
                      <a:pt x="1940" y="3"/>
                    </a:lnTo>
                    <a:lnTo>
                      <a:pt x="1943" y="3"/>
                    </a:lnTo>
                    <a:lnTo>
                      <a:pt x="1943" y="6"/>
                    </a:lnTo>
                    <a:lnTo>
                      <a:pt x="1946" y="6"/>
                    </a:lnTo>
                    <a:close/>
                  </a:path>
                </a:pathLst>
              </a:custGeom>
              <a:solidFill>
                <a:srgbClr val="B3B3B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07" name="Freeform 948"/>
              <p:cNvSpPr>
                <a:spLocks/>
              </p:cNvSpPr>
              <p:nvPr/>
            </p:nvSpPr>
            <p:spPr bwMode="auto">
              <a:xfrm>
                <a:off x="2103" y="3663"/>
                <a:ext cx="1934" cy="6"/>
              </a:xfrm>
              <a:custGeom>
                <a:avLst/>
                <a:gdLst>
                  <a:gd name="T0" fmla="*/ 1934 w 1934"/>
                  <a:gd name="T1" fmla="*/ 6 h 6"/>
                  <a:gd name="T2" fmla="*/ 0 w 1934"/>
                  <a:gd name="T3" fmla="*/ 6 h 6"/>
                  <a:gd name="T4" fmla="*/ 0 w 1934"/>
                  <a:gd name="T5" fmla="*/ 6 h 6"/>
                  <a:gd name="T6" fmla="*/ 3 w 1934"/>
                  <a:gd name="T7" fmla="*/ 6 h 6"/>
                  <a:gd name="T8" fmla="*/ 3 w 1934"/>
                  <a:gd name="T9" fmla="*/ 3 h 6"/>
                  <a:gd name="T10" fmla="*/ 3 w 1934"/>
                  <a:gd name="T11" fmla="*/ 3 h 6"/>
                  <a:gd name="T12" fmla="*/ 6 w 1934"/>
                  <a:gd name="T13" fmla="*/ 3 h 6"/>
                  <a:gd name="T14" fmla="*/ 6 w 1934"/>
                  <a:gd name="T15" fmla="*/ 3 h 6"/>
                  <a:gd name="T16" fmla="*/ 6 w 1934"/>
                  <a:gd name="T17" fmla="*/ 0 h 6"/>
                  <a:gd name="T18" fmla="*/ 9 w 1934"/>
                  <a:gd name="T19" fmla="*/ 0 h 6"/>
                  <a:gd name="T20" fmla="*/ 1925 w 1934"/>
                  <a:gd name="T21" fmla="*/ 0 h 6"/>
                  <a:gd name="T22" fmla="*/ 1928 w 1934"/>
                  <a:gd name="T23" fmla="*/ 0 h 6"/>
                  <a:gd name="T24" fmla="*/ 1928 w 1934"/>
                  <a:gd name="T25" fmla="*/ 3 h 6"/>
                  <a:gd name="T26" fmla="*/ 1931 w 1934"/>
                  <a:gd name="T27" fmla="*/ 3 h 6"/>
                  <a:gd name="T28" fmla="*/ 1931 w 1934"/>
                  <a:gd name="T29" fmla="*/ 3 h 6"/>
                  <a:gd name="T30" fmla="*/ 1931 w 1934"/>
                  <a:gd name="T31" fmla="*/ 3 h 6"/>
                  <a:gd name="T32" fmla="*/ 1934 w 1934"/>
                  <a:gd name="T33" fmla="*/ 6 h 6"/>
                  <a:gd name="T34" fmla="*/ 1934 w 1934"/>
                  <a:gd name="T35" fmla="*/ 6 h 6"/>
                  <a:gd name="T36" fmla="*/ 1934 w 1934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34"/>
                  <a:gd name="T58" fmla="*/ 0 h 6"/>
                  <a:gd name="T59" fmla="*/ 1934 w 1934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34" h="6">
                    <a:moveTo>
                      <a:pt x="1934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925" y="0"/>
                    </a:lnTo>
                    <a:lnTo>
                      <a:pt x="1928" y="0"/>
                    </a:lnTo>
                    <a:lnTo>
                      <a:pt x="1928" y="3"/>
                    </a:lnTo>
                    <a:lnTo>
                      <a:pt x="1931" y="3"/>
                    </a:lnTo>
                    <a:lnTo>
                      <a:pt x="1934" y="6"/>
                    </a:lnTo>
                    <a:close/>
                  </a:path>
                </a:pathLst>
              </a:custGeom>
              <a:solidFill>
                <a:srgbClr val="B3B3B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08" name="Freeform 949"/>
              <p:cNvSpPr>
                <a:spLocks/>
              </p:cNvSpPr>
              <p:nvPr/>
            </p:nvSpPr>
            <p:spPr bwMode="auto">
              <a:xfrm>
                <a:off x="2106" y="3660"/>
                <a:ext cx="1928" cy="6"/>
              </a:xfrm>
              <a:custGeom>
                <a:avLst/>
                <a:gdLst>
                  <a:gd name="T0" fmla="*/ 1928 w 1928"/>
                  <a:gd name="T1" fmla="*/ 6 h 6"/>
                  <a:gd name="T2" fmla="*/ 0 w 1928"/>
                  <a:gd name="T3" fmla="*/ 6 h 6"/>
                  <a:gd name="T4" fmla="*/ 3 w 1928"/>
                  <a:gd name="T5" fmla="*/ 6 h 6"/>
                  <a:gd name="T6" fmla="*/ 3 w 1928"/>
                  <a:gd name="T7" fmla="*/ 6 h 6"/>
                  <a:gd name="T8" fmla="*/ 3 w 1928"/>
                  <a:gd name="T9" fmla="*/ 3 h 6"/>
                  <a:gd name="T10" fmla="*/ 6 w 1928"/>
                  <a:gd name="T11" fmla="*/ 3 h 6"/>
                  <a:gd name="T12" fmla="*/ 6 w 1928"/>
                  <a:gd name="T13" fmla="*/ 3 h 6"/>
                  <a:gd name="T14" fmla="*/ 9 w 1928"/>
                  <a:gd name="T15" fmla="*/ 3 h 6"/>
                  <a:gd name="T16" fmla="*/ 9 w 1928"/>
                  <a:gd name="T17" fmla="*/ 0 h 6"/>
                  <a:gd name="T18" fmla="*/ 9 w 1928"/>
                  <a:gd name="T19" fmla="*/ 0 h 6"/>
                  <a:gd name="T20" fmla="*/ 1919 w 1928"/>
                  <a:gd name="T21" fmla="*/ 0 h 6"/>
                  <a:gd name="T22" fmla="*/ 1919 w 1928"/>
                  <a:gd name="T23" fmla="*/ 0 h 6"/>
                  <a:gd name="T24" fmla="*/ 1922 w 1928"/>
                  <a:gd name="T25" fmla="*/ 3 h 6"/>
                  <a:gd name="T26" fmla="*/ 1922 w 1928"/>
                  <a:gd name="T27" fmla="*/ 3 h 6"/>
                  <a:gd name="T28" fmla="*/ 1922 w 1928"/>
                  <a:gd name="T29" fmla="*/ 3 h 6"/>
                  <a:gd name="T30" fmla="*/ 1925 w 1928"/>
                  <a:gd name="T31" fmla="*/ 3 h 6"/>
                  <a:gd name="T32" fmla="*/ 1925 w 1928"/>
                  <a:gd name="T33" fmla="*/ 6 h 6"/>
                  <a:gd name="T34" fmla="*/ 1928 w 1928"/>
                  <a:gd name="T35" fmla="*/ 6 h 6"/>
                  <a:gd name="T36" fmla="*/ 1928 w 1928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28"/>
                  <a:gd name="T58" fmla="*/ 0 h 6"/>
                  <a:gd name="T59" fmla="*/ 1928 w 1928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28" h="6">
                    <a:moveTo>
                      <a:pt x="1928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3"/>
                    </a:lnTo>
                    <a:lnTo>
                      <a:pt x="9" y="0"/>
                    </a:lnTo>
                    <a:lnTo>
                      <a:pt x="1919" y="0"/>
                    </a:lnTo>
                    <a:lnTo>
                      <a:pt x="1922" y="3"/>
                    </a:lnTo>
                    <a:lnTo>
                      <a:pt x="1925" y="3"/>
                    </a:lnTo>
                    <a:lnTo>
                      <a:pt x="1925" y="6"/>
                    </a:lnTo>
                    <a:lnTo>
                      <a:pt x="1928" y="6"/>
                    </a:lnTo>
                    <a:close/>
                  </a:path>
                </a:pathLst>
              </a:custGeom>
              <a:solidFill>
                <a:srgbClr val="B3B3B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09" name="Freeform 950"/>
              <p:cNvSpPr>
                <a:spLocks/>
              </p:cNvSpPr>
              <p:nvPr/>
            </p:nvSpPr>
            <p:spPr bwMode="auto">
              <a:xfrm>
                <a:off x="2112" y="3657"/>
                <a:ext cx="1916" cy="6"/>
              </a:xfrm>
              <a:custGeom>
                <a:avLst/>
                <a:gdLst>
                  <a:gd name="T0" fmla="*/ 1916 w 1916"/>
                  <a:gd name="T1" fmla="*/ 6 h 6"/>
                  <a:gd name="T2" fmla="*/ 0 w 1916"/>
                  <a:gd name="T3" fmla="*/ 6 h 6"/>
                  <a:gd name="T4" fmla="*/ 0 w 1916"/>
                  <a:gd name="T5" fmla="*/ 6 h 6"/>
                  <a:gd name="T6" fmla="*/ 3 w 1916"/>
                  <a:gd name="T7" fmla="*/ 6 h 6"/>
                  <a:gd name="T8" fmla="*/ 3 w 1916"/>
                  <a:gd name="T9" fmla="*/ 3 h 6"/>
                  <a:gd name="T10" fmla="*/ 3 w 1916"/>
                  <a:gd name="T11" fmla="*/ 3 h 6"/>
                  <a:gd name="T12" fmla="*/ 6 w 1916"/>
                  <a:gd name="T13" fmla="*/ 3 h 6"/>
                  <a:gd name="T14" fmla="*/ 6 w 1916"/>
                  <a:gd name="T15" fmla="*/ 3 h 6"/>
                  <a:gd name="T16" fmla="*/ 6 w 1916"/>
                  <a:gd name="T17" fmla="*/ 0 h 6"/>
                  <a:gd name="T18" fmla="*/ 9 w 1916"/>
                  <a:gd name="T19" fmla="*/ 0 h 6"/>
                  <a:gd name="T20" fmla="*/ 1910 w 1916"/>
                  <a:gd name="T21" fmla="*/ 0 h 6"/>
                  <a:gd name="T22" fmla="*/ 1910 w 1916"/>
                  <a:gd name="T23" fmla="*/ 0 h 6"/>
                  <a:gd name="T24" fmla="*/ 1910 w 1916"/>
                  <a:gd name="T25" fmla="*/ 3 h 6"/>
                  <a:gd name="T26" fmla="*/ 1913 w 1916"/>
                  <a:gd name="T27" fmla="*/ 3 h 6"/>
                  <a:gd name="T28" fmla="*/ 1913 w 1916"/>
                  <a:gd name="T29" fmla="*/ 3 h 6"/>
                  <a:gd name="T30" fmla="*/ 1913 w 1916"/>
                  <a:gd name="T31" fmla="*/ 3 h 6"/>
                  <a:gd name="T32" fmla="*/ 1916 w 1916"/>
                  <a:gd name="T33" fmla="*/ 6 h 6"/>
                  <a:gd name="T34" fmla="*/ 1916 w 1916"/>
                  <a:gd name="T35" fmla="*/ 6 h 6"/>
                  <a:gd name="T36" fmla="*/ 1916 w 191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16"/>
                  <a:gd name="T58" fmla="*/ 0 h 6"/>
                  <a:gd name="T59" fmla="*/ 1916 w 191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16" h="6">
                    <a:moveTo>
                      <a:pt x="1916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910" y="0"/>
                    </a:lnTo>
                    <a:lnTo>
                      <a:pt x="1910" y="3"/>
                    </a:lnTo>
                    <a:lnTo>
                      <a:pt x="1913" y="3"/>
                    </a:lnTo>
                    <a:lnTo>
                      <a:pt x="1916" y="6"/>
                    </a:lnTo>
                    <a:close/>
                  </a:path>
                </a:pathLst>
              </a:custGeom>
              <a:solidFill>
                <a:srgbClr val="B3B3B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10" name="Freeform 951"/>
              <p:cNvSpPr>
                <a:spLocks/>
              </p:cNvSpPr>
              <p:nvPr/>
            </p:nvSpPr>
            <p:spPr bwMode="auto">
              <a:xfrm>
                <a:off x="2115" y="3654"/>
                <a:ext cx="1910" cy="6"/>
              </a:xfrm>
              <a:custGeom>
                <a:avLst/>
                <a:gdLst>
                  <a:gd name="T0" fmla="*/ 1910 w 1910"/>
                  <a:gd name="T1" fmla="*/ 6 h 6"/>
                  <a:gd name="T2" fmla="*/ 0 w 1910"/>
                  <a:gd name="T3" fmla="*/ 6 h 6"/>
                  <a:gd name="T4" fmla="*/ 3 w 1910"/>
                  <a:gd name="T5" fmla="*/ 6 h 6"/>
                  <a:gd name="T6" fmla="*/ 3 w 1910"/>
                  <a:gd name="T7" fmla="*/ 6 h 6"/>
                  <a:gd name="T8" fmla="*/ 3 w 1910"/>
                  <a:gd name="T9" fmla="*/ 3 h 6"/>
                  <a:gd name="T10" fmla="*/ 6 w 1910"/>
                  <a:gd name="T11" fmla="*/ 3 h 6"/>
                  <a:gd name="T12" fmla="*/ 6 w 1910"/>
                  <a:gd name="T13" fmla="*/ 3 h 6"/>
                  <a:gd name="T14" fmla="*/ 6 w 1910"/>
                  <a:gd name="T15" fmla="*/ 3 h 6"/>
                  <a:gd name="T16" fmla="*/ 9 w 1910"/>
                  <a:gd name="T17" fmla="*/ 0 h 6"/>
                  <a:gd name="T18" fmla="*/ 9 w 1910"/>
                  <a:gd name="T19" fmla="*/ 0 h 6"/>
                  <a:gd name="T20" fmla="*/ 1901 w 1910"/>
                  <a:gd name="T21" fmla="*/ 0 h 6"/>
                  <a:gd name="T22" fmla="*/ 1904 w 1910"/>
                  <a:gd name="T23" fmla="*/ 0 h 6"/>
                  <a:gd name="T24" fmla="*/ 1904 w 1910"/>
                  <a:gd name="T25" fmla="*/ 3 h 6"/>
                  <a:gd name="T26" fmla="*/ 1904 w 1910"/>
                  <a:gd name="T27" fmla="*/ 3 h 6"/>
                  <a:gd name="T28" fmla="*/ 1907 w 1910"/>
                  <a:gd name="T29" fmla="*/ 3 h 6"/>
                  <a:gd name="T30" fmla="*/ 1907 w 1910"/>
                  <a:gd name="T31" fmla="*/ 3 h 6"/>
                  <a:gd name="T32" fmla="*/ 1907 w 1910"/>
                  <a:gd name="T33" fmla="*/ 6 h 6"/>
                  <a:gd name="T34" fmla="*/ 1910 w 1910"/>
                  <a:gd name="T35" fmla="*/ 6 h 6"/>
                  <a:gd name="T36" fmla="*/ 1910 w 1910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10"/>
                  <a:gd name="T58" fmla="*/ 0 h 6"/>
                  <a:gd name="T59" fmla="*/ 1910 w 1910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10" h="6">
                    <a:moveTo>
                      <a:pt x="191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1901" y="0"/>
                    </a:lnTo>
                    <a:lnTo>
                      <a:pt x="1904" y="0"/>
                    </a:lnTo>
                    <a:lnTo>
                      <a:pt x="1904" y="3"/>
                    </a:lnTo>
                    <a:lnTo>
                      <a:pt x="1907" y="3"/>
                    </a:lnTo>
                    <a:lnTo>
                      <a:pt x="1907" y="6"/>
                    </a:lnTo>
                    <a:lnTo>
                      <a:pt x="1910" y="6"/>
                    </a:lnTo>
                    <a:close/>
                  </a:path>
                </a:pathLst>
              </a:custGeom>
              <a:solidFill>
                <a:srgbClr val="B3B3B2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11" name="Freeform 952"/>
              <p:cNvSpPr>
                <a:spLocks/>
              </p:cNvSpPr>
              <p:nvPr/>
            </p:nvSpPr>
            <p:spPr bwMode="auto">
              <a:xfrm>
                <a:off x="2121" y="3651"/>
                <a:ext cx="1901" cy="6"/>
              </a:xfrm>
              <a:custGeom>
                <a:avLst/>
                <a:gdLst>
                  <a:gd name="T0" fmla="*/ 1901 w 1901"/>
                  <a:gd name="T1" fmla="*/ 6 h 6"/>
                  <a:gd name="T2" fmla="*/ 0 w 1901"/>
                  <a:gd name="T3" fmla="*/ 6 h 6"/>
                  <a:gd name="T4" fmla="*/ 0 w 1901"/>
                  <a:gd name="T5" fmla="*/ 6 h 6"/>
                  <a:gd name="T6" fmla="*/ 0 w 1901"/>
                  <a:gd name="T7" fmla="*/ 6 h 6"/>
                  <a:gd name="T8" fmla="*/ 3 w 1901"/>
                  <a:gd name="T9" fmla="*/ 3 h 6"/>
                  <a:gd name="T10" fmla="*/ 3 w 1901"/>
                  <a:gd name="T11" fmla="*/ 3 h 6"/>
                  <a:gd name="T12" fmla="*/ 3 w 1901"/>
                  <a:gd name="T13" fmla="*/ 3 h 6"/>
                  <a:gd name="T14" fmla="*/ 7 w 1901"/>
                  <a:gd name="T15" fmla="*/ 3 h 6"/>
                  <a:gd name="T16" fmla="*/ 7 w 1901"/>
                  <a:gd name="T17" fmla="*/ 0 h 6"/>
                  <a:gd name="T18" fmla="*/ 7 w 1901"/>
                  <a:gd name="T19" fmla="*/ 0 h 6"/>
                  <a:gd name="T20" fmla="*/ 1892 w 1901"/>
                  <a:gd name="T21" fmla="*/ 0 h 6"/>
                  <a:gd name="T22" fmla="*/ 1892 w 1901"/>
                  <a:gd name="T23" fmla="*/ 0 h 6"/>
                  <a:gd name="T24" fmla="*/ 1895 w 1901"/>
                  <a:gd name="T25" fmla="*/ 3 h 6"/>
                  <a:gd name="T26" fmla="*/ 1895 w 1901"/>
                  <a:gd name="T27" fmla="*/ 3 h 6"/>
                  <a:gd name="T28" fmla="*/ 1895 w 1901"/>
                  <a:gd name="T29" fmla="*/ 3 h 6"/>
                  <a:gd name="T30" fmla="*/ 1898 w 1901"/>
                  <a:gd name="T31" fmla="*/ 3 h 6"/>
                  <a:gd name="T32" fmla="*/ 1898 w 1901"/>
                  <a:gd name="T33" fmla="*/ 6 h 6"/>
                  <a:gd name="T34" fmla="*/ 1898 w 1901"/>
                  <a:gd name="T35" fmla="*/ 6 h 6"/>
                  <a:gd name="T36" fmla="*/ 1901 w 190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901"/>
                  <a:gd name="T58" fmla="*/ 0 h 6"/>
                  <a:gd name="T59" fmla="*/ 1901 w 190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901" h="6">
                    <a:moveTo>
                      <a:pt x="1901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1892" y="0"/>
                    </a:lnTo>
                    <a:lnTo>
                      <a:pt x="1895" y="3"/>
                    </a:lnTo>
                    <a:lnTo>
                      <a:pt x="1898" y="3"/>
                    </a:lnTo>
                    <a:lnTo>
                      <a:pt x="1898" y="6"/>
                    </a:lnTo>
                    <a:lnTo>
                      <a:pt x="1901" y="6"/>
                    </a:lnTo>
                    <a:close/>
                  </a:path>
                </a:pathLst>
              </a:custGeom>
              <a:solidFill>
                <a:srgbClr val="B0B0A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12" name="Freeform 953"/>
              <p:cNvSpPr>
                <a:spLocks/>
              </p:cNvSpPr>
              <p:nvPr/>
            </p:nvSpPr>
            <p:spPr bwMode="auto">
              <a:xfrm>
                <a:off x="2124" y="3648"/>
                <a:ext cx="1892" cy="6"/>
              </a:xfrm>
              <a:custGeom>
                <a:avLst/>
                <a:gdLst>
                  <a:gd name="T0" fmla="*/ 1892 w 1892"/>
                  <a:gd name="T1" fmla="*/ 6 h 6"/>
                  <a:gd name="T2" fmla="*/ 0 w 1892"/>
                  <a:gd name="T3" fmla="*/ 6 h 6"/>
                  <a:gd name="T4" fmla="*/ 0 w 1892"/>
                  <a:gd name="T5" fmla="*/ 6 h 6"/>
                  <a:gd name="T6" fmla="*/ 4 w 1892"/>
                  <a:gd name="T7" fmla="*/ 6 h 6"/>
                  <a:gd name="T8" fmla="*/ 4 w 1892"/>
                  <a:gd name="T9" fmla="*/ 3 h 6"/>
                  <a:gd name="T10" fmla="*/ 4 w 1892"/>
                  <a:gd name="T11" fmla="*/ 3 h 6"/>
                  <a:gd name="T12" fmla="*/ 7 w 1892"/>
                  <a:gd name="T13" fmla="*/ 3 h 6"/>
                  <a:gd name="T14" fmla="*/ 7 w 1892"/>
                  <a:gd name="T15" fmla="*/ 3 h 6"/>
                  <a:gd name="T16" fmla="*/ 7 w 1892"/>
                  <a:gd name="T17" fmla="*/ 0 h 6"/>
                  <a:gd name="T18" fmla="*/ 10 w 1892"/>
                  <a:gd name="T19" fmla="*/ 0 h 6"/>
                  <a:gd name="T20" fmla="*/ 1886 w 1892"/>
                  <a:gd name="T21" fmla="*/ 0 h 6"/>
                  <a:gd name="T22" fmla="*/ 1886 w 1892"/>
                  <a:gd name="T23" fmla="*/ 0 h 6"/>
                  <a:gd name="T24" fmla="*/ 1886 w 1892"/>
                  <a:gd name="T25" fmla="*/ 3 h 6"/>
                  <a:gd name="T26" fmla="*/ 1889 w 1892"/>
                  <a:gd name="T27" fmla="*/ 3 h 6"/>
                  <a:gd name="T28" fmla="*/ 1889 w 1892"/>
                  <a:gd name="T29" fmla="*/ 3 h 6"/>
                  <a:gd name="T30" fmla="*/ 1889 w 1892"/>
                  <a:gd name="T31" fmla="*/ 3 h 6"/>
                  <a:gd name="T32" fmla="*/ 1892 w 1892"/>
                  <a:gd name="T33" fmla="*/ 6 h 6"/>
                  <a:gd name="T34" fmla="*/ 1892 w 1892"/>
                  <a:gd name="T35" fmla="*/ 6 h 6"/>
                  <a:gd name="T36" fmla="*/ 1892 w 1892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92"/>
                  <a:gd name="T58" fmla="*/ 0 h 6"/>
                  <a:gd name="T59" fmla="*/ 1892 w 1892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92" h="6">
                    <a:moveTo>
                      <a:pt x="1892" y="6"/>
                    </a:moveTo>
                    <a:lnTo>
                      <a:pt x="0" y="6"/>
                    </a:lnTo>
                    <a:lnTo>
                      <a:pt x="4" y="6"/>
                    </a:lnTo>
                    <a:lnTo>
                      <a:pt x="4" y="3"/>
                    </a:lnTo>
                    <a:lnTo>
                      <a:pt x="7" y="3"/>
                    </a:lnTo>
                    <a:lnTo>
                      <a:pt x="7" y="0"/>
                    </a:lnTo>
                    <a:lnTo>
                      <a:pt x="10" y="0"/>
                    </a:lnTo>
                    <a:lnTo>
                      <a:pt x="1886" y="0"/>
                    </a:lnTo>
                    <a:lnTo>
                      <a:pt x="1886" y="3"/>
                    </a:lnTo>
                    <a:lnTo>
                      <a:pt x="1889" y="3"/>
                    </a:lnTo>
                    <a:lnTo>
                      <a:pt x="1892" y="6"/>
                    </a:lnTo>
                    <a:close/>
                  </a:path>
                </a:pathLst>
              </a:custGeom>
              <a:solidFill>
                <a:srgbClr val="B0B0A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13" name="Freeform 954"/>
              <p:cNvSpPr>
                <a:spLocks/>
              </p:cNvSpPr>
              <p:nvPr/>
            </p:nvSpPr>
            <p:spPr bwMode="auto">
              <a:xfrm>
                <a:off x="2128" y="3645"/>
                <a:ext cx="1885" cy="6"/>
              </a:xfrm>
              <a:custGeom>
                <a:avLst/>
                <a:gdLst>
                  <a:gd name="T0" fmla="*/ 1885 w 1885"/>
                  <a:gd name="T1" fmla="*/ 6 h 6"/>
                  <a:gd name="T2" fmla="*/ 0 w 1885"/>
                  <a:gd name="T3" fmla="*/ 6 h 6"/>
                  <a:gd name="T4" fmla="*/ 3 w 1885"/>
                  <a:gd name="T5" fmla="*/ 6 h 6"/>
                  <a:gd name="T6" fmla="*/ 3 w 1885"/>
                  <a:gd name="T7" fmla="*/ 6 h 6"/>
                  <a:gd name="T8" fmla="*/ 3 w 1885"/>
                  <a:gd name="T9" fmla="*/ 3 h 6"/>
                  <a:gd name="T10" fmla="*/ 6 w 1885"/>
                  <a:gd name="T11" fmla="*/ 3 h 6"/>
                  <a:gd name="T12" fmla="*/ 6 w 1885"/>
                  <a:gd name="T13" fmla="*/ 3 h 6"/>
                  <a:gd name="T14" fmla="*/ 6 w 1885"/>
                  <a:gd name="T15" fmla="*/ 3 h 6"/>
                  <a:gd name="T16" fmla="*/ 9 w 1885"/>
                  <a:gd name="T17" fmla="*/ 0 h 6"/>
                  <a:gd name="T18" fmla="*/ 9 w 1885"/>
                  <a:gd name="T19" fmla="*/ 0 h 6"/>
                  <a:gd name="T20" fmla="*/ 1876 w 1885"/>
                  <a:gd name="T21" fmla="*/ 0 h 6"/>
                  <a:gd name="T22" fmla="*/ 1879 w 1885"/>
                  <a:gd name="T23" fmla="*/ 0 h 6"/>
                  <a:gd name="T24" fmla="*/ 1879 w 1885"/>
                  <a:gd name="T25" fmla="*/ 3 h 6"/>
                  <a:gd name="T26" fmla="*/ 1879 w 1885"/>
                  <a:gd name="T27" fmla="*/ 3 h 6"/>
                  <a:gd name="T28" fmla="*/ 1882 w 1885"/>
                  <a:gd name="T29" fmla="*/ 3 h 6"/>
                  <a:gd name="T30" fmla="*/ 1882 w 1885"/>
                  <a:gd name="T31" fmla="*/ 3 h 6"/>
                  <a:gd name="T32" fmla="*/ 1882 w 1885"/>
                  <a:gd name="T33" fmla="*/ 6 h 6"/>
                  <a:gd name="T34" fmla="*/ 1885 w 1885"/>
                  <a:gd name="T35" fmla="*/ 6 h 6"/>
                  <a:gd name="T36" fmla="*/ 1885 w 188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85"/>
                  <a:gd name="T58" fmla="*/ 0 h 6"/>
                  <a:gd name="T59" fmla="*/ 1885 w 188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85" h="6">
                    <a:moveTo>
                      <a:pt x="1885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9" y="0"/>
                    </a:lnTo>
                    <a:lnTo>
                      <a:pt x="1876" y="0"/>
                    </a:lnTo>
                    <a:lnTo>
                      <a:pt x="1879" y="0"/>
                    </a:lnTo>
                    <a:lnTo>
                      <a:pt x="1879" y="3"/>
                    </a:lnTo>
                    <a:lnTo>
                      <a:pt x="1882" y="3"/>
                    </a:lnTo>
                    <a:lnTo>
                      <a:pt x="1882" y="6"/>
                    </a:lnTo>
                    <a:lnTo>
                      <a:pt x="1885" y="6"/>
                    </a:lnTo>
                    <a:close/>
                  </a:path>
                </a:pathLst>
              </a:custGeom>
              <a:solidFill>
                <a:srgbClr val="B0B0A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14" name="Freeform 955"/>
              <p:cNvSpPr>
                <a:spLocks/>
              </p:cNvSpPr>
              <p:nvPr/>
            </p:nvSpPr>
            <p:spPr bwMode="auto">
              <a:xfrm>
                <a:off x="2134" y="3642"/>
                <a:ext cx="1876" cy="6"/>
              </a:xfrm>
              <a:custGeom>
                <a:avLst/>
                <a:gdLst>
                  <a:gd name="T0" fmla="*/ 1876 w 1876"/>
                  <a:gd name="T1" fmla="*/ 6 h 6"/>
                  <a:gd name="T2" fmla="*/ 0 w 1876"/>
                  <a:gd name="T3" fmla="*/ 6 h 6"/>
                  <a:gd name="T4" fmla="*/ 0 w 1876"/>
                  <a:gd name="T5" fmla="*/ 6 h 6"/>
                  <a:gd name="T6" fmla="*/ 0 w 1876"/>
                  <a:gd name="T7" fmla="*/ 6 h 6"/>
                  <a:gd name="T8" fmla="*/ 3 w 1876"/>
                  <a:gd name="T9" fmla="*/ 3 h 6"/>
                  <a:gd name="T10" fmla="*/ 3 w 1876"/>
                  <a:gd name="T11" fmla="*/ 3 h 6"/>
                  <a:gd name="T12" fmla="*/ 3 w 1876"/>
                  <a:gd name="T13" fmla="*/ 3 h 6"/>
                  <a:gd name="T14" fmla="*/ 3 w 1876"/>
                  <a:gd name="T15" fmla="*/ 3 h 6"/>
                  <a:gd name="T16" fmla="*/ 6 w 1876"/>
                  <a:gd name="T17" fmla="*/ 0 h 6"/>
                  <a:gd name="T18" fmla="*/ 6 w 1876"/>
                  <a:gd name="T19" fmla="*/ 0 h 6"/>
                  <a:gd name="T20" fmla="*/ 1867 w 1876"/>
                  <a:gd name="T21" fmla="*/ 0 h 6"/>
                  <a:gd name="T22" fmla="*/ 1867 w 1876"/>
                  <a:gd name="T23" fmla="*/ 0 h 6"/>
                  <a:gd name="T24" fmla="*/ 1870 w 1876"/>
                  <a:gd name="T25" fmla="*/ 3 h 6"/>
                  <a:gd name="T26" fmla="*/ 1870 w 1876"/>
                  <a:gd name="T27" fmla="*/ 3 h 6"/>
                  <a:gd name="T28" fmla="*/ 1870 w 1876"/>
                  <a:gd name="T29" fmla="*/ 3 h 6"/>
                  <a:gd name="T30" fmla="*/ 1873 w 1876"/>
                  <a:gd name="T31" fmla="*/ 3 h 6"/>
                  <a:gd name="T32" fmla="*/ 1873 w 1876"/>
                  <a:gd name="T33" fmla="*/ 6 h 6"/>
                  <a:gd name="T34" fmla="*/ 1873 w 1876"/>
                  <a:gd name="T35" fmla="*/ 6 h 6"/>
                  <a:gd name="T36" fmla="*/ 1876 w 187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76"/>
                  <a:gd name="T58" fmla="*/ 0 h 6"/>
                  <a:gd name="T59" fmla="*/ 1876 w 187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76" h="6">
                    <a:moveTo>
                      <a:pt x="1876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867" y="0"/>
                    </a:lnTo>
                    <a:lnTo>
                      <a:pt x="1870" y="3"/>
                    </a:lnTo>
                    <a:lnTo>
                      <a:pt x="1873" y="3"/>
                    </a:lnTo>
                    <a:lnTo>
                      <a:pt x="1873" y="6"/>
                    </a:lnTo>
                    <a:lnTo>
                      <a:pt x="1876" y="6"/>
                    </a:lnTo>
                    <a:close/>
                  </a:path>
                </a:pathLst>
              </a:custGeom>
              <a:solidFill>
                <a:srgbClr val="B0B0A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15" name="Freeform 956"/>
              <p:cNvSpPr>
                <a:spLocks/>
              </p:cNvSpPr>
              <p:nvPr/>
            </p:nvSpPr>
            <p:spPr bwMode="auto">
              <a:xfrm>
                <a:off x="2137" y="3639"/>
                <a:ext cx="1867" cy="6"/>
              </a:xfrm>
              <a:custGeom>
                <a:avLst/>
                <a:gdLst>
                  <a:gd name="T0" fmla="*/ 1867 w 1867"/>
                  <a:gd name="T1" fmla="*/ 6 h 6"/>
                  <a:gd name="T2" fmla="*/ 0 w 1867"/>
                  <a:gd name="T3" fmla="*/ 6 h 6"/>
                  <a:gd name="T4" fmla="*/ 0 w 1867"/>
                  <a:gd name="T5" fmla="*/ 6 h 6"/>
                  <a:gd name="T6" fmla="*/ 3 w 1867"/>
                  <a:gd name="T7" fmla="*/ 6 h 6"/>
                  <a:gd name="T8" fmla="*/ 3 w 1867"/>
                  <a:gd name="T9" fmla="*/ 3 h 6"/>
                  <a:gd name="T10" fmla="*/ 3 w 1867"/>
                  <a:gd name="T11" fmla="*/ 3 h 6"/>
                  <a:gd name="T12" fmla="*/ 3 w 1867"/>
                  <a:gd name="T13" fmla="*/ 3 h 6"/>
                  <a:gd name="T14" fmla="*/ 6 w 1867"/>
                  <a:gd name="T15" fmla="*/ 3 h 6"/>
                  <a:gd name="T16" fmla="*/ 6 w 1867"/>
                  <a:gd name="T17" fmla="*/ 0 h 6"/>
                  <a:gd name="T18" fmla="*/ 6 w 1867"/>
                  <a:gd name="T19" fmla="*/ 0 h 6"/>
                  <a:gd name="T20" fmla="*/ 1861 w 1867"/>
                  <a:gd name="T21" fmla="*/ 0 h 6"/>
                  <a:gd name="T22" fmla="*/ 1861 w 1867"/>
                  <a:gd name="T23" fmla="*/ 0 h 6"/>
                  <a:gd name="T24" fmla="*/ 1864 w 1867"/>
                  <a:gd name="T25" fmla="*/ 3 h 6"/>
                  <a:gd name="T26" fmla="*/ 1864 w 1867"/>
                  <a:gd name="T27" fmla="*/ 3 h 6"/>
                  <a:gd name="T28" fmla="*/ 1864 w 1867"/>
                  <a:gd name="T29" fmla="*/ 3 h 6"/>
                  <a:gd name="T30" fmla="*/ 1864 w 1867"/>
                  <a:gd name="T31" fmla="*/ 3 h 6"/>
                  <a:gd name="T32" fmla="*/ 1867 w 1867"/>
                  <a:gd name="T33" fmla="*/ 6 h 6"/>
                  <a:gd name="T34" fmla="*/ 1867 w 1867"/>
                  <a:gd name="T35" fmla="*/ 6 h 6"/>
                  <a:gd name="T36" fmla="*/ 1867 w 1867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67"/>
                  <a:gd name="T58" fmla="*/ 0 h 6"/>
                  <a:gd name="T59" fmla="*/ 1867 w 1867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67" h="6">
                    <a:moveTo>
                      <a:pt x="1867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1861" y="0"/>
                    </a:lnTo>
                    <a:lnTo>
                      <a:pt x="1864" y="3"/>
                    </a:lnTo>
                    <a:lnTo>
                      <a:pt x="1867" y="6"/>
                    </a:lnTo>
                    <a:close/>
                  </a:path>
                </a:pathLst>
              </a:custGeom>
              <a:solidFill>
                <a:srgbClr val="B0B0A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16" name="Freeform 957"/>
              <p:cNvSpPr>
                <a:spLocks/>
              </p:cNvSpPr>
              <p:nvPr/>
            </p:nvSpPr>
            <p:spPr bwMode="auto">
              <a:xfrm>
                <a:off x="2140" y="3636"/>
                <a:ext cx="1861" cy="6"/>
              </a:xfrm>
              <a:custGeom>
                <a:avLst/>
                <a:gdLst>
                  <a:gd name="T0" fmla="*/ 1861 w 1861"/>
                  <a:gd name="T1" fmla="*/ 6 h 6"/>
                  <a:gd name="T2" fmla="*/ 0 w 1861"/>
                  <a:gd name="T3" fmla="*/ 6 h 6"/>
                  <a:gd name="T4" fmla="*/ 0 w 1861"/>
                  <a:gd name="T5" fmla="*/ 6 h 6"/>
                  <a:gd name="T6" fmla="*/ 3 w 1861"/>
                  <a:gd name="T7" fmla="*/ 6 h 6"/>
                  <a:gd name="T8" fmla="*/ 3 w 1861"/>
                  <a:gd name="T9" fmla="*/ 3 h 6"/>
                  <a:gd name="T10" fmla="*/ 3 w 1861"/>
                  <a:gd name="T11" fmla="*/ 3 h 6"/>
                  <a:gd name="T12" fmla="*/ 6 w 1861"/>
                  <a:gd name="T13" fmla="*/ 3 h 6"/>
                  <a:gd name="T14" fmla="*/ 6 w 1861"/>
                  <a:gd name="T15" fmla="*/ 3 h 6"/>
                  <a:gd name="T16" fmla="*/ 6 w 1861"/>
                  <a:gd name="T17" fmla="*/ 0 h 6"/>
                  <a:gd name="T18" fmla="*/ 9 w 1861"/>
                  <a:gd name="T19" fmla="*/ 0 h 6"/>
                  <a:gd name="T20" fmla="*/ 1855 w 1861"/>
                  <a:gd name="T21" fmla="*/ 0 h 6"/>
                  <a:gd name="T22" fmla="*/ 1855 w 1861"/>
                  <a:gd name="T23" fmla="*/ 0 h 6"/>
                  <a:gd name="T24" fmla="*/ 1855 w 1861"/>
                  <a:gd name="T25" fmla="*/ 3 h 6"/>
                  <a:gd name="T26" fmla="*/ 1858 w 1861"/>
                  <a:gd name="T27" fmla="*/ 3 h 6"/>
                  <a:gd name="T28" fmla="*/ 1858 w 1861"/>
                  <a:gd name="T29" fmla="*/ 3 h 6"/>
                  <a:gd name="T30" fmla="*/ 1858 w 1861"/>
                  <a:gd name="T31" fmla="*/ 3 h 6"/>
                  <a:gd name="T32" fmla="*/ 1861 w 1861"/>
                  <a:gd name="T33" fmla="*/ 6 h 6"/>
                  <a:gd name="T34" fmla="*/ 1861 w 1861"/>
                  <a:gd name="T35" fmla="*/ 6 h 6"/>
                  <a:gd name="T36" fmla="*/ 1861 w 186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61"/>
                  <a:gd name="T58" fmla="*/ 0 h 6"/>
                  <a:gd name="T59" fmla="*/ 1861 w 186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61" h="6">
                    <a:moveTo>
                      <a:pt x="1861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855" y="0"/>
                    </a:lnTo>
                    <a:lnTo>
                      <a:pt x="1855" y="3"/>
                    </a:lnTo>
                    <a:lnTo>
                      <a:pt x="1858" y="3"/>
                    </a:lnTo>
                    <a:lnTo>
                      <a:pt x="1861" y="6"/>
                    </a:lnTo>
                    <a:close/>
                  </a:path>
                </a:pathLst>
              </a:custGeom>
              <a:solidFill>
                <a:srgbClr val="B0B0A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17" name="Freeform 958"/>
              <p:cNvSpPr>
                <a:spLocks/>
              </p:cNvSpPr>
              <p:nvPr/>
            </p:nvSpPr>
            <p:spPr bwMode="auto">
              <a:xfrm>
                <a:off x="2143" y="3633"/>
                <a:ext cx="1855" cy="6"/>
              </a:xfrm>
              <a:custGeom>
                <a:avLst/>
                <a:gdLst>
                  <a:gd name="T0" fmla="*/ 1855 w 1855"/>
                  <a:gd name="T1" fmla="*/ 6 h 6"/>
                  <a:gd name="T2" fmla="*/ 0 w 1855"/>
                  <a:gd name="T3" fmla="*/ 6 h 6"/>
                  <a:gd name="T4" fmla="*/ 3 w 1855"/>
                  <a:gd name="T5" fmla="*/ 6 h 6"/>
                  <a:gd name="T6" fmla="*/ 3 w 1855"/>
                  <a:gd name="T7" fmla="*/ 6 h 6"/>
                  <a:gd name="T8" fmla="*/ 3 w 1855"/>
                  <a:gd name="T9" fmla="*/ 3 h 6"/>
                  <a:gd name="T10" fmla="*/ 6 w 1855"/>
                  <a:gd name="T11" fmla="*/ 3 h 6"/>
                  <a:gd name="T12" fmla="*/ 6 w 1855"/>
                  <a:gd name="T13" fmla="*/ 3 h 6"/>
                  <a:gd name="T14" fmla="*/ 6 w 1855"/>
                  <a:gd name="T15" fmla="*/ 3 h 6"/>
                  <a:gd name="T16" fmla="*/ 6 w 1855"/>
                  <a:gd name="T17" fmla="*/ 0 h 6"/>
                  <a:gd name="T18" fmla="*/ 9 w 1855"/>
                  <a:gd name="T19" fmla="*/ 0 h 6"/>
                  <a:gd name="T20" fmla="*/ 1849 w 1855"/>
                  <a:gd name="T21" fmla="*/ 0 h 6"/>
                  <a:gd name="T22" fmla="*/ 1849 w 1855"/>
                  <a:gd name="T23" fmla="*/ 0 h 6"/>
                  <a:gd name="T24" fmla="*/ 1849 w 1855"/>
                  <a:gd name="T25" fmla="*/ 3 h 6"/>
                  <a:gd name="T26" fmla="*/ 1849 w 1855"/>
                  <a:gd name="T27" fmla="*/ 3 h 6"/>
                  <a:gd name="T28" fmla="*/ 1852 w 1855"/>
                  <a:gd name="T29" fmla="*/ 3 h 6"/>
                  <a:gd name="T30" fmla="*/ 1852 w 1855"/>
                  <a:gd name="T31" fmla="*/ 3 h 6"/>
                  <a:gd name="T32" fmla="*/ 1852 w 1855"/>
                  <a:gd name="T33" fmla="*/ 6 h 6"/>
                  <a:gd name="T34" fmla="*/ 1855 w 1855"/>
                  <a:gd name="T35" fmla="*/ 6 h 6"/>
                  <a:gd name="T36" fmla="*/ 1855 w 185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55"/>
                  <a:gd name="T58" fmla="*/ 0 h 6"/>
                  <a:gd name="T59" fmla="*/ 1855 w 185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55" h="6">
                    <a:moveTo>
                      <a:pt x="1855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9" y="0"/>
                    </a:lnTo>
                    <a:lnTo>
                      <a:pt x="1849" y="0"/>
                    </a:lnTo>
                    <a:lnTo>
                      <a:pt x="1849" y="3"/>
                    </a:lnTo>
                    <a:lnTo>
                      <a:pt x="1852" y="3"/>
                    </a:lnTo>
                    <a:lnTo>
                      <a:pt x="1852" y="6"/>
                    </a:lnTo>
                    <a:lnTo>
                      <a:pt x="1855" y="6"/>
                    </a:lnTo>
                    <a:close/>
                  </a:path>
                </a:pathLst>
              </a:custGeom>
              <a:solidFill>
                <a:srgbClr val="B0B0A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18" name="Freeform 959"/>
              <p:cNvSpPr>
                <a:spLocks/>
              </p:cNvSpPr>
              <p:nvPr/>
            </p:nvSpPr>
            <p:spPr bwMode="auto">
              <a:xfrm>
                <a:off x="2149" y="3630"/>
                <a:ext cx="1846" cy="6"/>
              </a:xfrm>
              <a:custGeom>
                <a:avLst/>
                <a:gdLst>
                  <a:gd name="T0" fmla="*/ 1846 w 1846"/>
                  <a:gd name="T1" fmla="*/ 6 h 6"/>
                  <a:gd name="T2" fmla="*/ 0 w 1846"/>
                  <a:gd name="T3" fmla="*/ 6 h 6"/>
                  <a:gd name="T4" fmla="*/ 0 w 1846"/>
                  <a:gd name="T5" fmla="*/ 6 h 6"/>
                  <a:gd name="T6" fmla="*/ 0 w 1846"/>
                  <a:gd name="T7" fmla="*/ 6 h 6"/>
                  <a:gd name="T8" fmla="*/ 0 w 1846"/>
                  <a:gd name="T9" fmla="*/ 3 h 6"/>
                  <a:gd name="T10" fmla="*/ 3 w 1846"/>
                  <a:gd name="T11" fmla="*/ 3 h 6"/>
                  <a:gd name="T12" fmla="*/ 3 w 1846"/>
                  <a:gd name="T13" fmla="*/ 3 h 6"/>
                  <a:gd name="T14" fmla="*/ 3 w 1846"/>
                  <a:gd name="T15" fmla="*/ 3 h 6"/>
                  <a:gd name="T16" fmla="*/ 6 w 1846"/>
                  <a:gd name="T17" fmla="*/ 0 h 6"/>
                  <a:gd name="T18" fmla="*/ 6 w 1846"/>
                  <a:gd name="T19" fmla="*/ 0 h 6"/>
                  <a:gd name="T20" fmla="*/ 1837 w 1846"/>
                  <a:gd name="T21" fmla="*/ 0 h 6"/>
                  <a:gd name="T22" fmla="*/ 1840 w 1846"/>
                  <a:gd name="T23" fmla="*/ 0 h 6"/>
                  <a:gd name="T24" fmla="*/ 1840 w 1846"/>
                  <a:gd name="T25" fmla="*/ 3 h 6"/>
                  <a:gd name="T26" fmla="*/ 1840 w 1846"/>
                  <a:gd name="T27" fmla="*/ 3 h 6"/>
                  <a:gd name="T28" fmla="*/ 1843 w 1846"/>
                  <a:gd name="T29" fmla="*/ 3 h 6"/>
                  <a:gd name="T30" fmla="*/ 1843 w 1846"/>
                  <a:gd name="T31" fmla="*/ 3 h 6"/>
                  <a:gd name="T32" fmla="*/ 1843 w 1846"/>
                  <a:gd name="T33" fmla="*/ 6 h 6"/>
                  <a:gd name="T34" fmla="*/ 1843 w 1846"/>
                  <a:gd name="T35" fmla="*/ 6 h 6"/>
                  <a:gd name="T36" fmla="*/ 1846 w 184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46"/>
                  <a:gd name="T58" fmla="*/ 0 h 6"/>
                  <a:gd name="T59" fmla="*/ 1846 w 184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46" h="6">
                    <a:moveTo>
                      <a:pt x="1846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837" y="0"/>
                    </a:lnTo>
                    <a:lnTo>
                      <a:pt x="1840" y="0"/>
                    </a:lnTo>
                    <a:lnTo>
                      <a:pt x="1840" y="3"/>
                    </a:lnTo>
                    <a:lnTo>
                      <a:pt x="1843" y="3"/>
                    </a:lnTo>
                    <a:lnTo>
                      <a:pt x="1843" y="6"/>
                    </a:lnTo>
                    <a:lnTo>
                      <a:pt x="1846" y="6"/>
                    </a:lnTo>
                    <a:close/>
                  </a:path>
                </a:pathLst>
              </a:custGeom>
              <a:solidFill>
                <a:srgbClr val="B0B0A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19" name="Freeform 960"/>
              <p:cNvSpPr>
                <a:spLocks/>
              </p:cNvSpPr>
              <p:nvPr/>
            </p:nvSpPr>
            <p:spPr bwMode="auto">
              <a:xfrm>
                <a:off x="2152" y="3627"/>
                <a:ext cx="1840" cy="6"/>
              </a:xfrm>
              <a:custGeom>
                <a:avLst/>
                <a:gdLst>
                  <a:gd name="T0" fmla="*/ 1840 w 1840"/>
                  <a:gd name="T1" fmla="*/ 6 h 6"/>
                  <a:gd name="T2" fmla="*/ 0 w 1840"/>
                  <a:gd name="T3" fmla="*/ 6 h 6"/>
                  <a:gd name="T4" fmla="*/ 0 w 1840"/>
                  <a:gd name="T5" fmla="*/ 6 h 6"/>
                  <a:gd name="T6" fmla="*/ 0 w 1840"/>
                  <a:gd name="T7" fmla="*/ 6 h 6"/>
                  <a:gd name="T8" fmla="*/ 3 w 1840"/>
                  <a:gd name="T9" fmla="*/ 3 h 6"/>
                  <a:gd name="T10" fmla="*/ 3 w 1840"/>
                  <a:gd name="T11" fmla="*/ 3 h 6"/>
                  <a:gd name="T12" fmla="*/ 3 w 1840"/>
                  <a:gd name="T13" fmla="*/ 3 h 6"/>
                  <a:gd name="T14" fmla="*/ 3 w 1840"/>
                  <a:gd name="T15" fmla="*/ 3 h 6"/>
                  <a:gd name="T16" fmla="*/ 6 w 1840"/>
                  <a:gd name="T17" fmla="*/ 0 h 6"/>
                  <a:gd name="T18" fmla="*/ 6 w 1840"/>
                  <a:gd name="T19" fmla="*/ 0 h 6"/>
                  <a:gd name="T20" fmla="*/ 1831 w 1840"/>
                  <a:gd name="T21" fmla="*/ 0 h 6"/>
                  <a:gd name="T22" fmla="*/ 1834 w 1840"/>
                  <a:gd name="T23" fmla="*/ 0 h 6"/>
                  <a:gd name="T24" fmla="*/ 1834 w 1840"/>
                  <a:gd name="T25" fmla="*/ 3 h 6"/>
                  <a:gd name="T26" fmla="*/ 1834 w 1840"/>
                  <a:gd name="T27" fmla="*/ 3 h 6"/>
                  <a:gd name="T28" fmla="*/ 1834 w 1840"/>
                  <a:gd name="T29" fmla="*/ 3 h 6"/>
                  <a:gd name="T30" fmla="*/ 1837 w 1840"/>
                  <a:gd name="T31" fmla="*/ 3 h 6"/>
                  <a:gd name="T32" fmla="*/ 1837 w 1840"/>
                  <a:gd name="T33" fmla="*/ 6 h 6"/>
                  <a:gd name="T34" fmla="*/ 1837 w 1840"/>
                  <a:gd name="T35" fmla="*/ 6 h 6"/>
                  <a:gd name="T36" fmla="*/ 1840 w 1840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40"/>
                  <a:gd name="T58" fmla="*/ 0 h 6"/>
                  <a:gd name="T59" fmla="*/ 1840 w 1840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40" h="6">
                    <a:moveTo>
                      <a:pt x="1840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831" y="0"/>
                    </a:lnTo>
                    <a:lnTo>
                      <a:pt x="1834" y="0"/>
                    </a:lnTo>
                    <a:lnTo>
                      <a:pt x="1834" y="3"/>
                    </a:lnTo>
                    <a:lnTo>
                      <a:pt x="1837" y="3"/>
                    </a:lnTo>
                    <a:lnTo>
                      <a:pt x="1837" y="6"/>
                    </a:lnTo>
                    <a:lnTo>
                      <a:pt x="1840" y="6"/>
                    </a:lnTo>
                    <a:close/>
                  </a:path>
                </a:pathLst>
              </a:custGeom>
              <a:solidFill>
                <a:srgbClr val="B0B0A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20" name="Freeform 961"/>
              <p:cNvSpPr>
                <a:spLocks/>
              </p:cNvSpPr>
              <p:nvPr/>
            </p:nvSpPr>
            <p:spPr bwMode="auto">
              <a:xfrm>
                <a:off x="2155" y="3624"/>
                <a:ext cx="1831" cy="6"/>
              </a:xfrm>
              <a:custGeom>
                <a:avLst/>
                <a:gdLst>
                  <a:gd name="T0" fmla="*/ 1831 w 1831"/>
                  <a:gd name="T1" fmla="*/ 6 h 6"/>
                  <a:gd name="T2" fmla="*/ 0 w 1831"/>
                  <a:gd name="T3" fmla="*/ 6 h 6"/>
                  <a:gd name="T4" fmla="*/ 0 w 1831"/>
                  <a:gd name="T5" fmla="*/ 6 h 6"/>
                  <a:gd name="T6" fmla="*/ 0 w 1831"/>
                  <a:gd name="T7" fmla="*/ 6 h 6"/>
                  <a:gd name="T8" fmla="*/ 3 w 1831"/>
                  <a:gd name="T9" fmla="*/ 3 h 6"/>
                  <a:gd name="T10" fmla="*/ 3 w 1831"/>
                  <a:gd name="T11" fmla="*/ 3 h 6"/>
                  <a:gd name="T12" fmla="*/ 3 w 1831"/>
                  <a:gd name="T13" fmla="*/ 3 h 6"/>
                  <a:gd name="T14" fmla="*/ 3 w 1831"/>
                  <a:gd name="T15" fmla="*/ 3 h 6"/>
                  <a:gd name="T16" fmla="*/ 6 w 1831"/>
                  <a:gd name="T17" fmla="*/ 0 h 6"/>
                  <a:gd name="T18" fmla="*/ 6 w 1831"/>
                  <a:gd name="T19" fmla="*/ 0 h 6"/>
                  <a:gd name="T20" fmla="*/ 1825 w 1831"/>
                  <a:gd name="T21" fmla="*/ 0 h 6"/>
                  <a:gd name="T22" fmla="*/ 1828 w 1831"/>
                  <a:gd name="T23" fmla="*/ 0 h 6"/>
                  <a:gd name="T24" fmla="*/ 1828 w 1831"/>
                  <a:gd name="T25" fmla="*/ 3 h 6"/>
                  <a:gd name="T26" fmla="*/ 1828 w 1831"/>
                  <a:gd name="T27" fmla="*/ 3 h 6"/>
                  <a:gd name="T28" fmla="*/ 1828 w 1831"/>
                  <a:gd name="T29" fmla="*/ 3 h 6"/>
                  <a:gd name="T30" fmla="*/ 1831 w 1831"/>
                  <a:gd name="T31" fmla="*/ 3 h 6"/>
                  <a:gd name="T32" fmla="*/ 1831 w 1831"/>
                  <a:gd name="T33" fmla="*/ 6 h 6"/>
                  <a:gd name="T34" fmla="*/ 1831 w 1831"/>
                  <a:gd name="T35" fmla="*/ 6 h 6"/>
                  <a:gd name="T36" fmla="*/ 1831 w 183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31"/>
                  <a:gd name="T58" fmla="*/ 0 h 6"/>
                  <a:gd name="T59" fmla="*/ 1831 w 183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31" h="6">
                    <a:moveTo>
                      <a:pt x="1831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825" y="0"/>
                    </a:lnTo>
                    <a:lnTo>
                      <a:pt x="1828" y="0"/>
                    </a:lnTo>
                    <a:lnTo>
                      <a:pt x="1828" y="3"/>
                    </a:lnTo>
                    <a:lnTo>
                      <a:pt x="1831" y="3"/>
                    </a:lnTo>
                    <a:lnTo>
                      <a:pt x="1831" y="6"/>
                    </a:lnTo>
                    <a:close/>
                  </a:path>
                </a:pathLst>
              </a:custGeom>
              <a:solidFill>
                <a:srgbClr val="B0B0AF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21" name="Freeform 962"/>
              <p:cNvSpPr>
                <a:spLocks/>
              </p:cNvSpPr>
              <p:nvPr/>
            </p:nvSpPr>
            <p:spPr bwMode="auto">
              <a:xfrm>
                <a:off x="2158" y="3621"/>
                <a:ext cx="1825" cy="6"/>
              </a:xfrm>
              <a:custGeom>
                <a:avLst/>
                <a:gdLst>
                  <a:gd name="T0" fmla="*/ 1825 w 1825"/>
                  <a:gd name="T1" fmla="*/ 6 h 6"/>
                  <a:gd name="T2" fmla="*/ 0 w 1825"/>
                  <a:gd name="T3" fmla="*/ 6 h 6"/>
                  <a:gd name="T4" fmla="*/ 0 w 1825"/>
                  <a:gd name="T5" fmla="*/ 6 h 6"/>
                  <a:gd name="T6" fmla="*/ 0 w 1825"/>
                  <a:gd name="T7" fmla="*/ 6 h 6"/>
                  <a:gd name="T8" fmla="*/ 3 w 1825"/>
                  <a:gd name="T9" fmla="*/ 3 h 6"/>
                  <a:gd name="T10" fmla="*/ 3 w 1825"/>
                  <a:gd name="T11" fmla="*/ 3 h 6"/>
                  <a:gd name="T12" fmla="*/ 3 w 1825"/>
                  <a:gd name="T13" fmla="*/ 3 h 6"/>
                  <a:gd name="T14" fmla="*/ 6 w 1825"/>
                  <a:gd name="T15" fmla="*/ 3 h 6"/>
                  <a:gd name="T16" fmla="*/ 6 w 1825"/>
                  <a:gd name="T17" fmla="*/ 0 h 6"/>
                  <a:gd name="T18" fmla="*/ 6 w 1825"/>
                  <a:gd name="T19" fmla="*/ 0 h 6"/>
                  <a:gd name="T20" fmla="*/ 1819 w 1825"/>
                  <a:gd name="T21" fmla="*/ 0 h 6"/>
                  <a:gd name="T22" fmla="*/ 1819 w 1825"/>
                  <a:gd name="T23" fmla="*/ 0 h 6"/>
                  <a:gd name="T24" fmla="*/ 1822 w 1825"/>
                  <a:gd name="T25" fmla="*/ 3 h 6"/>
                  <a:gd name="T26" fmla="*/ 1822 w 1825"/>
                  <a:gd name="T27" fmla="*/ 3 h 6"/>
                  <a:gd name="T28" fmla="*/ 1822 w 1825"/>
                  <a:gd name="T29" fmla="*/ 3 h 6"/>
                  <a:gd name="T30" fmla="*/ 1825 w 1825"/>
                  <a:gd name="T31" fmla="*/ 3 h 6"/>
                  <a:gd name="T32" fmla="*/ 1825 w 1825"/>
                  <a:gd name="T33" fmla="*/ 6 h 6"/>
                  <a:gd name="T34" fmla="*/ 1825 w 1825"/>
                  <a:gd name="T35" fmla="*/ 6 h 6"/>
                  <a:gd name="T36" fmla="*/ 1825 w 182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25"/>
                  <a:gd name="T58" fmla="*/ 0 h 6"/>
                  <a:gd name="T59" fmla="*/ 1825 w 182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25" h="6">
                    <a:moveTo>
                      <a:pt x="1825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1819" y="0"/>
                    </a:lnTo>
                    <a:lnTo>
                      <a:pt x="1822" y="3"/>
                    </a:lnTo>
                    <a:lnTo>
                      <a:pt x="1825" y="3"/>
                    </a:lnTo>
                    <a:lnTo>
                      <a:pt x="1825" y="6"/>
                    </a:lnTo>
                    <a:close/>
                  </a:path>
                </a:pathLst>
              </a:custGeom>
              <a:solidFill>
                <a:srgbClr val="AEAEA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22" name="Freeform 963"/>
              <p:cNvSpPr>
                <a:spLocks/>
              </p:cNvSpPr>
              <p:nvPr/>
            </p:nvSpPr>
            <p:spPr bwMode="auto">
              <a:xfrm>
                <a:off x="2161" y="3617"/>
                <a:ext cx="1819" cy="7"/>
              </a:xfrm>
              <a:custGeom>
                <a:avLst/>
                <a:gdLst>
                  <a:gd name="T0" fmla="*/ 1819 w 1819"/>
                  <a:gd name="T1" fmla="*/ 7 h 7"/>
                  <a:gd name="T2" fmla="*/ 0 w 1819"/>
                  <a:gd name="T3" fmla="*/ 7 h 7"/>
                  <a:gd name="T4" fmla="*/ 0 w 1819"/>
                  <a:gd name="T5" fmla="*/ 7 h 7"/>
                  <a:gd name="T6" fmla="*/ 3 w 1819"/>
                  <a:gd name="T7" fmla="*/ 7 h 7"/>
                  <a:gd name="T8" fmla="*/ 3 w 1819"/>
                  <a:gd name="T9" fmla="*/ 4 h 7"/>
                  <a:gd name="T10" fmla="*/ 3 w 1819"/>
                  <a:gd name="T11" fmla="*/ 4 h 7"/>
                  <a:gd name="T12" fmla="*/ 3 w 1819"/>
                  <a:gd name="T13" fmla="*/ 4 h 7"/>
                  <a:gd name="T14" fmla="*/ 6 w 1819"/>
                  <a:gd name="T15" fmla="*/ 4 h 7"/>
                  <a:gd name="T16" fmla="*/ 6 w 1819"/>
                  <a:gd name="T17" fmla="*/ 0 h 7"/>
                  <a:gd name="T18" fmla="*/ 6 w 1819"/>
                  <a:gd name="T19" fmla="*/ 0 h 7"/>
                  <a:gd name="T20" fmla="*/ 1813 w 1819"/>
                  <a:gd name="T21" fmla="*/ 0 h 7"/>
                  <a:gd name="T22" fmla="*/ 1813 w 1819"/>
                  <a:gd name="T23" fmla="*/ 0 h 7"/>
                  <a:gd name="T24" fmla="*/ 1816 w 1819"/>
                  <a:gd name="T25" fmla="*/ 4 h 7"/>
                  <a:gd name="T26" fmla="*/ 1816 w 1819"/>
                  <a:gd name="T27" fmla="*/ 4 h 7"/>
                  <a:gd name="T28" fmla="*/ 1816 w 1819"/>
                  <a:gd name="T29" fmla="*/ 4 h 7"/>
                  <a:gd name="T30" fmla="*/ 1816 w 1819"/>
                  <a:gd name="T31" fmla="*/ 4 h 7"/>
                  <a:gd name="T32" fmla="*/ 1819 w 1819"/>
                  <a:gd name="T33" fmla="*/ 7 h 7"/>
                  <a:gd name="T34" fmla="*/ 1819 w 1819"/>
                  <a:gd name="T35" fmla="*/ 7 h 7"/>
                  <a:gd name="T36" fmla="*/ 1819 w 1819"/>
                  <a:gd name="T37" fmla="*/ 7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19"/>
                  <a:gd name="T58" fmla="*/ 0 h 7"/>
                  <a:gd name="T59" fmla="*/ 1819 w 1819"/>
                  <a:gd name="T60" fmla="*/ 7 h 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19" h="7">
                    <a:moveTo>
                      <a:pt x="1819" y="7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3" y="4"/>
                    </a:lnTo>
                    <a:lnTo>
                      <a:pt x="6" y="4"/>
                    </a:lnTo>
                    <a:lnTo>
                      <a:pt x="6" y="0"/>
                    </a:lnTo>
                    <a:lnTo>
                      <a:pt x="1813" y="0"/>
                    </a:lnTo>
                    <a:lnTo>
                      <a:pt x="1816" y="4"/>
                    </a:lnTo>
                    <a:lnTo>
                      <a:pt x="1819" y="7"/>
                    </a:lnTo>
                    <a:close/>
                  </a:path>
                </a:pathLst>
              </a:custGeom>
              <a:solidFill>
                <a:srgbClr val="AEAEA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23" name="Freeform 964"/>
              <p:cNvSpPr>
                <a:spLocks/>
              </p:cNvSpPr>
              <p:nvPr/>
            </p:nvSpPr>
            <p:spPr bwMode="auto">
              <a:xfrm>
                <a:off x="2164" y="3614"/>
                <a:ext cx="1813" cy="7"/>
              </a:xfrm>
              <a:custGeom>
                <a:avLst/>
                <a:gdLst>
                  <a:gd name="T0" fmla="*/ 1813 w 1813"/>
                  <a:gd name="T1" fmla="*/ 7 h 7"/>
                  <a:gd name="T2" fmla="*/ 0 w 1813"/>
                  <a:gd name="T3" fmla="*/ 7 h 7"/>
                  <a:gd name="T4" fmla="*/ 0 w 1813"/>
                  <a:gd name="T5" fmla="*/ 7 h 7"/>
                  <a:gd name="T6" fmla="*/ 3 w 1813"/>
                  <a:gd name="T7" fmla="*/ 7 h 7"/>
                  <a:gd name="T8" fmla="*/ 3 w 1813"/>
                  <a:gd name="T9" fmla="*/ 3 h 7"/>
                  <a:gd name="T10" fmla="*/ 3 w 1813"/>
                  <a:gd name="T11" fmla="*/ 3 h 7"/>
                  <a:gd name="T12" fmla="*/ 3 w 1813"/>
                  <a:gd name="T13" fmla="*/ 3 h 7"/>
                  <a:gd name="T14" fmla="*/ 6 w 1813"/>
                  <a:gd name="T15" fmla="*/ 3 h 7"/>
                  <a:gd name="T16" fmla="*/ 6 w 1813"/>
                  <a:gd name="T17" fmla="*/ 0 h 7"/>
                  <a:gd name="T18" fmla="*/ 6 w 1813"/>
                  <a:gd name="T19" fmla="*/ 0 h 7"/>
                  <a:gd name="T20" fmla="*/ 1806 w 1813"/>
                  <a:gd name="T21" fmla="*/ 0 h 7"/>
                  <a:gd name="T22" fmla="*/ 1806 w 1813"/>
                  <a:gd name="T23" fmla="*/ 0 h 7"/>
                  <a:gd name="T24" fmla="*/ 1810 w 1813"/>
                  <a:gd name="T25" fmla="*/ 3 h 7"/>
                  <a:gd name="T26" fmla="*/ 1810 w 1813"/>
                  <a:gd name="T27" fmla="*/ 3 h 7"/>
                  <a:gd name="T28" fmla="*/ 1810 w 1813"/>
                  <a:gd name="T29" fmla="*/ 3 h 7"/>
                  <a:gd name="T30" fmla="*/ 1810 w 1813"/>
                  <a:gd name="T31" fmla="*/ 3 h 7"/>
                  <a:gd name="T32" fmla="*/ 1813 w 1813"/>
                  <a:gd name="T33" fmla="*/ 7 h 7"/>
                  <a:gd name="T34" fmla="*/ 1813 w 1813"/>
                  <a:gd name="T35" fmla="*/ 7 h 7"/>
                  <a:gd name="T36" fmla="*/ 1813 w 1813"/>
                  <a:gd name="T37" fmla="*/ 7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13"/>
                  <a:gd name="T58" fmla="*/ 0 h 7"/>
                  <a:gd name="T59" fmla="*/ 1813 w 1813"/>
                  <a:gd name="T60" fmla="*/ 7 h 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13" h="7">
                    <a:moveTo>
                      <a:pt x="1813" y="7"/>
                    </a:moveTo>
                    <a:lnTo>
                      <a:pt x="0" y="7"/>
                    </a:lnTo>
                    <a:lnTo>
                      <a:pt x="3" y="7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1806" y="0"/>
                    </a:lnTo>
                    <a:lnTo>
                      <a:pt x="1810" y="3"/>
                    </a:lnTo>
                    <a:lnTo>
                      <a:pt x="1813" y="7"/>
                    </a:lnTo>
                    <a:close/>
                  </a:path>
                </a:pathLst>
              </a:custGeom>
              <a:solidFill>
                <a:srgbClr val="AEAEA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24" name="Freeform 965"/>
              <p:cNvSpPr>
                <a:spLocks/>
              </p:cNvSpPr>
              <p:nvPr/>
            </p:nvSpPr>
            <p:spPr bwMode="auto">
              <a:xfrm>
                <a:off x="2167" y="3611"/>
                <a:ext cx="1807" cy="6"/>
              </a:xfrm>
              <a:custGeom>
                <a:avLst/>
                <a:gdLst>
                  <a:gd name="T0" fmla="*/ 1807 w 1807"/>
                  <a:gd name="T1" fmla="*/ 6 h 6"/>
                  <a:gd name="T2" fmla="*/ 0 w 1807"/>
                  <a:gd name="T3" fmla="*/ 6 h 6"/>
                  <a:gd name="T4" fmla="*/ 0 w 1807"/>
                  <a:gd name="T5" fmla="*/ 6 h 6"/>
                  <a:gd name="T6" fmla="*/ 3 w 1807"/>
                  <a:gd name="T7" fmla="*/ 6 h 6"/>
                  <a:gd name="T8" fmla="*/ 3 w 1807"/>
                  <a:gd name="T9" fmla="*/ 3 h 6"/>
                  <a:gd name="T10" fmla="*/ 3 w 1807"/>
                  <a:gd name="T11" fmla="*/ 3 h 6"/>
                  <a:gd name="T12" fmla="*/ 3 w 1807"/>
                  <a:gd name="T13" fmla="*/ 3 h 6"/>
                  <a:gd name="T14" fmla="*/ 6 w 1807"/>
                  <a:gd name="T15" fmla="*/ 3 h 6"/>
                  <a:gd name="T16" fmla="*/ 6 w 1807"/>
                  <a:gd name="T17" fmla="*/ 0 h 6"/>
                  <a:gd name="T18" fmla="*/ 6 w 1807"/>
                  <a:gd name="T19" fmla="*/ 0 h 6"/>
                  <a:gd name="T20" fmla="*/ 1800 w 1807"/>
                  <a:gd name="T21" fmla="*/ 0 h 6"/>
                  <a:gd name="T22" fmla="*/ 1800 w 1807"/>
                  <a:gd name="T23" fmla="*/ 0 h 6"/>
                  <a:gd name="T24" fmla="*/ 1803 w 1807"/>
                  <a:gd name="T25" fmla="*/ 3 h 6"/>
                  <a:gd name="T26" fmla="*/ 1803 w 1807"/>
                  <a:gd name="T27" fmla="*/ 3 h 6"/>
                  <a:gd name="T28" fmla="*/ 1803 w 1807"/>
                  <a:gd name="T29" fmla="*/ 3 h 6"/>
                  <a:gd name="T30" fmla="*/ 1803 w 1807"/>
                  <a:gd name="T31" fmla="*/ 3 h 6"/>
                  <a:gd name="T32" fmla="*/ 1807 w 1807"/>
                  <a:gd name="T33" fmla="*/ 6 h 6"/>
                  <a:gd name="T34" fmla="*/ 1807 w 1807"/>
                  <a:gd name="T35" fmla="*/ 6 h 6"/>
                  <a:gd name="T36" fmla="*/ 1807 w 1807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07"/>
                  <a:gd name="T58" fmla="*/ 0 h 6"/>
                  <a:gd name="T59" fmla="*/ 1807 w 1807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07" h="6">
                    <a:moveTo>
                      <a:pt x="1807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1800" y="0"/>
                    </a:lnTo>
                    <a:lnTo>
                      <a:pt x="1803" y="3"/>
                    </a:lnTo>
                    <a:lnTo>
                      <a:pt x="1807" y="6"/>
                    </a:lnTo>
                    <a:close/>
                  </a:path>
                </a:pathLst>
              </a:custGeom>
              <a:solidFill>
                <a:srgbClr val="AEAEA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25" name="Freeform 966"/>
              <p:cNvSpPr>
                <a:spLocks/>
              </p:cNvSpPr>
              <p:nvPr/>
            </p:nvSpPr>
            <p:spPr bwMode="auto">
              <a:xfrm>
                <a:off x="2170" y="3608"/>
                <a:ext cx="1800" cy="6"/>
              </a:xfrm>
              <a:custGeom>
                <a:avLst/>
                <a:gdLst>
                  <a:gd name="T0" fmla="*/ 1800 w 1800"/>
                  <a:gd name="T1" fmla="*/ 6 h 6"/>
                  <a:gd name="T2" fmla="*/ 0 w 1800"/>
                  <a:gd name="T3" fmla="*/ 6 h 6"/>
                  <a:gd name="T4" fmla="*/ 0 w 1800"/>
                  <a:gd name="T5" fmla="*/ 6 h 6"/>
                  <a:gd name="T6" fmla="*/ 3 w 1800"/>
                  <a:gd name="T7" fmla="*/ 6 h 6"/>
                  <a:gd name="T8" fmla="*/ 3 w 1800"/>
                  <a:gd name="T9" fmla="*/ 3 h 6"/>
                  <a:gd name="T10" fmla="*/ 3 w 1800"/>
                  <a:gd name="T11" fmla="*/ 3 h 6"/>
                  <a:gd name="T12" fmla="*/ 3 w 1800"/>
                  <a:gd name="T13" fmla="*/ 3 h 6"/>
                  <a:gd name="T14" fmla="*/ 6 w 1800"/>
                  <a:gd name="T15" fmla="*/ 3 h 6"/>
                  <a:gd name="T16" fmla="*/ 6 w 1800"/>
                  <a:gd name="T17" fmla="*/ 0 h 6"/>
                  <a:gd name="T18" fmla="*/ 6 w 1800"/>
                  <a:gd name="T19" fmla="*/ 0 h 6"/>
                  <a:gd name="T20" fmla="*/ 1794 w 1800"/>
                  <a:gd name="T21" fmla="*/ 0 h 6"/>
                  <a:gd name="T22" fmla="*/ 1794 w 1800"/>
                  <a:gd name="T23" fmla="*/ 0 h 6"/>
                  <a:gd name="T24" fmla="*/ 1797 w 1800"/>
                  <a:gd name="T25" fmla="*/ 3 h 6"/>
                  <a:gd name="T26" fmla="*/ 1797 w 1800"/>
                  <a:gd name="T27" fmla="*/ 3 h 6"/>
                  <a:gd name="T28" fmla="*/ 1797 w 1800"/>
                  <a:gd name="T29" fmla="*/ 3 h 6"/>
                  <a:gd name="T30" fmla="*/ 1797 w 1800"/>
                  <a:gd name="T31" fmla="*/ 3 h 6"/>
                  <a:gd name="T32" fmla="*/ 1800 w 1800"/>
                  <a:gd name="T33" fmla="*/ 6 h 6"/>
                  <a:gd name="T34" fmla="*/ 1800 w 1800"/>
                  <a:gd name="T35" fmla="*/ 6 h 6"/>
                  <a:gd name="T36" fmla="*/ 1800 w 1800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800"/>
                  <a:gd name="T58" fmla="*/ 0 h 6"/>
                  <a:gd name="T59" fmla="*/ 1800 w 1800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800" h="6">
                    <a:moveTo>
                      <a:pt x="180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1794" y="0"/>
                    </a:lnTo>
                    <a:lnTo>
                      <a:pt x="1797" y="3"/>
                    </a:lnTo>
                    <a:lnTo>
                      <a:pt x="1800" y="6"/>
                    </a:lnTo>
                    <a:close/>
                  </a:path>
                </a:pathLst>
              </a:custGeom>
              <a:solidFill>
                <a:srgbClr val="AEAEA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26" name="Freeform 967"/>
              <p:cNvSpPr>
                <a:spLocks/>
              </p:cNvSpPr>
              <p:nvPr/>
            </p:nvSpPr>
            <p:spPr bwMode="auto">
              <a:xfrm>
                <a:off x="2173" y="3605"/>
                <a:ext cx="1794" cy="6"/>
              </a:xfrm>
              <a:custGeom>
                <a:avLst/>
                <a:gdLst>
                  <a:gd name="T0" fmla="*/ 1794 w 1794"/>
                  <a:gd name="T1" fmla="*/ 6 h 6"/>
                  <a:gd name="T2" fmla="*/ 0 w 1794"/>
                  <a:gd name="T3" fmla="*/ 6 h 6"/>
                  <a:gd name="T4" fmla="*/ 0 w 1794"/>
                  <a:gd name="T5" fmla="*/ 6 h 6"/>
                  <a:gd name="T6" fmla="*/ 3 w 1794"/>
                  <a:gd name="T7" fmla="*/ 6 h 6"/>
                  <a:gd name="T8" fmla="*/ 3 w 1794"/>
                  <a:gd name="T9" fmla="*/ 3 h 6"/>
                  <a:gd name="T10" fmla="*/ 3 w 1794"/>
                  <a:gd name="T11" fmla="*/ 3 h 6"/>
                  <a:gd name="T12" fmla="*/ 3 w 1794"/>
                  <a:gd name="T13" fmla="*/ 3 h 6"/>
                  <a:gd name="T14" fmla="*/ 6 w 1794"/>
                  <a:gd name="T15" fmla="*/ 3 h 6"/>
                  <a:gd name="T16" fmla="*/ 6 w 1794"/>
                  <a:gd name="T17" fmla="*/ 0 h 6"/>
                  <a:gd name="T18" fmla="*/ 6 w 1794"/>
                  <a:gd name="T19" fmla="*/ 0 h 6"/>
                  <a:gd name="T20" fmla="*/ 1788 w 1794"/>
                  <a:gd name="T21" fmla="*/ 0 h 6"/>
                  <a:gd name="T22" fmla="*/ 1791 w 1794"/>
                  <a:gd name="T23" fmla="*/ 0 h 6"/>
                  <a:gd name="T24" fmla="*/ 1791 w 1794"/>
                  <a:gd name="T25" fmla="*/ 3 h 6"/>
                  <a:gd name="T26" fmla="*/ 1791 w 1794"/>
                  <a:gd name="T27" fmla="*/ 3 h 6"/>
                  <a:gd name="T28" fmla="*/ 1791 w 1794"/>
                  <a:gd name="T29" fmla="*/ 3 h 6"/>
                  <a:gd name="T30" fmla="*/ 1791 w 1794"/>
                  <a:gd name="T31" fmla="*/ 3 h 6"/>
                  <a:gd name="T32" fmla="*/ 1794 w 1794"/>
                  <a:gd name="T33" fmla="*/ 6 h 6"/>
                  <a:gd name="T34" fmla="*/ 1794 w 1794"/>
                  <a:gd name="T35" fmla="*/ 6 h 6"/>
                  <a:gd name="T36" fmla="*/ 1794 w 1794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94"/>
                  <a:gd name="T58" fmla="*/ 0 h 6"/>
                  <a:gd name="T59" fmla="*/ 1794 w 1794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94" h="6">
                    <a:moveTo>
                      <a:pt x="1794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1788" y="0"/>
                    </a:lnTo>
                    <a:lnTo>
                      <a:pt x="1791" y="0"/>
                    </a:lnTo>
                    <a:lnTo>
                      <a:pt x="1791" y="3"/>
                    </a:lnTo>
                    <a:lnTo>
                      <a:pt x="1794" y="6"/>
                    </a:lnTo>
                    <a:close/>
                  </a:path>
                </a:pathLst>
              </a:custGeom>
              <a:solidFill>
                <a:srgbClr val="AEAEA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27" name="Freeform 968"/>
              <p:cNvSpPr>
                <a:spLocks/>
              </p:cNvSpPr>
              <p:nvPr/>
            </p:nvSpPr>
            <p:spPr bwMode="auto">
              <a:xfrm>
                <a:off x="2176" y="3602"/>
                <a:ext cx="1788" cy="6"/>
              </a:xfrm>
              <a:custGeom>
                <a:avLst/>
                <a:gdLst>
                  <a:gd name="T0" fmla="*/ 1788 w 1788"/>
                  <a:gd name="T1" fmla="*/ 6 h 6"/>
                  <a:gd name="T2" fmla="*/ 0 w 1788"/>
                  <a:gd name="T3" fmla="*/ 6 h 6"/>
                  <a:gd name="T4" fmla="*/ 0 w 1788"/>
                  <a:gd name="T5" fmla="*/ 6 h 6"/>
                  <a:gd name="T6" fmla="*/ 3 w 1788"/>
                  <a:gd name="T7" fmla="*/ 6 h 6"/>
                  <a:gd name="T8" fmla="*/ 3 w 1788"/>
                  <a:gd name="T9" fmla="*/ 3 h 6"/>
                  <a:gd name="T10" fmla="*/ 3 w 1788"/>
                  <a:gd name="T11" fmla="*/ 3 h 6"/>
                  <a:gd name="T12" fmla="*/ 3 w 1788"/>
                  <a:gd name="T13" fmla="*/ 3 h 6"/>
                  <a:gd name="T14" fmla="*/ 3 w 1788"/>
                  <a:gd name="T15" fmla="*/ 3 h 6"/>
                  <a:gd name="T16" fmla="*/ 6 w 1788"/>
                  <a:gd name="T17" fmla="*/ 0 h 6"/>
                  <a:gd name="T18" fmla="*/ 6 w 1788"/>
                  <a:gd name="T19" fmla="*/ 0 h 6"/>
                  <a:gd name="T20" fmla="*/ 1782 w 1788"/>
                  <a:gd name="T21" fmla="*/ 0 h 6"/>
                  <a:gd name="T22" fmla="*/ 1785 w 1788"/>
                  <a:gd name="T23" fmla="*/ 0 h 6"/>
                  <a:gd name="T24" fmla="*/ 1785 w 1788"/>
                  <a:gd name="T25" fmla="*/ 3 h 6"/>
                  <a:gd name="T26" fmla="*/ 1785 w 1788"/>
                  <a:gd name="T27" fmla="*/ 3 h 6"/>
                  <a:gd name="T28" fmla="*/ 1785 w 1788"/>
                  <a:gd name="T29" fmla="*/ 3 h 6"/>
                  <a:gd name="T30" fmla="*/ 1788 w 1788"/>
                  <a:gd name="T31" fmla="*/ 3 h 6"/>
                  <a:gd name="T32" fmla="*/ 1788 w 1788"/>
                  <a:gd name="T33" fmla="*/ 6 h 6"/>
                  <a:gd name="T34" fmla="*/ 1788 w 1788"/>
                  <a:gd name="T35" fmla="*/ 6 h 6"/>
                  <a:gd name="T36" fmla="*/ 1788 w 1788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88"/>
                  <a:gd name="T58" fmla="*/ 0 h 6"/>
                  <a:gd name="T59" fmla="*/ 1788 w 1788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88" h="6">
                    <a:moveTo>
                      <a:pt x="1788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782" y="0"/>
                    </a:lnTo>
                    <a:lnTo>
                      <a:pt x="1785" y="0"/>
                    </a:lnTo>
                    <a:lnTo>
                      <a:pt x="1785" y="3"/>
                    </a:lnTo>
                    <a:lnTo>
                      <a:pt x="1788" y="3"/>
                    </a:lnTo>
                    <a:lnTo>
                      <a:pt x="1788" y="6"/>
                    </a:lnTo>
                    <a:close/>
                  </a:path>
                </a:pathLst>
              </a:custGeom>
              <a:solidFill>
                <a:srgbClr val="AEAEA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28" name="Freeform 969"/>
              <p:cNvSpPr>
                <a:spLocks/>
              </p:cNvSpPr>
              <p:nvPr/>
            </p:nvSpPr>
            <p:spPr bwMode="auto">
              <a:xfrm>
                <a:off x="2179" y="3599"/>
                <a:ext cx="1782" cy="6"/>
              </a:xfrm>
              <a:custGeom>
                <a:avLst/>
                <a:gdLst>
                  <a:gd name="T0" fmla="*/ 1782 w 1782"/>
                  <a:gd name="T1" fmla="*/ 6 h 6"/>
                  <a:gd name="T2" fmla="*/ 0 w 1782"/>
                  <a:gd name="T3" fmla="*/ 6 h 6"/>
                  <a:gd name="T4" fmla="*/ 0 w 1782"/>
                  <a:gd name="T5" fmla="*/ 6 h 6"/>
                  <a:gd name="T6" fmla="*/ 0 w 1782"/>
                  <a:gd name="T7" fmla="*/ 6 h 6"/>
                  <a:gd name="T8" fmla="*/ 3 w 1782"/>
                  <a:gd name="T9" fmla="*/ 3 h 6"/>
                  <a:gd name="T10" fmla="*/ 3 w 1782"/>
                  <a:gd name="T11" fmla="*/ 3 h 6"/>
                  <a:gd name="T12" fmla="*/ 3 w 1782"/>
                  <a:gd name="T13" fmla="*/ 3 h 6"/>
                  <a:gd name="T14" fmla="*/ 3 w 1782"/>
                  <a:gd name="T15" fmla="*/ 3 h 6"/>
                  <a:gd name="T16" fmla="*/ 6 w 1782"/>
                  <a:gd name="T17" fmla="*/ 0 h 6"/>
                  <a:gd name="T18" fmla="*/ 6 w 1782"/>
                  <a:gd name="T19" fmla="*/ 0 h 6"/>
                  <a:gd name="T20" fmla="*/ 1776 w 1782"/>
                  <a:gd name="T21" fmla="*/ 0 h 6"/>
                  <a:gd name="T22" fmla="*/ 1779 w 1782"/>
                  <a:gd name="T23" fmla="*/ 0 h 6"/>
                  <a:gd name="T24" fmla="*/ 1779 w 1782"/>
                  <a:gd name="T25" fmla="*/ 3 h 6"/>
                  <a:gd name="T26" fmla="*/ 1779 w 1782"/>
                  <a:gd name="T27" fmla="*/ 3 h 6"/>
                  <a:gd name="T28" fmla="*/ 1779 w 1782"/>
                  <a:gd name="T29" fmla="*/ 3 h 6"/>
                  <a:gd name="T30" fmla="*/ 1782 w 1782"/>
                  <a:gd name="T31" fmla="*/ 3 h 6"/>
                  <a:gd name="T32" fmla="*/ 1782 w 1782"/>
                  <a:gd name="T33" fmla="*/ 6 h 6"/>
                  <a:gd name="T34" fmla="*/ 1782 w 1782"/>
                  <a:gd name="T35" fmla="*/ 6 h 6"/>
                  <a:gd name="T36" fmla="*/ 1782 w 1782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82"/>
                  <a:gd name="T58" fmla="*/ 0 h 6"/>
                  <a:gd name="T59" fmla="*/ 1782 w 1782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82" h="6">
                    <a:moveTo>
                      <a:pt x="1782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776" y="0"/>
                    </a:lnTo>
                    <a:lnTo>
                      <a:pt x="1779" y="0"/>
                    </a:lnTo>
                    <a:lnTo>
                      <a:pt x="1779" y="3"/>
                    </a:lnTo>
                    <a:lnTo>
                      <a:pt x="1782" y="3"/>
                    </a:lnTo>
                    <a:lnTo>
                      <a:pt x="1782" y="6"/>
                    </a:lnTo>
                    <a:close/>
                  </a:path>
                </a:pathLst>
              </a:custGeom>
              <a:solidFill>
                <a:srgbClr val="AEAEA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29" name="Freeform 970"/>
              <p:cNvSpPr>
                <a:spLocks/>
              </p:cNvSpPr>
              <p:nvPr/>
            </p:nvSpPr>
            <p:spPr bwMode="auto">
              <a:xfrm>
                <a:off x="2182" y="3596"/>
                <a:ext cx="1776" cy="6"/>
              </a:xfrm>
              <a:custGeom>
                <a:avLst/>
                <a:gdLst>
                  <a:gd name="T0" fmla="*/ 1776 w 1776"/>
                  <a:gd name="T1" fmla="*/ 6 h 6"/>
                  <a:gd name="T2" fmla="*/ 0 w 1776"/>
                  <a:gd name="T3" fmla="*/ 6 h 6"/>
                  <a:gd name="T4" fmla="*/ 0 w 1776"/>
                  <a:gd name="T5" fmla="*/ 6 h 6"/>
                  <a:gd name="T6" fmla="*/ 0 w 1776"/>
                  <a:gd name="T7" fmla="*/ 6 h 6"/>
                  <a:gd name="T8" fmla="*/ 3 w 1776"/>
                  <a:gd name="T9" fmla="*/ 3 h 6"/>
                  <a:gd name="T10" fmla="*/ 3 w 1776"/>
                  <a:gd name="T11" fmla="*/ 3 h 6"/>
                  <a:gd name="T12" fmla="*/ 3 w 1776"/>
                  <a:gd name="T13" fmla="*/ 3 h 6"/>
                  <a:gd name="T14" fmla="*/ 3 w 1776"/>
                  <a:gd name="T15" fmla="*/ 3 h 6"/>
                  <a:gd name="T16" fmla="*/ 3 w 1776"/>
                  <a:gd name="T17" fmla="*/ 0 h 6"/>
                  <a:gd name="T18" fmla="*/ 6 w 1776"/>
                  <a:gd name="T19" fmla="*/ 0 h 6"/>
                  <a:gd name="T20" fmla="*/ 1773 w 1776"/>
                  <a:gd name="T21" fmla="*/ 0 h 6"/>
                  <a:gd name="T22" fmla="*/ 1773 w 1776"/>
                  <a:gd name="T23" fmla="*/ 0 h 6"/>
                  <a:gd name="T24" fmla="*/ 1773 w 1776"/>
                  <a:gd name="T25" fmla="*/ 3 h 6"/>
                  <a:gd name="T26" fmla="*/ 1773 w 1776"/>
                  <a:gd name="T27" fmla="*/ 3 h 6"/>
                  <a:gd name="T28" fmla="*/ 1773 w 1776"/>
                  <a:gd name="T29" fmla="*/ 3 h 6"/>
                  <a:gd name="T30" fmla="*/ 1776 w 1776"/>
                  <a:gd name="T31" fmla="*/ 3 h 6"/>
                  <a:gd name="T32" fmla="*/ 1776 w 1776"/>
                  <a:gd name="T33" fmla="*/ 6 h 6"/>
                  <a:gd name="T34" fmla="*/ 1776 w 1776"/>
                  <a:gd name="T35" fmla="*/ 6 h 6"/>
                  <a:gd name="T36" fmla="*/ 1776 w 177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76"/>
                  <a:gd name="T58" fmla="*/ 0 h 6"/>
                  <a:gd name="T59" fmla="*/ 1776 w 177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76" h="6">
                    <a:moveTo>
                      <a:pt x="1776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773" y="0"/>
                    </a:lnTo>
                    <a:lnTo>
                      <a:pt x="1773" y="3"/>
                    </a:lnTo>
                    <a:lnTo>
                      <a:pt x="1776" y="3"/>
                    </a:lnTo>
                    <a:lnTo>
                      <a:pt x="1776" y="6"/>
                    </a:lnTo>
                    <a:close/>
                  </a:path>
                </a:pathLst>
              </a:custGeom>
              <a:solidFill>
                <a:srgbClr val="AEAEA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30" name="Freeform 971"/>
              <p:cNvSpPr>
                <a:spLocks/>
              </p:cNvSpPr>
              <p:nvPr/>
            </p:nvSpPr>
            <p:spPr bwMode="auto">
              <a:xfrm>
                <a:off x="2185" y="3593"/>
                <a:ext cx="1770" cy="6"/>
              </a:xfrm>
              <a:custGeom>
                <a:avLst/>
                <a:gdLst>
                  <a:gd name="T0" fmla="*/ 1770 w 1770"/>
                  <a:gd name="T1" fmla="*/ 6 h 6"/>
                  <a:gd name="T2" fmla="*/ 0 w 1770"/>
                  <a:gd name="T3" fmla="*/ 6 h 6"/>
                  <a:gd name="T4" fmla="*/ 0 w 1770"/>
                  <a:gd name="T5" fmla="*/ 6 h 6"/>
                  <a:gd name="T6" fmla="*/ 0 w 1770"/>
                  <a:gd name="T7" fmla="*/ 6 h 6"/>
                  <a:gd name="T8" fmla="*/ 0 w 1770"/>
                  <a:gd name="T9" fmla="*/ 3 h 6"/>
                  <a:gd name="T10" fmla="*/ 3 w 1770"/>
                  <a:gd name="T11" fmla="*/ 3 h 6"/>
                  <a:gd name="T12" fmla="*/ 3 w 1770"/>
                  <a:gd name="T13" fmla="*/ 3 h 6"/>
                  <a:gd name="T14" fmla="*/ 3 w 1770"/>
                  <a:gd name="T15" fmla="*/ 3 h 6"/>
                  <a:gd name="T16" fmla="*/ 3 w 1770"/>
                  <a:gd name="T17" fmla="*/ 0 h 6"/>
                  <a:gd name="T18" fmla="*/ 6 w 1770"/>
                  <a:gd name="T19" fmla="*/ 0 h 6"/>
                  <a:gd name="T20" fmla="*/ 1767 w 1770"/>
                  <a:gd name="T21" fmla="*/ 0 h 6"/>
                  <a:gd name="T22" fmla="*/ 1767 w 1770"/>
                  <a:gd name="T23" fmla="*/ 0 h 6"/>
                  <a:gd name="T24" fmla="*/ 1767 w 1770"/>
                  <a:gd name="T25" fmla="*/ 3 h 6"/>
                  <a:gd name="T26" fmla="*/ 1767 w 1770"/>
                  <a:gd name="T27" fmla="*/ 3 h 6"/>
                  <a:gd name="T28" fmla="*/ 1770 w 1770"/>
                  <a:gd name="T29" fmla="*/ 3 h 6"/>
                  <a:gd name="T30" fmla="*/ 1770 w 1770"/>
                  <a:gd name="T31" fmla="*/ 3 h 6"/>
                  <a:gd name="T32" fmla="*/ 1770 w 1770"/>
                  <a:gd name="T33" fmla="*/ 6 h 6"/>
                  <a:gd name="T34" fmla="*/ 1770 w 1770"/>
                  <a:gd name="T35" fmla="*/ 6 h 6"/>
                  <a:gd name="T36" fmla="*/ 1770 w 1770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70"/>
                  <a:gd name="T58" fmla="*/ 0 h 6"/>
                  <a:gd name="T59" fmla="*/ 1770 w 1770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70" h="6">
                    <a:moveTo>
                      <a:pt x="1770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767" y="0"/>
                    </a:lnTo>
                    <a:lnTo>
                      <a:pt x="1767" y="3"/>
                    </a:lnTo>
                    <a:lnTo>
                      <a:pt x="1770" y="3"/>
                    </a:lnTo>
                    <a:lnTo>
                      <a:pt x="1770" y="6"/>
                    </a:lnTo>
                    <a:close/>
                  </a:path>
                </a:pathLst>
              </a:custGeom>
              <a:solidFill>
                <a:srgbClr val="AEAEAD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31" name="Freeform 972"/>
              <p:cNvSpPr>
                <a:spLocks/>
              </p:cNvSpPr>
              <p:nvPr/>
            </p:nvSpPr>
            <p:spPr bwMode="auto">
              <a:xfrm>
                <a:off x="2188" y="3590"/>
                <a:ext cx="1767" cy="6"/>
              </a:xfrm>
              <a:custGeom>
                <a:avLst/>
                <a:gdLst>
                  <a:gd name="T0" fmla="*/ 1767 w 1767"/>
                  <a:gd name="T1" fmla="*/ 6 h 6"/>
                  <a:gd name="T2" fmla="*/ 0 w 1767"/>
                  <a:gd name="T3" fmla="*/ 6 h 6"/>
                  <a:gd name="T4" fmla="*/ 0 w 1767"/>
                  <a:gd name="T5" fmla="*/ 6 h 6"/>
                  <a:gd name="T6" fmla="*/ 0 w 1767"/>
                  <a:gd name="T7" fmla="*/ 6 h 6"/>
                  <a:gd name="T8" fmla="*/ 0 w 1767"/>
                  <a:gd name="T9" fmla="*/ 3 h 6"/>
                  <a:gd name="T10" fmla="*/ 3 w 1767"/>
                  <a:gd name="T11" fmla="*/ 3 h 6"/>
                  <a:gd name="T12" fmla="*/ 3 w 1767"/>
                  <a:gd name="T13" fmla="*/ 3 h 6"/>
                  <a:gd name="T14" fmla="*/ 3 w 1767"/>
                  <a:gd name="T15" fmla="*/ 3 h 6"/>
                  <a:gd name="T16" fmla="*/ 3 w 1767"/>
                  <a:gd name="T17" fmla="*/ 0 h 6"/>
                  <a:gd name="T18" fmla="*/ 3 w 1767"/>
                  <a:gd name="T19" fmla="*/ 0 h 6"/>
                  <a:gd name="T20" fmla="*/ 1761 w 1767"/>
                  <a:gd name="T21" fmla="*/ 0 h 6"/>
                  <a:gd name="T22" fmla="*/ 1761 w 1767"/>
                  <a:gd name="T23" fmla="*/ 0 h 6"/>
                  <a:gd name="T24" fmla="*/ 1761 w 1767"/>
                  <a:gd name="T25" fmla="*/ 3 h 6"/>
                  <a:gd name="T26" fmla="*/ 1764 w 1767"/>
                  <a:gd name="T27" fmla="*/ 3 h 6"/>
                  <a:gd name="T28" fmla="*/ 1764 w 1767"/>
                  <a:gd name="T29" fmla="*/ 3 h 6"/>
                  <a:gd name="T30" fmla="*/ 1764 w 1767"/>
                  <a:gd name="T31" fmla="*/ 3 h 6"/>
                  <a:gd name="T32" fmla="*/ 1764 w 1767"/>
                  <a:gd name="T33" fmla="*/ 6 h 6"/>
                  <a:gd name="T34" fmla="*/ 1764 w 1767"/>
                  <a:gd name="T35" fmla="*/ 6 h 6"/>
                  <a:gd name="T36" fmla="*/ 1767 w 1767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7"/>
                  <a:gd name="T58" fmla="*/ 0 h 6"/>
                  <a:gd name="T59" fmla="*/ 1767 w 1767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7" h="6">
                    <a:moveTo>
                      <a:pt x="1767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761" y="0"/>
                    </a:lnTo>
                    <a:lnTo>
                      <a:pt x="1761" y="3"/>
                    </a:lnTo>
                    <a:lnTo>
                      <a:pt x="1764" y="3"/>
                    </a:lnTo>
                    <a:lnTo>
                      <a:pt x="1764" y="6"/>
                    </a:lnTo>
                    <a:lnTo>
                      <a:pt x="1767" y="6"/>
                    </a:lnTo>
                    <a:close/>
                  </a:path>
                </a:pathLst>
              </a:custGeom>
              <a:solidFill>
                <a:srgbClr val="ACABA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32" name="Freeform 973"/>
              <p:cNvSpPr>
                <a:spLocks/>
              </p:cNvSpPr>
              <p:nvPr/>
            </p:nvSpPr>
            <p:spPr bwMode="auto">
              <a:xfrm>
                <a:off x="2191" y="3587"/>
                <a:ext cx="1761" cy="6"/>
              </a:xfrm>
              <a:custGeom>
                <a:avLst/>
                <a:gdLst>
                  <a:gd name="T0" fmla="*/ 1761 w 1761"/>
                  <a:gd name="T1" fmla="*/ 6 h 6"/>
                  <a:gd name="T2" fmla="*/ 0 w 1761"/>
                  <a:gd name="T3" fmla="*/ 6 h 6"/>
                  <a:gd name="T4" fmla="*/ 0 w 1761"/>
                  <a:gd name="T5" fmla="*/ 6 h 6"/>
                  <a:gd name="T6" fmla="*/ 0 w 1761"/>
                  <a:gd name="T7" fmla="*/ 6 h 6"/>
                  <a:gd name="T8" fmla="*/ 0 w 1761"/>
                  <a:gd name="T9" fmla="*/ 3 h 6"/>
                  <a:gd name="T10" fmla="*/ 0 w 1761"/>
                  <a:gd name="T11" fmla="*/ 3 h 6"/>
                  <a:gd name="T12" fmla="*/ 3 w 1761"/>
                  <a:gd name="T13" fmla="*/ 3 h 6"/>
                  <a:gd name="T14" fmla="*/ 3 w 1761"/>
                  <a:gd name="T15" fmla="*/ 3 h 6"/>
                  <a:gd name="T16" fmla="*/ 3 w 1761"/>
                  <a:gd name="T17" fmla="*/ 0 h 6"/>
                  <a:gd name="T18" fmla="*/ 3 w 1761"/>
                  <a:gd name="T19" fmla="*/ 0 h 6"/>
                  <a:gd name="T20" fmla="*/ 1755 w 1761"/>
                  <a:gd name="T21" fmla="*/ 0 h 6"/>
                  <a:gd name="T22" fmla="*/ 1755 w 1761"/>
                  <a:gd name="T23" fmla="*/ 0 h 6"/>
                  <a:gd name="T24" fmla="*/ 1758 w 1761"/>
                  <a:gd name="T25" fmla="*/ 3 h 6"/>
                  <a:gd name="T26" fmla="*/ 1758 w 1761"/>
                  <a:gd name="T27" fmla="*/ 3 h 6"/>
                  <a:gd name="T28" fmla="*/ 1758 w 1761"/>
                  <a:gd name="T29" fmla="*/ 3 h 6"/>
                  <a:gd name="T30" fmla="*/ 1758 w 1761"/>
                  <a:gd name="T31" fmla="*/ 3 h 6"/>
                  <a:gd name="T32" fmla="*/ 1758 w 1761"/>
                  <a:gd name="T33" fmla="*/ 6 h 6"/>
                  <a:gd name="T34" fmla="*/ 1761 w 1761"/>
                  <a:gd name="T35" fmla="*/ 6 h 6"/>
                  <a:gd name="T36" fmla="*/ 1761 w 176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61"/>
                  <a:gd name="T58" fmla="*/ 0 h 6"/>
                  <a:gd name="T59" fmla="*/ 1761 w 176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61" h="6">
                    <a:moveTo>
                      <a:pt x="1761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755" y="0"/>
                    </a:lnTo>
                    <a:lnTo>
                      <a:pt x="1758" y="3"/>
                    </a:lnTo>
                    <a:lnTo>
                      <a:pt x="1758" y="6"/>
                    </a:lnTo>
                    <a:lnTo>
                      <a:pt x="1761" y="6"/>
                    </a:lnTo>
                    <a:close/>
                  </a:path>
                </a:pathLst>
              </a:custGeom>
              <a:solidFill>
                <a:srgbClr val="ACABA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33" name="Freeform 974"/>
              <p:cNvSpPr>
                <a:spLocks/>
              </p:cNvSpPr>
              <p:nvPr/>
            </p:nvSpPr>
            <p:spPr bwMode="auto">
              <a:xfrm>
                <a:off x="2191" y="3584"/>
                <a:ext cx="1758" cy="6"/>
              </a:xfrm>
              <a:custGeom>
                <a:avLst/>
                <a:gdLst>
                  <a:gd name="T0" fmla="*/ 1758 w 1758"/>
                  <a:gd name="T1" fmla="*/ 6 h 6"/>
                  <a:gd name="T2" fmla="*/ 0 w 1758"/>
                  <a:gd name="T3" fmla="*/ 6 h 6"/>
                  <a:gd name="T4" fmla="*/ 3 w 1758"/>
                  <a:gd name="T5" fmla="*/ 6 h 6"/>
                  <a:gd name="T6" fmla="*/ 3 w 1758"/>
                  <a:gd name="T7" fmla="*/ 6 h 6"/>
                  <a:gd name="T8" fmla="*/ 3 w 1758"/>
                  <a:gd name="T9" fmla="*/ 3 h 6"/>
                  <a:gd name="T10" fmla="*/ 3 w 1758"/>
                  <a:gd name="T11" fmla="*/ 3 h 6"/>
                  <a:gd name="T12" fmla="*/ 3 w 1758"/>
                  <a:gd name="T13" fmla="*/ 3 h 6"/>
                  <a:gd name="T14" fmla="*/ 6 w 1758"/>
                  <a:gd name="T15" fmla="*/ 3 h 6"/>
                  <a:gd name="T16" fmla="*/ 6 w 1758"/>
                  <a:gd name="T17" fmla="*/ 0 h 6"/>
                  <a:gd name="T18" fmla="*/ 6 w 1758"/>
                  <a:gd name="T19" fmla="*/ 0 h 6"/>
                  <a:gd name="T20" fmla="*/ 1752 w 1758"/>
                  <a:gd name="T21" fmla="*/ 0 h 6"/>
                  <a:gd name="T22" fmla="*/ 1755 w 1758"/>
                  <a:gd name="T23" fmla="*/ 0 h 6"/>
                  <a:gd name="T24" fmla="*/ 1755 w 1758"/>
                  <a:gd name="T25" fmla="*/ 3 h 6"/>
                  <a:gd name="T26" fmla="*/ 1755 w 1758"/>
                  <a:gd name="T27" fmla="*/ 3 h 6"/>
                  <a:gd name="T28" fmla="*/ 1755 w 1758"/>
                  <a:gd name="T29" fmla="*/ 3 h 6"/>
                  <a:gd name="T30" fmla="*/ 1755 w 1758"/>
                  <a:gd name="T31" fmla="*/ 3 h 6"/>
                  <a:gd name="T32" fmla="*/ 1758 w 1758"/>
                  <a:gd name="T33" fmla="*/ 6 h 6"/>
                  <a:gd name="T34" fmla="*/ 1758 w 1758"/>
                  <a:gd name="T35" fmla="*/ 6 h 6"/>
                  <a:gd name="T36" fmla="*/ 1758 w 1758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58"/>
                  <a:gd name="T58" fmla="*/ 0 h 6"/>
                  <a:gd name="T59" fmla="*/ 1758 w 1758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58" h="6">
                    <a:moveTo>
                      <a:pt x="1758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1752" y="0"/>
                    </a:lnTo>
                    <a:lnTo>
                      <a:pt x="1755" y="0"/>
                    </a:lnTo>
                    <a:lnTo>
                      <a:pt x="1755" y="3"/>
                    </a:lnTo>
                    <a:lnTo>
                      <a:pt x="1758" y="6"/>
                    </a:lnTo>
                    <a:close/>
                  </a:path>
                </a:pathLst>
              </a:custGeom>
              <a:solidFill>
                <a:srgbClr val="ACABA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34" name="Freeform 975"/>
              <p:cNvSpPr>
                <a:spLocks/>
              </p:cNvSpPr>
              <p:nvPr/>
            </p:nvSpPr>
            <p:spPr bwMode="auto">
              <a:xfrm>
                <a:off x="2194" y="3581"/>
                <a:ext cx="1752" cy="6"/>
              </a:xfrm>
              <a:custGeom>
                <a:avLst/>
                <a:gdLst>
                  <a:gd name="T0" fmla="*/ 1752 w 1752"/>
                  <a:gd name="T1" fmla="*/ 6 h 6"/>
                  <a:gd name="T2" fmla="*/ 0 w 1752"/>
                  <a:gd name="T3" fmla="*/ 6 h 6"/>
                  <a:gd name="T4" fmla="*/ 0 w 1752"/>
                  <a:gd name="T5" fmla="*/ 6 h 6"/>
                  <a:gd name="T6" fmla="*/ 3 w 1752"/>
                  <a:gd name="T7" fmla="*/ 6 h 6"/>
                  <a:gd name="T8" fmla="*/ 3 w 1752"/>
                  <a:gd name="T9" fmla="*/ 3 h 6"/>
                  <a:gd name="T10" fmla="*/ 3 w 1752"/>
                  <a:gd name="T11" fmla="*/ 3 h 6"/>
                  <a:gd name="T12" fmla="*/ 3 w 1752"/>
                  <a:gd name="T13" fmla="*/ 3 h 6"/>
                  <a:gd name="T14" fmla="*/ 3 w 1752"/>
                  <a:gd name="T15" fmla="*/ 3 h 6"/>
                  <a:gd name="T16" fmla="*/ 3 w 1752"/>
                  <a:gd name="T17" fmla="*/ 0 h 6"/>
                  <a:gd name="T18" fmla="*/ 6 w 1752"/>
                  <a:gd name="T19" fmla="*/ 0 h 6"/>
                  <a:gd name="T20" fmla="*/ 1749 w 1752"/>
                  <a:gd name="T21" fmla="*/ 0 h 6"/>
                  <a:gd name="T22" fmla="*/ 1749 w 1752"/>
                  <a:gd name="T23" fmla="*/ 0 h 6"/>
                  <a:gd name="T24" fmla="*/ 1749 w 1752"/>
                  <a:gd name="T25" fmla="*/ 3 h 6"/>
                  <a:gd name="T26" fmla="*/ 1749 w 1752"/>
                  <a:gd name="T27" fmla="*/ 3 h 6"/>
                  <a:gd name="T28" fmla="*/ 1749 w 1752"/>
                  <a:gd name="T29" fmla="*/ 3 h 6"/>
                  <a:gd name="T30" fmla="*/ 1752 w 1752"/>
                  <a:gd name="T31" fmla="*/ 3 h 6"/>
                  <a:gd name="T32" fmla="*/ 1752 w 1752"/>
                  <a:gd name="T33" fmla="*/ 6 h 6"/>
                  <a:gd name="T34" fmla="*/ 1752 w 1752"/>
                  <a:gd name="T35" fmla="*/ 6 h 6"/>
                  <a:gd name="T36" fmla="*/ 1752 w 1752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52"/>
                  <a:gd name="T58" fmla="*/ 0 h 6"/>
                  <a:gd name="T59" fmla="*/ 1752 w 1752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52" h="6">
                    <a:moveTo>
                      <a:pt x="1752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749" y="0"/>
                    </a:lnTo>
                    <a:lnTo>
                      <a:pt x="1749" y="3"/>
                    </a:lnTo>
                    <a:lnTo>
                      <a:pt x="1752" y="3"/>
                    </a:lnTo>
                    <a:lnTo>
                      <a:pt x="1752" y="6"/>
                    </a:lnTo>
                    <a:close/>
                  </a:path>
                </a:pathLst>
              </a:custGeom>
              <a:solidFill>
                <a:srgbClr val="ACABA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35" name="Freeform 976"/>
              <p:cNvSpPr>
                <a:spLocks/>
              </p:cNvSpPr>
              <p:nvPr/>
            </p:nvSpPr>
            <p:spPr bwMode="auto">
              <a:xfrm>
                <a:off x="2197" y="3578"/>
                <a:ext cx="1746" cy="6"/>
              </a:xfrm>
              <a:custGeom>
                <a:avLst/>
                <a:gdLst>
                  <a:gd name="T0" fmla="*/ 1746 w 1746"/>
                  <a:gd name="T1" fmla="*/ 6 h 6"/>
                  <a:gd name="T2" fmla="*/ 0 w 1746"/>
                  <a:gd name="T3" fmla="*/ 6 h 6"/>
                  <a:gd name="T4" fmla="*/ 0 w 1746"/>
                  <a:gd name="T5" fmla="*/ 6 h 6"/>
                  <a:gd name="T6" fmla="*/ 0 w 1746"/>
                  <a:gd name="T7" fmla="*/ 6 h 6"/>
                  <a:gd name="T8" fmla="*/ 3 w 1746"/>
                  <a:gd name="T9" fmla="*/ 3 h 6"/>
                  <a:gd name="T10" fmla="*/ 3 w 1746"/>
                  <a:gd name="T11" fmla="*/ 3 h 6"/>
                  <a:gd name="T12" fmla="*/ 3 w 1746"/>
                  <a:gd name="T13" fmla="*/ 3 h 6"/>
                  <a:gd name="T14" fmla="*/ 3 w 1746"/>
                  <a:gd name="T15" fmla="*/ 3 h 6"/>
                  <a:gd name="T16" fmla="*/ 3 w 1746"/>
                  <a:gd name="T17" fmla="*/ 0 h 6"/>
                  <a:gd name="T18" fmla="*/ 3 w 1746"/>
                  <a:gd name="T19" fmla="*/ 0 h 6"/>
                  <a:gd name="T20" fmla="*/ 1743 w 1746"/>
                  <a:gd name="T21" fmla="*/ 0 h 6"/>
                  <a:gd name="T22" fmla="*/ 1743 w 1746"/>
                  <a:gd name="T23" fmla="*/ 0 h 6"/>
                  <a:gd name="T24" fmla="*/ 1743 w 1746"/>
                  <a:gd name="T25" fmla="*/ 3 h 6"/>
                  <a:gd name="T26" fmla="*/ 1743 w 1746"/>
                  <a:gd name="T27" fmla="*/ 3 h 6"/>
                  <a:gd name="T28" fmla="*/ 1746 w 1746"/>
                  <a:gd name="T29" fmla="*/ 3 h 6"/>
                  <a:gd name="T30" fmla="*/ 1746 w 1746"/>
                  <a:gd name="T31" fmla="*/ 3 h 6"/>
                  <a:gd name="T32" fmla="*/ 1746 w 1746"/>
                  <a:gd name="T33" fmla="*/ 6 h 6"/>
                  <a:gd name="T34" fmla="*/ 1746 w 1746"/>
                  <a:gd name="T35" fmla="*/ 6 h 6"/>
                  <a:gd name="T36" fmla="*/ 1746 w 174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46"/>
                  <a:gd name="T58" fmla="*/ 0 h 6"/>
                  <a:gd name="T59" fmla="*/ 1746 w 174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46" h="6">
                    <a:moveTo>
                      <a:pt x="1746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743" y="0"/>
                    </a:lnTo>
                    <a:lnTo>
                      <a:pt x="1743" y="3"/>
                    </a:lnTo>
                    <a:lnTo>
                      <a:pt x="1746" y="3"/>
                    </a:lnTo>
                    <a:lnTo>
                      <a:pt x="1746" y="6"/>
                    </a:lnTo>
                    <a:close/>
                  </a:path>
                </a:pathLst>
              </a:custGeom>
              <a:solidFill>
                <a:srgbClr val="ACABA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36" name="Freeform 977"/>
              <p:cNvSpPr>
                <a:spLocks/>
              </p:cNvSpPr>
              <p:nvPr/>
            </p:nvSpPr>
            <p:spPr bwMode="auto">
              <a:xfrm>
                <a:off x="2200" y="3575"/>
                <a:ext cx="1743" cy="6"/>
              </a:xfrm>
              <a:custGeom>
                <a:avLst/>
                <a:gdLst>
                  <a:gd name="T0" fmla="*/ 1743 w 1743"/>
                  <a:gd name="T1" fmla="*/ 6 h 6"/>
                  <a:gd name="T2" fmla="*/ 0 w 1743"/>
                  <a:gd name="T3" fmla="*/ 6 h 6"/>
                  <a:gd name="T4" fmla="*/ 0 w 1743"/>
                  <a:gd name="T5" fmla="*/ 6 h 6"/>
                  <a:gd name="T6" fmla="*/ 0 w 1743"/>
                  <a:gd name="T7" fmla="*/ 6 h 6"/>
                  <a:gd name="T8" fmla="*/ 0 w 1743"/>
                  <a:gd name="T9" fmla="*/ 3 h 6"/>
                  <a:gd name="T10" fmla="*/ 0 w 1743"/>
                  <a:gd name="T11" fmla="*/ 3 h 6"/>
                  <a:gd name="T12" fmla="*/ 3 w 1743"/>
                  <a:gd name="T13" fmla="*/ 3 h 6"/>
                  <a:gd name="T14" fmla="*/ 3 w 1743"/>
                  <a:gd name="T15" fmla="*/ 3 h 6"/>
                  <a:gd name="T16" fmla="*/ 3 w 1743"/>
                  <a:gd name="T17" fmla="*/ 0 h 6"/>
                  <a:gd name="T18" fmla="*/ 3 w 1743"/>
                  <a:gd name="T19" fmla="*/ 0 h 6"/>
                  <a:gd name="T20" fmla="*/ 1737 w 1743"/>
                  <a:gd name="T21" fmla="*/ 0 h 6"/>
                  <a:gd name="T22" fmla="*/ 1737 w 1743"/>
                  <a:gd name="T23" fmla="*/ 0 h 6"/>
                  <a:gd name="T24" fmla="*/ 1740 w 1743"/>
                  <a:gd name="T25" fmla="*/ 3 h 6"/>
                  <a:gd name="T26" fmla="*/ 1740 w 1743"/>
                  <a:gd name="T27" fmla="*/ 3 h 6"/>
                  <a:gd name="T28" fmla="*/ 1740 w 1743"/>
                  <a:gd name="T29" fmla="*/ 3 h 6"/>
                  <a:gd name="T30" fmla="*/ 1740 w 1743"/>
                  <a:gd name="T31" fmla="*/ 3 h 6"/>
                  <a:gd name="T32" fmla="*/ 1740 w 1743"/>
                  <a:gd name="T33" fmla="*/ 6 h 6"/>
                  <a:gd name="T34" fmla="*/ 1740 w 1743"/>
                  <a:gd name="T35" fmla="*/ 6 h 6"/>
                  <a:gd name="T36" fmla="*/ 1743 w 1743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43"/>
                  <a:gd name="T58" fmla="*/ 0 h 6"/>
                  <a:gd name="T59" fmla="*/ 1743 w 1743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43" h="6">
                    <a:moveTo>
                      <a:pt x="1743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737" y="0"/>
                    </a:lnTo>
                    <a:lnTo>
                      <a:pt x="1740" y="3"/>
                    </a:lnTo>
                    <a:lnTo>
                      <a:pt x="1740" y="6"/>
                    </a:lnTo>
                    <a:lnTo>
                      <a:pt x="1743" y="6"/>
                    </a:lnTo>
                    <a:close/>
                  </a:path>
                </a:pathLst>
              </a:custGeom>
              <a:solidFill>
                <a:srgbClr val="ACABA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37" name="Freeform 978"/>
              <p:cNvSpPr>
                <a:spLocks/>
              </p:cNvSpPr>
              <p:nvPr/>
            </p:nvSpPr>
            <p:spPr bwMode="auto">
              <a:xfrm>
                <a:off x="2200" y="3572"/>
                <a:ext cx="1740" cy="6"/>
              </a:xfrm>
              <a:custGeom>
                <a:avLst/>
                <a:gdLst>
                  <a:gd name="T0" fmla="*/ 1740 w 1740"/>
                  <a:gd name="T1" fmla="*/ 6 h 6"/>
                  <a:gd name="T2" fmla="*/ 0 w 1740"/>
                  <a:gd name="T3" fmla="*/ 6 h 6"/>
                  <a:gd name="T4" fmla="*/ 3 w 1740"/>
                  <a:gd name="T5" fmla="*/ 6 h 6"/>
                  <a:gd name="T6" fmla="*/ 3 w 1740"/>
                  <a:gd name="T7" fmla="*/ 6 h 6"/>
                  <a:gd name="T8" fmla="*/ 3 w 1740"/>
                  <a:gd name="T9" fmla="*/ 3 h 6"/>
                  <a:gd name="T10" fmla="*/ 3 w 1740"/>
                  <a:gd name="T11" fmla="*/ 3 h 6"/>
                  <a:gd name="T12" fmla="*/ 3 w 1740"/>
                  <a:gd name="T13" fmla="*/ 3 h 6"/>
                  <a:gd name="T14" fmla="*/ 3 w 1740"/>
                  <a:gd name="T15" fmla="*/ 3 h 6"/>
                  <a:gd name="T16" fmla="*/ 6 w 1740"/>
                  <a:gd name="T17" fmla="*/ 0 h 6"/>
                  <a:gd name="T18" fmla="*/ 6 w 1740"/>
                  <a:gd name="T19" fmla="*/ 0 h 6"/>
                  <a:gd name="T20" fmla="*/ 1734 w 1740"/>
                  <a:gd name="T21" fmla="*/ 0 h 6"/>
                  <a:gd name="T22" fmla="*/ 1737 w 1740"/>
                  <a:gd name="T23" fmla="*/ 0 h 6"/>
                  <a:gd name="T24" fmla="*/ 1737 w 1740"/>
                  <a:gd name="T25" fmla="*/ 3 h 6"/>
                  <a:gd name="T26" fmla="*/ 1737 w 1740"/>
                  <a:gd name="T27" fmla="*/ 3 h 6"/>
                  <a:gd name="T28" fmla="*/ 1737 w 1740"/>
                  <a:gd name="T29" fmla="*/ 3 h 6"/>
                  <a:gd name="T30" fmla="*/ 1737 w 1740"/>
                  <a:gd name="T31" fmla="*/ 3 h 6"/>
                  <a:gd name="T32" fmla="*/ 1740 w 1740"/>
                  <a:gd name="T33" fmla="*/ 6 h 6"/>
                  <a:gd name="T34" fmla="*/ 1740 w 1740"/>
                  <a:gd name="T35" fmla="*/ 6 h 6"/>
                  <a:gd name="T36" fmla="*/ 1740 w 1740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40"/>
                  <a:gd name="T58" fmla="*/ 0 h 6"/>
                  <a:gd name="T59" fmla="*/ 1740 w 1740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40" h="6">
                    <a:moveTo>
                      <a:pt x="174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734" y="0"/>
                    </a:lnTo>
                    <a:lnTo>
                      <a:pt x="1737" y="0"/>
                    </a:lnTo>
                    <a:lnTo>
                      <a:pt x="1737" y="3"/>
                    </a:lnTo>
                    <a:lnTo>
                      <a:pt x="1740" y="6"/>
                    </a:lnTo>
                    <a:close/>
                  </a:path>
                </a:pathLst>
              </a:custGeom>
              <a:solidFill>
                <a:srgbClr val="ACABA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38" name="Freeform 979"/>
              <p:cNvSpPr>
                <a:spLocks/>
              </p:cNvSpPr>
              <p:nvPr/>
            </p:nvSpPr>
            <p:spPr bwMode="auto">
              <a:xfrm>
                <a:off x="2203" y="3569"/>
                <a:ext cx="1734" cy="6"/>
              </a:xfrm>
              <a:custGeom>
                <a:avLst/>
                <a:gdLst>
                  <a:gd name="T0" fmla="*/ 1734 w 1734"/>
                  <a:gd name="T1" fmla="*/ 6 h 6"/>
                  <a:gd name="T2" fmla="*/ 0 w 1734"/>
                  <a:gd name="T3" fmla="*/ 6 h 6"/>
                  <a:gd name="T4" fmla="*/ 0 w 1734"/>
                  <a:gd name="T5" fmla="*/ 6 h 6"/>
                  <a:gd name="T6" fmla="*/ 0 w 1734"/>
                  <a:gd name="T7" fmla="*/ 6 h 6"/>
                  <a:gd name="T8" fmla="*/ 3 w 1734"/>
                  <a:gd name="T9" fmla="*/ 3 h 6"/>
                  <a:gd name="T10" fmla="*/ 3 w 1734"/>
                  <a:gd name="T11" fmla="*/ 3 h 6"/>
                  <a:gd name="T12" fmla="*/ 3 w 1734"/>
                  <a:gd name="T13" fmla="*/ 3 h 6"/>
                  <a:gd name="T14" fmla="*/ 3 w 1734"/>
                  <a:gd name="T15" fmla="*/ 3 h 6"/>
                  <a:gd name="T16" fmla="*/ 3 w 1734"/>
                  <a:gd name="T17" fmla="*/ 0 h 6"/>
                  <a:gd name="T18" fmla="*/ 3 w 1734"/>
                  <a:gd name="T19" fmla="*/ 0 h 6"/>
                  <a:gd name="T20" fmla="*/ 1731 w 1734"/>
                  <a:gd name="T21" fmla="*/ 0 h 6"/>
                  <a:gd name="T22" fmla="*/ 1731 w 1734"/>
                  <a:gd name="T23" fmla="*/ 0 h 6"/>
                  <a:gd name="T24" fmla="*/ 1731 w 1734"/>
                  <a:gd name="T25" fmla="*/ 3 h 6"/>
                  <a:gd name="T26" fmla="*/ 1731 w 1734"/>
                  <a:gd name="T27" fmla="*/ 3 h 6"/>
                  <a:gd name="T28" fmla="*/ 1731 w 1734"/>
                  <a:gd name="T29" fmla="*/ 3 h 6"/>
                  <a:gd name="T30" fmla="*/ 1734 w 1734"/>
                  <a:gd name="T31" fmla="*/ 3 h 6"/>
                  <a:gd name="T32" fmla="*/ 1734 w 1734"/>
                  <a:gd name="T33" fmla="*/ 6 h 6"/>
                  <a:gd name="T34" fmla="*/ 1734 w 1734"/>
                  <a:gd name="T35" fmla="*/ 6 h 6"/>
                  <a:gd name="T36" fmla="*/ 1734 w 1734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34"/>
                  <a:gd name="T58" fmla="*/ 0 h 6"/>
                  <a:gd name="T59" fmla="*/ 1734 w 1734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34" h="6">
                    <a:moveTo>
                      <a:pt x="1734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731" y="0"/>
                    </a:lnTo>
                    <a:lnTo>
                      <a:pt x="1731" y="3"/>
                    </a:lnTo>
                    <a:lnTo>
                      <a:pt x="1734" y="3"/>
                    </a:lnTo>
                    <a:lnTo>
                      <a:pt x="1734" y="6"/>
                    </a:lnTo>
                    <a:close/>
                  </a:path>
                </a:pathLst>
              </a:custGeom>
              <a:solidFill>
                <a:srgbClr val="ACABA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39" name="Freeform 980"/>
              <p:cNvSpPr>
                <a:spLocks/>
              </p:cNvSpPr>
              <p:nvPr/>
            </p:nvSpPr>
            <p:spPr bwMode="auto">
              <a:xfrm>
                <a:off x="2206" y="3566"/>
                <a:ext cx="1728" cy="6"/>
              </a:xfrm>
              <a:custGeom>
                <a:avLst/>
                <a:gdLst>
                  <a:gd name="T0" fmla="*/ 1728 w 1728"/>
                  <a:gd name="T1" fmla="*/ 6 h 6"/>
                  <a:gd name="T2" fmla="*/ 0 w 1728"/>
                  <a:gd name="T3" fmla="*/ 6 h 6"/>
                  <a:gd name="T4" fmla="*/ 0 w 1728"/>
                  <a:gd name="T5" fmla="*/ 6 h 6"/>
                  <a:gd name="T6" fmla="*/ 0 w 1728"/>
                  <a:gd name="T7" fmla="*/ 6 h 6"/>
                  <a:gd name="T8" fmla="*/ 0 w 1728"/>
                  <a:gd name="T9" fmla="*/ 3 h 6"/>
                  <a:gd name="T10" fmla="*/ 3 w 1728"/>
                  <a:gd name="T11" fmla="*/ 3 h 6"/>
                  <a:gd name="T12" fmla="*/ 3 w 1728"/>
                  <a:gd name="T13" fmla="*/ 3 h 6"/>
                  <a:gd name="T14" fmla="*/ 3 w 1728"/>
                  <a:gd name="T15" fmla="*/ 3 h 6"/>
                  <a:gd name="T16" fmla="*/ 3 w 1728"/>
                  <a:gd name="T17" fmla="*/ 0 h 6"/>
                  <a:gd name="T18" fmla="*/ 3 w 1728"/>
                  <a:gd name="T19" fmla="*/ 0 h 6"/>
                  <a:gd name="T20" fmla="*/ 1725 w 1728"/>
                  <a:gd name="T21" fmla="*/ 0 h 6"/>
                  <a:gd name="T22" fmla="*/ 1725 w 1728"/>
                  <a:gd name="T23" fmla="*/ 0 h 6"/>
                  <a:gd name="T24" fmla="*/ 1725 w 1728"/>
                  <a:gd name="T25" fmla="*/ 3 h 6"/>
                  <a:gd name="T26" fmla="*/ 1728 w 1728"/>
                  <a:gd name="T27" fmla="*/ 3 h 6"/>
                  <a:gd name="T28" fmla="*/ 1728 w 1728"/>
                  <a:gd name="T29" fmla="*/ 3 h 6"/>
                  <a:gd name="T30" fmla="*/ 1728 w 1728"/>
                  <a:gd name="T31" fmla="*/ 3 h 6"/>
                  <a:gd name="T32" fmla="*/ 1728 w 1728"/>
                  <a:gd name="T33" fmla="*/ 6 h 6"/>
                  <a:gd name="T34" fmla="*/ 1728 w 1728"/>
                  <a:gd name="T35" fmla="*/ 6 h 6"/>
                  <a:gd name="T36" fmla="*/ 1728 w 1728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28"/>
                  <a:gd name="T58" fmla="*/ 0 h 6"/>
                  <a:gd name="T59" fmla="*/ 1728 w 1728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28" h="6">
                    <a:moveTo>
                      <a:pt x="1728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725" y="0"/>
                    </a:lnTo>
                    <a:lnTo>
                      <a:pt x="1725" y="3"/>
                    </a:lnTo>
                    <a:lnTo>
                      <a:pt x="1728" y="3"/>
                    </a:lnTo>
                    <a:lnTo>
                      <a:pt x="1728" y="6"/>
                    </a:lnTo>
                    <a:close/>
                  </a:path>
                </a:pathLst>
              </a:custGeom>
              <a:solidFill>
                <a:srgbClr val="ACABAB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40" name="Freeform 981"/>
              <p:cNvSpPr>
                <a:spLocks/>
              </p:cNvSpPr>
              <p:nvPr/>
            </p:nvSpPr>
            <p:spPr bwMode="auto">
              <a:xfrm>
                <a:off x="2206" y="3563"/>
                <a:ext cx="1728" cy="6"/>
              </a:xfrm>
              <a:custGeom>
                <a:avLst/>
                <a:gdLst>
                  <a:gd name="T0" fmla="*/ 1728 w 1728"/>
                  <a:gd name="T1" fmla="*/ 6 h 6"/>
                  <a:gd name="T2" fmla="*/ 0 w 1728"/>
                  <a:gd name="T3" fmla="*/ 6 h 6"/>
                  <a:gd name="T4" fmla="*/ 3 w 1728"/>
                  <a:gd name="T5" fmla="*/ 6 h 6"/>
                  <a:gd name="T6" fmla="*/ 3 w 1728"/>
                  <a:gd name="T7" fmla="*/ 6 h 6"/>
                  <a:gd name="T8" fmla="*/ 3 w 1728"/>
                  <a:gd name="T9" fmla="*/ 3 h 6"/>
                  <a:gd name="T10" fmla="*/ 3 w 1728"/>
                  <a:gd name="T11" fmla="*/ 3 h 6"/>
                  <a:gd name="T12" fmla="*/ 3 w 1728"/>
                  <a:gd name="T13" fmla="*/ 3 h 6"/>
                  <a:gd name="T14" fmla="*/ 3 w 1728"/>
                  <a:gd name="T15" fmla="*/ 3 h 6"/>
                  <a:gd name="T16" fmla="*/ 3 w 1728"/>
                  <a:gd name="T17" fmla="*/ 3 h 6"/>
                  <a:gd name="T18" fmla="*/ 7 w 1728"/>
                  <a:gd name="T19" fmla="*/ 0 h 6"/>
                  <a:gd name="T20" fmla="*/ 7 w 1728"/>
                  <a:gd name="T21" fmla="*/ 0 h 6"/>
                  <a:gd name="T22" fmla="*/ 7 w 1728"/>
                  <a:gd name="T23" fmla="*/ 0 h 6"/>
                  <a:gd name="T24" fmla="*/ 7 w 1728"/>
                  <a:gd name="T25" fmla="*/ 0 h 6"/>
                  <a:gd name="T26" fmla="*/ 7 w 1728"/>
                  <a:gd name="T27" fmla="*/ 0 h 6"/>
                  <a:gd name="T28" fmla="*/ 7 w 1728"/>
                  <a:gd name="T29" fmla="*/ 0 h 6"/>
                  <a:gd name="T30" fmla="*/ 7 w 1728"/>
                  <a:gd name="T31" fmla="*/ 0 h 6"/>
                  <a:gd name="T32" fmla="*/ 7 w 1728"/>
                  <a:gd name="T33" fmla="*/ 0 h 6"/>
                  <a:gd name="T34" fmla="*/ 7 w 1728"/>
                  <a:gd name="T35" fmla="*/ 0 h 6"/>
                  <a:gd name="T36" fmla="*/ 1722 w 1728"/>
                  <a:gd name="T37" fmla="*/ 0 h 6"/>
                  <a:gd name="T38" fmla="*/ 1725 w 1728"/>
                  <a:gd name="T39" fmla="*/ 0 h 6"/>
                  <a:gd name="T40" fmla="*/ 1725 w 1728"/>
                  <a:gd name="T41" fmla="*/ 0 h 6"/>
                  <a:gd name="T42" fmla="*/ 1725 w 1728"/>
                  <a:gd name="T43" fmla="*/ 0 h 6"/>
                  <a:gd name="T44" fmla="*/ 1725 w 1728"/>
                  <a:gd name="T45" fmla="*/ 0 h 6"/>
                  <a:gd name="T46" fmla="*/ 1725 w 1728"/>
                  <a:gd name="T47" fmla="*/ 0 h 6"/>
                  <a:gd name="T48" fmla="*/ 1725 w 1728"/>
                  <a:gd name="T49" fmla="*/ 0 h 6"/>
                  <a:gd name="T50" fmla="*/ 1725 w 1728"/>
                  <a:gd name="T51" fmla="*/ 0 h 6"/>
                  <a:gd name="T52" fmla="*/ 1725 w 1728"/>
                  <a:gd name="T53" fmla="*/ 0 h 6"/>
                  <a:gd name="T54" fmla="*/ 1725 w 1728"/>
                  <a:gd name="T55" fmla="*/ 3 h 6"/>
                  <a:gd name="T56" fmla="*/ 1725 w 1728"/>
                  <a:gd name="T57" fmla="*/ 3 h 6"/>
                  <a:gd name="T58" fmla="*/ 1725 w 1728"/>
                  <a:gd name="T59" fmla="*/ 3 h 6"/>
                  <a:gd name="T60" fmla="*/ 1725 w 1728"/>
                  <a:gd name="T61" fmla="*/ 3 h 6"/>
                  <a:gd name="T62" fmla="*/ 1725 w 1728"/>
                  <a:gd name="T63" fmla="*/ 3 h 6"/>
                  <a:gd name="T64" fmla="*/ 1728 w 1728"/>
                  <a:gd name="T65" fmla="*/ 6 h 6"/>
                  <a:gd name="T66" fmla="*/ 1728 w 1728"/>
                  <a:gd name="T67" fmla="*/ 6 h 6"/>
                  <a:gd name="T68" fmla="*/ 1728 w 1728"/>
                  <a:gd name="T69" fmla="*/ 6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28"/>
                  <a:gd name="T106" fmla="*/ 0 h 6"/>
                  <a:gd name="T107" fmla="*/ 1728 w 1728"/>
                  <a:gd name="T108" fmla="*/ 6 h 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28" h="6">
                    <a:moveTo>
                      <a:pt x="1728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7" y="0"/>
                    </a:lnTo>
                    <a:lnTo>
                      <a:pt x="1722" y="0"/>
                    </a:lnTo>
                    <a:lnTo>
                      <a:pt x="1725" y="0"/>
                    </a:lnTo>
                    <a:lnTo>
                      <a:pt x="1725" y="3"/>
                    </a:lnTo>
                    <a:lnTo>
                      <a:pt x="1728" y="6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41" name="Freeform 982"/>
              <p:cNvSpPr>
                <a:spLocks/>
              </p:cNvSpPr>
              <p:nvPr/>
            </p:nvSpPr>
            <p:spPr bwMode="auto">
              <a:xfrm>
                <a:off x="2209" y="3560"/>
                <a:ext cx="1722" cy="6"/>
              </a:xfrm>
              <a:custGeom>
                <a:avLst/>
                <a:gdLst>
                  <a:gd name="T0" fmla="*/ 1722 w 1722"/>
                  <a:gd name="T1" fmla="*/ 6 h 6"/>
                  <a:gd name="T2" fmla="*/ 0 w 1722"/>
                  <a:gd name="T3" fmla="*/ 6 h 6"/>
                  <a:gd name="T4" fmla="*/ 0 w 1722"/>
                  <a:gd name="T5" fmla="*/ 6 h 6"/>
                  <a:gd name="T6" fmla="*/ 0 w 1722"/>
                  <a:gd name="T7" fmla="*/ 6 h 6"/>
                  <a:gd name="T8" fmla="*/ 0 w 1722"/>
                  <a:gd name="T9" fmla="*/ 6 h 6"/>
                  <a:gd name="T10" fmla="*/ 0 w 1722"/>
                  <a:gd name="T11" fmla="*/ 6 h 6"/>
                  <a:gd name="T12" fmla="*/ 0 w 1722"/>
                  <a:gd name="T13" fmla="*/ 6 h 6"/>
                  <a:gd name="T14" fmla="*/ 0 w 1722"/>
                  <a:gd name="T15" fmla="*/ 6 h 6"/>
                  <a:gd name="T16" fmla="*/ 4 w 1722"/>
                  <a:gd name="T17" fmla="*/ 3 h 6"/>
                  <a:gd name="T18" fmla="*/ 4 w 1722"/>
                  <a:gd name="T19" fmla="*/ 3 h 6"/>
                  <a:gd name="T20" fmla="*/ 4 w 1722"/>
                  <a:gd name="T21" fmla="*/ 3 h 6"/>
                  <a:gd name="T22" fmla="*/ 4 w 1722"/>
                  <a:gd name="T23" fmla="*/ 3 h 6"/>
                  <a:gd name="T24" fmla="*/ 4 w 1722"/>
                  <a:gd name="T25" fmla="*/ 3 h 6"/>
                  <a:gd name="T26" fmla="*/ 4 w 1722"/>
                  <a:gd name="T27" fmla="*/ 3 h 6"/>
                  <a:gd name="T28" fmla="*/ 4 w 1722"/>
                  <a:gd name="T29" fmla="*/ 3 h 6"/>
                  <a:gd name="T30" fmla="*/ 4 w 1722"/>
                  <a:gd name="T31" fmla="*/ 0 h 6"/>
                  <a:gd name="T32" fmla="*/ 4 w 1722"/>
                  <a:gd name="T33" fmla="*/ 0 h 6"/>
                  <a:gd name="T34" fmla="*/ 4 w 1722"/>
                  <a:gd name="T35" fmla="*/ 0 h 6"/>
                  <a:gd name="T36" fmla="*/ 1719 w 1722"/>
                  <a:gd name="T37" fmla="*/ 0 h 6"/>
                  <a:gd name="T38" fmla="*/ 1719 w 1722"/>
                  <a:gd name="T39" fmla="*/ 0 h 6"/>
                  <a:gd name="T40" fmla="*/ 1719 w 1722"/>
                  <a:gd name="T41" fmla="*/ 0 h 6"/>
                  <a:gd name="T42" fmla="*/ 1719 w 1722"/>
                  <a:gd name="T43" fmla="*/ 3 h 6"/>
                  <a:gd name="T44" fmla="*/ 1719 w 1722"/>
                  <a:gd name="T45" fmla="*/ 3 h 6"/>
                  <a:gd name="T46" fmla="*/ 1719 w 1722"/>
                  <a:gd name="T47" fmla="*/ 3 h 6"/>
                  <a:gd name="T48" fmla="*/ 1722 w 1722"/>
                  <a:gd name="T49" fmla="*/ 3 h 6"/>
                  <a:gd name="T50" fmla="*/ 1722 w 1722"/>
                  <a:gd name="T51" fmla="*/ 3 h 6"/>
                  <a:gd name="T52" fmla="*/ 1722 w 1722"/>
                  <a:gd name="T53" fmla="*/ 3 h 6"/>
                  <a:gd name="T54" fmla="*/ 1722 w 1722"/>
                  <a:gd name="T55" fmla="*/ 3 h 6"/>
                  <a:gd name="T56" fmla="*/ 1722 w 1722"/>
                  <a:gd name="T57" fmla="*/ 6 h 6"/>
                  <a:gd name="T58" fmla="*/ 1722 w 1722"/>
                  <a:gd name="T59" fmla="*/ 6 h 6"/>
                  <a:gd name="T60" fmla="*/ 1722 w 1722"/>
                  <a:gd name="T61" fmla="*/ 6 h 6"/>
                  <a:gd name="T62" fmla="*/ 1722 w 1722"/>
                  <a:gd name="T63" fmla="*/ 6 h 6"/>
                  <a:gd name="T64" fmla="*/ 1722 w 1722"/>
                  <a:gd name="T65" fmla="*/ 6 h 6"/>
                  <a:gd name="T66" fmla="*/ 1722 w 1722"/>
                  <a:gd name="T67" fmla="*/ 6 h 6"/>
                  <a:gd name="T68" fmla="*/ 1722 w 1722"/>
                  <a:gd name="T69" fmla="*/ 6 h 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w 1722"/>
                  <a:gd name="T106" fmla="*/ 0 h 6"/>
                  <a:gd name="T107" fmla="*/ 1722 w 1722"/>
                  <a:gd name="T108" fmla="*/ 6 h 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T105" t="T106" r="T107" b="T108"/>
                <a:pathLst>
                  <a:path w="1722" h="6">
                    <a:moveTo>
                      <a:pt x="1722" y="6"/>
                    </a:moveTo>
                    <a:lnTo>
                      <a:pt x="0" y="6"/>
                    </a:lnTo>
                    <a:lnTo>
                      <a:pt x="4" y="3"/>
                    </a:lnTo>
                    <a:lnTo>
                      <a:pt x="4" y="0"/>
                    </a:lnTo>
                    <a:lnTo>
                      <a:pt x="1719" y="0"/>
                    </a:lnTo>
                    <a:lnTo>
                      <a:pt x="1719" y="3"/>
                    </a:lnTo>
                    <a:lnTo>
                      <a:pt x="1722" y="3"/>
                    </a:lnTo>
                    <a:lnTo>
                      <a:pt x="1722" y="6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42" name="Freeform 983"/>
              <p:cNvSpPr>
                <a:spLocks/>
              </p:cNvSpPr>
              <p:nvPr/>
            </p:nvSpPr>
            <p:spPr bwMode="auto">
              <a:xfrm>
                <a:off x="2213" y="3557"/>
                <a:ext cx="1715" cy="6"/>
              </a:xfrm>
              <a:custGeom>
                <a:avLst/>
                <a:gdLst>
                  <a:gd name="T0" fmla="*/ 1715 w 1715"/>
                  <a:gd name="T1" fmla="*/ 6 h 6"/>
                  <a:gd name="T2" fmla="*/ 0 w 1715"/>
                  <a:gd name="T3" fmla="*/ 6 h 6"/>
                  <a:gd name="T4" fmla="*/ 0 w 1715"/>
                  <a:gd name="T5" fmla="*/ 6 h 6"/>
                  <a:gd name="T6" fmla="*/ 0 w 1715"/>
                  <a:gd name="T7" fmla="*/ 6 h 6"/>
                  <a:gd name="T8" fmla="*/ 0 w 1715"/>
                  <a:gd name="T9" fmla="*/ 3 h 6"/>
                  <a:gd name="T10" fmla="*/ 0 w 1715"/>
                  <a:gd name="T11" fmla="*/ 3 h 6"/>
                  <a:gd name="T12" fmla="*/ 3 w 1715"/>
                  <a:gd name="T13" fmla="*/ 3 h 6"/>
                  <a:gd name="T14" fmla="*/ 3 w 1715"/>
                  <a:gd name="T15" fmla="*/ 3 h 6"/>
                  <a:gd name="T16" fmla="*/ 3 w 1715"/>
                  <a:gd name="T17" fmla="*/ 0 h 6"/>
                  <a:gd name="T18" fmla="*/ 3 w 1715"/>
                  <a:gd name="T19" fmla="*/ 0 h 6"/>
                  <a:gd name="T20" fmla="*/ 1712 w 1715"/>
                  <a:gd name="T21" fmla="*/ 0 h 6"/>
                  <a:gd name="T22" fmla="*/ 1712 w 1715"/>
                  <a:gd name="T23" fmla="*/ 0 h 6"/>
                  <a:gd name="T24" fmla="*/ 1715 w 1715"/>
                  <a:gd name="T25" fmla="*/ 3 h 6"/>
                  <a:gd name="T26" fmla="*/ 1715 w 1715"/>
                  <a:gd name="T27" fmla="*/ 3 h 6"/>
                  <a:gd name="T28" fmla="*/ 1715 w 1715"/>
                  <a:gd name="T29" fmla="*/ 3 h 6"/>
                  <a:gd name="T30" fmla="*/ 1715 w 1715"/>
                  <a:gd name="T31" fmla="*/ 3 h 6"/>
                  <a:gd name="T32" fmla="*/ 1715 w 1715"/>
                  <a:gd name="T33" fmla="*/ 6 h 6"/>
                  <a:gd name="T34" fmla="*/ 1715 w 1715"/>
                  <a:gd name="T35" fmla="*/ 6 h 6"/>
                  <a:gd name="T36" fmla="*/ 1715 w 171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15"/>
                  <a:gd name="T58" fmla="*/ 0 h 6"/>
                  <a:gd name="T59" fmla="*/ 1715 w 171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15" h="6">
                    <a:moveTo>
                      <a:pt x="1715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712" y="0"/>
                    </a:lnTo>
                    <a:lnTo>
                      <a:pt x="1715" y="3"/>
                    </a:lnTo>
                    <a:lnTo>
                      <a:pt x="1715" y="6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43" name="Freeform 984"/>
              <p:cNvSpPr>
                <a:spLocks/>
              </p:cNvSpPr>
              <p:nvPr/>
            </p:nvSpPr>
            <p:spPr bwMode="auto">
              <a:xfrm>
                <a:off x="2213" y="3554"/>
                <a:ext cx="1715" cy="6"/>
              </a:xfrm>
              <a:custGeom>
                <a:avLst/>
                <a:gdLst>
                  <a:gd name="T0" fmla="*/ 1715 w 1715"/>
                  <a:gd name="T1" fmla="*/ 6 h 6"/>
                  <a:gd name="T2" fmla="*/ 0 w 1715"/>
                  <a:gd name="T3" fmla="*/ 6 h 6"/>
                  <a:gd name="T4" fmla="*/ 3 w 1715"/>
                  <a:gd name="T5" fmla="*/ 6 h 6"/>
                  <a:gd name="T6" fmla="*/ 3 w 1715"/>
                  <a:gd name="T7" fmla="*/ 6 h 6"/>
                  <a:gd name="T8" fmla="*/ 3 w 1715"/>
                  <a:gd name="T9" fmla="*/ 3 h 6"/>
                  <a:gd name="T10" fmla="*/ 3 w 1715"/>
                  <a:gd name="T11" fmla="*/ 3 h 6"/>
                  <a:gd name="T12" fmla="*/ 3 w 1715"/>
                  <a:gd name="T13" fmla="*/ 3 h 6"/>
                  <a:gd name="T14" fmla="*/ 3 w 1715"/>
                  <a:gd name="T15" fmla="*/ 3 h 6"/>
                  <a:gd name="T16" fmla="*/ 6 w 1715"/>
                  <a:gd name="T17" fmla="*/ 0 h 6"/>
                  <a:gd name="T18" fmla="*/ 6 w 1715"/>
                  <a:gd name="T19" fmla="*/ 0 h 6"/>
                  <a:gd name="T20" fmla="*/ 1712 w 1715"/>
                  <a:gd name="T21" fmla="*/ 0 h 6"/>
                  <a:gd name="T22" fmla="*/ 1712 w 1715"/>
                  <a:gd name="T23" fmla="*/ 0 h 6"/>
                  <a:gd name="T24" fmla="*/ 1712 w 1715"/>
                  <a:gd name="T25" fmla="*/ 3 h 6"/>
                  <a:gd name="T26" fmla="*/ 1712 w 1715"/>
                  <a:gd name="T27" fmla="*/ 3 h 6"/>
                  <a:gd name="T28" fmla="*/ 1712 w 1715"/>
                  <a:gd name="T29" fmla="*/ 3 h 6"/>
                  <a:gd name="T30" fmla="*/ 1712 w 1715"/>
                  <a:gd name="T31" fmla="*/ 3 h 6"/>
                  <a:gd name="T32" fmla="*/ 1715 w 1715"/>
                  <a:gd name="T33" fmla="*/ 6 h 6"/>
                  <a:gd name="T34" fmla="*/ 1715 w 1715"/>
                  <a:gd name="T35" fmla="*/ 6 h 6"/>
                  <a:gd name="T36" fmla="*/ 1715 w 171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15"/>
                  <a:gd name="T58" fmla="*/ 0 h 6"/>
                  <a:gd name="T59" fmla="*/ 1715 w 171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15" h="6">
                    <a:moveTo>
                      <a:pt x="1715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712" y="0"/>
                    </a:lnTo>
                    <a:lnTo>
                      <a:pt x="1712" y="3"/>
                    </a:lnTo>
                    <a:lnTo>
                      <a:pt x="1715" y="6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44" name="Freeform 985"/>
              <p:cNvSpPr>
                <a:spLocks/>
              </p:cNvSpPr>
              <p:nvPr/>
            </p:nvSpPr>
            <p:spPr bwMode="auto">
              <a:xfrm>
                <a:off x="2216" y="3551"/>
                <a:ext cx="1709" cy="6"/>
              </a:xfrm>
              <a:custGeom>
                <a:avLst/>
                <a:gdLst>
                  <a:gd name="T0" fmla="*/ 1709 w 1709"/>
                  <a:gd name="T1" fmla="*/ 6 h 6"/>
                  <a:gd name="T2" fmla="*/ 0 w 1709"/>
                  <a:gd name="T3" fmla="*/ 6 h 6"/>
                  <a:gd name="T4" fmla="*/ 0 w 1709"/>
                  <a:gd name="T5" fmla="*/ 6 h 6"/>
                  <a:gd name="T6" fmla="*/ 0 w 1709"/>
                  <a:gd name="T7" fmla="*/ 6 h 6"/>
                  <a:gd name="T8" fmla="*/ 3 w 1709"/>
                  <a:gd name="T9" fmla="*/ 3 h 6"/>
                  <a:gd name="T10" fmla="*/ 3 w 1709"/>
                  <a:gd name="T11" fmla="*/ 3 h 6"/>
                  <a:gd name="T12" fmla="*/ 3 w 1709"/>
                  <a:gd name="T13" fmla="*/ 3 h 6"/>
                  <a:gd name="T14" fmla="*/ 3 w 1709"/>
                  <a:gd name="T15" fmla="*/ 3 h 6"/>
                  <a:gd name="T16" fmla="*/ 3 w 1709"/>
                  <a:gd name="T17" fmla="*/ 0 h 6"/>
                  <a:gd name="T18" fmla="*/ 3 w 1709"/>
                  <a:gd name="T19" fmla="*/ 0 h 6"/>
                  <a:gd name="T20" fmla="*/ 1706 w 1709"/>
                  <a:gd name="T21" fmla="*/ 0 h 6"/>
                  <a:gd name="T22" fmla="*/ 1706 w 1709"/>
                  <a:gd name="T23" fmla="*/ 0 h 6"/>
                  <a:gd name="T24" fmla="*/ 1706 w 1709"/>
                  <a:gd name="T25" fmla="*/ 3 h 6"/>
                  <a:gd name="T26" fmla="*/ 1706 w 1709"/>
                  <a:gd name="T27" fmla="*/ 3 h 6"/>
                  <a:gd name="T28" fmla="*/ 1709 w 1709"/>
                  <a:gd name="T29" fmla="*/ 3 h 6"/>
                  <a:gd name="T30" fmla="*/ 1709 w 1709"/>
                  <a:gd name="T31" fmla="*/ 3 h 6"/>
                  <a:gd name="T32" fmla="*/ 1709 w 1709"/>
                  <a:gd name="T33" fmla="*/ 6 h 6"/>
                  <a:gd name="T34" fmla="*/ 1709 w 1709"/>
                  <a:gd name="T35" fmla="*/ 6 h 6"/>
                  <a:gd name="T36" fmla="*/ 1709 w 1709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09"/>
                  <a:gd name="T58" fmla="*/ 0 h 6"/>
                  <a:gd name="T59" fmla="*/ 1709 w 1709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09" h="6">
                    <a:moveTo>
                      <a:pt x="1709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706" y="0"/>
                    </a:lnTo>
                    <a:lnTo>
                      <a:pt x="1706" y="3"/>
                    </a:lnTo>
                    <a:lnTo>
                      <a:pt x="1709" y="3"/>
                    </a:lnTo>
                    <a:lnTo>
                      <a:pt x="1709" y="6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45" name="Freeform 986"/>
              <p:cNvSpPr>
                <a:spLocks/>
              </p:cNvSpPr>
              <p:nvPr/>
            </p:nvSpPr>
            <p:spPr bwMode="auto">
              <a:xfrm>
                <a:off x="2219" y="3548"/>
                <a:ext cx="1706" cy="6"/>
              </a:xfrm>
              <a:custGeom>
                <a:avLst/>
                <a:gdLst>
                  <a:gd name="T0" fmla="*/ 1706 w 1706"/>
                  <a:gd name="T1" fmla="*/ 6 h 6"/>
                  <a:gd name="T2" fmla="*/ 0 w 1706"/>
                  <a:gd name="T3" fmla="*/ 6 h 6"/>
                  <a:gd name="T4" fmla="*/ 0 w 1706"/>
                  <a:gd name="T5" fmla="*/ 6 h 6"/>
                  <a:gd name="T6" fmla="*/ 0 w 1706"/>
                  <a:gd name="T7" fmla="*/ 6 h 6"/>
                  <a:gd name="T8" fmla="*/ 0 w 1706"/>
                  <a:gd name="T9" fmla="*/ 3 h 6"/>
                  <a:gd name="T10" fmla="*/ 0 w 1706"/>
                  <a:gd name="T11" fmla="*/ 3 h 6"/>
                  <a:gd name="T12" fmla="*/ 3 w 1706"/>
                  <a:gd name="T13" fmla="*/ 3 h 6"/>
                  <a:gd name="T14" fmla="*/ 3 w 1706"/>
                  <a:gd name="T15" fmla="*/ 3 h 6"/>
                  <a:gd name="T16" fmla="*/ 3 w 1706"/>
                  <a:gd name="T17" fmla="*/ 0 h 6"/>
                  <a:gd name="T18" fmla="*/ 3 w 1706"/>
                  <a:gd name="T19" fmla="*/ 0 h 6"/>
                  <a:gd name="T20" fmla="*/ 1700 w 1706"/>
                  <a:gd name="T21" fmla="*/ 0 h 6"/>
                  <a:gd name="T22" fmla="*/ 1700 w 1706"/>
                  <a:gd name="T23" fmla="*/ 0 h 6"/>
                  <a:gd name="T24" fmla="*/ 1703 w 1706"/>
                  <a:gd name="T25" fmla="*/ 3 h 6"/>
                  <a:gd name="T26" fmla="*/ 1703 w 1706"/>
                  <a:gd name="T27" fmla="*/ 3 h 6"/>
                  <a:gd name="T28" fmla="*/ 1703 w 1706"/>
                  <a:gd name="T29" fmla="*/ 3 h 6"/>
                  <a:gd name="T30" fmla="*/ 1703 w 1706"/>
                  <a:gd name="T31" fmla="*/ 3 h 6"/>
                  <a:gd name="T32" fmla="*/ 1703 w 1706"/>
                  <a:gd name="T33" fmla="*/ 6 h 6"/>
                  <a:gd name="T34" fmla="*/ 1703 w 1706"/>
                  <a:gd name="T35" fmla="*/ 6 h 6"/>
                  <a:gd name="T36" fmla="*/ 1706 w 170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06"/>
                  <a:gd name="T58" fmla="*/ 0 h 6"/>
                  <a:gd name="T59" fmla="*/ 1706 w 170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06" h="6">
                    <a:moveTo>
                      <a:pt x="1706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700" y="0"/>
                    </a:lnTo>
                    <a:lnTo>
                      <a:pt x="1703" y="3"/>
                    </a:lnTo>
                    <a:lnTo>
                      <a:pt x="1703" y="6"/>
                    </a:lnTo>
                    <a:lnTo>
                      <a:pt x="1706" y="6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46" name="Freeform 987"/>
              <p:cNvSpPr>
                <a:spLocks/>
              </p:cNvSpPr>
              <p:nvPr/>
            </p:nvSpPr>
            <p:spPr bwMode="auto">
              <a:xfrm>
                <a:off x="2219" y="3545"/>
                <a:ext cx="1703" cy="6"/>
              </a:xfrm>
              <a:custGeom>
                <a:avLst/>
                <a:gdLst>
                  <a:gd name="T0" fmla="*/ 1703 w 1703"/>
                  <a:gd name="T1" fmla="*/ 6 h 6"/>
                  <a:gd name="T2" fmla="*/ 0 w 1703"/>
                  <a:gd name="T3" fmla="*/ 6 h 6"/>
                  <a:gd name="T4" fmla="*/ 3 w 1703"/>
                  <a:gd name="T5" fmla="*/ 6 h 6"/>
                  <a:gd name="T6" fmla="*/ 3 w 1703"/>
                  <a:gd name="T7" fmla="*/ 6 h 6"/>
                  <a:gd name="T8" fmla="*/ 3 w 1703"/>
                  <a:gd name="T9" fmla="*/ 3 h 6"/>
                  <a:gd name="T10" fmla="*/ 3 w 1703"/>
                  <a:gd name="T11" fmla="*/ 3 h 6"/>
                  <a:gd name="T12" fmla="*/ 3 w 1703"/>
                  <a:gd name="T13" fmla="*/ 3 h 6"/>
                  <a:gd name="T14" fmla="*/ 3 w 1703"/>
                  <a:gd name="T15" fmla="*/ 3 h 6"/>
                  <a:gd name="T16" fmla="*/ 6 w 1703"/>
                  <a:gd name="T17" fmla="*/ 0 h 6"/>
                  <a:gd name="T18" fmla="*/ 6 w 1703"/>
                  <a:gd name="T19" fmla="*/ 0 h 6"/>
                  <a:gd name="T20" fmla="*/ 1700 w 1703"/>
                  <a:gd name="T21" fmla="*/ 0 h 6"/>
                  <a:gd name="T22" fmla="*/ 1700 w 1703"/>
                  <a:gd name="T23" fmla="*/ 0 h 6"/>
                  <a:gd name="T24" fmla="*/ 1700 w 1703"/>
                  <a:gd name="T25" fmla="*/ 3 h 6"/>
                  <a:gd name="T26" fmla="*/ 1700 w 1703"/>
                  <a:gd name="T27" fmla="*/ 3 h 6"/>
                  <a:gd name="T28" fmla="*/ 1700 w 1703"/>
                  <a:gd name="T29" fmla="*/ 3 h 6"/>
                  <a:gd name="T30" fmla="*/ 1700 w 1703"/>
                  <a:gd name="T31" fmla="*/ 3 h 6"/>
                  <a:gd name="T32" fmla="*/ 1703 w 1703"/>
                  <a:gd name="T33" fmla="*/ 6 h 6"/>
                  <a:gd name="T34" fmla="*/ 1703 w 1703"/>
                  <a:gd name="T35" fmla="*/ 6 h 6"/>
                  <a:gd name="T36" fmla="*/ 1703 w 1703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703"/>
                  <a:gd name="T58" fmla="*/ 0 h 6"/>
                  <a:gd name="T59" fmla="*/ 1703 w 1703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703" h="6">
                    <a:moveTo>
                      <a:pt x="1703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700" y="0"/>
                    </a:lnTo>
                    <a:lnTo>
                      <a:pt x="1700" y="3"/>
                    </a:lnTo>
                    <a:lnTo>
                      <a:pt x="1703" y="6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47" name="Freeform 988"/>
              <p:cNvSpPr>
                <a:spLocks/>
              </p:cNvSpPr>
              <p:nvPr/>
            </p:nvSpPr>
            <p:spPr bwMode="auto">
              <a:xfrm>
                <a:off x="2222" y="3541"/>
                <a:ext cx="1697" cy="7"/>
              </a:xfrm>
              <a:custGeom>
                <a:avLst/>
                <a:gdLst>
                  <a:gd name="T0" fmla="*/ 1697 w 1697"/>
                  <a:gd name="T1" fmla="*/ 7 h 7"/>
                  <a:gd name="T2" fmla="*/ 0 w 1697"/>
                  <a:gd name="T3" fmla="*/ 7 h 7"/>
                  <a:gd name="T4" fmla="*/ 0 w 1697"/>
                  <a:gd name="T5" fmla="*/ 7 h 7"/>
                  <a:gd name="T6" fmla="*/ 0 w 1697"/>
                  <a:gd name="T7" fmla="*/ 7 h 7"/>
                  <a:gd name="T8" fmla="*/ 3 w 1697"/>
                  <a:gd name="T9" fmla="*/ 4 h 7"/>
                  <a:gd name="T10" fmla="*/ 3 w 1697"/>
                  <a:gd name="T11" fmla="*/ 4 h 7"/>
                  <a:gd name="T12" fmla="*/ 3 w 1697"/>
                  <a:gd name="T13" fmla="*/ 4 h 7"/>
                  <a:gd name="T14" fmla="*/ 3 w 1697"/>
                  <a:gd name="T15" fmla="*/ 4 h 7"/>
                  <a:gd name="T16" fmla="*/ 3 w 1697"/>
                  <a:gd name="T17" fmla="*/ 0 h 7"/>
                  <a:gd name="T18" fmla="*/ 3 w 1697"/>
                  <a:gd name="T19" fmla="*/ 0 h 7"/>
                  <a:gd name="T20" fmla="*/ 1694 w 1697"/>
                  <a:gd name="T21" fmla="*/ 0 h 7"/>
                  <a:gd name="T22" fmla="*/ 1694 w 1697"/>
                  <a:gd name="T23" fmla="*/ 0 h 7"/>
                  <a:gd name="T24" fmla="*/ 1694 w 1697"/>
                  <a:gd name="T25" fmla="*/ 4 h 7"/>
                  <a:gd name="T26" fmla="*/ 1694 w 1697"/>
                  <a:gd name="T27" fmla="*/ 4 h 7"/>
                  <a:gd name="T28" fmla="*/ 1697 w 1697"/>
                  <a:gd name="T29" fmla="*/ 4 h 7"/>
                  <a:gd name="T30" fmla="*/ 1697 w 1697"/>
                  <a:gd name="T31" fmla="*/ 4 h 7"/>
                  <a:gd name="T32" fmla="*/ 1697 w 1697"/>
                  <a:gd name="T33" fmla="*/ 7 h 7"/>
                  <a:gd name="T34" fmla="*/ 1697 w 1697"/>
                  <a:gd name="T35" fmla="*/ 7 h 7"/>
                  <a:gd name="T36" fmla="*/ 1697 w 1697"/>
                  <a:gd name="T37" fmla="*/ 7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97"/>
                  <a:gd name="T58" fmla="*/ 0 h 7"/>
                  <a:gd name="T59" fmla="*/ 1697 w 1697"/>
                  <a:gd name="T60" fmla="*/ 7 h 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97" h="7">
                    <a:moveTo>
                      <a:pt x="1697" y="7"/>
                    </a:moveTo>
                    <a:lnTo>
                      <a:pt x="0" y="7"/>
                    </a:lnTo>
                    <a:lnTo>
                      <a:pt x="3" y="4"/>
                    </a:lnTo>
                    <a:lnTo>
                      <a:pt x="3" y="0"/>
                    </a:lnTo>
                    <a:lnTo>
                      <a:pt x="1694" y="0"/>
                    </a:lnTo>
                    <a:lnTo>
                      <a:pt x="1694" y="4"/>
                    </a:lnTo>
                    <a:lnTo>
                      <a:pt x="1697" y="4"/>
                    </a:lnTo>
                    <a:lnTo>
                      <a:pt x="1697" y="7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48" name="Freeform 989"/>
              <p:cNvSpPr>
                <a:spLocks/>
              </p:cNvSpPr>
              <p:nvPr/>
            </p:nvSpPr>
            <p:spPr bwMode="auto">
              <a:xfrm>
                <a:off x="2225" y="3538"/>
                <a:ext cx="1694" cy="7"/>
              </a:xfrm>
              <a:custGeom>
                <a:avLst/>
                <a:gdLst>
                  <a:gd name="T0" fmla="*/ 1694 w 1694"/>
                  <a:gd name="T1" fmla="*/ 7 h 7"/>
                  <a:gd name="T2" fmla="*/ 0 w 1694"/>
                  <a:gd name="T3" fmla="*/ 7 h 7"/>
                  <a:gd name="T4" fmla="*/ 0 w 1694"/>
                  <a:gd name="T5" fmla="*/ 7 h 7"/>
                  <a:gd name="T6" fmla="*/ 0 w 1694"/>
                  <a:gd name="T7" fmla="*/ 7 h 7"/>
                  <a:gd name="T8" fmla="*/ 0 w 1694"/>
                  <a:gd name="T9" fmla="*/ 3 h 7"/>
                  <a:gd name="T10" fmla="*/ 0 w 1694"/>
                  <a:gd name="T11" fmla="*/ 3 h 7"/>
                  <a:gd name="T12" fmla="*/ 3 w 1694"/>
                  <a:gd name="T13" fmla="*/ 3 h 7"/>
                  <a:gd name="T14" fmla="*/ 3 w 1694"/>
                  <a:gd name="T15" fmla="*/ 3 h 7"/>
                  <a:gd name="T16" fmla="*/ 3 w 1694"/>
                  <a:gd name="T17" fmla="*/ 0 h 7"/>
                  <a:gd name="T18" fmla="*/ 3 w 1694"/>
                  <a:gd name="T19" fmla="*/ 0 h 7"/>
                  <a:gd name="T20" fmla="*/ 1688 w 1694"/>
                  <a:gd name="T21" fmla="*/ 0 h 7"/>
                  <a:gd name="T22" fmla="*/ 1688 w 1694"/>
                  <a:gd name="T23" fmla="*/ 0 h 7"/>
                  <a:gd name="T24" fmla="*/ 1691 w 1694"/>
                  <a:gd name="T25" fmla="*/ 3 h 7"/>
                  <a:gd name="T26" fmla="*/ 1691 w 1694"/>
                  <a:gd name="T27" fmla="*/ 3 h 7"/>
                  <a:gd name="T28" fmla="*/ 1691 w 1694"/>
                  <a:gd name="T29" fmla="*/ 3 h 7"/>
                  <a:gd name="T30" fmla="*/ 1691 w 1694"/>
                  <a:gd name="T31" fmla="*/ 3 h 7"/>
                  <a:gd name="T32" fmla="*/ 1691 w 1694"/>
                  <a:gd name="T33" fmla="*/ 7 h 7"/>
                  <a:gd name="T34" fmla="*/ 1691 w 1694"/>
                  <a:gd name="T35" fmla="*/ 7 h 7"/>
                  <a:gd name="T36" fmla="*/ 1694 w 1694"/>
                  <a:gd name="T37" fmla="*/ 7 h 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94"/>
                  <a:gd name="T58" fmla="*/ 0 h 7"/>
                  <a:gd name="T59" fmla="*/ 1694 w 1694"/>
                  <a:gd name="T60" fmla="*/ 7 h 7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94" h="7">
                    <a:moveTo>
                      <a:pt x="1694" y="7"/>
                    </a:moveTo>
                    <a:lnTo>
                      <a:pt x="0" y="7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688" y="0"/>
                    </a:lnTo>
                    <a:lnTo>
                      <a:pt x="1691" y="3"/>
                    </a:lnTo>
                    <a:lnTo>
                      <a:pt x="1691" y="7"/>
                    </a:lnTo>
                    <a:lnTo>
                      <a:pt x="1694" y="7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49" name="Freeform 990"/>
              <p:cNvSpPr>
                <a:spLocks/>
              </p:cNvSpPr>
              <p:nvPr/>
            </p:nvSpPr>
            <p:spPr bwMode="auto">
              <a:xfrm>
                <a:off x="2225" y="3535"/>
                <a:ext cx="1691" cy="6"/>
              </a:xfrm>
              <a:custGeom>
                <a:avLst/>
                <a:gdLst>
                  <a:gd name="T0" fmla="*/ 1691 w 1691"/>
                  <a:gd name="T1" fmla="*/ 6 h 6"/>
                  <a:gd name="T2" fmla="*/ 0 w 1691"/>
                  <a:gd name="T3" fmla="*/ 6 h 6"/>
                  <a:gd name="T4" fmla="*/ 3 w 1691"/>
                  <a:gd name="T5" fmla="*/ 6 h 6"/>
                  <a:gd name="T6" fmla="*/ 3 w 1691"/>
                  <a:gd name="T7" fmla="*/ 6 h 6"/>
                  <a:gd name="T8" fmla="*/ 3 w 1691"/>
                  <a:gd name="T9" fmla="*/ 3 h 6"/>
                  <a:gd name="T10" fmla="*/ 3 w 1691"/>
                  <a:gd name="T11" fmla="*/ 3 h 6"/>
                  <a:gd name="T12" fmla="*/ 3 w 1691"/>
                  <a:gd name="T13" fmla="*/ 3 h 6"/>
                  <a:gd name="T14" fmla="*/ 3 w 1691"/>
                  <a:gd name="T15" fmla="*/ 3 h 6"/>
                  <a:gd name="T16" fmla="*/ 6 w 1691"/>
                  <a:gd name="T17" fmla="*/ 0 h 6"/>
                  <a:gd name="T18" fmla="*/ 6 w 1691"/>
                  <a:gd name="T19" fmla="*/ 0 h 6"/>
                  <a:gd name="T20" fmla="*/ 1688 w 1691"/>
                  <a:gd name="T21" fmla="*/ 0 h 6"/>
                  <a:gd name="T22" fmla="*/ 1688 w 1691"/>
                  <a:gd name="T23" fmla="*/ 0 h 6"/>
                  <a:gd name="T24" fmla="*/ 1688 w 1691"/>
                  <a:gd name="T25" fmla="*/ 3 h 6"/>
                  <a:gd name="T26" fmla="*/ 1688 w 1691"/>
                  <a:gd name="T27" fmla="*/ 3 h 6"/>
                  <a:gd name="T28" fmla="*/ 1688 w 1691"/>
                  <a:gd name="T29" fmla="*/ 3 h 6"/>
                  <a:gd name="T30" fmla="*/ 1688 w 1691"/>
                  <a:gd name="T31" fmla="*/ 3 h 6"/>
                  <a:gd name="T32" fmla="*/ 1691 w 1691"/>
                  <a:gd name="T33" fmla="*/ 6 h 6"/>
                  <a:gd name="T34" fmla="*/ 1691 w 1691"/>
                  <a:gd name="T35" fmla="*/ 6 h 6"/>
                  <a:gd name="T36" fmla="*/ 1691 w 169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91"/>
                  <a:gd name="T58" fmla="*/ 0 h 6"/>
                  <a:gd name="T59" fmla="*/ 1691 w 169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91" h="6">
                    <a:moveTo>
                      <a:pt x="1691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688" y="0"/>
                    </a:lnTo>
                    <a:lnTo>
                      <a:pt x="1688" y="3"/>
                    </a:lnTo>
                    <a:lnTo>
                      <a:pt x="1691" y="6"/>
                    </a:lnTo>
                    <a:close/>
                  </a:path>
                </a:pathLst>
              </a:custGeom>
              <a:solidFill>
                <a:srgbClr val="A9A9A8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50" name="Freeform 991"/>
              <p:cNvSpPr>
                <a:spLocks/>
              </p:cNvSpPr>
              <p:nvPr/>
            </p:nvSpPr>
            <p:spPr bwMode="auto">
              <a:xfrm>
                <a:off x="2228" y="3532"/>
                <a:ext cx="1685" cy="6"/>
              </a:xfrm>
              <a:custGeom>
                <a:avLst/>
                <a:gdLst>
                  <a:gd name="T0" fmla="*/ 1685 w 1685"/>
                  <a:gd name="T1" fmla="*/ 6 h 6"/>
                  <a:gd name="T2" fmla="*/ 0 w 1685"/>
                  <a:gd name="T3" fmla="*/ 6 h 6"/>
                  <a:gd name="T4" fmla="*/ 0 w 1685"/>
                  <a:gd name="T5" fmla="*/ 6 h 6"/>
                  <a:gd name="T6" fmla="*/ 0 w 1685"/>
                  <a:gd name="T7" fmla="*/ 6 h 6"/>
                  <a:gd name="T8" fmla="*/ 3 w 1685"/>
                  <a:gd name="T9" fmla="*/ 3 h 6"/>
                  <a:gd name="T10" fmla="*/ 3 w 1685"/>
                  <a:gd name="T11" fmla="*/ 3 h 6"/>
                  <a:gd name="T12" fmla="*/ 3 w 1685"/>
                  <a:gd name="T13" fmla="*/ 3 h 6"/>
                  <a:gd name="T14" fmla="*/ 3 w 1685"/>
                  <a:gd name="T15" fmla="*/ 3 h 6"/>
                  <a:gd name="T16" fmla="*/ 3 w 1685"/>
                  <a:gd name="T17" fmla="*/ 0 h 6"/>
                  <a:gd name="T18" fmla="*/ 6 w 1685"/>
                  <a:gd name="T19" fmla="*/ 0 h 6"/>
                  <a:gd name="T20" fmla="*/ 1682 w 1685"/>
                  <a:gd name="T21" fmla="*/ 0 h 6"/>
                  <a:gd name="T22" fmla="*/ 1682 w 1685"/>
                  <a:gd name="T23" fmla="*/ 0 h 6"/>
                  <a:gd name="T24" fmla="*/ 1682 w 1685"/>
                  <a:gd name="T25" fmla="*/ 3 h 6"/>
                  <a:gd name="T26" fmla="*/ 1682 w 1685"/>
                  <a:gd name="T27" fmla="*/ 3 h 6"/>
                  <a:gd name="T28" fmla="*/ 1685 w 1685"/>
                  <a:gd name="T29" fmla="*/ 3 h 6"/>
                  <a:gd name="T30" fmla="*/ 1685 w 1685"/>
                  <a:gd name="T31" fmla="*/ 3 h 6"/>
                  <a:gd name="T32" fmla="*/ 1685 w 1685"/>
                  <a:gd name="T33" fmla="*/ 6 h 6"/>
                  <a:gd name="T34" fmla="*/ 1685 w 1685"/>
                  <a:gd name="T35" fmla="*/ 6 h 6"/>
                  <a:gd name="T36" fmla="*/ 1685 w 168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85"/>
                  <a:gd name="T58" fmla="*/ 0 h 6"/>
                  <a:gd name="T59" fmla="*/ 1685 w 168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85" h="6">
                    <a:moveTo>
                      <a:pt x="1685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682" y="0"/>
                    </a:lnTo>
                    <a:lnTo>
                      <a:pt x="1682" y="3"/>
                    </a:lnTo>
                    <a:lnTo>
                      <a:pt x="1685" y="3"/>
                    </a:lnTo>
                    <a:lnTo>
                      <a:pt x="1685" y="6"/>
                    </a:lnTo>
                    <a:close/>
                  </a:path>
                </a:pathLst>
              </a:custGeom>
              <a:solidFill>
                <a:srgbClr val="A8A7A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51" name="Freeform 992"/>
              <p:cNvSpPr>
                <a:spLocks/>
              </p:cNvSpPr>
              <p:nvPr/>
            </p:nvSpPr>
            <p:spPr bwMode="auto">
              <a:xfrm>
                <a:off x="2231" y="3529"/>
                <a:ext cx="1682" cy="6"/>
              </a:xfrm>
              <a:custGeom>
                <a:avLst/>
                <a:gdLst>
                  <a:gd name="T0" fmla="*/ 1682 w 1682"/>
                  <a:gd name="T1" fmla="*/ 6 h 6"/>
                  <a:gd name="T2" fmla="*/ 0 w 1682"/>
                  <a:gd name="T3" fmla="*/ 6 h 6"/>
                  <a:gd name="T4" fmla="*/ 0 w 1682"/>
                  <a:gd name="T5" fmla="*/ 6 h 6"/>
                  <a:gd name="T6" fmla="*/ 0 w 1682"/>
                  <a:gd name="T7" fmla="*/ 6 h 6"/>
                  <a:gd name="T8" fmla="*/ 0 w 1682"/>
                  <a:gd name="T9" fmla="*/ 3 h 6"/>
                  <a:gd name="T10" fmla="*/ 3 w 1682"/>
                  <a:gd name="T11" fmla="*/ 3 h 6"/>
                  <a:gd name="T12" fmla="*/ 3 w 1682"/>
                  <a:gd name="T13" fmla="*/ 3 h 6"/>
                  <a:gd name="T14" fmla="*/ 3 w 1682"/>
                  <a:gd name="T15" fmla="*/ 3 h 6"/>
                  <a:gd name="T16" fmla="*/ 3 w 1682"/>
                  <a:gd name="T17" fmla="*/ 0 h 6"/>
                  <a:gd name="T18" fmla="*/ 3 w 1682"/>
                  <a:gd name="T19" fmla="*/ 0 h 6"/>
                  <a:gd name="T20" fmla="*/ 1676 w 1682"/>
                  <a:gd name="T21" fmla="*/ 0 h 6"/>
                  <a:gd name="T22" fmla="*/ 1676 w 1682"/>
                  <a:gd name="T23" fmla="*/ 0 h 6"/>
                  <a:gd name="T24" fmla="*/ 1676 w 1682"/>
                  <a:gd name="T25" fmla="*/ 3 h 6"/>
                  <a:gd name="T26" fmla="*/ 1679 w 1682"/>
                  <a:gd name="T27" fmla="*/ 3 h 6"/>
                  <a:gd name="T28" fmla="*/ 1679 w 1682"/>
                  <a:gd name="T29" fmla="*/ 3 h 6"/>
                  <a:gd name="T30" fmla="*/ 1679 w 1682"/>
                  <a:gd name="T31" fmla="*/ 3 h 6"/>
                  <a:gd name="T32" fmla="*/ 1679 w 1682"/>
                  <a:gd name="T33" fmla="*/ 6 h 6"/>
                  <a:gd name="T34" fmla="*/ 1679 w 1682"/>
                  <a:gd name="T35" fmla="*/ 6 h 6"/>
                  <a:gd name="T36" fmla="*/ 1682 w 1682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82"/>
                  <a:gd name="T58" fmla="*/ 0 h 6"/>
                  <a:gd name="T59" fmla="*/ 1682 w 1682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82" h="6">
                    <a:moveTo>
                      <a:pt x="1682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676" y="0"/>
                    </a:lnTo>
                    <a:lnTo>
                      <a:pt x="1676" y="3"/>
                    </a:lnTo>
                    <a:lnTo>
                      <a:pt x="1679" y="3"/>
                    </a:lnTo>
                    <a:lnTo>
                      <a:pt x="1679" y="6"/>
                    </a:lnTo>
                    <a:lnTo>
                      <a:pt x="1682" y="6"/>
                    </a:lnTo>
                    <a:close/>
                  </a:path>
                </a:pathLst>
              </a:custGeom>
              <a:solidFill>
                <a:srgbClr val="A8A7A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52" name="Freeform 993"/>
              <p:cNvSpPr>
                <a:spLocks/>
              </p:cNvSpPr>
              <p:nvPr/>
            </p:nvSpPr>
            <p:spPr bwMode="auto">
              <a:xfrm>
                <a:off x="2234" y="3526"/>
                <a:ext cx="1676" cy="6"/>
              </a:xfrm>
              <a:custGeom>
                <a:avLst/>
                <a:gdLst>
                  <a:gd name="T0" fmla="*/ 1676 w 1676"/>
                  <a:gd name="T1" fmla="*/ 6 h 6"/>
                  <a:gd name="T2" fmla="*/ 0 w 1676"/>
                  <a:gd name="T3" fmla="*/ 6 h 6"/>
                  <a:gd name="T4" fmla="*/ 0 w 1676"/>
                  <a:gd name="T5" fmla="*/ 6 h 6"/>
                  <a:gd name="T6" fmla="*/ 0 w 1676"/>
                  <a:gd name="T7" fmla="*/ 6 h 6"/>
                  <a:gd name="T8" fmla="*/ 0 w 1676"/>
                  <a:gd name="T9" fmla="*/ 3 h 6"/>
                  <a:gd name="T10" fmla="*/ 0 w 1676"/>
                  <a:gd name="T11" fmla="*/ 3 h 6"/>
                  <a:gd name="T12" fmla="*/ 0 w 1676"/>
                  <a:gd name="T13" fmla="*/ 3 h 6"/>
                  <a:gd name="T14" fmla="*/ 3 w 1676"/>
                  <a:gd name="T15" fmla="*/ 3 h 6"/>
                  <a:gd name="T16" fmla="*/ 3 w 1676"/>
                  <a:gd name="T17" fmla="*/ 0 h 6"/>
                  <a:gd name="T18" fmla="*/ 3 w 1676"/>
                  <a:gd name="T19" fmla="*/ 0 h 6"/>
                  <a:gd name="T20" fmla="*/ 1670 w 1676"/>
                  <a:gd name="T21" fmla="*/ 0 h 6"/>
                  <a:gd name="T22" fmla="*/ 1673 w 1676"/>
                  <a:gd name="T23" fmla="*/ 0 h 6"/>
                  <a:gd name="T24" fmla="*/ 1673 w 1676"/>
                  <a:gd name="T25" fmla="*/ 3 h 6"/>
                  <a:gd name="T26" fmla="*/ 1673 w 1676"/>
                  <a:gd name="T27" fmla="*/ 3 h 6"/>
                  <a:gd name="T28" fmla="*/ 1673 w 1676"/>
                  <a:gd name="T29" fmla="*/ 3 h 6"/>
                  <a:gd name="T30" fmla="*/ 1673 w 1676"/>
                  <a:gd name="T31" fmla="*/ 3 h 6"/>
                  <a:gd name="T32" fmla="*/ 1673 w 1676"/>
                  <a:gd name="T33" fmla="*/ 6 h 6"/>
                  <a:gd name="T34" fmla="*/ 1676 w 1676"/>
                  <a:gd name="T35" fmla="*/ 6 h 6"/>
                  <a:gd name="T36" fmla="*/ 1676 w 167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76"/>
                  <a:gd name="T58" fmla="*/ 0 h 6"/>
                  <a:gd name="T59" fmla="*/ 1676 w 167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76" h="6">
                    <a:moveTo>
                      <a:pt x="1676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670" y="0"/>
                    </a:lnTo>
                    <a:lnTo>
                      <a:pt x="1673" y="0"/>
                    </a:lnTo>
                    <a:lnTo>
                      <a:pt x="1673" y="3"/>
                    </a:lnTo>
                    <a:lnTo>
                      <a:pt x="1673" y="6"/>
                    </a:lnTo>
                    <a:lnTo>
                      <a:pt x="1676" y="6"/>
                    </a:lnTo>
                    <a:close/>
                  </a:path>
                </a:pathLst>
              </a:custGeom>
              <a:solidFill>
                <a:srgbClr val="A8A7A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53" name="Freeform 994"/>
              <p:cNvSpPr>
                <a:spLocks/>
              </p:cNvSpPr>
              <p:nvPr/>
            </p:nvSpPr>
            <p:spPr bwMode="auto">
              <a:xfrm>
                <a:off x="2234" y="3523"/>
                <a:ext cx="1673" cy="6"/>
              </a:xfrm>
              <a:custGeom>
                <a:avLst/>
                <a:gdLst>
                  <a:gd name="T0" fmla="*/ 1673 w 1673"/>
                  <a:gd name="T1" fmla="*/ 6 h 6"/>
                  <a:gd name="T2" fmla="*/ 0 w 1673"/>
                  <a:gd name="T3" fmla="*/ 6 h 6"/>
                  <a:gd name="T4" fmla="*/ 0 w 1673"/>
                  <a:gd name="T5" fmla="*/ 6 h 6"/>
                  <a:gd name="T6" fmla="*/ 3 w 1673"/>
                  <a:gd name="T7" fmla="*/ 6 h 6"/>
                  <a:gd name="T8" fmla="*/ 3 w 1673"/>
                  <a:gd name="T9" fmla="*/ 3 h 6"/>
                  <a:gd name="T10" fmla="*/ 3 w 1673"/>
                  <a:gd name="T11" fmla="*/ 3 h 6"/>
                  <a:gd name="T12" fmla="*/ 3 w 1673"/>
                  <a:gd name="T13" fmla="*/ 3 h 6"/>
                  <a:gd name="T14" fmla="*/ 3 w 1673"/>
                  <a:gd name="T15" fmla="*/ 3 h 6"/>
                  <a:gd name="T16" fmla="*/ 6 w 1673"/>
                  <a:gd name="T17" fmla="*/ 0 h 6"/>
                  <a:gd name="T18" fmla="*/ 6 w 1673"/>
                  <a:gd name="T19" fmla="*/ 0 h 6"/>
                  <a:gd name="T20" fmla="*/ 1670 w 1673"/>
                  <a:gd name="T21" fmla="*/ 0 h 6"/>
                  <a:gd name="T22" fmla="*/ 1670 w 1673"/>
                  <a:gd name="T23" fmla="*/ 0 h 6"/>
                  <a:gd name="T24" fmla="*/ 1670 w 1673"/>
                  <a:gd name="T25" fmla="*/ 3 h 6"/>
                  <a:gd name="T26" fmla="*/ 1670 w 1673"/>
                  <a:gd name="T27" fmla="*/ 3 h 6"/>
                  <a:gd name="T28" fmla="*/ 1670 w 1673"/>
                  <a:gd name="T29" fmla="*/ 3 h 6"/>
                  <a:gd name="T30" fmla="*/ 1673 w 1673"/>
                  <a:gd name="T31" fmla="*/ 3 h 6"/>
                  <a:gd name="T32" fmla="*/ 1673 w 1673"/>
                  <a:gd name="T33" fmla="*/ 6 h 6"/>
                  <a:gd name="T34" fmla="*/ 1673 w 1673"/>
                  <a:gd name="T35" fmla="*/ 6 h 6"/>
                  <a:gd name="T36" fmla="*/ 1673 w 1673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73"/>
                  <a:gd name="T58" fmla="*/ 0 h 6"/>
                  <a:gd name="T59" fmla="*/ 1673 w 1673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73" h="6">
                    <a:moveTo>
                      <a:pt x="1673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670" y="0"/>
                    </a:lnTo>
                    <a:lnTo>
                      <a:pt x="1670" y="3"/>
                    </a:lnTo>
                    <a:lnTo>
                      <a:pt x="1673" y="3"/>
                    </a:lnTo>
                    <a:lnTo>
                      <a:pt x="1673" y="6"/>
                    </a:lnTo>
                    <a:close/>
                  </a:path>
                </a:pathLst>
              </a:custGeom>
              <a:solidFill>
                <a:srgbClr val="A8A7A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54" name="Freeform 995"/>
              <p:cNvSpPr>
                <a:spLocks/>
              </p:cNvSpPr>
              <p:nvPr/>
            </p:nvSpPr>
            <p:spPr bwMode="auto">
              <a:xfrm>
                <a:off x="2237" y="3520"/>
                <a:ext cx="1667" cy="6"/>
              </a:xfrm>
              <a:custGeom>
                <a:avLst/>
                <a:gdLst>
                  <a:gd name="T0" fmla="*/ 1667 w 1667"/>
                  <a:gd name="T1" fmla="*/ 6 h 6"/>
                  <a:gd name="T2" fmla="*/ 0 w 1667"/>
                  <a:gd name="T3" fmla="*/ 6 h 6"/>
                  <a:gd name="T4" fmla="*/ 0 w 1667"/>
                  <a:gd name="T5" fmla="*/ 6 h 6"/>
                  <a:gd name="T6" fmla="*/ 0 w 1667"/>
                  <a:gd name="T7" fmla="*/ 6 h 6"/>
                  <a:gd name="T8" fmla="*/ 3 w 1667"/>
                  <a:gd name="T9" fmla="*/ 3 h 6"/>
                  <a:gd name="T10" fmla="*/ 3 w 1667"/>
                  <a:gd name="T11" fmla="*/ 3 h 6"/>
                  <a:gd name="T12" fmla="*/ 3 w 1667"/>
                  <a:gd name="T13" fmla="*/ 3 h 6"/>
                  <a:gd name="T14" fmla="*/ 3 w 1667"/>
                  <a:gd name="T15" fmla="*/ 3 h 6"/>
                  <a:gd name="T16" fmla="*/ 3 w 1667"/>
                  <a:gd name="T17" fmla="*/ 0 h 6"/>
                  <a:gd name="T18" fmla="*/ 3 w 1667"/>
                  <a:gd name="T19" fmla="*/ 0 h 6"/>
                  <a:gd name="T20" fmla="*/ 1664 w 1667"/>
                  <a:gd name="T21" fmla="*/ 0 h 6"/>
                  <a:gd name="T22" fmla="*/ 1664 w 1667"/>
                  <a:gd name="T23" fmla="*/ 0 h 6"/>
                  <a:gd name="T24" fmla="*/ 1664 w 1667"/>
                  <a:gd name="T25" fmla="*/ 3 h 6"/>
                  <a:gd name="T26" fmla="*/ 1667 w 1667"/>
                  <a:gd name="T27" fmla="*/ 3 h 6"/>
                  <a:gd name="T28" fmla="*/ 1667 w 1667"/>
                  <a:gd name="T29" fmla="*/ 3 h 6"/>
                  <a:gd name="T30" fmla="*/ 1667 w 1667"/>
                  <a:gd name="T31" fmla="*/ 3 h 6"/>
                  <a:gd name="T32" fmla="*/ 1667 w 1667"/>
                  <a:gd name="T33" fmla="*/ 6 h 6"/>
                  <a:gd name="T34" fmla="*/ 1667 w 1667"/>
                  <a:gd name="T35" fmla="*/ 6 h 6"/>
                  <a:gd name="T36" fmla="*/ 1667 w 1667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67"/>
                  <a:gd name="T58" fmla="*/ 0 h 6"/>
                  <a:gd name="T59" fmla="*/ 1667 w 1667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67" h="6">
                    <a:moveTo>
                      <a:pt x="1667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664" y="0"/>
                    </a:lnTo>
                    <a:lnTo>
                      <a:pt x="1664" y="3"/>
                    </a:lnTo>
                    <a:lnTo>
                      <a:pt x="1667" y="3"/>
                    </a:lnTo>
                    <a:lnTo>
                      <a:pt x="1667" y="6"/>
                    </a:lnTo>
                    <a:close/>
                  </a:path>
                </a:pathLst>
              </a:custGeom>
              <a:solidFill>
                <a:srgbClr val="A8A7A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55" name="Freeform 996"/>
              <p:cNvSpPr>
                <a:spLocks/>
              </p:cNvSpPr>
              <p:nvPr/>
            </p:nvSpPr>
            <p:spPr bwMode="auto">
              <a:xfrm>
                <a:off x="2240" y="3517"/>
                <a:ext cx="1664" cy="6"/>
              </a:xfrm>
              <a:custGeom>
                <a:avLst/>
                <a:gdLst>
                  <a:gd name="T0" fmla="*/ 1664 w 1664"/>
                  <a:gd name="T1" fmla="*/ 6 h 6"/>
                  <a:gd name="T2" fmla="*/ 0 w 1664"/>
                  <a:gd name="T3" fmla="*/ 6 h 6"/>
                  <a:gd name="T4" fmla="*/ 0 w 1664"/>
                  <a:gd name="T5" fmla="*/ 6 h 6"/>
                  <a:gd name="T6" fmla="*/ 0 w 1664"/>
                  <a:gd name="T7" fmla="*/ 6 h 6"/>
                  <a:gd name="T8" fmla="*/ 0 w 1664"/>
                  <a:gd name="T9" fmla="*/ 3 h 6"/>
                  <a:gd name="T10" fmla="*/ 0 w 1664"/>
                  <a:gd name="T11" fmla="*/ 3 h 6"/>
                  <a:gd name="T12" fmla="*/ 3 w 1664"/>
                  <a:gd name="T13" fmla="*/ 3 h 6"/>
                  <a:gd name="T14" fmla="*/ 3 w 1664"/>
                  <a:gd name="T15" fmla="*/ 3 h 6"/>
                  <a:gd name="T16" fmla="*/ 3 w 1664"/>
                  <a:gd name="T17" fmla="*/ 0 h 6"/>
                  <a:gd name="T18" fmla="*/ 3 w 1664"/>
                  <a:gd name="T19" fmla="*/ 0 h 6"/>
                  <a:gd name="T20" fmla="*/ 1658 w 1664"/>
                  <a:gd name="T21" fmla="*/ 0 h 6"/>
                  <a:gd name="T22" fmla="*/ 1658 w 1664"/>
                  <a:gd name="T23" fmla="*/ 0 h 6"/>
                  <a:gd name="T24" fmla="*/ 1661 w 1664"/>
                  <a:gd name="T25" fmla="*/ 3 h 6"/>
                  <a:gd name="T26" fmla="*/ 1661 w 1664"/>
                  <a:gd name="T27" fmla="*/ 3 h 6"/>
                  <a:gd name="T28" fmla="*/ 1661 w 1664"/>
                  <a:gd name="T29" fmla="*/ 3 h 6"/>
                  <a:gd name="T30" fmla="*/ 1661 w 1664"/>
                  <a:gd name="T31" fmla="*/ 3 h 6"/>
                  <a:gd name="T32" fmla="*/ 1661 w 1664"/>
                  <a:gd name="T33" fmla="*/ 6 h 6"/>
                  <a:gd name="T34" fmla="*/ 1664 w 1664"/>
                  <a:gd name="T35" fmla="*/ 6 h 6"/>
                  <a:gd name="T36" fmla="*/ 1664 w 1664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64"/>
                  <a:gd name="T58" fmla="*/ 0 h 6"/>
                  <a:gd name="T59" fmla="*/ 1664 w 1664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64" h="6">
                    <a:moveTo>
                      <a:pt x="1664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658" y="0"/>
                    </a:lnTo>
                    <a:lnTo>
                      <a:pt x="1661" y="3"/>
                    </a:lnTo>
                    <a:lnTo>
                      <a:pt x="1661" y="6"/>
                    </a:lnTo>
                    <a:lnTo>
                      <a:pt x="1664" y="6"/>
                    </a:lnTo>
                    <a:close/>
                  </a:path>
                </a:pathLst>
              </a:custGeom>
              <a:solidFill>
                <a:srgbClr val="A8A7A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56" name="Freeform 997"/>
              <p:cNvSpPr>
                <a:spLocks/>
              </p:cNvSpPr>
              <p:nvPr/>
            </p:nvSpPr>
            <p:spPr bwMode="auto">
              <a:xfrm>
                <a:off x="2240" y="3514"/>
                <a:ext cx="1661" cy="6"/>
              </a:xfrm>
              <a:custGeom>
                <a:avLst/>
                <a:gdLst>
                  <a:gd name="T0" fmla="*/ 1661 w 1661"/>
                  <a:gd name="T1" fmla="*/ 6 h 6"/>
                  <a:gd name="T2" fmla="*/ 0 w 1661"/>
                  <a:gd name="T3" fmla="*/ 6 h 6"/>
                  <a:gd name="T4" fmla="*/ 3 w 1661"/>
                  <a:gd name="T5" fmla="*/ 6 h 6"/>
                  <a:gd name="T6" fmla="*/ 3 w 1661"/>
                  <a:gd name="T7" fmla="*/ 6 h 6"/>
                  <a:gd name="T8" fmla="*/ 3 w 1661"/>
                  <a:gd name="T9" fmla="*/ 3 h 6"/>
                  <a:gd name="T10" fmla="*/ 3 w 1661"/>
                  <a:gd name="T11" fmla="*/ 3 h 6"/>
                  <a:gd name="T12" fmla="*/ 3 w 1661"/>
                  <a:gd name="T13" fmla="*/ 3 h 6"/>
                  <a:gd name="T14" fmla="*/ 6 w 1661"/>
                  <a:gd name="T15" fmla="*/ 3 h 6"/>
                  <a:gd name="T16" fmla="*/ 6 w 1661"/>
                  <a:gd name="T17" fmla="*/ 0 h 6"/>
                  <a:gd name="T18" fmla="*/ 6 w 1661"/>
                  <a:gd name="T19" fmla="*/ 0 h 6"/>
                  <a:gd name="T20" fmla="*/ 1655 w 1661"/>
                  <a:gd name="T21" fmla="*/ 0 h 6"/>
                  <a:gd name="T22" fmla="*/ 1658 w 1661"/>
                  <a:gd name="T23" fmla="*/ 0 h 6"/>
                  <a:gd name="T24" fmla="*/ 1658 w 1661"/>
                  <a:gd name="T25" fmla="*/ 3 h 6"/>
                  <a:gd name="T26" fmla="*/ 1658 w 1661"/>
                  <a:gd name="T27" fmla="*/ 3 h 6"/>
                  <a:gd name="T28" fmla="*/ 1658 w 1661"/>
                  <a:gd name="T29" fmla="*/ 3 h 6"/>
                  <a:gd name="T30" fmla="*/ 1658 w 1661"/>
                  <a:gd name="T31" fmla="*/ 3 h 6"/>
                  <a:gd name="T32" fmla="*/ 1661 w 1661"/>
                  <a:gd name="T33" fmla="*/ 6 h 6"/>
                  <a:gd name="T34" fmla="*/ 1661 w 1661"/>
                  <a:gd name="T35" fmla="*/ 6 h 6"/>
                  <a:gd name="T36" fmla="*/ 1661 w 166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61"/>
                  <a:gd name="T58" fmla="*/ 0 h 6"/>
                  <a:gd name="T59" fmla="*/ 1661 w 166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61" h="6">
                    <a:moveTo>
                      <a:pt x="1661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1655" y="0"/>
                    </a:lnTo>
                    <a:lnTo>
                      <a:pt x="1658" y="0"/>
                    </a:lnTo>
                    <a:lnTo>
                      <a:pt x="1658" y="3"/>
                    </a:lnTo>
                    <a:lnTo>
                      <a:pt x="1661" y="6"/>
                    </a:lnTo>
                    <a:close/>
                  </a:path>
                </a:pathLst>
              </a:custGeom>
              <a:solidFill>
                <a:srgbClr val="A8A7A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57" name="Freeform 998"/>
              <p:cNvSpPr>
                <a:spLocks/>
              </p:cNvSpPr>
              <p:nvPr/>
            </p:nvSpPr>
            <p:spPr bwMode="auto">
              <a:xfrm>
                <a:off x="2243" y="3511"/>
                <a:ext cx="1655" cy="6"/>
              </a:xfrm>
              <a:custGeom>
                <a:avLst/>
                <a:gdLst>
                  <a:gd name="T0" fmla="*/ 1655 w 1655"/>
                  <a:gd name="T1" fmla="*/ 6 h 6"/>
                  <a:gd name="T2" fmla="*/ 0 w 1655"/>
                  <a:gd name="T3" fmla="*/ 6 h 6"/>
                  <a:gd name="T4" fmla="*/ 0 w 1655"/>
                  <a:gd name="T5" fmla="*/ 6 h 6"/>
                  <a:gd name="T6" fmla="*/ 3 w 1655"/>
                  <a:gd name="T7" fmla="*/ 6 h 6"/>
                  <a:gd name="T8" fmla="*/ 3 w 1655"/>
                  <a:gd name="T9" fmla="*/ 3 h 6"/>
                  <a:gd name="T10" fmla="*/ 3 w 1655"/>
                  <a:gd name="T11" fmla="*/ 3 h 6"/>
                  <a:gd name="T12" fmla="*/ 3 w 1655"/>
                  <a:gd name="T13" fmla="*/ 3 h 6"/>
                  <a:gd name="T14" fmla="*/ 3 w 1655"/>
                  <a:gd name="T15" fmla="*/ 3 h 6"/>
                  <a:gd name="T16" fmla="*/ 6 w 1655"/>
                  <a:gd name="T17" fmla="*/ 0 h 6"/>
                  <a:gd name="T18" fmla="*/ 6 w 1655"/>
                  <a:gd name="T19" fmla="*/ 0 h 6"/>
                  <a:gd name="T20" fmla="*/ 1652 w 1655"/>
                  <a:gd name="T21" fmla="*/ 0 h 6"/>
                  <a:gd name="T22" fmla="*/ 1652 w 1655"/>
                  <a:gd name="T23" fmla="*/ 0 h 6"/>
                  <a:gd name="T24" fmla="*/ 1652 w 1655"/>
                  <a:gd name="T25" fmla="*/ 3 h 6"/>
                  <a:gd name="T26" fmla="*/ 1652 w 1655"/>
                  <a:gd name="T27" fmla="*/ 3 h 6"/>
                  <a:gd name="T28" fmla="*/ 1652 w 1655"/>
                  <a:gd name="T29" fmla="*/ 3 h 6"/>
                  <a:gd name="T30" fmla="*/ 1655 w 1655"/>
                  <a:gd name="T31" fmla="*/ 3 h 6"/>
                  <a:gd name="T32" fmla="*/ 1655 w 1655"/>
                  <a:gd name="T33" fmla="*/ 6 h 6"/>
                  <a:gd name="T34" fmla="*/ 1655 w 1655"/>
                  <a:gd name="T35" fmla="*/ 6 h 6"/>
                  <a:gd name="T36" fmla="*/ 1655 w 165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55"/>
                  <a:gd name="T58" fmla="*/ 0 h 6"/>
                  <a:gd name="T59" fmla="*/ 1655 w 165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55" h="6">
                    <a:moveTo>
                      <a:pt x="1655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652" y="0"/>
                    </a:lnTo>
                    <a:lnTo>
                      <a:pt x="1652" y="3"/>
                    </a:lnTo>
                    <a:lnTo>
                      <a:pt x="1655" y="3"/>
                    </a:lnTo>
                    <a:lnTo>
                      <a:pt x="1655" y="6"/>
                    </a:lnTo>
                    <a:close/>
                  </a:path>
                </a:pathLst>
              </a:custGeom>
              <a:solidFill>
                <a:srgbClr val="A8A7A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58" name="Freeform 999"/>
              <p:cNvSpPr>
                <a:spLocks/>
              </p:cNvSpPr>
              <p:nvPr/>
            </p:nvSpPr>
            <p:spPr bwMode="auto">
              <a:xfrm>
                <a:off x="2246" y="3508"/>
                <a:ext cx="1649" cy="6"/>
              </a:xfrm>
              <a:custGeom>
                <a:avLst/>
                <a:gdLst>
                  <a:gd name="T0" fmla="*/ 1649 w 1649"/>
                  <a:gd name="T1" fmla="*/ 6 h 6"/>
                  <a:gd name="T2" fmla="*/ 0 w 1649"/>
                  <a:gd name="T3" fmla="*/ 6 h 6"/>
                  <a:gd name="T4" fmla="*/ 0 w 1649"/>
                  <a:gd name="T5" fmla="*/ 6 h 6"/>
                  <a:gd name="T6" fmla="*/ 0 w 1649"/>
                  <a:gd name="T7" fmla="*/ 6 h 6"/>
                  <a:gd name="T8" fmla="*/ 3 w 1649"/>
                  <a:gd name="T9" fmla="*/ 3 h 6"/>
                  <a:gd name="T10" fmla="*/ 3 w 1649"/>
                  <a:gd name="T11" fmla="*/ 3 h 6"/>
                  <a:gd name="T12" fmla="*/ 3 w 1649"/>
                  <a:gd name="T13" fmla="*/ 3 h 6"/>
                  <a:gd name="T14" fmla="*/ 3 w 1649"/>
                  <a:gd name="T15" fmla="*/ 3 h 6"/>
                  <a:gd name="T16" fmla="*/ 3 w 1649"/>
                  <a:gd name="T17" fmla="*/ 0 h 6"/>
                  <a:gd name="T18" fmla="*/ 6 w 1649"/>
                  <a:gd name="T19" fmla="*/ 0 h 6"/>
                  <a:gd name="T20" fmla="*/ 1646 w 1649"/>
                  <a:gd name="T21" fmla="*/ 0 h 6"/>
                  <a:gd name="T22" fmla="*/ 1646 w 1649"/>
                  <a:gd name="T23" fmla="*/ 0 h 6"/>
                  <a:gd name="T24" fmla="*/ 1646 w 1649"/>
                  <a:gd name="T25" fmla="*/ 3 h 6"/>
                  <a:gd name="T26" fmla="*/ 1649 w 1649"/>
                  <a:gd name="T27" fmla="*/ 3 h 6"/>
                  <a:gd name="T28" fmla="*/ 1649 w 1649"/>
                  <a:gd name="T29" fmla="*/ 3 h 6"/>
                  <a:gd name="T30" fmla="*/ 1649 w 1649"/>
                  <a:gd name="T31" fmla="*/ 3 h 6"/>
                  <a:gd name="T32" fmla="*/ 1649 w 1649"/>
                  <a:gd name="T33" fmla="*/ 6 h 6"/>
                  <a:gd name="T34" fmla="*/ 1649 w 1649"/>
                  <a:gd name="T35" fmla="*/ 6 h 6"/>
                  <a:gd name="T36" fmla="*/ 1649 w 1649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9"/>
                  <a:gd name="T58" fmla="*/ 0 h 6"/>
                  <a:gd name="T59" fmla="*/ 1649 w 1649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9" h="6">
                    <a:moveTo>
                      <a:pt x="1649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646" y="0"/>
                    </a:lnTo>
                    <a:lnTo>
                      <a:pt x="1646" y="3"/>
                    </a:lnTo>
                    <a:lnTo>
                      <a:pt x="1649" y="3"/>
                    </a:lnTo>
                    <a:lnTo>
                      <a:pt x="1649" y="6"/>
                    </a:lnTo>
                    <a:close/>
                  </a:path>
                </a:pathLst>
              </a:custGeom>
              <a:solidFill>
                <a:srgbClr val="A8A7A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59" name="Freeform 1000"/>
              <p:cNvSpPr>
                <a:spLocks/>
              </p:cNvSpPr>
              <p:nvPr/>
            </p:nvSpPr>
            <p:spPr bwMode="auto">
              <a:xfrm>
                <a:off x="2249" y="3505"/>
                <a:ext cx="1646" cy="6"/>
              </a:xfrm>
              <a:custGeom>
                <a:avLst/>
                <a:gdLst>
                  <a:gd name="T0" fmla="*/ 1646 w 1646"/>
                  <a:gd name="T1" fmla="*/ 6 h 6"/>
                  <a:gd name="T2" fmla="*/ 0 w 1646"/>
                  <a:gd name="T3" fmla="*/ 6 h 6"/>
                  <a:gd name="T4" fmla="*/ 0 w 1646"/>
                  <a:gd name="T5" fmla="*/ 6 h 6"/>
                  <a:gd name="T6" fmla="*/ 0 w 1646"/>
                  <a:gd name="T7" fmla="*/ 6 h 6"/>
                  <a:gd name="T8" fmla="*/ 0 w 1646"/>
                  <a:gd name="T9" fmla="*/ 3 h 6"/>
                  <a:gd name="T10" fmla="*/ 3 w 1646"/>
                  <a:gd name="T11" fmla="*/ 3 h 6"/>
                  <a:gd name="T12" fmla="*/ 3 w 1646"/>
                  <a:gd name="T13" fmla="*/ 3 h 6"/>
                  <a:gd name="T14" fmla="*/ 3 w 1646"/>
                  <a:gd name="T15" fmla="*/ 3 h 6"/>
                  <a:gd name="T16" fmla="*/ 3 w 1646"/>
                  <a:gd name="T17" fmla="*/ 0 h 6"/>
                  <a:gd name="T18" fmla="*/ 3 w 1646"/>
                  <a:gd name="T19" fmla="*/ 0 h 6"/>
                  <a:gd name="T20" fmla="*/ 1640 w 1646"/>
                  <a:gd name="T21" fmla="*/ 0 h 6"/>
                  <a:gd name="T22" fmla="*/ 1640 w 1646"/>
                  <a:gd name="T23" fmla="*/ 0 h 6"/>
                  <a:gd name="T24" fmla="*/ 1643 w 1646"/>
                  <a:gd name="T25" fmla="*/ 3 h 6"/>
                  <a:gd name="T26" fmla="*/ 1643 w 1646"/>
                  <a:gd name="T27" fmla="*/ 3 h 6"/>
                  <a:gd name="T28" fmla="*/ 1643 w 1646"/>
                  <a:gd name="T29" fmla="*/ 3 h 6"/>
                  <a:gd name="T30" fmla="*/ 1643 w 1646"/>
                  <a:gd name="T31" fmla="*/ 3 h 6"/>
                  <a:gd name="T32" fmla="*/ 1643 w 1646"/>
                  <a:gd name="T33" fmla="*/ 6 h 6"/>
                  <a:gd name="T34" fmla="*/ 1646 w 1646"/>
                  <a:gd name="T35" fmla="*/ 6 h 6"/>
                  <a:gd name="T36" fmla="*/ 1646 w 164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6"/>
                  <a:gd name="T58" fmla="*/ 0 h 6"/>
                  <a:gd name="T59" fmla="*/ 1646 w 164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6" h="6">
                    <a:moveTo>
                      <a:pt x="1646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640" y="0"/>
                    </a:lnTo>
                    <a:lnTo>
                      <a:pt x="1643" y="3"/>
                    </a:lnTo>
                    <a:lnTo>
                      <a:pt x="1643" y="6"/>
                    </a:lnTo>
                    <a:lnTo>
                      <a:pt x="1646" y="6"/>
                    </a:lnTo>
                    <a:close/>
                  </a:path>
                </a:pathLst>
              </a:custGeom>
              <a:solidFill>
                <a:srgbClr val="A8A7A7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60" name="Freeform 1001"/>
              <p:cNvSpPr>
                <a:spLocks/>
              </p:cNvSpPr>
              <p:nvPr/>
            </p:nvSpPr>
            <p:spPr bwMode="auto">
              <a:xfrm>
                <a:off x="2252" y="3502"/>
                <a:ext cx="1640" cy="6"/>
              </a:xfrm>
              <a:custGeom>
                <a:avLst/>
                <a:gdLst>
                  <a:gd name="T0" fmla="*/ 1640 w 1640"/>
                  <a:gd name="T1" fmla="*/ 6 h 6"/>
                  <a:gd name="T2" fmla="*/ 0 w 1640"/>
                  <a:gd name="T3" fmla="*/ 6 h 6"/>
                  <a:gd name="T4" fmla="*/ 0 w 1640"/>
                  <a:gd name="T5" fmla="*/ 6 h 6"/>
                  <a:gd name="T6" fmla="*/ 0 w 1640"/>
                  <a:gd name="T7" fmla="*/ 6 h 6"/>
                  <a:gd name="T8" fmla="*/ 0 w 1640"/>
                  <a:gd name="T9" fmla="*/ 3 h 6"/>
                  <a:gd name="T10" fmla="*/ 0 w 1640"/>
                  <a:gd name="T11" fmla="*/ 3 h 6"/>
                  <a:gd name="T12" fmla="*/ 3 w 1640"/>
                  <a:gd name="T13" fmla="*/ 3 h 6"/>
                  <a:gd name="T14" fmla="*/ 3 w 1640"/>
                  <a:gd name="T15" fmla="*/ 3 h 6"/>
                  <a:gd name="T16" fmla="*/ 3 w 1640"/>
                  <a:gd name="T17" fmla="*/ 0 h 6"/>
                  <a:gd name="T18" fmla="*/ 3 w 1640"/>
                  <a:gd name="T19" fmla="*/ 0 h 6"/>
                  <a:gd name="T20" fmla="*/ 1633 w 1640"/>
                  <a:gd name="T21" fmla="*/ 0 h 6"/>
                  <a:gd name="T22" fmla="*/ 1637 w 1640"/>
                  <a:gd name="T23" fmla="*/ 0 h 6"/>
                  <a:gd name="T24" fmla="*/ 1637 w 1640"/>
                  <a:gd name="T25" fmla="*/ 3 h 6"/>
                  <a:gd name="T26" fmla="*/ 1637 w 1640"/>
                  <a:gd name="T27" fmla="*/ 3 h 6"/>
                  <a:gd name="T28" fmla="*/ 1637 w 1640"/>
                  <a:gd name="T29" fmla="*/ 3 h 6"/>
                  <a:gd name="T30" fmla="*/ 1637 w 1640"/>
                  <a:gd name="T31" fmla="*/ 3 h 6"/>
                  <a:gd name="T32" fmla="*/ 1640 w 1640"/>
                  <a:gd name="T33" fmla="*/ 6 h 6"/>
                  <a:gd name="T34" fmla="*/ 1640 w 1640"/>
                  <a:gd name="T35" fmla="*/ 6 h 6"/>
                  <a:gd name="T36" fmla="*/ 1640 w 1640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40"/>
                  <a:gd name="T58" fmla="*/ 0 h 6"/>
                  <a:gd name="T59" fmla="*/ 1640 w 1640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40" h="6">
                    <a:moveTo>
                      <a:pt x="1640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633" y="0"/>
                    </a:lnTo>
                    <a:lnTo>
                      <a:pt x="1637" y="0"/>
                    </a:lnTo>
                    <a:lnTo>
                      <a:pt x="1637" y="3"/>
                    </a:lnTo>
                    <a:lnTo>
                      <a:pt x="1640" y="6"/>
                    </a:lnTo>
                    <a:close/>
                  </a:path>
                </a:pathLst>
              </a:custGeom>
              <a:solidFill>
                <a:srgbClr val="A5A5A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61" name="Freeform 1002"/>
              <p:cNvSpPr>
                <a:spLocks/>
              </p:cNvSpPr>
              <p:nvPr/>
            </p:nvSpPr>
            <p:spPr bwMode="auto">
              <a:xfrm>
                <a:off x="2252" y="3499"/>
                <a:ext cx="1637" cy="6"/>
              </a:xfrm>
              <a:custGeom>
                <a:avLst/>
                <a:gdLst>
                  <a:gd name="T0" fmla="*/ 1637 w 1637"/>
                  <a:gd name="T1" fmla="*/ 6 h 6"/>
                  <a:gd name="T2" fmla="*/ 0 w 1637"/>
                  <a:gd name="T3" fmla="*/ 6 h 6"/>
                  <a:gd name="T4" fmla="*/ 3 w 1637"/>
                  <a:gd name="T5" fmla="*/ 6 h 6"/>
                  <a:gd name="T6" fmla="*/ 3 w 1637"/>
                  <a:gd name="T7" fmla="*/ 6 h 6"/>
                  <a:gd name="T8" fmla="*/ 3 w 1637"/>
                  <a:gd name="T9" fmla="*/ 3 h 6"/>
                  <a:gd name="T10" fmla="*/ 3 w 1637"/>
                  <a:gd name="T11" fmla="*/ 3 h 6"/>
                  <a:gd name="T12" fmla="*/ 3 w 1637"/>
                  <a:gd name="T13" fmla="*/ 3 h 6"/>
                  <a:gd name="T14" fmla="*/ 6 w 1637"/>
                  <a:gd name="T15" fmla="*/ 3 h 6"/>
                  <a:gd name="T16" fmla="*/ 6 w 1637"/>
                  <a:gd name="T17" fmla="*/ 0 h 6"/>
                  <a:gd name="T18" fmla="*/ 6 w 1637"/>
                  <a:gd name="T19" fmla="*/ 0 h 6"/>
                  <a:gd name="T20" fmla="*/ 1633 w 1637"/>
                  <a:gd name="T21" fmla="*/ 0 h 6"/>
                  <a:gd name="T22" fmla="*/ 1633 w 1637"/>
                  <a:gd name="T23" fmla="*/ 0 h 6"/>
                  <a:gd name="T24" fmla="*/ 1633 w 1637"/>
                  <a:gd name="T25" fmla="*/ 3 h 6"/>
                  <a:gd name="T26" fmla="*/ 1633 w 1637"/>
                  <a:gd name="T27" fmla="*/ 3 h 6"/>
                  <a:gd name="T28" fmla="*/ 1633 w 1637"/>
                  <a:gd name="T29" fmla="*/ 3 h 6"/>
                  <a:gd name="T30" fmla="*/ 1637 w 1637"/>
                  <a:gd name="T31" fmla="*/ 3 h 6"/>
                  <a:gd name="T32" fmla="*/ 1637 w 1637"/>
                  <a:gd name="T33" fmla="*/ 6 h 6"/>
                  <a:gd name="T34" fmla="*/ 1637 w 1637"/>
                  <a:gd name="T35" fmla="*/ 6 h 6"/>
                  <a:gd name="T36" fmla="*/ 1637 w 1637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37"/>
                  <a:gd name="T58" fmla="*/ 0 h 6"/>
                  <a:gd name="T59" fmla="*/ 1637 w 1637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37" h="6">
                    <a:moveTo>
                      <a:pt x="1637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1633" y="0"/>
                    </a:lnTo>
                    <a:lnTo>
                      <a:pt x="1633" y="3"/>
                    </a:lnTo>
                    <a:lnTo>
                      <a:pt x="1637" y="3"/>
                    </a:lnTo>
                    <a:lnTo>
                      <a:pt x="1637" y="6"/>
                    </a:lnTo>
                    <a:close/>
                  </a:path>
                </a:pathLst>
              </a:custGeom>
              <a:solidFill>
                <a:srgbClr val="A5A5A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62" name="Freeform 1003"/>
              <p:cNvSpPr>
                <a:spLocks/>
              </p:cNvSpPr>
              <p:nvPr/>
            </p:nvSpPr>
            <p:spPr bwMode="auto">
              <a:xfrm>
                <a:off x="2255" y="3496"/>
                <a:ext cx="1630" cy="6"/>
              </a:xfrm>
              <a:custGeom>
                <a:avLst/>
                <a:gdLst>
                  <a:gd name="T0" fmla="*/ 1630 w 1630"/>
                  <a:gd name="T1" fmla="*/ 6 h 6"/>
                  <a:gd name="T2" fmla="*/ 0 w 1630"/>
                  <a:gd name="T3" fmla="*/ 6 h 6"/>
                  <a:gd name="T4" fmla="*/ 0 w 1630"/>
                  <a:gd name="T5" fmla="*/ 6 h 6"/>
                  <a:gd name="T6" fmla="*/ 3 w 1630"/>
                  <a:gd name="T7" fmla="*/ 6 h 6"/>
                  <a:gd name="T8" fmla="*/ 3 w 1630"/>
                  <a:gd name="T9" fmla="*/ 3 h 6"/>
                  <a:gd name="T10" fmla="*/ 3 w 1630"/>
                  <a:gd name="T11" fmla="*/ 3 h 6"/>
                  <a:gd name="T12" fmla="*/ 3 w 1630"/>
                  <a:gd name="T13" fmla="*/ 3 h 6"/>
                  <a:gd name="T14" fmla="*/ 3 w 1630"/>
                  <a:gd name="T15" fmla="*/ 3 h 6"/>
                  <a:gd name="T16" fmla="*/ 6 w 1630"/>
                  <a:gd name="T17" fmla="*/ 0 h 6"/>
                  <a:gd name="T18" fmla="*/ 6 w 1630"/>
                  <a:gd name="T19" fmla="*/ 0 h 6"/>
                  <a:gd name="T20" fmla="*/ 1627 w 1630"/>
                  <a:gd name="T21" fmla="*/ 0 h 6"/>
                  <a:gd name="T22" fmla="*/ 1627 w 1630"/>
                  <a:gd name="T23" fmla="*/ 0 h 6"/>
                  <a:gd name="T24" fmla="*/ 1627 w 1630"/>
                  <a:gd name="T25" fmla="*/ 3 h 6"/>
                  <a:gd name="T26" fmla="*/ 1627 w 1630"/>
                  <a:gd name="T27" fmla="*/ 3 h 6"/>
                  <a:gd name="T28" fmla="*/ 1630 w 1630"/>
                  <a:gd name="T29" fmla="*/ 3 h 6"/>
                  <a:gd name="T30" fmla="*/ 1630 w 1630"/>
                  <a:gd name="T31" fmla="*/ 3 h 6"/>
                  <a:gd name="T32" fmla="*/ 1630 w 1630"/>
                  <a:gd name="T33" fmla="*/ 6 h 6"/>
                  <a:gd name="T34" fmla="*/ 1630 w 1630"/>
                  <a:gd name="T35" fmla="*/ 6 h 6"/>
                  <a:gd name="T36" fmla="*/ 1630 w 1630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30"/>
                  <a:gd name="T58" fmla="*/ 0 h 6"/>
                  <a:gd name="T59" fmla="*/ 1630 w 1630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30" h="6">
                    <a:moveTo>
                      <a:pt x="1630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0"/>
                    </a:lnTo>
                    <a:lnTo>
                      <a:pt x="1627" y="0"/>
                    </a:lnTo>
                    <a:lnTo>
                      <a:pt x="1627" y="3"/>
                    </a:lnTo>
                    <a:lnTo>
                      <a:pt x="1630" y="3"/>
                    </a:lnTo>
                    <a:lnTo>
                      <a:pt x="1630" y="6"/>
                    </a:lnTo>
                    <a:close/>
                  </a:path>
                </a:pathLst>
              </a:custGeom>
              <a:solidFill>
                <a:srgbClr val="A5A5A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63" name="Freeform 1004"/>
              <p:cNvSpPr>
                <a:spLocks/>
              </p:cNvSpPr>
              <p:nvPr/>
            </p:nvSpPr>
            <p:spPr bwMode="auto">
              <a:xfrm>
                <a:off x="2258" y="3493"/>
                <a:ext cx="1627" cy="6"/>
              </a:xfrm>
              <a:custGeom>
                <a:avLst/>
                <a:gdLst>
                  <a:gd name="T0" fmla="*/ 1627 w 1627"/>
                  <a:gd name="T1" fmla="*/ 6 h 6"/>
                  <a:gd name="T2" fmla="*/ 0 w 1627"/>
                  <a:gd name="T3" fmla="*/ 6 h 6"/>
                  <a:gd name="T4" fmla="*/ 0 w 1627"/>
                  <a:gd name="T5" fmla="*/ 6 h 6"/>
                  <a:gd name="T6" fmla="*/ 0 w 1627"/>
                  <a:gd name="T7" fmla="*/ 6 h 6"/>
                  <a:gd name="T8" fmla="*/ 3 w 1627"/>
                  <a:gd name="T9" fmla="*/ 3 h 6"/>
                  <a:gd name="T10" fmla="*/ 3 w 1627"/>
                  <a:gd name="T11" fmla="*/ 3 h 6"/>
                  <a:gd name="T12" fmla="*/ 3 w 1627"/>
                  <a:gd name="T13" fmla="*/ 3 h 6"/>
                  <a:gd name="T14" fmla="*/ 3 w 1627"/>
                  <a:gd name="T15" fmla="*/ 3 h 6"/>
                  <a:gd name="T16" fmla="*/ 3 w 1627"/>
                  <a:gd name="T17" fmla="*/ 0 h 6"/>
                  <a:gd name="T18" fmla="*/ 6 w 1627"/>
                  <a:gd name="T19" fmla="*/ 0 h 6"/>
                  <a:gd name="T20" fmla="*/ 1621 w 1627"/>
                  <a:gd name="T21" fmla="*/ 0 h 6"/>
                  <a:gd name="T22" fmla="*/ 1621 w 1627"/>
                  <a:gd name="T23" fmla="*/ 0 h 6"/>
                  <a:gd name="T24" fmla="*/ 1621 w 1627"/>
                  <a:gd name="T25" fmla="*/ 3 h 6"/>
                  <a:gd name="T26" fmla="*/ 1624 w 1627"/>
                  <a:gd name="T27" fmla="*/ 3 h 6"/>
                  <a:gd name="T28" fmla="*/ 1624 w 1627"/>
                  <a:gd name="T29" fmla="*/ 3 h 6"/>
                  <a:gd name="T30" fmla="*/ 1624 w 1627"/>
                  <a:gd name="T31" fmla="*/ 3 h 6"/>
                  <a:gd name="T32" fmla="*/ 1624 w 1627"/>
                  <a:gd name="T33" fmla="*/ 6 h 6"/>
                  <a:gd name="T34" fmla="*/ 1624 w 1627"/>
                  <a:gd name="T35" fmla="*/ 6 h 6"/>
                  <a:gd name="T36" fmla="*/ 1627 w 1627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27"/>
                  <a:gd name="T58" fmla="*/ 0 h 6"/>
                  <a:gd name="T59" fmla="*/ 1627 w 1627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27" h="6">
                    <a:moveTo>
                      <a:pt x="1627" y="6"/>
                    </a:moveTo>
                    <a:lnTo>
                      <a:pt x="0" y="6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621" y="0"/>
                    </a:lnTo>
                    <a:lnTo>
                      <a:pt x="1621" y="3"/>
                    </a:lnTo>
                    <a:lnTo>
                      <a:pt x="1624" y="3"/>
                    </a:lnTo>
                    <a:lnTo>
                      <a:pt x="1624" y="6"/>
                    </a:lnTo>
                    <a:lnTo>
                      <a:pt x="1627" y="6"/>
                    </a:lnTo>
                    <a:close/>
                  </a:path>
                </a:pathLst>
              </a:custGeom>
              <a:solidFill>
                <a:srgbClr val="A5A5A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64" name="Freeform 1005"/>
              <p:cNvSpPr>
                <a:spLocks/>
              </p:cNvSpPr>
              <p:nvPr/>
            </p:nvSpPr>
            <p:spPr bwMode="auto">
              <a:xfrm>
                <a:off x="2261" y="3490"/>
                <a:ext cx="1621" cy="6"/>
              </a:xfrm>
              <a:custGeom>
                <a:avLst/>
                <a:gdLst>
                  <a:gd name="T0" fmla="*/ 1621 w 1621"/>
                  <a:gd name="T1" fmla="*/ 6 h 6"/>
                  <a:gd name="T2" fmla="*/ 0 w 1621"/>
                  <a:gd name="T3" fmla="*/ 6 h 6"/>
                  <a:gd name="T4" fmla="*/ 0 w 1621"/>
                  <a:gd name="T5" fmla="*/ 6 h 6"/>
                  <a:gd name="T6" fmla="*/ 0 w 1621"/>
                  <a:gd name="T7" fmla="*/ 6 h 6"/>
                  <a:gd name="T8" fmla="*/ 0 w 1621"/>
                  <a:gd name="T9" fmla="*/ 3 h 6"/>
                  <a:gd name="T10" fmla="*/ 3 w 1621"/>
                  <a:gd name="T11" fmla="*/ 3 h 6"/>
                  <a:gd name="T12" fmla="*/ 3 w 1621"/>
                  <a:gd name="T13" fmla="*/ 3 h 6"/>
                  <a:gd name="T14" fmla="*/ 3 w 1621"/>
                  <a:gd name="T15" fmla="*/ 3 h 6"/>
                  <a:gd name="T16" fmla="*/ 3 w 1621"/>
                  <a:gd name="T17" fmla="*/ 0 h 6"/>
                  <a:gd name="T18" fmla="*/ 6 w 1621"/>
                  <a:gd name="T19" fmla="*/ 0 h 6"/>
                  <a:gd name="T20" fmla="*/ 1615 w 1621"/>
                  <a:gd name="T21" fmla="*/ 0 h 6"/>
                  <a:gd name="T22" fmla="*/ 1615 w 1621"/>
                  <a:gd name="T23" fmla="*/ 0 h 6"/>
                  <a:gd name="T24" fmla="*/ 1618 w 1621"/>
                  <a:gd name="T25" fmla="*/ 3 h 6"/>
                  <a:gd name="T26" fmla="*/ 1618 w 1621"/>
                  <a:gd name="T27" fmla="*/ 3 h 6"/>
                  <a:gd name="T28" fmla="*/ 1618 w 1621"/>
                  <a:gd name="T29" fmla="*/ 3 h 6"/>
                  <a:gd name="T30" fmla="*/ 1618 w 1621"/>
                  <a:gd name="T31" fmla="*/ 3 h 6"/>
                  <a:gd name="T32" fmla="*/ 1618 w 1621"/>
                  <a:gd name="T33" fmla="*/ 6 h 6"/>
                  <a:gd name="T34" fmla="*/ 1621 w 1621"/>
                  <a:gd name="T35" fmla="*/ 6 h 6"/>
                  <a:gd name="T36" fmla="*/ 1621 w 1621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21"/>
                  <a:gd name="T58" fmla="*/ 0 h 6"/>
                  <a:gd name="T59" fmla="*/ 1621 w 1621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21" h="6">
                    <a:moveTo>
                      <a:pt x="1621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6" y="0"/>
                    </a:lnTo>
                    <a:lnTo>
                      <a:pt x="1615" y="0"/>
                    </a:lnTo>
                    <a:lnTo>
                      <a:pt x="1618" y="3"/>
                    </a:lnTo>
                    <a:lnTo>
                      <a:pt x="1618" y="6"/>
                    </a:lnTo>
                    <a:lnTo>
                      <a:pt x="1621" y="6"/>
                    </a:lnTo>
                    <a:close/>
                  </a:path>
                </a:pathLst>
              </a:custGeom>
              <a:solidFill>
                <a:srgbClr val="A5A5A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65" name="Freeform 1006"/>
              <p:cNvSpPr>
                <a:spLocks/>
              </p:cNvSpPr>
              <p:nvPr/>
            </p:nvSpPr>
            <p:spPr bwMode="auto">
              <a:xfrm>
                <a:off x="2264" y="3487"/>
                <a:ext cx="1615" cy="6"/>
              </a:xfrm>
              <a:custGeom>
                <a:avLst/>
                <a:gdLst>
                  <a:gd name="T0" fmla="*/ 1615 w 1615"/>
                  <a:gd name="T1" fmla="*/ 6 h 6"/>
                  <a:gd name="T2" fmla="*/ 0 w 1615"/>
                  <a:gd name="T3" fmla="*/ 6 h 6"/>
                  <a:gd name="T4" fmla="*/ 0 w 1615"/>
                  <a:gd name="T5" fmla="*/ 6 h 6"/>
                  <a:gd name="T6" fmla="*/ 0 w 1615"/>
                  <a:gd name="T7" fmla="*/ 6 h 6"/>
                  <a:gd name="T8" fmla="*/ 0 w 1615"/>
                  <a:gd name="T9" fmla="*/ 3 h 6"/>
                  <a:gd name="T10" fmla="*/ 3 w 1615"/>
                  <a:gd name="T11" fmla="*/ 3 h 6"/>
                  <a:gd name="T12" fmla="*/ 3 w 1615"/>
                  <a:gd name="T13" fmla="*/ 3 h 6"/>
                  <a:gd name="T14" fmla="*/ 3 w 1615"/>
                  <a:gd name="T15" fmla="*/ 3 h 6"/>
                  <a:gd name="T16" fmla="*/ 3 w 1615"/>
                  <a:gd name="T17" fmla="*/ 0 h 6"/>
                  <a:gd name="T18" fmla="*/ 3 w 1615"/>
                  <a:gd name="T19" fmla="*/ 0 h 6"/>
                  <a:gd name="T20" fmla="*/ 1609 w 1615"/>
                  <a:gd name="T21" fmla="*/ 0 h 6"/>
                  <a:gd name="T22" fmla="*/ 1612 w 1615"/>
                  <a:gd name="T23" fmla="*/ 0 h 6"/>
                  <a:gd name="T24" fmla="*/ 1612 w 1615"/>
                  <a:gd name="T25" fmla="*/ 3 h 6"/>
                  <a:gd name="T26" fmla="*/ 1612 w 1615"/>
                  <a:gd name="T27" fmla="*/ 3 h 6"/>
                  <a:gd name="T28" fmla="*/ 1612 w 1615"/>
                  <a:gd name="T29" fmla="*/ 3 h 6"/>
                  <a:gd name="T30" fmla="*/ 1612 w 1615"/>
                  <a:gd name="T31" fmla="*/ 3 h 6"/>
                  <a:gd name="T32" fmla="*/ 1615 w 1615"/>
                  <a:gd name="T33" fmla="*/ 6 h 6"/>
                  <a:gd name="T34" fmla="*/ 1615 w 1615"/>
                  <a:gd name="T35" fmla="*/ 6 h 6"/>
                  <a:gd name="T36" fmla="*/ 1615 w 1615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15"/>
                  <a:gd name="T58" fmla="*/ 0 h 6"/>
                  <a:gd name="T59" fmla="*/ 1615 w 1615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15" h="6">
                    <a:moveTo>
                      <a:pt x="1615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609" y="0"/>
                    </a:lnTo>
                    <a:lnTo>
                      <a:pt x="1612" y="0"/>
                    </a:lnTo>
                    <a:lnTo>
                      <a:pt x="1612" y="3"/>
                    </a:lnTo>
                    <a:lnTo>
                      <a:pt x="1615" y="6"/>
                    </a:lnTo>
                    <a:close/>
                  </a:path>
                </a:pathLst>
              </a:custGeom>
              <a:solidFill>
                <a:srgbClr val="A5A5A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66" name="Freeform 1007"/>
              <p:cNvSpPr>
                <a:spLocks/>
              </p:cNvSpPr>
              <p:nvPr/>
            </p:nvSpPr>
            <p:spPr bwMode="auto">
              <a:xfrm>
                <a:off x="2267" y="3484"/>
                <a:ext cx="1609" cy="6"/>
              </a:xfrm>
              <a:custGeom>
                <a:avLst/>
                <a:gdLst>
                  <a:gd name="T0" fmla="*/ 1609 w 1609"/>
                  <a:gd name="T1" fmla="*/ 6 h 6"/>
                  <a:gd name="T2" fmla="*/ 0 w 1609"/>
                  <a:gd name="T3" fmla="*/ 6 h 6"/>
                  <a:gd name="T4" fmla="*/ 0 w 1609"/>
                  <a:gd name="T5" fmla="*/ 6 h 6"/>
                  <a:gd name="T6" fmla="*/ 0 w 1609"/>
                  <a:gd name="T7" fmla="*/ 6 h 6"/>
                  <a:gd name="T8" fmla="*/ 0 w 1609"/>
                  <a:gd name="T9" fmla="*/ 3 h 6"/>
                  <a:gd name="T10" fmla="*/ 0 w 1609"/>
                  <a:gd name="T11" fmla="*/ 3 h 6"/>
                  <a:gd name="T12" fmla="*/ 3 w 1609"/>
                  <a:gd name="T13" fmla="*/ 3 h 6"/>
                  <a:gd name="T14" fmla="*/ 3 w 1609"/>
                  <a:gd name="T15" fmla="*/ 3 h 6"/>
                  <a:gd name="T16" fmla="*/ 3 w 1609"/>
                  <a:gd name="T17" fmla="*/ 0 h 6"/>
                  <a:gd name="T18" fmla="*/ 3 w 1609"/>
                  <a:gd name="T19" fmla="*/ 0 h 6"/>
                  <a:gd name="T20" fmla="*/ 1603 w 1609"/>
                  <a:gd name="T21" fmla="*/ 0 h 6"/>
                  <a:gd name="T22" fmla="*/ 1606 w 1609"/>
                  <a:gd name="T23" fmla="*/ 0 h 6"/>
                  <a:gd name="T24" fmla="*/ 1606 w 1609"/>
                  <a:gd name="T25" fmla="*/ 3 h 6"/>
                  <a:gd name="T26" fmla="*/ 1606 w 1609"/>
                  <a:gd name="T27" fmla="*/ 3 h 6"/>
                  <a:gd name="T28" fmla="*/ 1606 w 1609"/>
                  <a:gd name="T29" fmla="*/ 3 h 6"/>
                  <a:gd name="T30" fmla="*/ 1606 w 1609"/>
                  <a:gd name="T31" fmla="*/ 3 h 6"/>
                  <a:gd name="T32" fmla="*/ 1609 w 1609"/>
                  <a:gd name="T33" fmla="*/ 6 h 6"/>
                  <a:gd name="T34" fmla="*/ 1609 w 1609"/>
                  <a:gd name="T35" fmla="*/ 6 h 6"/>
                  <a:gd name="T36" fmla="*/ 1609 w 1609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9"/>
                  <a:gd name="T58" fmla="*/ 0 h 6"/>
                  <a:gd name="T59" fmla="*/ 1609 w 1609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9" h="6">
                    <a:moveTo>
                      <a:pt x="1609" y="6"/>
                    </a:moveTo>
                    <a:lnTo>
                      <a:pt x="0" y="6"/>
                    </a:lnTo>
                    <a:lnTo>
                      <a:pt x="0" y="3"/>
                    </a:lnTo>
                    <a:lnTo>
                      <a:pt x="3" y="3"/>
                    </a:lnTo>
                    <a:lnTo>
                      <a:pt x="3" y="0"/>
                    </a:lnTo>
                    <a:lnTo>
                      <a:pt x="1603" y="0"/>
                    </a:lnTo>
                    <a:lnTo>
                      <a:pt x="1606" y="0"/>
                    </a:lnTo>
                    <a:lnTo>
                      <a:pt x="1606" y="3"/>
                    </a:lnTo>
                    <a:lnTo>
                      <a:pt x="1609" y="6"/>
                    </a:lnTo>
                    <a:close/>
                  </a:path>
                </a:pathLst>
              </a:custGeom>
              <a:solidFill>
                <a:srgbClr val="A5A5A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67" name="Freeform 1008"/>
              <p:cNvSpPr>
                <a:spLocks/>
              </p:cNvSpPr>
              <p:nvPr/>
            </p:nvSpPr>
            <p:spPr bwMode="auto">
              <a:xfrm>
                <a:off x="2267" y="3481"/>
                <a:ext cx="1606" cy="6"/>
              </a:xfrm>
              <a:custGeom>
                <a:avLst/>
                <a:gdLst>
                  <a:gd name="T0" fmla="*/ 1606 w 1606"/>
                  <a:gd name="T1" fmla="*/ 6 h 6"/>
                  <a:gd name="T2" fmla="*/ 0 w 1606"/>
                  <a:gd name="T3" fmla="*/ 6 h 6"/>
                  <a:gd name="T4" fmla="*/ 3 w 1606"/>
                  <a:gd name="T5" fmla="*/ 6 h 6"/>
                  <a:gd name="T6" fmla="*/ 3 w 1606"/>
                  <a:gd name="T7" fmla="*/ 6 h 6"/>
                  <a:gd name="T8" fmla="*/ 3 w 1606"/>
                  <a:gd name="T9" fmla="*/ 3 h 6"/>
                  <a:gd name="T10" fmla="*/ 3 w 1606"/>
                  <a:gd name="T11" fmla="*/ 3 h 6"/>
                  <a:gd name="T12" fmla="*/ 6 w 1606"/>
                  <a:gd name="T13" fmla="*/ 3 h 6"/>
                  <a:gd name="T14" fmla="*/ 6 w 1606"/>
                  <a:gd name="T15" fmla="*/ 3 h 6"/>
                  <a:gd name="T16" fmla="*/ 6 w 1606"/>
                  <a:gd name="T17" fmla="*/ 0 h 6"/>
                  <a:gd name="T18" fmla="*/ 6 w 1606"/>
                  <a:gd name="T19" fmla="*/ 0 h 6"/>
                  <a:gd name="T20" fmla="*/ 1603 w 1606"/>
                  <a:gd name="T21" fmla="*/ 0 h 6"/>
                  <a:gd name="T22" fmla="*/ 1603 w 1606"/>
                  <a:gd name="T23" fmla="*/ 0 h 6"/>
                  <a:gd name="T24" fmla="*/ 1603 w 1606"/>
                  <a:gd name="T25" fmla="*/ 3 h 6"/>
                  <a:gd name="T26" fmla="*/ 1603 w 1606"/>
                  <a:gd name="T27" fmla="*/ 3 h 6"/>
                  <a:gd name="T28" fmla="*/ 1603 w 1606"/>
                  <a:gd name="T29" fmla="*/ 3 h 6"/>
                  <a:gd name="T30" fmla="*/ 1606 w 1606"/>
                  <a:gd name="T31" fmla="*/ 3 h 6"/>
                  <a:gd name="T32" fmla="*/ 1606 w 1606"/>
                  <a:gd name="T33" fmla="*/ 6 h 6"/>
                  <a:gd name="T34" fmla="*/ 1606 w 1606"/>
                  <a:gd name="T35" fmla="*/ 6 h 6"/>
                  <a:gd name="T36" fmla="*/ 1606 w 1606"/>
                  <a:gd name="T37" fmla="*/ 6 h 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w 1606"/>
                  <a:gd name="T58" fmla="*/ 0 h 6"/>
                  <a:gd name="T59" fmla="*/ 1606 w 1606"/>
                  <a:gd name="T60" fmla="*/ 6 h 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T57" t="T58" r="T59" b="T60"/>
                <a:pathLst>
                  <a:path w="1606" h="6">
                    <a:moveTo>
                      <a:pt x="1606" y="6"/>
                    </a:moveTo>
                    <a:lnTo>
                      <a:pt x="0" y="6"/>
                    </a:lnTo>
                    <a:lnTo>
                      <a:pt x="3" y="6"/>
                    </a:lnTo>
                    <a:lnTo>
                      <a:pt x="3" y="3"/>
                    </a:lnTo>
                    <a:lnTo>
                      <a:pt x="6" y="3"/>
                    </a:lnTo>
                    <a:lnTo>
                      <a:pt x="6" y="0"/>
                    </a:lnTo>
                    <a:lnTo>
                      <a:pt x="1603" y="0"/>
                    </a:lnTo>
                    <a:lnTo>
                      <a:pt x="1603" y="3"/>
                    </a:lnTo>
                    <a:lnTo>
                      <a:pt x="1606" y="3"/>
                    </a:lnTo>
                    <a:lnTo>
                      <a:pt x="1606" y="6"/>
                    </a:lnTo>
                    <a:close/>
                  </a:path>
                </a:pathLst>
              </a:custGeom>
              <a:solidFill>
                <a:srgbClr val="A5A5A4"/>
              </a:solidFill>
              <a:ln w="9525">
                <a:noFill/>
                <a:round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43368" name="Rectangle 1009"/>
              <p:cNvSpPr>
                <a:spLocks noChangeArrowheads="1"/>
              </p:cNvSpPr>
              <p:nvPr/>
            </p:nvSpPr>
            <p:spPr bwMode="auto">
              <a:xfrm>
                <a:off x="2353" y="3505"/>
                <a:ext cx="1529" cy="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defTabSz="844550" eaLnBrk="0" hangingPunct="0">
                  <a:spcBef>
                    <a:spcPct val="50000"/>
                  </a:spcBef>
                </a:pPr>
                <a:r>
                  <a:rPr kumimoji="1" lang="de-DE" sz="2200" b="0">
                    <a:solidFill>
                      <a:srgbClr val="1F1A17"/>
                    </a:solidFill>
                    <a:latin typeface="Arial" pitchFamily="34" charset="0"/>
                  </a:rPr>
                  <a:t>urban background</a:t>
                </a:r>
                <a:endParaRPr kumimoji="1" lang="de-DE" sz="1500">
                  <a:solidFill>
                    <a:srgbClr val="0000CC"/>
                  </a:solidFill>
                  <a:latin typeface="Arial" pitchFamily="34" charset="0"/>
                </a:endParaRPr>
              </a:p>
            </p:txBody>
          </p:sp>
        </p:grpSp>
        <p:sp>
          <p:nvSpPr>
            <p:cNvPr id="43178" name="Freeform 1010"/>
            <p:cNvSpPr>
              <a:spLocks/>
            </p:cNvSpPr>
            <p:nvPr/>
          </p:nvSpPr>
          <p:spPr bwMode="auto">
            <a:xfrm>
              <a:off x="2177" y="2644"/>
              <a:ext cx="1486" cy="5"/>
            </a:xfrm>
            <a:custGeom>
              <a:avLst/>
              <a:gdLst>
                <a:gd name="T0" fmla="*/ 1380 w 1600"/>
                <a:gd name="T1" fmla="*/ 4 h 6"/>
                <a:gd name="T2" fmla="*/ 0 w 1600"/>
                <a:gd name="T3" fmla="*/ 4 h 6"/>
                <a:gd name="T4" fmla="*/ 3 w 1600"/>
                <a:gd name="T5" fmla="*/ 4 h 6"/>
                <a:gd name="T6" fmla="*/ 3 w 1600"/>
                <a:gd name="T7" fmla="*/ 4 h 6"/>
                <a:gd name="T8" fmla="*/ 3 w 1600"/>
                <a:gd name="T9" fmla="*/ 3 h 6"/>
                <a:gd name="T10" fmla="*/ 3 w 1600"/>
                <a:gd name="T11" fmla="*/ 3 h 6"/>
                <a:gd name="T12" fmla="*/ 3 w 1600"/>
                <a:gd name="T13" fmla="*/ 3 h 6"/>
                <a:gd name="T14" fmla="*/ 6 w 1600"/>
                <a:gd name="T15" fmla="*/ 3 h 6"/>
                <a:gd name="T16" fmla="*/ 6 w 1600"/>
                <a:gd name="T17" fmla="*/ 0 h 6"/>
                <a:gd name="T18" fmla="*/ 6 w 1600"/>
                <a:gd name="T19" fmla="*/ 0 h 6"/>
                <a:gd name="T20" fmla="*/ 1377 w 1600"/>
                <a:gd name="T21" fmla="*/ 0 h 6"/>
                <a:gd name="T22" fmla="*/ 1377 w 1600"/>
                <a:gd name="T23" fmla="*/ 0 h 6"/>
                <a:gd name="T24" fmla="*/ 1377 w 1600"/>
                <a:gd name="T25" fmla="*/ 3 h 6"/>
                <a:gd name="T26" fmla="*/ 1377 w 1600"/>
                <a:gd name="T27" fmla="*/ 3 h 6"/>
                <a:gd name="T28" fmla="*/ 1380 w 1600"/>
                <a:gd name="T29" fmla="*/ 3 h 6"/>
                <a:gd name="T30" fmla="*/ 1380 w 1600"/>
                <a:gd name="T31" fmla="*/ 3 h 6"/>
                <a:gd name="T32" fmla="*/ 1380 w 1600"/>
                <a:gd name="T33" fmla="*/ 4 h 6"/>
                <a:gd name="T34" fmla="*/ 1380 w 1600"/>
                <a:gd name="T35" fmla="*/ 4 h 6"/>
                <a:gd name="T36" fmla="*/ 1380 w 1600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600"/>
                <a:gd name="T58" fmla="*/ 0 h 6"/>
                <a:gd name="T59" fmla="*/ 1600 w 160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600" h="6">
                  <a:moveTo>
                    <a:pt x="1600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597" y="0"/>
                  </a:lnTo>
                  <a:lnTo>
                    <a:pt x="1597" y="3"/>
                  </a:lnTo>
                  <a:lnTo>
                    <a:pt x="1600" y="3"/>
                  </a:lnTo>
                  <a:lnTo>
                    <a:pt x="1600" y="6"/>
                  </a:lnTo>
                  <a:close/>
                </a:path>
              </a:pathLst>
            </a:custGeom>
            <a:solidFill>
              <a:srgbClr val="A5A5A4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79" name="Freeform 1011"/>
            <p:cNvSpPr>
              <a:spLocks/>
            </p:cNvSpPr>
            <p:nvPr/>
          </p:nvSpPr>
          <p:spPr bwMode="auto">
            <a:xfrm>
              <a:off x="2180" y="2641"/>
              <a:ext cx="1483" cy="5"/>
            </a:xfrm>
            <a:custGeom>
              <a:avLst/>
              <a:gdLst>
                <a:gd name="T0" fmla="*/ 1377 w 1597"/>
                <a:gd name="T1" fmla="*/ 4 h 6"/>
                <a:gd name="T2" fmla="*/ 0 w 1597"/>
                <a:gd name="T3" fmla="*/ 4 h 6"/>
                <a:gd name="T4" fmla="*/ 0 w 1597"/>
                <a:gd name="T5" fmla="*/ 4 h 6"/>
                <a:gd name="T6" fmla="*/ 3 w 1597"/>
                <a:gd name="T7" fmla="*/ 4 h 6"/>
                <a:gd name="T8" fmla="*/ 3 w 1597"/>
                <a:gd name="T9" fmla="*/ 3 h 6"/>
                <a:gd name="T10" fmla="*/ 3 w 1597"/>
                <a:gd name="T11" fmla="*/ 3 h 6"/>
                <a:gd name="T12" fmla="*/ 3 w 1597"/>
                <a:gd name="T13" fmla="*/ 3 h 6"/>
                <a:gd name="T14" fmla="*/ 6 w 1597"/>
                <a:gd name="T15" fmla="*/ 3 h 6"/>
                <a:gd name="T16" fmla="*/ 6 w 1597"/>
                <a:gd name="T17" fmla="*/ 0 h 6"/>
                <a:gd name="T18" fmla="*/ 6 w 1597"/>
                <a:gd name="T19" fmla="*/ 0 h 6"/>
                <a:gd name="T20" fmla="*/ 1372 w 1597"/>
                <a:gd name="T21" fmla="*/ 0 h 6"/>
                <a:gd name="T22" fmla="*/ 1372 w 1597"/>
                <a:gd name="T23" fmla="*/ 0 h 6"/>
                <a:gd name="T24" fmla="*/ 1372 w 1597"/>
                <a:gd name="T25" fmla="*/ 3 h 6"/>
                <a:gd name="T26" fmla="*/ 1372 w 1597"/>
                <a:gd name="T27" fmla="*/ 3 h 6"/>
                <a:gd name="T28" fmla="*/ 1374 w 1597"/>
                <a:gd name="T29" fmla="*/ 3 h 6"/>
                <a:gd name="T30" fmla="*/ 1374 w 1597"/>
                <a:gd name="T31" fmla="*/ 3 h 6"/>
                <a:gd name="T32" fmla="*/ 1374 w 1597"/>
                <a:gd name="T33" fmla="*/ 4 h 6"/>
                <a:gd name="T34" fmla="*/ 1374 w 1597"/>
                <a:gd name="T35" fmla="*/ 4 h 6"/>
                <a:gd name="T36" fmla="*/ 1377 w 1597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97"/>
                <a:gd name="T58" fmla="*/ 0 h 6"/>
                <a:gd name="T59" fmla="*/ 1597 w 15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97" h="6">
                  <a:moveTo>
                    <a:pt x="1597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591" y="0"/>
                  </a:lnTo>
                  <a:lnTo>
                    <a:pt x="1591" y="3"/>
                  </a:lnTo>
                  <a:lnTo>
                    <a:pt x="1594" y="3"/>
                  </a:lnTo>
                  <a:lnTo>
                    <a:pt x="1594" y="6"/>
                  </a:lnTo>
                  <a:lnTo>
                    <a:pt x="1597" y="6"/>
                  </a:lnTo>
                  <a:close/>
                </a:path>
              </a:pathLst>
            </a:custGeom>
            <a:solidFill>
              <a:srgbClr val="A5A5A4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80" name="Freeform 1012"/>
            <p:cNvSpPr>
              <a:spLocks/>
            </p:cNvSpPr>
            <p:nvPr/>
          </p:nvSpPr>
          <p:spPr bwMode="auto">
            <a:xfrm>
              <a:off x="2183" y="2639"/>
              <a:ext cx="1477" cy="5"/>
            </a:xfrm>
            <a:custGeom>
              <a:avLst/>
              <a:gdLst>
                <a:gd name="T0" fmla="*/ 1371 w 1591"/>
                <a:gd name="T1" fmla="*/ 4 h 6"/>
                <a:gd name="T2" fmla="*/ 0 w 1591"/>
                <a:gd name="T3" fmla="*/ 4 h 6"/>
                <a:gd name="T4" fmla="*/ 0 w 1591"/>
                <a:gd name="T5" fmla="*/ 4 h 6"/>
                <a:gd name="T6" fmla="*/ 3 w 1591"/>
                <a:gd name="T7" fmla="*/ 4 h 6"/>
                <a:gd name="T8" fmla="*/ 3 w 1591"/>
                <a:gd name="T9" fmla="*/ 3 h 6"/>
                <a:gd name="T10" fmla="*/ 3 w 1591"/>
                <a:gd name="T11" fmla="*/ 3 h 6"/>
                <a:gd name="T12" fmla="*/ 3 w 1591"/>
                <a:gd name="T13" fmla="*/ 3 h 6"/>
                <a:gd name="T14" fmla="*/ 6 w 1591"/>
                <a:gd name="T15" fmla="*/ 3 h 6"/>
                <a:gd name="T16" fmla="*/ 6 w 1591"/>
                <a:gd name="T17" fmla="*/ 0 h 6"/>
                <a:gd name="T18" fmla="*/ 6 w 1591"/>
                <a:gd name="T19" fmla="*/ 0 h 6"/>
                <a:gd name="T20" fmla="*/ 1366 w 1591"/>
                <a:gd name="T21" fmla="*/ 0 h 6"/>
                <a:gd name="T22" fmla="*/ 1366 w 1591"/>
                <a:gd name="T23" fmla="*/ 0 h 6"/>
                <a:gd name="T24" fmla="*/ 1366 w 1591"/>
                <a:gd name="T25" fmla="*/ 3 h 6"/>
                <a:gd name="T26" fmla="*/ 1368 w 1591"/>
                <a:gd name="T27" fmla="*/ 3 h 6"/>
                <a:gd name="T28" fmla="*/ 1368 w 1591"/>
                <a:gd name="T29" fmla="*/ 3 h 6"/>
                <a:gd name="T30" fmla="*/ 1368 w 1591"/>
                <a:gd name="T31" fmla="*/ 3 h 6"/>
                <a:gd name="T32" fmla="*/ 1368 w 1591"/>
                <a:gd name="T33" fmla="*/ 4 h 6"/>
                <a:gd name="T34" fmla="*/ 1368 w 1591"/>
                <a:gd name="T35" fmla="*/ 4 h 6"/>
                <a:gd name="T36" fmla="*/ 1371 w 1591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91"/>
                <a:gd name="T58" fmla="*/ 0 h 6"/>
                <a:gd name="T59" fmla="*/ 1591 w 15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91" h="6">
                  <a:moveTo>
                    <a:pt x="1591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585" y="0"/>
                  </a:lnTo>
                  <a:lnTo>
                    <a:pt x="1585" y="3"/>
                  </a:lnTo>
                  <a:lnTo>
                    <a:pt x="1588" y="3"/>
                  </a:lnTo>
                  <a:lnTo>
                    <a:pt x="1588" y="6"/>
                  </a:lnTo>
                  <a:lnTo>
                    <a:pt x="1591" y="6"/>
                  </a:lnTo>
                  <a:close/>
                </a:path>
              </a:pathLst>
            </a:custGeom>
            <a:solidFill>
              <a:srgbClr val="A4A3A3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81" name="Freeform 1013"/>
            <p:cNvSpPr>
              <a:spLocks/>
            </p:cNvSpPr>
            <p:nvPr/>
          </p:nvSpPr>
          <p:spPr bwMode="auto">
            <a:xfrm>
              <a:off x="2185" y="2636"/>
              <a:ext cx="1472" cy="5"/>
            </a:xfrm>
            <a:custGeom>
              <a:avLst/>
              <a:gdLst>
                <a:gd name="T0" fmla="*/ 1367 w 1585"/>
                <a:gd name="T1" fmla="*/ 4 h 6"/>
                <a:gd name="T2" fmla="*/ 0 w 1585"/>
                <a:gd name="T3" fmla="*/ 4 h 6"/>
                <a:gd name="T4" fmla="*/ 0 w 1585"/>
                <a:gd name="T5" fmla="*/ 4 h 6"/>
                <a:gd name="T6" fmla="*/ 3 w 1585"/>
                <a:gd name="T7" fmla="*/ 4 h 6"/>
                <a:gd name="T8" fmla="*/ 3 w 1585"/>
                <a:gd name="T9" fmla="*/ 3 h 6"/>
                <a:gd name="T10" fmla="*/ 3 w 1585"/>
                <a:gd name="T11" fmla="*/ 3 h 6"/>
                <a:gd name="T12" fmla="*/ 3 w 1585"/>
                <a:gd name="T13" fmla="*/ 3 h 6"/>
                <a:gd name="T14" fmla="*/ 3 w 1585"/>
                <a:gd name="T15" fmla="*/ 3 h 6"/>
                <a:gd name="T16" fmla="*/ 6 w 1585"/>
                <a:gd name="T17" fmla="*/ 0 h 6"/>
                <a:gd name="T18" fmla="*/ 6 w 1585"/>
                <a:gd name="T19" fmla="*/ 0 h 6"/>
                <a:gd name="T20" fmla="*/ 1361 w 1585"/>
                <a:gd name="T21" fmla="*/ 0 h 6"/>
                <a:gd name="T22" fmla="*/ 1361 w 1585"/>
                <a:gd name="T23" fmla="*/ 0 h 6"/>
                <a:gd name="T24" fmla="*/ 1361 w 1585"/>
                <a:gd name="T25" fmla="*/ 3 h 6"/>
                <a:gd name="T26" fmla="*/ 1364 w 1585"/>
                <a:gd name="T27" fmla="*/ 3 h 6"/>
                <a:gd name="T28" fmla="*/ 1364 w 1585"/>
                <a:gd name="T29" fmla="*/ 3 h 6"/>
                <a:gd name="T30" fmla="*/ 1364 w 1585"/>
                <a:gd name="T31" fmla="*/ 3 h 6"/>
                <a:gd name="T32" fmla="*/ 1364 w 1585"/>
                <a:gd name="T33" fmla="*/ 4 h 6"/>
                <a:gd name="T34" fmla="*/ 1367 w 1585"/>
                <a:gd name="T35" fmla="*/ 4 h 6"/>
                <a:gd name="T36" fmla="*/ 1367 w 1585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85"/>
                <a:gd name="T58" fmla="*/ 0 h 6"/>
                <a:gd name="T59" fmla="*/ 1585 w 158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85" h="6">
                  <a:moveTo>
                    <a:pt x="1585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1579" y="0"/>
                  </a:lnTo>
                  <a:lnTo>
                    <a:pt x="1579" y="3"/>
                  </a:lnTo>
                  <a:lnTo>
                    <a:pt x="1582" y="3"/>
                  </a:lnTo>
                  <a:lnTo>
                    <a:pt x="1582" y="6"/>
                  </a:lnTo>
                  <a:lnTo>
                    <a:pt x="1585" y="6"/>
                  </a:lnTo>
                  <a:close/>
                </a:path>
              </a:pathLst>
            </a:custGeom>
            <a:solidFill>
              <a:srgbClr val="A4A3A3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82" name="Freeform 1014"/>
            <p:cNvSpPr>
              <a:spLocks/>
            </p:cNvSpPr>
            <p:nvPr/>
          </p:nvSpPr>
          <p:spPr bwMode="auto">
            <a:xfrm>
              <a:off x="2188" y="2633"/>
              <a:ext cx="1467" cy="6"/>
            </a:xfrm>
            <a:custGeom>
              <a:avLst/>
              <a:gdLst>
                <a:gd name="T0" fmla="*/ 1363 w 1579"/>
                <a:gd name="T1" fmla="*/ 5 h 7"/>
                <a:gd name="T2" fmla="*/ 0 w 1579"/>
                <a:gd name="T3" fmla="*/ 5 h 7"/>
                <a:gd name="T4" fmla="*/ 0 w 1579"/>
                <a:gd name="T5" fmla="*/ 5 h 7"/>
                <a:gd name="T6" fmla="*/ 0 w 1579"/>
                <a:gd name="T7" fmla="*/ 5 h 7"/>
                <a:gd name="T8" fmla="*/ 3 w 1579"/>
                <a:gd name="T9" fmla="*/ 3 h 7"/>
                <a:gd name="T10" fmla="*/ 3 w 1579"/>
                <a:gd name="T11" fmla="*/ 3 h 7"/>
                <a:gd name="T12" fmla="*/ 3 w 1579"/>
                <a:gd name="T13" fmla="*/ 3 h 7"/>
                <a:gd name="T14" fmla="*/ 3 w 1579"/>
                <a:gd name="T15" fmla="*/ 3 h 7"/>
                <a:gd name="T16" fmla="*/ 6 w 1579"/>
                <a:gd name="T17" fmla="*/ 0 h 7"/>
                <a:gd name="T18" fmla="*/ 6 w 1579"/>
                <a:gd name="T19" fmla="*/ 0 h 7"/>
                <a:gd name="T20" fmla="*/ 1357 w 1579"/>
                <a:gd name="T21" fmla="*/ 0 h 7"/>
                <a:gd name="T22" fmla="*/ 1357 w 1579"/>
                <a:gd name="T23" fmla="*/ 0 h 7"/>
                <a:gd name="T24" fmla="*/ 1360 w 1579"/>
                <a:gd name="T25" fmla="*/ 3 h 7"/>
                <a:gd name="T26" fmla="*/ 1360 w 1579"/>
                <a:gd name="T27" fmla="*/ 3 h 7"/>
                <a:gd name="T28" fmla="*/ 1360 w 1579"/>
                <a:gd name="T29" fmla="*/ 3 h 7"/>
                <a:gd name="T30" fmla="*/ 1360 w 1579"/>
                <a:gd name="T31" fmla="*/ 3 h 7"/>
                <a:gd name="T32" fmla="*/ 1360 w 1579"/>
                <a:gd name="T33" fmla="*/ 5 h 7"/>
                <a:gd name="T34" fmla="*/ 1363 w 1579"/>
                <a:gd name="T35" fmla="*/ 5 h 7"/>
                <a:gd name="T36" fmla="*/ 1363 w 1579"/>
                <a:gd name="T37" fmla="*/ 5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79"/>
                <a:gd name="T58" fmla="*/ 0 h 7"/>
                <a:gd name="T59" fmla="*/ 1579 w 1579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79" h="7">
                  <a:moveTo>
                    <a:pt x="1579" y="7"/>
                  </a:moveTo>
                  <a:lnTo>
                    <a:pt x="0" y="7"/>
                  </a:lnTo>
                  <a:lnTo>
                    <a:pt x="3" y="4"/>
                  </a:lnTo>
                  <a:lnTo>
                    <a:pt x="6" y="0"/>
                  </a:lnTo>
                  <a:lnTo>
                    <a:pt x="1573" y="0"/>
                  </a:lnTo>
                  <a:lnTo>
                    <a:pt x="1576" y="4"/>
                  </a:lnTo>
                  <a:lnTo>
                    <a:pt x="1576" y="7"/>
                  </a:lnTo>
                  <a:lnTo>
                    <a:pt x="1579" y="7"/>
                  </a:lnTo>
                  <a:close/>
                </a:path>
              </a:pathLst>
            </a:custGeom>
            <a:solidFill>
              <a:srgbClr val="A4A3A3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83" name="Freeform 1015"/>
            <p:cNvSpPr>
              <a:spLocks/>
            </p:cNvSpPr>
            <p:nvPr/>
          </p:nvSpPr>
          <p:spPr bwMode="auto">
            <a:xfrm>
              <a:off x="2191" y="2630"/>
              <a:ext cx="1461" cy="6"/>
            </a:xfrm>
            <a:custGeom>
              <a:avLst/>
              <a:gdLst>
                <a:gd name="T0" fmla="*/ 1357 w 1573"/>
                <a:gd name="T1" fmla="*/ 5 h 7"/>
                <a:gd name="T2" fmla="*/ 0 w 1573"/>
                <a:gd name="T3" fmla="*/ 5 h 7"/>
                <a:gd name="T4" fmla="*/ 0 w 1573"/>
                <a:gd name="T5" fmla="*/ 5 h 7"/>
                <a:gd name="T6" fmla="*/ 0 w 1573"/>
                <a:gd name="T7" fmla="*/ 5 h 7"/>
                <a:gd name="T8" fmla="*/ 3 w 1573"/>
                <a:gd name="T9" fmla="*/ 3 h 7"/>
                <a:gd name="T10" fmla="*/ 3 w 1573"/>
                <a:gd name="T11" fmla="*/ 3 h 7"/>
                <a:gd name="T12" fmla="*/ 3 w 1573"/>
                <a:gd name="T13" fmla="*/ 3 h 7"/>
                <a:gd name="T14" fmla="*/ 3 w 1573"/>
                <a:gd name="T15" fmla="*/ 3 h 7"/>
                <a:gd name="T16" fmla="*/ 6 w 1573"/>
                <a:gd name="T17" fmla="*/ 0 h 7"/>
                <a:gd name="T18" fmla="*/ 6 w 1573"/>
                <a:gd name="T19" fmla="*/ 0 h 7"/>
                <a:gd name="T20" fmla="*/ 1351 w 1573"/>
                <a:gd name="T21" fmla="*/ 0 h 7"/>
                <a:gd name="T22" fmla="*/ 1351 w 1573"/>
                <a:gd name="T23" fmla="*/ 0 h 7"/>
                <a:gd name="T24" fmla="*/ 1354 w 1573"/>
                <a:gd name="T25" fmla="*/ 3 h 7"/>
                <a:gd name="T26" fmla="*/ 1354 w 1573"/>
                <a:gd name="T27" fmla="*/ 3 h 7"/>
                <a:gd name="T28" fmla="*/ 1354 w 1573"/>
                <a:gd name="T29" fmla="*/ 3 h 7"/>
                <a:gd name="T30" fmla="*/ 1354 w 1573"/>
                <a:gd name="T31" fmla="*/ 3 h 7"/>
                <a:gd name="T32" fmla="*/ 1357 w 1573"/>
                <a:gd name="T33" fmla="*/ 5 h 7"/>
                <a:gd name="T34" fmla="*/ 1357 w 1573"/>
                <a:gd name="T35" fmla="*/ 5 h 7"/>
                <a:gd name="T36" fmla="*/ 1357 w 1573"/>
                <a:gd name="T37" fmla="*/ 5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73"/>
                <a:gd name="T58" fmla="*/ 0 h 7"/>
                <a:gd name="T59" fmla="*/ 1573 w 1573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73" h="7">
                  <a:moveTo>
                    <a:pt x="1573" y="7"/>
                  </a:moveTo>
                  <a:lnTo>
                    <a:pt x="0" y="7"/>
                  </a:lnTo>
                  <a:lnTo>
                    <a:pt x="3" y="3"/>
                  </a:lnTo>
                  <a:lnTo>
                    <a:pt x="6" y="0"/>
                  </a:lnTo>
                  <a:lnTo>
                    <a:pt x="1567" y="0"/>
                  </a:lnTo>
                  <a:lnTo>
                    <a:pt x="1570" y="3"/>
                  </a:lnTo>
                  <a:lnTo>
                    <a:pt x="1573" y="7"/>
                  </a:lnTo>
                  <a:close/>
                </a:path>
              </a:pathLst>
            </a:custGeom>
            <a:solidFill>
              <a:srgbClr val="A4A3A3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84" name="Freeform 1016"/>
            <p:cNvSpPr>
              <a:spLocks/>
            </p:cNvSpPr>
            <p:nvPr/>
          </p:nvSpPr>
          <p:spPr bwMode="auto">
            <a:xfrm>
              <a:off x="2194" y="2628"/>
              <a:ext cx="1455" cy="5"/>
            </a:xfrm>
            <a:custGeom>
              <a:avLst/>
              <a:gdLst>
                <a:gd name="T0" fmla="*/ 1351 w 1567"/>
                <a:gd name="T1" fmla="*/ 4 h 6"/>
                <a:gd name="T2" fmla="*/ 0 w 1567"/>
                <a:gd name="T3" fmla="*/ 4 h 6"/>
                <a:gd name="T4" fmla="*/ 0 w 1567"/>
                <a:gd name="T5" fmla="*/ 4 h 6"/>
                <a:gd name="T6" fmla="*/ 0 w 1567"/>
                <a:gd name="T7" fmla="*/ 4 h 6"/>
                <a:gd name="T8" fmla="*/ 3 w 1567"/>
                <a:gd name="T9" fmla="*/ 3 h 6"/>
                <a:gd name="T10" fmla="*/ 3 w 1567"/>
                <a:gd name="T11" fmla="*/ 3 h 6"/>
                <a:gd name="T12" fmla="*/ 3 w 1567"/>
                <a:gd name="T13" fmla="*/ 3 h 6"/>
                <a:gd name="T14" fmla="*/ 3 w 1567"/>
                <a:gd name="T15" fmla="*/ 3 h 6"/>
                <a:gd name="T16" fmla="*/ 6 w 1567"/>
                <a:gd name="T17" fmla="*/ 0 h 6"/>
                <a:gd name="T18" fmla="*/ 6 w 1567"/>
                <a:gd name="T19" fmla="*/ 0 h 6"/>
                <a:gd name="T20" fmla="*/ 1345 w 1567"/>
                <a:gd name="T21" fmla="*/ 0 h 6"/>
                <a:gd name="T22" fmla="*/ 1345 w 1567"/>
                <a:gd name="T23" fmla="*/ 0 h 6"/>
                <a:gd name="T24" fmla="*/ 1348 w 1567"/>
                <a:gd name="T25" fmla="*/ 3 h 6"/>
                <a:gd name="T26" fmla="*/ 1348 w 1567"/>
                <a:gd name="T27" fmla="*/ 3 h 6"/>
                <a:gd name="T28" fmla="*/ 1348 w 1567"/>
                <a:gd name="T29" fmla="*/ 3 h 6"/>
                <a:gd name="T30" fmla="*/ 1348 w 1567"/>
                <a:gd name="T31" fmla="*/ 3 h 6"/>
                <a:gd name="T32" fmla="*/ 1351 w 1567"/>
                <a:gd name="T33" fmla="*/ 4 h 6"/>
                <a:gd name="T34" fmla="*/ 1351 w 1567"/>
                <a:gd name="T35" fmla="*/ 4 h 6"/>
                <a:gd name="T36" fmla="*/ 1351 w 1567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7"/>
                <a:gd name="T58" fmla="*/ 0 h 6"/>
                <a:gd name="T59" fmla="*/ 1567 w 15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7" h="6">
                  <a:moveTo>
                    <a:pt x="1567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7" y="0"/>
                  </a:lnTo>
                  <a:lnTo>
                    <a:pt x="1561" y="0"/>
                  </a:lnTo>
                  <a:lnTo>
                    <a:pt x="1564" y="3"/>
                  </a:lnTo>
                  <a:lnTo>
                    <a:pt x="1567" y="6"/>
                  </a:lnTo>
                  <a:close/>
                </a:path>
              </a:pathLst>
            </a:custGeom>
            <a:solidFill>
              <a:srgbClr val="A4A3A3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85" name="Freeform 1017"/>
            <p:cNvSpPr>
              <a:spLocks/>
            </p:cNvSpPr>
            <p:nvPr/>
          </p:nvSpPr>
          <p:spPr bwMode="auto">
            <a:xfrm>
              <a:off x="2197" y="2625"/>
              <a:ext cx="1449" cy="5"/>
            </a:xfrm>
            <a:custGeom>
              <a:avLst/>
              <a:gdLst>
                <a:gd name="T0" fmla="*/ 1345 w 1561"/>
                <a:gd name="T1" fmla="*/ 4 h 6"/>
                <a:gd name="T2" fmla="*/ 0 w 1561"/>
                <a:gd name="T3" fmla="*/ 4 h 6"/>
                <a:gd name="T4" fmla="*/ 0 w 1561"/>
                <a:gd name="T5" fmla="*/ 4 h 6"/>
                <a:gd name="T6" fmla="*/ 0 w 1561"/>
                <a:gd name="T7" fmla="*/ 4 h 6"/>
                <a:gd name="T8" fmla="*/ 4 w 1561"/>
                <a:gd name="T9" fmla="*/ 3 h 6"/>
                <a:gd name="T10" fmla="*/ 4 w 1561"/>
                <a:gd name="T11" fmla="*/ 3 h 6"/>
                <a:gd name="T12" fmla="*/ 4 w 1561"/>
                <a:gd name="T13" fmla="*/ 3 h 6"/>
                <a:gd name="T14" fmla="*/ 4 w 1561"/>
                <a:gd name="T15" fmla="*/ 3 h 6"/>
                <a:gd name="T16" fmla="*/ 6 w 1561"/>
                <a:gd name="T17" fmla="*/ 0 h 6"/>
                <a:gd name="T18" fmla="*/ 6 w 1561"/>
                <a:gd name="T19" fmla="*/ 0 h 6"/>
                <a:gd name="T20" fmla="*/ 1339 w 1561"/>
                <a:gd name="T21" fmla="*/ 0 h 6"/>
                <a:gd name="T22" fmla="*/ 1339 w 1561"/>
                <a:gd name="T23" fmla="*/ 0 h 6"/>
                <a:gd name="T24" fmla="*/ 1342 w 1561"/>
                <a:gd name="T25" fmla="*/ 3 h 6"/>
                <a:gd name="T26" fmla="*/ 1342 w 1561"/>
                <a:gd name="T27" fmla="*/ 3 h 6"/>
                <a:gd name="T28" fmla="*/ 1342 w 1561"/>
                <a:gd name="T29" fmla="*/ 3 h 6"/>
                <a:gd name="T30" fmla="*/ 1342 w 1561"/>
                <a:gd name="T31" fmla="*/ 3 h 6"/>
                <a:gd name="T32" fmla="*/ 1345 w 1561"/>
                <a:gd name="T33" fmla="*/ 4 h 6"/>
                <a:gd name="T34" fmla="*/ 1345 w 1561"/>
                <a:gd name="T35" fmla="*/ 4 h 6"/>
                <a:gd name="T36" fmla="*/ 1345 w 1561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61"/>
                <a:gd name="T58" fmla="*/ 0 h 6"/>
                <a:gd name="T59" fmla="*/ 1561 w 156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61" h="6">
                  <a:moveTo>
                    <a:pt x="1561" y="6"/>
                  </a:moveTo>
                  <a:lnTo>
                    <a:pt x="0" y="6"/>
                  </a:lnTo>
                  <a:lnTo>
                    <a:pt x="4" y="3"/>
                  </a:lnTo>
                  <a:lnTo>
                    <a:pt x="7" y="0"/>
                  </a:lnTo>
                  <a:lnTo>
                    <a:pt x="1555" y="0"/>
                  </a:lnTo>
                  <a:lnTo>
                    <a:pt x="1558" y="3"/>
                  </a:lnTo>
                  <a:lnTo>
                    <a:pt x="1561" y="6"/>
                  </a:lnTo>
                  <a:close/>
                </a:path>
              </a:pathLst>
            </a:custGeom>
            <a:solidFill>
              <a:srgbClr val="A4A3A3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86" name="Freeform 1018"/>
            <p:cNvSpPr>
              <a:spLocks/>
            </p:cNvSpPr>
            <p:nvPr/>
          </p:nvSpPr>
          <p:spPr bwMode="auto">
            <a:xfrm>
              <a:off x="2200" y="2623"/>
              <a:ext cx="1443" cy="5"/>
            </a:xfrm>
            <a:custGeom>
              <a:avLst/>
              <a:gdLst>
                <a:gd name="T0" fmla="*/ 1340 w 1554"/>
                <a:gd name="T1" fmla="*/ 4 h 6"/>
                <a:gd name="T2" fmla="*/ 0 w 1554"/>
                <a:gd name="T3" fmla="*/ 4 h 6"/>
                <a:gd name="T4" fmla="*/ 0 w 1554"/>
                <a:gd name="T5" fmla="*/ 4 h 6"/>
                <a:gd name="T6" fmla="*/ 0 w 1554"/>
                <a:gd name="T7" fmla="*/ 4 h 6"/>
                <a:gd name="T8" fmla="*/ 3 w 1554"/>
                <a:gd name="T9" fmla="*/ 3 h 6"/>
                <a:gd name="T10" fmla="*/ 3 w 1554"/>
                <a:gd name="T11" fmla="*/ 3 h 6"/>
                <a:gd name="T12" fmla="*/ 3 w 1554"/>
                <a:gd name="T13" fmla="*/ 3 h 6"/>
                <a:gd name="T14" fmla="*/ 3 w 1554"/>
                <a:gd name="T15" fmla="*/ 3 h 6"/>
                <a:gd name="T16" fmla="*/ 6 w 1554"/>
                <a:gd name="T17" fmla="*/ 0 h 6"/>
                <a:gd name="T18" fmla="*/ 6 w 1554"/>
                <a:gd name="T19" fmla="*/ 0 h 6"/>
                <a:gd name="T20" fmla="*/ 1334 w 1554"/>
                <a:gd name="T21" fmla="*/ 0 h 6"/>
                <a:gd name="T22" fmla="*/ 1334 w 1554"/>
                <a:gd name="T23" fmla="*/ 0 h 6"/>
                <a:gd name="T24" fmla="*/ 1337 w 1554"/>
                <a:gd name="T25" fmla="*/ 3 h 6"/>
                <a:gd name="T26" fmla="*/ 1337 w 1554"/>
                <a:gd name="T27" fmla="*/ 3 h 6"/>
                <a:gd name="T28" fmla="*/ 1337 w 1554"/>
                <a:gd name="T29" fmla="*/ 3 h 6"/>
                <a:gd name="T30" fmla="*/ 1337 w 1554"/>
                <a:gd name="T31" fmla="*/ 3 h 6"/>
                <a:gd name="T32" fmla="*/ 1340 w 1554"/>
                <a:gd name="T33" fmla="*/ 4 h 6"/>
                <a:gd name="T34" fmla="*/ 1340 w 1554"/>
                <a:gd name="T35" fmla="*/ 4 h 6"/>
                <a:gd name="T36" fmla="*/ 1340 w 1554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54"/>
                <a:gd name="T58" fmla="*/ 0 h 6"/>
                <a:gd name="T59" fmla="*/ 1554 w 155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54" h="6">
                  <a:moveTo>
                    <a:pt x="1554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1548" y="0"/>
                  </a:lnTo>
                  <a:lnTo>
                    <a:pt x="1551" y="3"/>
                  </a:lnTo>
                  <a:lnTo>
                    <a:pt x="1554" y="6"/>
                  </a:lnTo>
                  <a:close/>
                </a:path>
              </a:pathLst>
            </a:custGeom>
            <a:solidFill>
              <a:srgbClr val="A4A3A3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87" name="Freeform 1019"/>
            <p:cNvSpPr>
              <a:spLocks/>
            </p:cNvSpPr>
            <p:nvPr/>
          </p:nvSpPr>
          <p:spPr bwMode="auto">
            <a:xfrm>
              <a:off x="2203" y="2620"/>
              <a:ext cx="1438" cy="5"/>
            </a:xfrm>
            <a:custGeom>
              <a:avLst/>
              <a:gdLst>
                <a:gd name="T0" fmla="*/ 1336 w 1548"/>
                <a:gd name="T1" fmla="*/ 4 h 6"/>
                <a:gd name="T2" fmla="*/ 0 w 1548"/>
                <a:gd name="T3" fmla="*/ 4 h 6"/>
                <a:gd name="T4" fmla="*/ 0 w 1548"/>
                <a:gd name="T5" fmla="*/ 4 h 6"/>
                <a:gd name="T6" fmla="*/ 0 w 1548"/>
                <a:gd name="T7" fmla="*/ 4 h 6"/>
                <a:gd name="T8" fmla="*/ 3 w 1548"/>
                <a:gd name="T9" fmla="*/ 3 h 6"/>
                <a:gd name="T10" fmla="*/ 3 w 1548"/>
                <a:gd name="T11" fmla="*/ 3 h 6"/>
                <a:gd name="T12" fmla="*/ 3 w 1548"/>
                <a:gd name="T13" fmla="*/ 3 h 6"/>
                <a:gd name="T14" fmla="*/ 3 w 1548"/>
                <a:gd name="T15" fmla="*/ 3 h 6"/>
                <a:gd name="T16" fmla="*/ 6 w 1548"/>
                <a:gd name="T17" fmla="*/ 0 h 6"/>
                <a:gd name="T18" fmla="*/ 6 w 1548"/>
                <a:gd name="T19" fmla="*/ 0 h 6"/>
                <a:gd name="T20" fmla="*/ 1330 w 1548"/>
                <a:gd name="T21" fmla="*/ 0 h 6"/>
                <a:gd name="T22" fmla="*/ 1330 w 1548"/>
                <a:gd name="T23" fmla="*/ 0 h 6"/>
                <a:gd name="T24" fmla="*/ 1333 w 1548"/>
                <a:gd name="T25" fmla="*/ 3 h 6"/>
                <a:gd name="T26" fmla="*/ 1333 w 1548"/>
                <a:gd name="T27" fmla="*/ 3 h 6"/>
                <a:gd name="T28" fmla="*/ 1333 w 1548"/>
                <a:gd name="T29" fmla="*/ 3 h 6"/>
                <a:gd name="T30" fmla="*/ 1333 w 1548"/>
                <a:gd name="T31" fmla="*/ 3 h 6"/>
                <a:gd name="T32" fmla="*/ 1336 w 1548"/>
                <a:gd name="T33" fmla="*/ 4 h 6"/>
                <a:gd name="T34" fmla="*/ 1336 w 1548"/>
                <a:gd name="T35" fmla="*/ 4 h 6"/>
                <a:gd name="T36" fmla="*/ 1336 w 1548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48"/>
                <a:gd name="T58" fmla="*/ 0 h 6"/>
                <a:gd name="T59" fmla="*/ 1548 w 154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48" h="6">
                  <a:moveTo>
                    <a:pt x="1548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1542" y="0"/>
                  </a:lnTo>
                  <a:lnTo>
                    <a:pt x="1545" y="3"/>
                  </a:lnTo>
                  <a:lnTo>
                    <a:pt x="1548" y="6"/>
                  </a:lnTo>
                  <a:close/>
                </a:path>
              </a:pathLst>
            </a:custGeom>
            <a:solidFill>
              <a:srgbClr val="A4A3A3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88" name="Freeform 1020"/>
            <p:cNvSpPr>
              <a:spLocks/>
            </p:cNvSpPr>
            <p:nvPr/>
          </p:nvSpPr>
          <p:spPr bwMode="auto">
            <a:xfrm>
              <a:off x="2206" y="2618"/>
              <a:ext cx="1432" cy="5"/>
            </a:xfrm>
            <a:custGeom>
              <a:avLst/>
              <a:gdLst>
                <a:gd name="T0" fmla="*/ 1330 w 1542"/>
                <a:gd name="T1" fmla="*/ 4 h 6"/>
                <a:gd name="T2" fmla="*/ 0 w 1542"/>
                <a:gd name="T3" fmla="*/ 4 h 6"/>
                <a:gd name="T4" fmla="*/ 0 w 1542"/>
                <a:gd name="T5" fmla="*/ 4 h 6"/>
                <a:gd name="T6" fmla="*/ 0 w 1542"/>
                <a:gd name="T7" fmla="*/ 4 h 6"/>
                <a:gd name="T8" fmla="*/ 3 w 1542"/>
                <a:gd name="T9" fmla="*/ 3 h 6"/>
                <a:gd name="T10" fmla="*/ 3 w 1542"/>
                <a:gd name="T11" fmla="*/ 3 h 6"/>
                <a:gd name="T12" fmla="*/ 3 w 1542"/>
                <a:gd name="T13" fmla="*/ 3 h 6"/>
                <a:gd name="T14" fmla="*/ 6 w 1542"/>
                <a:gd name="T15" fmla="*/ 3 h 6"/>
                <a:gd name="T16" fmla="*/ 6 w 1542"/>
                <a:gd name="T17" fmla="*/ 0 h 6"/>
                <a:gd name="T18" fmla="*/ 6 w 1542"/>
                <a:gd name="T19" fmla="*/ 0 h 6"/>
                <a:gd name="T20" fmla="*/ 1324 w 1542"/>
                <a:gd name="T21" fmla="*/ 0 h 6"/>
                <a:gd name="T22" fmla="*/ 1324 w 1542"/>
                <a:gd name="T23" fmla="*/ 0 h 6"/>
                <a:gd name="T24" fmla="*/ 1327 w 1542"/>
                <a:gd name="T25" fmla="*/ 3 h 6"/>
                <a:gd name="T26" fmla="*/ 1327 w 1542"/>
                <a:gd name="T27" fmla="*/ 3 h 6"/>
                <a:gd name="T28" fmla="*/ 1327 w 1542"/>
                <a:gd name="T29" fmla="*/ 3 h 6"/>
                <a:gd name="T30" fmla="*/ 1327 w 1542"/>
                <a:gd name="T31" fmla="*/ 3 h 6"/>
                <a:gd name="T32" fmla="*/ 1330 w 1542"/>
                <a:gd name="T33" fmla="*/ 4 h 6"/>
                <a:gd name="T34" fmla="*/ 1330 w 1542"/>
                <a:gd name="T35" fmla="*/ 4 h 6"/>
                <a:gd name="T36" fmla="*/ 1330 w 1542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42"/>
                <a:gd name="T58" fmla="*/ 0 h 6"/>
                <a:gd name="T59" fmla="*/ 1542 w 154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42" h="6">
                  <a:moveTo>
                    <a:pt x="1542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536" y="0"/>
                  </a:lnTo>
                  <a:lnTo>
                    <a:pt x="1539" y="3"/>
                  </a:lnTo>
                  <a:lnTo>
                    <a:pt x="1542" y="6"/>
                  </a:lnTo>
                  <a:close/>
                </a:path>
              </a:pathLst>
            </a:custGeom>
            <a:solidFill>
              <a:srgbClr val="A4A3A3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89" name="Freeform 1021"/>
            <p:cNvSpPr>
              <a:spLocks/>
            </p:cNvSpPr>
            <p:nvPr/>
          </p:nvSpPr>
          <p:spPr bwMode="auto">
            <a:xfrm>
              <a:off x="2209" y="2615"/>
              <a:ext cx="1426" cy="5"/>
            </a:xfrm>
            <a:custGeom>
              <a:avLst/>
              <a:gdLst>
                <a:gd name="T0" fmla="*/ 1324 w 1536"/>
                <a:gd name="T1" fmla="*/ 4 h 6"/>
                <a:gd name="T2" fmla="*/ 0 w 1536"/>
                <a:gd name="T3" fmla="*/ 4 h 6"/>
                <a:gd name="T4" fmla="*/ 0 w 1536"/>
                <a:gd name="T5" fmla="*/ 4 h 6"/>
                <a:gd name="T6" fmla="*/ 3 w 1536"/>
                <a:gd name="T7" fmla="*/ 4 h 6"/>
                <a:gd name="T8" fmla="*/ 3 w 1536"/>
                <a:gd name="T9" fmla="*/ 3 h 6"/>
                <a:gd name="T10" fmla="*/ 3 w 1536"/>
                <a:gd name="T11" fmla="*/ 3 h 6"/>
                <a:gd name="T12" fmla="*/ 3 w 1536"/>
                <a:gd name="T13" fmla="*/ 3 h 6"/>
                <a:gd name="T14" fmla="*/ 6 w 1536"/>
                <a:gd name="T15" fmla="*/ 3 h 6"/>
                <a:gd name="T16" fmla="*/ 6 w 1536"/>
                <a:gd name="T17" fmla="*/ 0 h 6"/>
                <a:gd name="T18" fmla="*/ 6 w 1536"/>
                <a:gd name="T19" fmla="*/ 0 h 6"/>
                <a:gd name="T20" fmla="*/ 1318 w 1536"/>
                <a:gd name="T21" fmla="*/ 0 h 6"/>
                <a:gd name="T22" fmla="*/ 1318 w 1536"/>
                <a:gd name="T23" fmla="*/ 0 h 6"/>
                <a:gd name="T24" fmla="*/ 1321 w 1536"/>
                <a:gd name="T25" fmla="*/ 3 h 6"/>
                <a:gd name="T26" fmla="*/ 1321 w 1536"/>
                <a:gd name="T27" fmla="*/ 3 h 6"/>
                <a:gd name="T28" fmla="*/ 1321 w 1536"/>
                <a:gd name="T29" fmla="*/ 3 h 6"/>
                <a:gd name="T30" fmla="*/ 1321 w 1536"/>
                <a:gd name="T31" fmla="*/ 3 h 6"/>
                <a:gd name="T32" fmla="*/ 1324 w 1536"/>
                <a:gd name="T33" fmla="*/ 4 h 6"/>
                <a:gd name="T34" fmla="*/ 1324 w 1536"/>
                <a:gd name="T35" fmla="*/ 4 h 6"/>
                <a:gd name="T36" fmla="*/ 1324 w 1536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36"/>
                <a:gd name="T58" fmla="*/ 0 h 6"/>
                <a:gd name="T59" fmla="*/ 1536 w 153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36" h="6">
                  <a:moveTo>
                    <a:pt x="1536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530" y="0"/>
                  </a:lnTo>
                  <a:lnTo>
                    <a:pt x="1533" y="3"/>
                  </a:lnTo>
                  <a:lnTo>
                    <a:pt x="1536" y="6"/>
                  </a:lnTo>
                  <a:close/>
                </a:path>
              </a:pathLst>
            </a:custGeom>
            <a:solidFill>
              <a:srgbClr val="A2A1A0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90" name="Freeform 1022"/>
            <p:cNvSpPr>
              <a:spLocks/>
            </p:cNvSpPr>
            <p:nvPr/>
          </p:nvSpPr>
          <p:spPr bwMode="auto">
            <a:xfrm>
              <a:off x="2211" y="2612"/>
              <a:ext cx="1421" cy="6"/>
            </a:xfrm>
            <a:custGeom>
              <a:avLst/>
              <a:gdLst>
                <a:gd name="T0" fmla="*/ 1320 w 1530"/>
                <a:gd name="T1" fmla="*/ 6 h 6"/>
                <a:gd name="T2" fmla="*/ 0 w 1530"/>
                <a:gd name="T3" fmla="*/ 6 h 6"/>
                <a:gd name="T4" fmla="*/ 0 w 1530"/>
                <a:gd name="T5" fmla="*/ 6 h 6"/>
                <a:gd name="T6" fmla="*/ 3 w 1530"/>
                <a:gd name="T7" fmla="*/ 6 h 6"/>
                <a:gd name="T8" fmla="*/ 3 w 1530"/>
                <a:gd name="T9" fmla="*/ 3 h 6"/>
                <a:gd name="T10" fmla="*/ 3 w 1530"/>
                <a:gd name="T11" fmla="*/ 3 h 6"/>
                <a:gd name="T12" fmla="*/ 3 w 1530"/>
                <a:gd name="T13" fmla="*/ 3 h 6"/>
                <a:gd name="T14" fmla="*/ 6 w 1530"/>
                <a:gd name="T15" fmla="*/ 3 h 6"/>
                <a:gd name="T16" fmla="*/ 6 w 1530"/>
                <a:gd name="T17" fmla="*/ 0 h 6"/>
                <a:gd name="T18" fmla="*/ 6 w 1530"/>
                <a:gd name="T19" fmla="*/ 0 h 6"/>
                <a:gd name="T20" fmla="*/ 1314 w 1530"/>
                <a:gd name="T21" fmla="*/ 0 h 6"/>
                <a:gd name="T22" fmla="*/ 1314 w 1530"/>
                <a:gd name="T23" fmla="*/ 0 h 6"/>
                <a:gd name="T24" fmla="*/ 1317 w 1530"/>
                <a:gd name="T25" fmla="*/ 3 h 6"/>
                <a:gd name="T26" fmla="*/ 1317 w 1530"/>
                <a:gd name="T27" fmla="*/ 3 h 6"/>
                <a:gd name="T28" fmla="*/ 1317 w 1530"/>
                <a:gd name="T29" fmla="*/ 3 h 6"/>
                <a:gd name="T30" fmla="*/ 1317 w 1530"/>
                <a:gd name="T31" fmla="*/ 3 h 6"/>
                <a:gd name="T32" fmla="*/ 1320 w 1530"/>
                <a:gd name="T33" fmla="*/ 6 h 6"/>
                <a:gd name="T34" fmla="*/ 1320 w 1530"/>
                <a:gd name="T35" fmla="*/ 6 h 6"/>
                <a:gd name="T36" fmla="*/ 1320 w 1530"/>
                <a:gd name="T37" fmla="*/ 6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30"/>
                <a:gd name="T58" fmla="*/ 0 h 6"/>
                <a:gd name="T59" fmla="*/ 1530 w 153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30" h="6">
                  <a:moveTo>
                    <a:pt x="1530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524" y="0"/>
                  </a:lnTo>
                  <a:lnTo>
                    <a:pt x="1527" y="3"/>
                  </a:lnTo>
                  <a:lnTo>
                    <a:pt x="1530" y="6"/>
                  </a:lnTo>
                  <a:close/>
                </a:path>
              </a:pathLst>
            </a:custGeom>
            <a:solidFill>
              <a:srgbClr val="A2A1A0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91" name="Freeform 1023"/>
            <p:cNvSpPr>
              <a:spLocks/>
            </p:cNvSpPr>
            <p:nvPr/>
          </p:nvSpPr>
          <p:spPr bwMode="auto">
            <a:xfrm>
              <a:off x="2214" y="2610"/>
              <a:ext cx="1416" cy="5"/>
            </a:xfrm>
            <a:custGeom>
              <a:avLst/>
              <a:gdLst>
                <a:gd name="T0" fmla="*/ 1316 w 1524"/>
                <a:gd name="T1" fmla="*/ 4 h 6"/>
                <a:gd name="T2" fmla="*/ 0 w 1524"/>
                <a:gd name="T3" fmla="*/ 4 h 6"/>
                <a:gd name="T4" fmla="*/ 0 w 1524"/>
                <a:gd name="T5" fmla="*/ 4 h 6"/>
                <a:gd name="T6" fmla="*/ 3 w 1524"/>
                <a:gd name="T7" fmla="*/ 4 h 6"/>
                <a:gd name="T8" fmla="*/ 3 w 1524"/>
                <a:gd name="T9" fmla="*/ 3 h 6"/>
                <a:gd name="T10" fmla="*/ 3 w 1524"/>
                <a:gd name="T11" fmla="*/ 3 h 6"/>
                <a:gd name="T12" fmla="*/ 6 w 1524"/>
                <a:gd name="T13" fmla="*/ 3 h 6"/>
                <a:gd name="T14" fmla="*/ 6 w 1524"/>
                <a:gd name="T15" fmla="*/ 3 h 6"/>
                <a:gd name="T16" fmla="*/ 6 w 1524"/>
                <a:gd name="T17" fmla="*/ 0 h 6"/>
                <a:gd name="T18" fmla="*/ 6 w 1524"/>
                <a:gd name="T19" fmla="*/ 0 h 6"/>
                <a:gd name="T20" fmla="*/ 1310 w 1524"/>
                <a:gd name="T21" fmla="*/ 0 h 6"/>
                <a:gd name="T22" fmla="*/ 1310 w 1524"/>
                <a:gd name="T23" fmla="*/ 0 h 6"/>
                <a:gd name="T24" fmla="*/ 1313 w 1524"/>
                <a:gd name="T25" fmla="*/ 3 h 6"/>
                <a:gd name="T26" fmla="*/ 1313 w 1524"/>
                <a:gd name="T27" fmla="*/ 3 h 6"/>
                <a:gd name="T28" fmla="*/ 1313 w 1524"/>
                <a:gd name="T29" fmla="*/ 3 h 6"/>
                <a:gd name="T30" fmla="*/ 1313 w 1524"/>
                <a:gd name="T31" fmla="*/ 3 h 6"/>
                <a:gd name="T32" fmla="*/ 1316 w 1524"/>
                <a:gd name="T33" fmla="*/ 4 h 6"/>
                <a:gd name="T34" fmla="*/ 1316 w 1524"/>
                <a:gd name="T35" fmla="*/ 4 h 6"/>
                <a:gd name="T36" fmla="*/ 1316 w 1524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24"/>
                <a:gd name="T58" fmla="*/ 0 h 6"/>
                <a:gd name="T59" fmla="*/ 1524 w 152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24" h="6">
                  <a:moveTo>
                    <a:pt x="1524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518" y="0"/>
                  </a:lnTo>
                  <a:lnTo>
                    <a:pt x="1521" y="3"/>
                  </a:lnTo>
                  <a:lnTo>
                    <a:pt x="1524" y="6"/>
                  </a:lnTo>
                  <a:close/>
                </a:path>
              </a:pathLst>
            </a:custGeom>
            <a:solidFill>
              <a:srgbClr val="A2A1A0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92" name="Freeform 0"/>
            <p:cNvSpPr>
              <a:spLocks/>
            </p:cNvSpPr>
            <p:nvPr/>
          </p:nvSpPr>
          <p:spPr bwMode="auto">
            <a:xfrm>
              <a:off x="2217" y="2607"/>
              <a:ext cx="1410" cy="5"/>
            </a:xfrm>
            <a:custGeom>
              <a:avLst/>
              <a:gdLst>
                <a:gd name="T0" fmla="*/ 1310 w 1518"/>
                <a:gd name="T1" fmla="*/ 4 h 6"/>
                <a:gd name="T2" fmla="*/ 0 w 1518"/>
                <a:gd name="T3" fmla="*/ 4 h 6"/>
                <a:gd name="T4" fmla="*/ 3 w 1518"/>
                <a:gd name="T5" fmla="*/ 4 h 6"/>
                <a:gd name="T6" fmla="*/ 3 w 1518"/>
                <a:gd name="T7" fmla="*/ 4 h 6"/>
                <a:gd name="T8" fmla="*/ 3 w 1518"/>
                <a:gd name="T9" fmla="*/ 3 h 6"/>
                <a:gd name="T10" fmla="*/ 3 w 1518"/>
                <a:gd name="T11" fmla="*/ 3 h 6"/>
                <a:gd name="T12" fmla="*/ 6 w 1518"/>
                <a:gd name="T13" fmla="*/ 3 h 6"/>
                <a:gd name="T14" fmla="*/ 6 w 1518"/>
                <a:gd name="T15" fmla="*/ 3 h 6"/>
                <a:gd name="T16" fmla="*/ 6 w 1518"/>
                <a:gd name="T17" fmla="*/ 0 h 6"/>
                <a:gd name="T18" fmla="*/ 7 w 1518"/>
                <a:gd name="T19" fmla="*/ 0 h 6"/>
                <a:gd name="T20" fmla="*/ 1304 w 1518"/>
                <a:gd name="T21" fmla="*/ 0 h 6"/>
                <a:gd name="T22" fmla="*/ 1304 w 1518"/>
                <a:gd name="T23" fmla="*/ 0 h 6"/>
                <a:gd name="T24" fmla="*/ 1304 w 1518"/>
                <a:gd name="T25" fmla="*/ 3 h 6"/>
                <a:gd name="T26" fmla="*/ 1307 w 1518"/>
                <a:gd name="T27" fmla="*/ 3 h 6"/>
                <a:gd name="T28" fmla="*/ 1307 w 1518"/>
                <a:gd name="T29" fmla="*/ 3 h 6"/>
                <a:gd name="T30" fmla="*/ 1307 w 1518"/>
                <a:gd name="T31" fmla="*/ 3 h 6"/>
                <a:gd name="T32" fmla="*/ 1310 w 1518"/>
                <a:gd name="T33" fmla="*/ 4 h 6"/>
                <a:gd name="T34" fmla="*/ 1310 w 1518"/>
                <a:gd name="T35" fmla="*/ 4 h 6"/>
                <a:gd name="T36" fmla="*/ 1310 w 1518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8"/>
                <a:gd name="T58" fmla="*/ 0 h 6"/>
                <a:gd name="T59" fmla="*/ 1518 w 151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8" h="6">
                  <a:moveTo>
                    <a:pt x="1518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12" y="0"/>
                  </a:lnTo>
                  <a:lnTo>
                    <a:pt x="1512" y="3"/>
                  </a:lnTo>
                  <a:lnTo>
                    <a:pt x="1515" y="3"/>
                  </a:lnTo>
                  <a:lnTo>
                    <a:pt x="1518" y="6"/>
                  </a:lnTo>
                  <a:close/>
                </a:path>
              </a:pathLst>
            </a:custGeom>
            <a:solidFill>
              <a:srgbClr val="A2A1A0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93" name="Freeform 1"/>
            <p:cNvSpPr>
              <a:spLocks/>
            </p:cNvSpPr>
            <p:nvPr/>
          </p:nvSpPr>
          <p:spPr bwMode="auto">
            <a:xfrm>
              <a:off x="2220" y="2605"/>
              <a:ext cx="1404" cy="5"/>
            </a:xfrm>
            <a:custGeom>
              <a:avLst/>
              <a:gdLst>
                <a:gd name="T0" fmla="*/ 1304 w 1512"/>
                <a:gd name="T1" fmla="*/ 4 h 6"/>
                <a:gd name="T2" fmla="*/ 0 w 1512"/>
                <a:gd name="T3" fmla="*/ 4 h 6"/>
                <a:gd name="T4" fmla="*/ 3 w 1512"/>
                <a:gd name="T5" fmla="*/ 4 h 6"/>
                <a:gd name="T6" fmla="*/ 3 w 1512"/>
                <a:gd name="T7" fmla="*/ 4 h 6"/>
                <a:gd name="T8" fmla="*/ 3 w 1512"/>
                <a:gd name="T9" fmla="*/ 3 h 6"/>
                <a:gd name="T10" fmla="*/ 6 w 1512"/>
                <a:gd name="T11" fmla="*/ 3 h 6"/>
                <a:gd name="T12" fmla="*/ 6 w 1512"/>
                <a:gd name="T13" fmla="*/ 3 h 6"/>
                <a:gd name="T14" fmla="*/ 6 w 1512"/>
                <a:gd name="T15" fmla="*/ 3 h 6"/>
                <a:gd name="T16" fmla="*/ 6 w 1512"/>
                <a:gd name="T17" fmla="*/ 0 h 6"/>
                <a:gd name="T18" fmla="*/ 7 w 1512"/>
                <a:gd name="T19" fmla="*/ 0 h 6"/>
                <a:gd name="T20" fmla="*/ 1298 w 1512"/>
                <a:gd name="T21" fmla="*/ 0 h 6"/>
                <a:gd name="T22" fmla="*/ 1298 w 1512"/>
                <a:gd name="T23" fmla="*/ 0 h 6"/>
                <a:gd name="T24" fmla="*/ 1298 w 1512"/>
                <a:gd name="T25" fmla="*/ 3 h 6"/>
                <a:gd name="T26" fmla="*/ 1301 w 1512"/>
                <a:gd name="T27" fmla="*/ 3 h 6"/>
                <a:gd name="T28" fmla="*/ 1301 w 1512"/>
                <a:gd name="T29" fmla="*/ 3 h 6"/>
                <a:gd name="T30" fmla="*/ 1301 w 1512"/>
                <a:gd name="T31" fmla="*/ 3 h 6"/>
                <a:gd name="T32" fmla="*/ 1301 w 1512"/>
                <a:gd name="T33" fmla="*/ 4 h 6"/>
                <a:gd name="T34" fmla="*/ 1304 w 1512"/>
                <a:gd name="T35" fmla="*/ 4 h 6"/>
                <a:gd name="T36" fmla="*/ 1304 w 1512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12"/>
                <a:gd name="T58" fmla="*/ 0 h 6"/>
                <a:gd name="T59" fmla="*/ 1512 w 15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12" h="6">
                  <a:moveTo>
                    <a:pt x="1512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506" y="0"/>
                  </a:lnTo>
                  <a:lnTo>
                    <a:pt x="1506" y="3"/>
                  </a:lnTo>
                  <a:lnTo>
                    <a:pt x="1509" y="3"/>
                  </a:lnTo>
                  <a:lnTo>
                    <a:pt x="1509" y="6"/>
                  </a:lnTo>
                  <a:lnTo>
                    <a:pt x="1512" y="6"/>
                  </a:lnTo>
                  <a:close/>
                </a:path>
              </a:pathLst>
            </a:custGeom>
            <a:solidFill>
              <a:srgbClr val="A2A1A0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94" name="Freeform 2"/>
            <p:cNvSpPr>
              <a:spLocks/>
            </p:cNvSpPr>
            <p:nvPr/>
          </p:nvSpPr>
          <p:spPr bwMode="auto">
            <a:xfrm>
              <a:off x="2225" y="2602"/>
              <a:ext cx="1396" cy="5"/>
            </a:xfrm>
            <a:custGeom>
              <a:avLst/>
              <a:gdLst>
                <a:gd name="T0" fmla="*/ 1297 w 1503"/>
                <a:gd name="T1" fmla="*/ 4 h 6"/>
                <a:gd name="T2" fmla="*/ 0 w 1503"/>
                <a:gd name="T3" fmla="*/ 4 h 6"/>
                <a:gd name="T4" fmla="*/ 0 w 1503"/>
                <a:gd name="T5" fmla="*/ 4 h 6"/>
                <a:gd name="T6" fmla="*/ 0 w 1503"/>
                <a:gd name="T7" fmla="*/ 4 h 6"/>
                <a:gd name="T8" fmla="*/ 0 w 1503"/>
                <a:gd name="T9" fmla="*/ 3 h 6"/>
                <a:gd name="T10" fmla="*/ 3 w 1503"/>
                <a:gd name="T11" fmla="*/ 3 h 6"/>
                <a:gd name="T12" fmla="*/ 3 w 1503"/>
                <a:gd name="T13" fmla="*/ 3 h 6"/>
                <a:gd name="T14" fmla="*/ 3 w 1503"/>
                <a:gd name="T15" fmla="*/ 3 h 6"/>
                <a:gd name="T16" fmla="*/ 6 w 1503"/>
                <a:gd name="T17" fmla="*/ 0 h 6"/>
                <a:gd name="T18" fmla="*/ 6 w 1503"/>
                <a:gd name="T19" fmla="*/ 0 h 6"/>
                <a:gd name="T20" fmla="*/ 1291 w 1503"/>
                <a:gd name="T21" fmla="*/ 0 h 6"/>
                <a:gd name="T22" fmla="*/ 1291 w 1503"/>
                <a:gd name="T23" fmla="*/ 0 h 6"/>
                <a:gd name="T24" fmla="*/ 1291 w 1503"/>
                <a:gd name="T25" fmla="*/ 3 h 6"/>
                <a:gd name="T26" fmla="*/ 1291 w 1503"/>
                <a:gd name="T27" fmla="*/ 3 h 6"/>
                <a:gd name="T28" fmla="*/ 1294 w 1503"/>
                <a:gd name="T29" fmla="*/ 3 h 6"/>
                <a:gd name="T30" fmla="*/ 1294 w 1503"/>
                <a:gd name="T31" fmla="*/ 3 h 6"/>
                <a:gd name="T32" fmla="*/ 1294 w 1503"/>
                <a:gd name="T33" fmla="*/ 4 h 6"/>
                <a:gd name="T34" fmla="*/ 1297 w 1503"/>
                <a:gd name="T35" fmla="*/ 4 h 6"/>
                <a:gd name="T36" fmla="*/ 1297 w 1503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503"/>
                <a:gd name="T58" fmla="*/ 0 h 6"/>
                <a:gd name="T59" fmla="*/ 1503 w 15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503" h="6">
                  <a:moveTo>
                    <a:pt x="1503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0"/>
                  </a:lnTo>
                  <a:lnTo>
                    <a:pt x="1497" y="0"/>
                  </a:lnTo>
                  <a:lnTo>
                    <a:pt x="1497" y="3"/>
                  </a:lnTo>
                  <a:lnTo>
                    <a:pt x="1500" y="3"/>
                  </a:lnTo>
                  <a:lnTo>
                    <a:pt x="1500" y="6"/>
                  </a:lnTo>
                  <a:lnTo>
                    <a:pt x="1503" y="6"/>
                  </a:lnTo>
                  <a:close/>
                </a:path>
              </a:pathLst>
            </a:custGeom>
            <a:solidFill>
              <a:srgbClr val="A2A1A0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95" name="Freeform 3"/>
            <p:cNvSpPr>
              <a:spLocks/>
            </p:cNvSpPr>
            <p:nvPr/>
          </p:nvSpPr>
          <p:spPr bwMode="auto">
            <a:xfrm>
              <a:off x="2228" y="2600"/>
              <a:ext cx="1390" cy="5"/>
            </a:xfrm>
            <a:custGeom>
              <a:avLst/>
              <a:gdLst>
                <a:gd name="T0" fmla="*/ 1291 w 1497"/>
                <a:gd name="T1" fmla="*/ 4 h 6"/>
                <a:gd name="T2" fmla="*/ 0 w 1497"/>
                <a:gd name="T3" fmla="*/ 4 h 6"/>
                <a:gd name="T4" fmla="*/ 0 w 1497"/>
                <a:gd name="T5" fmla="*/ 4 h 6"/>
                <a:gd name="T6" fmla="*/ 0 w 1497"/>
                <a:gd name="T7" fmla="*/ 4 h 6"/>
                <a:gd name="T8" fmla="*/ 3 w 1497"/>
                <a:gd name="T9" fmla="*/ 3 h 6"/>
                <a:gd name="T10" fmla="*/ 3 w 1497"/>
                <a:gd name="T11" fmla="*/ 3 h 6"/>
                <a:gd name="T12" fmla="*/ 3 w 1497"/>
                <a:gd name="T13" fmla="*/ 3 h 6"/>
                <a:gd name="T14" fmla="*/ 3 w 1497"/>
                <a:gd name="T15" fmla="*/ 3 h 6"/>
                <a:gd name="T16" fmla="*/ 6 w 1497"/>
                <a:gd name="T17" fmla="*/ 0 h 6"/>
                <a:gd name="T18" fmla="*/ 6 w 1497"/>
                <a:gd name="T19" fmla="*/ 0 h 6"/>
                <a:gd name="T20" fmla="*/ 1283 w 1497"/>
                <a:gd name="T21" fmla="*/ 0 h 6"/>
                <a:gd name="T22" fmla="*/ 1285 w 1497"/>
                <a:gd name="T23" fmla="*/ 0 h 6"/>
                <a:gd name="T24" fmla="*/ 1285 w 1497"/>
                <a:gd name="T25" fmla="*/ 3 h 6"/>
                <a:gd name="T26" fmla="*/ 1285 w 1497"/>
                <a:gd name="T27" fmla="*/ 3 h 6"/>
                <a:gd name="T28" fmla="*/ 1288 w 1497"/>
                <a:gd name="T29" fmla="*/ 3 h 6"/>
                <a:gd name="T30" fmla="*/ 1288 w 1497"/>
                <a:gd name="T31" fmla="*/ 3 h 6"/>
                <a:gd name="T32" fmla="*/ 1288 w 1497"/>
                <a:gd name="T33" fmla="*/ 4 h 6"/>
                <a:gd name="T34" fmla="*/ 1288 w 1497"/>
                <a:gd name="T35" fmla="*/ 4 h 6"/>
                <a:gd name="T36" fmla="*/ 1291 w 1497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7"/>
                <a:gd name="T58" fmla="*/ 0 h 6"/>
                <a:gd name="T59" fmla="*/ 1497 w 149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7" h="6">
                  <a:moveTo>
                    <a:pt x="1497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1488" y="0"/>
                  </a:lnTo>
                  <a:lnTo>
                    <a:pt x="1491" y="0"/>
                  </a:lnTo>
                  <a:lnTo>
                    <a:pt x="1491" y="3"/>
                  </a:lnTo>
                  <a:lnTo>
                    <a:pt x="1494" y="3"/>
                  </a:lnTo>
                  <a:lnTo>
                    <a:pt x="1494" y="6"/>
                  </a:lnTo>
                  <a:lnTo>
                    <a:pt x="1497" y="6"/>
                  </a:lnTo>
                  <a:close/>
                </a:path>
              </a:pathLst>
            </a:custGeom>
            <a:solidFill>
              <a:srgbClr val="A2A1A0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96" name="Freeform 4"/>
            <p:cNvSpPr>
              <a:spLocks/>
            </p:cNvSpPr>
            <p:nvPr/>
          </p:nvSpPr>
          <p:spPr bwMode="auto">
            <a:xfrm>
              <a:off x="2231" y="2597"/>
              <a:ext cx="1385" cy="5"/>
            </a:xfrm>
            <a:custGeom>
              <a:avLst/>
              <a:gdLst>
                <a:gd name="T0" fmla="*/ 1287 w 1491"/>
                <a:gd name="T1" fmla="*/ 4 h 6"/>
                <a:gd name="T2" fmla="*/ 0 w 1491"/>
                <a:gd name="T3" fmla="*/ 4 h 6"/>
                <a:gd name="T4" fmla="*/ 0 w 1491"/>
                <a:gd name="T5" fmla="*/ 4 h 6"/>
                <a:gd name="T6" fmla="*/ 0 w 1491"/>
                <a:gd name="T7" fmla="*/ 4 h 6"/>
                <a:gd name="T8" fmla="*/ 3 w 1491"/>
                <a:gd name="T9" fmla="*/ 3 h 6"/>
                <a:gd name="T10" fmla="*/ 3 w 1491"/>
                <a:gd name="T11" fmla="*/ 3 h 6"/>
                <a:gd name="T12" fmla="*/ 3 w 1491"/>
                <a:gd name="T13" fmla="*/ 3 h 6"/>
                <a:gd name="T14" fmla="*/ 6 w 1491"/>
                <a:gd name="T15" fmla="*/ 3 h 6"/>
                <a:gd name="T16" fmla="*/ 6 w 1491"/>
                <a:gd name="T17" fmla="*/ 0 h 6"/>
                <a:gd name="T18" fmla="*/ 6 w 1491"/>
                <a:gd name="T19" fmla="*/ 0 h 6"/>
                <a:gd name="T20" fmla="*/ 1279 w 1491"/>
                <a:gd name="T21" fmla="*/ 0 h 6"/>
                <a:gd name="T22" fmla="*/ 1281 w 1491"/>
                <a:gd name="T23" fmla="*/ 0 h 6"/>
                <a:gd name="T24" fmla="*/ 1281 w 1491"/>
                <a:gd name="T25" fmla="*/ 3 h 6"/>
                <a:gd name="T26" fmla="*/ 1281 w 1491"/>
                <a:gd name="T27" fmla="*/ 3 h 6"/>
                <a:gd name="T28" fmla="*/ 1281 w 1491"/>
                <a:gd name="T29" fmla="*/ 3 h 6"/>
                <a:gd name="T30" fmla="*/ 1284 w 1491"/>
                <a:gd name="T31" fmla="*/ 3 h 6"/>
                <a:gd name="T32" fmla="*/ 1284 w 1491"/>
                <a:gd name="T33" fmla="*/ 4 h 6"/>
                <a:gd name="T34" fmla="*/ 1284 w 1491"/>
                <a:gd name="T35" fmla="*/ 4 h 6"/>
                <a:gd name="T36" fmla="*/ 1287 w 1491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91"/>
                <a:gd name="T58" fmla="*/ 0 h 6"/>
                <a:gd name="T59" fmla="*/ 1491 w 149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91" h="6">
                  <a:moveTo>
                    <a:pt x="1491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482" y="0"/>
                  </a:lnTo>
                  <a:lnTo>
                    <a:pt x="1485" y="0"/>
                  </a:lnTo>
                  <a:lnTo>
                    <a:pt x="1485" y="3"/>
                  </a:lnTo>
                  <a:lnTo>
                    <a:pt x="1488" y="3"/>
                  </a:lnTo>
                  <a:lnTo>
                    <a:pt x="1488" y="6"/>
                  </a:lnTo>
                  <a:lnTo>
                    <a:pt x="1491" y="6"/>
                  </a:lnTo>
                  <a:close/>
                </a:path>
              </a:pathLst>
            </a:custGeom>
            <a:solidFill>
              <a:srgbClr val="A2A1A0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97" name="Freeform 5"/>
            <p:cNvSpPr>
              <a:spLocks/>
            </p:cNvSpPr>
            <p:nvPr/>
          </p:nvSpPr>
          <p:spPr bwMode="auto">
            <a:xfrm>
              <a:off x="2234" y="2595"/>
              <a:ext cx="1376" cy="5"/>
            </a:xfrm>
            <a:custGeom>
              <a:avLst/>
              <a:gdLst>
                <a:gd name="T0" fmla="*/ 1278 w 1482"/>
                <a:gd name="T1" fmla="*/ 4 h 6"/>
                <a:gd name="T2" fmla="*/ 0 w 1482"/>
                <a:gd name="T3" fmla="*/ 4 h 6"/>
                <a:gd name="T4" fmla="*/ 0 w 1482"/>
                <a:gd name="T5" fmla="*/ 4 h 6"/>
                <a:gd name="T6" fmla="*/ 3 w 1482"/>
                <a:gd name="T7" fmla="*/ 4 h 6"/>
                <a:gd name="T8" fmla="*/ 3 w 1482"/>
                <a:gd name="T9" fmla="*/ 3 h 6"/>
                <a:gd name="T10" fmla="*/ 3 w 1482"/>
                <a:gd name="T11" fmla="*/ 3 h 6"/>
                <a:gd name="T12" fmla="*/ 6 w 1482"/>
                <a:gd name="T13" fmla="*/ 3 h 6"/>
                <a:gd name="T14" fmla="*/ 6 w 1482"/>
                <a:gd name="T15" fmla="*/ 3 h 6"/>
                <a:gd name="T16" fmla="*/ 6 w 1482"/>
                <a:gd name="T17" fmla="*/ 0 h 6"/>
                <a:gd name="T18" fmla="*/ 7 w 1482"/>
                <a:gd name="T19" fmla="*/ 0 h 6"/>
                <a:gd name="T20" fmla="*/ 1272 w 1482"/>
                <a:gd name="T21" fmla="*/ 0 h 6"/>
                <a:gd name="T22" fmla="*/ 1272 w 1482"/>
                <a:gd name="T23" fmla="*/ 0 h 6"/>
                <a:gd name="T24" fmla="*/ 1275 w 1482"/>
                <a:gd name="T25" fmla="*/ 3 h 6"/>
                <a:gd name="T26" fmla="*/ 1275 w 1482"/>
                <a:gd name="T27" fmla="*/ 3 h 6"/>
                <a:gd name="T28" fmla="*/ 1275 w 1482"/>
                <a:gd name="T29" fmla="*/ 3 h 6"/>
                <a:gd name="T30" fmla="*/ 1278 w 1482"/>
                <a:gd name="T31" fmla="*/ 3 h 6"/>
                <a:gd name="T32" fmla="*/ 1278 w 1482"/>
                <a:gd name="T33" fmla="*/ 4 h 6"/>
                <a:gd name="T34" fmla="*/ 1278 w 1482"/>
                <a:gd name="T35" fmla="*/ 4 h 6"/>
                <a:gd name="T36" fmla="*/ 1278 w 1482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82"/>
                <a:gd name="T58" fmla="*/ 0 h 6"/>
                <a:gd name="T59" fmla="*/ 1482 w 148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82" h="6">
                  <a:moveTo>
                    <a:pt x="1482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476" y="0"/>
                  </a:lnTo>
                  <a:lnTo>
                    <a:pt x="1479" y="3"/>
                  </a:lnTo>
                  <a:lnTo>
                    <a:pt x="1482" y="3"/>
                  </a:lnTo>
                  <a:lnTo>
                    <a:pt x="1482" y="6"/>
                  </a:lnTo>
                  <a:close/>
                </a:path>
              </a:pathLst>
            </a:custGeom>
            <a:solidFill>
              <a:srgbClr val="A2A1A0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98" name="Freeform 6"/>
            <p:cNvSpPr>
              <a:spLocks/>
            </p:cNvSpPr>
            <p:nvPr/>
          </p:nvSpPr>
          <p:spPr bwMode="auto">
            <a:xfrm>
              <a:off x="2236" y="2592"/>
              <a:ext cx="1371" cy="5"/>
            </a:xfrm>
            <a:custGeom>
              <a:avLst/>
              <a:gdLst>
                <a:gd name="T0" fmla="*/ 1273 w 1476"/>
                <a:gd name="T1" fmla="*/ 4 h 6"/>
                <a:gd name="T2" fmla="*/ 0 w 1476"/>
                <a:gd name="T3" fmla="*/ 4 h 6"/>
                <a:gd name="T4" fmla="*/ 3 w 1476"/>
                <a:gd name="T5" fmla="*/ 4 h 6"/>
                <a:gd name="T6" fmla="*/ 3 w 1476"/>
                <a:gd name="T7" fmla="*/ 4 h 6"/>
                <a:gd name="T8" fmla="*/ 3 w 1476"/>
                <a:gd name="T9" fmla="*/ 3 h 6"/>
                <a:gd name="T10" fmla="*/ 6 w 1476"/>
                <a:gd name="T11" fmla="*/ 3 h 6"/>
                <a:gd name="T12" fmla="*/ 6 w 1476"/>
                <a:gd name="T13" fmla="*/ 3 h 6"/>
                <a:gd name="T14" fmla="*/ 6 w 1476"/>
                <a:gd name="T15" fmla="*/ 3 h 6"/>
                <a:gd name="T16" fmla="*/ 6 w 1476"/>
                <a:gd name="T17" fmla="*/ 0 h 6"/>
                <a:gd name="T18" fmla="*/ 7 w 1476"/>
                <a:gd name="T19" fmla="*/ 0 h 6"/>
                <a:gd name="T20" fmla="*/ 1267 w 1476"/>
                <a:gd name="T21" fmla="*/ 0 h 6"/>
                <a:gd name="T22" fmla="*/ 1267 w 1476"/>
                <a:gd name="T23" fmla="*/ 0 h 6"/>
                <a:gd name="T24" fmla="*/ 1267 w 1476"/>
                <a:gd name="T25" fmla="*/ 3 h 6"/>
                <a:gd name="T26" fmla="*/ 1271 w 1476"/>
                <a:gd name="T27" fmla="*/ 3 h 6"/>
                <a:gd name="T28" fmla="*/ 1271 w 1476"/>
                <a:gd name="T29" fmla="*/ 3 h 6"/>
                <a:gd name="T30" fmla="*/ 1271 w 1476"/>
                <a:gd name="T31" fmla="*/ 3 h 6"/>
                <a:gd name="T32" fmla="*/ 1273 w 1476"/>
                <a:gd name="T33" fmla="*/ 4 h 6"/>
                <a:gd name="T34" fmla="*/ 1273 w 1476"/>
                <a:gd name="T35" fmla="*/ 4 h 6"/>
                <a:gd name="T36" fmla="*/ 1273 w 1476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76"/>
                <a:gd name="T58" fmla="*/ 0 h 6"/>
                <a:gd name="T59" fmla="*/ 1476 w 147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76" h="6">
                  <a:moveTo>
                    <a:pt x="1476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469" y="0"/>
                  </a:lnTo>
                  <a:lnTo>
                    <a:pt x="1469" y="3"/>
                  </a:lnTo>
                  <a:lnTo>
                    <a:pt x="1473" y="3"/>
                  </a:lnTo>
                  <a:lnTo>
                    <a:pt x="1476" y="6"/>
                  </a:lnTo>
                  <a:close/>
                </a:path>
              </a:pathLst>
            </a:custGeom>
            <a:solidFill>
              <a:srgbClr val="A2A1A0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199" name="Freeform 7"/>
            <p:cNvSpPr>
              <a:spLocks/>
            </p:cNvSpPr>
            <p:nvPr/>
          </p:nvSpPr>
          <p:spPr bwMode="auto">
            <a:xfrm>
              <a:off x="2242" y="2590"/>
              <a:ext cx="1362" cy="5"/>
            </a:xfrm>
            <a:custGeom>
              <a:avLst/>
              <a:gdLst>
                <a:gd name="T0" fmla="*/ 1265 w 1467"/>
                <a:gd name="T1" fmla="*/ 4 h 6"/>
                <a:gd name="T2" fmla="*/ 0 w 1467"/>
                <a:gd name="T3" fmla="*/ 4 h 6"/>
                <a:gd name="T4" fmla="*/ 0 w 1467"/>
                <a:gd name="T5" fmla="*/ 4 h 6"/>
                <a:gd name="T6" fmla="*/ 0 w 1467"/>
                <a:gd name="T7" fmla="*/ 4 h 6"/>
                <a:gd name="T8" fmla="*/ 0 w 1467"/>
                <a:gd name="T9" fmla="*/ 3 h 6"/>
                <a:gd name="T10" fmla="*/ 3 w 1467"/>
                <a:gd name="T11" fmla="*/ 3 h 6"/>
                <a:gd name="T12" fmla="*/ 3 w 1467"/>
                <a:gd name="T13" fmla="*/ 3 h 6"/>
                <a:gd name="T14" fmla="*/ 3 w 1467"/>
                <a:gd name="T15" fmla="*/ 3 h 6"/>
                <a:gd name="T16" fmla="*/ 6 w 1467"/>
                <a:gd name="T17" fmla="*/ 0 h 6"/>
                <a:gd name="T18" fmla="*/ 6 w 1467"/>
                <a:gd name="T19" fmla="*/ 0 h 6"/>
                <a:gd name="T20" fmla="*/ 1259 w 1467"/>
                <a:gd name="T21" fmla="*/ 0 h 6"/>
                <a:gd name="T22" fmla="*/ 1259 w 1467"/>
                <a:gd name="T23" fmla="*/ 0 h 6"/>
                <a:gd name="T24" fmla="*/ 1259 w 1467"/>
                <a:gd name="T25" fmla="*/ 3 h 6"/>
                <a:gd name="T26" fmla="*/ 1261 w 1467"/>
                <a:gd name="T27" fmla="*/ 3 h 6"/>
                <a:gd name="T28" fmla="*/ 1261 w 1467"/>
                <a:gd name="T29" fmla="*/ 3 h 6"/>
                <a:gd name="T30" fmla="*/ 1261 w 1467"/>
                <a:gd name="T31" fmla="*/ 3 h 6"/>
                <a:gd name="T32" fmla="*/ 1261 w 1467"/>
                <a:gd name="T33" fmla="*/ 4 h 6"/>
                <a:gd name="T34" fmla="*/ 1265 w 1467"/>
                <a:gd name="T35" fmla="*/ 4 h 6"/>
                <a:gd name="T36" fmla="*/ 1265 w 1467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7"/>
                <a:gd name="T58" fmla="*/ 0 h 6"/>
                <a:gd name="T59" fmla="*/ 1467 w 146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7" h="6">
                  <a:moveTo>
                    <a:pt x="1467" y="6"/>
                  </a:moveTo>
                  <a:lnTo>
                    <a:pt x="0" y="6"/>
                  </a:lnTo>
                  <a:lnTo>
                    <a:pt x="0" y="3"/>
                  </a:lnTo>
                  <a:lnTo>
                    <a:pt x="3" y="3"/>
                  </a:lnTo>
                  <a:lnTo>
                    <a:pt x="6" y="0"/>
                  </a:lnTo>
                  <a:lnTo>
                    <a:pt x="1460" y="0"/>
                  </a:lnTo>
                  <a:lnTo>
                    <a:pt x="1460" y="3"/>
                  </a:lnTo>
                  <a:lnTo>
                    <a:pt x="1463" y="3"/>
                  </a:lnTo>
                  <a:lnTo>
                    <a:pt x="1463" y="6"/>
                  </a:lnTo>
                  <a:lnTo>
                    <a:pt x="1467" y="6"/>
                  </a:lnTo>
                  <a:close/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00" name="Freeform 8"/>
            <p:cNvSpPr>
              <a:spLocks/>
            </p:cNvSpPr>
            <p:nvPr/>
          </p:nvSpPr>
          <p:spPr bwMode="auto">
            <a:xfrm>
              <a:off x="2245" y="2587"/>
              <a:ext cx="1356" cy="5"/>
            </a:xfrm>
            <a:custGeom>
              <a:avLst/>
              <a:gdLst>
                <a:gd name="T0" fmla="*/ 1259 w 1460"/>
                <a:gd name="T1" fmla="*/ 4 h 6"/>
                <a:gd name="T2" fmla="*/ 0 w 1460"/>
                <a:gd name="T3" fmla="*/ 4 h 6"/>
                <a:gd name="T4" fmla="*/ 0 w 1460"/>
                <a:gd name="T5" fmla="*/ 4 h 6"/>
                <a:gd name="T6" fmla="*/ 0 w 1460"/>
                <a:gd name="T7" fmla="*/ 4 h 6"/>
                <a:gd name="T8" fmla="*/ 3 w 1460"/>
                <a:gd name="T9" fmla="*/ 3 h 6"/>
                <a:gd name="T10" fmla="*/ 3 w 1460"/>
                <a:gd name="T11" fmla="*/ 3 h 6"/>
                <a:gd name="T12" fmla="*/ 3 w 1460"/>
                <a:gd name="T13" fmla="*/ 3 h 6"/>
                <a:gd name="T14" fmla="*/ 6 w 1460"/>
                <a:gd name="T15" fmla="*/ 3 h 6"/>
                <a:gd name="T16" fmla="*/ 6 w 1460"/>
                <a:gd name="T17" fmla="*/ 0 h 6"/>
                <a:gd name="T18" fmla="*/ 6 w 1460"/>
                <a:gd name="T19" fmla="*/ 0 h 6"/>
                <a:gd name="T20" fmla="*/ 1252 w 1460"/>
                <a:gd name="T21" fmla="*/ 0 h 6"/>
                <a:gd name="T22" fmla="*/ 1254 w 1460"/>
                <a:gd name="T23" fmla="*/ 0 h 6"/>
                <a:gd name="T24" fmla="*/ 1254 w 1460"/>
                <a:gd name="T25" fmla="*/ 3 h 6"/>
                <a:gd name="T26" fmla="*/ 1254 w 1460"/>
                <a:gd name="T27" fmla="*/ 3 h 6"/>
                <a:gd name="T28" fmla="*/ 1257 w 1460"/>
                <a:gd name="T29" fmla="*/ 3 h 6"/>
                <a:gd name="T30" fmla="*/ 1257 w 1460"/>
                <a:gd name="T31" fmla="*/ 3 h 6"/>
                <a:gd name="T32" fmla="*/ 1257 w 1460"/>
                <a:gd name="T33" fmla="*/ 4 h 6"/>
                <a:gd name="T34" fmla="*/ 1259 w 1460"/>
                <a:gd name="T35" fmla="*/ 4 h 6"/>
                <a:gd name="T36" fmla="*/ 1259 w 1460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60"/>
                <a:gd name="T58" fmla="*/ 0 h 6"/>
                <a:gd name="T59" fmla="*/ 1460 w 146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60" h="6">
                  <a:moveTo>
                    <a:pt x="1460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451" y="0"/>
                  </a:lnTo>
                  <a:lnTo>
                    <a:pt x="1454" y="0"/>
                  </a:lnTo>
                  <a:lnTo>
                    <a:pt x="1454" y="3"/>
                  </a:lnTo>
                  <a:lnTo>
                    <a:pt x="1457" y="3"/>
                  </a:lnTo>
                  <a:lnTo>
                    <a:pt x="1457" y="6"/>
                  </a:lnTo>
                  <a:lnTo>
                    <a:pt x="1460" y="6"/>
                  </a:lnTo>
                  <a:close/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01" name="Freeform 9"/>
            <p:cNvSpPr>
              <a:spLocks/>
            </p:cNvSpPr>
            <p:nvPr/>
          </p:nvSpPr>
          <p:spPr bwMode="auto">
            <a:xfrm>
              <a:off x="2248" y="2584"/>
              <a:ext cx="1350" cy="6"/>
            </a:xfrm>
            <a:custGeom>
              <a:avLst/>
              <a:gdLst>
                <a:gd name="T0" fmla="*/ 1253 w 1454"/>
                <a:gd name="T1" fmla="*/ 6 h 6"/>
                <a:gd name="T2" fmla="*/ 0 w 1454"/>
                <a:gd name="T3" fmla="*/ 6 h 6"/>
                <a:gd name="T4" fmla="*/ 0 w 1454"/>
                <a:gd name="T5" fmla="*/ 6 h 6"/>
                <a:gd name="T6" fmla="*/ 3 w 1454"/>
                <a:gd name="T7" fmla="*/ 6 h 6"/>
                <a:gd name="T8" fmla="*/ 3 w 1454"/>
                <a:gd name="T9" fmla="*/ 3 h 6"/>
                <a:gd name="T10" fmla="*/ 3 w 1454"/>
                <a:gd name="T11" fmla="*/ 3 h 6"/>
                <a:gd name="T12" fmla="*/ 6 w 1454"/>
                <a:gd name="T13" fmla="*/ 3 h 6"/>
                <a:gd name="T14" fmla="*/ 6 w 1454"/>
                <a:gd name="T15" fmla="*/ 3 h 6"/>
                <a:gd name="T16" fmla="*/ 6 w 1454"/>
                <a:gd name="T17" fmla="*/ 0 h 6"/>
                <a:gd name="T18" fmla="*/ 7 w 1454"/>
                <a:gd name="T19" fmla="*/ 0 h 6"/>
                <a:gd name="T20" fmla="*/ 1246 w 1454"/>
                <a:gd name="T21" fmla="*/ 0 h 6"/>
                <a:gd name="T22" fmla="*/ 1246 w 1454"/>
                <a:gd name="T23" fmla="*/ 0 h 6"/>
                <a:gd name="T24" fmla="*/ 1248 w 1454"/>
                <a:gd name="T25" fmla="*/ 3 h 6"/>
                <a:gd name="T26" fmla="*/ 1248 w 1454"/>
                <a:gd name="T27" fmla="*/ 3 h 6"/>
                <a:gd name="T28" fmla="*/ 1248 w 1454"/>
                <a:gd name="T29" fmla="*/ 3 h 6"/>
                <a:gd name="T30" fmla="*/ 1251 w 1454"/>
                <a:gd name="T31" fmla="*/ 3 h 6"/>
                <a:gd name="T32" fmla="*/ 1251 w 1454"/>
                <a:gd name="T33" fmla="*/ 6 h 6"/>
                <a:gd name="T34" fmla="*/ 1251 w 1454"/>
                <a:gd name="T35" fmla="*/ 6 h 6"/>
                <a:gd name="T36" fmla="*/ 1253 w 1454"/>
                <a:gd name="T37" fmla="*/ 6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54"/>
                <a:gd name="T58" fmla="*/ 0 h 6"/>
                <a:gd name="T59" fmla="*/ 1454 w 145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54" h="6">
                  <a:moveTo>
                    <a:pt x="1454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445" y="0"/>
                  </a:lnTo>
                  <a:lnTo>
                    <a:pt x="1448" y="3"/>
                  </a:lnTo>
                  <a:lnTo>
                    <a:pt x="1451" y="3"/>
                  </a:lnTo>
                  <a:lnTo>
                    <a:pt x="1451" y="6"/>
                  </a:lnTo>
                  <a:lnTo>
                    <a:pt x="1454" y="6"/>
                  </a:lnTo>
                  <a:close/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02" name="Freeform 10"/>
            <p:cNvSpPr>
              <a:spLocks/>
            </p:cNvSpPr>
            <p:nvPr/>
          </p:nvSpPr>
          <p:spPr bwMode="auto">
            <a:xfrm>
              <a:off x="2250" y="2582"/>
              <a:ext cx="1342" cy="5"/>
            </a:xfrm>
            <a:custGeom>
              <a:avLst/>
              <a:gdLst>
                <a:gd name="T0" fmla="*/ 1246 w 1445"/>
                <a:gd name="T1" fmla="*/ 4 h 6"/>
                <a:gd name="T2" fmla="*/ 0 w 1445"/>
                <a:gd name="T3" fmla="*/ 4 h 6"/>
                <a:gd name="T4" fmla="*/ 3 w 1445"/>
                <a:gd name="T5" fmla="*/ 4 h 6"/>
                <a:gd name="T6" fmla="*/ 3 w 1445"/>
                <a:gd name="T7" fmla="*/ 4 h 6"/>
                <a:gd name="T8" fmla="*/ 3 w 1445"/>
                <a:gd name="T9" fmla="*/ 3 h 6"/>
                <a:gd name="T10" fmla="*/ 6 w 1445"/>
                <a:gd name="T11" fmla="*/ 3 h 6"/>
                <a:gd name="T12" fmla="*/ 6 w 1445"/>
                <a:gd name="T13" fmla="*/ 3 h 6"/>
                <a:gd name="T14" fmla="*/ 6 w 1445"/>
                <a:gd name="T15" fmla="*/ 3 h 6"/>
                <a:gd name="T16" fmla="*/ 7 w 1445"/>
                <a:gd name="T17" fmla="*/ 0 h 6"/>
                <a:gd name="T18" fmla="*/ 7 w 1445"/>
                <a:gd name="T19" fmla="*/ 0 h 6"/>
                <a:gd name="T20" fmla="*/ 1241 w 1445"/>
                <a:gd name="T21" fmla="*/ 0 h 6"/>
                <a:gd name="T22" fmla="*/ 1241 w 1445"/>
                <a:gd name="T23" fmla="*/ 0 h 6"/>
                <a:gd name="T24" fmla="*/ 1241 w 1445"/>
                <a:gd name="T25" fmla="*/ 3 h 6"/>
                <a:gd name="T26" fmla="*/ 1244 w 1445"/>
                <a:gd name="T27" fmla="*/ 3 h 6"/>
                <a:gd name="T28" fmla="*/ 1244 w 1445"/>
                <a:gd name="T29" fmla="*/ 3 h 6"/>
                <a:gd name="T30" fmla="*/ 1244 w 1445"/>
                <a:gd name="T31" fmla="*/ 3 h 6"/>
                <a:gd name="T32" fmla="*/ 1246 w 1445"/>
                <a:gd name="T33" fmla="*/ 4 h 6"/>
                <a:gd name="T34" fmla="*/ 1246 w 1445"/>
                <a:gd name="T35" fmla="*/ 4 h 6"/>
                <a:gd name="T36" fmla="*/ 1246 w 1445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45"/>
                <a:gd name="T58" fmla="*/ 0 h 6"/>
                <a:gd name="T59" fmla="*/ 1445 w 144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45" h="6">
                  <a:moveTo>
                    <a:pt x="1445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1439" y="0"/>
                  </a:lnTo>
                  <a:lnTo>
                    <a:pt x="1439" y="3"/>
                  </a:lnTo>
                  <a:lnTo>
                    <a:pt x="1442" y="3"/>
                  </a:lnTo>
                  <a:lnTo>
                    <a:pt x="1445" y="6"/>
                  </a:lnTo>
                  <a:close/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03" name="Freeform 11"/>
            <p:cNvSpPr>
              <a:spLocks/>
            </p:cNvSpPr>
            <p:nvPr/>
          </p:nvSpPr>
          <p:spPr bwMode="auto">
            <a:xfrm>
              <a:off x="2256" y="2579"/>
              <a:ext cx="1334" cy="5"/>
            </a:xfrm>
            <a:custGeom>
              <a:avLst/>
              <a:gdLst>
                <a:gd name="T0" fmla="*/ 1239 w 1436"/>
                <a:gd name="T1" fmla="*/ 4 h 6"/>
                <a:gd name="T2" fmla="*/ 0 w 1436"/>
                <a:gd name="T3" fmla="*/ 4 h 6"/>
                <a:gd name="T4" fmla="*/ 0 w 1436"/>
                <a:gd name="T5" fmla="*/ 4 h 6"/>
                <a:gd name="T6" fmla="*/ 0 w 1436"/>
                <a:gd name="T7" fmla="*/ 4 h 6"/>
                <a:gd name="T8" fmla="*/ 3 w 1436"/>
                <a:gd name="T9" fmla="*/ 3 h 6"/>
                <a:gd name="T10" fmla="*/ 3 w 1436"/>
                <a:gd name="T11" fmla="*/ 3 h 6"/>
                <a:gd name="T12" fmla="*/ 3 w 1436"/>
                <a:gd name="T13" fmla="*/ 3 h 6"/>
                <a:gd name="T14" fmla="*/ 6 w 1436"/>
                <a:gd name="T15" fmla="*/ 3 h 6"/>
                <a:gd name="T16" fmla="*/ 6 w 1436"/>
                <a:gd name="T17" fmla="*/ 0 h 6"/>
                <a:gd name="T18" fmla="*/ 6 w 1436"/>
                <a:gd name="T19" fmla="*/ 0 h 6"/>
                <a:gd name="T20" fmla="*/ 1232 w 1436"/>
                <a:gd name="T21" fmla="*/ 0 h 6"/>
                <a:gd name="T22" fmla="*/ 1234 w 1436"/>
                <a:gd name="T23" fmla="*/ 0 h 6"/>
                <a:gd name="T24" fmla="*/ 1234 w 1436"/>
                <a:gd name="T25" fmla="*/ 3 h 6"/>
                <a:gd name="T26" fmla="*/ 1234 w 1436"/>
                <a:gd name="T27" fmla="*/ 3 h 6"/>
                <a:gd name="T28" fmla="*/ 1236 w 1436"/>
                <a:gd name="T29" fmla="*/ 3 h 6"/>
                <a:gd name="T30" fmla="*/ 1236 w 1436"/>
                <a:gd name="T31" fmla="*/ 3 h 6"/>
                <a:gd name="T32" fmla="*/ 1236 w 1436"/>
                <a:gd name="T33" fmla="*/ 4 h 6"/>
                <a:gd name="T34" fmla="*/ 1239 w 1436"/>
                <a:gd name="T35" fmla="*/ 4 h 6"/>
                <a:gd name="T36" fmla="*/ 1239 w 1436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6"/>
                <a:gd name="T58" fmla="*/ 0 h 6"/>
                <a:gd name="T59" fmla="*/ 1436 w 143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6" h="6">
                  <a:moveTo>
                    <a:pt x="1436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1427" y="0"/>
                  </a:lnTo>
                  <a:lnTo>
                    <a:pt x="1430" y="0"/>
                  </a:lnTo>
                  <a:lnTo>
                    <a:pt x="1430" y="3"/>
                  </a:lnTo>
                  <a:lnTo>
                    <a:pt x="1433" y="3"/>
                  </a:lnTo>
                  <a:lnTo>
                    <a:pt x="1433" y="6"/>
                  </a:lnTo>
                  <a:lnTo>
                    <a:pt x="1436" y="6"/>
                  </a:lnTo>
                  <a:close/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04" name="Freeform 12"/>
            <p:cNvSpPr>
              <a:spLocks/>
            </p:cNvSpPr>
            <p:nvPr/>
          </p:nvSpPr>
          <p:spPr bwMode="auto">
            <a:xfrm>
              <a:off x="2259" y="2577"/>
              <a:ext cx="1328" cy="5"/>
            </a:xfrm>
            <a:custGeom>
              <a:avLst/>
              <a:gdLst>
                <a:gd name="T0" fmla="*/ 1233 w 1430"/>
                <a:gd name="T1" fmla="*/ 4 h 6"/>
                <a:gd name="T2" fmla="*/ 0 w 1430"/>
                <a:gd name="T3" fmla="*/ 4 h 6"/>
                <a:gd name="T4" fmla="*/ 0 w 1430"/>
                <a:gd name="T5" fmla="*/ 4 h 6"/>
                <a:gd name="T6" fmla="*/ 3 w 1430"/>
                <a:gd name="T7" fmla="*/ 4 h 6"/>
                <a:gd name="T8" fmla="*/ 3 w 1430"/>
                <a:gd name="T9" fmla="*/ 3 h 6"/>
                <a:gd name="T10" fmla="*/ 6 w 1430"/>
                <a:gd name="T11" fmla="*/ 3 h 6"/>
                <a:gd name="T12" fmla="*/ 6 w 1430"/>
                <a:gd name="T13" fmla="*/ 3 h 6"/>
                <a:gd name="T14" fmla="*/ 6 w 1430"/>
                <a:gd name="T15" fmla="*/ 3 h 6"/>
                <a:gd name="T16" fmla="*/ 7 w 1430"/>
                <a:gd name="T17" fmla="*/ 0 h 6"/>
                <a:gd name="T18" fmla="*/ 7 w 1430"/>
                <a:gd name="T19" fmla="*/ 0 h 6"/>
                <a:gd name="T20" fmla="*/ 1226 w 1430"/>
                <a:gd name="T21" fmla="*/ 0 h 6"/>
                <a:gd name="T22" fmla="*/ 1226 w 1430"/>
                <a:gd name="T23" fmla="*/ 0 h 6"/>
                <a:gd name="T24" fmla="*/ 1228 w 1430"/>
                <a:gd name="T25" fmla="*/ 3 h 6"/>
                <a:gd name="T26" fmla="*/ 1228 w 1430"/>
                <a:gd name="T27" fmla="*/ 3 h 6"/>
                <a:gd name="T28" fmla="*/ 1228 w 1430"/>
                <a:gd name="T29" fmla="*/ 3 h 6"/>
                <a:gd name="T30" fmla="*/ 1230 w 1430"/>
                <a:gd name="T31" fmla="*/ 3 h 6"/>
                <a:gd name="T32" fmla="*/ 1230 w 1430"/>
                <a:gd name="T33" fmla="*/ 4 h 6"/>
                <a:gd name="T34" fmla="*/ 1230 w 1430"/>
                <a:gd name="T35" fmla="*/ 4 h 6"/>
                <a:gd name="T36" fmla="*/ 1233 w 1430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30"/>
                <a:gd name="T58" fmla="*/ 0 h 6"/>
                <a:gd name="T59" fmla="*/ 1430 w 143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30" h="6">
                  <a:moveTo>
                    <a:pt x="1430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1421" y="0"/>
                  </a:lnTo>
                  <a:lnTo>
                    <a:pt x="1424" y="3"/>
                  </a:lnTo>
                  <a:lnTo>
                    <a:pt x="1427" y="3"/>
                  </a:lnTo>
                  <a:lnTo>
                    <a:pt x="1427" y="6"/>
                  </a:lnTo>
                  <a:lnTo>
                    <a:pt x="1430" y="6"/>
                  </a:lnTo>
                  <a:close/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05" name="Freeform 13"/>
            <p:cNvSpPr>
              <a:spLocks/>
            </p:cNvSpPr>
            <p:nvPr/>
          </p:nvSpPr>
          <p:spPr bwMode="auto">
            <a:xfrm>
              <a:off x="2262" y="2574"/>
              <a:ext cx="1319" cy="5"/>
            </a:xfrm>
            <a:custGeom>
              <a:avLst/>
              <a:gdLst>
                <a:gd name="T0" fmla="*/ 1224 w 1421"/>
                <a:gd name="T1" fmla="*/ 4 h 6"/>
                <a:gd name="T2" fmla="*/ 0 w 1421"/>
                <a:gd name="T3" fmla="*/ 4 h 6"/>
                <a:gd name="T4" fmla="*/ 3 w 1421"/>
                <a:gd name="T5" fmla="*/ 4 h 6"/>
                <a:gd name="T6" fmla="*/ 3 w 1421"/>
                <a:gd name="T7" fmla="*/ 4 h 6"/>
                <a:gd name="T8" fmla="*/ 6 w 1421"/>
                <a:gd name="T9" fmla="*/ 3 h 6"/>
                <a:gd name="T10" fmla="*/ 6 w 1421"/>
                <a:gd name="T11" fmla="*/ 3 h 6"/>
                <a:gd name="T12" fmla="*/ 6 w 1421"/>
                <a:gd name="T13" fmla="*/ 3 h 6"/>
                <a:gd name="T14" fmla="*/ 7 w 1421"/>
                <a:gd name="T15" fmla="*/ 3 h 6"/>
                <a:gd name="T16" fmla="*/ 7 w 1421"/>
                <a:gd name="T17" fmla="*/ 0 h 6"/>
                <a:gd name="T18" fmla="*/ 7 w 1421"/>
                <a:gd name="T19" fmla="*/ 0 h 6"/>
                <a:gd name="T20" fmla="*/ 1219 w 1421"/>
                <a:gd name="T21" fmla="*/ 0 h 6"/>
                <a:gd name="T22" fmla="*/ 1219 w 1421"/>
                <a:gd name="T23" fmla="*/ 0 h 6"/>
                <a:gd name="T24" fmla="*/ 1219 w 1421"/>
                <a:gd name="T25" fmla="*/ 3 h 6"/>
                <a:gd name="T26" fmla="*/ 1222 w 1421"/>
                <a:gd name="T27" fmla="*/ 3 h 6"/>
                <a:gd name="T28" fmla="*/ 1222 w 1421"/>
                <a:gd name="T29" fmla="*/ 3 h 6"/>
                <a:gd name="T30" fmla="*/ 1222 w 1421"/>
                <a:gd name="T31" fmla="*/ 3 h 6"/>
                <a:gd name="T32" fmla="*/ 1224 w 1421"/>
                <a:gd name="T33" fmla="*/ 4 h 6"/>
                <a:gd name="T34" fmla="*/ 1224 w 1421"/>
                <a:gd name="T35" fmla="*/ 4 h 6"/>
                <a:gd name="T36" fmla="*/ 1224 w 1421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21"/>
                <a:gd name="T58" fmla="*/ 0 h 6"/>
                <a:gd name="T59" fmla="*/ 1421 w 142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21" h="6">
                  <a:moveTo>
                    <a:pt x="1421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1415" y="0"/>
                  </a:lnTo>
                  <a:lnTo>
                    <a:pt x="1415" y="3"/>
                  </a:lnTo>
                  <a:lnTo>
                    <a:pt x="1418" y="3"/>
                  </a:lnTo>
                  <a:lnTo>
                    <a:pt x="1421" y="6"/>
                  </a:lnTo>
                  <a:close/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06" name="Freeform 14"/>
            <p:cNvSpPr>
              <a:spLocks/>
            </p:cNvSpPr>
            <p:nvPr/>
          </p:nvSpPr>
          <p:spPr bwMode="auto">
            <a:xfrm>
              <a:off x="2267" y="2572"/>
              <a:ext cx="1311" cy="5"/>
            </a:xfrm>
            <a:custGeom>
              <a:avLst/>
              <a:gdLst>
                <a:gd name="T0" fmla="*/ 1217 w 1412"/>
                <a:gd name="T1" fmla="*/ 4 h 6"/>
                <a:gd name="T2" fmla="*/ 0 w 1412"/>
                <a:gd name="T3" fmla="*/ 4 h 6"/>
                <a:gd name="T4" fmla="*/ 0 w 1412"/>
                <a:gd name="T5" fmla="*/ 4 h 6"/>
                <a:gd name="T6" fmla="*/ 3 w 1412"/>
                <a:gd name="T7" fmla="*/ 4 h 6"/>
                <a:gd name="T8" fmla="*/ 3 w 1412"/>
                <a:gd name="T9" fmla="*/ 3 h 6"/>
                <a:gd name="T10" fmla="*/ 3 w 1412"/>
                <a:gd name="T11" fmla="*/ 3 h 6"/>
                <a:gd name="T12" fmla="*/ 6 w 1412"/>
                <a:gd name="T13" fmla="*/ 3 h 6"/>
                <a:gd name="T14" fmla="*/ 6 w 1412"/>
                <a:gd name="T15" fmla="*/ 3 h 6"/>
                <a:gd name="T16" fmla="*/ 6 w 1412"/>
                <a:gd name="T17" fmla="*/ 0 h 6"/>
                <a:gd name="T18" fmla="*/ 7 w 1412"/>
                <a:gd name="T19" fmla="*/ 0 h 6"/>
                <a:gd name="T20" fmla="*/ 1210 w 1412"/>
                <a:gd name="T21" fmla="*/ 0 h 6"/>
                <a:gd name="T22" fmla="*/ 1210 w 1412"/>
                <a:gd name="T23" fmla="*/ 0 h 6"/>
                <a:gd name="T24" fmla="*/ 1212 w 1412"/>
                <a:gd name="T25" fmla="*/ 3 h 6"/>
                <a:gd name="T26" fmla="*/ 1212 w 1412"/>
                <a:gd name="T27" fmla="*/ 3 h 6"/>
                <a:gd name="T28" fmla="*/ 1212 w 1412"/>
                <a:gd name="T29" fmla="*/ 3 h 6"/>
                <a:gd name="T30" fmla="*/ 1214 w 1412"/>
                <a:gd name="T31" fmla="*/ 3 h 6"/>
                <a:gd name="T32" fmla="*/ 1214 w 1412"/>
                <a:gd name="T33" fmla="*/ 4 h 6"/>
                <a:gd name="T34" fmla="*/ 1217 w 1412"/>
                <a:gd name="T35" fmla="*/ 4 h 6"/>
                <a:gd name="T36" fmla="*/ 1217 w 1412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12"/>
                <a:gd name="T58" fmla="*/ 0 h 6"/>
                <a:gd name="T59" fmla="*/ 1412 w 141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12" h="6">
                  <a:moveTo>
                    <a:pt x="1412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6" y="0"/>
                  </a:lnTo>
                  <a:lnTo>
                    <a:pt x="9" y="0"/>
                  </a:lnTo>
                  <a:lnTo>
                    <a:pt x="1403" y="0"/>
                  </a:lnTo>
                  <a:lnTo>
                    <a:pt x="1406" y="3"/>
                  </a:lnTo>
                  <a:lnTo>
                    <a:pt x="1409" y="3"/>
                  </a:lnTo>
                  <a:lnTo>
                    <a:pt x="1409" y="6"/>
                  </a:lnTo>
                  <a:lnTo>
                    <a:pt x="1412" y="6"/>
                  </a:lnTo>
                  <a:close/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07" name="Freeform 15"/>
            <p:cNvSpPr>
              <a:spLocks/>
            </p:cNvSpPr>
            <p:nvPr/>
          </p:nvSpPr>
          <p:spPr bwMode="auto">
            <a:xfrm>
              <a:off x="2270" y="2568"/>
              <a:ext cx="1306" cy="6"/>
            </a:xfrm>
            <a:custGeom>
              <a:avLst/>
              <a:gdLst>
                <a:gd name="T0" fmla="*/ 1213 w 1406"/>
                <a:gd name="T1" fmla="*/ 5 h 7"/>
                <a:gd name="T2" fmla="*/ 0 w 1406"/>
                <a:gd name="T3" fmla="*/ 5 h 7"/>
                <a:gd name="T4" fmla="*/ 3 w 1406"/>
                <a:gd name="T5" fmla="*/ 5 h 7"/>
                <a:gd name="T6" fmla="*/ 3 w 1406"/>
                <a:gd name="T7" fmla="*/ 5 h 7"/>
                <a:gd name="T8" fmla="*/ 3 w 1406"/>
                <a:gd name="T9" fmla="*/ 3 h 7"/>
                <a:gd name="T10" fmla="*/ 6 w 1406"/>
                <a:gd name="T11" fmla="*/ 3 h 7"/>
                <a:gd name="T12" fmla="*/ 6 w 1406"/>
                <a:gd name="T13" fmla="*/ 3 h 7"/>
                <a:gd name="T14" fmla="*/ 8 w 1406"/>
                <a:gd name="T15" fmla="*/ 3 h 7"/>
                <a:gd name="T16" fmla="*/ 8 w 1406"/>
                <a:gd name="T17" fmla="*/ 0 h 7"/>
                <a:gd name="T18" fmla="*/ 8 w 1406"/>
                <a:gd name="T19" fmla="*/ 0 h 7"/>
                <a:gd name="T20" fmla="*/ 1206 w 1406"/>
                <a:gd name="T21" fmla="*/ 0 h 7"/>
                <a:gd name="T22" fmla="*/ 1206 w 1406"/>
                <a:gd name="T23" fmla="*/ 0 h 7"/>
                <a:gd name="T24" fmla="*/ 1206 w 1406"/>
                <a:gd name="T25" fmla="*/ 3 h 7"/>
                <a:gd name="T26" fmla="*/ 1208 w 1406"/>
                <a:gd name="T27" fmla="*/ 3 h 7"/>
                <a:gd name="T28" fmla="*/ 1208 w 1406"/>
                <a:gd name="T29" fmla="*/ 3 h 7"/>
                <a:gd name="T30" fmla="*/ 1208 w 1406"/>
                <a:gd name="T31" fmla="*/ 3 h 7"/>
                <a:gd name="T32" fmla="*/ 1210 w 1406"/>
                <a:gd name="T33" fmla="*/ 5 h 7"/>
                <a:gd name="T34" fmla="*/ 1210 w 1406"/>
                <a:gd name="T35" fmla="*/ 5 h 7"/>
                <a:gd name="T36" fmla="*/ 1213 w 1406"/>
                <a:gd name="T37" fmla="*/ 5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406"/>
                <a:gd name="T58" fmla="*/ 0 h 7"/>
                <a:gd name="T59" fmla="*/ 1406 w 1406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406" h="7">
                  <a:moveTo>
                    <a:pt x="1406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3" y="4"/>
                  </a:lnTo>
                  <a:lnTo>
                    <a:pt x="6" y="4"/>
                  </a:lnTo>
                  <a:lnTo>
                    <a:pt x="10" y="4"/>
                  </a:lnTo>
                  <a:lnTo>
                    <a:pt x="10" y="0"/>
                  </a:lnTo>
                  <a:lnTo>
                    <a:pt x="1397" y="0"/>
                  </a:lnTo>
                  <a:lnTo>
                    <a:pt x="1397" y="4"/>
                  </a:lnTo>
                  <a:lnTo>
                    <a:pt x="1400" y="4"/>
                  </a:lnTo>
                  <a:lnTo>
                    <a:pt x="1403" y="7"/>
                  </a:lnTo>
                  <a:lnTo>
                    <a:pt x="1406" y="7"/>
                  </a:lnTo>
                  <a:close/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08" name="Freeform 16"/>
            <p:cNvSpPr>
              <a:spLocks/>
            </p:cNvSpPr>
            <p:nvPr/>
          </p:nvSpPr>
          <p:spPr bwMode="auto">
            <a:xfrm>
              <a:off x="2275" y="2566"/>
              <a:ext cx="1295" cy="6"/>
            </a:xfrm>
            <a:custGeom>
              <a:avLst/>
              <a:gdLst>
                <a:gd name="T0" fmla="*/ 1203 w 1394"/>
                <a:gd name="T1" fmla="*/ 5 h 7"/>
                <a:gd name="T2" fmla="*/ 0 w 1394"/>
                <a:gd name="T3" fmla="*/ 5 h 7"/>
                <a:gd name="T4" fmla="*/ 0 w 1394"/>
                <a:gd name="T5" fmla="*/ 5 h 7"/>
                <a:gd name="T6" fmla="*/ 4 w 1394"/>
                <a:gd name="T7" fmla="*/ 5 h 7"/>
                <a:gd name="T8" fmla="*/ 4 w 1394"/>
                <a:gd name="T9" fmla="*/ 3 h 7"/>
                <a:gd name="T10" fmla="*/ 4 w 1394"/>
                <a:gd name="T11" fmla="*/ 3 h 7"/>
                <a:gd name="T12" fmla="*/ 7 w 1394"/>
                <a:gd name="T13" fmla="*/ 3 h 7"/>
                <a:gd name="T14" fmla="*/ 7 w 1394"/>
                <a:gd name="T15" fmla="*/ 3 h 7"/>
                <a:gd name="T16" fmla="*/ 8 w 1394"/>
                <a:gd name="T17" fmla="*/ 0 h 7"/>
                <a:gd name="T18" fmla="*/ 8 w 1394"/>
                <a:gd name="T19" fmla="*/ 0 h 7"/>
                <a:gd name="T20" fmla="*/ 1196 w 1394"/>
                <a:gd name="T21" fmla="*/ 0 h 7"/>
                <a:gd name="T22" fmla="*/ 1196 w 1394"/>
                <a:gd name="T23" fmla="*/ 0 h 7"/>
                <a:gd name="T24" fmla="*/ 1197 w 1394"/>
                <a:gd name="T25" fmla="*/ 3 h 7"/>
                <a:gd name="T26" fmla="*/ 1197 w 1394"/>
                <a:gd name="T27" fmla="*/ 3 h 7"/>
                <a:gd name="T28" fmla="*/ 1200 w 1394"/>
                <a:gd name="T29" fmla="*/ 3 h 7"/>
                <a:gd name="T30" fmla="*/ 1200 w 1394"/>
                <a:gd name="T31" fmla="*/ 3 h 7"/>
                <a:gd name="T32" fmla="*/ 1200 w 1394"/>
                <a:gd name="T33" fmla="*/ 5 h 7"/>
                <a:gd name="T34" fmla="*/ 1203 w 1394"/>
                <a:gd name="T35" fmla="*/ 5 h 7"/>
                <a:gd name="T36" fmla="*/ 1203 w 1394"/>
                <a:gd name="T37" fmla="*/ 5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94"/>
                <a:gd name="T58" fmla="*/ 0 h 7"/>
                <a:gd name="T59" fmla="*/ 1394 w 139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94" h="7">
                  <a:moveTo>
                    <a:pt x="1394" y="7"/>
                  </a:moveTo>
                  <a:lnTo>
                    <a:pt x="0" y="7"/>
                  </a:lnTo>
                  <a:lnTo>
                    <a:pt x="4" y="7"/>
                  </a:lnTo>
                  <a:lnTo>
                    <a:pt x="4" y="3"/>
                  </a:lnTo>
                  <a:lnTo>
                    <a:pt x="7" y="3"/>
                  </a:lnTo>
                  <a:lnTo>
                    <a:pt x="10" y="0"/>
                  </a:lnTo>
                  <a:lnTo>
                    <a:pt x="1385" y="0"/>
                  </a:lnTo>
                  <a:lnTo>
                    <a:pt x="1388" y="3"/>
                  </a:lnTo>
                  <a:lnTo>
                    <a:pt x="1391" y="3"/>
                  </a:lnTo>
                  <a:lnTo>
                    <a:pt x="1391" y="7"/>
                  </a:lnTo>
                  <a:lnTo>
                    <a:pt x="1394" y="7"/>
                  </a:lnTo>
                  <a:close/>
                </a:path>
              </a:pathLst>
            </a:custGeom>
            <a:solidFill>
              <a:srgbClr val="A09F9F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09" name="Freeform 17"/>
            <p:cNvSpPr>
              <a:spLocks/>
            </p:cNvSpPr>
            <p:nvPr/>
          </p:nvSpPr>
          <p:spPr bwMode="auto">
            <a:xfrm>
              <a:off x="2279" y="2563"/>
              <a:ext cx="1288" cy="5"/>
            </a:xfrm>
            <a:custGeom>
              <a:avLst/>
              <a:gdLst>
                <a:gd name="T0" fmla="*/ 1196 w 1387"/>
                <a:gd name="T1" fmla="*/ 4 h 6"/>
                <a:gd name="T2" fmla="*/ 0 w 1387"/>
                <a:gd name="T3" fmla="*/ 4 h 6"/>
                <a:gd name="T4" fmla="*/ 3 w 1387"/>
                <a:gd name="T5" fmla="*/ 4 h 6"/>
                <a:gd name="T6" fmla="*/ 3 w 1387"/>
                <a:gd name="T7" fmla="*/ 4 h 6"/>
                <a:gd name="T8" fmla="*/ 6 w 1387"/>
                <a:gd name="T9" fmla="*/ 3 h 6"/>
                <a:gd name="T10" fmla="*/ 6 w 1387"/>
                <a:gd name="T11" fmla="*/ 3 h 6"/>
                <a:gd name="T12" fmla="*/ 6 w 1387"/>
                <a:gd name="T13" fmla="*/ 3 h 6"/>
                <a:gd name="T14" fmla="*/ 7 w 1387"/>
                <a:gd name="T15" fmla="*/ 3 h 6"/>
                <a:gd name="T16" fmla="*/ 7 w 1387"/>
                <a:gd name="T17" fmla="*/ 0 h 6"/>
                <a:gd name="T18" fmla="*/ 7 w 1387"/>
                <a:gd name="T19" fmla="*/ 0 h 6"/>
                <a:gd name="T20" fmla="*/ 1186 w 1387"/>
                <a:gd name="T21" fmla="*/ 0 h 6"/>
                <a:gd name="T22" fmla="*/ 1189 w 1387"/>
                <a:gd name="T23" fmla="*/ 0 h 6"/>
                <a:gd name="T24" fmla="*/ 1189 w 1387"/>
                <a:gd name="T25" fmla="*/ 3 h 6"/>
                <a:gd name="T26" fmla="*/ 1190 w 1387"/>
                <a:gd name="T27" fmla="*/ 3 h 6"/>
                <a:gd name="T28" fmla="*/ 1190 w 1387"/>
                <a:gd name="T29" fmla="*/ 3 h 6"/>
                <a:gd name="T30" fmla="*/ 1190 w 1387"/>
                <a:gd name="T31" fmla="*/ 3 h 6"/>
                <a:gd name="T32" fmla="*/ 1193 w 1387"/>
                <a:gd name="T33" fmla="*/ 4 h 6"/>
                <a:gd name="T34" fmla="*/ 1193 w 1387"/>
                <a:gd name="T35" fmla="*/ 4 h 6"/>
                <a:gd name="T36" fmla="*/ 1196 w 1387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87"/>
                <a:gd name="T58" fmla="*/ 0 h 6"/>
                <a:gd name="T59" fmla="*/ 1387 w 138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87" h="6">
                  <a:moveTo>
                    <a:pt x="1387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1375" y="0"/>
                  </a:lnTo>
                  <a:lnTo>
                    <a:pt x="1378" y="0"/>
                  </a:lnTo>
                  <a:lnTo>
                    <a:pt x="1378" y="3"/>
                  </a:lnTo>
                  <a:lnTo>
                    <a:pt x="1381" y="3"/>
                  </a:lnTo>
                  <a:lnTo>
                    <a:pt x="1384" y="6"/>
                  </a:lnTo>
                  <a:lnTo>
                    <a:pt x="1387" y="6"/>
                  </a:lnTo>
                  <a:close/>
                </a:path>
              </a:pathLst>
            </a:custGeom>
            <a:solidFill>
              <a:srgbClr val="9E9D9C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10" name="Freeform 18"/>
            <p:cNvSpPr>
              <a:spLocks/>
            </p:cNvSpPr>
            <p:nvPr/>
          </p:nvSpPr>
          <p:spPr bwMode="auto">
            <a:xfrm>
              <a:off x="2285" y="2561"/>
              <a:ext cx="1277" cy="5"/>
            </a:xfrm>
            <a:custGeom>
              <a:avLst/>
              <a:gdLst>
                <a:gd name="T0" fmla="*/ 1186 w 1375"/>
                <a:gd name="T1" fmla="*/ 4 h 6"/>
                <a:gd name="T2" fmla="*/ 0 w 1375"/>
                <a:gd name="T3" fmla="*/ 4 h 6"/>
                <a:gd name="T4" fmla="*/ 0 w 1375"/>
                <a:gd name="T5" fmla="*/ 4 h 6"/>
                <a:gd name="T6" fmla="*/ 3 w 1375"/>
                <a:gd name="T7" fmla="*/ 4 h 6"/>
                <a:gd name="T8" fmla="*/ 3 w 1375"/>
                <a:gd name="T9" fmla="*/ 3 h 6"/>
                <a:gd name="T10" fmla="*/ 6 w 1375"/>
                <a:gd name="T11" fmla="*/ 3 h 6"/>
                <a:gd name="T12" fmla="*/ 6 w 1375"/>
                <a:gd name="T13" fmla="*/ 3 h 6"/>
                <a:gd name="T14" fmla="*/ 6 w 1375"/>
                <a:gd name="T15" fmla="*/ 3 h 6"/>
                <a:gd name="T16" fmla="*/ 7 w 1375"/>
                <a:gd name="T17" fmla="*/ 0 h 6"/>
                <a:gd name="T18" fmla="*/ 7 w 1375"/>
                <a:gd name="T19" fmla="*/ 0 h 6"/>
                <a:gd name="T20" fmla="*/ 1179 w 1375"/>
                <a:gd name="T21" fmla="*/ 0 h 6"/>
                <a:gd name="T22" fmla="*/ 1179 w 1375"/>
                <a:gd name="T23" fmla="*/ 0 h 6"/>
                <a:gd name="T24" fmla="*/ 1180 w 1375"/>
                <a:gd name="T25" fmla="*/ 3 h 6"/>
                <a:gd name="T26" fmla="*/ 1180 w 1375"/>
                <a:gd name="T27" fmla="*/ 3 h 6"/>
                <a:gd name="T28" fmla="*/ 1180 w 1375"/>
                <a:gd name="T29" fmla="*/ 3 h 6"/>
                <a:gd name="T30" fmla="*/ 1183 w 1375"/>
                <a:gd name="T31" fmla="*/ 3 h 6"/>
                <a:gd name="T32" fmla="*/ 1183 w 1375"/>
                <a:gd name="T33" fmla="*/ 4 h 6"/>
                <a:gd name="T34" fmla="*/ 1186 w 1375"/>
                <a:gd name="T35" fmla="*/ 4 h 6"/>
                <a:gd name="T36" fmla="*/ 1186 w 1375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75"/>
                <a:gd name="T58" fmla="*/ 0 h 6"/>
                <a:gd name="T59" fmla="*/ 1375 w 137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75" h="6">
                  <a:moveTo>
                    <a:pt x="1375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1366" y="0"/>
                  </a:lnTo>
                  <a:lnTo>
                    <a:pt x="1369" y="3"/>
                  </a:lnTo>
                  <a:lnTo>
                    <a:pt x="1372" y="3"/>
                  </a:lnTo>
                  <a:lnTo>
                    <a:pt x="1372" y="6"/>
                  </a:lnTo>
                  <a:lnTo>
                    <a:pt x="1375" y="6"/>
                  </a:lnTo>
                  <a:close/>
                </a:path>
              </a:pathLst>
            </a:custGeom>
            <a:solidFill>
              <a:srgbClr val="9E9D9C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11" name="Freeform 19"/>
            <p:cNvSpPr>
              <a:spLocks/>
            </p:cNvSpPr>
            <p:nvPr/>
          </p:nvSpPr>
          <p:spPr bwMode="auto">
            <a:xfrm>
              <a:off x="2288" y="2558"/>
              <a:ext cx="1268" cy="5"/>
            </a:xfrm>
            <a:custGeom>
              <a:avLst/>
              <a:gdLst>
                <a:gd name="T0" fmla="*/ 1177 w 1366"/>
                <a:gd name="T1" fmla="*/ 4 h 6"/>
                <a:gd name="T2" fmla="*/ 0 w 1366"/>
                <a:gd name="T3" fmla="*/ 4 h 6"/>
                <a:gd name="T4" fmla="*/ 3 w 1366"/>
                <a:gd name="T5" fmla="*/ 4 h 6"/>
                <a:gd name="T6" fmla="*/ 3 w 1366"/>
                <a:gd name="T7" fmla="*/ 4 h 6"/>
                <a:gd name="T8" fmla="*/ 6 w 1366"/>
                <a:gd name="T9" fmla="*/ 3 h 6"/>
                <a:gd name="T10" fmla="*/ 6 w 1366"/>
                <a:gd name="T11" fmla="*/ 3 h 6"/>
                <a:gd name="T12" fmla="*/ 7 w 1366"/>
                <a:gd name="T13" fmla="*/ 3 h 6"/>
                <a:gd name="T14" fmla="*/ 7 w 1366"/>
                <a:gd name="T15" fmla="*/ 3 h 6"/>
                <a:gd name="T16" fmla="*/ 7 w 1366"/>
                <a:gd name="T17" fmla="*/ 0 h 6"/>
                <a:gd name="T18" fmla="*/ 10 w 1366"/>
                <a:gd name="T19" fmla="*/ 0 h 6"/>
                <a:gd name="T20" fmla="*/ 1170 w 1366"/>
                <a:gd name="T21" fmla="*/ 0 h 6"/>
                <a:gd name="T22" fmla="*/ 1171 w 1366"/>
                <a:gd name="T23" fmla="*/ 0 h 6"/>
                <a:gd name="T24" fmla="*/ 1171 w 1366"/>
                <a:gd name="T25" fmla="*/ 3 h 6"/>
                <a:gd name="T26" fmla="*/ 1171 w 1366"/>
                <a:gd name="T27" fmla="*/ 3 h 6"/>
                <a:gd name="T28" fmla="*/ 1174 w 1366"/>
                <a:gd name="T29" fmla="*/ 3 h 6"/>
                <a:gd name="T30" fmla="*/ 1174 w 1366"/>
                <a:gd name="T31" fmla="*/ 3 h 6"/>
                <a:gd name="T32" fmla="*/ 1177 w 1366"/>
                <a:gd name="T33" fmla="*/ 4 h 6"/>
                <a:gd name="T34" fmla="*/ 1177 w 1366"/>
                <a:gd name="T35" fmla="*/ 4 h 6"/>
                <a:gd name="T36" fmla="*/ 1177 w 1366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66"/>
                <a:gd name="T58" fmla="*/ 0 h 6"/>
                <a:gd name="T59" fmla="*/ 1366 w 136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66" h="6">
                  <a:moveTo>
                    <a:pt x="1366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57" y="0"/>
                  </a:lnTo>
                  <a:lnTo>
                    <a:pt x="1360" y="0"/>
                  </a:lnTo>
                  <a:lnTo>
                    <a:pt x="1360" y="3"/>
                  </a:lnTo>
                  <a:lnTo>
                    <a:pt x="1363" y="3"/>
                  </a:lnTo>
                  <a:lnTo>
                    <a:pt x="1366" y="6"/>
                  </a:lnTo>
                  <a:close/>
                </a:path>
              </a:pathLst>
            </a:custGeom>
            <a:solidFill>
              <a:srgbClr val="9E9D9C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12" name="Freeform 20"/>
            <p:cNvSpPr>
              <a:spLocks/>
            </p:cNvSpPr>
            <p:nvPr/>
          </p:nvSpPr>
          <p:spPr bwMode="auto">
            <a:xfrm>
              <a:off x="2293" y="2556"/>
              <a:ext cx="1260" cy="5"/>
            </a:xfrm>
            <a:custGeom>
              <a:avLst/>
              <a:gdLst>
                <a:gd name="T0" fmla="*/ 1170 w 1357"/>
                <a:gd name="T1" fmla="*/ 4 h 6"/>
                <a:gd name="T2" fmla="*/ 0 w 1357"/>
                <a:gd name="T3" fmla="*/ 4 h 6"/>
                <a:gd name="T4" fmla="*/ 3 w 1357"/>
                <a:gd name="T5" fmla="*/ 4 h 6"/>
                <a:gd name="T6" fmla="*/ 3 w 1357"/>
                <a:gd name="T7" fmla="*/ 4 h 6"/>
                <a:gd name="T8" fmla="*/ 3 w 1357"/>
                <a:gd name="T9" fmla="*/ 3 h 6"/>
                <a:gd name="T10" fmla="*/ 6 w 1357"/>
                <a:gd name="T11" fmla="*/ 3 h 6"/>
                <a:gd name="T12" fmla="*/ 6 w 1357"/>
                <a:gd name="T13" fmla="*/ 3 h 6"/>
                <a:gd name="T14" fmla="*/ 7 w 1357"/>
                <a:gd name="T15" fmla="*/ 3 h 6"/>
                <a:gd name="T16" fmla="*/ 7 w 1357"/>
                <a:gd name="T17" fmla="*/ 0 h 6"/>
                <a:gd name="T18" fmla="*/ 7 w 1357"/>
                <a:gd name="T19" fmla="*/ 0 h 6"/>
                <a:gd name="T20" fmla="*/ 1160 w 1357"/>
                <a:gd name="T21" fmla="*/ 0 h 6"/>
                <a:gd name="T22" fmla="*/ 1163 w 1357"/>
                <a:gd name="T23" fmla="*/ 0 h 6"/>
                <a:gd name="T24" fmla="*/ 1163 w 1357"/>
                <a:gd name="T25" fmla="*/ 3 h 6"/>
                <a:gd name="T26" fmla="*/ 1164 w 1357"/>
                <a:gd name="T27" fmla="*/ 3 h 6"/>
                <a:gd name="T28" fmla="*/ 1164 w 1357"/>
                <a:gd name="T29" fmla="*/ 3 h 6"/>
                <a:gd name="T30" fmla="*/ 1167 w 1357"/>
                <a:gd name="T31" fmla="*/ 3 h 6"/>
                <a:gd name="T32" fmla="*/ 1167 w 1357"/>
                <a:gd name="T33" fmla="*/ 4 h 6"/>
                <a:gd name="T34" fmla="*/ 1167 w 1357"/>
                <a:gd name="T35" fmla="*/ 4 h 6"/>
                <a:gd name="T36" fmla="*/ 1170 w 1357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57"/>
                <a:gd name="T58" fmla="*/ 0 h 6"/>
                <a:gd name="T59" fmla="*/ 1357 w 135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57" h="6">
                  <a:moveTo>
                    <a:pt x="1357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1345" y="0"/>
                  </a:lnTo>
                  <a:lnTo>
                    <a:pt x="1348" y="0"/>
                  </a:lnTo>
                  <a:lnTo>
                    <a:pt x="1348" y="3"/>
                  </a:lnTo>
                  <a:lnTo>
                    <a:pt x="1351" y="3"/>
                  </a:lnTo>
                  <a:lnTo>
                    <a:pt x="1354" y="3"/>
                  </a:lnTo>
                  <a:lnTo>
                    <a:pt x="1354" y="6"/>
                  </a:lnTo>
                  <a:lnTo>
                    <a:pt x="1357" y="6"/>
                  </a:lnTo>
                  <a:close/>
                </a:path>
              </a:pathLst>
            </a:custGeom>
            <a:solidFill>
              <a:srgbClr val="9E9D9C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13" name="Freeform 21"/>
            <p:cNvSpPr>
              <a:spLocks/>
            </p:cNvSpPr>
            <p:nvPr/>
          </p:nvSpPr>
          <p:spPr bwMode="auto">
            <a:xfrm>
              <a:off x="2299" y="2553"/>
              <a:ext cx="1249" cy="5"/>
            </a:xfrm>
            <a:custGeom>
              <a:avLst/>
              <a:gdLst>
                <a:gd name="T0" fmla="*/ 1160 w 1345"/>
                <a:gd name="T1" fmla="*/ 4 h 6"/>
                <a:gd name="T2" fmla="*/ 0 w 1345"/>
                <a:gd name="T3" fmla="*/ 4 h 6"/>
                <a:gd name="T4" fmla="*/ 0 w 1345"/>
                <a:gd name="T5" fmla="*/ 4 h 6"/>
                <a:gd name="T6" fmla="*/ 3 w 1345"/>
                <a:gd name="T7" fmla="*/ 4 h 6"/>
                <a:gd name="T8" fmla="*/ 3 w 1345"/>
                <a:gd name="T9" fmla="*/ 3 h 6"/>
                <a:gd name="T10" fmla="*/ 6 w 1345"/>
                <a:gd name="T11" fmla="*/ 3 h 6"/>
                <a:gd name="T12" fmla="*/ 6 w 1345"/>
                <a:gd name="T13" fmla="*/ 3 h 6"/>
                <a:gd name="T14" fmla="*/ 6 w 1345"/>
                <a:gd name="T15" fmla="*/ 3 h 6"/>
                <a:gd name="T16" fmla="*/ 7 w 1345"/>
                <a:gd name="T17" fmla="*/ 0 h 6"/>
                <a:gd name="T18" fmla="*/ 7 w 1345"/>
                <a:gd name="T19" fmla="*/ 0 h 6"/>
                <a:gd name="T20" fmla="*/ 1152 w 1345"/>
                <a:gd name="T21" fmla="*/ 0 h 6"/>
                <a:gd name="T22" fmla="*/ 1152 w 1345"/>
                <a:gd name="T23" fmla="*/ 0 h 6"/>
                <a:gd name="T24" fmla="*/ 1154 w 1345"/>
                <a:gd name="T25" fmla="*/ 3 h 6"/>
                <a:gd name="T26" fmla="*/ 1154 w 1345"/>
                <a:gd name="T27" fmla="*/ 3 h 6"/>
                <a:gd name="T28" fmla="*/ 1154 w 1345"/>
                <a:gd name="T29" fmla="*/ 3 h 6"/>
                <a:gd name="T30" fmla="*/ 1157 w 1345"/>
                <a:gd name="T31" fmla="*/ 3 h 6"/>
                <a:gd name="T32" fmla="*/ 1157 w 1345"/>
                <a:gd name="T33" fmla="*/ 4 h 6"/>
                <a:gd name="T34" fmla="*/ 1160 w 1345"/>
                <a:gd name="T35" fmla="*/ 4 h 6"/>
                <a:gd name="T36" fmla="*/ 1160 w 1345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45"/>
                <a:gd name="T58" fmla="*/ 0 h 6"/>
                <a:gd name="T59" fmla="*/ 1345 w 134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45" h="6">
                  <a:moveTo>
                    <a:pt x="1345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1336" y="0"/>
                  </a:lnTo>
                  <a:lnTo>
                    <a:pt x="1339" y="3"/>
                  </a:lnTo>
                  <a:lnTo>
                    <a:pt x="1342" y="3"/>
                  </a:lnTo>
                  <a:lnTo>
                    <a:pt x="1342" y="6"/>
                  </a:lnTo>
                  <a:lnTo>
                    <a:pt x="1345" y="6"/>
                  </a:lnTo>
                  <a:close/>
                </a:path>
              </a:pathLst>
            </a:custGeom>
            <a:solidFill>
              <a:srgbClr val="9E9D9C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14" name="Freeform 22"/>
            <p:cNvSpPr>
              <a:spLocks/>
            </p:cNvSpPr>
            <p:nvPr/>
          </p:nvSpPr>
          <p:spPr bwMode="auto">
            <a:xfrm>
              <a:off x="2301" y="2550"/>
              <a:ext cx="1241" cy="6"/>
            </a:xfrm>
            <a:custGeom>
              <a:avLst/>
              <a:gdLst>
                <a:gd name="T0" fmla="*/ 1153 w 1336"/>
                <a:gd name="T1" fmla="*/ 6 h 6"/>
                <a:gd name="T2" fmla="*/ 0 w 1336"/>
                <a:gd name="T3" fmla="*/ 6 h 6"/>
                <a:gd name="T4" fmla="*/ 3 w 1336"/>
                <a:gd name="T5" fmla="*/ 6 h 6"/>
                <a:gd name="T6" fmla="*/ 3 w 1336"/>
                <a:gd name="T7" fmla="*/ 6 h 6"/>
                <a:gd name="T8" fmla="*/ 6 w 1336"/>
                <a:gd name="T9" fmla="*/ 3 h 6"/>
                <a:gd name="T10" fmla="*/ 6 w 1336"/>
                <a:gd name="T11" fmla="*/ 3 h 6"/>
                <a:gd name="T12" fmla="*/ 7 w 1336"/>
                <a:gd name="T13" fmla="*/ 3 h 6"/>
                <a:gd name="T14" fmla="*/ 7 w 1336"/>
                <a:gd name="T15" fmla="*/ 0 h 6"/>
                <a:gd name="T16" fmla="*/ 10 w 1336"/>
                <a:gd name="T17" fmla="*/ 0 h 6"/>
                <a:gd name="T18" fmla="*/ 10 w 1336"/>
                <a:gd name="T19" fmla="*/ 0 h 6"/>
                <a:gd name="T20" fmla="*/ 1145 w 1336"/>
                <a:gd name="T21" fmla="*/ 0 h 6"/>
                <a:gd name="T22" fmla="*/ 1145 w 1336"/>
                <a:gd name="T23" fmla="*/ 0 h 6"/>
                <a:gd name="T24" fmla="*/ 1147 w 1336"/>
                <a:gd name="T25" fmla="*/ 3 h 6"/>
                <a:gd name="T26" fmla="*/ 1147 w 1336"/>
                <a:gd name="T27" fmla="*/ 3 h 6"/>
                <a:gd name="T28" fmla="*/ 1150 w 1336"/>
                <a:gd name="T29" fmla="*/ 3 h 6"/>
                <a:gd name="T30" fmla="*/ 1150 w 1336"/>
                <a:gd name="T31" fmla="*/ 3 h 6"/>
                <a:gd name="T32" fmla="*/ 1153 w 1336"/>
                <a:gd name="T33" fmla="*/ 6 h 6"/>
                <a:gd name="T34" fmla="*/ 1153 w 1336"/>
                <a:gd name="T35" fmla="*/ 6 h 6"/>
                <a:gd name="T36" fmla="*/ 1153 w 1336"/>
                <a:gd name="T37" fmla="*/ 6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36"/>
                <a:gd name="T58" fmla="*/ 0 h 6"/>
                <a:gd name="T59" fmla="*/ 1336 w 133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36" h="6">
                  <a:moveTo>
                    <a:pt x="1336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27" y="0"/>
                  </a:lnTo>
                  <a:lnTo>
                    <a:pt x="1330" y="3"/>
                  </a:lnTo>
                  <a:lnTo>
                    <a:pt x="1333" y="3"/>
                  </a:lnTo>
                  <a:lnTo>
                    <a:pt x="1336" y="6"/>
                  </a:lnTo>
                  <a:close/>
                </a:path>
              </a:pathLst>
            </a:custGeom>
            <a:solidFill>
              <a:srgbClr val="9E9D9C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15" name="Freeform 23"/>
            <p:cNvSpPr>
              <a:spLocks/>
            </p:cNvSpPr>
            <p:nvPr/>
          </p:nvSpPr>
          <p:spPr bwMode="auto">
            <a:xfrm>
              <a:off x="2307" y="2548"/>
              <a:ext cx="1232" cy="5"/>
            </a:xfrm>
            <a:custGeom>
              <a:avLst/>
              <a:gdLst>
                <a:gd name="T0" fmla="*/ 1144 w 1327"/>
                <a:gd name="T1" fmla="*/ 4 h 6"/>
                <a:gd name="T2" fmla="*/ 0 w 1327"/>
                <a:gd name="T3" fmla="*/ 4 h 6"/>
                <a:gd name="T4" fmla="*/ 3 w 1327"/>
                <a:gd name="T5" fmla="*/ 4 h 6"/>
                <a:gd name="T6" fmla="*/ 3 w 1327"/>
                <a:gd name="T7" fmla="*/ 4 h 6"/>
                <a:gd name="T8" fmla="*/ 6 w 1327"/>
                <a:gd name="T9" fmla="*/ 3 h 6"/>
                <a:gd name="T10" fmla="*/ 6 w 1327"/>
                <a:gd name="T11" fmla="*/ 3 h 6"/>
                <a:gd name="T12" fmla="*/ 6 w 1327"/>
                <a:gd name="T13" fmla="*/ 3 h 6"/>
                <a:gd name="T14" fmla="*/ 7 w 1327"/>
                <a:gd name="T15" fmla="*/ 3 h 6"/>
                <a:gd name="T16" fmla="*/ 7 w 1327"/>
                <a:gd name="T17" fmla="*/ 0 h 6"/>
                <a:gd name="T18" fmla="*/ 10 w 1327"/>
                <a:gd name="T19" fmla="*/ 0 h 6"/>
                <a:gd name="T20" fmla="*/ 1134 w 1327"/>
                <a:gd name="T21" fmla="*/ 0 h 6"/>
                <a:gd name="T22" fmla="*/ 1136 w 1327"/>
                <a:gd name="T23" fmla="*/ 0 h 6"/>
                <a:gd name="T24" fmla="*/ 1136 w 1327"/>
                <a:gd name="T25" fmla="*/ 3 h 6"/>
                <a:gd name="T26" fmla="*/ 1136 w 1327"/>
                <a:gd name="T27" fmla="*/ 3 h 6"/>
                <a:gd name="T28" fmla="*/ 1138 w 1327"/>
                <a:gd name="T29" fmla="*/ 3 h 6"/>
                <a:gd name="T30" fmla="*/ 1138 w 1327"/>
                <a:gd name="T31" fmla="*/ 3 h 6"/>
                <a:gd name="T32" fmla="*/ 1141 w 1327"/>
                <a:gd name="T33" fmla="*/ 4 h 6"/>
                <a:gd name="T34" fmla="*/ 1141 w 1327"/>
                <a:gd name="T35" fmla="*/ 4 h 6"/>
                <a:gd name="T36" fmla="*/ 1144 w 1327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27"/>
                <a:gd name="T58" fmla="*/ 0 h 6"/>
                <a:gd name="T59" fmla="*/ 1327 w 132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27" h="6">
                  <a:moveTo>
                    <a:pt x="1327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15" y="0"/>
                  </a:lnTo>
                  <a:lnTo>
                    <a:pt x="1318" y="0"/>
                  </a:lnTo>
                  <a:lnTo>
                    <a:pt x="1318" y="3"/>
                  </a:lnTo>
                  <a:lnTo>
                    <a:pt x="1321" y="3"/>
                  </a:lnTo>
                  <a:lnTo>
                    <a:pt x="1324" y="6"/>
                  </a:lnTo>
                  <a:lnTo>
                    <a:pt x="1327" y="6"/>
                  </a:lnTo>
                  <a:close/>
                </a:path>
              </a:pathLst>
            </a:custGeom>
            <a:solidFill>
              <a:srgbClr val="9E9D9C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16" name="Freeform 24"/>
            <p:cNvSpPr>
              <a:spLocks/>
            </p:cNvSpPr>
            <p:nvPr/>
          </p:nvSpPr>
          <p:spPr bwMode="auto">
            <a:xfrm>
              <a:off x="2313" y="2545"/>
              <a:ext cx="1221" cy="5"/>
            </a:xfrm>
            <a:custGeom>
              <a:avLst/>
              <a:gdLst>
                <a:gd name="T0" fmla="*/ 1134 w 1315"/>
                <a:gd name="T1" fmla="*/ 4 h 6"/>
                <a:gd name="T2" fmla="*/ 0 w 1315"/>
                <a:gd name="T3" fmla="*/ 4 h 6"/>
                <a:gd name="T4" fmla="*/ 0 w 1315"/>
                <a:gd name="T5" fmla="*/ 4 h 6"/>
                <a:gd name="T6" fmla="*/ 3 w 1315"/>
                <a:gd name="T7" fmla="*/ 3 h 6"/>
                <a:gd name="T8" fmla="*/ 3 w 1315"/>
                <a:gd name="T9" fmla="*/ 3 h 6"/>
                <a:gd name="T10" fmla="*/ 6 w 1315"/>
                <a:gd name="T11" fmla="*/ 3 h 6"/>
                <a:gd name="T12" fmla="*/ 6 w 1315"/>
                <a:gd name="T13" fmla="*/ 3 h 6"/>
                <a:gd name="T14" fmla="*/ 7 w 1315"/>
                <a:gd name="T15" fmla="*/ 3 h 6"/>
                <a:gd name="T16" fmla="*/ 7 w 1315"/>
                <a:gd name="T17" fmla="*/ 0 h 6"/>
                <a:gd name="T18" fmla="*/ 10 w 1315"/>
                <a:gd name="T19" fmla="*/ 0 h 6"/>
                <a:gd name="T20" fmla="*/ 1123 w 1315"/>
                <a:gd name="T21" fmla="*/ 0 h 6"/>
                <a:gd name="T22" fmla="*/ 1126 w 1315"/>
                <a:gd name="T23" fmla="*/ 0 h 6"/>
                <a:gd name="T24" fmla="*/ 1126 w 1315"/>
                <a:gd name="T25" fmla="*/ 3 h 6"/>
                <a:gd name="T26" fmla="*/ 1128 w 1315"/>
                <a:gd name="T27" fmla="*/ 3 h 6"/>
                <a:gd name="T28" fmla="*/ 1128 w 1315"/>
                <a:gd name="T29" fmla="*/ 3 h 6"/>
                <a:gd name="T30" fmla="*/ 1131 w 1315"/>
                <a:gd name="T31" fmla="*/ 3 h 6"/>
                <a:gd name="T32" fmla="*/ 1131 w 1315"/>
                <a:gd name="T33" fmla="*/ 3 h 6"/>
                <a:gd name="T34" fmla="*/ 1131 w 1315"/>
                <a:gd name="T35" fmla="*/ 4 h 6"/>
                <a:gd name="T36" fmla="*/ 1134 w 1315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15"/>
                <a:gd name="T58" fmla="*/ 0 h 6"/>
                <a:gd name="T59" fmla="*/ 1315 w 1315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15" h="6">
                  <a:moveTo>
                    <a:pt x="1315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302" y="0"/>
                  </a:lnTo>
                  <a:lnTo>
                    <a:pt x="1306" y="0"/>
                  </a:lnTo>
                  <a:lnTo>
                    <a:pt x="1306" y="3"/>
                  </a:lnTo>
                  <a:lnTo>
                    <a:pt x="1309" y="3"/>
                  </a:lnTo>
                  <a:lnTo>
                    <a:pt x="1312" y="3"/>
                  </a:lnTo>
                  <a:lnTo>
                    <a:pt x="1312" y="6"/>
                  </a:lnTo>
                  <a:lnTo>
                    <a:pt x="1315" y="6"/>
                  </a:lnTo>
                  <a:close/>
                </a:path>
              </a:pathLst>
            </a:custGeom>
            <a:solidFill>
              <a:srgbClr val="9E9D9C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17" name="Freeform 25"/>
            <p:cNvSpPr>
              <a:spLocks/>
            </p:cNvSpPr>
            <p:nvPr/>
          </p:nvSpPr>
          <p:spPr bwMode="auto">
            <a:xfrm>
              <a:off x="2318" y="2543"/>
              <a:ext cx="1210" cy="5"/>
            </a:xfrm>
            <a:custGeom>
              <a:avLst/>
              <a:gdLst>
                <a:gd name="T0" fmla="*/ 1124 w 1303"/>
                <a:gd name="T1" fmla="*/ 4 h 6"/>
                <a:gd name="T2" fmla="*/ 0 w 1303"/>
                <a:gd name="T3" fmla="*/ 4 h 6"/>
                <a:gd name="T4" fmla="*/ 0 w 1303"/>
                <a:gd name="T5" fmla="*/ 4 h 6"/>
                <a:gd name="T6" fmla="*/ 3 w 1303"/>
                <a:gd name="T7" fmla="*/ 4 h 6"/>
                <a:gd name="T8" fmla="*/ 3 w 1303"/>
                <a:gd name="T9" fmla="*/ 3 h 6"/>
                <a:gd name="T10" fmla="*/ 6 w 1303"/>
                <a:gd name="T11" fmla="*/ 3 h 6"/>
                <a:gd name="T12" fmla="*/ 6 w 1303"/>
                <a:gd name="T13" fmla="*/ 3 h 6"/>
                <a:gd name="T14" fmla="*/ 7 w 1303"/>
                <a:gd name="T15" fmla="*/ 3 h 6"/>
                <a:gd name="T16" fmla="*/ 7 w 1303"/>
                <a:gd name="T17" fmla="*/ 0 h 6"/>
                <a:gd name="T18" fmla="*/ 10 w 1303"/>
                <a:gd name="T19" fmla="*/ 0 h 6"/>
                <a:gd name="T20" fmla="*/ 1112 w 1303"/>
                <a:gd name="T21" fmla="*/ 0 h 6"/>
                <a:gd name="T22" fmla="*/ 1115 w 1303"/>
                <a:gd name="T23" fmla="*/ 0 h 6"/>
                <a:gd name="T24" fmla="*/ 1115 w 1303"/>
                <a:gd name="T25" fmla="*/ 3 h 6"/>
                <a:gd name="T26" fmla="*/ 1117 w 1303"/>
                <a:gd name="T27" fmla="*/ 3 h 6"/>
                <a:gd name="T28" fmla="*/ 1117 w 1303"/>
                <a:gd name="T29" fmla="*/ 3 h 6"/>
                <a:gd name="T30" fmla="*/ 1121 w 1303"/>
                <a:gd name="T31" fmla="*/ 3 h 6"/>
                <a:gd name="T32" fmla="*/ 1121 w 1303"/>
                <a:gd name="T33" fmla="*/ 4 h 6"/>
                <a:gd name="T34" fmla="*/ 1124 w 1303"/>
                <a:gd name="T35" fmla="*/ 4 h 6"/>
                <a:gd name="T36" fmla="*/ 1124 w 1303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303"/>
                <a:gd name="T58" fmla="*/ 0 h 6"/>
                <a:gd name="T59" fmla="*/ 1303 w 130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303" h="6">
                  <a:moveTo>
                    <a:pt x="1303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90" y="0"/>
                  </a:lnTo>
                  <a:lnTo>
                    <a:pt x="1293" y="0"/>
                  </a:lnTo>
                  <a:lnTo>
                    <a:pt x="1293" y="3"/>
                  </a:lnTo>
                  <a:lnTo>
                    <a:pt x="1296" y="3"/>
                  </a:lnTo>
                  <a:lnTo>
                    <a:pt x="1300" y="3"/>
                  </a:lnTo>
                  <a:lnTo>
                    <a:pt x="1300" y="6"/>
                  </a:lnTo>
                  <a:lnTo>
                    <a:pt x="1303" y="6"/>
                  </a:lnTo>
                  <a:close/>
                </a:path>
              </a:pathLst>
            </a:custGeom>
            <a:solidFill>
              <a:srgbClr val="9E9D9C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18" name="Freeform 26"/>
            <p:cNvSpPr>
              <a:spLocks/>
            </p:cNvSpPr>
            <p:nvPr/>
          </p:nvSpPr>
          <p:spPr bwMode="auto">
            <a:xfrm>
              <a:off x="2324" y="2540"/>
              <a:ext cx="1198" cy="5"/>
            </a:xfrm>
            <a:custGeom>
              <a:avLst/>
              <a:gdLst>
                <a:gd name="T0" fmla="*/ 1113 w 1290"/>
                <a:gd name="T1" fmla="*/ 4 h 6"/>
                <a:gd name="T2" fmla="*/ 0 w 1290"/>
                <a:gd name="T3" fmla="*/ 4 h 6"/>
                <a:gd name="T4" fmla="*/ 0 w 1290"/>
                <a:gd name="T5" fmla="*/ 4 h 6"/>
                <a:gd name="T6" fmla="*/ 3 w 1290"/>
                <a:gd name="T7" fmla="*/ 4 h 6"/>
                <a:gd name="T8" fmla="*/ 3 w 1290"/>
                <a:gd name="T9" fmla="*/ 3 h 6"/>
                <a:gd name="T10" fmla="*/ 6 w 1290"/>
                <a:gd name="T11" fmla="*/ 3 h 6"/>
                <a:gd name="T12" fmla="*/ 6 w 1290"/>
                <a:gd name="T13" fmla="*/ 3 h 6"/>
                <a:gd name="T14" fmla="*/ 7 w 1290"/>
                <a:gd name="T15" fmla="*/ 3 h 6"/>
                <a:gd name="T16" fmla="*/ 7 w 1290"/>
                <a:gd name="T17" fmla="*/ 0 h 6"/>
                <a:gd name="T18" fmla="*/ 10 w 1290"/>
                <a:gd name="T19" fmla="*/ 0 h 6"/>
                <a:gd name="T20" fmla="*/ 1102 w 1290"/>
                <a:gd name="T21" fmla="*/ 0 h 6"/>
                <a:gd name="T22" fmla="*/ 1105 w 1290"/>
                <a:gd name="T23" fmla="*/ 0 h 6"/>
                <a:gd name="T24" fmla="*/ 1105 w 1290"/>
                <a:gd name="T25" fmla="*/ 3 h 6"/>
                <a:gd name="T26" fmla="*/ 1107 w 1290"/>
                <a:gd name="T27" fmla="*/ 3 h 6"/>
                <a:gd name="T28" fmla="*/ 1107 w 1290"/>
                <a:gd name="T29" fmla="*/ 3 h 6"/>
                <a:gd name="T30" fmla="*/ 1110 w 1290"/>
                <a:gd name="T31" fmla="*/ 3 h 6"/>
                <a:gd name="T32" fmla="*/ 1110 w 1290"/>
                <a:gd name="T33" fmla="*/ 4 h 6"/>
                <a:gd name="T34" fmla="*/ 1113 w 1290"/>
                <a:gd name="T35" fmla="*/ 4 h 6"/>
                <a:gd name="T36" fmla="*/ 1113 w 1290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90"/>
                <a:gd name="T58" fmla="*/ 0 h 6"/>
                <a:gd name="T59" fmla="*/ 1290 w 129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90" h="6">
                  <a:moveTo>
                    <a:pt x="1290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78" y="0"/>
                  </a:lnTo>
                  <a:lnTo>
                    <a:pt x="1281" y="0"/>
                  </a:lnTo>
                  <a:lnTo>
                    <a:pt x="1281" y="3"/>
                  </a:lnTo>
                  <a:lnTo>
                    <a:pt x="1284" y="3"/>
                  </a:lnTo>
                  <a:lnTo>
                    <a:pt x="1287" y="3"/>
                  </a:lnTo>
                  <a:lnTo>
                    <a:pt x="1287" y="6"/>
                  </a:lnTo>
                  <a:lnTo>
                    <a:pt x="1290" y="6"/>
                  </a:lnTo>
                  <a:close/>
                </a:path>
              </a:pathLst>
            </a:custGeom>
            <a:solidFill>
              <a:srgbClr val="9C9B9B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19" name="Freeform 27"/>
            <p:cNvSpPr>
              <a:spLocks/>
            </p:cNvSpPr>
            <p:nvPr/>
          </p:nvSpPr>
          <p:spPr bwMode="auto">
            <a:xfrm>
              <a:off x="2329" y="2538"/>
              <a:ext cx="1187" cy="5"/>
            </a:xfrm>
            <a:custGeom>
              <a:avLst/>
              <a:gdLst>
                <a:gd name="T0" fmla="*/ 1102 w 1278"/>
                <a:gd name="T1" fmla="*/ 4 h 6"/>
                <a:gd name="T2" fmla="*/ 0 w 1278"/>
                <a:gd name="T3" fmla="*/ 4 h 6"/>
                <a:gd name="T4" fmla="*/ 0 w 1278"/>
                <a:gd name="T5" fmla="*/ 4 h 6"/>
                <a:gd name="T6" fmla="*/ 3 w 1278"/>
                <a:gd name="T7" fmla="*/ 3 h 6"/>
                <a:gd name="T8" fmla="*/ 3 w 1278"/>
                <a:gd name="T9" fmla="*/ 3 h 6"/>
                <a:gd name="T10" fmla="*/ 6 w 1278"/>
                <a:gd name="T11" fmla="*/ 3 h 6"/>
                <a:gd name="T12" fmla="*/ 6 w 1278"/>
                <a:gd name="T13" fmla="*/ 3 h 6"/>
                <a:gd name="T14" fmla="*/ 7 w 1278"/>
                <a:gd name="T15" fmla="*/ 0 h 6"/>
                <a:gd name="T16" fmla="*/ 7 w 1278"/>
                <a:gd name="T17" fmla="*/ 0 h 6"/>
                <a:gd name="T18" fmla="*/ 10 w 1278"/>
                <a:gd name="T19" fmla="*/ 0 h 6"/>
                <a:gd name="T20" fmla="*/ 1092 w 1278"/>
                <a:gd name="T21" fmla="*/ 0 h 6"/>
                <a:gd name="T22" fmla="*/ 1095 w 1278"/>
                <a:gd name="T23" fmla="*/ 0 h 6"/>
                <a:gd name="T24" fmla="*/ 1095 w 1278"/>
                <a:gd name="T25" fmla="*/ 0 h 6"/>
                <a:gd name="T26" fmla="*/ 1097 w 1278"/>
                <a:gd name="T27" fmla="*/ 3 h 6"/>
                <a:gd name="T28" fmla="*/ 1097 w 1278"/>
                <a:gd name="T29" fmla="*/ 3 h 6"/>
                <a:gd name="T30" fmla="*/ 1100 w 1278"/>
                <a:gd name="T31" fmla="*/ 3 h 6"/>
                <a:gd name="T32" fmla="*/ 1100 w 1278"/>
                <a:gd name="T33" fmla="*/ 4 h 6"/>
                <a:gd name="T34" fmla="*/ 1102 w 1278"/>
                <a:gd name="T35" fmla="*/ 4 h 6"/>
                <a:gd name="T36" fmla="*/ 1102 w 1278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78"/>
                <a:gd name="T58" fmla="*/ 0 h 6"/>
                <a:gd name="T59" fmla="*/ 1278 w 127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78" h="6">
                  <a:moveTo>
                    <a:pt x="1278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66" y="0"/>
                  </a:lnTo>
                  <a:lnTo>
                    <a:pt x="1269" y="0"/>
                  </a:lnTo>
                  <a:lnTo>
                    <a:pt x="1272" y="3"/>
                  </a:lnTo>
                  <a:lnTo>
                    <a:pt x="1275" y="3"/>
                  </a:lnTo>
                  <a:lnTo>
                    <a:pt x="1275" y="6"/>
                  </a:lnTo>
                  <a:lnTo>
                    <a:pt x="1278" y="6"/>
                  </a:lnTo>
                  <a:close/>
                </a:path>
              </a:pathLst>
            </a:custGeom>
            <a:solidFill>
              <a:srgbClr val="9C9B9B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20" name="Freeform 28"/>
            <p:cNvSpPr>
              <a:spLocks/>
            </p:cNvSpPr>
            <p:nvPr/>
          </p:nvSpPr>
          <p:spPr bwMode="auto">
            <a:xfrm>
              <a:off x="2335" y="2535"/>
              <a:ext cx="1176" cy="5"/>
            </a:xfrm>
            <a:custGeom>
              <a:avLst/>
              <a:gdLst>
                <a:gd name="T0" fmla="*/ 1092 w 1266"/>
                <a:gd name="T1" fmla="*/ 4 h 6"/>
                <a:gd name="T2" fmla="*/ 0 w 1266"/>
                <a:gd name="T3" fmla="*/ 4 h 6"/>
                <a:gd name="T4" fmla="*/ 0 w 1266"/>
                <a:gd name="T5" fmla="*/ 4 h 6"/>
                <a:gd name="T6" fmla="*/ 3 w 1266"/>
                <a:gd name="T7" fmla="*/ 3 h 6"/>
                <a:gd name="T8" fmla="*/ 3 w 1266"/>
                <a:gd name="T9" fmla="*/ 3 h 6"/>
                <a:gd name="T10" fmla="*/ 6 w 1266"/>
                <a:gd name="T11" fmla="*/ 3 h 6"/>
                <a:gd name="T12" fmla="*/ 6 w 1266"/>
                <a:gd name="T13" fmla="*/ 3 h 6"/>
                <a:gd name="T14" fmla="*/ 7 w 1266"/>
                <a:gd name="T15" fmla="*/ 0 h 6"/>
                <a:gd name="T16" fmla="*/ 7 w 1266"/>
                <a:gd name="T17" fmla="*/ 0 h 6"/>
                <a:gd name="T18" fmla="*/ 10 w 1266"/>
                <a:gd name="T19" fmla="*/ 0 h 6"/>
                <a:gd name="T20" fmla="*/ 1082 w 1266"/>
                <a:gd name="T21" fmla="*/ 0 h 6"/>
                <a:gd name="T22" fmla="*/ 1082 w 1266"/>
                <a:gd name="T23" fmla="*/ 0 h 6"/>
                <a:gd name="T24" fmla="*/ 1085 w 1266"/>
                <a:gd name="T25" fmla="*/ 0 h 6"/>
                <a:gd name="T26" fmla="*/ 1087 w 1266"/>
                <a:gd name="T27" fmla="*/ 3 h 6"/>
                <a:gd name="T28" fmla="*/ 1087 w 1266"/>
                <a:gd name="T29" fmla="*/ 3 h 6"/>
                <a:gd name="T30" fmla="*/ 1090 w 1266"/>
                <a:gd name="T31" fmla="*/ 3 h 6"/>
                <a:gd name="T32" fmla="*/ 1090 w 1266"/>
                <a:gd name="T33" fmla="*/ 3 h 6"/>
                <a:gd name="T34" fmla="*/ 1092 w 1266"/>
                <a:gd name="T35" fmla="*/ 4 h 6"/>
                <a:gd name="T36" fmla="*/ 1092 w 1266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66"/>
                <a:gd name="T58" fmla="*/ 0 h 6"/>
                <a:gd name="T59" fmla="*/ 1266 w 126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66" h="6">
                  <a:moveTo>
                    <a:pt x="1266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54" y="0"/>
                  </a:lnTo>
                  <a:lnTo>
                    <a:pt x="1257" y="0"/>
                  </a:lnTo>
                  <a:lnTo>
                    <a:pt x="1260" y="3"/>
                  </a:lnTo>
                  <a:lnTo>
                    <a:pt x="1263" y="3"/>
                  </a:lnTo>
                  <a:lnTo>
                    <a:pt x="1266" y="6"/>
                  </a:lnTo>
                  <a:close/>
                </a:path>
              </a:pathLst>
            </a:custGeom>
            <a:solidFill>
              <a:srgbClr val="9C9B9B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21" name="Freeform 29"/>
            <p:cNvSpPr>
              <a:spLocks/>
            </p:cNvSpPr>
            <p:nvPr/>
          </p:nvSpPr>
          <p:spPr bwMode="auto">
            <a:xfrm>
              <a:off x="2340" y="2533"/>
              <a:ext cx="1165" cy="5"/>
            </a:xfrm>
            <a:custGeom>
              <a:avLst/>
              <a:gdLst>
                <a:gd name="T0" fmla="*/ 1082 w 1254"/>
                <a:gd name="T1" fmla="*/ 4 h 6"/>
                <a:gd name="T2" fmla="*/ 0 w 1254"/>
                <a:gd name="T3" fmla="*/ 4 h 6"/>
                <a:gd name="T4" fmla="*/ 0 w 1254"/>
                <a:gd name="T5" fmla="*/ 4 h 6"/>
                <a:gd name="T6" fmla="*/ 3 w 1254"/>
                <a:gd name="T7" fmla="*/ 3 h 6"/>
                <a:gd name="T8" fmla="*/ 3 w 1254"/>
                <a:gd name="T9" fmla="*/ 3 h 6"/>
                <a:gd name="T10" fmla="*/ 6 w 1254"/>
                <a:gd name="T11" fmla="*/ 3 h 6"/>
                <a:gd name="T12" fmla="*/ 6 w 1254"/>
                <a:gd name="T13" fmla="*/ 3 h 6"/>
                <a:gd name="T14" fmla="*/ 7 w 1254"/>
                <a:gd name="T15" fmla="*/ 0 h 6"/>
                <a:gd name="T16" fmla="*/ 7 w 1254"/>
                <a:gd name="T17" fmla="*/ 0 h 6"/>
                <a:gd name="T18" fmla="*/ 10 w 1254"/>
                <a:gd name="T19" fmla="*/ 0 h 6"/>
                <a:gd name="T20" fmla="*/ 1072 w 1254"/>
                <a:gd name="T21" fmla="*/ 0 h 6"/>
                <a:gd name="T22" fmla="*/ 1072 w 1254"/>
                <a:gd name="T23" fmla="*/ 0 h 6"/>
                <a:gd name="T24" fmla="*/ 1075 w 1254"/>
                <a:gd name="T25" fmla="*/ 0 h 6"/>
                <a:gd name="T26" fmla="*/ 1075 w 1254"/>
                <a:gd name="T27" fmla="*/ 3 h 6"/>
                <a:gd name="T28" fmla="*/ 1077 w 1254"/>
                <a:gd name="T29" fmla="*/ 3 h 6"/>
                <a:gd name="T30" fmla="*/ 1077 w 1254"/>
                <a:gd name="T31" fmla="*/ 3 h 6"/>
                <a:gd name="T32" fmla="*/ 1080 w 1254"/>
                <a:gd name="T33" fmla="*/ 3 h 6"/>
                <a:gd name="T34" fmla="*/ 1082 w 1254"/>
                <a:gd name="T35" fmla="*/ 4 h 6"/>
                <a:gd name="T36" fmla="*/ 1082 w 1254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54"/>
                <a:gd name="T58" fmla="*/ 0 h 6"/>
                <a:gd name="T59" fmla="*/ 1254 w 125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54" h="6">
                  <a:moveTo>
                    <a:pt x="1254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0"/>
                  </a:lnTo>
                  <a:lnTo>
                    <a:pt x="12" y="0"/>
                  </a:lnTo>
                  <a:lnTo>
                    <a:pt x="1242" y="0"/>
                  </a:lnTo>
                  <a:lnTo>
                    <a:pt x="1245" y="0"/>
                  </a:lnTo>
                  <a:lnTo>
                    <a:pt x="1245" y="3"/>
                  </a:lnTo>
                  <a:lnTo>
                    <a:pt x="1248" y="3"/>
                  </a:lnTo>
                  <a:lnTo>
                    <a:pt x="1251" y="3"/>
                  </a:lnTo>
                  <a:lnTo>
                    <a:pt x="1254" y="6"/>
                  </a:lnTo>
                  <a:close/>
                </a:path>
              </a:pathLst>
            </a:custGeom>
            <a:solidFill>
              <a:srgbClr val="9C9B9B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22" name="Freeform 30"/>
            <p:cNvSpPr>
              <a:spLocks/>
            </p:cNvSpPr>
            <p:nvPr/>
          </p:nvSpPr>
          <p:spPr bwMode="auto">
            <a:xfrm>
              <a:off x="2346" y="2530"/>
              <a:ext cx="1154" cy="5"/>
            </a:xfrm>
            <a:custGeom>
              <a:avLst/>
              <a:gdLst>
                <a:gd name="T0" fmla="*/ 1072 w 1242"/>
                <a:gd name="T1" fmla="*/ 4 h 6"/>
                <a:gd name="T2" fmla="*/ 0 w 1242"/>
                <a:gd name="T3" fmla="*/ 4 h 6"/>
                <a:gd name="T4" fmla="*/ 0 w 1242"/>
                <a:gd name="T5" fmla="*/ 4 h 6"/>
                <a:gd name="T6" fmla="*/ 3 w 1242"/>
                <a:gd name="T7" fmla="*/ 3 h 6"/>
                <a:gd name="T8" fmla="*/ 3 w 1242"/>
                <a:gd name="T9" fmla="*/ 3 h 6"/>
                <a:gd name="T10" fmla="*/ 6 w 1242"/>
                <a:gd name="T11" fmla="*/ 3 h 6"/>
                <a:gd name="T12" fmla="*/ 8 w 1242"/>
                <a:gd name="T13" fmla="*/ 3 h 6"/>
                <a:gd name="T14" fmla="*/ 8 w 1242"/>
                <a:gd name="T15" fmla="*/ 0 h 6"/>
                <a:gd name="T16" fmla="*/ 11 w 1242"/>
                <a:gd name="T17" fmla="*/ 0 h 6"/>
                <a:gd name="T18" fmla="*/ 11 w 1242"/>
                <a:gd name="T19" fmla="*/ 0 h 6"/>
                <a:gd name="T20" fmla="*/ 1059 w 1242"/>
                <a:gd name="T21" fmla="*/ 0 h 6"/>
                <a:gd name="T22" fmla="*/ 1062 w 1242"/>
                <a:gd name="T23" fmla="*/ 0 h 6"/>
                <a:gd name="T24" fmla="*/ 1065 w 1242"/>
                <a:gd name="T25" fmla="*/ 0 h 6"/>
                <a:gd name="T26" fmla="*/ 1065 w 1242"/>
                <a:gd name="T27" fmla="*/ 3 h 6"/>
                <a:gd name="T28" fmla="*/ 1067 w 1242"/>
                <a:gd name="T29" fmla="*/ 3 h 6"/>
                <a:gd name="T30" fmla="*/ 1067 w 1242"/>
                <a:gd name="T31" fmla="*/ 3 h 6"/>
                <a:gd name="T32" fmla="*/ 1069 w 1242"/>
                <a:gd name="T33" fmla="*/ 3 h 6"/>
                <a:gd name="T34" fmla="*/ 1069 w 1242"/>
                <a:gd name="T35" fmla="*/ 4 h 6"/>
                <a:gd name="T36" fmla="*/ 1072 w 1242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42"/>
                <a:gd name="T58" fmla="*/ 0 h 6"/>
                <a:gd name="T59" fmla="*/ 1242 w 124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42" h="6">
                  <a:moveTo>
                    <a:pt x="1242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227" y="0"/>
                  </a:lnTo>
                  <a:lnTo>
                    <a:pt x="1230" y="0"/>
                  </a:lnTo>
                  <a:lnTo>
                    <a:pt x="1233" y="0"/>
                  </a:lnTo>
                  <a:lnTo>
                    <a:pt x="1233" y="3"/>
                  </a:lnTo>
                  <a:lnTo>
                    <a:pt x="1236" y="3"/>
                  </a:lnTo>
                  <a:lnTo>
                    <a:pt x="1239" y="3"/>
                  </a:lnTo>
                  <a:lnTo>
                    <a:pt x="1239" y="6"/>
                  </a:lnTo>
                  <a:lnTo>
                    <a:pt x="1242" y="6"/>
                  </a:lnTo>
                  <a:close/>
                </a:path>
              </a:pathLst>
            </a:custGeom>
            <a:solidFill>
              <a:srgbClr val="9C9B9B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23" name="Freeform 31"/>
            <p:cNvSpPr>
              <a:spLocks/>
            </p:cNvSpPr>
            <p:nvPr/>
          </p:nvSpPr>
          <p:spPr bwMode="auto">
            <a:xfrm>
              <a:off x="2352" y="2527"/>
              <a:ext cx="1142" cy="6"/>
            </a:xfrm>
            <a:custGeom>
              <a:avLst/>
              <a:gdLst>
                <a:gd name="T0" fmla="*/ 1060 w 1230"/>
                <a:gd name="T1" fmla="*/ 6 h 6"/>
                <a:gd name="T2" fmla="*/ 0 w 1230"/>
                <a:gd name="T3" fmla="*/ 6 h 6"/>
                <a:gd name="T4" fmla="*/ 4 w 1230"/>
                <a:gd name="T5" fmla="*/ 6 h 6"/>
                <a:gd name="T6" fmla="*/ 4 w 1230"/>
                <a:gd name="T7" fmla="*/ 3 h 6"/>
                <a:gd name="T8" fmla="*/ 6 w 1230"/>
                <a:gd name="T9" fmla="*/ 3 h 6"/>
                <a:gd name="T10" fmla="*/ 6 w 1230"/>
                <a:gd name="T11" fmla="*/ 3 h 6"/>
                <a:gd name="T12" fmla="*/ 8 w 1230"/>
                <a:gd name="T13" fmla="*/ 3 h 6"/>
                <a:gd name="T14" fmla="*/ 8 w 1230"/>
                <a:gd name="T15" fmla="*/ 0 h 6"/>
                <a:gd name="T16" fmla="*/ 11 w 1230"/>
                <a:gd name="T17" fmla="*/ 0 h 6"/>
                <a:gd name="T18" fmla="*/ 11 w 1230"/>
                <a:gd name="T19" fmla="*/ 0 h 6"/>
                <a:gd name="T20" fmla="*/ 1047 w 1230"/>
                <a:gd name="T21" fmla="*/ 0 h 6"/>
                <a:gd name="T22" fmla="*/ 1050 w 1230"/>
                <a:gd name="T23" fmla="*/ 0 h 6"/>
                <a:gd name="T24" fmla="*/ 1050 w 1230"/>
                <a:gd name="T25" fmla="*/ 0 h 6"/>
                <a:gd name="T26" fmla="*/ 1053 w 1230"/>
                <a:gd name="T27" fmla="*/ 3 h 6"/>
                <a:gd name="T28" fmla="*/ 1053 w 1230"/>
                <a:gd name="T29" fmla="*/ 3 h 6"/>
                <a:gd name="T30" fmla="*/ 1055 w 1230"/>
                <a:gd name="T31" fmla="*/ 3 h 6"/>
                <a:gd name="T32" fmla="*/ 1058 w 1230"/>
                <a:gd name="T33" fmla="*/ 3 h 6"/>
                <a:gd name="T34" fmla="*/ 1058 w 1230"/>
                <a:gd name="T35" fmla="*/ 6 h 6"/>
                <a:gd name="T36" fmla="*/ 1060 w 1230"/>
                <a:gd name="T37" fmla="*/ 6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30"/>
                <a:gd name="T58" fmla="*/ 0 h 6"/>
                <a:gd name="T59" fmla="*/ 1230 w 123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30" h="6">
                  <a:moveTo>
                    <a:pt x="1230" y="6"/>
                  </a:moveTo>
                  <a:lnTo>
                    <a:pt x="0" y="6"/>
                  </a:lnTo>
                  <a:lnTo>
                    <a:pt x="4" y="6"/>
                  </a:lnTo>
                  <a:lnTo>
                    <a:pt x="4" y="3"/>
                  </a:lnTo>
                  <a:lnTo>
                    <a:pt x="7" y="3"/>
                  </a:lnTo>
                  <a:lnTo>
                    <a:pt x="10" y="3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215" y="0"/>
                  </a:lnTo>
                  <a:lnTo>
                    <a:pt x="1218" y="0"/>
                  </a:lnTo>
                  <a:lnTo>
                    <a:pt x="1221" y="3"/>
                  </a:lnTo>
                  <a:lnTo>
                    <a:pt x="1224" y="3"/>
                  </a:lnTo>
                  <a:lnTo>
                    <a:pt x="1227" y="3"/>
                  </a:lnTo>
                  <a:lnTo>
                    <a:pt x="1227" y="6"/>
                  </a:lnTo>
                  <a:lnTo>
                    <a:pt x="1230" y="6"/>
                  </a:lnTo>
                  <a:close/>
                </a:path>
              </a:pathLst>
            </a:custGeom>
            <a:solidFill>
              <a:srgbClr val="9C9B9B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24" name="Freeform 32"/>
            <p:cNvSpPr>
              <a:spLocks/>
            </p:cNvSpPr>
            <p:nvPr/>
          </p:nvSpPr>
          <p:spPr bwMode="auto">
            <a:xfrm>
              <a:off x="2358" y="2525"/>
              <a:ext cx="1128" cy="5"/>
            </a:xfrm>
            <a:custGeom>
              <a:avLst/>
              <a:gdLst>
                <a:gd name="T0" fmla="*/ 1048 w 1214"/>
                <a:gd name="T1" fmla="*/ 4 h 6"/>
                <a:gd name="T2" fmla="*/ 0 w 1214"/>
                <a:gd name="T3" fmla="*/ 4 h 6"/>
                <a:gd name="T4" fmla="*/ 3 w 1214"/>
                <a:gd name="T5" fmla="*/ 4 h 6"/>
                <a:gd name="T6" fmla="*/ 3 w 1214"/>
                <a:gd name="T7" fmla="*/ 3 h 6"/>
                <a:gd name="T8" fmla="*/ 6 w 1214"/>
                <a:gd name="T9" fmla="*/ 3 h 6"/>
                <a:gd name="T10" fmla="*/ 7 w 1214"/>
                <a:gd name="T11" fmla="*/ 3 h 6"/>
                <a:gd name="T12" fmla="*/ 7 w 1214"/>
                <a:gd name="T13" fmla="*/ 3 h 6"/>
                <a:gd name="T14" fmla="*/ 10 w 1214"/>
                <a:gd name="T15" fmla="*/ 0 h 6"/>
                <a:gd name="T16" fmla="*/ 10 w 1214"/>
                <a:gd name="T17" fmla="*/ 0 h 6"/>
                <a:gd name="T18" fmla="*/ 13 w 1214"/>
                <a:gd name="T19" fmla="*/ 0 h 6"/>
                <a:gd name="T20" fmla="*/ 1035 w 1214"/>
                <a:gd name="T21" fmla="*/ 0 h 6"/>
                <a:gd name="T22" fmla="*/ 1038 w 1214"/>
                <a:gd name="T23" fmla="*/ 0 h 6"/>
                <a:gd name="T24" fmla="*/ 1041 w 1214"/>
                <a:gd name="T25" fmla="*/ 0 h 6"/>
                <a:gd name="T26" fmla="*/ 1041 w 1214"/>
                <a:gd name="T27" fmla="*/ 3 h 6"/>
                <a:gd name="T28" fmla="*/ 1043 w 1214"/>
                <a:gd name="T29" fmla="*/ 3 h 6"/>
                <a:gd name="T30" fmla="*/ 1045 w 1214"/>
                <a:gd name="T31" fmla="*/ 3 h 6"/>
                <a:gd name="T32" fmla="*/ 1045 w 1214"/>
                <a:gd name="T33" fmla="*/ 3 h 6"/>
                <a:gd name="T34" fmla="*/ 1048 w 1214"/>
                <a:gd name="T35" fmla="*/ 4 h 6"/>
                <a:gd name="T36" fmla="*/ 1048 w 1214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14"/>
                <a:gd name="T58" fmla="*/ 0 h 6"/>
                <a:gd name="T59" fmla="*/ 1214 w 121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14" h="6">
                  <a:moveTo>
                    <a:pt x="1214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199" y="0"/>
                  </a:lnTo>
                  <a:lnTo>
                    <a:pt x="1202" y="0"/>
                  </a:lnTo>
                  <a:lnTo>
                    <a:pt x="1205" y="0"/>
                  </a:lnTo>
                  <a:lnTo>
                    <a:pt x="1205" y="3"/>
                  </a:lnTo>
                  <a:lnTo>
                    <a:pt x="1208" y="3"/>
                  </a:lnTo>
                  <a:lnTo>
                    <a:pt x="1211" y="3"/>
                  </a:lnTo>
                  <a:lnTo>
                    <a:pt x="1214" y="6"/>
                  </a:lnTo>
                  <a:close/>
                </a:path>
              </a:pathLst>
            </a:custGeom>
            <a:solidFill>
              <a:srgbClr val="9C9B9B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25" name="Freeform 33"/>
            <p:cNvSpPr>
              <a:spLocks/>
            </p:cNvSpPr>
            <p:nvPr/>
          </p:nvSpPr>
          <p:spPr bwMode="auto">
            <a:xfrm>
              <a:off x="2364" y="2522"/>
              <a:ext cx="1116" cy="5"/>
            </a:xfrm>
            <a:custGeom>
              <a:avLst/>
              <a:gdLst>
                <a:gd name="T0" fmla="*/ 1036 w 1202"/>
                <a:gd name="T1" fmla="*/ 4 h 6"/>
                <a:gd name="T2" fmla="*/ 0 w 1202"/>
                <a:gd name="T3" fmla="*/ 4 h 6"/>
                <a:gd name="T4" fmla="*/ 3 w 1202"/>
                <a:gd name="T5" fmla="*/ 4 h 6"/>
                <a:gd name="T6" fmla="*/ 6 w 1202"/>
                <a:gd name="T7" fmla="*/ 3 h 6"/>
                <a:gd name="T8" fmla="*/ 6 w 1202"/>
                <a:gd name="T9" fmla="*/ 3 h 6"/>
                <a:gd name="T10" fmla="*/ 7 w 1202"/>
                <a:gd name="T11" fmla="*/ 3 h 6"/>
                <a:gd name="T12" fmla="*/ 10 w 1202"/>
                <a:gd name="T13" fmla="*/ 3 h 6"/>
                <a:gd name="T14" fmla="*/ 10 w 1202"/>
                <a:gd name="T15" fmla="*/ 0 h 6"/>
                <a:gd name="T16" fmla="*/ 13 w 1202"/>
                <a:gd name="T17" fmla="*/ 0 h 6"/>
                <a:gd name="T18" fmla="*/ 13 w 1202"/>
                <a:gd name="T19" fmla="*/ 0 h 6"/>
                <a:gd name="T20" fmla="*/ 1023 w 1202"/>
                <a:gd name="T21" fmla="*/ 0 h 6"/>
                <a:gd name="T22" fmla="*/ 1023 w 1202"/>
                <a:gd name="T23" fmla="*/ 0 h 6"/>
                <a:gd name="T24" fmla="*/ 1026 w 1202"/>
                <a:gd name="T25" fmla="*/ 0 h 6"/>
                <a:gd name="T26" fmla="*/ 1029 w 1202"/>
                <a:gd name="T27" fmla="*/ 3 h 6"/>
                <a:gd name="T28" fmla="*/ 1029 w 1202"/>
                <a:gd name="T29" fmla="*/ 3 h 6"/>
                <a:gd name="T30" fmla="*/ 1031 w 1202"/>
                <a:gd name="T31" fmla="*/ 3 h 6"/>
                <a:gd name="T32" fmla="*/ 1033 w 1202"/>
                <a:gd name="T33" fmla="*/ 3 h 6"/>
                <a:gd name="T34" fmla="*/ 1033 w 1202"/>
                <a:gd name="T35" fmla="*/ 4 h 6"/>
                <a:gd name="T36" fmla="*/ 1036 w 1202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202"/>
                <a:gd name="T58" fmla="*/ 0 h 6"/>
                <a:gd name="T59" fmla="*/ 1202 w 120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202" h="6">
                  <a:moveTo>
                    <a:pt x="1202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187" y="0"/>
                  </a:lnTo>
                  <a:lnTo>
                    <a:pt x="1190" y="0"/>
                  </a:lnTo>
                  <a:lnTo>
                    <a:pt x="1193" y="3"/>
                  </a:lnTo>
                  <a:lnTo>
                    <a:pt x="1196" y="3"/>
                  </a:lnTo>
                  <a:lnTo>
                    <a:pt x="1199" y="3"/>
                  </a:lnTo>
                  <a:lnTo>
                    <a:pt x="1199" y="6"/>
                  </a:lnTo>
                  <a:lnTo>
                    <a:pt x="1202" y="6"/>
                  </a:lnTo>
                  <a:close/>
                </a:path>
              </a:pathLst>
            </a:custGeom>
            <a:solidFill>
              <a:srgbClr val="9C9B9B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26" name="Freeform 34"/>
            <p:cNvSpPr>
              <a:spLocks/>
            </p:cNvSpPr>
            <p:nvPr/>
          </p:nvSpPr>
          <p:spPr bwMode="auto">
            <a:xfrm>
              <a:off x="2372" y="2520"/>
              <a:ext cx="1100" cy="5"/>
            </a:xfrm>
            <a:custGeom>
              <a:avLst/>
              <a:gdLst>
                <a:gd name="T0" fmla="*/ 1022 w 1184"/>
                <a:gd name="T1" fmla="*/ 4 h 6"/>
                <a:gd name="T2" fmla="*/ 0 w 1184"/>
                <a:gd name="T3" fmla="*/ 4 h 6"/>
                <a:gd name="T4" fmla="*/ 0 w 1184"/>
                <a:gd name="T5" fmla="*/ 4 h 6"/>
                <a:gd name="T6" fmla="*/ 3 w 1184"/>
                <a:gd name="T7" fmla="*/ 3 h 6"/>
                <a:gd name="T8" fmla="*/ 6 w 1184"/>
                <a:gd name="T9" fmla="*/ 3 h 6"/>
                <a:gd name="T10" fmla="*/ 6 w 1184"/>
                <a:gd name="T11" fmla="*/ 3 h 6"/>
                <a:gd name="T12" fmla="*/ 7 w 1184"/>
                <a:gd name="T13" fmla="*/ 3 h 6"/>
                <a:gd name="T14" fmla="*/ 10 w 1184"/>
                <a:gd name="T15" fmla="*/ 0 h 6"/>
                <a:gd name="T16" fmla="*/ 10 w 1184"/>
                <a:gd name="T17" fmla="*/ 0 h 6"/>
                <a:gd name="T18" fmla="*/ 13 w 1184"/>
                <a:gd name="T19" fmla="*/ 0 h 6"/>
                <a:gd name="T20" fmla="*/ 1009 w 1184"/>
                <a:gd name="T21" fmla="*/ 0 h 6"/>
                <a:gd name="T22" fmla="*/ 1012 w 1184"/>
                <a:gd name="T23" fmla="*/ 0 h 6"/>
                <a:gd name="T24" fmla="*/ 1012 w 1184"/>
                <a:gd name="T25" fmla="*/ 0 h 6"/>
                <a:gd name="T26" fmla="*/ 1015 w 1184"/>
                <a:gd name="T27" fmla="*/ 3 h 6"/>
                <a:gd name="T28" fmla="*/ 1016 w 1184"/>
                <a:gd name="T29" fmla="*/ 3 h 6"/>
                <a:gd name="T30" fmla="*/ 1016 w 1184"/>
                <a:gd name="T31" fmla="*/ 3 h 6"/>
                <a:gd name="T32" fmla="*/ 1019 w 1184"/>
                <a:gd name="T33" fmla="*/ 3 h 6"/>
                <a:gd name="T34" fmla="*/ 1022 w 1184"/>
                <a:gd name="T35" fmla="*/ 4 h 6"/>
                <a:gd name="T36" fmla="*/ 1022 w 1184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84"/>
                <a:gd name="T58" fmla="*/ 0 h 6"/>
                <a:gd name="T59" fmla="*/ 1184 w 118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84" h="6">
                  <a:moveTo>
                    <a:pt x="1184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169" y="0"/>
                  </a:lnTo>
                  <a:lnTo>
                    <a:pt x="1172" y="0"/>
                  </a:lnTo>
                  <a:lnTo>
                    <a:pt x="1175" y="3"/>
                  </a:lnTo>
                  <a:lnTo>
                    <a:pt x="1178" y="3"/>
                  </a:lnTo>
                  <a:lnTo>
                    <a:pt x="1181" y="3"/>
                  </a:lnTo>
                  <a:lnTo>
                    <a:pt x="1184" y="6"/>
                  </a:lnTo>
                  <a:close/>
                </a:path>
              </a:pathLst>
            </a:custGeom>
            <a:solidFill>
              <a:srgbClr val="9C9B9B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27" name="Freeform 35"/>
            <p:cNvSpPr>
              <a:spLocks/>
            </p:cNvSpPr>
            <p:nvPr/>
          </p:nvSpPr>
          <p:spPr bwMode="auto">
            <a:xfrm>
              <a:off x="2378" y="2517"/>
              <a:ext cx="1088" cy="5"/>
            </a:xfrm>
            <a:custGeom>
              <a:avLst/>
              <a:gdLst>
                <a:gd name="T0" fmla="*/ 1010 w 1172"/>
                <a:gd name="T1" fmla="*/ 4 h 6"/>
                <a:gd name="T2" fmla="*/ 0 w 1172"/>
                <a:gd name="T3" fmla="*/ 4 h 6"/>
                <a:gd name="T4" fmla="*/ 3 w 1172"/>
                <a:gd name="T5" fmla="*/ 4 h 6"/>
                <a:gd name="T6" fmla="*/ 6 w 1172"/>
                <a:gd name="T7" fmla="*/ 3 h 6"/>
                <a:gd name="T8" fmla="*/ 6 w 1172"/>
                <a:gd name="T9" fmla="*/ 3 h 6"/>
                <a:gd name="T10" fmla="*/ 7 w 1172"/>
                <a:gd name="T11" fmla="*/ 3 h 6"/>
                <a:gd name="T12" fmla="*/ 10 w 1172"/>
                <a:gd name="T13" fmla="*/ 3 h 6"/>
                <a:gd name="T14" fmla="*/ 10 w 1172"/>
                <a:gd name="T15" fmla="*/ 0 h 6"/>
                <a:gd name="T16" fmla="*/ 13 w 1172"/>
                <a:gd name="T17" fmla="*/ 0 h 6"/>
                <a:gd name="T18" fmla="*/ 16 w 1172"/>
                <a:gd name="T19" fmla="*/ 0 h 6"/>
                <a:gd name="T20" fmla="*/ 994 w 1172"/>
                <a:gd name="T21" fmla="*/ 0 h 6"/>
                <a:gd name="T22" fmla="*/ 997 w 1172"/>
                <a:gd name="T23" fmla="*/ 0 h 6"/>
                <a:gd name="T24" fmla="*/ 1000 w 1172"/>
                <a:gd name="T25" fmla="*/ 0 h 6"/>
                <a:gd name="T26" fmla="*/ 1000 w 1172"/>
                <a:gd name="T27" fmla="*/ 3 h 6"/>
                <a:gd name="T28" fmla="*/ 1003 w 1172"/>
                <a:gd name="T29" fmla="*/ 3 h 6"/>
                <a:gd name="T30" fmla="*/ 1004 w 1172"/>
                <a:gd name="T31" fmla="*/ 3 h 6"/>
                <a:gd name="T32" fmla="*/ 1004 w 1172"/>
                <a:gd name="T33" fmla="*/ 3 h 6"/>
                <a:gd name="T34" fmla="*/ 1007 w 1172"/>
                <a:gd name="T35" fmla="*/ 4 h 6"/>
                <a:gd name="T36" fmla="*/ 1010 w 1172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72"/>
                <a:gd name="T58" fmla="*/ 0 h 6"/>
                <a:gd name="T59" fmla="*/ 1172 w 117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72" h="6">
                  <a:moveTo>
                    <a:pt x="1172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154" y="0"/>
                  </a:lnTo>
                  <a:lnTo>
                    <a:pt x="1157" y="0"/>
                  </a:lnTo>
                  <a:lnTo>
                    <a:pt x="1160" y="0"/>
                  </a:lnTo>
                  <a:lnTo>
                    <a:pt x="1160" y="3"/>
                  </a:lnTo>
                  <a:lnTo>
                    <a:pt x="1163" y="3"/>
                  </a:lnTo>
                  <a:lnTo>
                    <a:pt x="1166" y="3"/>
                  </a:lnTo>
                  <a:lnTo>
                    <a:pt x="1169" y="6"/>
                  </a:lnTo>
                  <a:lnTo>
                    <a:pt x="1172" y="6"/>
                  </a:lnTo>
                  <a:close/>
                </a:path>
              </a:pathLst>
            </a:custGeom>
            <a:solidFill>
              <a:srgbClr val="9C9B9B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28" name="Freeform 36"/>
            <p:cNvSpPr>
              <a:spLocks/>
            </p:cNvSpPr>
            <p:nvPr/>
          </p:nvSpPr>
          <p:spPr bwMode="auto">
            <a:xfrm>
              <a:off x="2386" y="2515"/>
              <a:ext cx="1072" cy="5"/>
            </a:xfrm>
            <a:custGeom>
              <a:avLst/>
              <a:gdLst>
                <a:gd name="T0" fmla="*/ 996 w 1154"/>
                <a:gd name="T1" fmla="*/ 4 h 6"/>
                <a:gd name="T2" fmla="*/ 0 w 1154"/>
                <a:gd name="T3" fmla="*/ 4 h 6"/>
                <a:gd name="T4" fmla="*/ 3 w 1154"/>
                <a:gd name="T5" fmla="*/ 4 h 6"/>
                <a:gd name="T6" fmla="*/ 3 w 1154"/>
                <a:gd name="T7" fmla="*/ 3 h 6"/>
                <a:gd name="T8" fmla="*/ 6 w 1154"/>
                <a:gd name="T9" fmla="*/ 3 h 6"/>
                <a:gd name="T10" fmla="*/ 7 w 1154"/>
                <a:gd name="T11" fmla="*/ 3 h 6"/>
                <a:gd name="T12" fmla="*/ 7 w 1154"/>
                <a:gd name="T13" fmla="*/ 3 h 6"/>
                <a:gd name="T14" fmla="*/ 10 w 1154"/>
                <a:gd name="T15" fmla="*/ 0 h 6"/>
                <a:gd name="T16" fmla="*/ 13 w 1154"/>
                <a:gd name="T17" fmla="*/ 0 h 6"/>
                <a:gd name="T18" fmla="*/ 13 w 1154"/>
                <a:gd name="T19" fmla="*/ 0 h 6"/>
                <a:gd name="T20" fmla="*/ 979 w 1154"/>
                <a:gd name="T21" fmla="*/ 0 h 6"/>
                <a:gd name="T22" fmla="*/ 982 w 1154"/>
                <a:gd name="T23" fmla="*/ 0 h 6"/>
                <a:gd name="T24" fmla="*/ 986 w 1154"/>
                <a:gd name="T25" fmla="*/ 0 h 6"/>
                <a:gd name="T26" fmla="*/ 986 w 1154"/>
                <a:gd name="T27" fmla="*/ 3 h 6"/>
                <a:gd name="T28" fmla="*/ 988 w 1154"/>
                <a:gd name="T29" fmla="*/ 3 h 6"/>
                <a:gd name="T30" fmla="*/ 990 w 1154"/>
                <a:gd name="T31" fmla="*/ 3 h 6"/>
                <a:gd name="T32" fmla="*/ 993 w 1154"/>
                <a:gd name="T33" fmla="*/ 3 h 6"/>
                <a:gd name="T34" fmla="*/ 993 w 1154"/>
                <a:gd name="T35" fmla="*/ 4 h 6"/>
                <a:gd name="T36" fmla="*/ 996 w 1154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54"/>
                <a:gd name="T58" fmla="*/ 0 h 6"/>
                <a:gd name="T59" fmla="*/ 1154 w 115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54" h="6">
                  <a:moveTo>
                    <a:pt x="1154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135" y="0"/>
                  </a:lnTo>
                  <a:lnTo>
                    <a:pt x="1138" y="0"/>
                  </a:lnTo>
                  <a:lnTo>
                    <a:pt x="1142" y="0"/>
                  </a:lnTo>
                  <a:lnTo>
                    <a:pt x="1142" y="3"/>
                  </a:lnTo>
                  <a:lnTo>
                    <a:pt x="1145" y="3"/>
                  </a:lnTo>
                  <a:lnTo>
                    <a:pt x="1148" y="3"/>
                  </a:lnTo>
                  <a:lnTo>
                    <a:pt x="1151" y="3"/>
                  </a:lnTo>
                  <a:lnTo>
                    <a:pt x="1151" y="6"/>
                  </a:lnTo>
                  <a:lnTo>
                    <a:pt x="1154" y="6"/>
                  </a:lnTo>
                  <a:close/>
                </a:path>
              </a:pathLst>
            </a:custGeom>
            <a:solidFill>
              <a:srgbClr val="9A9998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29" name="Freeform 37"/>
            <p:cNvSpPr>
              <a:spLocks/>
            </p:cNvSpPr>
            <p:nvPr/>
          </p:nvSpPr>
          <p:spPr bwMode="auto">
            <a:xfrm>
              <a:off x="2394" y="2512"/>
              <a:ext cx="1055" cy="5"/>
            </a:xfrm>
            <a:custGeom>
              <a:avLst/>
              <a:gdLst>
                <a:gd name="T0" fmla="*/ 980 w 1136"/>
                <a:gd name="T1" fmla="*/ 4 h 6"/>
                <a:gd name="T2" fmla="*/ 0 w 1136"/>
                <a:gd name="T3" fmla="*/ 4 h 6"/>
                <a:gd name="T4" fmla="*/ 0 w 1136"/>
                <a:gd name="T5" fmla="*/ 4 h 6"/>
                <a:gd name="T6" fmla="*/ 3 w 1136"/>
                <a:gd name="T7" fmla="*/ 3 h 6"/>
                <a:gd name="T8" fmla="*/ 6 w 1136"/>
                <a:gd name="T9" fmla="*/ 3 h 6"/>
                <a:gd name="T10" fmla="*/ 6 w 1136"/>
                <a:gd name="T11" fmla="*/ 3 h 6"/>
                <a:gd name="T12" fmla="*/ 7 w 1136"/>
                <a:gd name="T13" fmla="*/ 3 h 6"/>
                <a:gd name="T14" fmla="*/ 10 w 1136"/>
                <a:gd name="T15" fmla="*/ 0 h 6"/>
                <a:gd name="T16" fmla="*/ 10 w 1136"/>
                <a:gd name="T17" fmla="*/ 0 h 6"/>
                <a:gd name="T18" fmla="*/ 13 w 1136"/>
                <a:gd name="T19" fmla="*/ 0 h 6"/>
                <a:gd name="T20" fmla="*/ 963 w 1136"/>
                <a:gd name="T21" fmla="*/ 0 h 6"/>
                <a:gd name="T22" fmla="*/ 966 w 1136"/>
                <a:gd name="T23" fmla="*/ 0 h 6"/>
                <a:gd name="T24" fmla="*/ 969 w 1136"/>
                <a:gd name="T25" fmla="*/ 0 h 6"/>
                <a:gd name="T26" fmla="*/ 969 w 1136"/>
                <a:gd name="T27" fmla="*/ 3 h 6"/>
                <a:gd name="T28" fmla="*/ 971 w 1136"/>
                <a:gd name="T29" fmla="*/ 3 h 6"/>
                <a:gd name="T30" fmla="*/ 973 w 1136"/>
                <a:gd name="T31" fmla="*/ 3 h 6"/>
                <a:gd name="T32" fmla="*/ 977 w 1136"/>
                <a:gd name="T33" fmla="*/ 3 h 6"/>
                <a:gd name="T34" fmla="*/ 977 w 1136"/>
                <a:gd name="T35" fmla="*/ 4 h 6"/>
                <a:gd name="T36" fmla="*/ 980 w 1136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36"/>
                <a:gd name="T58" fmla="*/ 0 h 6"/>
                <a:gd name="T59" fmla="*/ 1136 w 113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36" h="6">
                  <a:moveTo>
                    <a:pt x="1136" y="6"/>
                  </a:moveTo>
                  <a:lnTo>
                    <a:pt x="0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117" y="0"/>
                  </a:lnTo>
                  <a:lnTo>
                    <a:pt x="1120" y="0"/>
                  </a:lnTo>
                  <a:lnTo>
                    <a:pt x="1123" y="0"/>
                  </a:lnTo>
                  <a:lnTo>
                    <a:pt x="1123" y="3"/>
                  </a:lnTo>
                  <a:lnTo>
                    <a:pt x="1126" y="3"/>
                  </a:lnTo>
                  <a:lnTo>
                    <a:pt x="1129" y="3"/>
                  </a:lnTo>
                  <a:lnTo>
                    <a:pt x="1133" y="3"/>
                  </a:lnTo>
                  <a:lnTo>
                    <a:pt x="1133" y="6"/>
                  </a:lnTo>
                  <a:lnTo>
                    <a:pt x="1136" y="6"/>
                  </a:lnTo>
                  <a:close/>
                </a:path>
              </a:pathLst>
            </a:custGeom>
            <a:solidFill>
              <a:srgbClr val="9A9998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30" name="Freeform 38"/>
            <p:cNvSpPr>
              <a:spLocks/>
            </p:cNvSpPr>
            <p:nvPr/>
          </p:nvSpPr>
          <p:spPr bwMode="auto">
            <a:xfrm>
              <a:off x="2400" y="2510"/>
              <a:ext cx="1040" cy="5"/>
            </a:xfrm>
            <a:custGeom>
              <a:avLst/>
              <a:gdLst>
                <a:gd name="T0" fmla="*/ 966 w 1120"/>
                <a:gd name="T1" fmla="*/ 4 h 6"/>
                <a:gd name="T2" fmla="*/ 0 w 1120"/>
                <a:gd name="T3" fmla="*/ 4 h 6"/>
                <a:gd name="T4" fmla="*/ 3 w 1120"/>
                <a:gd name="T5" fmla="*/ 4 h 6"/>
                <a:gd name="T6" fmla="*/ 6 w 1120"/>
                <a:gd name="T7" fmla="*/ 3 h 6"/>
                <a:gd name="T8" fmla="*/ 7 w 1120"/>
                <a:gd name="T9" fmla="*/ 3 h 6"/>
                <a:gd name="T10" fmla="*/ 7 w 1120"/>
                <a:gd name="T11" fmla="*/ 3 h 6"/>
                <a:gd name="T12" fmla="*/ 10 w 1120"/>
                <a:gd name="T13" fmla="*/ 3 h 6"/>
                <a:gd name="T14" fmla="*/ 13 w 1120"/>
                <a:gd name="T15" fmla="*/ 0 h 6"/>
                <a:gd name="T16" fmla="*/ 13 w 1120"/>
                <a:gd name="T17" fmla="*/ 0 h 6"/>
                <a:gd name="T18" fmla="*/ 16 w 1120"/>
                <a:gd name="T19" fmla="*/ 0 h 6"/>
                <a:gd name="T20" fmla="*/ 950 w 1120"/>
                <a:gd name="T21" fmla="*/ 0 h 6"/>
                <a:gd name="T22" fmla="*/ 953 w 1120"/>
                <a:gd name="T23" fmla="*/ 0 h 6"/>
                <a:gd name="T24" fmla="*/ 953 w 1120"/>
                <a:gd name="T25" fmla="*/ 0 h 6"/>
                <a:gd name="T26" fmla="*/ 956 w 1120"/>
                <a:gd name="T27" fmla="*/ 3 h 6"/>
                <a:gd name="T28" fmla="*/ 958 w 1120"/>
                <a:gd name="T29" fmla="*/ 3 h 6"/>
                <a:gd name="T30" fmla="*/ 960 w 1120"/>
                <a:gd name="T31" fmla="*/ 3 h 6"/>
                <a:gd name="T32" fmla="*/ 963 w 1120"/>
                <a:gd name="T33" fmla="*/ 3 h 6"/>
                <a:gd name="T34" fmla="*/ 963 w 1120"/>
                <a:gd name="T35" fmla="*/ 4 h 6"/>
                <a:gd name="T36" fmla="*/ 966 w 1120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20"/>
                <a:gd name="T58" fmla="*/ 0 h 6"/>
                <a:gd name="T59" fmla="*/ 1120 w 112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20" h="6">
                  <a:moveTo>
                    <a:pt x="1120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102" y="0"/>
                  </a:lnTo>
                  <a:lnTo>
                    <a:pt x="1105" y="0"/>
                  </a:lnTo>
                  <a:lnTo>
                    <a:pt x="1108" y="3"/>
                  </a:lnTo>
                  <a:lnTo>
                    <a:pt x="1111" y="3"/>
                  </a:lnTo>
                  <a:lnTo>
                    <a:pt x="1114" y="3"/>
                  </a:lnTo>
                  <a:lnTo>
                    <a:pt x="1117" y="3"/>
                  </a:lnTo>
                  <a:lnTo>
                    <a:pt x="1117" y="6"/>
                  </a:lnTo>
                  <a:lnTo>
                    <a:pt x="1120" y="6"/>
                  </a:lnTo>
                  <a:close/>
                </a:path>
              </a:pathLst>
            </a:custGeom>
            <a:solidFill>
              <a:srgbClr val="9A9998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31" name="Freeform 39"/>
            <p:cNvSpPr>
              <a:spLocks/>
            </p:cNvSpPr>
            <p:nvPr/>
          </p:nvSpPr>
          <p:spPr bwMode="auto">
            <a:xfrm>
              <a:off x="2408" y="2507"/>
              <a:ext cx="1024" cy="5"/>
            </a:xfrm>
            <a:custGeom>
              <a:avLst/>
              <a:gdLst>
                <a:gd name="T0" fmla="*/ 952 w 1102"/>
                <a:gd name="T1" fmla="*/ 4 h 6"/>
                <a:gd name="T2" fmla="*/ 0 w 1102"/>
                <a:gd name="T3" fmla="*/ 4 h 6"/>
                <a:gd name="T4" fmla="*/ 3 w 1102"/>
                <a:gd name="T5" fmla="*/ 4 h 6"/>
                <a:gd name="T6" fmla="*/ 6 w 1102"/>
                <a:gd name="T7" fmla="*/ 3 h 6"/>
                <a:gd name="T8" fmla="*/ 6 w 1102"/>
                <a:gd name="T9" fmla="*/ 3 h 6"/>
                <a:gd name="T10" fmla="*/ 7 w 1102"/>
                <a:gd name="T11" fmla="*/ 3 h 6"/>
                <a:gd name="T12" fmla="*/ 10 w 1102"/>
                <a:gd name="T13" fmla="*/ 3 h 6"/>
                <a:gd name="T14" fmla="*/ 13 w 1102"/>
                <a:gd name="T15" fmla="*/ 0 h 6"/>
                <a:gd name="T16" fmla="*/ 16 w 1102"/>
                <a:gd name="T17" fmla="*/ 0 h 6"/>
                <a:gd name="T18" fmla="*/ 16 w 1102"/>
                <a:gd name="T19" fmla="*/ 0 h 6"/>
                <a:gd name="T20" fmla="*/ 933 w 1102"/>
                <a:gd name="T21" fmla="*/ 0 h 6"/>
                <a:gd name="T22" fmla="*/ 936 w 1102"/>
                <a:gd name="T23" fmla="*/ 0 h 6"/>
                <a:gd name="T24" fmla="*/ 939 w 1102"/>
                <a:gd name="T25" fmla="*/ 0 h 6"/>
                <a:gd name="T26" fmla="*/ 941 w 1102"/>
                <a:gd name="T27" fmla="*/ 3 h 6"/>
                <a:gd name="T28" fmla="*/ 944 w 1102"/>
                <a:gd name="T29" fmla="*/ 3 h 6"/>
                <a:gd name="T30" fmla="*/ 946 w 1102"/>
                <a:gd name="T31" fmla="*/ 3 h 6"/>
                <a:gd name="T32" fmla="*/ 946 w 1102"/>
                <a:gd name="T33" fmla="*/ 3 h 6"/>
                <a:gd name="T34" fmla="*/ 949 w 1102"/>
                <a:gd name="T35" fmla="*/ 4 h 6"/>
                <a:gd name="T36" fmla="*/ 952 w 1102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102"/>
                <a:gd name="T58" fmla="*/ 0 h 6"/>
                <a:gd name="T59" fmla="*/ 1102 w 1102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102" h="6">
                  <a:moveTo>
                    <a:pt x="1102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1081" y="0"/>
                  </a:lnTo>
                  <a:lnTo>
                    <a:pt x="1084" y="0"/>
                  </a:lnTo>
                  <a:lnTo>
                    <a:pt x="1087" y="0"/>
                  </a:lnTo>
                  <a:lnTo>
                    <a:pt x="1090" y="3"/>
                  </a:lnTo>
                  <a:lnTo>
                    <a:pt x="1093" y="3"/>
                  </a:lnTo>
                  <a:lnTo>
                    <a:pt x="1096" y="3"/>
                  </a:lnTo>
                  <a:lnTo>
                    <a:pt x="1099" y="6"/>
                  </a:lnTo>
                  <a:lnTo>
                    <a:pt x="1102" y="6"/>
                  </a:lnTo>
                  <a:close/>
                </a:path>
              </a:pathLst>
            </a:custGeom>
            <a:solidFill>
              <a:srgbClr val="9A9998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32" name="Freeform 40"/>
            <p:cNvSpPr>
              <a:spLocks/>
            </p:cNvSpPr>
            <p:nvPr/>
          </p:nvSpPr>
          <p:spPr bwMode="auto">
            <a:xfrm>
              <a:off x="2417" y="2504"/>
              <a:ext cx="1006" cy="6"/>
            </a:xfrm>
            <a:custGeom>
              <a:avLst/>
              <a:gdLst>
                <a:gd name="T0" fmla="*/ 934 w 1084"/>
                <a:gd name="T1" fmla="*/ 5 h 7"/>
                <a:gd name="T2" fmla="*/ 0 w 1084"/>
                <a:gd name="T3" fmla="*/ 5 h 7"/>
                <a:gd name="T4" fmla="*/ 3 w 1084"/>
                <a:gd name="T5" fmla="*/ 5 h 7"/>
                <a:gd name="T6" fmla="*/ 6 w 1084"/>
                <a:gd name="T7" fmla="*/ 3 h 7"/>
                <a:gd name="T8" fmla="*/ 7 w 1084"/>
                <a:gd name="T9" fmla="*/ 3 h 7"/>
                <a:gd name="T10" fmla="*/ 7 w 1084"/>
                <a:gd name="T11" fmla="*/ 3 h 7"/>
                <a:gd name="T12" fmla="*/ 10 w 1084"/>
                <a:gd name="T13" fmla="*/ 3 h 7"/>
                <a:gd name="T14" fmla="*/ 13 w 1084"/>
                <a:gd name="T15" fmla="*/ 0 h 7"/>
                <a:gd name="T16" fmla="*/ 17 w 1084"/>
                <a:gd name="T17" fmla="*/ 0 h 7"/>
                <a:gd name="T18" fmla="*/ 19 w 1084"/>
                <a:gd name="T19" fmla="*/ 0 h 7"/>
                <a:gd name="T20" fmla="*/ 916 w 1084"/>
                <a:gd name="T21" fmla="*/ 0 h 7"/>
                <a:gd name="T22" fmla="*/ 918 w 1084"/>
                <a:gd name="T23" fmla="*/ 0 h 7"/>
                <a:gd name="T24" fmla="*/ 918 w 1084"/>
                <a:gd name="T25" fmla="*/ 0 h 7"/>
                <a:gd name="T26" fmla="*/ 921 w 1084"/>
                <a:gd name="T27" fmla="*/ 3 h 7"/>
                <a:gd name="T28" fmla="*/ 923 w 1084"/>
                <a:gd name="T29" fmla="*/ 3 h 7"/>
                <a:gd name="T30" fmla="*/ 926 w 1084"/>
                <a:gd name="T31" fmla="*/ 3 h 7"/>
                <a:gd name="T32" fmla="*/ 928 w 1084"/>
                <a:gd name="T33" fmla="*/ 3 h 7"/>
                <a:gd name="T34" fmla="*/ 931 w 1084"/>
                <a:gd name="T35" fmla="*/ 5 h 7"/>
                <a:gd name="T36" fmla="*/ 934 w 1084"/>
                <a:gd name="T37" fmla="*/ 5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84"/>
                <a:gd name="T58" fmla="*/ 0 h 7"/>
                <a:gd name="T59" fmla="*/ 1084 w 1084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84" h="7">
                  <a:moveTo>
                    <a:pt x="1084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6" y="4"/>
                  </a:lnTo>
                  <a:lnTo>
                    <a:pt x="9" y="4"/>
                  </a:lnTo>
                  <a:lnTo>
                    <a:pt x="12" y="4"/>
                  </a:lnTo>
                  <a:lnTo>
                    <a:pt x="15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1063" y="0"/>
                  </a:lnTo>
                  <a:lnTo>
                    <a:pt x="1066" y="0"/>
                  </a:lnTo>
                  <a:lnTo>
                    <a:pt x="1069" y="4"/>
                  </a:lnTo>
                  <a:lnTo>
                    <a:pt x="1072" y="4"/>
                  </a:lnTo>
                  <a:lnTo>
                    <a:pt x="1075" y="4"/>
                  </a:lnTo>
                  <a:lnTo>
                    <a:pt x="1078" y="4"/>
                  </a:lnTo>
                  <a:lnTo>
                    <a:pt x="1081" y="7"/>
                  </a:lnTo>
                  <a:lnTo>
                    <a:pt x="1084" y="7"/>
                  </a:lnTo>
                  <a:close/>
                </a:path>
              </a:pathLst>
            </a:custGeom>
            <a:solidFill>
              <a:srgbClr val="9A9998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33" name="Freeform 41"/>
            <p:cNvSpPr>
              <a:spLocks/>
            </p:cNvSpPr>
            <p:nvPr/>
          </p:nvSpPr>
          <p:spPr bwMode="auto">
            <a:xfrm>
              <a:off x="2425" y="2501"/>
              <a:ext cx="987" cy="6"/>
            </a:xfrm>
            <a:custGeom>
              <a:avLst/>
              <a:gdLst>
                <a:gd name="T0" fmla="*/ 916 w 1063"/>
                <a:gd name="T1" fmla="*/ 5 h 7"/>
                <a:gd name="T2" fmla="*/ 0 w 1063"/>
                <a:gd name="T3" fmla="*/ 5 h 7"/>
                <a:gd name="T4" fmla="*/ 3 w 1063"/>
                <a:gd name="T5" fmla="*/ 5 h 7"/>
                <a:gd name="T6" fmla="*/ 6 w 1063"/>
                <a:gd name="T7" fmla="*/ 3 h 7"/>
                <a:gd name="T8" fmla="*/ 8 w 1063"/>
                <a:gd name="T9" fmla="*/ 3 h 7"/>
                <a:gd name="T10" fmla="*/ 11 w 1063"/>
                <a:gd name="T11" fmla="*/ 3 h 7"/>
                <a:gd name="T12" fmla="*/ 14 w 1063"/>
                <a:gd name="T13" fmla="*/ 3 h 7"/>
                <a:gd name="T14" fmla="*/ 14 w 1063"/>
                <a:gd name="T15" fmla="*/ 0 h 7"/>
                <a:gd name="T16" fmla="*/ 17 w 1063"/>
                <a:gd name="T17" fmla="*/ 0 h 7"/>
                <a:gd name="T18" fmla="*/ 19 w 1063"/>
                <a:gd name="T19" fmla="*/ 0 h 7"/>
                <a:gd name="T20" fmla="*/ 899 w 1063"/>
                <a:gd name="T21" fmla="*/ 0 h 7"/>
                <a:gd name="T22" fmla="*/ 901 w 1063"/>
                <a:gd name="T23" fmla="*/ 0 h 7"/>
                <a:gd name="T24" fmla="*/ 903 w 1063"/>
                <a:gd name="T25" fmla="*/ 0 h 7"/>
                <a:gd name="T26" fmla="*/ 906 w 1063"/>
                <a:gd name="T27" fmla="*/ 3 h 7"/>
                <a:gd name="T28" fmla="*/ 909 w 1063"/>
                <a:gd name="T29" fmla="*/ 3 h 7"/>
                <a:gd name="T30" fmla="*/ 909 w 1063"/>
                <a:gd name="T31" fmla="*/ 3 h 7"/>
                <a:gd name="T32" fmla="*/ 911 w 1063"/>
                <a:gd name="T33" fmla="*/ 3 h 7"/>
                <a:gd name="T34" fmla="*/ 914 w 1063"/>
                <a:gd name="T35" fmla="*/ 5 h 7"/>
                <a:gd name="T36" fmla="*/ 916 w 1063"/>
                <a:gd name="T37" fmla="*/ 5 h 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63"/>
                <a:gd name="T58" fmla="*/ 0 h 7"/>
                <a:gd name="T59" fmla="*/ 1063 w 1063"/>
                <a:gd name="T60" fmla="*/ 7 h 7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63" h="7">
                  <a:moveTo>
                    <a:pt x="1063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6" y="3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6" y="3"/>
                  </a:lnTo>
                  <a:lnTo>
                    <a:pt x="16" y="0"/>
                  </a:lnTo>
                  <a:lnTo>
                    <a:pt x="19" y="0"/>
                  </a:lnTo>
                  <a:lnTo>
                    <a:pt x="22" y="0"/>
                  </a:lnTo>
                  <a:lnTo>
                    <a:pt x="1042" y="0"/>
                  </a:lnTo>
                  <a:lnTo>
                    <a:pt x="1045" y="0"/>
                  </a:lnTo>
                  <a:lnTo>
                    <a:pt x="1048" y="0"/>
                  </a:lnTo>
                  <a:lnTo>
                    <a:pt x="1051" y="3"/>
                  </a:lnTo>
                  <a:lnTo>
                    <a:pt x="1054" y="3"/>
                  </a:lnTo>
                  <a:lnTo>
                    <a:pt x="1057" y="3"/>
                  </a:lnTo>
                  <a:lnTo>
                    <a:pt x="1060" y="7"/>
                  </a:lnTo>
                  <a:lnTo>
                    <a:pt x="1063" y="7"/>
                  </a:lnTo>
                  <a:close/>
                </a:path>
              </a:pathLst>
            </a:custGeom>
            <a:solidFill>
              <a:srgbClr val="9A9998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34" name="Freeform 42"/>
            <p:cNvSpPr>
              <a:spLocks/>
            </p:cNvSpPr>
            <p:nvPr/>
          </p:nvSpPr>
          <p:spPr bwMode="auto">
            <a:xfrm>
              <a:off x="2437" y="2499"/>
              <a:ext cx="967" cy="5"/>
            </a:xfrm>
            <a:custGeom>
              <a:avLst/>
              <a:gdLst>
                <a:gd name="T0" fmla="*/ 898 w 1041"/>
                <a:gd name="T1" fmla="*/ 4 h 6"/>
                <a:gd name="T2" fmla="*/ 0 w 1041"/>
                <a:gd name="T3" fmla="*/ 4 h 6"/>
                <a:gd name="T4" fmla="*/ 3 w 1041"/>
                <a:gd name="T5" fmla="*/ 4 h 6"/>
                <a:gd name="T6" fmla="*/ 3 w 1041"/>
                <a:gd name="T7" fmla="*/ 3 h 6"/>
                <a:gd name="T8" fmla="*/ 6 w 1041"/>
                <a:gd name="T9" fmla="*/ 3 h 6"/>
                <a:gd name="T10" fmla="*/ 7 w 1041"/>
                <a:gd name="T11" fmla="*/ 3 h 6"/>
                <a:gd name="T12" fmla="*/ 10 w 1041"/>
                <a:gd name="T13" fmla="*/ 3 h 6"/>
                <a:gd name="T14" fmla="*/ 13 w 1041"/>
                <a:gd name="T15" fmla="*/ 0 h 6"/>
                <a:gd name="T16" fmla="*/ 16 w 1041"/>
                <a:gd name="T17" fmla="*/ 0 h 6"/>
                <a:gd name="T18" fmla="*/ 19 w 1041"/>
                <a:gd name="T19" fmla="*/ 0 h 6"/>
                <a:gd name="T20" fmla="*/ 875 w 1041"/>
                <a:gd name="T21" fmla="*/ 0 h 6"/>
                <a:gd name="T22" fmla="*/ 878 w 1041"/>
                <a:gd name="T23" fmla="*/ 0 h 6"/>
                <a:gd name="T24" fmla="*/ 882 w 1041"/>
                <a:gd name="T25" fmla="*/ 0 h 6"/>
                <a:gd name="T26" fmla="*/ 885 w 1041"/>
                <a:gd name="T27" fmla="*/ 3 h 6"/>
                <a:gd name="T28" fmla="*/ 888 w 1041"/>
                <a:gd name="T29" fmla="*/ 3 h 6"/>
                <a:gd name="T30" fmla="*/ 891 w 1041"/>
                <a:gd name="T31" fmla="*/ 3 h 6"/>
                <a:gd name="T32" fmla="*/ 893 w 1041"/>
                <a:gd name="T33" fmla="*/ 3 h 6"/>
                <a:gd name="T34" fmla="*/ 895 w 1041"/>
                <a:gd name="T35" fmla="*/ 4 h 6"/>
                <a:gd name="T36" fmla="*/ 898 w 1041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41"/>
                <a:gd name="T58" fmla="*/ 0 h 6"/>
                <a:gd name="T59" fmla="*/ 1041 w 104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41" h="6">
                  <a:moveTo>
                    <a:pt x="1041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3" y="3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5" y="0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1014" y="0"/>
                  </a:lnTo>
                  <a:lnTo>
                    <a:pt x="1017" y="0"/>
                  </a:lnTo>
                  <a:lnTo>
                    <a:pt x="1023" y="0"/>
                  </a:lnTo>
                  <a:lnTo>
                    <a:pt x="1026" y="3"/>
                  </a:lnTo>
                  <a:lnTo>
                    <a:pt x="1029" y="3"/>
                  </a:lnTo>
                  <a:lnTo>
                    <a:pt x="1032" y="3"/>
                  </a:lnTo>
                  <a:lnTo>
                    <a:pt x="1035" y="3"/>
                  </a:lnTo>
                  <a:lnTo>
                    <a:pt x="1038" y="6"/>
                  </a:lnTo>
                  <a:lnTo>
                    <a:pt x="1041" y="6"/>
                  </a:lnTo>
                  <a:close/>
                </a:path>
              </a:pathLst>
            </a:custGeom>
            <a:solidFill>
              <a:srgbClr val="9A9998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35" name="Freeform 43"/>
            <p:cNvSpPr>
              <a:spLocks/>
            </p:cNvSpPr>
            <p:nvPr/>
          </p:nvSpPr>
          <p:spPr bwMode="auto">
            <a:xfrm>
              <a:off x="2445" y="2496"/>
              <a:ext cx="948" cy="5"/>
            </a:xfrm>
            <a:custGeom>
              <a:avLst/>
              <a:gdLst>
                <a:gd name="T0" fmla="*/ 881 w 1020"/>
                <a:gd name="T1" fmla="*/ 4 h 6"/>
                <a:gd name="T2" fmla="*/ 0 w 1020"/>
                <a:gd name="T3" fmla="*/ 4 h 6"/>
                <a:gd name="T4" fmla="*/ 3 w 1020"/>
                <a:gd name="T5" fmla="*/ 4 h 6"/>
                <a:gd name="T6" fmla="*/ 6 w 1020"/>
                <a:gd name="T7" fmla="*/ 3 h 6"/>
                <a:gd name="T8" fmla="*/ 7 w 1020"/>
                <a:gd name="T9" fmla="*/ 3 h 6"/>
                <a:gd name="T10" fmla="*/ 10 w 1020"/>
                <a:gd name="T11" fmla="*/ 3 h 6"/>
                <a:gd name="T12" fmla="*/ 13 w 1020"/>
                <a:gd name="T13" fmla="*/ 3 h 6"/>
                <a:gd name="T14" fmla="*/ 16 w 1020"/>
                <a:gd name="T15" fmla="*/ 0 h 6"/>
                <a:gd name="T16" fmla="*/ 19 w 1020"/>
                <a:gd name="T17" fmla="*/ 0 h 6"/>
                <a:gd name="T18" fmla="*/ 20 w 1020"/>
                <a:gd name="T19" fmla="*/ 0 h 6"/>
                <a:gd name="T20" fmla="*/ 857 w 1020"/>
                <a:gd name="T21" fmla="*/ 0 h 6"/>
                <a:gd name="T22" fmla="*/ 861 w 1020"/>
                <a:gd name="T23" fmla="*/ 0 h 6"/>
                <a:gd name="T24" fmla="*/ 862 w 1020"/>
                <a:gd name="T25" fmla="*/ 0 h 6"/>
                <a:gd name="T26" fmla="*/ 865 w 1020"/>
                <a:gd name="T27" fmla="*/ 3 h 6"/>
                <a:gd name="T28" fmla="*/ 868 w 1020"/>
                <a:gd name="T29" fmla="*/ 3 h 6"/>
                <a:gd name="T30" fmla="*/ 871 w 1020"/>
                <a:gd name="T31" fmla="*/ 3 h 6"/>
                <a:gd name="T32" fmla="*/ 876 w 1020"/>
                <a:gd name="T33" fmla="*/ 3 h 6"/>
                <a:gd name="T34" fmla="*/ 878 w 1020"/>
                <a:gd name="T35" fmla="*/ 4 h 6"/>
                <a:gd name="T36" fmla="*/ 881 w 1020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1020"/>
                <a:gd name="T58" fmla="*/ 0 h 6"/>
                <a:gd name="T59" fmla="*/ 1020 w 1020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1020" h="6">
                  <a:moveTo>
                    <a:pt x="1020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992" y="0"/>
                  </a:lnTo>
                  <a:lnTo>
                    <a:pt x="996" y="0"/>
                  </a:lnTo>
                  <a:lnTo>
                    <a:pt x="999" y="0"/>
                  </a:lnTo>
                  <a:lnTo>
                    <a:pt x="1002" y="3"/>
                  </a:lnTo>
                  <a:lnTo>
                    <a:pt x="1005" y="3"/>
                  </a:lnTo>
                  <a:lnTo>
                    <a:pt x="1008" y="3"/>
                  </a:lnTo>
                  <a:lnTo>
                    <a:pt x="1014" y="3"/>
                  </a:lnTo>
                  <a:lnTo>
                    <a:pt x="1017" y="6"/>
                  </a:lnTo>
                  <a:lnTo>
                    <a:pt x="1020" y="6"/>
                  </a:lnTo>
                  <a:close/>
                </a:path>
              </a:pathLst>
            </a:custGeom>
            <a:solidFill>
              <a:srgbClr val="9A9998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36" name="Freeform 44"/>
            <p:cNvSpPr>
              <a:spLocks/>
            </p:cNvSpPr>
            <p:nvPr/>
          </p:nvSpPr>
          <p:spPr bwMode="auto">
            <a:xfrm>
              <a:off x="2457" y="2493"/>
              <a:ext cx="922" cy="6"/>
            </a:xfrm>
            <a:custGeom>
              <a:avLst/>
              <a:gdLst>
                <a:gd name="T0" fmla="*/ 856 w 993"/>
                <a:gd name="T1" fmla="*/ 6 h 6"/>
                <a:gd name="T2" fmla="*/ 0 w 993"/>
                <a:gd name="T3" fmla="*/ 6 h 6"/>
                <a:gd name="T4" fmla="*/ 3 w 993"/>
                <a:gd name="T5" fmla="*/ 6 h 6"/>
                <a:gd name="T6" fmla="*/ 6 w 993"/>
                <a:gd name="T7" fmla="*/ 3 h 6"/>
                <a:gd name="T8" fmla="*/ 7 w 993"/>
                <a:gd name="T9" fmla="*/ 3 h 6"/>
                <a:gd name="T10" fmla="*/ 10 w 993"/>
                <a:gd name="T11" fmla="*/ 3 h 6"/>
                <a:gd name="T12" fmla="*/ 13 w 993"/>
                <a:gd name="T13" fmla="*/ 3 h 6"/>
                <a:gd name="T14" fmla="*/ 16 w 993"/>
                <a:gd name="T15" fmla="*/ 0 h 6"/>
                <a:gd name="T16" fmla="*/ 18 w 993"/>
                <a:gd name="T17" fmla="*/ 0 h 6"/>
                <a:gd name="T18" fmla="*/ 20 w 993"/>
                <a:gd name="T19" fmla="*/ 0 h 6"/>
                <a:gd name="T20" fmla="*/ 832 w 993"/>
                <a:gd name="T21" fmla="*/ 0 h 6"/>
                <a:gd name="T22" fmla="*/ 835 w 993"/>
                <a:gd name="T23" fmla="*/ 0 h 6"/>
                <a:gd name="T24" fmla="*/ 838 w 993"/>
                <a:gd name="T25" fmla="*/ 0 h 6"/>
                <a:gd name="T26" fmla="*/ 842 w 993"/>
                <a:gd name="T27" fmla="*/ 3 h 6"/>
                <a:gd name="T28" fmla="*/ 845 w 993"/>
                <a:gd name="T29" fmla="*/ 3 h 6"/>
                <a:gd name="T30" fmla="*/ 849 w 993"/>
                <a:gd name="T31" fmla="*/ 3 h 6"/>
                <a:gd name="T32" fmla="*/ 851 w 993"/>
                <a:gd name="T33" fmla="*/ 3 h 6"/>
                <a:gd name="T34" fmla="*/ 853 w 993"/>
                <a:gd name="T35" fmla="*/ 6 h 6"/>
                <a:gd name="T36" fmla="*/ 856 w 993"/>
                <a:gd name="T37" fmla="*/ 6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93"/>
                <a:gd name="T58" fmla="*/ 0 h 6"/>
                <a:gd name="T59" fmla="*/ 993 w 993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93" h="6">
                  <a:moveTo>
                    <a:pt x="993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965" y="0"/>
                  </a:lnTo>
                  <a:lnTo>
                    <a:pt x="968" y="0"/>
                  </a:lnTo>
                  <a:lnTo>
                    <a:pt x="971" y="0"/>
                  </a:lnTo>
                  <a:lnTo>
                    <a:pt x="977" y="3"/>
                  </a:lnTo>
                  <a:lnTo>
                    <a:pt x="980" y="3"/>
                  </a:lnTo>
                  <a:lnTo>
                    <a:pt x="984" y="3"/>
                  </a:lnTo>
                  <a:lnTo>
                    <a:pt x="987" y="3"/>
                  </a:lnTo>
                  <a:lnTo>
                    <a:pt x="990" y="6"/>
                  </a:lnTo>
                  <a:lnTo>
                    <a:pt x="993" y="6"/>
                  </a:lnTo>
                  <a:close/>
                </a:path>
              </a:pathLst>
            </a:custGeom>
            <a:solidFill>
              <a:srgbClr val="9A9998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37" name="Freeform 45"/>
            <p:cNvSpPr>
              <a:spLocks/>
            </p:cNvSpPr>
            <p:nvPr/>
          </p:nvSpPr>
          <p:spPr bwMode="auto">
            <a:xfrm>
              <a:off x="2468" y="2491"/>
              <a:ext cx="899" cy="5"/>
            </a:xfrm>
            <a:custGeom>
              <a:avLst/>
              <a:gdLst>
                <a:gd name="T0" fmla="*/ 835 w 968"/>
                <a:gd name="T1" fmla="*/ 4 h 6"/>
                <a:gd name="T2" fmla="*/ 0 w 968"/>
                <a:gd name="T3" fmla="*/ 4 h 6"/>
                <a:gd name="T4" fmla="*/ 3 w 968"/>
                <a:gd name="T5" fmla="*/ 4 h 6"/>
                <a:gd name="T6" fmla="*/ 6 w 968"/>
                <a:gd name="T7" fmla="*/ 3 h 6"/>
                <a:gd name="T8" fmla="*/ 7 w 968"/>
                <a:gd name="T9" fmla="*/ 3 h 6"/>
                <a:gd name="T10" fmla="*/ 10 w 968"/>
                <a:gd name="T11" fmla="*/ 3 h 6"/>
                <a:gd name="T12" fmla="*/ 13 w 968"/>
                <a:gd name="T13" fmla="*/ 3 h 6"/>
                <a:gd name="T14" fmla="*/ 16 w 968"/>
                <a:gd name="T15" fmla="*/ 0 h 6"/>
                <a:gd name="T16" fmla="*/ 19 w 968"/>
                <a:gd name="T17" fmla="*/ 0 h 6"/>
                <a:gd name="T18" fmla="*/ 20 w 968"/>
                <a:gd name="T19" fmla="*/ 0 h 6"/>
                <a:gd name="T20" fmla="*/ 809 w 968"/>
                <a:gd name="T21" fmla="*/ 0 h 6"/>
                <a:gd name="T22" fmla="*/ 812 w 968"/>
                <a:gd name="T23" fmla="*/ 0 h 6"/>
                <a:gd name="T24" fmla="*/ 814 w 968"/>
                <a:gd name="T25" fmla="*/ 0 h 6"/>
                <a:gd name="T26" fmla="*/ 819 w 968"/>
                <a:gd name="T27" fmla="*/ 3 h 6"/>
                <a:gd name="T28" fmla="*/ 822 w 968"/>
                <a:gd name="T29" fmla="*/ 3 h 6"/>
                <a:gd name="T30" fmla="*/ 825 w 968"/>
                <a:gd name="T31" fmla="*/ 3 h 6"/>
                <a:gd name="T32" fmla="*/ 827 w 968"/>
                <a:gd name="T33" fmla="*/ 3 h 6"/>
                <a:gd name="T34" fmla="*/ 832 w 968"/>
                <a:gd name="T35" fmla="*/ 4 h 6"/>
                <a:gd name="T36" fmla="*/ 835 w 968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68"/>
                <a:gd name="T58" fmla="*/ 0 h 6"/>
                <a:gd name="T59" fmla="*/ 968 w 968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68" h="6">
                  <a:moveTo>
                    <a:pt x="968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18" y="0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938" y="0"/>
                  </a:lnTo>
                  <a:lnTo>
                    <a:pt x="941" y="0"/>
                  </a:lnTo>
                  <a:lnTo>
                    <a:pt x="944" y="0"/>
                  </a:lnTo>
                  <a:lnTo>
                    <a:pt x="950" y="3"/>
                  </a:lnTo>
                  <a:lnTo>
                    <a:pt x="953" y="3"/>
                  </a:lnTo>
                  <a:lnTo>
                    <a:pt x="956" y="3"/>
                  </a:lnTo>
                  <a:lnTo>
                    <a:pt x="959" y="3"/>
                  </a:lnTo>
                  <a:lnTo>
                    <a:pt x="965" y="6"/>
                  </a:lnTo>
                  <a:lnTo>
                    <a:pt x="968" y="6"/>
                  </a:lnTo>
                  <a:close/>
                </a:path>
              </a:pathLst>
            </a:custGeom>
            <a:solidFill>
              <a:srgbClr val="9A9998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38" name="Freeform 46"/>
            <p:cNvSpPr>
              <a:spLocks/>
            </p:cNvSpPr>
            <p:nvPr/>
          </p:nvSpPr>
          <p:spPr bwMode="auto">
            <a:xfrm>
              <a:off x="2479" y="2488"/>
              <a:ext cx="874" cy="5"/>
            </a:xfrm>
            <a:custGeom>
              <a:avLst/>
              <a:gdLst>
                <a:gd name="T0" fmla="*/ 812 w 941"/>
                <a:gd name="T1" fmla="*/ 4 h 6"/>
                <a:gd name="T2" fmla="*/ 0 w 941"/>
                <a:gd name="T3" fmla="*/ 4 h 6"/>
                <a:gd name="T4" fmla="*/ 3 w 941"/>
                <a:gd name="T5" fmla="*/ 4 h 6"/>
                <a:gd name="T6" fmla="*/ 6 w 941"/>
                <a:gd name="T7" fmla="*/ 3 h 6"/>
                <a:gd name="T8" fmla="*/ 7 w 941"/>
                <a:gd name="T9" fmla="*/ 3 h 6"/>
                <a:gd name="T10" fmla="*/ 13 w 941"/>
                <a:gd name="T11" fmla="*/ 3 h 6"/>
                <a:gd name="T12" fmla="*/ 16 w 941"/>
                <a:gd name="T13" fmla="*/ 3 h 6"/>
                <a:gd name="T14" fmla="*/ 19 w 941"/>
                <a:gd name="T15" fmla="*/ 0 h 6"/>
                <a:gd name="T16" fmla="*/ 20 w 941"/>
                <a:gd name="T17" fmla="*/ 0 h 6"/>
                <a:gd name="T18" fmla="*/ 23 w 941"/>
                <a:gd name="T19" fmla="*/ 0 h 6"/>
                <a:gd name="T20" fmla="*/ 783 w 941"/>
                <a:gd name="T21" fmla="*/ 0 h 6"/>
                <a:gd name="T22" fmla="*/ 786 w 941"/>
                <a:gd name="T23" fmla="*/ 0 h 6"/>
                <a:gd name="T24" fmla="*/ 791 w 941"/>
                <a:gd name="T25" fmla="*/ 0 h 6"/>
                <a:gd name="T26" fmla="*/ 793 w 941"/>
                <a:gd name="T27" fmla="*/ 3 h 6"/>
                <a:gd name="T28" fmla="*/ 799 w 941"/>
                <a:gd name="T29" fmla="*/ 3 h 6"/>
                <a:gd name="T30" fmla="*/ 802 w 941"/>
                <a:gd name="T31" fmla="*/ 3 h 6"/>
                <a:gd name="T32" fmla="*/ 804 w 941"/>
                <a:gd name="T33" fmla="*/ 3 h 6"/>
                <a:gd name="T34" fmla="*/ 809 w 941"/>
                <a:gd name="T35" fmla="*/ 4 h 6"/>
                <a:gd name="T36" fmla="*/ 812 w 941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41"/>
                <a:gd name="T58" fmla="*/ 0 h 6"/>
                <a:gd name="T59" fmla="*/ 941 w 94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41" h="6">
                  <a:moveTo>
                    <a:pt x="941" y="6"/>
                  </a:moveTo>
                  <a:lnTo>
                    <a:pt x="0" y="6"/>
                  </a:lnTo>
                  <a:lnTo>
                    <a:pt x="3" y="6"/>
                  </a:lnTo>
                  <a:lnTo>
                    <a:pt x="6" y="3"/>
                  </a:lnTo>
                  <a:lnTo>
                    <a:pt x="9" y="3"/>
                  </a:lnTo>
                  <a:lnTo>
                    <a:pt x="15" y="3"/>
                  </a:lnTo>
                  <a:lnTo>
                    <a:pt x="18" y="3"/>
                  </a:lnTo>
                  <a:lnTo>
                    <a:pt x="21" y="0"/>
                  </a:lnTo>
                  <a:lnTo>
                    <a:pt x="24" y="0"/>
                  </a:lnTo>
                  <a:lnTo>
                    <a:pt x="27" y="0"/>
                  </a:lnTo>
                  <a:lnTo>
                    <a:pt x="908" y="0"/>
                  </a:lnTo>
                  <a:lnTo>
                    <a:pt x="911" y="0"/>
                  </a:lnTo>
                  <a:lnTo>
                    <a:pt x="917" y="0"/>
                  </a:lnTo>
                  <a:lnTo>
                    <a:pt x="920" y="3"/>
                  </a:lnTo>
                  <a:lnTo>
                    <a:pt x="926" y="3"/>
                  </a:lnTo>
                  <a:lnTo>
                    <a:pt x="929" y="3"/>
                  </a:lnTo>
                  <a:lnTo>
                    <a:pt x="932" y="3"/>
                  </a:lnTo>
                  <a:lnTo>
                    <a:pt x="938" y="6"/>
                  </a:lnTo>
                  <a:lnTo>
                    <a:pt x="941" y="6"/>
                  </a:lnTo>
                  <a:close/>
                </a:path>
              </a:pathLst>
            </a:custGeom>
            <a:solidFill>
              <a:srgbClr val="989797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39" name="Freeform 47"/>
            <p:cNvSpPr>
              <a:spLocks/>
            </p:cNvSpPr>
            <p:nvPr/>
          </p:nvSpPr>
          <p:spPr bwMode="auto">
            <a:xfrm>
              <a:off x="2490" y="2486"/>
              <a:ext cx="849" cy="5"/>
            </a:xfrm>
            <a:custGeom>
              <a:avLst/>
              <a:gdLst>
                <a:gd name="T0" fmla="*/ 789 w 914"/>
                <a:gd name="T1" fmla="*/ 4 h 6"/>
                <a:gd name="T2" fmla="*/ 0 w 914"/>
                <a:gd name="T3" fmla="*/ 4 h 6"/>
                <a:gd name="T4" fmla="*/ 6 w 914"/>
                <a:gd name="T5" fmla="*/ 4 h 6"/>
                <a:gd name="T6" fmla="*/ 7 w 914"/>
                <a:gd name="T7" fmla="*/ 3 h 6"/>
                <a:gd name="T8" fmla="*/ 10 w 914"/>
                <a:gd name="T9" fmla="*/ 3 h 6"/>
                <a:gd name="T10" fmla="*/ 13 w 914"/>
                <a:gd name="T11" fmla="*/ 3 h 6"/>
                <a:gd name="T12" fmla="*/ 19 w 914"/>
                <a:gd name="T13" fmla="*/ 3 h 6"/>
                <a:gd name="T14" fmla="*/ 21 w 914"/>
                <a:gd name="T15" fmla="*/ 0 h 6"/>
                <a:gd name="T16" fmla="*/ 24 w 914"/>
                <a:gd name="T17" fmla="*/ 0 h 6"/>
                <a:gd name="T18" fmla="*/ 27 w 914"/>
                <a:gd name="T19" fmla="*/ 0 h 6"/>
                <a:gd name="T20" fmla="*/ 758 w 914"/>
                <a:gd name="T21" fmla="*/ 0 h 6"/>
                <a:gd name="T22" fmla="*/ 760 w 914"/>
                <a:gd name="T23" fmla="*/ 0 h 6"/>
                <a:gd name="T24" fmla="*/ 765 w 914"/>
                <a:gd name="T25" fmla="*/ 0 h 6"/>
                <a:gd name="T26" fmla="*/ 768 w 914"/>
                <a:gd name="T27" fmla="*/ 3 h 6"/>
                <a:gd name="T28" fmla="*/ 773 w 914"/>
                <a:gd name="T29" fmla="*/ 3 h 6"/>
                <a:gd name="T30" fmla="*/ 776 w 914"/>
                <a:gd name="T31" fmla="*/ 3 h 6"/>
                <a:gd name="T32" fmla="*/ 781 w 914"/>
                <a:gd name="T33" fmla="*/ 3 h 6"/>
                <a:gd name="T34" fmla="*/ 783 w 914"/>
                <a:gd name="T35" fmla="*/ 4 h 6"/>
                <a:gd name="T36" fmla="*/ 789 w 914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914"/>
                <a:gd name="T58" fmla="*/ 0 h 6"/>
                <a:gd name="T59" fmla="*/ 914 w 91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914" h="6">
                  <a:moveTo>
                    <a:pt x="914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9" y="3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5" y="0"/>
                  </a:lnTo>
                  <a:lnTo>
                    <a:pt x="28" y="0"/>
                  </a:lnTo>
                  <a:lnTo>
                    <a:pt x="31" y="0"/>
                  </a:lnTo>
                  <a:lnTo>
                    <a:pt x="878" y="0"/>
                  </a:lnTo>
                  <a:lnTo>
                    <a:pt x="881" y="0"/>
                  </a:lnTo>
                  <a:lnTo>
                    <a:pt x="887" y="0"/>
                  </a:lnTo>
                  <a:lnTo>
                    <a:pt x="890" y="3"/>
                  </a:lnTo>
                  <a:lnTo>
                    <a:pt x="896" y="3"/>
                  </a:lnTo>
                  <a:lnTo>
                    <a:pt x="899" y="3"/>
                  </a:lnTo>
                  <a:lnTo>
                    <a:pt x="905" y="3"/>
                  </a:lnTo>
                  <a:lnTo>
                    <a:pt x="908" y="6"/>
                  </a:lnTo>
                  <a:lnTo>
                    <a:pt x="914" y="6"/>
                  </a:lnTo>
                  <a:close/>
                </a:path>
              </a:pathLst>
            </a:custGeom>
            <a:solidFill>
              <a:srgbClr val="989797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40" name="Freeform 48"/>
            <p:cNvSpPr>
              <a:spLocks/>
            </p:cNvSpPr>
            <p:nvPr/>
          </p:nvSpPr>
          <p:spPr bwMode="auto">
            <a:xfrm>
              <a:off x="2504" y="2483"/>
              <a:ext cx="818" cy="5"/>
            </a:xfrm>
            <a:custGeom>
              <a:avLst/>
              <a:gdLst>
                <a:gd name="T0" fmla="*/ 760 w 881"/>
                <a:gd name="T1" fmla="*/ 4 h 6"/>
                <a:gd name="T2" fmla="*/ 0 w 881"/>
                <a:gd name="T3" fmla="*/ 4 h 6"/>
                <a:gd name="T4" fmla="*/ 6 w 881"/>
                <a:gd name="T5" fmla="*/ 4 h 6"/>
                <a:gd name="T6" fmla="*/ 8 w 881"/>
                <a:gd name="T7" fmla="*/ 3 h 6"/>
                <a:gd name="T8" fmla="*/ 11 w 881"/>
                <a:gd name="T9" fmla="*/ 3 h 6"/>
                <a:gd name="T10" fmla="*/ 17 w 881"/>
                <a:gd name="T11" fmla="*/ 3 h 6"/>
                <a:gd name="T12" fmla="*/ 19 w 881"/>
                <a:gd name="T13" fmla="*/ 3 h 6"/>
                <a:gd name="T14" fmla="*/ 21 w 881"/>
                <a:gd name="T15" fmla="*/ 0 h 6"/>
                <a:gd name="T16" fmla="*/ 27 w 881"/>
                <a:gd name="T17" fmla="*/ 0 h 6"/>
                <a:gd name="T18" fmla="*/ 30 w 881"/>
                <a:gd name="T19" fmla="*/ 0 h 6"/>
                <a:gd name="T20" fmla="*/ 722 w 881"/>
                <a:gd name="T21" fmla="*/ 0 h 6"/>
                <a:gd name="T22" fmla="*/ 728 w 881"/>
                <a:gd name="T23" fmla="*/ 0 h 6"/>
                <a:gd name="T24" fmla="*/ 734 w 881"/>
                <a:gd name="T25" fmla="*/ 0 h 6"/>
                <a:gd name="T26" fmla="*/ 739 w 881"/>
                <a:gd name="T27" fmla="*/ 3 h 6"/>
                <a:gd name="T28" fmla="*/ 742 w 881"/>
                <a:gd name="T29" fmla="*/ 3 h 6"/>
                <a:gd name="T30" fmla="*/ 747 w 881"/>
                <a:gd name="T31" fmla="*/ 3 h 6"/>
                <a:gd name="T32" fmla="*/ 752 w 881"/>
                <a:gd name="T33" fmla="*/ 3 h 6"/>
                <a:gd name="T34" fmla="*/ 754 w 881"/>
                <a:gd name="T35" fmla="*/ 4 h 6"/>
                <a:gd name="T36" fmla="*/ 760 w 881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81"/>
                <a:gd name="T58" fmla="*/ 0 h 6"/>
                <a:gd name="T59" fmla="*/ 881 w 88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81" h="6">
                  <a:moveTo>
                    <a:pt x="881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0" y="3"/>
                  </a:lnTo>
                  <a:lnTo>
                    <a:pt x="13" y="3"/>
                  </a:lnTo>
                  <a:lnTo>
                    <a:pt x="19" y="3"/>
                  </a:lnTo>
                  <a:lnTo>
                    <a:pt x="22" y="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34" y="0"/>
                  </a:lnTo>
                  <a:lnTo>
                    <a:pt x="838" y="0"/>
                  </a:lnTo>
                  <a:lnTo>
                    <a:pt x="844" y="0"/>
                  </a:lnTo>
                  <a:lnTo>
                    <a:pt x="851" y="0"/>
                  </a:lnTo>
                  <a:lnTo>
                    <a:pt x="857" y="3"/>
                  </a:lnTo>
                  <a:lnTo>
                    <a:pt x="860" y="3"/>
                  </a:lnTo>
                  <a:lnTo>
                    <a:pt x="866" y="3"/>
                  </a:lnTo>
                  <a:lnTo>
                    <a:pt x="872" y="3"/>
                  </a:lnTo>
                  <a:lnTo>
                    <a:pt x="875" y="6"/>
                  </a:lnTo>
                  <a:lnTo>
                    <a:pt x="881" y="6"/>
                  </a:lnTo>
                  <a:close/>
                </a:path>
              </a:pathLst>
            </a:custGeom>
            <a:solidFill>
              <a:srgbClr val="989797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41" name="Freeform 49"/>
            <p:cNvSpPr>
              <a:spLocks/>
            </p:cNvSpPr>
            <p:nvPr/>
          </p:nvSpPr>
          <p:spPr bwMode="auto">
            <a:xfrm>
              <a:off x="2519" y="2481"/>
              <a:ext cx="786" cy="5"/>
            </a:xfrm>
            <a:custGeom>
              <a:avLst/>
              <a:gdLst>
                <a:gd name="T0" fmla="*/ 729 w 847"/>
                <a:gd name="T1" fmla="*/ 4 h 6"/>
                <a:gd name="T2" fmla="*/ 0 w 847"/>
                <a:gd name="T3" fmla="*/ 4 h 6"/>
                <a:gd name="T4" fmla="*/ 6 w 847"/>
                <a:gd name="T5" fmla="*/ 4 h 6"/>
                <a:gd name="T6" fmla="*/ 7 w 847"/>
                <a:gd name="T7" fmla="*/ 3 h 6"/>
                <a:gd name="T8" fmla="*/ 13 w 847"/>
                <a:gd name="T9" fmla="*/ 3 h 6"/>
                <a:gd name="T10" fmla="*/ 18 w 847"/>
                <a:gd name="T11" fmla="*/ 3 h 6"/>
                <a:gd name="T12" fmla="*/ 20 w 847"/>
                <a:gd name="T13" fmla="*/ 3 h 6"/>
                <a:gd name="T14" fmla="*/ 26 w 847"/>
                <a:gd name="T15" fmla="*/ 0 h 6"/>
                <a:gd name="T16" fmla="*/ 29 w 847"/>
                <a:gd name="T17" fmla="*/ 0 h 6"/>
                <a:gd name="T18" fmla="*/ 33 w 847"/>
                <a:gd name="T19" fmla="*/ 0 h 6"/>
                <a:gd name="T20" fmla="*/ 688 w 847"/>
                <a:gd name="T21" fmla="*/ 0 h 6"/>
                <a:gd name="T22" fmla="*/ 692 w 847"/>
                <a:gd name="T23" fmla="*/ 0 h 6"/>
                <a:gd name="T24" fmla="*/ 698 w 847"/>
                <a:gd name="T25" fmla="*/ 0 h 6"/>
                <a:gd name="T26" fmla="*/ 702 w 847"/>
                <a:gd name="T27" fmla="*/ 3 h 6"/>
                <a:gd name="T28" fmla="*/ 708 w 847"/>
                <a:gd name="T29" fmla="*/ 3 h 6"/>
                <a:gd name="T30" fmla="*/ 713 w 847"/>
                <a:gd name="T31" fmla="*/ 3 h 6"/>
                <a:gd name="T32" fmla="*/ 719 w 847"/>
                <a:gd name="T33" fmla="*/ 3 h 6"/>
                <a:gd name="T34" fmla="*/ 724 w 847"/>
                <a:gd name="T35" fmla="*/ 4 h 6"/>
                <a:gd name="T36" fmla="*/ 729 w 847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47"/>
                <a:gd name="T58" fmla="*/ 0 h 6"/>
                <a:gd name="T59" fmla="*/ 847 w 847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47" h="6">
                  <a:moveTo>
                    <a:pt x="847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9" y="3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4" y="3"/>
                  </a:lnTo>
                  <a:lnTo>
                    <a:pt x="30" y="0"/>
                  </a:lnTo>
                  <a:lnTo>
                    <a:pt x="33" y="0"/>
                  </a:lnTo>
                  <a:lnTo>
                    <a:pt x="39" y="0"/>
                  </a:lnTo>
                  <a:lnTo>
                    <a:pt x="798" y="0"/>
                  </a:lnTo>
                  <a:lnTo>
                    <a:pt x="804" y="0"/>
                  </a:lnTo>
                  <a:lnTo>
                    <a:pt x="810" y="0"/>
                  </a:lnTo>
                  <a:lnTo>
                    <a:pt x="816" y="3"/>
                  </a:lnTo>
                  <a:lnTo>
                    <a:pt x="822" y="3"/>
                  </a:lnTo>
                  <a:lnTo>
                    <a:pt x="828" y="3"/>
                  </a:lnTo>
                  <a:lnTo>
                    <a:pt x="835" y="3"/>
                  </a:lnTo>
                  <a:lnTo>
                    <a:pt x="841" y="6"/>
                  </a:lnTo>
                  <a:lnTo>
                    <a:pt x="847" y="6"/>
                  </a:lnTo>
                  <a:close/>
                </a:path>
              </a:pathLst>
            </a:custGeom>
            <a:solidFill>
              <a:srgbClr val="989797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42" name="Freeform 50"/>
            <p:cNvSpPr>
              <a:spLocks/>
            </p:cNvSpPr>
            <p:nvPr/>
          </p:nvSpPr>
          <p:spPr bwMode="auto">
            <a:xfrm>
              <a:off x="2535" y="2478"/>
              <a:ext cx="747" cy="5"/>
            </a:xfrm>
            <a:custGeom>
              <a:avLst/>
              <a:gdLst>
                <a:gd name="T0" fmla="*/ 694 w 804"/>
                <a:gd name="T1" fmla="*/ 4 h 6"/>
                <a:gd name="T2" fmla="*/ 0 w 804"/>
                <a:gd name="T3" fmla="*/ 4 h 6"/>
                <a:gd name="T4" fmla="*/ 6 w 804"/>
                <a:gd name="T5" fmla="*/ 4 h 6"/>
                <a:gd name="T6" fmla="*/ 10 w 804"/>
                <a:gd name="T7" fmla="*/ 3 h 6"/>
                <a:gd name="T8" fmla="*/ 13 w 804"/>
                <a:gd name="T9" fmla="*/ 3 h 6"/>
                <a:gd name="T10" fmla="*/ 19 w 804"/>
                <a:gd name="T11" fmla="*/ 3 h 6"/>
                <a:gd name="T12" fmla="*/ 23 w 804"/>
                <a:gd name="T13" fmla="*/ 3 h 6"/>
                <a:gd name="T14" fmla="*/ 29 w 804"/>
                <a:gd name="T15" fmla="*/ 0 h 6"/>
                <a:gd name="T16" fmla="*/ 31 w 804"/>
                <a:gd name="T17" fmla="*/ 0 h 6"/>
                <a:gd name="T18" fmla="*/ 36 w 804"/>
                <a:gd name="T19" fmla="*/ 0 h 6"/>
                <a:gd name="T20" fmla="*/ 650 w 804"/>
                <a:gd name="T21" fmla="*/ 0 h 6"/>
                <a:gd name="T22" fmla="*/ 655 w 804"/>
                <a:gd name="T23" fmla="*/ 0 h 6"/>
                <a:gd name="T24" fmla="*/ 661 w 804"/>
                <a:gd name="T25" fmla="*/ 0 h 6"/>
                <a:gd name="T26" fmla="*/ 665 w 804"/>
                <a:gd name="T27" fmla="*/ 3 h 6"/>
                <a:gd name="T28" fmla="*/ 674 w 804"/>
                <a:gd name="T29" fmla="*/ 3 h 6"/>
                <a:gd name="T30" fmla="*/ 678 w 804"/>
                <a:gd name="T31" fmla="*/ 3 h 6"/>
                <a:gd name="T32" fmla="*/ 684 w 804"/>
                <a:gd name="T33" fmla="*/ 3 h 6"/>
                <a:gd name="T34" fmla="*/ 688 w 804"/>
                <a:gd name="T35" fmla="*/ 4 h 6"/>
                <a:gd name="T36" fmla="*/ 694 w 804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804"/>
                <a:gd name="T58" fmla="*/ 0 h 6"/>
                <a:gd name="T59" fmla="*/ 804 w 804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804" h="6">
                  <a:moveTo>
                    <a:pt x="804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21" y="3"/>
                  </a:lnTo>
                  <a:lnTo>
                    <a:pt x="27" y="3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42" y="0"/>
                  </a:lnTo>
                  <a:lnTo>
                    <a:pt x="753" y="0"/>
                  </a:lnTo>
                  <a:lnTo>
                    <a:pt x="759" y="0"/>
                  </a:lnTo>
                  <a:lnTo>
                    <a:pt x="765" y="0"/>
                  </a:lnTo>
                  <a:lnTo>
                    <a:pt x="771" y="3"/>
                  </a:lnTo>
                  <a:lnTo>
                    <a:pt x="780" y="3"/>
                  </a:lnTo>
                  <a:lnTo>
                    <a:pt x="786" y="3"/>
                  </a:lnTo>
                  <a:lnTo>
                    <a:pt x="792" y="3"/>
                  </a:lnTo>
                  <a:lnTo>
                    <a:pt x="798" y="6"/>
                  </a:lnTo>
                  <a:lnTo>
                    <a:pt x="804" y="6"/>
                  </a:lnTo>
                  <a:close/>
                </a:path>
              </a:pathLst>
            </a:custGeom>
            <a:solidFill>
              <a:srgbClr val="989797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43" name="Freeform 51"/>
            <p:cNvSpPr>
              <a:spLocks/>
            </p:cNvSpPr>
            <p:nvPr/>
          </p:nvSpPr>
          <p:spPr bwMode="auto">
            <a:xfrm>
              <a:off x="2555" y="2476"/>
              <a:ext cx="705" cy="5"/>
            </a:xfrm>
            <a:custGeom>
              <a:avLst/>
              <a:gdLst>
                <a:gd name="T0" fmla="*/ 655 w 759"/>
                <a:gd name="T1" fmla="*/ 4 h 6"/>
                <a:gd name="T2" fmla="*/ 0 w 759"/>
                <a:gd name="T3" fmla="*/ 4 h 6"/>
                <a:gd name="T4" fmla="*/ 6 w 759"/>
                <a:gd name="T5" fmla="*/ 4 h 6"/>
                <a:gd name="T6" fmla="*/ 10 w 759"/>
                <a:gd name="T7" fmla="*/ 3 h 6"/>
                <a:gd name="T8" fmla="*/ 16 w 759"/>
                <a:gd name="T9" fmla="*/ 3 h 6"/>
                <a:gd name="T10" fmla="*/ 20 w 759"/>
                <a:gd name="T11" fmla="*/ 3 h 6"/>
                <a:gd name="T12" fmla="*/ 26 w 759"/>
                <a:gd name="T13" fmla="*/ 3 h 6"/>
                <a:gd name="T14" fmla="*/ 32 w 759"/>
                <a:gd name="T15" fmla="*/ 0 h 6"/>
                <a:gd name="T16" fmla="*/ 37 w 759"/>
                <a:gd name="T17" fmla="*/ 0 h 6"/>
                <a:gd name="T18" fmla="*/ 43 w 759"/>
                <a:gd name="T19" fmla="*/ 0 h 6"/>
                <a:gd name="T20" fmla="*/ 600 w 759"/>
                <a:gd name="T21" fmla="*/ 0 h 6"/>
                <a:gd name="T22" fmla="*/ 607 w 759"/>
                <a:gd name="T23" fmla="*/ 0 h 6"/>
                <a:gd name="T24" fmla="*/ 613 w 759"/>
                <a:gd name="T25" fmla="*/ 0 h 6"/>
                <a:gd name="T26" fmla="*/ 621 w 759"/>
                <a:gd name="T27" fmla="*/ 3 h 6"/>
                <a:gd name="T28" fmla="*/ 629 w 759"/>
                <a:gd name="T29" fmla="*/ 3 h 6"/>
                <a:gd name="T30" fmla="*/ 634 w 759"/>
                <a:gd name="T31" fmla="*/ 3 h 6"/>
                <a:gd name="T32" fmla="*/ 642 w 759"/>
                <a:gd name="T33" fmla="*/ 3 h 6"/>
                <a:gd name="T34" fmla="*/ 649 w 759"/>
                <a:gd name="T35" fmla="*/ 4 h 6"/>
                <a:gd name="T36" fmla="*/ 655 w 759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59"/>
                <a:gd name="T58" fmla="*/ 0 h 6"/>
                <a:gd name="T59" fmla="*/ 759 w 759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59" h="6">
                  <a:moveTo>
                    <a:pt x="759" y="6"/>
                  </a:moveTo>
                  <a:lnTo>
                    <a:pt x="0" y="6"/>
                  </a:lnTo>
                  <a:lnTo>
                    <a:pt x="6" y="6"/>
                  </a:lnTo>
                  <a:lnTo>
                    <a:pt x="12" y="3"/>
                  </a:lnTo>
                  <a:lnTo>
                    <a:pt x="18" y="3"/>
                  </a:lnTo>
                  <a:lnTo>
                    <a:pt x="24" y="3"/>
                  </a:lnTo>
                  <a:lnTo>
                    <a:pt x="30" y="3"/>
                  </a:lnTo>
                  <a:lnTo>
                    <a:pt x="37" y="0"/>
                  </a:lnTo>
                  <a:lnTo>
                    <a:pt x="43" y="0"/>
                  </a:lnTo>
                  <a:lnTo>
                    <a:pt x="49" y="0"/>
                  </a:lnTo>
                  <a:lnTo>
                    <a:pt x="695" y="0"/>
                  </a:lnTo>
                  <a:lnTo>
                    <a:pt x="704" y="0"/>
                  </a:lnTo>
                  <a:lnTo>
                    <a:pt x="711" y="0"/>
                  </a:lnTo>
                  <a:lnTo>
                    <a:pt x="720" y="3"/>
                  </a:lnTo>
                  <a:lnTo>
                    <a:pt x="729" y="3"/>
                  </a:lnTo>
                  <a:lnTo>
                    <a:pt x="735" y="3"/>
                  </a:lnTo>
                  <a:lnTo>
                    <a:pt x="744" y="3"/>
                  </a:lnTo>
                  <a:lnTo>
                    <a:pt x="753" y="6"/>
                  </a:lnTo>
                  <a:lnTo>
                    <a:pt x="759" y="6"/>
                  </a:lnTo>
                  <a:close/>
                </a:path>
              </a:pathLst>
            </a:custGeom>
            <a:solidFill>
              <a:srgbClr val="989797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44" name="Freeform 52"/>
            <p:cNvSpPr>
              <a:spLocks/>
            </p:cNvSpPr>
            <p:nvPr/>
          </p:nvSpPr>
          <p:spPr bwMode="auto">
            <a:xfrm>
              <a:off x="2575" y="2473"/>
              <a:ext cx="660" cy="5"/>
            </a:xfrm>
            <a:custGeom>
              <a:avLst/>
              <a:gdLst>
                <a:gd name="T0" fmla="*/ 613 w 711"/>
                <a:gd name="T1" fmla="*/ 4 h 6"/>
                <a:gd name="T2" fmla="*/ 0 w 711"/>
                <a:gd name="T3" fmla="*/ 4 h 6"/>
                <a:gd name="T4" fmla="*/ 7 w 711"/>
                <a:gd name="T5" fmla="*/ 4 h 6"/>
                <a:gd name="T6" fmla="*/ 14 w 711"/>
                <a:gd name="T7" fmla="*/ 3 h 6"/>
                <a:gd name="T8" fmla="*/ 21 w 711"/>
                <a:gd name="T9" fmla="*/ 3 h 6"/>
                <a:gd name="T10" fmla="*/ 27 w 711"/>
                <a:gd name="T11" fmla="*/ 3 h 6"/>
                <a:gd name="T12" fmla="*/ 34 w 711"/>
                <a:gd name="T13" fmla="*/ 3 h 6"/>
                <a:gd name="T14" fmla="*/ 40 w 711"/>
                <a:gd name="T15" fmla="*/ 0 h 6"/>
                <a:gd name="T16" fmla="*/ 45 w 711"/>
                <a:gd name="T17" fmla="*/ 0 h 6"/>
                <a:gd name="T18" fmla="*/ 53 w 711"/>
                <a:gd name="T19" fmla="*/ 0 h 6"/>
                <a:gd name="T20" fmla="*/ 542 w 711"/>
                <a:gd name="T21" fmla="*/ 0 h 6"/>
                <a:gd name="T22" fmla="*/ 550 w 711"/>
                <a:gd name="T23" fmla="*/ 0 h 6"/>
                <a:gd name="T24" fmla="*/ 558 w 711"/>
                <a:gd name="T25" fmla="*/ 0 h 6"/>
                <a:gd name="T26" fmla="*/ 568 w 711"/>
                <a:gd name="T27" fmla="*/ 3 h 6"/>
                <a:gd name="T28" fmla="*/ 576 w 711"/>
                <a:gd name="T29" fmla="*/ 3 h 6"/>
                <a:gd name="T30" fmla="*/ 586 w 711"/>
                <a:gd name="T31" fmla="*/ 3 h 6"/>
                <a:gd name="T32" fmla="*/ 595 w 711"/>
                <a:gd name="T33" fmla="*/ 3 h 6"/>
                <a:gd name="T34" fmla="*/ 602 w 711"/>
                <a:gd name="T35" fmla="*/ 4 h 6"/>
                <a:gd name="T36" fmla="*/ 613 w 711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711"/>
                <a:gd name="T58" fmla="*/ 0 h 6"/>
                <a:gd name="T59" fmla="*/ 711 w 711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711" h="6">
                  <a:moveTo>
                    <a:pt x="711" y="6"/>
                  </a:moveTo>
                  <a:lnTo>
                    <a:pt x="0" y="6"/>
                  </a:lnTo>
                  <a:lnTo>
                    <a:pt x="9" y="6"/>
                  </a:lnTo>
                  <a:lnTo>
                    <a:pt x="16" y="3"/>
                  </a:lnTo>
                  <a:lnTo>
                    <a:pt x="25" y="3"/>
                  </a:lnTo>
                  <a:lnTo>
                    <a:pt x="31" y="3"/>
                  </a:lnTo>
                  <a:lnTo>
                    <a:pt x="40" y="3"/>
                  </a:lnTo>
                  <a:lnTo>
                    <a:pt x="46" y="0"/>
                  </a:lnTo>
                  <a:lnTo>
                    <a:pt x="52" y="0"/>
                  </a:lnTo>
                  <a:lnTo>
                    <a:pt x="61" y="0"/>
                  </a:lnTo>
                  <a:lnTo>
                    <a:pt x="629" y="0"/>
                  </a:lnTo>
                  <a:lnTo>
                    <a:pt x="638" y="0"/>
                  </a:lnTo>
                  <a:lnTo>
                    <a:pt x="647" y="0"/>
                  </a:lnTo>
                  <a:lnTo>
                    <a:pt x="659" y="3"/>
                  </a:lnTo>
                  <a:lnTo>
                    <a:pt x="668" y="3"/>
                  </a:lnTo>
                  <a:lnTo>
                    <a:pt x="680" y="3"/>
                  </a:lnTo>
                  <a:lnTo>
                    <a:pt x="690" y="3"/>
                  </a:lnTo>
                  <a:lnTo>
                    <a:pt x="699" y="6"/>
                  </a:lnTo>
                  <a:lnTo>
                    <a:pt x="711" y="6"/>
                  </a:lnTo>
                  <a:close/>
                </a:path>
              </a:pathLst>
            </a:custGeom>
            <a:solidFill>
              <a:srgbClr val="989797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45" name="Freeform 53"/>
            <p:cNvSpPr>
              <a:spLocks/>
            </p:cNvSpPr>
            <p:nvPr/>
          </p:nvSpPr>
          <p:spPr bwMode="auto">
            <a:xfrm>
              <a:off x="2601" y="2471"/>
              <a:ext cx="599" cy="5"/>
            </a:xfrm>
            <a:custGeom>
              <a:avLst/>
              <a:gdLst>
                <a:gd name="T0" fmla="*/ 555 w 646"/>
                <a:gd name="T1" fmla="*/ 4 h 6"/>
                <a:gd name="T2" fmla="*/ 0 w 646"/>
                <a:gd name="T3" fmla="*/ 4 h 6"/>
                <a:gd name="T4" fmla="*/ 7 w 646"/>
                <a:gd name="T5" fmla="*/ 4 h 6"/>
                <a:gd name="T6" fmla="*/ 18 w 646"/>
                <a:gd name="T7" fmla="*/ 3 h 6"/>
                <a:gd name="T8" fmla="*/ 26 w 646"/>
                <a:gd name="T9" fmla="*/ 3 h 6"/>
                <a:gd name="T10" fmla="*/ 33 w 646"/>
                <a:gd name="T11" fmla="*/ 3 h 6"/>
                <a:gd name="T12" fmla="*/ 42 w 646"/>
                <a:gd name="T13" fmla="*/ 3 h 6"/>
                <a:gd name="T14" fmla="*/ 52 w 646"/>
                <a:gd name="T15" fmla="*/ 0 h 6"/>
                <a:gd name="T16" fmla="*/ 59 w 646"/>
                <a:gd name="T17" fmla="*/ 0 h 6"/>
                <a:gd name="T18" fmla="*/ 68 w 646"/>
                <a:gd name="T19" fmla="*/ 0 h 6"/>
                <a:gd name="T20" fmla="*/ 456 w 646"/>
                <a:gd name="T21" fmla="*/ 0 h 6"/>
                <a:gd name="T22" fmla="*/ 469 w 646"/>
                <a:gd name="T23" fmla="*/ 0 h 6"/>
                <a:gd name="T24" fmla="*/ 482 w 646"/>
                <a:gd name="T25" fmla="*/ 0 h 6"/>
                <a:gd name="T26" fmla="*/ 492 w 646"/>
                <a:gd name="T27" fmla="*/ 3 h 6"/>
                <a:gd name="T28" fmla="*/ 506 w 646"/>
                <a:gd name="T29" fmla="*/ 3 h 6"/>
                <a:gd name="T30" fmla="*/ 519 w 646"/>
                <a:gd name="T31" fmla="*/ 3 h 6"/>
                <a:gd name="T32" fmla="*/ 532 w 646"/>
                <a:gd name="T33" fmla="*/ 3 h 6"/>
                <a:gd name="T34" fmla="*/ 542 w 646"/>
                <a:gd name="T35" fmla="*/ 4 h 6"/>
                <a:gd name="T36" fmla="*/ 555 w 646"/>
                <a:gd name="T37" fmla="*/ 4 h 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w 646"/>
                <a:gd name="T58" fmla="*/ 0 h 6"/>
                <a:gd name="T59" fmla="*/ 646 w 646"/>
                <a:gd name="T60" fmla="*/ 6 h 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T57" t="T58" r="T59" b="T60"/>
              <a:pathLst>
                <a:path w="646" h="6">
                  <a:moveTo>
                    <a:pt x="646" y="6"/>
                  </a:moveTo>
                  <a:lnTo>
                    <a:pt x="0" y="6"/>
                  </a:lnTo>
                  <a:lnTo>
                    <a:pt x="9" y="6"/>
                  </a:lnTo>
                  <a:lnTo>
                    <a:pt x="21" y="3"/>
                  </a:lnTo>
                  <a:lnTo>
                    <a:pt x="30" y="3"/>
                  </a:lnTo>
                  <a:lnTo>
                    <a:pt x="39" y="3"/>
                  </a:lnTo>
                  <a:lnTo>
                    <a:pt x="48" y="3"/>
                  </a:lnTo>
                  <a:lnTo>
                    <a:pt x="60" y="0"/>
                  </a:lnTo>
                  <a:lnTo>
                    <a:pt x="69" y="0"/>
                  </a:lnTo>
                  <a:lnTo>
                    <a:pt x="79" y="0"/>
                  </a:lnTo>
                  <a:lnTo>
                    <a:pt x="531" y="0"/>
                  </a:lnTo>
                  <a:lnTo>
                    <a:pt x="546" y="0"/>
                  </a:lnTo>
                  <a:lnTo>
                    <a:pt x="561" y="0"/>
                  </a:lnTo>
                  <a:lnTo>
                    <a:pt x="573" y="3"/>
                  </a:lnTo>
                  <a:lnTo>
                    <a:pt x="589" y="3"/>
                  </a:lnTo>
                  <a:lnTo>
                    <a:pt x="604" y="3"/>
                  </a:lnTo>
                  <a:lnTo>
                    <a:pt x="619" y="3"/>
                  </a:lnTo>
                  <a:lnTo>
                    <a:pt x="631" y="6"/>
                  </a:lnTo>
                  <a:lnTo>
                    <a:pt x="646" y="6"/>
                  </a:lnTo>
                  <a:close/>
                </a:path>
              </a:pathLst>
            </a:custGeom>
            <a:solidFill>
              <a:srgbClr val="989797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46" name="Freeform 54"/>
            <p:cNvSpPr>
              <a:spLocks/>
            </p:cNvSpPr>
            <p:nvPr/>
          </p:nvSpPr>
          <p:spPr bwMode="auto">
            <a:xfrm>
              <a:off x="2631" y="2468"/>
              <a:ext cx="528" cy="5"/>
            </a:xfrm>
            <a:custGeom>
              <a:avLst/>
              <a:gdLst>
                <a:gd name="T0" fmla="*/ 491 w 568"/>
                <a:gd name="T1" fmla="*/ 4 h 6"/>
                <a:gd name="T2" fmla="*/ 0 w 568"/>
                <a:gd name="T3" fmla="*/ 4 h 6"/>
                <a:gd name="T4" fmla="*/ 19 w 568"/>
                <a:gd name="T5" fmla="*/ 3 h 6"/>
                <a:gd name="T6" fmla="*/ 40 w 568"/>
                <a:gd name="T7" fmla="*/ 3 h 6"/>
                <a:gd name="T8" fmla="*/ 60 w 568"/>
                <a:gd name="T9" fmla="*/ 3 h 6"/>
                <a:gd name="T10" fmla="*/ 79 w 568"/>
                <a:gd name="T11" fmla="*/ 0 h 6"/>
                <a:gd name="T12" fmla="*/ 99 w 568"/>
                <a:gd name="T13" fmla="*/ 0 h 6"/>
                <a:gd name="T14" fmla="*/ 118 w 568"/>
                <a:gd name="T15" fmla="*/ 0 h 6"/>
                <a:gd name="T16" fmla="*/ 137 w 568"/>
                <a:gd name="T17" fmla="*/ 0 h 6"/>
                <a:gd name="T18" fmla="*/ 157 w 568"/>
                <a:gd name="T19" fmla="*/ 0 h 6"/>
                <a:gd name="T20" fmla="*/ 173 w 568"/>
                <a:gd name="T21" fmla="*/ 0 h 6"/>
                <a:gd name="T22" fmla="*/ 187 w 568"/>
                <a:gd name="T23" fmla="*/ 0 h 6"/>
                <a:gd name="T24" fmla="*/ 197 w 568"/>
                <a:gd name="T25" fmla="*/ 0 h 6"/>
                <a:gd name="T26" fmla="*/ 210 w 568"/>
                <a:gd name="T27" fmla="*/ 0 h 6"/>
                <a:gd name="T28" fmla="*/ 223 w 568"/>
                <a:gd name="T29" fmla="*/ 0 h 6"/>
                <a:gd name="T30" fmla="*/ 233 w 568"/>
                <a:gd name="T31" fmla="*/ 0 h 6"/>
                <a:gd name="T32" fmla="*/ 246 w 568"/>
                <a:gd name="T33" fmla="*/ 0 h 6"/>
                <a:gd name="T34" fmla="*/ 257 w 568"/>
                <a:gd name="T35" fmla="*/ 0 h 6"/>
                <a:gd name="T36" fmla="*/ 271 w 568"/>
                <a:gd name="T37" fmla="*/ 0 h 6"/>
                <a:gd name="T38" fmla="*/ 299 w 568"/>
                <a:gd name="T39" fmla="*/ 0 h 6"/>
                <a:gd name="T40" fmla="*/ 328 w 568"/>
                <a:gd name="T41" fmla="*/ 0 h 6"/>
                <a:gd name="T42" fmla="*/ 357 w 568"/>
                <a:gd name="T43" fmla="*/ 0 h 6"/>
                <a:gd name="T44" fmla="*/ 386 w 568"/>
                <a:gd name="T45" fmla="*/ 3 h 6"/>
                <a:gd name="T46" fmla="*/ 412 w 568"/>
                <a:gd name="T47" fmla="*/ 3 h 6"/>
                <a:gd name="T48" fmla="*/ 438 w 568"/>
                <a:gd name="T49" fmla="*/ 3 h 6"/>
                <a:gd name="T50" fmla="*/ 464 w 568"/>
                <a:gd name="T51" fmla="*/ 4 h 6"/>
                <a:gd name="T52" fmla="*/ 491 w 568"/>
                <a:gd name="T53" fmla="*/ 4 h 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w 568"/>
                <a:gd name="T82" fmla="*/ 0 h 6"/>
                <a:gd name="T83" fmla="*/ 568 w 568"/>
                <a:gd name="T84" fmla="*/ 6 h 6"/>
              </a:gdLst>
              <a:ahLst/>
              <a:cxnLst>
                <a:cxn ang="T54">
                  <a:pos x="T0" y="T1"/>
                </a:cxn>
                <a:cxn ang="T55">
                  <a:pos x="T2" y="T3"/>
                </a:cxn>
                <a:cxn ang="T56">
                  <a:pos x="T4" y="T5"/>
                </a:cxn>
                <a:cxn ang="T57">
                  <a:pos x="T6" y="T7"/>
                </a:cxn>
                <a:cxn ang="T58">
                  <a:pos x="T8" y="T9"/>
                </a:cxn>
                <a:cxn ang="T59">
                  <a:pos x="T10" y="T11"/>
                </a:cxn>
                <a:cxn ang="T60">
                  <a:pos x="T12" y="T13"/>
                </a:cxn>
                <a:cxn ang="T61">
                  <a:pos x="T14" y="T15"/>
                </a:cxn>
                <a:cxn ang="T62">
                  <a:pos x="T16" y="T17"/>
                </a:cxn>
                <a:cxn ang="T63">
                  <a:pos x="T18" y="T19"/>
                </a:cxn>
                <a:cxn ang="T64">
                  <a:pos x="T20" y="T21"/>
                </a:cxn>
                <a:cxn ang="T65">
                  <a:pos x="T22" y="T23"/>
                </a:cxn>
                <a:cxn ang="T66">
                  <a:pos x="T24" y="T25"/>
                </a:cxn>
                <a:cxn ang="T67">
                  <a:pos x="T26" y="T27"/>
                </a:cxn>
                <a:cxn ang="T68">
                  <a:pos x="T28" y="T29"/>
                </a:cxn>
                <a:cxn ang="T69">
                  <a:pos x="T30" y="T31"/>
                </a:cxn>
                <a:cxn ang="T70">
                  <a:pos x="T32" y="T33"/>
                </a:cxn>
                <a:cxn ang="T71">
                  <a:pos x="T34" y="T35"/>
                </a:cxn>
                <a:cxn ang="T72">
                  <a:pos x="T36" y="T37"/>
                </a:cxn>
                <a:cxn ang="T73">
                  <a:pos x="T38" y="T39"/>
                </a:cxn>
                <a:cxn ang="T74">
                  <a:pos x="T40" y="T41"/>
                </a:cxn>
                <a:cxn ang="T75">
                  <a:pos x="T42" y="T43"/>
                </a:cxn>
                <a:cxn ang="T76">
                  <a:pos x="T44" y="T45"/>
                </a:cxn>
                <a:cxn ang="T77">
                  <a:pos x="T46" y="T47"/>
                </a:cxn>
                <a:cxn ang="T78">
                  <a:pos x="T48" y="T49"/>
                </a:cxn>
                <a:cxn ang="T79">
                  <a:pos x="T50" y="T51"/>
                </a:cxn>
                <a:cxn ang="T80">
                  <a:pos x="T52" y="T53"/>
                </a:cxn>
              </a:cxnLst>
              <a:rect l="T81" t="T82" r="T83" b="T84"/>
              <a:pathLst>
                <a:path w="568" h="6">
                  <a:moveTo>
                    <a:pt x="568" y="6"/>
                  </a:moveTo>
                  <a:lnTo>
                    <a:pt x="0" y="6"/>
                  </a:lnTo>
                  <a:lnTo>
                    <a:pt x="21" y="3"/>
                  </a:lnTo>
                  <a:lnTo>
                    <a:pt x="46" y="3"/>
                  </a:lnTo>
                  <a:lnTo>
                    <a:pt x="70" y="3"/>
                  </a:lnTo>
                  <a:lnTo>
                    <a:pt x="91" y="0"/>
                  </a:lnTo>
                  <a:lnTo>
                    <a:pt x="115" y="0"/>
                  </a:lnTo>
                  <a:lnTo>
                    <a:pt x="137" y="0"/>
                  </a:lnTo>
                  <a:lnTo>
                    <a:pt x="158" y="0"/>
                  </a:lnTo>
                  <a:lnTo>
                    <a:pt x="182" y="0"/>
                  </a:lnTo>
                  <a:lnTo>
                    <a:pt x="200" y="0"/>
                  </a:lnTo>
                  <a:lnTo>
                    <a:pt x="216" y="0"/>
                  </a:lnTo>
                  <a:lnTo>
                    <a:pt x="228" y="0"/>
                  </a:lnTo>
                  <a:lnTo>
                    <a:pt x="243" y="0"/>
                  </a:lnTo>
                  <a:lnTo>
                    <a:pt x="258" y="0"/>
                  </a:lnTo>
                  <a:lnTo>
                    <a:pt x="270" y="0"/>
                  </a:lnTo>
                  <a:lnTo>
                    <a:pt x="285" y="0"/>
                  </a:lnTo>
                  <a:lnTo>
                    <a:pt x="298" y="0"/>
                  </a:lnTo>
                  <a:lnTo>
                    <a:pt x="313" y="0"/>
                  </a:lnTo>
                  <a:lnTo>
                    <a:pt x="346" y="0"/>
                  </a:lnTo>
                  <a:lnTo>
                    <a:pt x="380" y="0"/>
                  </a:lnTo>
                  <a:lnTo>
                    <a:pt x="413" y="0"/>
                  </a:lnTo>
                  <a:lnTo>
                    <a:pt x="446" y="3"/>
                  </a:lnTo>
                  <a:lnTo>
                    <a:pt x="477" y="3"/>
                  </a:lnTo>
                  <a:lnTo>
                    <a:pt x="507" y="3"/>
                  </a:lnTo>
                  <a:lnTo>
                    <a:pt x="537" y="6"/>
                  </a:lnTo>
                  <a:lnTo>
                    <a:pt x="568" y="6"/>
                  </a:lnTo>
                  <a:close/>
                </a:path>
              </a:pathLst>
            </a:custGeom>
            <a:solidFill>
              <a:srgbClr val="989797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47" name="Freeform 55"/>
            <p:cNvSpPr>
              <a:spLocks/>
            </p:cNvSpPr>
            <p:nvPr/>
          </p:nvSpPr>
          <p:spPr bwMode="auto">
            <a:xfrm>
              <a:off x="2674" y="2468"/>
              <a:ext cx="420" cy="3"/>
            </a:xfrm>
            <a:custGeom>
              <a:avLst/>
              <a:gdLst>
                <a:gd name="T0" fmla="*/ 390 w 452"/>
                <a:gd name="T1" fmla="*/ 3 h 3"/>
                <a:gd name="T2" fmla="*/ 0 w 452"/>
                <a:gd name="T3" fmla="*/ 3 h 3"/>
                <a:gd name="T4" fmla="*/ 31 w 452"/>
                <a:gd name="T5" fmla="*/ 3 h 3"/>
                <a:gd name="T6" fmla="*/ 59 w 452"/>
                <a:gd name="T7" fmla="*/ 0 h 3"/>
                <a:gd name="T8" fmla="*/ 89 w 452"/>
                <a:gd name="T9" fmla="*/ 0 h 3"/>
                <a:gd name="T10" fmla="*/ 117 w 452"/>
                <a:gd name="T11" fmla="*/ 0 h 3"/>
                <a:gd name="T12" fmla="*/ 147 w 452"/>
                <a:gd name="T13" fmla="*/ 0 h 3"/>
                <a:gd name="T14" fmla="*/ 176 w 452"/>
                <a:gd name="T15" fmla="*/ 0 h 3"/>
                <a:gd name="T16" fmla="*/ 202 w 452"/>
                <a:gd name="T17" fmla="*/ 0 h 3"/>
                <a:gd name="T18" fmla="*/ 230 w 452"/>
                <a:gd name="T19" fmla="*/ 0 h 3"/>
                <a:gd name="T20" fmla="*/ 251 w 452"/>
                <a:gd name="T21" fmla="*/ 0 h 3"/>
                <a:gd name="T22" fmla="*/ 272 w 452"/>
                <a:gd name="T23" fmla="*/ 0 h 3"/>
                <a:gd name="T24" fmla="*/ 294 w 452"/>
                <a:gd name="T25" fmla="*/ 0 h 3"/>
                <a:gd name="T26" fmla="*/ 311 w 452"/>
                <a:gd name="T27" fmla="*/ 0 h 3"/>
                <a:gd name="T28" fmla="*/ 333 w 452"/>
                <a:gd name="T29" fmla="*/ 0 h 3"/>
                <a:gd name="T30" fmla="*/ 350 w 452"/>
                <a:gd name="T31" fmla="*/ 3 h 3"/>
                <a:gd name="T32" fmla="*/ 372 w 452"/>
                <a:gd name="T33" fmla="*/ 3 h 3"/>
                <a:gd name="T34" fmla="*/ 390 w 452"/>
                <a:gd name="T35" fmla="*/ 3 h 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52"/>
                <a:gd name="T55" fmla="*/ 0 h 3"/>
                <a:gd name="T56" fmla="*/ 452 w 452"/>
                <a:gd name="T57" fmla="*/ 3 h 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52" h="3">
                  <a:moveTo>
                    <a:pt x="452" y="3"/>
                  </a:moveTo>
                  <a:lnTo>
                    <a:pt x="0" y="3"/>
                  </a:lnTo>
                  <a:lnTo>
                    <a:pt x="36" y="3"/>
                  </a:lnTo>
                  <a:lnTo>
                    <a:pt x="69" y="0"/>
                  </a:lnTo>
                  <a:lnTo>
                    <a:pt x="103" y="0"/>
                  </a:lnTo>
                  <a:lnTo>
                    <a:pt x="136" y="0"/>
                  </a:lnTo>
                  <a:lnTo>
                    <a:pt x="170" y="0"/>
                  </a:lnTo>
                  <a:lnTo>
                    <a:pt x="203" y="0"/>
                  </a:lnTo>
                  <a:lnTo>
                    <a:pt x="233" y="0"/>
                  </a:lnTo>
                  <a:lnTo>
                    <a:pt x="267" y="0"/>
                  </a:lnTo>
                  <a:lnTo>
                    <a:pt x="291" y="0"/>
                  </a:lnTo>
                  <a:lnTo>
                    <a:pt x="315" y="0"/>
                  </a:lnTo>
                  <a:lnTo>
                    <a:pt x="340" y="0"/>
                  </a:lnTo>
                  <a:lnTo>
                    <a:pt x="361" y="0"/>
                  </a:lnTo>
                  <a:lnTo>
                    <a:pt x="385" y="0"/>
                  </a:lnTo>
                  <a:lnTo>
                    <a:pt x="406" y="3"/>
                  </a:lnTo>
                  <a:lnTo>
                    <a:pt x="431" y="3"/>
                  </a:lnTo>
                  <a:lnTo>
                    <a:pt x="452" y="3"/>
                  </a:lnTo>
                  <a:close/>
                </a:path>
              </a:pathLst>
            </a:custGeom>
            <a:solidFill>
              <a:srgbClr val="969594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  <p:sp>
          <p:nvSpPr>
            <p:cNvPr id="43248" name="Freeform 56"/>
            <p:cNvSpPr>
              <a:spLocks/>
            </p:cNvSpPr>
            <p:nvPr/>
          </p:nvSpPr>
          <p:spPr bwMode="auto">
            <a:xfrm>
              <a:off x="2800" y="2468"/>
              <a:ext cx="17" cy="1"/>
            </a:xfrm>
            <a:custGeom>
              <a:avLst/>
              <a:gdLst>
                <a:gd name="T0" fmla="*/ 16 w 18"/>
                <a:gd name="T1" fmla="*/ 0 h 1"/>
                <a:gd name="T2" fmla="*/ 0 w 18"/>
                <a:gd name="T3" fmla="*/ 0 h 1"/>
                <a:gd name="T4" fmla="*/ 0 w 18"/>
                <a:gd name="T5" fmla="*/ 0 h 1"/>
                <a:gd name="T6" fmla="*/ 0 w 18"/>
                <a:gd name="T7" fmla="*/ 0 h 1"/>
                <a:gd name="T8" fmla="*/ 0 w 18"/>
                <a:gd name="T9" fmla="*/ 0 h 1"/>
                <a:gd name="T10" fmla="*/ 0 w 18"/>
                <a:gd name="T11" fmla="*/ 0 h 1"/>
                <a:gd name="T12" fmla="*/ 0 w 18"/>
                <a:gd name="T13" fmla="*/ 0 h 1"/>
                <a:gd name="T14" fmla="*/ 0 w 18"/>
                <a:gd name="T15" fmla="*/ 0 h 1"/>
                <a:gd name="T16" fmla="*/ 0 w 18"/>
                <a:gd name="T17" fmla="*/ 0 h 1"/>
                <a:gd name="T18" fmla="*/ 3 w 18"/>
                <a:gd name="T19" fmla="*/ 0 h 1"/>
                <a:gd name="T20" fmla="*/ 10 w 18"/>
                <a:gd name="T21" fmla="*/ 0 h 1"/>
                <a:gd name="T22" fmla="*/ 16 w 18"/>
                <a:gd name="T23" fmla="*/ 0 h 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18"/>
                <a:gd name="T37" fmla="*/ 0 h 1"/>
                <a:gd name="T38" fmla="*/ 18 w 18"/>
                <a:gd name="T39" fmla="*/ 1 h 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18" h="1">
                  <a:moveTo>
                    <a:pt x="18" y="0"/>
                  </a:moveTo>
                  <a:lnTo>
                    <a:pt x="0" y="0"/>
                  </a:lnTo>
                  <a:lnTo>
                    <a:pt x="3" y="0"/>
                  </a:lnTo>
                  <a:lnTo>
                    <a:pt x="12" y="0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969594"/>
            </a:solidFill>
            <a:ln w="9525">
              <a:noFill/>
              <a:round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endParaRPr lang="en-US"/>
            </a:p>
          </p:txBody>
        </p:sp>
      </p:grpSp>
      <p:grpSp>
        <p:nvGrpSpPr>
          <p:cNvPr id="9" name="Group 57"/>
          <p:cNvGrpSpPr>
            <a:grpSpLocks/>
          </p:cNvGrpSpPr>
          <p:nvPr/>
        </p:nvGrpSpPr>
        <p:grpSpPr bwMode="auto">
          <a:xfrm>
            <a:off x="486594" y="4986728"/>
            <a:ext cx="8030826" cy="1612789"/>
            <a:chOff x="538" y="2537"/>
            <a:chExt cx="4856" cy="965"/>
          </a:xfrm>
        </p:grpSpPr>
        <p:sp>
          <p:nvSpPr>
            <p:cNvPr id="43043" name="Rectangle 58"/>
            <p:cNvSpPr>
              <a:spLocks noChangeArrowheads="1"/>
            </p:cNvSpPr>
            <p:nvPr/>
          </p:nvSpPr>
          <p:spPr bwMode="auto">
            <a:xfrm>
              <a:off x="580" y="3497"/>
              <a:ext cx="4814" cy="5"/>
            </a:xfrm>
            <a:prstGeom prst="rect">
              <a:avLst/>
            </a:prstGeom>
            <a:solidFill>
              <a:srgbClr val="CA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4" name="Rectangle 59"/>
            <p:cNvSpPr>
              <a:spLocks noChangeArrowheads="1"/>
            </p:cNvSpPr>
            <p:nvPr/>
          </p:nvSpPr>
          <p:spPr bwMode="auto">
            <a:xfrm>
              <a:off x="580" y="3486"/>
              <a:ext cx="4814" cy="5"/>
            </a:xfrm>
            <a:prstGeom prst="rect">
              <a:avLst/>
            </a:prstGeom>
            <a:solidFill>
              <a:srgbClr val="C7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5" name="Rectangle 60"/>
            <p:cNvSpPr>
              <a:spLocks noChangeArrowheads="1"/>
            </p:cNvSpPr>
            <p:nvPr/>
          </p:nvSpPr>
          <p:spPr bwMode="auto">
            <a:xfrm>
              <a:off x="580" y="3475"/>
              <a:ext cx="4814" cy="5"/>
            </a:xfrm>
            <a:prstGeom prst="rect">
              <a:avLst/>
            </a:prstGeom>
            <a:solidFill>
              <a:srgbClr val="C5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6" name="Rectangle 61"/>
            <p:cNvSpPr>
              <a:spLocks noChangeArrowheads="1"/>
            </p:cNvSpPr>
            <p:nvPr/>
          </p:nvSpPr>
          <p:spPr bwMode="auto">
            <a:xfrm>
              <a:off x="580" y="3464"/>
              <a:ext cx="4814" cy="3"/>
            </a:xfrm>
            <a:prstGeom prst="rect">
              <a:avLst/>
            </a:prstGeom>
            <a:solidFill>
              <a:srgbClr val="C2C2C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7" name="Rectangle 62"/>
            <p:cNvSpPr>
              <a:spLocks noChangeArrowheads="1"/>
            </p:cNvSpPr>
            <p:nvPr/>
          </p:nvSpPr>
          <p:spPr bwMode="auto">
            <a:xfrm>
              <a:off x="640" y="3286"/>
              <a:ext cx="4754" cy="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8" name="Rectangle 63"/>
            <p:cNvSpPr>
              <a:spLocks noChangeArrowheads="1"/>
            </p:cNvSpPr>
            <p:nvPr/>
          </p:nvSpPr>
          <p:spPr bwMode="auto">
            <a:xfrm>
              <a:off x="640" y="3257"/>
              <a:ext cx="4754" cy="5"/>
            </a:xfrm>
            <a:prstGeom prst="rect">
              <a:avLst/>
            </a:prstGeom>
            <a:solidFill>
              <a:srgbClr val="FBFB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49" name="Rectangle 64"/>
            <p:cNvSpPr>
              <a:spLocks noChangeArrowheads="1"/>
            </p:cNvSpPr>
            <p:nvPr/>
          </p:nvSpPr>
          <p:spPr bwMode="auto">
            <a:xfrm>
              <a:off x="640" y="3219"/>
              <a:ext cx="4754" cy="4"/>
            </a:xfrm>
            <a:prstGeom prst="rect">
              <a:avLst/>
            </a:prstGeom>
            <a:solidFill>
              <a:srgbClr val="F5F5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0" name="Rectangle 65"/>
            <p:cNvSpPr>
              <a:spLocks noChangeArrowheads="1"/>
            </p:cNvSpPr>
            <p:nvPr/>
          </p:nvSpPr>
          <p:spPr bwMode="auto">
            <a:xfrm>
              <a:off x="640" y="3185"/>
              <a:ext cx="4754" cy="4"/>
            </a:xfrm>
            <a:prstGeom prst="rect">
              <a:avLst/>
            </a:prstGeom>
            <a:solidFill>
              <a:srgbClr val="ECECE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1" name="Rectangle 66"/>
            <p:cNvSpPr>
              <a:spLocks noChangeArrowheads="1"/>
            </p:cNvSpPr>
            <p:nvPr/>
          </p:nvSpPr>
          <p:spPr bwMode="auto">
            <a:xfrm>
              <a:off x="640" y="3152"/>
              <a:ext cx="4754" cy="4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2" name="Rectangle 67"/>
            <p:cNvSpPr>
              <a:spLocks noChangeArrowheads="1"/>
            </p:cNvSpPr>
            <p:nvPr/>
          </p:nvSpPr>
          <p:spPr bwMode="auto">
            <a:xfrm>
              <a:off x="640" y="3140"/>
              <a:ext cx="4754" cy="5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3" name="Rectangle 68"/>
            <p:cNvSpPr>
              <a:spLocks noChangeArrowheads="1"/>
            </p:cNvSpPr>
            <p:nvPr/>
          </p:nvSpPr>
          <p:spPr bwMode="auto">
            <a:xfrm>
              <a:off x="640" y="3112"/>
              <a:ext cx="4754" cy="5"/>
            </a:xfrm>
            <a:prstGeom prst="rect">
              <a:avLst/>
            </a:pr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4" name="Rectangle 69"/>
            <p:cNvSpPr>
              <a:spLocks noChangeArrowheads="1"/>
            </p:cNvSpPr>
            <p:nvPr/>
          </p:nvSpPr>
          <p:spPr bwMode="auto">
            <a:xfrm>
              <a:off x="640" y="3073"/>
              <a:ext cx="4754" cy="5"/>
            </a:xfrm>
            <a:prstGeom prst="rect">
              <a:avLst/>
            </a:prstGeom>
            <a:solidFill>
              <a:srgbClr val="D7D7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5" name="Rectangle 70"/>
            <p:cNvSpPr>
              <a:spLocks noChangeArrowheads="1"/>
            </p:cNvSpPr>
            <p:nvPr/>
          </p:nvSpPr>
          <p:spPr bwMode="auto">
            <a:xfrm>
              <a:off x="640" y="3063"/>
              <a:ext cx="4754" cy="4"/>
            </a:xfrm>
            <a:prstGeom prst="rect">
              <a:avLst/>
            </a:prstGeom>
            <a:solidFill>
              <a:srgbClr val="D5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6" name="Rectangle 71"/>
            <p:cNvSpPr>
              <a:spLocks noChangeArrowheads="1"/>
            </p:cNvSpPr>
            <p:nvPr/>
          </p:nvSpPr>
          <p:spPr bwMode="auto">
            <a:xfrm>
              <a:off x="640" y="3045"/>
              <a:ext cx="4754" cy="5"/>
            </a:xfrm>
            <a:prstGeom prst="rect">
              <a:avLst/>
            </a:prstGeom>
            <a:solidFill>
              <a:srgbClr val="D1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7" name="Rectangle 72"/>
            <p:cNvSpPr>
              <a:spLocks noChangeArrowheads="1"/>
            </p:cNvSpPr>
            <p:nvPr/>
          </p:nvSpPr>
          <p:spPr bwMode="auto">
            <a:xfrm>
              <a:off x="640" y="3006"/>
              <a:ext cx="4754" cy="5"/>
            </a:xfrm>
            <a:prstGeom prst="rect">
              <a:avLst/>
            </a:prstGeom>
            <a:solidFill>
              <a:srgbClr val="CC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8" name="Rectangle 73"/>
            <p:cNvSpPr>
              <a:spLocks noChangeArrowheads="1"/>
            </p:cNvSpPr>
            <p:nvPr/>
          </p:nvSpPr>
          <p:spPr bwMode="auto">
            <a:xfrm>
              <a:off x="640" y="2995"/>
              <a:ext cx="4754" cy="5"/>
            </a:xfrm>
            <a:prstGeom prst="rect">
              <a:avLst/>
            </a:prstGeom>
            <a:solidFill>
              <a:srgbClr val="CA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59" name="Rectangle 74"/>
            <p:cNvSpPr>
              <a:spLocks noChangeArrowheads="1"/>
            </p:cNvSpPr>
            <p:nvPr/>
          </p:nvSpPr>
          <p:spPr bwMode="auto">
            <a:xfrm>
              <a:off x="640" y="2973"/>
              <a:ext cx="4754" cy="4"/>
            </a:xfrm>
            <a:prstGeom prst="rect">
              <a:avLst/>
            </a:prstGeom>
            <a:solidFill>
              <a:srgbClr val="C5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0" name="Rectangle 75"/>
            <p:cNvSpPr>
              <a:spLocks noChangeArrowheads="1"/>
            </p:cNvSpPr>
            <p:nvPr/>
          </p:nvSpPr>
          <p:spPr bwMode="auto">
            <a:xfrm>
              <a:off x="538" y="2559"/>
              <a:ext cx="4778" cy="45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1" name="Freeform 76"/>
            <p:cNvSpPr>
              <a:spLocks noEditPoints="1"/>
            </p:cNvSpPr>
            <p:nvPr/>
          </p:nvSpPr>
          <p:spPr bwMode="auto">
            <a:xfrm>
              <a:off x="1232" y="2577"/>
              <a:ext cx="3223" cy="7"/>
            </a:xfrm>
            <a:custGeom>
              <a:avLst/>
              <a:gdLst>
                <a:gd name="T0" fmla="*/ 60 w 3467"/>
                <a:gd name="T1" fmla="*/ 0 h 3"/>
                <a:gd name="T2" fmla="*/ 2937 w 3467"/>
                <a:gd name="T3" fmla="*/ 0 h 3"/>
                <a:gd name="T4" fmla="*/ 2944 w 3467"/>
                <a:gd name="T5" fmla="*/ 0 h 3"/>
                <a:gd name="T6" fmla="*/ 2952 w 3467"/>
                <a:gd name="T7" fmla="*/ 0 h 3"/>
                <a:gd name="T8" fmla="*/ 2957 w 3467"/>
                <a:gd name="T9" fmla="*/ 16 h 3"/>
                <a:gd name="T10" fmla="*/ 2965 w 3467"/>
                <a:gd name="T11" fmla="*/ 16 h 3"/>
                <a:gd name="T12" fmla="*/ 2973 w 3467"/>
                <a:gd name="T13" fmla="*/ 16 h 3"/>
                <a:gd name="T14" fmla="*/ 2980 w 3467"/>
                <a:gd name="T15" fmla="*/ 16 h 3"/>
                <a:gd name="T16" fmla="*/ 2989 w 3467"/>
                <a:gd name="T17" fmla="*/ 16 h 3"/>
                <a:gd name="T18" fmla="*/ 2996 w 3467"/>
                <a:gd name="T19" fmla="*/ 16 h 3"/>
                <a:gd name="T20" fmla="*/ 60 w 3467"/>
                <a:gd name="T21" fmla="*/ 0 h 3"/>
                <a:gd name="T22" fmla="*/ 60 w 3467"/>
                <a:gd name="T23" fmla="*/ 0 h 3"/>
                <a:gd name="T24" fmla="*/ 53 w 3467"/>
                <a:gd name="T25" fmla="*/ 0 h 3"/>
                <a:gd name="T26" fmla="*/ 45 w 3467"/>
                <a:gd name="T27" fmla="*/ 0 h 3"/>
                <a:gd name="T28" fmla="*/ 37 w 3467"/>
                <a:gd name="T29" fmla="*/ 16 h 3"/>
                <a:gd name="T30" fmla="*/ 30 w 3467"/>
                <a:gd name="T31" fmla="*/ 16 h 3"/>
                <a:gd name="T32" fmla="*/ 20 w 3467"/>
                <a:gd name="T33" fmla="*/ 16 h 3"/>
                <a:gd name="T34" fmla="*/ 13 w 3467"/>
                <a:gd name="T35" fmla="*/ 16 h 3"/>
                <a:gd name="T36" fmla="*/ 6 w 3467"/>
                <a:gd name="T37" fmla="*/ 16 h 3"/>
                <a:gd name="T38" fmla="*/ 0 w 3467"/>
                <a:gd name="T39" fmla="*/ 16 h 3"/>
                <a:gd name="T40" fmla="*/ 60 w 3467"/>
                <a:gd name="T41" fmla="*/ 0 h 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67"/>
                <a:gd name="T64" fmla="*/ 0 h 3"/>
                <a:gd name="T65" fmla="*/ 3467 w 3467"/>
                <a:gd name="T66" fmla="*/ 3 h 3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67" h="3">
                  <a:moveTo>
                    <a:pt x="70" y="0"/>
                  </a:moveTo>
                  <a:lnTo>
                    <a:pt x="3398" y="0"/>
                  </a:lnTo>
                  <a:lnTo>
                    <a:pt x="3407" y="0"/>
                  </a:lnTo>
                  <a:lnTo>
                    <a:pt x="3416" y="0"/>
                  </a:lnTo>
                  <a:lnTo>
                    <a:pt x="3422" y="3"/>
                  </a:lnTo>
                  <a:lnTo>
                    <a:pt x="3431" y="3"/>
                  </a:lnTo>
                  <a:lnTo>
                    <a:pt x="3440" y="3"/>
                  </a:lnTo>
                  <a:lnTo>
                    <a:pt x="3449" y="3"/>
                  </a:lnTo>
                  <a:lnTo>
                    <a:pt x="3458" y="3"/>
                  </a:lnTo>
                  <a:lnTo>
                    <a:pt x="3467" y="3"/>
                  </a:lnTo>
                  <a:lnTo>
                    <a:pt x="70" y="0"/>
                  </a:lnTo>
                  <a:close/>
                  <a:moveTo>
                    <a:pt x="70" y="0"/>
                  </a:moveTo>
                  <a:lnTo>
                    <a:pt x="61" y="0"/>
                  </a:lnTo>
                  <a:lnTo>
                    <a:pt x="52" y="0"/>
                  </a:lnTo>
                  <a:lnTo>
                    <a:pt x="43" y="3"/>
                  </a:lnTo>
                  <a:lnTo>
                    <a:pt x="34" y="3"/>
                  </a:lnTo>
                  <a:lnTo>
                    <a:pt x="24" y="3"/>
                  </a:lnTo>
                  <a:lnTo>
                    <a:pt x="15" y="3"/>
                  </a:lnTo>
                  <a:lnTo>
                    <a:pt x="6" y="3"/>
                  </a:lnTo>
                  <a:lnTo>
                    <a:pt x="0" y="3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2" name="Freeform 77"/>
            <p:cNvSpPr>
              <a:spLocks noEditPoints="1"/>
            </p:cNvSpPr>
            <p:nvPr/>
          </p:nvSpPr>
          <p:spPr bwMode="auto">
            <a:xfrm>
              <a:off x="1232" y="2570"/>
              <a:ext cx="3223" cy="14"/>
            </a:xfrm>
            <a:custGeom>
              <a:avLst/>
              <a:gdLst>
                <a:gd name="T0" fmla="*/ 94 w 3467"/>
                <a:gd name="T1" fmla="*/ 0 h 6"/>
                <a:gd name="T2" fmla="*/ 2899 w 3467"/>
                <a:gd name="T3" fmla="*/ 0 h 6"/>
                <a:gd name="T4" fmla="*/ 2913 w 3467"/>
                <a:gd name="T5" fmla="*/ 0 h 6"/>
                <a:gd name="T6" fmla="*/ 2926 w 3467"/>
                <a:gd name="T7" fmla="*/ 16 h 6"/>
                <a:gd name="T8" fmla="*/ 2937 w 3467"/>
                <a:gd name="T9" fmla="*/ 16 h 6"/>
                <a:gd name="T10" fmla="*/ 2950 w 3467"/>
                <a:gd name="T11" fmla="*/ 16 h 6"/>
                <a:gd name="T12" fmla="*/ 2960 w 3467"/>
                <a:gd name="T13" fmla="*/ 33 h 6"/>
                <a:gd name="T14" fmla="*/ 2973 w 3467"/>
                <a:gd name="T15" fmla="*/ 33 h 6"/>
                <a:gd name="T16" fmla="*/ 2983 w 3467"/>
                <a:gd name="T17" fmla="*/ 33 h 6"/>
                <a:gd name="T18" fmla="*/ 2996 w 3467"/>
                <a:gd name="T19" fmla="*/ 33 h 6"/>
                <a:gd name="T20" fmla="*/ 94 w 3467"/>
                <a:gd name="T21" fmla="*/ 0 h 6"/>
                <a:gd name="T22" fmla="*/ 94 w 3467"/>
                <a:gd name="T23" fmla="*/ 0 h 6"/>
                <a:gd name="T24" fmla="*/ 81 w 3467"/>
                <a:gd name="T25" fmla="*/ 0 h 6"/>
                <a:gd name="T26" fmla="*/ 71 w 3467"/>
                <a:gd name="T27" fmla="*/ 16 h 6"/>
                <a:gd name="T28" fmla="*/ 58 w 3467"/>
                <a:gd name="T29" fmla="*/ 16 h 6"/>
                <a:gd name="T30" fmla="*/ 45 w 3467"/>
                <a:gd name="T31" fmla="*/ 16 h 6"/>
                <a:gd name="T32" fmla="*/ 34 w 3467"/>
                <a:gd name="T33" fmla="*/ 33 h 6"/>
                <a:gd name="T34" fmla="*/ 20 w 3467"/>
                <a:gd name="T35" fmla="*/ 33 h 6"/>
                <a:gd name="T36" fmla="*/ 10 w 3467"/>
                <a:gd name="T37" fmla="*/ 33 h 6"/>
                <a:gd name="T38" fmla="*/ 0 w 3467"/>
                <a:gd name="T39" fmla="*/ 33 h 6"/>
                <a:gd name="T40" fmla="*/ 94 w 3467"/>
                <a:gd name="T41" fmla="*/ 0 h 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3467"/>
                <a:gd name="T64" fmla="*/ 0 h 6"/>
                <a:gd name="T65" fmla="*/ 3467 w 3467"/>
                <a:gd name="T66" fmla="*/ 6 h 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3467" h="6">
                  <a:moveTo>
                    <a:pt x="109" y="0"/>
                  </a:moveTo>
                  <a:lnTo>
                    <a:pt x="3355" y="0"/>
                  </a:lnTo>
                  <a:lnTo>
                    <a:pt x="3370" y="0"/>
                  </a:lnTo>
                  <a:lnTo>
                    <a:pt x="3385" y="3"/>
                  </a:lnTo>
                  <a:lnTo>
                    <a:pt x="3398" y="3"/>
                  </a:lnTo>
                  <a:lnTo>
                    <a:pt x="3413" y="3"/>
                  </a:lnTo>
                  <a:lnTo>
                    <a:pt x="3425" y="6"/>
                  </a:lnTo>
                  <a:lnTo>
                    <a:pt x="3440" y="6"/>
                  </a:lnTo>
                  <a:lnTo>
                    <a:pt x="3452" y="6"/>
                  </a:lnTo>
                  <a:lnTo>
                    <a:pt x="3467" y="6"/>
                  </a:lnTo>
                  <a:lnTo>
                    <a:pt x="109" y="0"/>
                  </a:lnTo>
                  <a:close/>
                  <a:moveTo>
                    <a:pt x="109" y="0"/>
                  </a:moveTo>
                  <a:lnTo>
                    <a:pt x="94" y="0"/>
                  </a:lnTo>
                  <a:lnTo>
                    <a:pt x="82" y="3"/>
                  </a:lnTo>
                  <a:lnTo>
                    <a:pt x="67" y="3"/>
                  </a:lnTo>
                  <a:lnTo>
                    <a:pt x="52" y="3"/>
                  </a:lnTo>
                  <a:lnTo>
                    <a:pt x="40" y="6"/>
                  </a:lnTo>
                  <a:lnTo>
                    <a:pt x="24" y="6"/>
                  </a:lnTo>
                  <a:lnTo>
                    <a:pt x="12" y="6"/>
                  </a:lnTo>
                  <a:lnTo>
                    <a:pt x="0" y="6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C2C2C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3" name="Rectangle 78"/>
            <p:cNvSpPr>
              <a:spLocks noChangeArrowheads="1"/>
            </p:cNvSpPr>
            <p:nvPr/>
          </p:nvSpPr>
          <p:spPr bwMode="auto">
            <a:xfrm>
              <a:off x="562" y="3274"/>
              <a:ext cx="4754" cy="13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Rectangle 79"/>
            <p:cNvSpPr>
              <a:spLocks noChangeArrowheads="1"/>
            </p:cNvSpPr>
            <p:nvPr/>
          </p:nvSpPr>
          <p:spPr bwMode="auto">
            <a:xfrm>
              <a:off x="562" y="3267"/>
              <a:ext cx="4754" cy="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5" name="Rectangle 80"/>
            <p:cNvSpPr>
              <a:spLocks noChangeArrowheads="1"/>
            </p:cNvSpPr>
            <p:nvPr/>
          </p:nvSpPr>
          <p:spPr bwMode="auto">
            <a:xfrm>
              <a:off x="562" y="3263"/>
              <a:ext cx="4754" cy="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6" name="Rectangle 81"/>
            <p:cNvSpPr>
              <a:spLocks noChangeArrowheads="1"/>
            </p:cNvSpPr>
            <p:nvPr/>
          </p:nvSpPr>
          <p:spPr bwMode="auto">
            <a:xfrm>
              <a:off x="562" y="3256"/>
              <a:ext cx="4754" cy="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7" name="Rectangle 82"/>
            <p:cNvSpPr>
              <a:spLocks noChangeArrowheads="1"/>
            </p:cNvSpPr>
            <p:nvPr/>
          </p:nvSpPr>
          <p:spPr bwMode="auto">
            <a:xfrm>
              <a:off x="562" y="3249"/>
              <a:ext cx="4754" cy="14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8" name="Rectangle 83"/>
            <p:cNvSpPr>
              <a:spLocks noChangeArrowheads="1"/>
            </p:cNvSpPr>
            <p:nvPr/>
          </p:nvSpPr>
          <p:spPr bwMode="auto">
            <a:xfrm>
              <a:off x="562" y="3245"/>
              <a:ext cx="4754" cy="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69" name="Rectangle 84"/>
            <p:cNvSpPr>
              <a:spLocks noChangeArrowheads="1"/>
            </p:cNvSpPr>
            <p:nvPr/>
          </p:nvSpPr>
          <p:spPr bwMode="auto">
            <a:xfrm>
              <a:off x="562" y="3238"/>
              <a:ext cx="4754" cy="1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0" name="Rectangle 85"/>
            <p:cNvSpPr>
              <a:spLocks noChangeArrowheads="1"/>
            </p:cNvSpPr>
            <p:nvPr/>
          </p:nvSpPr>
          <p:spPr bwMode="auto">
            <a:xfrm>
              <a:off x="562" y="3232"/>
              <a:ext cx="4754" cy="13"/>
            </a:xfrm>
            <a:prstGeom prst="rect">
              <a:avLst/>
            </a:prstGeom>
            <a:solidFill>
              <a:srgbClr val="FBFB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1" name="Rectangle 86"/>
            <p:cNvSpPr>
              <a:spLocks noChangeArrowheads="1"/>
            </p:cNvSpPr>
            <p:nvPr/>
          </p:nvSpPr>
          <p:spPr bwMode="auto">
            <a:xfrm>
              <a:off x="562" y="3227"/>
              <a:ext cx="4754" cy="11"/>
            </a:xfrm>
            <a:prstGeom prst="rect">
              <a:avLst/>
            </a:prstGeom>
            <a:solidFill>
              <a:srgbClr val="FBFB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2" name="Rectangle 87"/>
            <p:cNvSpPr>
              <a:spLocks noChangeArrowheads="1"/>
            </p:cNvSpPr>
            <p:nvPr/>
          </p:nvSpPr>
          <p:spPr bwMode="auto">
            <a:xfrm>
              <a:off x="562" y="3220"/>
              <a:ext cx="4754" cy="12"/>
            </a:xfrm>
            <a:prstGeom prst="rect">
              <a:avLst/>
            </a:prstGeom>
            <a:solidFill>
              <a:srgbClr val="FBFB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3" name="Rectangle 88"/>
            <p:cNvSpPr>
              <a:spLocks noChangeArrowheads="1"/>
            </p:cNvSpPr>
            <p:nvPr/>
          </p:nvSpPr>
          <p:spPr bwMode="auto">
            <a:xfrm>
              <a:off x="562" y="3212"/>
              <a:ext cx="4754" cy="8"/>
            </a:xfrm>
            <a:prstGeom prst="rect">
              <a:avLst/>
            </a:prstGeom>
            <a:solidFill>
              <a:srgbClr val="FBFB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4" name="Rectangle 89"/>
            <p:cNvSpPr>
              <a:spLocks noChangeArrowheads="1"/>
            </p:cNvSpPr>
            <p:nvPr/>
          </p:nvSpPr>
          <p:spPr bwMode="auto">
            <a:xfrm>
              <a:off x="562" y="3205"/>
              <a:ext cx="4754" cy="11"/>
            </a:xfrm>
            <a:prstGeom prst="rect">
              <a:avLst/>
            </a:prstGeom>
            <a:solidFill>
              <a:srgbClr val="FBFBF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5" name="Rectangle 90"/>
            <p:cNvSpPr>
              <a:spLocks noChangeArrowheads="1"/>
            </p:cNvSpPr>
            <p:nvPr/>
          </p:nvSpPr>
          <p:spPr bwMode="auto">
            <a:xfrm>
              <a:off x="562" y="3198"/>
              <a:ext cx="4754" cy="14"/>
            </a:xfrm>
            <a:prstGeom prst="rect">
              <a:avLst/>
            </a:prstGeom>
            <a:solidFill>
              <a:srgbClr val="F9F9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6" name="Rectangle 91"/>
            <p:cNvSpPr>
              <a:spLocks noChangeArrowheads="1"/>
            </p:cNvSpPr>
            <p:nvPr/>
          </p:nvSpPr>
          <p:spPr bwMode="auto">
            <a:xfrm>
              <a:off x="562" y="3192"/>
              <a:ext cx="4754" cy="13"/>
            </a:xfrm>
            <a:prstGeom prst="rect">
              <a:avLst/>
            </a:prstGeom>
            <a:solidFill>
              <a:srgbClr val="F9F9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7" name="Rectangle 92"/>
            <p:cNvSpPr>
              <a:spLocks noChangeArrowheads="1"/>
            </p:cNvSpPr>
            <p:nvPr/>
          </p:nvSpPr>
          <p:spPr bwMode="auto">
            <a:xfrm>
              <a:off x="562" y="3180"/>
              <a:ext cx="4754" cy="12"/>
            </a:xfrm>
            <a:prstGeom prst="rect">
              <a:avLst/>
            </a:prstGeom>
            <a:solidFill>
              <a:srgbClr val="F9F9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8" name="Rectangle 93"/>
            <p:cNvSpPr>
              <a:spLocks noChangeArrowheads="1"/>
            </p:cNvSpPr>
            <p:nvPr/>
          </p:nvSpPr>
          <p:spPr bwMode="auto">
            <a:xfrm>
              <a:off x="562" y="3176"/>
              <a:ext cx="4754" cy="11"/>
            </a:xfrm>
            <a:prstGeom prst="rect">
              <a:avLst/>
            </a:prstGeom>
            <a:solidFill>
              <a:srgbClr val="F9F9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79" name="Rectangle 94"/>
            <p:cNvSpPr>
              <a:spLocks noChangeArrowheads="1"/>
            </p:cNvSpPr>
            <p:nvPr/>
          </p:nvSpPr>
          <p:spPr bwMode="auto">
            <a:xfrm>
              <a:off x="562" y="3171"/>
              <a:ext cx="4754" cy="9"/>
            </a:xfrm>
            <a:prstGeom prst="rect">
              <a:avLst/>
            </a:prstGeom>
            <a:solidFill>
              <a:srgbClr val="F9F9F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0" name="Rectangle 95"/>
            <p:cNvSpPr>
              <a:spLocks noChangeArrowheads="1"/>
            </p:cNvSpPr>
            <p:nvPr/>
          </p:nvSpPr>
          <p:spPr bwMode="auto">
            <a:xfrm>
              <a:off x="562" y="3158"/>
              <a:ext cx="4754" cy="13"/>
            </a:xfrm>
            <a:prstGeom prst="rect">
              <a:avLst/>
            </a:prstGeom>
            <a:solidFill>
              <a:srgbClr val="F5F5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1" name="Rectangle 96"/>
            <p:cNvSpPr>
              <a:spLocks noChangeArrowheads="1"/>
            </p:cNvSpPr>
            <p:nvPr/>
          </p:nvSpPr>
          <p:spPr bwMode="auto">
            <a:xfrm>
              <a:off x="562" y="3154"/>
              <a:ext cx="4754" cy="11"/>
            </a:xfrm>
            <a:prstGeom prst="rect">
              <a:avLst/>
            </a:prstGeom>
            <a:solidFill>
              <a:srgbClr val="F5F5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2" name="Rectangle 97"/>
            <p:cNvSpPr>
              <a:spLocks noChangeArrowheads="1"/>
            </p:cNvSpPr>
            <p:nvPr/>
          </p:nvSpPr>
          <p:spPr bwMode="auto">
            <a:xfrm>
              <a:off x="562" y="3147"/>
              <a:ext cx="4754" cy="11"/>
            </a:xfrm>
            <a:prstGeom prst="rect">
              <a:avLst/>
            </a:prstGeom>
            <a:solidFill>
              <a:srgbClr val="F5F5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3" name="Rectangle 98"/>
            <p:cNvSpPr>
              <a:spLocks noChangeArrowheads="1"/>
            </p:cNvSpPr>
            <p:nvPr/>
          </p:nvSpPr>
          <p:spPr bwMode="auto">
            <a:xfrm>
              <a:off x="562" y="3140"/>
              <a:ext cx="4754" cy="14"/>
            </a:xfrm>
            <a:prstGeom prst="rect">
              <a:avLst/>
            </a:prstGeom>
            <a:solidFill>
              <a:srgbClr val="F5F5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4" name="Rectangle 99"/>
            <p:cNvSpPr>
              <a:spLocks noChangeArrowheads="1"/>
            </p:cNvSpPr>
            <p:nvPr/>
          </p:nvSpPr>
          <p:spPr bwMode="auto">
            <a:xfrm>
              <a:off x="562" y="3136"/>
              <a:ext cx="4754" cy="11"/>
            </a:xfrm>
            <a:prstGeom prst="rect">
              <a:avLst/>
            </a:prstGeom>
            <a:solidFill>
              <a:srgbClr val="F5F5F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5" name="Rectangle 100"/>
            <p:cNvSpPr>
              <a:spLocks noChangeArrowheads="1"/>
            </p:cNvSpPr>
            <p:nvPr/>
          </p:nvSpPr>
          <p:spPr bwMode="auto">
            <a:xfrm>
              <a:off x="562" y="3125"/>
              <a:ext cx="4754" cy="11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6" name="Rectangle 101"/>
            <p:cNvSpPr>
              <a:spLocks noChangeArrowheads="1"/>
            </p:cNvSpPr>
            <p:nvPr/>
          </p:nvSpPr>
          <p:spPr bwMode="auto">
            <a:xfrm>
              <a:off x="562" y="3118"/>
              <a:ext cx="4754" cy="13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7" name="Rectangle 102"/>
            <p:cNvSpPr>
              <a:spLocks noChangeArrowheads="1"/>
            </p:cNvSpPr>
            <p:nvPr/>
          </p:nvSpPr>
          <p:spPr bwMode="auto">
            <a:xfrm>
              <a:off x="562" y="3111"/>
              <a:ext cx="4754" cy="14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8" name="Rectangle 103"/>
            <p:cNvSpPr>
              <a:spLocks noChangeArrowheads="1"/>
            </p:cNvSpPr>
            <p:nvPr/>
          </p:nvSpPr>
          <p:spPr bwMode="auto">
            <a:xfrm>
              <a:off x="562" y="3105"/>
              <a:ext cx="4754" cy="13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89" name="Rectangle 104"/>
            <p:cNvSpPr>
              <a:spLocks noChangeArrowheads="1"/>
            </p:cNvSpPr>
            <p:nvPr/>
          </p:nvSpPr>
          <p:spPr bwMode="auto">
            <a:xfrm>
              <a:off x="562" y="3100"/>
              <a:ext cx="4754" cy="11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0" name="Rectangle 105"/>
            <p:cNvSpPr>
              <a:spLocks noChangeArrowheads="1"/>
            </p:cNvSpPr>
            <p:nvPr/>
          </p:nvSpPr>
          <p:spPr bwMode="auto">
            <a:xfrm>
              <a:off x="562" y="3096"/>
              <a:ext cx="4754" cy="9"/>
            </a:xfrm>
            <a:prstGeom prst="rect">
              <a:avLst/>
            </a:prstGeom>
            <a:solidFill>
              <a:srgbClr val="F2F2F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1" name="Rectangle 106"/>
            <p:cNvSpPr>
              <a:spLocks noChangeArrowheads="1"/>
            </p:cNvSpPr>
            <p:nvPr/>
          </p:nvSpPr>
          <p:spPr bwMode="auto">
            <a:xfrm>
              <a:off x="562" y="3089"/>
              <a:ext cx="4754" cy="11"/>
            </a:xfrm>
            <a:prstGeom prst="rect">
              <a:avLst/>
            </a:prstGeom>
            <a:solidFill>
              <a:srgbClr val="EEE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2" name="Rectangle 107"/>
            <p:cNvSpPr>
              <a:spLocks noChangeArrowheads="1"/>
            </p:cNvSpPr>
            <p:nvPr/>
          </p:nvSpPr>
          <p:spPr bwMode="auto">
            <a:xfrm>
              <a:off x="562" y="3082"/>
              <a:ext cx="4754" cy="14"/>
            </a:xfrm>
            <a:prstGeom prst="rect">
              <a:avLst/>
            </a:prstGeom>
            <a:solidFill>
              <a:srgbClr val="EEE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3" name="Rectangle 108"/>
            <p:cNvSpPr>
              <a:spLocks noChangeArrowheads="1"/>
            </p:cNvSpPr>
            <p:nvPr/>
          </p:nvSpPr>
          <p:spPr bwMode="auto">
            <a:xfrm>
              <a:off x="562" y="3078"/>
              <a:ext cx="4754" cy="11"/>
            </a:xfrm>
            <a:prstGeom prst="rect">
              <a:avLst/>
            </a:prstGeom>
            <a:solidFill>
              <a:srgbClr val="EEE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4" name="Rectangle 109"/>
            <p:cNvSpPr>
              <a:spLocks noChangeArrowheads="1"/>
            </p:cNvSpPr>
            <p:nvPr/>
          </p:nvSpPr>
          <p:spPr bwMode="auto">
            <a:xfrm>
              <a:off x="562" y="3071"/>
              <a:ext cx="4754" cy="11"/>
            </a:xfrm>
            <a:prstGeom prst="rect">
              <a:avLst/>
            </a:prstGeom>
            <a:solidFill>
              <a:srgbClr val="EEE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5" name="Rectangle 110"/>
            <p:cNvSpPr>
              <a:spLocks noChangeArrowheads="1"/>
            </p:cNvSpPr>
            <p:nvPr/>
          </p:nvSpPr>
          <p:spPr bwMode="auto">
            <a:xfrm>
              <a:off x="562" y="3065"/>
              <a:ext cx="4754" cy="13"/>
            </a:xfrm>
            <a:prstGeom prst="rect">
              <a:avLst/>
            </a:prstGeom>
            <a:solidFill>
              <a:srgbClr val="EEE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6" name="Rectangle 111"/>
            <p:cNvSpPr>
              <a:spLocks noChangeArrowheads="1"/>
            </p:cNvSpPr>
            <p:nvPr/>
          </p:nvSpPr>
          <p:spPr bwMode="auto">
            <a:xfrm>
              <a:off x="562" y="3060"/>
              <a:ext cx="4754" cy="11"/>
            </a:xfrm>
            <a:prstGeom prst="rect">
              <a:avLst/>
            </a:prstGeom>
            <a:solidFill>
              <a:srgbClr val="EEEEE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7" name="Rectangle 112"/>
            <p:cNvSpPr>
              <a:spLocks noChangeArrowheads="1"/>
            </p:cNvSpPr>
            <p:nvPr/>
          </p:nvSpPr>
          <p:spPr bwMode="auto">
            <a:xfrm>
              <a:off x="562" y="3049"/>
              <a:ext cx="4754" cy="11"/>
            </a:xfrm>
            <a:prstGeom prst="rect">
              <a:avLst/>
            </a:prstGeom>
            <a:solidFill>
              <a:srgbClr val="ECECE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8" name="Rectangle 113"/>
            <p:cNvSpPr>
              <a:spLocks noChangeArrowheads="1"/>
            </p:cNvSpPr>
            <p:nvPr/>
          </p:nvSpPr>
          <p:spPr bwMode="auto">
            <a:xfrm>
              <a:off x="562" y="3042"/>
              <a:ext cx="4754" cy="14"/>
            </a:xfrm>
            <a:prstGeom prst="rect">
              <a:avLst/>
            </a:prstGeom>
            <a:solidFill>
              <a:srgbClr val="ECECE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99" name="Rectangle 114"/>
            <p:cNvSpPr>
              <a:spLocks noChangeArrowheads="1"/>
            </p:cNvSpPr>
            <p:nvPr/>
          </p:nvSpPr>
          <p:spPr bwMode="auto">
            <a:xfrm>
              <a:off x="562" y="3038"/>
              <a:ext cx="4754" cy="11"/>
            </a:xfrm>
            <a:prstGeom prst="rect">
              <a:avLst/>
            </a:prstGeom>
            <a:solidFill>
              <a:srgbClr val="ECECE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0" name="Rectangle 115"/>
            <p:cNvSpPr>
              <a:spLocks noChangeArrowheads="1"/>
            </p:cNvSpPr>
            <p:nvPr/>
          </p:nvSpPr>
          <p:spPr bwMode="auto">
            <a:xfrm>
              <a:off x="562" y="3031"/>
              <a:ext cx="4754" cy="11"/>
            </a:xfrm>
            <a:prstGeom prst="rect">
              <a:avLst/>
            </a:prstGeom>
            <a:solidFill>
              <a:srgbClr val="ECECE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1" name="Rectangle 116"/>
            <p:cNvSpPr>
              <a:spLocks noChangeArrowheads="1"/>
            </p:cNvSpPr>
            <p:nvPr/>
          </p:nvSpPr>
          <p:spPr bwMode="auto">
            <a:xfrm>
              <a:off x="562" y="3025"/>
              <a:ext cx="4754" cy="13"/>
            </a:xfrm>
            <a:prstGeom prst="rect">
              <a:avLst/>
            </a:prstGeom>
            <a:solidFill>
              <a:srgbClr val="ECECE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2" name="Rectangle 117"/>
            <p:cNvSpPr>
              <a:spLocks noChangeArrowheads="1"/>
            </p:cNvSpPr>
            <p:nvPr/>
          </p:nvSpPr>
          <p:spPr bwMode="auto">
            <a:xfrm>
              <a:off x="562" y="3020"/>
              <a:ext cx="4754" cy="11"/>
            </a:xfrm>
            <a:prstGeom prst="rect">
              <a:avLst/>
            </a:prstGeom>
            <a:solidFill>
              <a:srgbClr val="ECECE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3" name="Rectangle 118"/>
            <p:cNvSpPr>
              <a:spLocks noChangeArrowheads="1"/>
            </p:cNvSpPr>
            <p:nvPr/>
          </p:nvSpPr>
          <p:spPr bwMode="auto">
            <a:xfrm>
              <a:off x="562" y="3016"/>
              <a:ext cx="4754" cy="9"/>
            </a:xfrm>
            <a:prstGeom prst="rect">
              <a:avLst/>
            </a:prstGeom>
            <a:solidFill>
              <a:srgbClr val="E8E8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4" name="Rectangle 119"/>
            <p:cNvSpPr>
              <a:spLocks noChangeArrowheads="1"/>
            </p:cNvSpPr>
            <p:nvPr/>
          </p:nvSpPr>
          <p:spPr bwMode="auto">
            <a:xfrm>
              <a:off x="562" y="3009"/>
              <a:ext cx="4754" cy="11"/>
            </a:xfrm>
            <a:prstGeom prst="rect">
              <a:avLst/>
            </a:prstGeom>
            <a:solidFill>
              <a:srgbClr val="E8E8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5" name="Rectangle 120"/>
            <p:cNvSpPr>
              <a:spLocks noChangeArrowheads="1"/>
            </p:cNvSpPr>
            <p:nvPr/>
          </p:nvSpPr>
          <p:spPr bwMode="auto">
            <a:xfrm>
              <a:off x="562" y="3002"/>
              <a:ext cx="4754" cy="14"/>
            </a:xfrm>
            <a:prstGeom prst="rect">
              <a:avLst/>
            </a:prstGeom>
            <a:solidFill>
              <a:srgbClr val="E8E8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6" name="Rectangle 121"/>
            <p:cNvSpPr>
              <a:spLocks noChangeArrowheads="1"/>
            </p:cNvSpPr>
            <p:nvPr/>
          </p:nvSpPr>
          <p:spPr bwMode="auto">
            <a:xfrm>
              <a:off x="562" y="2998"/>
              <a:ext cx="4754" cy="11"/>
            </a:xfrm>
            <a:prstGeom prst="rect">
              <a:avLst/>
            </a:prstGeom>
            <a:solidFill>
              <a:srgbClr val="E8E8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7" name="Rectangle 122"/>
            <p:cNvSpPr>
              <a:spLocks noChangeArrowheads="1"/>
            </p:cNvSpPr>
            <p:nvPr/>
          </p:nvSpPr>
          <p:spPr bwMode="auto">
            <a:xfrm>
              <a:off x="562" y="2991"/>
              <a:ext cx="4754" cy="11"/>
            </a:xfrm>
            <a:prstGeom prst="rect">
              <a:avLst/>
            </a:prstGeom>
            <a:solidFill>
              <a:srgbClr val="E8E8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8" name="Rectangle 123"/>
            <p:cNvSpPr>
              <a:spLocks noChangeArrowheads="1"/>
            </p:cNvSpPr>
            <p:nvPr/>
          </p:nvSpPr>
          <p:spPr bwMode="auto">
            <a:xfrm>
              <a:off x="562" y="2984"/>
              <a:ext cx="4754" cy="14"/>
            </a:xfrm>
            <a:prstGeom prst="rect">
              <a:avLst/>
            </a:prstGeom>
            <a:solidFill>
              <a:srgbClr val="E8E8E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09" name="Rectangle 124"/>
            <p:cNvSpPr>
              <a:spLocks noChangeArrowheads="1"/>
            </p:cNvSpPr>
            <p:nvPr/>
          </p:nvSpPr>
          <p:spPr bwMode="auto">
            <a:xfrm>
              <a:off x="562" y="2973"/>
              <a:ext cx="4754" cy="1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0" name="Rectangle 125"/>
            <p:cNvSpPr>
              <a:spLocks noChangeArrowheads="1"/>
            </p:cNvSpPr>
            <p:nvPr/>
          </p:nvSpPr>
          <p:spPr bwMode="auto">
            <a:xfrm>
              <a:off x="562" y="2967"/>
              <a:ext cx="4754" cy="15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1" name="Rectangle 126"/>
            <p:cNvSpPr>
              <a:spLocks noChangeArrowheads="1"/>
            </p:cNvSpPr>
            <p:nvPr/>
          </p:nvSpPr>
          <p:spPr bwMode="auto">
            <a:xfrm>
              <a:off x="562" y="2962"/>
              <a:ext cx="4754" cy="11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2" name="Rectangle 127"/>
            <p:cNvSpPr>
              <a:spLocks noChangeArrowheads="1"/>
            </p:cNvSpPr>
            <p:nvPr/>
          </p:nvSpPr>
          <p:spPr bwMode="auto">
            <a:xfrm>
              <a:off x="562" y="2949"/>
              <a:ext cx="4754" cy="13"/>
            </a:xfrm>
            <a:prstGeom prst="rect">
              <a:avLst/>
            </a:prstGeom>
            <a:solidFill>
              <a:srgbClr val="E5E5E5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3" name="Rectangle 128"/>
            <p:cNvSpPr>
              <a:spLocks noChangeArrowheads="1"/>
            </p:cNvSpPr>
            <p:nvPr/>
          </p:nvSpPr>
          <p:spPr bwMode="auto">
            <a:xfrm>
              <a:off x="562" y="2944"/>
              <a:ext cx="4754" cy="12"/>
            </a:xfrm>
            <a:prstGeom prst="rect">
              <a:avLst/>
            </a:prstGeom>
            <a:solidFill>
              <a:srgbClr val="E2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4" name="Rectangle 129"/>
            <p:cNvSpPr>
              <a:spLocks noChangeArrowheads="1"/>
            </p:cNvSpPr>
            <p:nvPr/>
          </p:nvSpPr>
          <p:spPr bwMode="auto">
            <a:xfrm>
              <a:off x="562" y="2940"/>
              <a:ext cx="4754" cy="9"/>
            </a:xfrm>
            <a:prstGeom prst="rect">
              <a:avLst/>
            </a:prstGeom>
            <a:solidFill>
              <a:srgbClr val="E2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5" name="Rectangle 130"/>
            <p:cNvSpPr>
              <a:spLocks noChangeArrowheads="1"/>
            </p:cNvSpPr>
            <p:nvPr/>
          </p:nvSpPr>
          <p:spPr bwMode="auto">
            <a:xfrm>
              <a:off x="562" y="2933"/>
              <a:ext cx="4754" cy="11"/>
            </a:xfrm>
            <a:prstGeom prst="rect">
              <a:avLst/>
            </a:prstGeom>
            <a:solidFill>
              <a:srgbClr val="E2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6" name="Rectangle 131"/>
            <p:cNvSpPr>
              <a:spLocks noChangeArrowheads="1"/>
            </p:cNvSpPr>
            <p:nvPr/>
          </p:nvSpPr>
          <p:spPr bwMode="auto">
            <a:xfrm>
              <a:off x="562" y="2927"/>
              <a:ext cx="4754" cy="13"/>
            </a:xfrm>
            <a:prstGeom prst="rect">
              <a:avLst/>
            </a:prstGeom>
            <a:solidFill>
              <a:srgbClr val="E2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7" name="Rectangle 132"/>
            <p:cNvSpPr>
              <a:spLocks noChangeArrowheads="1"/>
            </p:cNvSpPr>
            <p:nvPr/>
          </p:nvSpPr>
          <p:spPr bwMode="auto">
            <a:xfrm>
              <a:off x="562" y="2922"/>
              <a:ext cx="4754" cy="11"/>
            </a:xfrm>
            <a:prstGeom prst="rect">
              <a:avLst/>
            </a:prstGeom>
            <a:solidFill>
              <a:srgbClr val="E2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8" name="Rectangle 133"/>
            <p:cNvSpPr>
              <a:spLocks noChangeArrowheads="1"/>
            </p:cNvSpPr>
            <p:nvPr/>
          </p:nvSpPr>
          <p:spPr bwMode="auto">
            <a:xfrm>
              <a:off x="562" y="2915"/>
              <a:ext cx="4754" cy="12"/>
            </a:xfrm>
            <a:prstGeom prst="rect">
              <a:avLst/>
            </a:prstGeom>
            <a:solidFill>
              <a:srgbClr val="E2E1E1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19" name="Rectangle 134"/>
            <p:cNvSpPr>
              <a:spLocks noChangeArrowheads="1"/>
            </p:cNvSpPr>
            <p:nvPr/>
          </p:nvSpPr>
          <p:spPr bwMode="auto">
            <a:xfrm>
              <a:off x="562" y="2909"/>
              <a:ext cx="4754" cy="13"/>
            </a:xfrm>
            <a:prstGeom prst="rect">
              <a:avLst/>
            </a:pr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0" name="Rectangle 135"/>
            <p:cNvSpPr>
              <a:spLocks noChangeArrowheads="1"/>
            </p:cNvSpPr>
            <p:nvPr/>
          </p:nvSpPr>
          <p:spPr bwMode="auto">
            <a:xfrm>
              <a:off x="562" y="2900"/>
              <a:ext cx="4754" cy="9"/>
            </a:xfrm>
            <a:prstGeom prst="rect">
              <a:avLst/>
            </a:pr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1" name="Rectangle 136"/>
            <p:cNvSpPr>
              <a:spLocks noChangeArrowheads="1"/>
            </p:cNvSpPr>
            <p:nvPr/>
          </p:nvSpPr>
          <p:spPr bwMode="auto">
            <a:xfrm>
              <a:off x="562" y="2889"/>
              <a:ext cx="4754" cy="11"/>
            </a:xfrm>
            <a:prstGeom prst="rect">
              <a:avLst/>
            </a:pr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2" name="Rectangle 137"/>
            <p:cNvSpPr>
              <a:spLocks noChangeArrowheads="1"/>
            </p:cNvSpPr>
            <p:nvPr/>
          </p:nvSpPr>
          <p:spPr bwMode="auto">
            <a:xfrm>
              <a:off x="562" y="2875"/>
              <a:ext cx="4754" cy="14"/>
            </a:xfrm>
            <a:prstGeom prst="rect">
              <a:avLst/>
            </a:prstGeom>
            <a:solidFill>
              <a:srgbClr val="DEDDDD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3" name="Rectangle 138"/>
            <p:cNvSpPr>
              <a:spLocks noChangeArrowheads="1"/>
            </p:cNvSpPr>
            <p:nvPr/>
          </p:nvSpPr>
          <p:spPr bwMode="auto">
            <a:xfrm>
              <a:off x="562" y="2869"/>
              <a:ext cx="4754" cy="13"/>
            </a:xfrm>
            <a:prstGeom prst="rect">
              <a:avLst/>
            </a:prstGeom>
            <a:solidFill>
              <a:srgbClr val="DBDB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4" name="Rectangle 139"/>
            <p:cNvSpPr>
              <a:spLocks noChangeArrowheads="1"/>
            </p:cNvSpPr>
            <p:nvPr/>
          </p:nvSpPr>
          <p:spPr bwMode="auto">
            <a:xfrm>
              <a:off x="562" y="2864"/>
              <a:ext cx="4754" cy="11"/>
            </a:xfrm>
            <a:prstGeom prst="rect">
              <a:avLst/>
            </a:prstGeom>
            <a:solidFill>
              <a:srgbClr val="DBDB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5" name="Rectangle 140"/>
            <p:cNvSpPr>
              <a:spLocks noChangeArrowheads="1"/>
            </p:cNvSpPr>
            <p:nvPr/>
          </p:nvSpPr>
          <p:spPr bwMode="auto">
            <a:xfrm>
              <a:off x="562" y="2853"/>
              <a:ext cx="4754" cy="11"/>
            </a:xfrm>
            <a:prstGeom prst="rect">
              <a:avLst/>
            </a:prstGeom>
            <a:solidFill>
              <a:srgbClr val="DBDB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6" name="Rectangle 141"/>
            <p:cNvSpPr>
              <a:spLocks noChangeArrowheads="1"/>
            </p:cNvSpPr>
            <p:nvPr/>
          </p:nvSpPr>
          <p:spPr bwMode="auto">
            <a:xfrm>
              <a:off x="562" y="2849"/>
              <a:ext cx="4754" cy="11"/>
            </a:xfrm>
            <a:prstGeom prst="rect">
              <a:avLst/>
            </a:prstGeom>
            <a:solidFill>
              <a:srgbClr val="DBDB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7" name="Rectangle 142"/>
            <p:cNvSpPr>
              <a:spLocks noChangeArrowheads="1"/>
            </p:cNvSpPr>
            <p:nvPr/>
          </p:nvSpPr>
          <p:spPr bwMode="auto">
            <a:xfrm>
              <a:off x="562" y="2842"/>
              <a:ext cx="4754" cy="11"/>
            </a:xfrm>
            <a:prstGeom prst="rect">
              <a:avLst/>
            </a:prstGeom>
            <a:solidFill>
              <a:srgbClr val="DBDBDA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8" name="Rectangle 143"/>
            <p:cNvSpPr>
              <a:spLocks noChangeArrowheads="1"/>
            </p:cNvSpPr>
            <p:nvPr/>
          </p:nvSpPr>
          <p:spPr bwMode="auto">
            <a:xfrm>
              <a:off x="562" y="2835"/>
              <a:ext cx="4754" cy="14"/>
            </a:xfrm>
            <a:prstGeom prst="rect">
              <a:avLst/>
            </a:prstGeom>
            <a:solidFill>
              <a:srgbClr val="D7D7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29" name="Rectangle 144"/>
            <p:cNvSpPr>
              <a:spLocks noChangeArrowheads="1"/>
            </p:cNvSpPr>
            <p:nvPr/>
          </p:nvSpPr>
          <p:spPr bwMode="auto">
            <a:xfrm>
              <a:off x="562" y="2829"/>
              <a:ext cx="4754" cy="13"/>
            </a:xfrm>
            <a:prstGeom prst="rect">
              <a:avLst/>
            </a:prstGeom>
            <a:solidFill>
              <a:srgbClr val="D7D7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0" name="Rectangle 145"/>
            <p:cNvSpPr>
              <a:spLocks noChangeArrowheads="1"/>
            </p:cNvSpPr>
            <p:nvPr/>
          </p:nvSpPr>
          <p:spPr bwMode="auto">
            <a:xfrm>
              <a:off x="562" y="2824"/>
              <a:ext cx="4754" cy="11"/>
            </a:xfrm>
            <a:prstGeom prst="rect">
              <a:avLst/>
            </a:prstGeom>
            <a:solidFill>
              <a:srgbClr val="D7D7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1" name="Rectangle 146"/>
            <p:cNvSpPr>
              <a:spLocks noChangeArrowheads="1"/>
            </p:cNvSpPr>
            <p:nvPr/>
          </p:nvSpPr>
          <p:spPr bwMode="auto">
            <a:xfrm>
              <a:off x="562" y="2818"/>
              <a:ext cx="4754" cy="11"/>
            </a:xfrm>
            <a:prstGeom prst="rect">
              <a:avLst/>
            </a:prstGeom>
            <a:solidFill>
              <a:srgbClr val="D7D7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2" name="Rectangle 147"/>
            <p:cNvSpPr>
              <a:spLocks noChangeArrowheads="1"/>
            </p:cNvSpPr>
            <p:nvPr/>
          </p:nvSpPr>
          <p:spPr bwMode="auto">
            <a:xfrm>
              <a:off x="562" y="2813"/>
              <a:ext cx="4754" cy="11"/>
            </a:xfrm>
            <a:prstGeom prst="rect">
              <a:avLst/>
            </a:prstGeom>
            <a:solidFill>
              <a:srgbClr val="D7D7D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3" name="Rectangle 148"/>
            <p:cNvSpPr>
              <a:spLocks noChangeArrowheads="1"/>
            </p:cNvSpPr>
            <p:nvPr/>
          </p:nvSpPr>
          <p:spPr bwMode="auto">
            <a:xfrm>
              <a:off x="562" y="2800"/>
              <a:ext cx="4754" cy="13"/>
            </a:xfrm>
            <a:prstGeom prst="rect">
              <a:avLst/>
            </a:prstGeom>
            <a:solidFill>
              <a:srgbClr val="D5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4" name="Rectangle 149"/>
            <p:cNvSpPr>
              <a:spLocks noChangeArrowheads="1"/>
            </p:cNvSpPr>
            <p:nvPr/>
          </p:nvSpPr>
          <p:spPr bwMode="auto">
            <a:xfrm>
              <a:off x="562" y="2793"/>
              <a:ext cx="4754" cy="13"/>
            </a:xfrm>
            <a:prstGeom prst="rect">
              <a:avLst/>
            </a:prstGeom>
            <a:solidFill>
              <a:srgbClr val="D5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5" name="Rectangle 150"/>
            <p:cNvSpPr>
              <a:spLocks noChangeArrowheads="1"/>
            </p:cNvSpPr>
            <p:nvPr/>
          </p:nvSpPr>
          <p:spPr bwMode="auto">
            <a:xfrm>
              <a:off x="562" y="2789"/>
              <a:ext cx="4754" cy="11"/>
            </a:xfrm>
            <a:prstGeom prst="rect">
              <a:avLst/>
            </a:prstGeom>
            <a:solidFill>
              <a:srgbClr val="D5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6" name="Rectangle 151"/>
            <p:cNvSpPr>
              <a:spLocks noChangeArrowheads="1"/>
            </p:cNvSpPr>
            <p:nvPr/>
          </p:nvSpPr>
          <p:spPr bwMode="auto">
            <a:xfrm>
              <a:off x="562" y="2777"/>
              <a:ext cx="4754" cy="12"/>
            </a:xfrm>
            <a:prstGeom prst="rect">
              <a:avLst/>
            </a:prstGeom>
            <a:solidFill>
              <a:srgbClr val="D5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7" name="Rectangle 152"/>
            <p:cNvSpPr>
              <a:spLocks noChangeArrowheads="1"/>
            </p:cNvSpPr>
            <p:nvPr/>
          </p:nvSpPr>
          <p:spPr bwMode="auto">
            <a:xfrm>
              <a:off x="562" y="2773"/>
              <a:ext cx="4754" cy="11"/>
            </a:xfrm>
            <a:prstGeom prst="rect">
              <a:avLst/>
            </a:prstGeom>
            <a:solidFill>
              <a:srgbClr val="D5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8" name="Rectangle 153"/>
            <p:cNvSpPr>
              <a:spLocks noChangeArrowheads="1"/>
            </p:cNvSpPr>
            <p:nvPr/>
          </p:nvSpPr>
          <p:spPr bwMode="auto">
            <a:xfrm>
              <a:off x="562" y="2766"/>
              <a:ext cx="4754" cy="11"/>
            </a:xfrm>
            <a:prstGeom prst="rect">
              <a:avLst/>
            </a:prstGeom>
            <a:solidFill>
              <a:srgbClr val="D5D4D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39" name="Rectangle 154"/>
            <p:cNvSpPr>
              <a:spLocks noChangeArrowheads="1"/>
            </p:cNvSpPr>
            <p:nvPr/>
          </p:nvSpPr>
          <p:spPr bwMode="auto">
            <a:xfrm>
              <a:off x="562" y="2760"/>
              <a:ext cx="4754" cy="13"/>
            </a:xfrm>
            <a:prstGeom prst="rect">
              <a:avLst/>
            </a:prstGeom>
            <a:solidFill>
              <a:srgbClr val="D1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0" name="Rectangle 155"/>
            <p:cNvSpPr>
              <a:spLocks noChangeArrowheads="1"/>
            </p:cNvSpPr>
            <p:nvPr/>
          </p:nvSpPr>
          <p:spPr bwMode="auto">
            <a:xfrm>
              <a:off x="562" y="2755"/>
              <a:ext cx="4754" cy="11"/>
            </a:xfrm>
            <a:prstGeom prst="rect">
              <a:avLst/>
            </a:prstGeom>
            <a:solidFill>
              <a:srgbClr val="D1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1" name="Rectangle 156"/>
            <p:cNvSpPr>
              <a:spLocks noChangeArrowheads="1"/>
            </p:cNvSpPr>
            <p:nvPr/>
          </p:nvSpPr>
          <p:spPr bwMode="auto">
            <a:xfrm>
              <a:off x="562" y="2748"/>
              <a:ext cx="4754" cy="12"/>
            </a:xfrm>
            <a:prstGeom prst="rect">
              <a:avLst/>
            </a:prstGeom>
            <a:solidFill>
              <a:srgbClr val="D1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2" name="Rectangle 157"/>
            <p:cNvSpPr>
              <a:spLocks noChangeArrowheads="1"/>
            </p:cNvSpPr>
            <p:nvPr/>
          </p:nvSpPr>
          <p:spPr bwMode="auto">
            <a:xfrm>
              <a:off x="562" y="2737"/>
              <a:ext cx="4754" cy="11"/>
            </a:xfrm>
            <a:prstGeom prst="rect">
              <a:avLst/>
            </a:prstGeom>
            <a:solidFill>
              <a:srgbClr val="D1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3" name="Rectangle 158"/>
            <p:cNvSpPr>
              <a:spLocks noChangeArrowheads="1"/>
            </p:cNvSpPr>
            <p:nvPr/>
          </p:nvSpPr>
          <p:spPr bwMode="auto">
            <a:xfrm>
              <a:off x="562" y="2733"/>
              <a:ext cx="4754" cy="11"/>
            </a:xfrm>
            <a:prstGeom prst="rect">
              <a:avLst/>
            </a:prstGeom>
            <a:solidFill>
              <a:srgbClr val="D1D0D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4" name="Rectangle 159"/>
            <p:cNvSpPr>
              <a:spLocks noChangeArrowheads="1"/>
            </p:cNvSpPr>
            <p:nvPr/>
          </p:nvSpPr>
          <p:spPr bwMode="auto">
            <a:xfrm>
              <a:off x="562" y="2726"/>
              <a:ext cx="4754" cy="11"/>
            </a:xfrm>
            <a:prstGeom prst="rect">
              <a:avLst/>
            </a:prstGeom>
            <a:solidFill>
              <a:srgbClr val="CF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5" name="Rectangle 160"/>
            <p:cNvSpPr>
              <a:spLocks noChangeArrowheads="1"/>
            </p:cNvSpPr>
            <p:nvPr/>
          </p:nvSpPr>
          <p:spPr bwMode="auto">
            <a:xfrm>
              <a:off x="562" y="2720"/>
              <a:ext cx="4754" cy="13"/>
            </a:xfrm>
            <a:prstGeom prst="rect">
              <a:avLst/>
            </a:prstGeom>
            <a:solidFill>
              <a:srgbClr val="CF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6" name="Rectangle 161"/>
            <p:cNvSpPr>
              <a:spLocks noChangeArrowheads="1"/>
            </p:cNvSpPr>
            <p:nvPr/>
          </p:nvSpPr>
          <p:spPr bwMode="auto">
            <a:xfrm>
              <a:off x="562" y="2715"/>
              <a:ext cx="4754" cy="11"/>
            </a:xfrm>
            <a:prstGeom prst="rect">
              <a:avLst/>
            </a:prstGeom>
            <a:solidFill>
              <a:srgbClr val="CF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7" name="Rectangle 162"/>
            <p:cNvSpPr>
              <a:spLocks noChangeArrowheads="1"/>
            </p:cNvSpPr>
            <p:nvPr/>
          </p:nvSpPr>
          <p:spPr bwMode="auto">
            <a:xfrm>
              <a:off x="562" y="2708"/>
              <a:ext cx="4754" cy="12"/>
            </a:xfrm>
            <a:prstGeom prst="rect">
              <a:avLst/>
            </a:prstGeom>
            <a:solidFill>
              <a:srgbClr val="CF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8" name="Rectangle 163"/>
            <p:cNvSpPr>
              <a:spLocks noChangeArrowheads="1"/>
            </p:cNvSpPr>
            <p:nvPr/>
          </p:nvSpPr>
          <p:spPr bwMode="auto">
            <a:xfrm>
              <a:off x="562" y="2704"/>
              <a:ext cx="4754" cy="11"/>
            </a:xfrm>
            <a:prstGeom prst="rect">
              <a:avLst/>
            </a:prstGeom>
            <a:solidFill>
              <a:srgbClr val="CF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49" name="Rectangle 164"/>
            <p:cNvSpPr>
              <a:spLocks noChangeArrowheads="1"/>
            </p:cNvSpPr>
            <p:nvPr/>
          </p:nvSpPr>
          <p:spPr bwMode="auto">
            <a:xfrm>
              <a:off x="562" y="2700"/>
              <a:ext cx="4754" cy="8"/>
            </a:xfrm>
            <a:prstGeom prst="rect">
              <a:avLst/>
            </a:prstGeom>
            <a:solidFill>
              <a:srgbClr val="CFCECE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50" name="Rectangle 165"/>
            <p:cNvSpPr>
              <a:spLocks noChangeArrowheads="1"/>
            </p:cNvSpPr>
            <p:nvPr/>
          </p:nvSpPr>
          <p:spPr bwMode="auto">
            <a:xfrm>
              <a:off x="562" y="2693"/>
              <a:ext cx="4754" cy="11"/>
            </a:xfrm>
            <a:prstGeom prst="rect">
              <a:avLst/>
            </a:prstGeom>
            <a:solidFill>
              <a:srgbClr val="CC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51" name="Rectangle 166"/>
            <p:cNvSpPr>
              <a:spLocks noChangeArrowheads="1"/>
            </p:cNvSpPr>
            <p:nvPr/>
          </p:nvSpPr>
          <p:spPr bwMode="auto">
            <a:xfrm>
              <a:off x="562" y="2684"/>
              <a:ext cx="4754" cy="16"/>
            </a:xfrm>
            <a:prstGeom prst="rect">
              <a:avLst/>
            </a:prstGeom>
            <a:solidFill>
              <a:srgbClr val="CC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52" name="Rectangle 167"/>
            <p:cNvSpPr>
              <a:spLocks noChangeArrowheads="1"/>
            </p:cNvSpPr>
            <p:nvPr/>
          </p:nvSpPr>
          <p:spPr bwMode="auto">
            <a:xfrm>
              <a:off x="562" y="2679"/>
              <a:ext cx="4754" cy="14"/>
            </a:xfrm>
            <a:prstGeom prst="rect">
              <a:avLst/>
            </a:prstGeom>
            <a:solidFill>
              <a:srgbClr val="CC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53" name="Rectangle 168"/>
            <p:cNvSpPr>
              <a:spLocks noChangeArrowheads="1"/>
            </p:cNvSpPr>
            <p:nvPr/>
          </p:nvSpPr>
          <p:spPr bwMode="auto">
            <a:xfrm>
              <a:off x="562" y="2673"/>
              <a:ext cx="4754" cy="11"/>
            </a:xfrm>
            <a:prstGeom prst="rect">
              <a:avLst/>
            </a:prstGeom>
            <a:solidFill>
              <a:srgbClr val="CC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54" name="Rectangle 169"/>
            <p:cNvSpPr>
              <a:spLocks noChangeArrowheads="1"/>
            </p:cNvSpPr>
            <p:nvPr/>
          </p:nvSpPr>
          <p:spPr bwMode="auto">
            <a:xfrm>
              <a:off x="562" y="2668"/>
              <a:ext cx="4754" cy="11"/>
            </a:xfrm>
            <a:prstGeom prst="rect">
              <a:avLst/>
            </a:prstGeom>
            <a:solidFill>
              <a:srgbClr val="CC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55" name="Rectangle 170"/>
            <p:cNvSpPr>
              <a:spLocks noChangeArrowheads="1"/>
            </p:cNvSpPr>
            <p:nvPr/>
          </p:nvSpPr>
          <p:spPr bwMode="auto">
            <a:xfrm>
              <a:off x="562" y="2662"/>
              <a:ext cx="4754" cy="11"/>
            </a:xfrm>
            <a:prstGeom prst="rect">
              <a:avLst/>
            </a:prstGeom>
            <a:solidFill>
              <a:srgbClr val="CCCB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56" name="Rectangle 171"/>
            <p:cNvSpPr>
              <a:spLocks noChangeArrowheads="1"/>
            </p:cNvSpPr>
            <p:nvPr/>
          </p:nvSpPr>
          <p:spPr bwMode="auto">
            <a:xfrm>
              <a:off x="562" y="2651"/>
              <a:ext cx="4754" cy="11"/>
            </a:xfrm>
            <a:prstGeom prst="rect">
              <a:avLst/>
            </a:prstGeom>
            <a:solidFill>
              <a:srgbClr val="CA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57" name="Rectangle 172"/>
            <p:cNvSpPr>
              <a:spLocks noChangeArrowheads="1"/>
            </p:cNvSpPr>
            <p:nvPr/>
          </p:nvSpPr>
          <p:spPr bwMode="auto">
            <a:xfrm>
              <a:off x="562" y="2644"/>
              <a:ext cx="4754" cy="13"/>
            </a:xfrm>
            <a:prstGeom prst="rect">
              <a:avLst/>
            </a:prstGeom>
            <a:solidFill>
              <a:srgbClr val="CA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58" name="Rectangle 173"/>
            <p:cNvSpPr>
              <a:spLocks noChangeArrowheads="1"/>
            </p:cNvSpPr>
            <p:nvPr/>
          </p:nvSpPr>
          <p:spPr bwMode="auto">
            <a:xfrm>
              <a:off x="562" y="2639"/>
              <a:ext cx="4754" cy="12"/>
            </a:xfrm>
            <a:prstGeom prst="rect">
              <a:avLst/>
            </a:prstGeom>
            <a:solidFill>
              <a:srgbClr val="CA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59" name="Rectangle 174"/>
            <p:cNvSpPr>
              <a:spLocks noChangeArrowheads="1"/>
            </p:cNvSpPr>
            <p:nvPr/>
          </p:nvSpPr>
          <p:spPr bwMode="auto">
            <a:xfrm>
              <a:off x="562" y="2628"/>
              <a:ext cx="4754" cy="11"/>
            </a:xfrm>
            <a:prstGeom prst="rect">
              <a:avLst/>
            </a:prstGeom>
            <a:solidFill>
              <a:srgbClr val="CAC9C9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60" name="Rectangle 175"/>
            <p:cNvSpPr>
              <a:spLocks noChangeArrowheads="1"/>
            </p:cNvSpPr>
            <p:nvPr/>
          </p:nvSpPr>
          <p:spPr bwMode="auto">
            <a:xfrm>
              <a:off x="562" y="2617"/>
              <a:ext cx="4754" cy="11"/>
            </a:xfrm>
            <a:prstGeom prst="rect">
              <a:avLst/>
            </a:prstGeom>
            <a:solidFill>
              <a:srgbClr val="C7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61" name="Rectangle 176"/>
            <p:cNvSpPr>
              <a:spLocks noChangeArrowheads="1"/>
            </p:cNvSpPr>
            <p:nvPr/>
          </p:nvSpPr>
          <p:spPr bwMode="auto">
            <a:xfrm>
              <a:off x="562" y="2610"/>
              <a:ext cx="4754" cy="14"/>
            </a:xfrm>
            <a:prstGeom prst="rect">
              <a:avLst/>
            </a:prstGeom>
            <a:solidFill>
              <a:srgbClr val="C7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62" name="Rectangle 177"/>
            <p:cNvSpPr>
              <a:spLocks noChangeArrowheads="1"/>
            </p:cNvSpPr>
            <p:nvPr/>
          </p:nvSpPr>
          <p:spPr bwMode="auto">
            <a:xfrm>
              <a:off x="562" y="2604"/>
              <a:ext cx="4754" cy="13"/>
            </a:xfrm>
            <a:prstGeom prst="rect">
              <a:avLst/>
            </a:prstGeom>
            <a:solidFill>
              <a:srgbClr val="C7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63" name="Rectangle 178"/>
            <p:cNvSpPr>
              <a:spLocks noChangeArrowheads="1"/>
            </p:cNvSpPr>
            <p:nvPr/>
          </p:nvSpPr>
          <p:spPr bwMode="auto">
            <a:xfrm>
              <a:off x="562" y="2593"/>
              <a:ext cx="4754" cy="11"/>
            </a:xfrm>
            <a:prstGeom prst="rect">
              <a:avLst/>
            </a:prstGeom>
            <a:solidFill>
              <a:srgbClr val="C7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64" name="Rectangle 179"/>
            <p:cNvSpPr>
              <a:spLocks noChangeArrowheads="1"/>
            </p:cNvSpPr>
            <p:nvPr/>
          </p:nvSpPr>
          <p:spPr bwMode="auto">
            <a:xfrm>
              <a:off x="562" y="2588"/>
              <a:ext cx="4754" cy="11"/>
            </a:xfrm>
            <a:prstGeom prst="rect">
              <a:avLst/>
            </a:prstGeom>
            <a:solidFill>
              <a:srgbClr val="C7C6C6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65" name="Rectangle 180"/>
            <p:cNvSpPr>
              <a:spLocks noChangeArrowheads="1"/>
            </p:cNvSpPr>
            <p:nvPr/>
          </p:nvSpPr>
          <p:spPr bwMode="auto">
            <a:xfrm>
              <a:off x="562" y="2570"/>
              <a:ext cx="4754" cy="14"/>
            </a:xfrm>
            <a:prstGeom prst="rect">
              <a:avLst/>
            </a:prstGeom>
            <a:solidFill>
              <a:srgbClr val="C5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66" name="Rectangle 181"/>
            <p:cNvSpPr>
              <a:spLocks noChangeArrowheads="1"/>
            </p:cNvSpPr>
            <p:nvPr/>
          </p:nvSpPr>
          <p:spPr bwMode="auto">
            <a:xfrm>
              <a:off x="562" y="2566"/>
              <a:ext cx="4754" cy="11"/>
            </a:xfrm>
            <a:prstGeom prst="rect">
              <a:avLst/>
            </a:prstGeom>
            <a:solidFill>
              <a:srgbClr val="C5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67" name="Rectangle 182"/>
            <p:cNvSpPr>
              <a:spLocks noChangeArrowheads="1"/>
            </p:cNvSpPr>
            <p:nvPr/>
          </p:nvSpPr>
          <p:spPr bwMode="auto">
            <a:xfrm>
              <a:off x="562" y="2559"/>
              <a:ext cx="4754" cy="11"/>
            </a:xfrm>
            <a:prstGeom prst="rect">
              <a:avLst/>
            </a:prstGeom>
            <a:solidFill>
              <a:srgbClr val="C5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68" name="Rectangle 183"/>
            <p:cNvSpPr>
              <a:spLocks noChangeArrowheads="1"/>
            </p:cNvSpPr>
            <p:nvPr/>
          </p:nvSpPr>
          <p:spPr bwMode="auto">
            <a:xfrm>
              <a:off x="562" y="2553"/>
              <a:ext cx="4754" cy="13"/>
            </a:xfrm>
            <a:prstGeom prst="rect">
              <a:avLst/>
            </a:prstGeom>
            <a:solidFill>
              <a:srgbClr val="C5C4C4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169" name="Rectangle 184"/>
            <p:cNvSpPr>
              <a:spLocks noChangeArrowheads="1"/>
            </p:cNvSpPr>
            <p:nvPr/>
          </p:nvSpPr>
          <p:spPr bwMode="auto">
            <a:xfrm>
              <a:off x="569" y="2537"/>
              <a:ext cx="4729" cy="797"/>
            </a:xfrm>
            <a:prstGeom prst="rect">
              <a:avLst/>
            </a:prstGeom>
            <a:solidFill>
              <a:srgbClr val="00FFFF">
                <a:alpha val="50195"/>
              </a:srgbClr>
            </a:solidFill>
            <a:ln w="6350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en-US"/>
            </a:p>
          </p:txBody>
        </p:sp>
        <p:sp>
          <p:nvSpPr>
            <p:cNvPr id="43170" name="Rectangle 185"/>
            <p:cNvSpPr>
              <a:spLocks noChangeArrowheads="1"/>
            </p:cNvSpPr>
            <p:nvPr/>
          </p:nvSpPr>
          <p:spPr bwMode="auto">
            <a:xfrm>
              <a:off x="1385" y="2702"/>
              <a:ext cx="1597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defTabSz="844550" eaLnBrk="0" hangingPunct="0">
                <a:spcBef>
                  <a:spcPct val="50000"/>
                </a:spcBef>
              </a:pPr>
              <a:r>
                <a:rPr kumimoji="1" lang="de-DE" sz="2200" b="0" dirty="0">
                  <a:solidFill>
                    <a:srgbClr val="1F1A17"/>
                  </a:solidFill>
                  <a:latin typeface="Arial" pitchFamily="34" charset="0"/>
                </a:rPr>
                <a:t>regional </a:t>
              </a:r>
              <a:r>
                <a:rPr kumimoji="1" lang="de-DE" sz="2200" b="0" dirty="0" err="1">
                  <a:solidFill>
                    <a:srgbClr val="1F1A17"/>
                  </a:solidFill>
                  <a:latin typeface="Arial" pitchFamily="34" charset="0"/>
                </a:rPr>
                <a:t>background</a:t>
              </a:r>
              <a:endParaRPr kumimoji="1" lang="de-DE" sz="1700" dirty="0">
                <a:solidFill>
                  <a:srgbClr val="0000CC"/>
                </a:solidFill>
                <a:latin typeface="Arial" pitchFamily="34" charset="0"/>
              </a:endParaRPr>
            </a:p>
          </p:txBody>
        </p:sp>
        <p:sp>
          <p:nvSpPr>
            <p:cNvPr id="43171" name="Rectangle 186"/>
            <p:cNvSpPr>
              <a:spLocks noChangeArrowheads="1"/>
            </p:cNvSpPr>
            <p:nvPr/>
          </p:nvSpPr>
          <p:spPr bwMode="auto">
            <a:xfrm>
              <a:off x="562" y="3231"/>
              <a:ext cx="4736" cy="197"/>
            </a:xfrm>
            <a:prstGeom prst="rect">
              <a:avLst/>
            </a:prstGeom>
            <a:solidFill>
              <a:srgbClr val="33CC33"/>
            </a:solidFill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eaLnBrk="0" hangingPunct="0"/>
              <a:r>
                <a:rPr lang="de-DE" sz="1800">
                  <a:solidFill>
                    <a:srgbClr val="CCFFCC"/>
                  </a:solidFill>
                  <a:latin typeface="Arial" pitchFamily="34" charset="0"/>
                </a:rPr>
                <a:t>hemispheric/natural background</a:t>
              </a:r>
            </a:p>
          </p:txBody>
        </p:sp>
      </p:grpSp>
      <p:sp>
        <p:nvSpPr>
          <p:cNvPr id="43021" name="Rectangle 187"/>
          <p:cNvSpPr>
            <a:spLocks noChangeArrowheads="1"/>
          </p:cNvSpPr>
          <p:nvPr/>
        </p:nvSpPr>
        <p:spPr bwMode="auto">
          <a:xfrm>
            <a:off x="2037580" y="2846025"/>
            <a:ext cx="2632841" cy="42450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de-DE" sz="2400">
                <a:latin typeface="Arial" pitchFamily="34" charset="0"/>
              </a:rPr>
              <a:t>Urban areas</a:t>
            </a:r>
          </a:p>
        </p:txBody>
      </p:sp>
      <p:sp>
        <p:nvSpPr>
          <p:cNvPr id="43022" name="Rectangle 188"/>
          <p:cNvSpPr>
            <a:spLocks noChangeArrowheads="1"/>
          </p:cNvSpPr>
          <p:nvPr/>
        </p:nvSpPr>
        <p:spPr bwMode="auto">
          <a:xfrm>
            <a:off x="5707881" y="2846025"/>
            <a:ext cx="2424463" cy="424506"/>
          </a:xfrm>
          <a:prstGeom prst="rect">
            <a:avLst/>
          </a:prstGeom>
          <a:solidFill>
            <a:schemeClr val="bg1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 eaLnBrk="0" hangingPunct="0"/>
            <a:r>
              <a:rPr lang="de-DE" sz="2400">
                <a:latin typeface="Arial" pitchFamily="34" charset="0"/>
              </a:rPr>
              <a:t>countryside</a:t>
            </a:r>
          </a:p>
        </p:txBody>
      </p:sp>
      <p:grpSp>
        <p:nvGrpSpPr>
          <p:cNvPr id="10" name="Group 189"/>
          <p:cNvGrpSpPr>
            <a:grpSpLocks/>
          </p:cNvGrpSpPr>
          <p:nvPr/>
        </p:nvGrpSpPr>
        <p:grpSpPr bwMode="auto">
          <a:xfrm>
            <a:off x="467544" y="3103295"/>
            <a:ext cx="661518" cy="3335885"/>
            <a:chOff x="526" y="923"/>
            <a:chExt cx="400" cy="2478"/>
          </a:xfrm>
        </p:grpSpPr>
        <p:sp>
          <p:nvSpPr>
            <p:cNvPr id="43027" name="Rectangle 190"/>
            <p:cNvSpPr>
              <a:spLocks noChangeArrowheads="1"/>
            </p:cNvSpPr>
            <p:nvPr/>
          </p:nvSpPr>
          <p:spPr bwMode="auto">
            <a:xfrm>
              <a:off x="834" y="3123"/>
              <a:ext cx="80" cy="46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8" name="Rectangle 191"/>
            <p:cNvSpPr>
              <a:spLocks noChangeArrowheads="1"/>
            </p:cNvSpPr>
            <p:nvPr/>
          </p:nvSpPr>
          <p:spPr bwMode="auto">
            <a:xfrm>
              <a:off x="863" y="1018"/>
              <a:ext cx="12" cy="2383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29" name="Freeform 192"/>
            <p:cNvSpPr>
              <a:spLocks/>
            </p:cNvSpPr>
            <p:nvPr/>
          </p:nvSpPr>
          <p:spPr bwMode="auto">
            <a:xfrm>
              <a:off x="818" y="923"/>
              <a:ext cx="108" cy="99"/>
            </a:xfrm>
            <a:custGeom>
              <a:avLst/>
              <a:gdLst>
                <a:gd name="T0" fmla="*/ 72 w 79"/>
                <a:gd name="T1" fmla="*/ 0 h 76"/>
                <a:gd name="T2" fmla="*/ 0 w 79"/>
                <a:gd name="T3" fmla="*/ 129 h 76"/>
                <a:gd name="T4" fmla="*/ 148 w 79"/>
                <a:gd name="T5" fmla="*/ 129 h 76"/>
                <a:gd name="T6" fmla="*/ 72 w 79"/>
                <a:gd name="T7" fmla="*/ 0 h 76"/>
                <a:gd name="T8" fmla="*/ 72 w 79"/>
                <a:gd name="T9" fmla="*/ 0 h 7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79"/>
                <a:gd name="T16" fmla="*/ 0 h 76"/>
                <a:gd name="T17" fmla="*/ 79 w 79"/>
                <a:gd name="T18" fmla="*/ 76 h 7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79" h="76">
                  <a:moveTo>
                    <a:pt x="39" y="0"/>
                  </a:moveTo>
                  <a:lnTo>
                    <a:pt x="0" y="76"/>
                  </a:lnTo>
                  <a:lnTo>
                    <a:pt x="79" y="76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0" name="Rectangle 193"/>
            <p:cNvSpPr>
              <a:spLocks noChangeArrowheads="1"/>
            </p:cNvSpPr>
            <p:nvPr/>
          </p:nvSpPr>
          <p:spPr bwMode="auto">
            <a:xfrm>
              <a:off x="826" y="2871"/>
              <a:ext cx="84" cy="20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1" name="Rectangle 194"/>
            <p:cNvSpPr>
              <a:spLocks noChangeArrowheads="1"/>
            </p:cNvSpPr>
            <p:nvPr/>
          </p:nvSpPr>
          <p:spPr bwMode="auto">
            <a:xfrm>
              <a:off x="834" y="2499"/>
              <a:ext cx="80" cy="19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2" name="Rectangle 195"/>
            <p:cNvSpPr>
              <a:spLocks noChangeArrowheads="1"/>
            </p:cNvSpPr>
            <p:nvPr/>
          </p:nvSpPr>
          <p:spPr bwMode="auto">
            <a:xfrm>
              <a:off x="834" y="2155"/>
              <a:ext cx="80" cy="19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3" name="Rectangle 196"/>
            <p:cNvSpPr>
              <a:spLocks noChangeArrowheads="1"/>
            </p:cNvSpPr>
            <p:nvPr/>
          </p:nvSpPr>
          <p:spPr bwMode="auto">
            <a:xfrm>
              <a:off x="814" y="1806"/>
              <a:ext cx="78" cy="15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4" name="Rectangle 197"/>
            <p:cNvSpPr>
              <a:spLocks noChangeArrowheads="1"/>
            </p:cNvSpPr>
            <p:nvPr/>
          </p:nvSpPr>
          <p:spPr bwMode="auto">
            <a:xfrm>
              <a:off x="814" y="1449"/>
              <a:ext cx="83" cy="2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3035" name="Text Box 198"/>
            <p:cNvSpPr txBox="1">
              <a:spLocks noChangeArrowheads="1"/>
            </p:cNvSpPr>
            <p:nvPr/>
          </p:nvSpPr>
          <p:spPr bwMode="auto">
            <a:xfrm>
              <a:off x="526" y="3025"/>
              <a:ext cx="330" cy="35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de-DE" sz="2400">
                  <a:latin typeface="Arial" pitchFamily="34" charset="0"/>
                </a:rPr>
                <a:t>10</a:t>
              </a:r>
            </a:p>
          </p:txBody>
        </p:sp>
        <p:sp>
          <p:nvSpPr>
            <p:cNvPr id="43036" name="Text Box 199"/>
            <p:cNvSpPr txBox="1">
              <a:spLocks noChangeArrowheads="1"/>
            </p:cNvSpPr>
            <p:nvPr/>
          </p:nvSpPr>
          <p:spPr bwMode="auto">
            <a:xfrm>
              <a:off x="526" y="2700"/>
              <a:ext cx="330" cy="35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de-DE" sz="2400">
                  <a:latin typeface="Arial" pitchFamily="34" charset="0"/>
                </a:rPr>
                <a:t>15</a:t>
              </a:r>
            </a:p>
          </p:txBody>
        </p:sp>
        <p:sp>
          <p:nvSpPr>
            <p:cNvPr id="43037" name="Text Box 200"/>
            <p:cNvSpPr txBox="1">
              <a:spLocks noChangeArrowheads="1"/>
            </p:cNvSpPr>
            <p:nvPr/>
          </p:nvSpPr>
          <p:spPr bwMode="auto">
            <a:xfrm>
              <a:off x="526" y="2330"/>
              <a:ext cx="330" cy="35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de-DE" sz="2400">
                  <a:latin typeface="Arial" pitchFamily="34" charset="0"/>
                </a:rPr>
                <a:t>20</a:t>
              </a:r>
            </a:p>
          </p:txBody>
        </p:sp>
        <p:sp>
          <p:nvSpPr>
            <p:cNvPr id="43038" name="Text Box 201"/>
            <p:cNvSpPr txBox="1">
              <a:spLocks noChangeArrowheads="1"/>
            </p:cNvSpPr>
            <p:nvPr/>
          </p:nvSpPr>
          <p:spPr bwMode="auto">
            <a:xfrm>
              <a:off x="534" y="1638"/>
              <a:ext cx="330" cy="35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de-DE" sz="2400">
                  <a:latin typeface="Arial" pitchFamily="34" charset="0"/>
                </a:rPr>
                <a:t>30</a:t>
              </a:r>
            </a:p>
          </p:txBody>
        </p:sp>
        <p:sp>
          <p:nvSpPr>
            <p:cNvPr id="43039" name="Text Box 202"/>
            <p:cNvSpPr txBox="1">
              <a:spLocks noChangeArrowheads="1"/>
            </p:cNvSpPr>
            <p:nvPr/>
          </p:nvSpPr>
          <p:spPr bwMode="auto">
            <a:xfrm>
              <a:off x="538" y="1994"/>
              <a:ext cx="330" cy="35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de-DE" sz="2400" dirty="0">
                  <a:latin typeface="Arial" pitchFamily="34" charset="0"/>
                </a:rPr>
                <a:t>25</a:t>
              </a:r>
            </a:p>
          </p:txBody>
        </p:sp>
        <p:sp>
          <p:nvSpPr>
            <p:cNvPr id="43040" name="Text Box 203"/>
            <p:cNvSpPr txBox="1">
              <a:spLocks noChangeArrowheads="1"/>
            </p:cNvSpPr>
            <p:nvPr/>
          </p:nvSpPr>
          <p:spPr bwMode="auto">
            <a:xfrm>
              <a:off x="544" y="1282"/>
              <a:ext cx="330" cy="35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de-DE" sz="2400">
                  <a:latin typeface="Arial" pitchFamily="34" charset="0"/>
                </a:rPr>
                <a:t>35</a:t>
              </a:r>
            </a:p>
          </p:txBody>
        </p:sp>
        <p:sp>
          <p:nvSpPr>
            <p:cNvPr id="43041" name="Text Box 204"/>
            <p:cNvSpPr txBox="1">
              <a:spLocks noChangeArrowheads="1"/>
            </p:cNvSpPr>
            <p:nvPr/>
          </p:nvSpPr>
          <p:spPr bwMode="auto">
            <a:xfrm>
              <a:off x="542" y="938"/>
              <a:ext cx="330" cy="35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de-DE" sz="2400">
                  <a:latin typeface="Arial" pitchFamily="34" charset="0"/>
                </a:rPr>
                <a:t>40</a:t>
              </a:r>
            </a:p>
          </p:txBody>
        </p:sp>
        <p:sp>
          <p:nvSpPr>
            <p:cNvPr id="43042" name="Rectangle 205"/>
            <p:cNvSpPr>
              <a:spLocks noChangeArrowheads="1"/>
            </p:cNvSpPr>
            <p:nvPr/>
          </p:nvSpPr>
          <p:spPr bwMode="auto">
            <a:xfrm>
              <a:off x="824" y="1105"/>
              <a:ext cx="83" cy="21"/>
            </a:xfrm>
            <a:prstGeom prst="rect">
              <a:avLst/>
            </a:prstGeom>
            <a:solidFill>
              <a:srgbClr val="1F1A1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24" name="Rectangle 206"/>
          <p:cNvSpPr>
            <a:spLocks noChangeArrowheads="1"/>
          </p:cNvSpPr>
          <p:nvPr/>
        </p:nvSpPr>
        <p:spPr bwMode="auto">
          <a:xfrm>
            <a:off x="2575744" y="3471936"/>
            <a:ext cx="238146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kumimoji="1" lang="de-DE" sz="1800">
                <a:solidFill>
                  <a:srgbClr val="FF3300"/>
                </a:solidFill>
                <a:latin typeface="Arial" pitchFamily="34" charset="0"/>
              </a:rPr>
              <a:t>Traffic, local sources</a:t>
            </a:r>
            <a:endParaRPr kumimoji="1" lang="de-DE" sz="14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43025" name="Text Box 207"/>
          <p:cNvSpPr txBox="1">
            <a:spLocks noChangeArrowheads="1"/>
          </p:cNvSpPr>
          <p:nvPr/>
        </p:nvSpPr>
        <p:spPr bwMode="auto">
          <a:xfrm>
            <a:off x="539552" y="836712"/>
            <a:ext cx="82296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nb-NO" sz="2000" b="0" dirty="0" err="1">
                <a:latin typeface="Arial" pitchFamily="34" charset="0"/>
                <a:cs typeface="Times New Roman" pitchFamily="18" charset="0"/>
              </a:rPr>
              <a:t>Illustration</a:t>
            </a:r>
            <a:r>
              <a:rPr lang="nb-NO" sz="2000" b="0" dirty="0">
                <a:latin typeface="Arial" pitchFamily="34" charset="0"/>
                <a:cs typeface="Times New Roman" pitchFamily="18" charset="0"/>
              </a:rPr>
              <a:t> from Berlin </a:t>
            </a:r>
            <a:r>
              <a:rPr lang="nb-NO" sz="2000" b="0" dirty="0" err="1">
                <a:latin typeface="Arial" pitchFamily="34" charset="0"/>
                <a:cs typeface="Times New Roman" pitchFamily="18" charset="0"/>
              </a:rPr>
              <a:t>where</a:t>
            </a:r>
            <a:r>
              <a:rPr lang="nb-NO" sz="2000" b="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nb-NO" sz="2000" b="0" dirty="0" err="1">
                <a:latin typeface="Arial" pitchFamily="34" charset="0"/>
                <a:cs typeface="Times New Roman" pitchFamily="18" charset="0"/>
              </a:rPr>
              <a:t>almost</a:t>
            </a:r>
            <a:r>
              <a:rPr lang="nb-NO" sz="2000" b="0" dirty="0">
                <a:latin typeface="Arial" pitchFamily="34" charset="0"/>
                <a:cs typeface="Times New Roman" pitchFamily="18" charset="0"/>
              </a:rPr>
              <a:t> 50% </a:t>
            </a:r>
            <a:r>
              <a:rPr lang="nb-NO" sz="2000" b="0" dirty="0" err="1">
                <a:latin typeface="Arial" pitchFamily="34" charset="0"/>
                <a:cs typeface="Times New Roman" pitchFamily="18" charset="0"/>
              </a:rPr>
              <a:t>of</a:t>
            </a:r>
            <a:r>
              <a:rPr lang="nb-NO" sz="2000" b="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nb-NO" sz="2000" b="0" dirty="0" err="1">
                <a:latin typeface="Arial" pitchFamily="34" charset="0"/>
                <a:cs typeface="Times New Roman" pitchFamily="18" charset="0"/>
              </a:rPr>
              <a:t>the</a:t>
            </a:r>
            <a:r>
              <a:rPr lang="nb-NO" sz="2000" b="0" dirty="0">
                <a:latin typeface="Arial" pitchFamily="34" charset="0"/>
                <a:cs typeface="Times New Roman" pitchFamily="18" charset="0"/>
              </a:rPr>
              <a:t>  PM</a:t>
            </a:r>
            <a:r>
              <a:rPr lang="nb-NO" sz="2000" b="0" baseline="-25000" dirty="0">
                <a:latin typeface="Arial" pitchFamily="34" charset="0"/>
                <a:cs typeface="Times New Roman" pitchFamily="18" charset="0"/>
              </a:rPr>
              <a:t>10 </a:t>
            </a:r>
            <a:r>
              <a:rPr lang="nb-NO" sz="2000" b="0" dirty="0" err="1">
                <a:latin typeface="Arial" pitchFamily="34" charset="0"/>
                <a:cs typeface="Times New Roman" pitchFamily="18" charset="0"/>
              </a:rPr>
              <a:t>concentration</a:t>
            </a:r>
            <a:r>
              <a:rPr lang="nb-NO" sz="2000" b="0" dirty="0">
                <a:latin typeface="Arial" pitchFamily="34" charset="0"/>
                <a:cs typeface="Times New Roman" pitchFamily="18" charset="0"/>
              </a:rPr>
              <a:t> </a:t>
            </a:r>
            <a:r>
              <a:rPr lang="nb-NO" sz="2000" b="0" dirty="0" err="1">
                <a:latin typeface="Arial" pitchFamily="34" charset="0"/>
                <a:cs typeface="Times New Roman" pitchFamily="18" charset="0"/>
              </a:rPr>
              <a:t>comes</a:t>
            </a:r>
            <a:r>
              <a:rPr lang="nb-NO" sz="2000" b="0" dirty="0">
                <a:latin typeface="Arial" pitchFamily="34" charset="0"/>
                <a:cs typeface="Times New Roman" pitchFamily="18" charset="0"/>
              </a:rPr>
              <a:t> from </a:t>
            </a:r>
            <a:r>
              <a:rPr lang="nb-NO" sz="2000" b="0" dirty="0" err="1">
                <a:latin typeface="Arial" pitchFamily="34" charset="0"/>
                <a:cs typeface="Times New Roman" pitchFamily="18" charset="0"/>
              </a:rPr>
              <a:t>the</a:t>
            </a:r>
            <a:r>
              <a:rPr lang="nb-NO" sz="2000" b="0" dirty="0">
                <a:latin typeface="Arial" pitchFamily="34" charset="0"/>
                <a:cs typeface="Times New Roman" pitchFamily="18" charset="0"/>
              </a:rPr>
              <a:t> regional </a:t>
            </a:r>
            <a:r>
              <a:rPr lang="nb-NO" sz="2000" b="0" dirty="0" err="1" smtClean="0">
                <a:latin typeface="Arial" pitchFamily="34" charset="0"/>
                <a:cs typeface="Times New Roman" pitchFamily="18" charset="0"/>
              </a:rPr>
              <a:t>background</a:t>
            </a:r>
            <a:endParaRPr lang="nb-NO" sz="2000" b="0" dirty="0">
              <a:latin typeface="Arial" pitchFamily="34" charset="0"/>
              <a:cs typeface="Times New Roman" pitchFamily="18" charset="0"/>
            </a:endParaRPr>
          </a:p>
        </p:txBody>
      </p:sp>
      <p:sp>
        <p:nvSpPr>
          <p:cNvPr id="43026" name="Text Box 208"/>
          <p:cNvSpPr txBox="1">
            <a:spLocks noChangeArrowheads="1"/>
          </p:cNvSpPr>
          <p:nvPr/>
        </p:nvSpPr>
        <p:spPr bwMode="auto">
          <a:xfrm>
            <a:off x="856457" y="6546830"/>
            <a:ext cx="920832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dirty="0">
                <a:solidFill>
                  <a:srgbClr val="0086B6"/>
                </a:solidFill>
                <a:latin typeface="Arial" pitchFamily="34" charset="0"/>
                <a:cs typeface="Times New Roman" pitchFamily="18" charset="0"/>
              </a:rPr>
              <a:t>Ref: Martin Lutz, Senate Department for Urban Development Berlin</a:t>
            </a:r>
          </a:p>
        </p:txBody>
      </p:sp>
      <p:sp>
        <p:nvSpPr>
          <p:cNvPr id="1234" name="Title 123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686800" cy="1143000"/>
          </a:xfrm>
        </p:spPr>
        <p:txBody>
          <a:bodyPr/>
          <a:lstStyle/>
          <a:p>
            <a:r>
              <a:rPr lang="en-US" dirty="0" smtClean="0"/>
              <a:t>Aerosols, urban </a:t>
            </a:r>
            <a:r>
              <a:rPr lang="en-US" dirty="0" err="1" smtClean="0"/>
              <a:t>vs</a:t>
            </a:r>
            <a:r>
              <a:rPr lang="en-US" dirty="0" smtClean="0"/>
              <a:t> background levels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5791200" y="0"/>
            <a:ext cx="33528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3"/>
          <a:srcRect l="4079" t="4189" r="15059" b="1927"/>
          <a:stretch>
            <a:fillRect/>
          </a:stretch>
        </p:blipFill>
        <p:spPr bwMode="auto">
          <a:xfrm>
            <a:off x="0" y="0"/>
            <a:ext cx="5861050" cy="6477000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</p:spPr>
      </p:pic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6477000" y="1066800"/>
            <a:ext cx="2667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800"/>
              <a:t>Ozone concentration and health issues in relation to warmer climate?</a:t>
            </a:r>
          </a:p>
          <a:p>
            <a:endParaRPr lang="en-GB" sz="2800"/>
          </a:p>
          <a:p>
            <a:endParaRPr lang="en-GB" sz="2800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0" y="6461125"/>
            <a:ext cx="1835150" cy="3968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/>
              <a:t>Summer 2003</a:t>
            </a:r>
          </a:p>
        </p:txBody>
      </p:sp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5867400" y="0"/>
            <a:ext cx="327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5791200" y="0"/>
            <a:ext cx="335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5791200" y="0"/>
            <a:ext cx="3352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2777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4786313"/>
            <a:ext cx="83820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78" name="Rectangle 10"/>
          <p:cNvSpPr>
            <a:spLocks noChangeArrowheads="1"/>
          </p:cNvSpPr>
          <p:nvPr/>
        </p:nvSpPr>
        <p:spPr bwMode="auto">
          <a:xfrm>
            <a:off x="7827963" y="5573713"/>
            <a:ext cx="13160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1600" i="1"/>
              <a:t>ETC/ACC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2" name="Text Box 8"/>
          <p:cNvSpPr txBox="1">
            <a:spLocks noChangeArrowheads="1"/>
          </p:cNvSpPr>
          <p:nvPr/>
        </p:nvSpPr>
        <p:spPr bwMode="auto">
          <a:xfrm>
            <a:off x="0" y="6400800"/>
            <a:ext cx="9906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19458" name="Picture 3" descr="C:\My Documents\IPCC-TarCh6-fig6.7d.jpg"/>
          <p:cNvPicPr>
            <a:picLocks noChangeAspect="1" noChangeArrowheads="1"/>
          </p:cNvPicPr>
          <p:nvPr/>
        </p:nvPicPr>
        <p:blipFill>
          <a:blip r:embed="rId3"/>
          <a:srcRect r="-8333" b="-8328"/>
          <a:stretch>
            <a:fillRect/>
          </a:stretch>
        </p:blipFill>
        <p:spPr bwMode="auto">
          <a:xfrm>
            <a:off x="152400" y="3429000"/>
            <a:ext cx="4953000" cy="328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9" name="Text Box 4"/>
          <p:cNvSpPr txBox="1">
            <a:spLocks noChangeArrowheads="1"/>
          </p:cNvSpPr>
          <p:nvPr/>
        </p:nvSpPr>
        <p:spPr bwMode="auto">
          <a:xfrm>
            <a:off x="35496" y="6423719"/>
            <a:ext cx="9145452" cy="46166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 sz="2400" b="0" dirty="0" err="1">
                <a:latin typeface="Comic Sans MS" pitchFamily="66" charset="0"/>
              </a:rPr>
              <a:t>Radiative</a:t>
            </a:r>
            <a:r>
              <a:rPr lang="nb-NO" sz="2400" b="0" dirty="0">
                <a:latin typeface="Comic Sans MS" pitchFamily="66" charset="0"/>
              </a:rPr>
              <a:t> </a:t>
            </a:r>
            <a:r>
              <a:rPr lang="nb-NO" sz="2400" b="0" dirty="0" err="1">
                <a:latin typeface="Comic Sans MS" pitchFamily="66" charset="0"/>
              </a:rPr>
              <a:t>forcing</a:t>
            </a:r>
            <a:r>
              <a:rPr lang="nb-NO" sz="2400" b="0" dirty="0">
                <a:latin typeface="Comic Sans MS" pitchFamily="66" charset="0"/>
              </a:rPr>
              <a:t> by </a:t>
            </a:r>
            <a:r>
              <a:rPr lang="nb-NO" sz="2400" b="0" dirty="0" err="1">
                <a:latin typeface="Comic Sans MS" pitchFamily="66" charset="0"/>
              </a:rPr>
              <a:t>sulphate</a:t>
            </a:r>
            <a:r>
              <a:rPr lang="nb-NO" sz="2400" b="0" dirty="0">
                <a:latin typeface="Comic Sans MS" pitchFamily="66" charset="0"/>
              </a:rPr>
              <a:t>   and    by </a:t>
            </a:r>
            <a:r>
              <a:rPr lang="nb-NO" sz="2400" b="0" dirty="0" err="1">
                <a:latin typeface="Comic Sans MS" pitchFamily="66" charset="0"/>
              </a:rPr>
              <a:t>carbonaceous</a:t>
            </a:r>
            <a:r>
              <a:rPr lang="nb-NO" sz="2400" b="0" dirty="0">
                <a:latin typeface="Comic Sans MS" pitchFamily="66" charset="0"/>
              </a:rPr>
              <a:t> material</a:t>
            </a:r>
            <a:endParaRPr lang="en-GB" sz="2400" b="0" dirty="0">
              <a:latin typeface="Comic Sans MS" pitchFamily="66" charset="0"/>
            </a:endParaRPr>
          </a:p>
        </p:txBody>
      </p:sp>
      <p:pic>
        <p:nvPicPr>
          <p:cNvPr id="19460" name="Picture 6" descr="C:\My Documents\IPCC-TAR-Fig6.7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24400" y="3505200"/>
            <a:ext cx="4343400" cy="293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Rectangle 7"/>
          <p:cNvSpPr>
            <a:spLocks noChangeArrowheads="1"/>
          </p:cNvSpPr>
          <p:nvPr/>
        </p:nvSpPr>
        <p:spPr bwMode="auto">
          <a:xfrm>
            <a:off x="0" y="6172200"/>
            <a:ext cx="990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19463" name="Picture 9"/>
          <p:cNvPicPr>
            <a:picLocks noChangeAspect="1" noChangeArrowheads="1"/>
          </p:cNvPicPr>
          <p:nvPr/>
        </p:nvPicPr>
        <p:blipFill>
          <a:blip r:embed="rId5"/>
          <a:srcRect l="35001" t="38281" r="16875" b="16406"/>
          <a:stretch>
            <a:fillRect/>
          </a:stretch>
        </p:blipFill>
        <p:spPr bwMode="auto">
          <a:xfrm>
            <a:off x="381000" y="74613"/>
            <a:ext cx="449580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4" name="Text Box 10"/>
          <p:cNvSpPr txBox="1">
            <a:spLocks noChangeArrowheads="1"/>
          </p:cNvSpPr>
          <p:nvPr/>
        </p:nvSpPr>
        <p:spPr bwMode="auto">
          <a:xfrm>
            <a:off x="5334000" y="990600"/>
            <a:ext cx="3581400" cy="1927225"/>
          </a:xfrm>
          <a:prstGeom prst="rect">
            <a:avLst/>
          </a:prstGeom>
          <a:solidFill>
            <a:srgbClr val="DCF6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sz="2400">
                <a:latin typeface="Comic Sans MS" pitchFamily="66" charset="0"/>
              </a:rPr>
              <a:t>High uncertainty in both direct and indirect effect of aerosols on the climate</a:t>
            </a:r>
            <a:endParaRPr lang="en-GB" sz="2400">
              <a:latin typeface="Comic Sans MS" pitchFamily="66" charset="0"/>
            </a:endParaRPr>
          </a:p>
        </p:txBody>
      </p:sp>
      <p:sp>
        <p:nvSpPr>
          <p:cNvPr id="19465" name="Oval 11"/>
          <p:cNvSpPr>
            <a:spLocks noChangeArrowheads="1"/>
          </p:cNvSpPr>
          <p:nvPr/>
        </p:nvSpPr>
        <p:spPr bwMode="auto">
          <a:xfrm>
            <a:off x="381000" y="1752600"/>
            <a:ext cx="4724400" cy="1066800"/>
          </a:xfrm>
          <a:prstGeom prst="ellipse">
            <a:avLst/>
          </a:prstGeom>
          <a:noFill/>
          <a:ln w="28575">
            <a:solidFill>
              <a:schemeClr val="tx2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of this course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>
          <a:xfrm>
            <a:off x="205680" y="1417638"/>
            <a:ext cx="8686800" cy="5029200"/>
          </a:xfrm>
        </p:spPr>
        <p:txBody>
          <a:bodyPr/>
          <a:lstStyle/>
          <a:p>
            <a:pPr>
              <a:buFont typeface="Wingdings" pitchFamily="2" charset="2"/>
              <a:buChar char="v"/>
            </a:pPr>
            <a:r>
              <a:rPr lang="en-US" dirty="0" smtClean="0"/>
              <a:t>Submit 2009 data to EMEP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Improve the  data quality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Increased involvement in EMEP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Improve the communication between us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To better know each others problems and needs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Seeds for further cooperation and new projects</a:t>
            </a:r>
          </a:p>
          <a:p>
            <a:pPr>
              <a:buFont typeface="Wingdings" pitchFamily="2" charset="2"/>
              <a:buChar char="v"/>
            </a:pPr>
            <a:r>
              <a:rPr lang="en-US" dirty="0" smtClean="0"/>
              <a:t>Enjoy the stay and the company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nb-NO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4" name="Picture 6"/>
          <p:cNvPicPr>
            <a:picLocks noChangeAspect="1" noChangeArrowheads="1"/>
          </p:cNvPicPr>
          <p:nvPr/>
        </p:nvPicPr>
        <p:blipFill>
          <a:blip r:embed="rId2"/>
          <a:srcRect l="17271" t="20000" r="6363" b="14545"/>
          <a:stretch>
            <a:fillRect/>
          </a:stretch>
        </p:blipFill>
        <p:spPr bwMode="auto">
          <a:xfrm>
            <a:off x="5543550" y="3843338"/>
            <a:ext cx="360045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9093" name="Picture 5"/>
          <p:cNvPicPr>
            <a:picLocks noChangeAspect="1" noChangeArrowheads="1"/>
          </p:cNvPicPr>
          <p:nvPr/>
        </p:nvPicPr>
        <p:blipFill>
          <a:blip r:embed="rId3"/>
          <a:srcRect l="16785" t="18929" r="21071" b="27003"/>
          <a:stretch>
            <a:fillRect/>
          </a:stretch>
        </p:blipFill>
        <p:spPr bwMode="auto">
          <a:xfrm>
            <a:off x="400050" y="3929063"/>
            <a:ext cx="3314700" cy="288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Title 1"/>
          <p:cNvSpPr>
            <a:spLocks noGrp="1"/>
          </p:cNvSpPr>
          <p:nvPr>
            <p:ph type="title"/>
          </p:nvPr>
        </p:nvSpPr>
        <p:spPr>
          <a:xfrm>
            <a:off x="457200" y="-142875"/>
            <a:ext cx="8472488" cy="1143000"/>
          </a:xfrm>
        </p:spPr>
        <p:txBody>
          <a:bodyPr/>
          <a:lstStyle/>
          <a:p>
            <a:r>
              <a:rPr lang="en-US" smtClean="0">
                <a:ea typeface="Geneva" pitchFamily="34" charset="0"/>
                <a:cs typeface="Geneva" pitchFamily="34" charset="0"/>
              </a:rPr>
              <a:t>Spatial distribution of sulphur, 2007</a:t>
            </a:r>
          </a:p>
        </p:txBody>
      </p:sp>
      <p:pic>
        <p:nvPicPr>
          <p:cNvPr id="21509" name="Picture 2" descr="so2_07"/>
          <p:cNvPicPr>
            <a:picLocks noChangeAspect="1" noChangeArrowheads="1"/>
          </p:cNvPicPr>
          <p:nvPr/>
        </p:nvPicPr>
        <p:blipFill>
          <a:blip r:embed="rId4"/>
          <a:srcRect l="5977" t="9557" r="10255" b="5217"/>
          <a:stretch>
            <a:fillRect/>
          </a:stretch>
        </p:blipFill>
        <p:spPr bwMode="auto">
          <a:xfrm>
            <a:off x="100013" y="928688"/>
            <a:ext cx="2757487" cy="2805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0" name="TextBox 7"/>
          <p:cNvSpPr txBox="1">
            <a:spLocks noChangeArrowheads="1"/>
          </p:cNvSpPr>
          <p:nvPr/>
        </p:nvSpPr>
        <p:spPr bwMode="auto">
          <a:xfrm>
            <a:off x="142875" y="857250"/>
            <a:ext cx="6858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SO</a:t>
            </a:r>
            <a:r>
              <a:rPr lang="nb-NO" b="1" baseline="-25000">
                <a:solidFill>
                  <a:srgbClr val="FF0000"/>
                </a:solidFill>
              </a:rPr>
              <a:t>2</a:t>
            </a:r>
            <a:endParaRPr lang="en-US" b="1" baseline="-25000">
              <a:solidFill>
                <a:srgbClr val="FF0000"/>
              </a:solidFill>
            </a:endParaRPr>
          </a:p>
        </p:txBody>
      </p:sp>
      <p:pic>
        <p:nvPicPr>
          <p:cNvPr id="21511" name="Picture 3" descr="so4a_07"/>
          <p:cNvPicPr>
            <a:picLocks noChangeAspect="1" noChangeArrowheads="1"/>
          </p:cNvPicPr>
          <p:nvPr/>
        </p:nvPicPr>
        <p:blipFill>
          <a:blip r:embed="rId5"/>
          <a:srcRect l="5128" t="9557" r="16254" b="5217"/>
          <a:stretch>
            <a:fillRect/>
          </a:stretch>
        </p:blipFill>
        <p:spPr bwMode="auto">
          <a:xfrm>
            <a:off x="3071813" y="909638"/>
            <a:ext cx="2587625" cy="280511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2" name="TextBox 9"/>
          <p:cNvSpPr txBox="1">
            <a:spLocks noChangeArrowheads="1"/>
          </p:cNvSpPr>
          <p:nvPr/>
        </p:nvSpPr>
        <p:spPr bwMode="auto">
          <a:xfrm>
            <a:off x="3071813" y="857250"/>
            <a:ext cx="2087562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SO</a:t>
            </a:r>
            <a:r>
              <a:rPr lang="nb-NO" b="1" baseline="-25000">
                <a:solidFill>
                  <a:srgbClr val="FF0000"/>
                </a:solidFill>
              </a:rPr>
              <a:t>4 </a:t>
            </a:r>
            <a:r>
              <a:rPr lang="nb-NO" b="1">
                <a:solidFill>
                  <a:srgbClr val="FF0000"/>
                </a:solidFill>
              </a:rPr>
              <a:t>in aerosols 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21513" name="Picture 4" descr="xso4_07"/>
          <p:cNvPicPr>
            <a:picLocks noChangeAspect="1" noChangeArrowheads="1"/>
          </p:cNvPicPr>
          <p:nvPr/>
        </p:nvPicPr>
        <p:blipFill>
          <a:blip r:embed="rId6"/>
          <a:srcRect l="5109" t="8289" r="14597" b="5217"/>
          <a:stretch>
            <a:fillRect/>
          </a:stretch>
        </p:blipFill>
        <p:spPr bwMode="auto">
          <a:xfrm>
            <a:off x="5857875" y="857250"/>
            <a:ext cx="2643188" cy="28479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1514" name="TextBox 11"/>
          <p:cNvSpPr txBox="1">
            <a:spLocks noChangeArrowheads="1"/>
          </p:cNvSpPr>
          <p:nvPr/>
        </p:nvSpPr>
        <p:spPr bwMode="auto">
          <a:xfrm>
            <a:off x="5857875" y="857250"/>
            <a:ext cx="1643063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SO</a:t>
            </a:r>
            <a:r>
              <a:rPr lang="nb-NO" b="1" baseline="-25000">
                <a:solidFill>
                  <a:srgbClr val="FF0000"/>
                </a:solidFill>
              </a:rPr>
              <a:t>4 </a:t>
            </a:r>
            <a:r>
              <a:rPr lang="nb-NO" b="1">
                <a:solidFill>
                  <a:srgbClr val="FF0000"/>
                </a:solidFill>
              </a:rPr>
              <a:t>in precip 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0" y="6211888"/>
            <a:ext cx="1357313" cy="6461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S ox emissions</a:t>
            </a:r>
            <a:endParaRPr lang="en-US" b="1" baseline="-2500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770438" y="5934075"/>
            <a:ext cx="1373187" cy="923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Total S deposition model</a:t>
            </a:r>
            <a:endParaRPr lang="en-US" b="1" baseline="-250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500438"/>
            <a:ext cx="3633788" cy="1752600"/>
          </a:xfrm>
        </p:spPr>
        <p:txBody>
          <a:bodyPr/>
          <a:lstStyle/>
          <a:p>
            <a:pPr eaLnBrk="1" hangingPunct="1"/>
            <a:r>
              <a:rPr lang="en-US" smtClean="0">
                <a:ea typeface="Geneva" pitchFamily="34" charset="0"/>
                <a:cs typeface="Geneva" pitchFamily="34" charset="0"/>
              </a:rPr>
              <a:t>Long-term changes in sulphur</a:t>
            </a:r>
          </a:p>
        </p:txBody>
      </p:sp>
      <p:pic>
        <p:nvPicPr>
          <p:cNvPr id="24579" name="Picture 3" descr="so2-so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33400" y="0"/>
            <a:ext cx="8610600" cy="2962275"/>
          </a:xfrm>
          <a:noFill/>
        </p:spPr>
      </p:pic>
      <p:pic>
        <p:nvPicPr>
          <p:cNvPr id="24580" name="Picture 4" descr="SO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9813" y="2963863"/>
            <a:ext cx="5564187" cy="389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6" name="Picture 4"/>
          <p:cNvPicPr>
            <a:picLocks noChangeAspect="1" noChangeArrowheads="1"/>
          </p:cNvPicPr>
          <p:nvPr/>
        </p:nvPicPr>
        <p:blipFill>
          <a:blip r:embed="rId3"/>
          <a:srcRect l="15714" t="19833" r="18571" b="28571"/>
          <a:stretch>
            <a:fillRect/>
          </a:stretch>
        </p:blipFill>
        <p:spPr bwMode="auto">
          <a:xfrm>
            <a:off x="128588" y="3762375"/>
            <a:ext cx="3943350" cy="309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itle 1"/>
          <p:cNvSpPr>
            <a:spLocks noGrp="1"/>
          </p:cNvSpPr>
          <p:nvPr>
            <p:ph type="title"/>
          </p:nvPr>
        </p:nvSpPr>
        <p:spPr>
          <a:xfrm>
            <a:off x="-71438" y="-285750"/>
            <a:ext cx="9329738" cy="1143000"/>
          </a:xfrm>
        </p:spPr>
        <p:txBody>
          <a:bodyPr/>
          <a:lstStyle/>
          <a:p>
            <a:r>
              <a:rPr lang="en-US" smtClean="0">
                <a:ea typeface="Geneva" pitchFamily="34" charset="0"/>
                <a:cs typeface="Geneva" pitchFamily="34" charset="0"/>
              </a:rPr>
              <a:t>Spatial distribution of ox. nitrogen, 2007</a:t>
            </a:r>
          </a:p>
        </p:txBody>
      </p:sp>
      <p:pic>
        <p:nvPicPr>
          <p:cNvPr id="22532" name="Picture 2" descr="no2_07"/>
          <p:cNvPicPr>
            <a:picLocks noChangeAspect="1" noChangeArrowheads="1"/>
          </p:cNvPicPr>
          <p:nvPr/>
        </p:nvPicPr>
        <p:blipFill>
          <a:blip r:embed="rId4"/>
          <a:srcRect l="3017" t="11726" r="9744" b="5217"/>
          <a:stretch>
            <a:fillRect/>
          </a:stretch>
        </p:blipFill>
        <p:spPr bwMode="auto">
          <a:xfrm>
            <a:off x="128588" y="766763"/>
            <a:ext cx="2871787" cy="27336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3" name="TextBox 4"/>
          <p:cNvSpPr txBox="1">
            <a:spLocks noChangeArrowheads="1"/>
          </p:cNvSpPr>
          <p:nvPr/>
        </p:nvSpPr>
        <p:spPr bwMode="auto">
          <a:xfrm>
            <a:off x="128588" y="642938"/>
            <a:ext cx="685800" cy="369887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NO</a:t>
            </a:r>
            <a:r>
              <a:rPr lang="nb-NO" b="1" baseline="-25000">
                <a:solidFill>
                  <a:srgbClr val="FF0000"/>
                </a:solidFill>
              </a:rPr>
              <a:t>2</a:t>
            </a:r>
            <a:endParaRPr lang="en-US" b="1" baseline="-25000">
              <a:solidFill>
                <a:srgbClr val="FF0000"/>
              </a:solidFill>
            </a:endParaRPr>
          </a:p>
        </p:txBody>
      </p:sp>
      <p:pic>
        <p:nvPicPr>
          <p:cNvPr id="22534" name="Picture 3" descr="no3_07"/>
          <p:cNvPicPr>
            <a:picLocks noChangeAspect="1" noChangeArrowheads="1"/>
          </p:cNvPicPr>
          <p:nvPr/>
        </p:nvPicPr>
        <p:blipFill>
          <a:blip r:embed="rId5"/>
          <a:srcRect l="5620" t="11726" r="16254" b="5217"/>
          <a:stretch>
            <a:fillRect/>
          </a:stretch>
        </p:blipFill>
        <p:spPr bwMode="auto">
          <a:xfrm>
            <a:off x="3286125" y="766763"/>
            <a:ext cx="2571750" cy="2733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35" name="TextBox 8"/>
          <p:cNvSpPr txBox="1">
            <a:spLocks noChangeArrowheads="1"/>
          </p:cNvSpPr>
          <p:nvPr/>
        </p:nvSpPr>
        <p:spPr bwMode="auto">
          <a:xfrm>
            <a:off x="3214688" y="581025"/>
            <a:ext cx="1643062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NO</a:t>
            </a:r>
            <a:r>
              <a:rPr lang="nb-NO" b="1" baseline="-25000">
                <a:solidFill>
                  <a:srgbClr val="FF0000"/>
                </a:solidFill>
              </a:rPr>
              <a:t>3 </a:t>
            </a:r>
            <a:r>
              <a:rPr lang="nb-NO" b="1">
                <a:solidFill>
                  <a:srgbClr val="FF0000"/>
                </a:solidFill>
              </a:rPr>
              <a:t>in precip </a:t>
            </a:r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0" y="6094413"/>
            <a:ext cx="1357313" cy="646112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NO</a:t>
            </a:r>
            <a:r>
              <a:rPr lang="nb-NO" b="1" baseline="-25000">
                <a:solidFill>
                  <a:srgbClr val="FF0000"/>
                </a:solidFill>
              </a:rPr>
              <a:t>x </a:t>
            </a:r>
            <a:r>
              <a:rPr lang="nb-NO" b="1">
                <a:solidFill>
                  <a:srgbClr val="FF0000"/>
                </a:solidFill>
              </a:rPr>
              <a:t>emissions 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90117" name="Picture 5"/>
          <p:cNvPicPr>
            <a:picLocks noChangeAspect="1" noChangeArrowheads="1"/>
          </p:cNvPicPr>
          <p:nvPr/>
        </p:nvPicPr>
        <p:blipFill>
          <a:blip r:embed="rId6"/>
          <a:srcRect l="17271" t="20000" r="5455" b="14545"/>
          <a:stretch>
            <a:fillRect/>
          </a:stretch>
        </p:blipFill>
        <p:spPr bwMode="auto">
          <a:xfrm>
            <a:off x="5429250" y="3700463"/>
            <a:ext cx="3643313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643438" y="5862638"/>
            <a:ext cx="1357312" cy="923925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Tot N ox deposition model</a:t>
            </a:r>
            <a:endParaRPr lang="en-US" b="1">
              <a:solidFill>
                <a:srgbClr val="FF0000"/>
              </a:solidFill>
            </a:endParaRPr>
          </a:p>
        </p:txBody>
      </p:sp>
      <p:pic>
        <p:nvPicPr>
          <p:cNvPr id="22539" name="Picture 6"/>
          <p:cNvPicPr>
            <a:picLocks noChangeAspect="1" noChangeArrowheads="1"/>
          </p:cNvPicPr>
          <p:nvPr/>
        </p:nvPicPr>
        <p:blipFill>
          <a:blip r:embed="rId7"/>
          <a:srcRect l="60001" t="25716" r="26607" b="55486"/>
          <a:stretch>
            <a:fillRect/>
          </a:stretch>
        </p:blipFill>
        <p:spPr bwMode="auto">
          <a:xfrm>
            <a:off x="6089650" y="728663"/>
            <a:ext cx="2911475" cy="2771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2540" name="TextBox 16"/>
          <p:cNvSpPr txBox="1">
            <a:spLocks noChangeArrowheads="1"/>
          </p:cNvSpPr>
          <p:nvPr/>
        </p:nvSpPr>
        <p:spPr bwMode="auto">
          <a:xfrm>
            <a:off x="6000750" y="571500"/>
            <a:ext cx="2286000" cy="369888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>
                <a:solidFill>
                  <a:srgbClr val="FF0000"/>
                </a:solidFill>
              </a:rPr>
              <a:t>HNO3 + NO</a:t>
            </a:r>
            <a:r>
              <a:rPr lang="nb-NO" b="1" baseline="-25000">
                <a:solidFill>
                  <a:srgbClr val="FF0000"/>
                </a:solidFill>
              </a:rPr>
              <a:t>3 </a:t>
            </a:r>
            <a:r>
              <a:rPr lang="nb-NO" b="1">
                <a:solidFill>
                  <a:srgbClr val="FF0000"/>
                </a:solidFill>
              </a:rPr>
              <a:t>in air </a:t>
            </a:r>
            <a:endParaRPr lang="en-US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915400" cy="914400"/>
          </a:xfrm>
        </p:spPr>
        <p:txBody>
          <a:bodyPr/>
          <a:lstStyle/>
          <a:p>
            <a:pPr eaLnBrk="1" hangingPunct="1"/>
            <a:r>
              <a:rPr lang="nb-NO" sz="3600" dirty="0" smtClean="0">
                <a:ea typeface="Geneva" pitchFamily="34" charset="0"/>
                <a:cs typeface="Geneva" pitchFamily="34" charset="0"/>
              </a:rPr>
              <a:t>Trends in EMEP obs. (1990 -2008)</a:t>
            </a:r>
            <a:endParaRPr lang="en-GB" sz="3600" dirty="0" smtClean="0">
              <a:ea typeface="Geneva" pitchFamily="34" charset="0"/>
              <a:cs typeface="Geneva" pitchFamily="34" charset="0"/>
            </a:endParaRPr>
          </a:p>
        </p:txBody>
      </p:sp>
      <p:sp>
        <p:nvSpPr>
          <p:cNvPr id="25603" name="Text Box 11"/>
          <p:cNvSpPr txBox="1">
            <a:spLocks noChangeArrowheads="1"/>
          </p:cNvSpPr>
          <p:nvPr/>
        </p:nvSpPr>
        <p:spPr bwMode="auto">
          <a:xfrm>
            <a:off x="214313" y="785813"/>
            <a:ext cx="84820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0000"/>
              </a:lnSpc>
            </a:pPr>
            <a:r>
              <a:rPr lang="nb-NO">
                <a:latin typeface="Comic Sans MS" pitchFamily="66" charset="0"/>
              </a:rPr>
              <a:t>20 sites with N in air and 33 sites with S,N in precip and S in air</a:t>
            </a:r>
            <a:endParaRPr lang="en-GB">
              <a:latin typeface="Comic Sans MS" pitchFamily="66" charset="0"/>
            </a:endParaRPr>
          </a:p>
        </p:txBody>
      </p:sp>
      <p:sp>
        <p:nvSpPr>
          <p:cNvPr id="46084" name="Text Box 18"/>
          <p:cNvSpPr txBox="1">
            <a:spLocks noChangeArrowheads="1"/>
          </p:cNvSpPr>
          <p:nvPr/>
        </p:nvSpPr>
        <p:spPr bwMode="auto">
          <a:xfrm>
            <a:off x="228600" y="5357813"/>
            <a:ext cx="8915400" cy="13843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b="1">
                <a:latin typeface="Comic Sans MS" pitchFamily="66" charset="0"/>
              </a:rPr>
              <a:t>Nonlinearity in trends due to:</a:t>
            </a:r>
          </a:p>
          <a:p>
            <a:pPr>
              <a:buFont typeface="Wingdings" pitchFamily="2" charset="2"/>
              <a:buChar char="v"/>
            </a:pPr>
            <a:r>
              <a:rPr lang="en-GB">
                <a:latin typeface="Comic Sans MS" pitchFamily="66" charset="0"/>
              </a:rPr>
              <a:t>Change in chemical composition in air. Less (NH</a:t>
            </a:r>
            <a:r>
              <a:rPr lang="en-GB" baseline="-25000">
                <a:latin typeface="Comic Sans MS" pitchFamily="66" charset="0"/>
              </a:rPr>
              <a:t>4</a:t>
            </a:r>
            <a:r>
              <a:rPr lang="en-GB">
                <a:latin typeface="Comic Sans MS" pitchFamily="66" charset="0"/>
              </a:rPr>
              <a:t>)</a:t>
            </a:r>
            <a:r>
              <a:rPr lang="en-GB" baseline="-25000">
                <a:latin typeface="Comic Sans MS" pitchFamily="66" charset="0"/>
              </a:rPr>
              <a:t>2</a:t>
            </a:r>
            <a:r>
              <a:rPr lang="en-GB">
                <a:latin typeface="Comic Sans MS" pitchFamily="66" charset="0"/>
              </a:rPr>
              <a:t>SO</a:t>
            </a:r>
            <a:r>
              <a:rPr lang="en-GB" baseline="-25000">
                <a:latin typeface="Comic Sans MS" pitchFamily="66" charset="0"/>
              </a:rPr>
              <a:t>4</a:t>
            </a:r>
            <a:r>
              <a:rPr lang="en-GB">
                <a:latin typeface="Comic Sans MS" pitchFamily="66" charset="0"/>
              </a:rPr>
              <a:t> and more NH</a:t>
            </a:r>
            <a:r>
              <a:rPr lang="en-GB" baseline="-25000">
                <a:latin typeface="Comic Sans MS" pitchFamily="66" charset="0"/>
              </a:rPr>
              <a:t>4</a:t>
            </a:r>
            <a:r>
              <a:rPr lang="en-GB">
                <a:latin typeface="Comic Sans MS" pitchFamily="66" charset="0"/>
              </a:rPr>
              <a:t>NO</a:t>
            </a:r>
            <a:r>
              <a:rPr lang="en-GB" baseline="-25000">
                <a:latin typeface="Comic Sans MS" pitchFamily="66" charset="0"/>
              </a:rPr>
              <a:t>3</a:t>
            </a:r>
            <a:r>
              <a:rPr lang="en-GB">
                <a:latin typeface="Comic Sans MS" pitchFamily="66" charset="0"/>
              </a:rPr>
              <a:t>. Shift in equilibrium between HNO</a:t>
            </a:r>
            <a:r>
              <a:rPr lang="en-GB" baseline="-25000">
                <a:latin typeface="Comic Sans MS" pitchFamily="66" charset="0"/>
              </a:rPr>
              <a:t>3</a:t>
            </a:r>
            <a:r>
              <a:rPr lang="en-GB">
                <a:latin typeface="Comic Sans MS" pitchFamily="66" charset="0"/>
              </a:rPr>
              <a:t> + NH</a:t>
            </a:r>
            <a:r>
              <a:rPr lang="en-GB" baseline="-25000">
                <a:latin typeface="Comic Sans MS" pitchFamily="66" charset="0"/>
              </a:rPr>
              <a:t>3</a:t>
            </a:r>
            <a:r>
              <a:rPr lang="en-GB">
                <a:latin typeface="Comic Sans MS" pitchFamily="66" charset="0"/>
              </a:rPr>
              <a:t> = NH</a:t>
            </a:r>
            <a:r>
              <a:rPr lang="en-GB" baseline="-25000">
                <a:latin typeface="Comic Sans MS" pitchFamily="66" charset="0"/>
              </a:rPr>
              <a:t>4</a:t>
            </a:r>
            <a:r>
              <a:rPr lang="en-GB">
                <a:latin typeface="Comic Sans MS" pitchFamily="66" charset="0"/>
              </a:rPr>
              <a:t>NO</a:t>
            </a:r>
            <a:r>
              <a:rPr lang="en-GB" baseline="-25000">
                <a:latin typeface="Comic Sans MS" pitchFamily="66" charset="0"/>
              </a:rPr>
              <a:t>3</a:t>
            </a:r>
          </a:p>
          <a:p>
            <a:pPr>
              <a:buFont typeface="Wingdings" pitchFamily="2" charset="2"/>
              <a:buChar char="v"/>
            </a:pPr>
            <a:endParaRPr lang="en-GB" baseline="-25000">
              <a:latin typeface="Comic Sans MS" pitchFamily="66" charset="0"/>
            </a:endParaRPr>
          </a:p>
          <a:p>
            <a:pPr>
              <a:buFont typeface="Wingdings" pitchFamily="2" charset="2"/>
              <a:buChar char="v"/>
            </a:pPr>
            <a:r>
              <a:rPr lang="en-GB">
                <a:latin typeface="Comic Sans MS" pitchFamily="66" charset="0"/>
              </a:rPr>
              <a:t>Change in oxidation capacity of the atmosphere</a:t>
            </a:r>
          </a:p>
        </p:txBody>
      </p:sp>
      <p:sp>
        <p:nvSpPr>
          <p:cNvPr id="25605" name="Text Box 19"/>
          <p:cNvSpPr txBox="1">
            <a:spLocks noChangeArrowheads="1"/>
          </p:cNvSpPr>
          <p:nvPr/>
        </p:nvSpPr>
        <p:spPr bwMode="auto">
          <a:xfrm>
            <a:off x="6567488" y="1285895"/>
            <a:ext cx="1295400" cy="3970318"/>
          </a:xfrm>
          <a:prstGeom prst="rect">
            <a:avLst/>
          </a:prstGeom>
          <a:solidFill>
            <a:srgbClr val="DCF61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b-NO" sz="2000" dirty="0" err="1"/>
              <a:t>Emission</a:t>
            </a:r>
            <a:endParaRPr lang="nb-NO" sz="2000" dirty="0"/>
          </a:p>
          <a:p>
            <a:pPr algn="ctr"/>
            <a:r>
              <a:rPr lang="nb-NO" sz="2000" dirty="0" err="1"/>
              <a:t>reduction</a:t>
            </a:r>
            <a:endParaRPr lang="nb-NO" sz="2000" dirty="0"/>
          </a:p>
          <a:p>
            <a:pPr algn="ctr"/>
            <a:endParaRPr lang="nb-NO" sz="2000" dirty="0"/>
          </a:p>
          <a:p>
            <a:pPr algn="ctr"/>
            <a:r>
              <a:rPr lang="nb-NO" sz="2000" dirty="0" smtClean="0"/>
              <a:t>61%</a:t>
            </a:r>
            <a:endParaRPr lang="nb-NO" sz="2000" dirty="0"/>
          </a:p>
          <a:p>
            <a:pPr algn="ctr"/>
            <a:endParaRPr lang="nb-NO" sz="2000" dirty="0"/>
          </a:p>
          <a:p>
            <a:pPr algn="ctr"/>
            <a:r>
              <a:rPr lang="en-GB" sz="2000" dirty="0" smtClean="0"/>
              <a:t>25%</a:t>
            </a:r>
            <a:endParaRPr lang="en-GB" sz="2000" dirty="0"/>
          </a:p>
          <a:p>
            <a:pPr algn="ctr"/>
            <a:endParaRPr lang="en-GB" sz="2000" dirty="0" smtClean="0"/>
          </a:p>
          <a:p>
            <a:pPr algn="ctr"/>
            <a:endParaRPr lang="en-GB" sz="2000" dirty="0"/>
          </a:p>
          <a:p>
            <a:pPr algn="ctr"/>
            <a:r>
              <a:rPr lang="en-GB" sz="2000" dirty="0" smtClean="0"/>
              <a:t>25%</a:t>
            </a:r>
          </a:p>
          <a:p>
            <a:pPr algn="ctr"/>
            <a:endParaRPr lang="en-GB" sz="2000" dirty="0" smtClean="0"/>
          </a:p>
          <a:p>
            <a:pPr algn="ctr"/>
            <a:endParaRPr lang="en-GB" sz="2000" dirty="0" smtClean="0"/>
          </a:p>
          <a:p>
            <a:pPr algn="ctr"/>
            <a:endParaRPr lang="en-GB" sz="2000" dirty="0"/>
          </a:p>
          <a:p>
            <a:pPr algn="ctr"/>
            <a:endParaRPr lang="en-GB" sz="12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85875"/>
            <a:ext cx="6215608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4"/>
          <p:cNvSpPr>
            <a:spLocks noChangeArrowheads="1"/>
          </p:cNvSpPr>
          <p:nvPr/>
        </p:nvSpPr>
        <p:spPr bwMode="auto">
          <a:xfrm>
            <a:off x="3581400" y="4455452"/>
            <a:ext cx="2386013" cy="2444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000">
                <a:latin typeface="Arial" pitchFamily="34" charset="0"/>
              </a:rPr>
              <a:t>Dentener, 2004; Galloway et al., 2004</a:t>
            </a:r>
          </a:p>
        </p:txBody>
      </p:sp>
      <p:sp>
        <p:nvSpPr>
          <p:cNvPr id="30724" name="Rectangle 5"/>
          <p:cNvSpPr>
            <a:spLocks noChangeArrowheads="1"/>
          </p:cNvSpPr>
          <p:nvPr/>
        </p:nvSpPr>
        <p:spPr bwMode="auto">
          <a:xfrm>
            <a:off x="7143768" y="1340768"/>
            <a:ext cx="1741487" cy="400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000" dirty="0">
                <a:solidFill>
                  <a:schemeClr val="tx2"/>
                </a:solidFill>
                <a:latin typeface="Arial" pitchFamily="34" charset="0"/>
              </a:rPr>
              <a:t>mg N m</a:t>
            </a:r>
            <a:r>
              <a:rPr lang="en-US" sz="2000" baseline="30000" dirty="0">
                <a:solidFill>
                  <a:schemeClr val="tx2"/>
                </a:solidFill>
                <a:latin typeface="Arial" pitchFamily="34" charset="0"/>
              </a:rPr>
              <a:t>-2</a:t>
            </a:r>
            <a:r>
              <a:rPr lang="en-US" sz="2000" dirty="0">
                <a:solidFill>
                  <a:schemeClr val="tx2"/>
                </a:solidFill>
                <a:latin typeface="Arial" pitchFamily="34" charset="0"/>
              </a:rPr>
              <a:t> yr</a:t>
            </a:r>
            <a:r>
              <a:rPr lang="en-US" sz="2000" baseline="30000" dirty="0">
                <a:solidFill>
                  <a:schemeClr val="tx2"/>
                </a:solidFill>
                <a:latin typeface="Arial" pitchFamily="34" charset="0"/>
              </a:rPr>
              <a:t>-1</a:t>
            </a:r>
            <a:endParaRPr lang="en-US" sz="2000" dirty="0">
              <a:solidFill>
                <a:schemeClr val="tx2"/>
              </a:solidFill>
              <a:latin typeface="Arial" pitchFamily="34" charset="0"/>
            </a:endParaRPr>
          </a:p>
        </p:txBody>
      </p:sp>
      <p:pic>
        <p:nvPicPr>
          <p:cNvPr id="30726" name="Picture 7" descr="gene-fig-1"/>
          <p:cNvPicPr>
            <a:picLocks noChangeAspect="1" noChangeArrowheads="1"/>
          </p:cNvPicPr>
          <p:nvPr/>
        </p:nvPicPr>
        <p:blipFill>
          <a:blip r:embed="rId3"/>
          <a:srcRect b="69820"/>
          <a:stretch>
            <a:fillRect/>
          </a:stretch>
        </p:blipFill>
        <p:spPr bwMode="auto">
          <a:xfrm>
            <a:off x="238125" y="1791627"/>
            <a:ext cx="2809875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8" descr="gene-fig-1"/>
          <p:cNvPicPr>
            <a:picLocks noChangeAspect="1" noChangeArrowheads="1"/>
          </p:cNvPicPr>
          <p:nvPr/>
        </p:nvPicPr>
        <p:blipFill>
          <a:blip r:embed="rId3"/>
          <a:srcRect t="62238"/>
          <a:stretch>
            <a:fillRect/>
          </a:stretch>
        </p:blipFill>
        <p:spPr bwMode="auto">
          <a:xfrm>
            <a:off x="6097588" y="1788452"/>
            <a:ext cx="2808287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8" name="Picture 9" descr="gene-fig-1"/>
          <p:cNvPicPr>
            <a:picLocks noChangeAspect="1" noChangeArrowheads="1"/>
          </p:cNvPicPr>
          <p:nvPr/>
        </p:nvPicPr>
        <p:blipFill>
          <a:blip r:embed="rId3"/>
          <a:srcRect t="31119" b="38658"/>
          <a:stretch>
            <a:fillRect/>
          </a:stretch>
        </p:blipFill>
        <p:spPr bwMode="auto">
          <a:xfrm>
            <a:off x="3211513" y="1790040"/>
            <a:ext cx="28082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9" name="Text Box 10"/>
          <p:cNvSpPr txBox="1">
            <a:spLocks noChangeArrowheads="1"/>
          </p:cNvSpPr>
          <p:nvPr/>
        </p:nvSpPr>
        <p:spPr bwMode="auto">
          <a:xfrm>
            <a:off x="3810000" y="4226852"/>
            <a:ext cx="21097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600" b="0">
                <a:latin typeface="Arial" pitchFamily="34" charset="0"/>
              </a:rPr>
              <a:t>Millennium assessment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en-US" dirty="0" smtClean="0"/>
              <a:t>Atmospheric Nitrogen Deposition</a:t>
            </a:r>
            <a:br>
              <a:rPr lang="en-US" dirty="0" smtClean="0"/>
            </a:br>
            <a:r>
              <a:rPr lang="en-US" dirty="0" smtClean="0"/>
              <a:t>Past and Present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74848" y="4894709"/>
            <a:ext cx="8283348" cy="184665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Nitrogen is an increasing problem globally though regional differences. 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>
                <a:latin typeface="+mn-lt"/>
              </a:rPr>
              <a:t> </a:t>
            </a:r>
            <a:r>
              <a:rPr lang="en-US" sz="2400" dirty="0" err="1" smtClean="0">
                <a:latin typeface="+mn-lt"/>
              </a:rPr>
              <a:t>Eutrofication</a:t>
            </a:r>
            <a:r>
              <a:rPr lang="en-US" sz="2400" dirty="0" smtClean="0">
                <a:latin typeface="+mn-lt"/>
              </a:rPr>
              <a:t>, Biodiversity, production of ozone, climate   forcing, particulate matter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dirty="0" smtClean="0"/>
              <a:t>Data quality objectives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268760"/>
            <a:ext cx="7931224" cy="5029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sz="2800" dirty="0" smtClean="0"/>
              <a:t>10% accuracy or better for oxidized sulphur and oxidized nitrogen in single analysis in the laboratory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15% accuracy or better for other components in the laboratory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0.1 units for pH 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15-25% uncertainty for the combined sampling and chemical analysis</a:t>
            </a:r>
          </a:p>
          <a:p>
            <a:pPr>
              <a:buFont typeface="Arial" pitchFamily="34" charset="0"/>
              <a:buChar char="•"/>
            </a:pPr>
            <a:r>
              <a:rPr lang="en-US" sz="2800" dirty="0" smtClean="0"/>
              <a:t>90% data completeness of the daily values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/>
          <a:srcRect l="16911" t="16353" b="6435"/>
          <a:stretch>
            <a:fillRect/>
          </a:stretch>
        </p:blipFill>
        <p:spPr bwMode="auto">
          <a:xfrm>
            <a:off x="0" y="0"/>
            <a:ext cx="9220200" cy="685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391400" y="5715000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>
                <a:latin typeface="Comic Sans MS" pitchFamily="66" charset="0"/>
              </a:rPr>
              <a:t>WMO</a:t>
            </a:r>
            <a:endParaRPr lang="en-GB">
              <a:latin typeface="Comic Sans MS" pitchFamily="66" charset="0"/>
            </a:endParaRP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7391400" y="6324600"/>
            <a:ext cx="1143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>
                <a:latin typeface="Comic Sans MS" pitchFamily="66" charset="0"/>
              </a:rPr>
              <a:t>ICP</a:t>
            </a:r>
            <a:endParaRPr lang="en-GB">
              <a:latin typeface="Comic Sans MS" pitchFamily="66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74232" y="1079084"/>
            <a:ext cx="5112568" cy="338554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anchor="ctr">
            <a:spAutoFit/>
          </a:bodyPr>
          <a:lstStyle/>
          <a:p>
            <a:r>
              <a:rPr lang="en-US" sz="1600" dirty="0" smtClean="0">
                <a:hlinkClick r:id="rId3"/>
              </a:rPr>
              <a:t>http://tarantula.nilu.no/projects/ccc/manual/index.html</a:t>
            </a:r>
            <a:endParaRPr lang="en-US" sz="1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-2738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GB" dirty="0" smtClean="0"/>
              <a:t>Sources of uncertainties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1143000"/>
            <a:ext cx="8153400" cy="5181600"/>
          </a:xfrm>
        </p:spPr>
        <p:txBody>
          <a:bodyPr/>
          <a:lstStyle/>
          <a:p>
            <a:pPr eaLnBrk="1" hangingPunct="1"/>
            <a:r>
              <a:rPr lang="en-GB" sz="2400" dirty="0" smtClean="0"/>
              <a:t>Sampling and analytical method </a:t>
            </a:r>
          </a:p>
          <a:p>
            <a:pPr lvl="1" eaLnBrk="1" hangingPunct="1"/>
            <a:r>
              <a:rPr lang="en-GB" sz="2000" dirty="0" smtClean="0"/>
              <a:t>Detection limit</a:t>
            </a:r>
          </a:p>
          <a:p>
            <a:pPr lvl="1" eaLnBrk="1" hangingPunct="1"/>
            <a:r>
              <a:rPr lang="en-GB" sz="2000" dirty="0" smtClean="0"/>
              <a:t>Interference</a:t>
            </a:r>
          </a:p>
          <a:p>
            <a:pPr lvl="1" eaLnBrk="1" hangingPunct="1"/>
            <a:r>
              <a:rPr lang="en-GB" sz="2000" dirty="0" smtClean="0"/>
              <a:t>Instrument drift, calibration</a:t>
            </a:r>
          </a:p>
          <a:p>
            <a:pPr lvl="1" eaLnBrk="1" hangingPunct="1"/>
            <a:r>
              <a:rPr lang="en-GB" sz="2000" dirty="0" smtClean="0"/>
              <a:t>Positive or negative artefact</a:t>
            </a:r>
          </a:p>
          <a:p>
            <a:pPr eaLnBrk="1" hangingPunct="1"/>
            <a:r>
              <a:rPr lang="en-GB" sz="2400" dirty="0" smtClean="0"/>
              <a:t>Sampling procedure</a:t>
            </a:r>
          </a:p>
          <a:p>
            <a:pPr lvl="1" eaLnBrk="1" hangingPunct="1"/>
            <a:r>
              <a:rPr lang="en-GB" sz="2000" dirty="0" smtClean="0"/>
              <a:t>Contamination</a:t>
            </a:r>
          </a:p>
          <a:p>
            <a:pPr lvl="1" eaLnBrk="1" hangingPunct="1"/>
            <a:r>
              <a:rPr lang="en-GB" sz="2000" dirty="0" smtClean="0"/>
              <a:t>Temperature and period for storage</a:t>
            </a:r>
          </a:p>
          <a:p>
            <a:pPr lvl="1" eaLnBrk="1" hangingPunct="1"/>
            <a:r>
              <a:rPr lang="en-GB" sz="2000" dirty="0" smtClean="0"/>
              <a:t>Transport</a:t>
            </a:r>
          </a:p>
          <a:p>
            <a:pPr eaLnBrk="1" hangingPunct="1"/>
            <a:r>
              <a:rPr lang="en-GB" sz="2400" dirty="0" err="1" smtClean="0"/>
              <a:t>Representativity</a:t>
            </a:r>
            <a:r>
              <a:rPr lang="en-GB" sz="2400" dirty="0" smtClean="0"/>
              <a:t>. </a:t>
            </a:r>
          </a:p>
          <a:p>
            <a:pPr lvl="1" eaLnBrk="1" hangingPunct="1"/>
            <a:r>
              <a:rPr lang="en-GB" sz="2000" dirty="0" smtClean="0"/>
              <a:t>Local farming (NH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)</a:t>
            </a:r>
          </a:p>
          <a:p>
            <a:pPr lvl="1" eaLnBrk="1" hangingPunct="1"/>
            <a:r>
              <a:rPr lang="en-GB" sz="2000" dirty="0" smtClean="0"/>
              <a:t>Nearby roads (</a:t>
            </a:r>
            <a:r>
              <a:rPr lang="en-GB" sz="2000" dirty="0" err="1" smtClean="0"/>
              <a:t>NOx</a:t>
            </a:r>
            <a:r>
              <a:rPr lang="en-GB" sz="2000" dirty="0" smtClean="0"/>
              <a:t>; O</a:t>
            </a:r>
            <a:r>
              <a:rPr lang="en-GB" sz="2000" baseline="-25000" dirty="0" smtClean="0"/>
              <a:t>3</a:t>
            </a:r>
            <a:r>
              <a:rPr lang="en-GB" sz="2000" dirty="0" smtClean="0"/>
              <a:t>)</a:t>
            </a:r>
          </a:p>
          <a:p>
            <a:pPr lvl="1" eaLnBrk="1" hangingPunct="1"/>
            <a:r>
              <a:rPr lang="en-GB" sz="2000" dirty="0" smtClean="0"/>
              <a:t>Dust (PM, Ca..)</a:t>
            </a:r>
          </a:p>
          <a:p>
            <a:pPr lvl="1" eaLnBrk="1" hangingPunct="1"/>
            <a:r>
              <a:rPr lang="en-GB" sz="2000" dirty="0" smtClean="0"/>
              <a:t>Local heating (SO</a:t>
            </a:r>
            <a:r>
              <a:rPr lang="en-GB" sz="2000" baseline="-25000" dirty="0" smtClean="0"/>
              <a:t>2</a:t>
            </a:r>
            <a:r>
              <a:rPr lang="en-GB" sz="2000" dirty="0" smtClean="0"/>
              <a:t>, PM, EC/OC)</a:t>
            </a:r>
          </a:p>
          <a:p>
            <a:pPr eaLnBrk="1" hangingPunct="1"/>
            <a:endParaRPr lang="en-GB" sz="2400" dirty="0" smtClean="0"/>
          </a:p>
        </p:txBody>
      </p:sp>
      <p:sp>
        <p:nvSpPr>
          <p:cNvPr id="190468" name="Text Box 4"/>
          <p:cNvSpPr txBox="1">
            <a:spLocks noChangeArrowheads="1"/>
          </p:cNvSpPr>
          <p:nvPr/>
        </p:nvSpPr>
        <p:spPr bwMode="auto">
          <a:xfrm>
            <a:off x="6080125" y="1839913"/>
            <a:ext cx="27590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i="1" dirty="0" err="1">
                <a:latin typeface="Comic Sans MS" pitchFamily="66" charset="0"/>
              </a:rPr>
              <a:t>Lab-</a:t>
            </a:r>
            <a:r>
              <a:rPr lang="nb-NO" i="1" dirty="0">
                <a:latin typeface="Comic Sans MS" pitchFamily="66" charset="0"/>
              </a:rPr>
              <a:t> and </a:t>
            </a:r>
            <a:r>
              <a:rPr lang="nb-NO" i="1" dirty="0" err="1">
                <a:latin typeface="Comic Sans MS" pitchFamily="66" charset="0"/>
              </a:rPr>
              <a:t>field</a:t>
            </a:r>
            <a:r>
              <a:rPr lang="nb-NO" i="1" dirty="0">
                <a:latin typeface="Comic Sans MS" pitchFamily="66" charset="0"/>
              </a:rPr>
              <a:t> </a:t>
            </a:r>
            <a:r>
              <a:rPr lang="nb-NO" i="1" dirty="0" smtClean="0">
                <a:latin typeface="Comic Sans MS" pitchFamily="66" charset="0"/>
              </a:rPr>
              <a:t>intercomparison</a:t>
            </a:r>
          </a:p>
          <a:p>
            <a:r>
              <a:rPr lang="nb-NO" i="1" dirty="0" smtClean="0">
                <a:latin typeface="Comic Sans MS" pitchFamily="66" charset="0"/>
              </a:rPr>
              <a:t>Ion </a:t>
            </a:r>
            <a:r>
              <a:rPr lang="nb-NO" i="1" dirty="0" err="1" smtClean="0">
                <a:latin typeface="Comic Sans MS" pitchFamily="66" charset="0"/>
              </a:rPr>
              <a:t>balance</a:t>
            </a:r>
            <a:r>
              <a:rPr lang="nb-NO" i="1" dirty="0" smtClean="0">
                <a:latin typeface="Comic Sans MS" pitchFamily="66" charset="0"/>
              </a:rPr>
              <a:t> plot</a:t>
            </a:r>
            <a:endParaRPr lang="en-GB" i="1" dirty="0">
              <a:latin typeface="Comic Sans MS" pitchFamily="66" charset="0"/>
            </a:endParaRPr>
          </a:p>
        </p:txBody>
      </p:sp>
      <p:sp>
        <p:nvSpPr>
          <p:cNvPr id="190469" name="Text Box 5"/>
          <p:cNvSpPr txBox="1">
            <a:spLocks noChangeArrowheads="1"/>
          </p:cNvSpPr>
          <p:nvPr/>
        </p:nvSpPr>
        <p:spPr bwMode="auto">
          <a:xfrm>
            <a:off x="6096000" y="3429000"/>
            <a:ext cx="27590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i="1">
                <a:latin typeface="Comic Sans MS" pitchFamily="66" charset="0"/>
              </a:rPr>
              <a:t>Field inter-comparison; model comparison</a:t>
            </a:r>
            <a:endParaRPr lang="en-GB" i="1">
              <a:latin typeface="Comic Sans MS" pitchFamily="66" charset="0"/>
            </a:endParaRPr>
          </a:p>
        </p:txBody>
      </p:sp>
      <p:sp>
        <p:nvSpPr>
          <p:cNvPr id="190470" name="Text Box 6"/>
          <p:cNvSpPr txBox="1">
            <a:spLocks noChangeArrowheads="1"/>
          </p:cNvSpPr>
          <p:nvPr/>
        </p:nvSpPr>
        <p:spPr bwMode="auto">
          <a:xfrm>
            <a:off x="6096000" y="5105400"/>
            <a:ext cx="275907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i="1">
                <a:latin typeface="Comic Sans MS" pitchFamily="66" charset="0"/>
              </a:rPr>
              <a:t>Repr. studies, i.e passive sampling. Model comparison</a:t>
            </a:r>
            <a:endParaRPr lang="en-GB" i="1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0"/>
            <a:ext cx="8686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GB" sz="3600" dirty="0" smtClean="0"/>
              <a:t>Lab intercomparisons annually</a:t>
            </a:r>
          </a:p>
        </p:txBody>
      </p:sp>
      <p:pic>
        <p:nvPicPr>
          <p:cNvPr id="8195" name="Picture 7"/>
          <p:cNvPicPr>
            <a:picLocks noChangeAspect="1" noChangeArrowheads="1"/>
          </p:cNvPicPr>
          <p:nvPr/>
        </p:nvPicPr>
        <p:blipFill>
          <a:blip r:embed="rId2"/>
          <a:srcRect l="23750" t="23438" r="29375" b="10156"/>
          <a:stretch>
            <a:fillRect/>
          </a:stretch>
        </p:blipFill>
        <p:spPr bwMode="auto">
          <a:xfrm>
            <a:off x="152400" y="1066800"/>
            <a:ext cx="416877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 Box 8"/>
          <p:cNvSpPr txBox="1">
            <a:spLocks noChangeArrowheads="1"/>
          </p:cNvSpPr>
          <p:nvPr/>
        </p:nvSpPr>
        <p:spPr bwMode="auto">
          <a:xfrm>
            <a:off x="990600" y="5943600"/>
            <a:ext cx="22637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>
                <a:latin typeface="Comic Sans MS" pitchFamily="66" charset="0"/>
              </a:rPr>
              <a:t>Spread: 2RSD %</a:t>
            </a:r>
            <a:endParaRPr lang="en-GB">
              <a:latin typeface="Comic Sans MS" pitchFamily="66" charset="0"/>
            </a:endParaRPr>
          </a:p>
        </p:txBody>
      </p:sp>
      <p:pic>
        <p:nvPicPr>
          <p:cNvPr id="8197" name="Picture 9"/>
          <p:cNvPicPr>
            <a:picLocks noChangeAspect="1" noChangeArrowheads="1"/>
          </p:cNvPicPr>
          <p:nvPr/>
        </p:nvPicPr>
        <p:blipFill>
          <a:blip r:embed="rId3"/>
          <a:srcRect l="29375" t="20313" r="23125" b="14844"/>
          <a:stretch>
            <a:fillRect/>
          </a:stretch>
        </p:blipFill>
        <p:spPr bwMode="auto">
          <a:xfrm>
            <a:off x="4897438" y="1143000"/>
            <a:ext cx="4046537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8" name="Text Box 10"/>
          <p:cNvSpPr txBox="1">
            <a:spLocks noChangeArrowheads="1"/>
          </p:cNvSpPr>
          <p:nvPr/>
        </p:nvSpPr>
        <p:spPr bwMode="auto">
          <a:xfrm>
            <a:off x="6324600" y="5867400"/>
            <a:ext cx="1752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>
                <a:latin typeface="Comic Sans MS" pitchFamily="66" charset="0"/>
              </a:rPr>
              <a:t>Bias: RB %</a:t>
            </a:r>
            <a:endParaRPr lang="en-GB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1141413"/>
            <a:ext cx="4572000" cy="2646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04800" y="914400"/>
            <a:ext cx="3429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600" i="1">
                <a:solidFill>
                  <a:schemeClr val="tx1"/>
                </a:solidFill>
                <a:latin typeface="Comic Sans MS" pitchFamily="66" charset="0"/>
              </a:rPr>
              <a:t>Preila (LT) using filterpack</a:t>
            </a:r>
          </a:p>
        </p:txBody>
      </p:sp>
      <p:sp>
        <p:nvSpPr>
          <p:cNvPr id="10245" name="Text Box 5"/>
          <p:cNvSpPr txBox="1">
            <a:spLocks noChangeArrowheads="1"/>
          </p:cNvSpPr>
          <p:nvPr/>
        </p:nvSpPr>
        <p:spPr bwMode="auto">
          <a:xfrm>
            <a:off x="4724400" y="914400"/>
            <a:ext cx="411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800" b="0" i="1">
                <a:solidFill>
                  <a:schemeClr val="tx1"/>
                </a:solidFill>
                <a:latin typeface="Comic Sans MS" pitchFamily="66" charset="0"/>
              </a:rPr>
              <a:t>Zarra (ES) , abs (H202) and monitor</a:t>
            </a:r>
          </a:p>
        </p:txBody>
      </p:sp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1055688"/>
            <a:ext cx="464820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371975"/>
            <a:ext cx="4495800" cy="24415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4375150"/>
            <a:ext cx="4572000" cy="24828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10249" name="Text Box 9"/>
          <p:cNvSpPr txBox="1">
            <a:spLocks noChangeArrowheads="1"/>
          </p:cNvSpPr>
          <p:nvPr/>
        </p:nvSpPr>
        <p:spPr bwMode="auto">
          <a:xfrm>
            <a:off x="685800" y="3962400"/>
            <a:ext cx="7924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sz="1800" b="0" i="1">
                <a:solidFill>
                  <a:schemeClr val="tx1"/>
                </a:solidFill>
                <a:latin typeface="Comic Sans MS" pitchFamily="66" charset="0"/>
              </a:rPr>
              <a:t>TCM ain Germany (historic data) at DE09 (left and DE03 (right)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51520" y="44624"/>
            <a:ext cx="8939336" cy="1143000"/>
          </a:xfrm>
        </p:spPr>
        <p:txBody>
          <a:bodyPr/>
          <a:lstStyle/>
          <a:p>
            <a:r>
              <a:rPr lang="en-GB" dirty="0" smtClean="0">
                <a:solidFill>
                  <a:srgbClr val="0099CC"/>
                </a:solidFill>
                <a:latin typeface="Comic Sans MS" pitchFamily="66" charset="0"/>
              </a:rPr>
              <a:t>Field intercomparison (i.e. SO</a:t>
            </a:r>
            <a:r>
              <a:rPr lang="en-GB" baseline="-25000" dirty="0" smtClean="0">
                <a:solidFill>
                  <a:srgbClr val="0099CC"/>
                </a:solidFill>
                <a:latin typeface="Comic Sans MS" pitchFamily="66" charset="0"/>
              </a:rPr>
              <a:t>2</a:t>
            </a:r>
            <a:r>
              <a:rPr lang="en-GB" dirty="0" smtClean="0">
                <a:solidFill>
                  <a:srgbClr val="0099CC"/>
                </a:solidFill>
                <a:latin typeface="Comic Sans MS" pitchFamily="66" charset="0"/>
              </a:rPr>
              <a:t> )</a:t>
            </a:r>
            <a:br>
              <a:rPr lang="en-GB" dirty="0" smtClean="0">
                <a:solidFill>
                  <a:srgbClr val="0099CC"/>
                </a:solidFill>
                <a:latin typeface="Comic Sans MS" pitchFamily="66" charset="0"/>
              </a:rPr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Text Box 3"/>
          <p:cNvSpPr txBox="1">
            <a:spLocks noChangeArrowheads="1"/>
          </p:cNvSpPr>
          <p:nvPr/>
        </p:nvSpPr>
        <p:spPr bwMode="auto">
          <a:xfrm>
            <a:off x="1514796" y="6248400"/>
            <a:ext cx="2738438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nl-NL" sz="2000" dirty="0">
                <a:latin typeface="Arial" pitchFamily="34" charset="0"/>
              </a:rPr>
              <a:t>Mobile, industrial </a:t>
            </a:r>
          </a:p>
          <a:p>
            <a:r>
              <a:rPr lang="nl-NL" sz="2000" dirty="0">
                <a:latin typeface="Arial" pitchFamily="34" charset="0"/>
              </a:rPr>
              <a:t>and non-point sources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85852" y="1524000"/>
            <a:ext cx="4699000" cy="3959225"/>
            <a:chOff x="1081" y="928"/>
            <a:chExt cx="2960" cy="2494"/>
          </a:xfrm>
        </p:grpSpPr>
        <p:grpSp>
          <p:nvGrpSpPr>
            <p:cNvPr id="3" name="Group 5"/>
            <p:cNvGrpSpPr>
              <a:grpSpLocks noChangeAspect="1"/>
            </p:cNvGrpSpPr>
            <p:nvPr/>
          </p:nvGrpSpPr>
          <p:grpSpPr bwMode="auto">
            <a:xfrm>
              <a:off x="1081" y="1375"/>
              <a:ext cx="2960" cy="1941"/>
              <a:chOff x="235" y="769"/>
              <a:chExt cx="5203" cy="3412"/>
            </a:xfrm>
          </p:grpSpPr>
          <p:grpSp>
            <p:nvGrpSpPr>
              <p:cNvPr id="4" name="Group 6"/>
              <p:cNvGrpSpPr>
                <a:grpSpLocks noChangeAspect="1"/>
              </p:cNvGrpSpPr>
              <p:nvPr/>
            </p:nvGrpSpPr>
            <p:grpSpPr bwMode="auto">
              <a:xfrm>
                <a:off x="235" y="769"/>
                <a:ext cx="1209" cy="965"/>
                <a:chOff x="217" y="769"/>
                <a:chExt cx="1116" cy="965"/>
              </a:xfrm>
            </p:grpSpPr>
            <p:sp>
              <p:nvSpPr>
                <p:cNvPr id="25960" name="Oval 7"/>
                <p:cNvSpPr>
                  <a:spLocks noChangeAspect="1" noChangeArrowheads="1"/>
                </p:cNvSpPr>
                <p:nvPr/>
              </p:nvSpPr>
              <p:spPr bwMode="auto">
                <a:xfrm>
                  <a:off x="688" y="1396"/>
                  <a:ext cx="126" cy="10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61" name="Oval 8"/>
                <p:cNvSpPr>
                  <a:spLocks noChangeAspect="1" noChangeArrowheads="1"/>
                </p:cNvSpPr>
                <p:nvPr/>
              </p:nvSpPr>
              <p:spPr bwMode="auto">
                <a:xfrm>
                  <a:off x="688" y="937"/>
                  <a:ext cx="126" cy="10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62" name="Oval 9"/>
                <p:cNvSpPr>
                  <a:spLocks noChangeAspect="1" noChangeArrowheads="1"/>
                </p:cNvSpPr>
                <p:nvPr/>
              </p:nvSpPr>
              <p:spPr bwMode="auto">
                <a:xfrm>
                  <a:off x="495" y="962"/>
                  <a:ext cx="70" cy="5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63" name="Oval 10"/>
                <p:cNvSpPr>
                  <a:spLocks noChangeAspect="1" noChangeArrowheads="1"/>
                </p:cNvSpPr>
                <p:nvPr/>
              </p:nvSpPr>
              <p:spPr bwMode="auto">
                <a:xfrm>
                  <a:off x="440" y="1252"/>
                  <a:ext cx="70" cy="5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64" name="Oval 11"/>
                <p:cNvSpPr>
                  <a:spLocks noChangeAspect="1" noChangeArrowheads="1"/>
                </p:cNvSpPr>
                <p:nvPr/>
              </p:nvSpPr>
              <p:spPr bwMode="auto">
                <a:xfrm>
                  <a:off x="384" y="1131"/>
                  <a:ext cx="126" cy="10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65" name="Oval 12"/>
                <p:cNvSpPr>
                  <a:spLocks noChangeAspect="1" noChangeArrowheads="1"/>
                </p:cNvSpPr>
                <p:nvPr/>
              </p:nvSpPr>
              <p:spPr bwMode="auto">
                <a:xfrm>
                  <a:off x="578" y="937"/>
                  <a:ext cx="126" cy="109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66" name="Oval 13"/>
                <p:cNvSpPr>
                  <a:spLocks noChangeAspect="1" noChangeArrowheads="1"/>
                </p:cNvSpPr>
                <p:nvPr/>
              </p:nvSpPr>
              <p:spPr bwMode="auto">
                <a:xfrm>
                  <a:off x="1047" y="1372"/>
                  <a:ext cx="126" cy="10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67" name="Oval 14"/>
                <p:cNvSpPr>
                  <a:spLocks noChangeAspect="1" noChangeArrowheads="1"/>
                </p:cNvSpPr>
                <p:nvPr/>
              </p:nvSpPr>
              <p:spPr bwMode="auto">
                <a:xfrm>
                  <a:off x="936" y="1396"/>
                  <a:ext cx="127" cy="108"/>
                </a:xfrm>
                <a:prstGeom prst="ellipse">
                  <a:avLst/>
                </a:prstGeom>
                <a:solidFill>
                  <a:srgbClr val="FFFFFF"/>
                </a:solidFill>
                <a:ln w="12700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25968" name="Freeform 15"/>
                <p:cNvSpPr>
                  <a:spLocks noChangeAspect="1"/>
                </p:cNvSpPr>
                <p:nvPr/>
              </p:nvSpPr>
              <p:spPr bwMode="auto">
                <a:xfrm>
                  <a:off x="217" y="769"/>
                  <a:ext cx="1116" cy="965"/>
                </a:xfrm>
                <a:custGeom>
                  <a:avLst/>
                  <a:gdLst>
                    <a:gd name="T0" fmla="*/ 463 w 1116"/>
                    <a:gd name="T1" fmla="*/ 257 h 965"/>
                    <a:gd name="T2" fmla="*/ 483 w 1116"/>
                    <a:gd name="T3" fmla="*/ 10 h 965"/>
                    <a:gd name="T4" fmla="*/ 518 w 1116"/>
                    <a:gd name="T5" fmla="*/ 293 h 965"/>
                    <a:gd name="T6" fmla="*/ 628 w 1116"/>
                    <a:gd name="T7" fmla="*/ 254 h 965"/>
                    <a:gd name="T8" fmla="*/ 791 w 1116"/>
                    <a:gd name="T9" fmla="*/ 0 h 965"/>
                    <a:gd name="T10" fmla="*/ 677 w 1116"/>
                    <a:gd name="T11" fmla="*/ 321 h 965"/>
                    <a:gd name="T12" fmla="*/ 750 w 1116"/>
                    <a:gd name="T13" fmla="*/ 353 h 965"/>
                    <a:gd name="T14" fmla="*/ 908 w 1116"/>
                    <a:gd name="T15" fmla="*/ 227 h 965"/>
                    <a:gd name="T16" fmla="*/ 791 w 1116"/>
                    <a:gd name="T17" fmla="*/ 399 h 965"/>
                    <a:gd name="T18" fmla="*/ 860 w 1116"/>
                    <a:gd name="T19" fmla="*/ 411 h 965"/>
                    <a:gd name="T20" fmla="*/ 967 w 1116"/>
                    <a:gd name="T21" fmla="*/ 324 h 965"/>
                    <a:gd name="T22" fmla="*/ 877 w 1116"/>
                    <a:gd name="T23" fmla="*/ 435 h 965"/>
                    <a:gd name="T24" fmla="*/ 933 w 1116"/>
                    <a:gd name="T25" fmla="*/ 607 h 965"/>
                    <a:gd name="T26" fmla="*/ 1115 w 1116"/>
                    <a:gd name="T27" fmla="*/ 731 h 965"/>
                    <a:gd name="T28" fmla="*/ 850 w 1116"/>
                    <a:gd name="T29" fmla="*/ 620 h 965"/>
                    <a:gd name="T30" fmla="*/ 846 w 1116"/>
                    <a:gd name="T31" fmla="*/ 688 h 965"/>
                    <a:gd name="T32" fmla="*/ 915 w 1116"/>
                    <a:gd name="T33" fmla="*/ 855 h 965"/>
                    <a:gd name="T34" fmla="*/ 781 w 1116"/>
                    <a:gd name="T35" fmla="*/ 659 h 965"/>
                    <a:gd name="T36" fmla="*/ 670 w 1116"/>
                    <a:gd name="T37" fmla="*/ 731 h 965"/>
                    <a:gd name="T38" fmla="*/ 608 w 1116"/>
                    <a:gd name="T39" fmla="*/ 964 h 965"/>
                    <a:gd name="T40" fmla="*/ 566 w 1116"/>
                    <a:gd name="T41" fmla="*/ 698 h 965"/>
                    <a:gd name="T42" fmla="*/ 269 w 1116"/>
                    <a:gd name="T43" fmla="*/ 505 h 965"/>
                    <a:gd name="T44" fmla="*/ 0 w 1116"/>
                    <a:gd name="T45" fmla="*/ 505 h 965"/>
                    <a:gd name="T46" fmla="*/ 276 w 1116"/>
                    <a:gd name="T47" fmla="*/ 456 h 965"/>
                    <a:gd name="T48" fmla="*/ 269 w 1116"/>
                    <a:gd name="T49" fmla="*/ 263 h 965"/>
                    <a:gd name="T50" fmla="*/ 148 w 1116"/>
                    <a:gd name="T51" fmla="*/ 104 h 965"/>
                    <a:gd name="T52" fmla="*/ 366 w 1116"/>
                    <a:gd name="T53" fmla="*/ 281 h 965"/>
                    <a:gd name="T54" fmla="*/ 463 w 1116"/>
                    <a:gd name="T55" fmla="*/ 257 h 965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w 1116"/>
                    <a:gd name="T85" fmla="*/ 0 h 965"/>
                    <a:gd name="T86" fmla="*/ 1116 w 1116"/>
                    <a:gd name="T87" fmla="*/ 965 h 965"/>
                  </a:gdLst>
                  <a:ahLst/>
                  <a:cxnLst>
                    <a:cxn ang="T56">
                      <a:pos x="T0" y="T1"/>
                    </a:cxn>
                    <a:cxn ang="T57">
                      <a:pos x="T2" y="T3"/>
                    </a:cxn>
                    <a:cxn ang="T58">
                      <a:pos x="T4" y="T5"/>
                    </a:cxn>
                    <a:cxn ang="T59">
                      <a:pos x="T6" y="T7"/>
                    </a:cxn>
                    <a:cxn ang="T60">
                      <a:pos x="T8" y="T9"/>
                    </a:cxn>
                    <a:cxn ang="T61">
                      <a:pos x="T10" y="T11"/>
                    </a:cxn>
                    <a:cxn ang="T62">
                      <a:pos x="T12" y="T13"/>
                    </a:cxn>
                    <a:cxn ang="T63">
                      <a:pos x="T14" y="T15"/>
                    </a:cxn>
                    <a:cxn ang="T64">
                      <a:pos x="T16" y="T17"/>
                    </a:cxn>
                    <a:cxn ang="T65">
                      <a:pos x="T18" y="T19"/>
                    </a:cxn>
                    <a:cxn ang="T66">
                      <a:pos x="T20" y="T21"/>
                    </a:cxn>
                    <a:cxn ang="T67">
                      <a:pos x="T22" y="T23"/>
                    </a:cxn>
                    <a:cxn ang="T68">
                      <a:pos x="T24" y="T25"/>
                    </a:cxn>
                    <a:cxn ang="T69">
                      <a:pos x="T26" y="T27"/>
                    </a:cxn>
                    <a:cxn ang="T70">
                      <a:pos x="T28" y="T29"/>
                    </a:cxn>
                    <a:cxn ang="T71">
                      <a:pos x="T30" y="T31"/>
                    </a:cxn>
                    <a:cxn ang="T72">
                      <a:pos x="T32" y="T33"/>
                    </a:cxn>
                    <a:cxn ang="T73">
                      <a:pos x="T34" y="T35"/>
                    </a:cxn>
                    <a:cxn ang="T74">
                      <a:pos x="T36" y="T37"/>
                    </a:cxn>
                    <a:cxn ang="T75">
                      <a:pos x="T38" y="T39"/>
                    </a:cxn>
                    <a:cxn ang="T76">
                      <a:pos x="T40" y="T41"/>
                    </a:cxn>
                    <a:cxn ang="T77">
                      <a:pos x="T42" y="T43"/>
                    </a:cxn>
                    <a:cxn ang="T78">
                      <a:pos x="T44" y="T45"/>
                    </a:cxn>
                    <a:cxn ang="T79">
                      <a:pos x="T46" y="T47"/>
                    </a:cxn>
                    <a:cxn ang="T80">
                      <a:pos x="T48" y="T49"/>
                    </a:cxn>
                    <a:cxn ang="T81">
                      <a:pos x="T50" y="T51"/>
                    </a:cxn>
                    <a:cxn ang="T82">
                      <a:pos x="T52" y="T53"/>
                    </a:cxn>
                    <a:cxn ang="T83">
                      <a:pos x="T54" y="T55"/>
                    </a:cxn>
                  </a:cxnLst>
                  <a:rect l="T84" t="T85" r="T86" b="T87"/>
                  <a:pathLst>
                    <a:path w="1116" h="965">
                      <a:moveTo>
                        <a:pt x="463" y="257"/>
                      </a:moveTo>
                      <a:lnTo>
                        <a:pt x="483" y="10"/>
                      </a:lnTo>
                      <a:lnTo>
                        <a:pt x="518" y="293"/>
                      </a:lnTo>
                      <a:lnTo>
                        <a:pt x="628" y="254"/>
                      </a:lnTo>
                      <a:lnTo>
                        <a:pt x="791" y="0"/>
                      </a:lnTo>
                      <a:lnTo>
                        <a:pt x="677" y="321"/>
                      </a:lnTo>
                      <a:lnTo>
                        <a:pt x="750" y="353"/>
                      </a:lnTo>
                      <a:lnTo>
                        <a:pt x="908" y="227"/>
                      </a:lnTo>
                      <a:lnTo>
                        <a:pt x="791" y="399"/>
                      </a:lnTo>
                      <a:lnTo>
                        <a:pt x="860" y="411"/>
                      </a:lnTo>
                      <a:lnTo>
                        <a:pt x="967" y="324"/>
                      </a:lnTo>
                      <a:lnTo>
                        <a:pt x="877" y="435"/>
                      </a:lnTo>
                      <a:lnTo>
                        <a:pt x="933" y="607"/>
                      </a:lnTo>
                      <a:lnTo>
                        <a:pt x="1115" y="731"/>
                      </a:lnTo>
                      <a:lnTo>
                        <a:pt x="850" y="620"/>
                      </a:lnTo>
                      <a:lnTo>
                        <a:pt x="846" y="688"/>
                      </a:lnTo>
                      <a:lnTo>
                        <a:pt x="915" y="855"/>
                      </a:lnTo>
                      <a:lnTo>
                        <a:pt x="781" y="659"/>
                      </a:lnTo>
                      <a:lnTo>
                        <a:pt x="670" y="731"/>
                      </a:lnTo>
                      <a:lnTo>
                        <a:pt x="608" y="964"/>
                      </a:lnTo>
                      <a:lnTo>
                        <a:pt x="566" y="698"/>
                      </a:lnTo>
                      <a:lnTo>
                        <a:pt x="269" y="505"/>
                      </a:lnTo>
                      <a:lnTo>
                        <a:pt x="0" y="505"/>
                      </a:lnTo>
                      <a:lnTo>
                        <a:pt x="276" y="456"/>
                      </a:lnTo>
                      <a:lnTo>
                        <a:pt x="269" y="263"/>
                      </a:lnTo>
                      <a:lnTo>
                        <a:pt x="148" y="104"/>
                      </a:lnTo>
                      <a:lnTo>
                        <a:pt x="366" y="281"/>
                      </a:lnTo>
                      <a:lnTo>
                        <a:pt x="463" y="257"/>
                      </a:lnTo>
                    </a:path>
                  </a:pathLst>
                </a:custGeom>
                <a:solidFill>
                  <a:srgbClr val="FFFF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5" name="Group 16"/>
                <p:cNvGrpSpPr>
                  <a:grpSpLocks noChangeAspect="1"/>
                </p:cNvGrpSpPr>
                <p:nvPr/>
              </p:nvGrpSpPr>
              <p:grpSpPr bwMode="auto">
                <a:xfrm>
                  <a:off x="384" y="962"/>
                  <a:ext cx="817" cy="542"/>
                  <a:chOff x="384" y="962"/>
                  <a:chExt cx="817" cy="542"/>
                </a:xfrm>
              </p:grpSpPr>
              <p:sp>
                <p:nvSpPr>
                  <p:cNvPr id="25970" name="Oval 1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4" y="1010"/>
                    <a:ext cx="237" cy="20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grpSp>
                <p:nvGrpSpPr>
                  <p:cNvPr id="6" name="Group 1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51" y="1058"/>
                    <a:ext cx="474" cy="398"/>
                    <a:chOff x="451" y="1058"/>
                    <a:chExt cx="474" cy="398"/>
                  </a:xfrm>
                </p:grpSpPr>
                <p:sp>
                  <p:nvSpPr>
                    <p:cNvPr id="25982" name="Oval 19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67" y="1058"/>
                      <a:ext cx="458" cy="398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83" name="Freeform 20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51" y="1105"/>
                      <a:ext cx="89" cy="102"/>
                    </a:xfrm>
                    <a:custGeom>
                      <a:avLst/>
                      <a:gdLst>
                        <a:gd name="T0" fmla="*/ 75 w 89"/>
                        <a:gd name="T1" fmla="*/ 0 h 102"/>
                        <a:gd name="T2" fmla="*/ 0 w 89"/>
                        <a:gd name="T3" fmla="*/ 88 h 102"/>
                        <a:gd name="T4" fmla="*/ 37 w 89"/>
                        <a:gd name="T5" fmla="*/ 101 h 102"/>
                        <a:gd name="T6" fmla="*/ 88 w 89"/>
                        <a:gd name="T7" fmla="*/ 8 h 102"/>
                        <a:gd name="T8" fmla="*/ 75 w 89"/>
                        <a:gd name="T9" fmla="*/ 0 h 10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9"/>
                        <a:gd name="T16" fmla="*/ 0 h 102"/>
                        <a:gd name="T17" fmla="*/ 89 w 89"/>
                        <a:gd name="T18" fmla="*/ 102 h 10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9" h="102">
                          <a:moveTo>
                            <a:pt x="75" y="0"/>
                          </a:moveTo>
                          <a:lnTo>
                            <a:pt x="0" y="88"/>
                          </a:lnTo>
                          <a:lnTo>
                            <a:pt x="37" y="101"/>
                          </a:lnTo>
                          <a:lnTo>
                            <a:pt x="88" y="8"/>
                          </a:lnTo>
                          <a:lnTo>
                            <a:pt x="75" y="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972" name="Oval 2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33" y="1106"/>
                    <a:ext cx="457" cy="39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73" name="Oval 2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47" y="1179"/>
                    <a:ext cx="154" cy="13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74" name="Oval 2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92" y="1396"/>
                    <a:ext cx="98" cy="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75" name="Oval 2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992" y="1131"/>
                    <a:ext cx="98" cy="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76" name="Oval 2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020" y="1275"/>
                    <a:ext cx="153" cy="133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77" name="Oval 2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23" y="962"/>
                    <a:ext cx="236" cy="20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78" name="Oval 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771" y="1010"/>
                    <a:ext cx="236" cy="20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79" name="Oval 2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661" y="962"/>
                    <a:ext cx="236" cy="20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80" name="Oval 2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578" y="1227"/>
                    <a:ext cx="236" cy="205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81" name="Freeform 30"/>
                  <p:cNvSpPr>
                    <a:spLocks noChangeAspect="1"/>
                  </p:cNvSpPr>
                  <p:nvPr/>
                </p:nvSpPr>
                <p:spPr bwMode="auto">
                  <a:xfrm>
                    <a:off x="525" y="998"/>
                    <a:ext cx="609" cy="455"/>
                  </a:xfrm>
                  <a:custGeom>
                    <a:avLst/>
                    <a:gdLst>
                      <a:gd name="T0" fmla="*/ 144 w 609"/>
                      <a:gd name="T1" fmla="*/ 0 h 455"/>
                      <a:gd name="T2" fmla="*/ 254 w 609"/>
                      <a:gd name="T3" fmla="*/ 56 h 455"/>
                      <a:gd name="T4" fmla="*/ 387 w 609"/>
                      <a:gd name="T5" fmla="*/ 41 h 455"/>
                      <a:gd name="T6" fmla="*/ 472 w 609"/>
                      <a:gd name="T7" fmla="*/ 150 h 455"/>
                      <a:gd name="T8" fmla="*/ 494 w 609"/>
                      <a:gd name="T9" fmla="*/ 159 h 455"/>
                      <a:gd name="T10" fmla="*/ 554 w 609"/>
                      <a:gd name="T11" fmla="*/ 194 h 455"/>
                      <a:gd name="T12" fmla="*/ 570 w 609"/>
                      <a:gd name="T13" fmla="*/ 221 h 455"/>
                      <a:gd name="T14" fmla="*/ 608 w 609"/>
                      <a:gd name="T15" fmla="*/ 272 h 455"/>
                      <a:gd name="T16" fmla="*/ 601 w 609"/>
                      <a:gd name="T17" fmla="*/ 288 h 455"/>
                      <a:gd name="T18" fmla="*/ 509 w 609"/>
                      <a:gd name="T19" fmla="*/ 436 h 455"/>
                      <a:gd name="T20" fmla="*/ 444 w 609"/>
                      <a:gd name="T21" fmla="*/ 454 h 455"/>
                      <a:gd name="T22" fmla="*/ 234 w 609"/>
                      <a:gd name="T23" fmla="*/ 437 h 455"/>
                      <a:gd name="T24" fmla="*/ 218 w 609"/>
                      <a:gd name="T25" fmla="*/ 415 h 455"/>
                      <a:gd name="T26" fmla="*/ 79 w 609"/>
                      <a:gd name="T27" fmla="*/ 387 h 455"/>
                      <a:gd name="T28" fmla="*/ 53 w 609"/>
                      <a:gd name="T29" fmla="*/ 398 h 455"/>
                      <a:gd name="T30" fmla="*/ 0 w 609"/>
                      <a:gd name="T31" fmla="*/ 153 h 455"/>
                      <a:gd name="T32" fmla="*/ 144 w 609"/>
                      <a:gd name="T33" fmla="*/ 0 h 455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w 609"/>
                      <a:gd name="T52" fmla="*/ 0 h 455"/>
                      <a:gd name="T53" fmla="*/ 609 w 609"/>
                      <a:gd name="T54" fmla="*/ 455 h 455"/>
                    </a:gdLst>
                    <a:ahLst/>
                    <a:cxnLst>
                      <a:cxn ang="T34">
                        <a:pos x="T0" y="T1"/>
                      </a:cxn>
                      <a:cxn ang="T35">
                        <a:pos x="T2" y="T3"/>
                      </a:cxn>
                      <a:cxn ang="T36">
                        <a:pos x="T4" y="T5"/>
                      </a:cxn>
                      <a:cxn ang="T37">
                        <a:pos x="T6" y="T7"/>
                      </a:cxn>
                      <a:cxn ang="T38">
                        <a:pos x="T8" y="T9"/>
                      </a:cxn>
                      <a:cxn ang="T39">
                        <a:pos x="T10" y="T11"/>
                      </a:cxn>
                      <a:cxn ang="T40">
                        <a:pos x="T12" y="T13"/>
                      </a:cxn>
                      <a:cxn ang="T41">
                        <a:pos x="T14" y="T15"/>
                      </a:cxn>
                      <a:cxn ang="T42">
                        <a:pos x="T16" y="T17"/>
                      </a:cxn>
                      <a:cxn ang="T43">
                        <a:pos x="T18" y="T19"/>
                      </a:cxn>
                      <a:cxn ang="T44">
                        <a:pos x="T20" y="T21"/>
                      </a:cxn>
                      <a:cxn ang="T45">
                        <a:pos x="T22" y="T23"/>
                      </a:cxn>
                      <a:cxn ang="T46">
                        <a:pos x="T24" y="T25"/>
                      </a:cxn>
                      <a:cxn ang="T47">
                        <a:pos x="T26" y="T27"/>
                      </a:cxn>
                      <a:cxn ang="T48">
                        <a:pos x="T28" y="T29"/>
                      </a:cxn>
                      <a:cxn ang="T49">
                        <a:pos x="T30" y="T31"/>
                      </a:cxn>
                      <a:cxn ang="T50">
                        <a:pos x="T32" y="T33"/>
                      </a:cxn>
                    </a:cxnLst>
                    <a:rect l="T51" t="T52" r="T53" b="T54"/>
                    <a:pathLst>
                      <a:path w="609" h="455">
                        <a:moveTo>
                          <a:pt x="144" y="0"/>
                        </a:moveTo>
                        <a:lnTo>
                          <a:pt x="254" y="56"/>
                        </a:lnTo>
                        <a:lnTo>
                          <a:pt x="387" y="41"/>
                        </a:lnTo>
                        <a:lnTo>
                          <a:pt x="472" y="150"/>
                        </a:lnTo>
                        <a:lnTo>
                          <a:pt x="494" y="159"/>
                        </a:lnTo>
                        <a:lnTo>
                          <a:pt x="554" y="194"/>
                        </a:lnTo>
                        <a:lnTo>
                          <a:pt x="570" y="221"/>
                        </a:lnTo>
                        <a:lnTo>
                          <a:pt x="608" y="272"/>
                        </a:lnTo>
                        <a:lnTo>
                          <a:pt x="601" y="288"/>
                        </a:lnTo>
                        <a:lnTo>
                          <a:pt x="509" y="436"/>
                        </a:lnTo>
                        <a:lnTo>
                          <a:pt x="444" y="454"/>
                        </a:lnTo>
                        <a:lnTo>
                          <a:pt x="234" y="437"/>
                        </a:lnTo>
                        <a:lnTo>
                          <a:pt x="218" y="415"/>
                        </a:lnTo>
                        <a:lnTo>
                          <a:pt x="79" y="387"/>
                        </a:lnTo>
                        <a:lnTo>
                          <a:pt x="53" y="398"/>
                        </a:lnTo>
                        <a:lnTo>
                          <a:pt x="0" y="153"/>
                        </a:lnTo>
                        <a:lnTo>
                          <a:pt x="144" y="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grpSp>
            <p:nvGrpSpPr>
              <p:cNvPr id="7" name="Group 31"/>
              <p:cNvGrpSpPr>
                <a:grpSpLocks noChangeAspect="1"/>
              </p:cNvGrpSpPr>
              <p:nvPr/>
            </p:nvGrpSpPr>
            <p:grpSpPr bwMode="auto">
              <a:xfrm>
                <a:off x="2136" y="914"/>
                <a:ext cx="3302" cy="1290"/>
                <a:chOff x="1972" y="914"/>
                <a:chExt cx="3048" cy="1290"/>
              </a:xfrm>
            </p:grpSpPr>
            <p:grpSp>
              <p:nvGrpSpPr>
                <p:cNvPr id="8" name="Group 32"/>
                <p:cNvGrpSpPr>
                  <a:grpSpLocks noChangeAspect="1"/>
                </p:cNvGrpSpPr>
                <p:nvPr/>
              </p:nvGrpSpPr>
              <p:grpSpPr bwMode="auto">
                <a:xfrm>
                  <a:off x="3753" y="1034"/>
                  <a:ext cx="1267" cy="1110"/>
                  <a:chOff x="3753" y="1034"/>
                  <a:chExt cx="1267" cy="1110"/>
                </a:xfrm>
              </p:grpSpPr>
              <p:grpSp>
                <p:nvGrpSpPr>
                  <p:cNvPr id="9" name="Group 3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4238" y="1034"/>
                    <a:ext cx="782" cy="894"/>
                    <a:chOff x="4238" y="1034"/>
                    <a:chExt cx="782" cy="894"/>
                  </a:xfrm>
                </p:grpSpPr>
                <p:grpSp>
                  <p:nvGrpSpPr>
                    <p:cNvPr id="10" name="Group 34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437" y="1152"/>
                      <a:ext cx="583" cy="656"/>
                      <a:chOff x="4437" y="1152"/>
                      <a:chExt cx="583" cy="656"/>
                    </a:xfrm>
                  </p:grpSpPr>
                  <p:grpSp>
                    <p:nvGrpSpPr>
                      <p:cNvPr id="11" name="Group 35"/>
                      <p:cNvGrpSpPr>
                        <a:grpSpLocks noChangeAspect="1"/>
                      </p:cNvGrpSpPr>
                      <p:nvPr/>
                    </p:nvGrpSpPr>
                    <p:grpSpPr bwMode="auto">
                      <a:xfrm>
                        <a:off x="4437" y="1152"/>
                        <a:ext cx="583" cy="656"/>
                        <a:chOff x="4437" y="1152"/>
                        <a:chExt cx="583" cy="656"/>
                      </a:xfrm>
                    </p:grpSpPr>
                    <p:grpSp>
                      <p:nvGrpSpPr>
                        <p:cNvPr id="12" name="Group 36"/>
                        <p:cNvGrpSpPr>
                          <a:grpSpLocks noChangeAspect="1"/>
                        </p:cNvGrpSpPr>
                        <p:nvPr/>
                      </p:nvGrpSpPr>
                      <p:grpSpPr bwMode="auto">
                        <a:xfrm>
                          <a:off x="4586" y="1190"/>
                          <a:ext cx="434" cy="537"/>
                          <a:chOff x="4586" y="1190"/>
                          <a:chExt cx="434" cy="537"/>
                        </a:xfrm>
                      </p:grpSpPr>
                      <p:grpSp>
                        <p:nvGrpSpPr>
                          <p:cNvPr id="13" name="Group 37"/>
                          <p:cNvGrpSpPr>
                            <a:grpSpLocks noChangeAspect="1"/>
                          </p:cNvGrpSpPr>
                          <p:nvPr/>
                        </p:nvGrpSpPr>
                        <p:grpSpPr bwMode="auto">
                          <a:xfrm>
                            <a:off x="4635" y="1190"/>
                            <a:ext cx="385" cy="537"/>
                            <a:chOff x="4635" y="1190"/>
                            <a:chExt cx="385" cy="537"/>
                          </a:xfrm>
                        </p:grpSpPr>
                        <p:sp>
                          <p:nvSpPr>
                            <p:cNvPr id="25955" name="Oval 38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4835" y="1506"/>
                              <a:ext cx="185" cy="144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5956" name="Oval 39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4684" y="1546"/>
                              <a:ext cx="236" cy="181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5957" name="Oval 40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4784" y="1308"/>
                              <a:ext cx="187" cy="145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5958" name="Oval 41"/>
                            <p:cNvSpPr>
                              <a:spLocks noChangeAspect="1" noChangeArrowheads="1"/>
                            </p:cNvSpPr>
                            <p:nvPr/>
                          </p:nvSpPr>
                          <p:spPr bwMode="auto">
                            <a:xfrm>
                              <a:off x="4635" y="1190"/>
                              <a:ext cx="237" cy="184"/>
                            </a:xfrm>
                            <a:prstGeom prst="ellipse">
                              <a:avLst/>
                            </a:prstGeom>
                            <a:solidFill>
                              <a:srgbClr val="FFFFFF"/>
                            </a:solidFill>
                            <a:ln w="12700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:ln>
                          </p:spPr>
                          <p:txBody>
                            <a:bodyPr wrap="none" anchor="ctr"/>
                            <a:lstStyle/>
                            <a:p>
                              <a:endParaRPr lang="en-US"/>
                            </a:p>
                          </p:txBody>
                        </p:sp>
                        <p:sp>
                          <p:nvSpPr>
                            <p:cNvPr id="25959" name="Freeform 42"/>
                            <p:cNvSpPr>
                              <a:spLocks noChangeAspect="1"/>
                            </p:cNvSpPr>
                            <p:nvPr/>
                          </p:nvSpPr>
                          <p:spPr bwMode="auto">
                            <a:xfrm>
                              <a:off x="4789" y="1310"/>
                              <a:ext cx="161" cy="306"/>
                            </a:xfrm>
                            <a:custGeom>
                              <a:avLst/>
                              <a:gdLst>
                                <a:gd name="T0" fmla="*/ 160 w 161"/>
                                <a:gd name="T1" fmla="*/ 302 h 306"/>
                                <a:gd name="T2" fmla="*/ 92 w 161"/>
                                <a:gd name="T3" fmla="*/ 305 h 306"/>
                                <a:gd name="T4" fmla="*/ 0 w 161"/>
                                <a:gd name="T5" fmla="*/ 0 h 306"/>
                                <a:gd name="T6" fmla="*/ 98 w 161"/>
                                <a:gd name="T7" fmla="*/ 25 h 306"/>
                                <a:gd name="T8" fmla="*/ 102 w 161"/>
                                <a:gd name="T9" fmla="*/ 174 h 306"/>
                                <a:gd name="T10" fmla="*/ 160 w 161"/>
                                <a:gd name="T11" fmla="*/ 302 h 306"/>
                                <a:gd name="T12" fmla="*/ 0 60000 65536"/>
                                <a:gd name="T13" fmla="*/ 0 60000 65536"/>
                                <a:gd name="T14" fmla="*/ 0 60000 65536"/>
                                <a:gd name="T15" fmla="*/ 0 60000 65536"/>
                                <a:gd name="T16" fmla="*/ 0 60000 65536"/>
                                <a:gd name="T17" fmla="*/ 0 60000 65536"/>
                                <a:gd name="T18" fmla="*/ 0 w 161"/>
                                <a:gd name="T19" fmla="*/ 0 h 306"/>
                                <a:gd name="T20" fmla="*/ 161 w 161"/>
                                <a:gd name="T21" fmla="*/ 306 h 306"/>
                              </a:gdLst>
                              <a:ahLst/>
                              <a:cxnLst>
                                <a:cxn ang="T12">
                                  <a:pos x="T0" y="T1"/>
                                </a:cxn>
                                <a:cxn ang="T13">
                                  <a:pos x="T2" y="T3"/>
                                </a:cxn>
                                <a:cxn ang="T14">
                                  <a:pos x="T4" y="T5"/>
                                </a:cxn>
                                <a:cxn ang="T15">
                                  <a:pos x="T6" y="T7"/>
                                </a:cxn>
                                <a:cxn ang="T16">
                                  <a:pos x="T8" y="T9"/>
                                </a:cxn>
                                <a:cxn ang="T17">
                                  <a:pos x="T10" y="T11"/>
                                </a:cxn>
                              </a:cxnLst>
                              <a:rect l="T18" t="T19" r="T20" b="T21"/>
                              <a:pathLst>
                                <a:path w="161" h="306">
                                  <a:moveTo>
                                    <a:pt x="160" y="302"/>
                                  </a:moveTo>
                                  <a:lnTo>
                                    <a:pt x="92" y="305"/>
                                  </a:lnTo>
                                  <a:lnTo>
                                    <a:pt x="0" y="0"/>
                                  </a:lnTo>
                                  <a:lnTo>
                                    <a:pt x="98" y="25"/>
                                  </a:lnTo>
                                  <a:lnTo>
                                    <a:pt x="102" y="174"/>
                                  </a:lnTo>
                                  <a:lnTo>
                                    <a:pt x="160" y="302"/>
                                  </a:lnTo>
                                </a:path>
                              </a:pathLst>
                            </a:custGeom>
                            <a:solidFill>
                              <a:srgbClr val="FFFFFF"/>
                            </a:solidFill>
                            <a:ln w="12700" cap="rnd">
                              <a:noFill/>
                              <a:round/>
                              <a:headEnd/>
                              <a:tailEnd/>
                            </a:ln>
                          </p:spPr>
                          <p:txBody>
                            <a:bodyPr/>
                            <a:lstStyle/>
                            <a:p>
                              <a:endParaRPr lang="en-US"/>
                            </a:p>
                          </p:txBody>
                        </p:sp>
                      </p:grpSp>
                      <p:sp>
                        <p:nvSpPr>
                          <p:cNvPr id="25952" name="Oval 43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4586" y="1348"/>
                            <a:ext cx="334" cy="263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953" name="Oval 44"/>
                          <p:cNvSpPr>
                            <a:spLocks noChangeAspect="1" noChangeArrowheads="1"/>
                          </p:cNvSpPr>
                          <p:nvPr/>
                        </p:nvSpPr>
                        <p:spPr bwMode="auto">
                          <a:xfrm>
                            <a:off x="4586" y="1506"/>
                            <a:ext cx="236" cy="184"/>
                          </a:xfrm>
                          <a:prstGeom prst="ellipse">
                            <a:avLst/>
                          </a:prstGeom>
                          <a:solidFill>
                            <a:srgbClr val="FFFFFF"/>
                          </a:solidFill>
                          <a:ln w="12700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:ln>
                        </p:spPr>
                        <p:txBody>
                          <a:bodyPr wrap="none" anchor="ctr"/>
                          <a:lstStyle/>
                          <a:p>
                            <a:endParaRPr lang="en-US"/>
                          </a:p>
                        </p:txBody>
                      </p:sp>
                      <p:sp>
                        <p:nvSpPr>
                          <p:cNvPr id="25954" name="Freeform 45"/>
                          <p:cNvSpPr>
                            <a:spLocks noChangeAspect="1"/>
                          </p:cNvSpPr>
                          <p:nvPr/>
                        </p:nvSpPr>
                        <p:spPr bwMode="auto">
                          <a:xfrm>
                            <a:off x="4659" y="1277"/>
                            <a:ext cx="170" cy="329"/>
                          </a:xfrm>
                          <a:custGeom>
                            <a:avLst/>
                            <a:gdLst>
                              <a:gd name="T0" fmla="*/ 154 w 170"/>
                              <a:gd name="T1" fmla="*/ 54 h 329"/>
                              <a:gd name="T2" fmla="*/ 133 w 170"/>
                              <a:gd name="T3" fmla="*/ 125 h 329"/>
                              <a:gd name="T4" fmla="*/ 169 w 170"/>
                              <a:gd name="T5" fmla="*/ 283 h 329"/>
                              <a:gd name="T6" fmla="*/ 102 w 170"/>
                              <a:gd name="T7" fmla="*/ 328 h 329"/>
                              <a:gd name="T8" fmla="*/ 0 w 170"/>
                              <a:gd name="T9" fmla="*/ 138 h 329"/>
                              <a:gd name="T10" fmla="*/ 81 w 170"/>
                              <a:gd name="T11" fmla="*/ 0 h 329"/>
                              <a:gd name="T12" fmla="*/ 154 w 170"/>
                              <a:gd name="T13" fmla="*/ 54 h 329"/>
                              <a:gd name="T14" fmla="*/ 0 60000 65536"/>
                              <a:gd name="T15" fmla="*/ 0 60000 65536"/>
                              <a:gd name="T16" fmla="*/ 0 60000 65536"/>
                              <a:gd name="T17" fmla="*/ 0 60000 65536"/>
                              <a:gd name="T18" fmla="*/ 0 60000 65536"/>
                              <a:gd name="T19" fmla="*/ 0 60000 65536"/>
                              <a:gd name="T20" fmla="*/ 0 60000 65536"/>
                              <a:gd name="T21" fmla="*/ 0 w 170"/>
                              <a:gd name="T22" fmla="*/ 0 h 329"/>
                              <a:gd name="T23" fmla="*/ 170 w 170"/>
                              <a:gd name="T24" fmla="*/ 329 h 329"/>
                            </a:gdLst>
                            <a:ahLst/>
                            <a:cxnLst>
                              <a:cxn ang="T14">
                                <a:pos x="T0" y="T1"/>
                              </a:cxn>
                              <a:cxn ang="T15">
                                <a:pos x="T2" y="T3"/>
                              </a:cxn>
                              <a:cxn ang="T16">
                                <a:pos x="T4" y="T5"/>
                              </a:cxn>
                              <a:cxn ang="T17">
                                <a:pos x="T6" y="T7"/>
                              </a:cxn>
                              <a:cxn ang="T18">
                                <a:pos x="T8" y="T9"/>
                              </a:cxn>
                              <a:cxn ang="T19">
                                <a:pos x="T10" y="T11"/>
                              </a:cxn>
                              <a:cxn ang="T20">
                                <a:pos x="T12" y="T13"/>
                              </a:cxn>
                            </a:cxnLst>
                            <a:rect l="T21" t="T22" r="T23" b="T24"/>
                            <a:pathLst>
                              <a:path w="170" h="329">
                                <a:moveTo>
                                  <a:pt x="154" y="54"/>
                                </a:moveTo>
                                <a:lnTo>
                                  <a:pt x="133" y="125"/>
                                </a:lnTo>
                                <a:lnTo>
                                  <a:pt x="169" y="283"/>
                                </a:lnTo>
                                <a:lnTo>
                                  <a:pt x="102" y="328"/>
                                </a:lnTo>
                                <a:lnTo>
                                  <a:pt x="0" y="138"/>
                                </a:lnTo>
                                <a:lnTo>
                                  <a:pt x="81" y="0"/>
                                </a:lnTo>
                                <a:lnTo>
                                  <a:pt x="154" y="54"/>
                                </a:lnTo>
                              </a:path>
                            </a:pathLst>
                          </a:custGeom>
                          <a:solidFill>
                            <a:srgbClr val="FFFFFF"/>
                          </a:solidFill>
                          <a:ln w="12700" cap="rnd">
                            <a:noFill/>
                            <a:round/>
                            <a:headEnd/>
                            <a:tailEnd/>
                          </a:ln>
                        </p:spPr>
                        <p:txBody>
                          <a:bodyPr/>
                          <a:lstStyle/>
                          <a:p>
                            <a:endParaRPr lang="en-US"/>
                          </a:p>
                        </p:txBody>
                      </p:sp>
                    </p:grpSp>
                    <p:sp>
                      <p:nvSpPr>
                        <p:cNvPr id="25948" name="Oval 46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4586" y="1665"/>
                          <a:ext cx="185" cy="143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949" name="Oval 47"/>
                        <p:cNvSpPr>
                          <a:spLocks noChangeAspect="1" noChangeArrowheads="1"/>
                        </p:cNvSpPr>
                        <p:nvPr/>
                      </p:nvSpPr>
                      <p:spPr bwMode="auto">
                        <a:xfrm>
                          <a:off x="4437" y="1152"/>
                          <a:ext cx="237" cy="182"/>
                        </a:xfrm>
                        <a:prstGeom prst="ellipse">
                          <a:avLst/>
                        </a:prstGeom>
                        <a:solidFill>
                          <a:srgbClr val="FFFFFF"/>
                        </a:solidFill>
                        <a:ln w="12700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 wrap="none" anchor="ctr"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25950" name="Freeform 48"/>
                        <p:cNvSpPr>
                          <a:spLocks noChangeAspect="1"/>
                        </p:cNvSpPr>
                        <p:nvPr/>
                      </p:nvSpPr>
                      <p:spPr bwMode="auto">
                        <a:xfrm>
                          <a:off x="4644" y="1632"/>
                          <a:ext cx="122" cy="60"/>
                        </a:xfrm>
                        <a:custGeom>
                          <a:avLst/>
                          <a:gdLst>
                            <a:gd name="T0" fmla="*/ 121 w 122"/>
                            <a:gd name="T1" fmla="*/ 37 h 60"/>
                            <a:gd name="T2" fmla="*/ 84 w 122"/>
                            <a:gd name="T3" fmla="*/ 59 h 60"/>
                            <a:gd name="T4" fmla="*/ 0 w 122"/>
                            <a:gd name="T5" fmla="*/ 28 h 60"/>
                            <a:gd name="T6" fmla="*/ 84 w 122"/>
                            <a:gd name="T7" fmla="*/ 0 h 60"/>
                            <a:gd name="T8" fmla="*/ 121 w 122"/>
                            <a:gd name="T9" fmla="*/ 37 h 60"/>
                            <a:gd name="T10" fmla="*/ 0 60000 65536"/>
                            <a:gd name="T11" fmla="*/ 0 60000 65536"/>
                            <a:gd name="T12" fmla="*/ 0 60000 65536"/>
                            <a:gd name="T13" fmla="*/ 0 60000 65536"/>
                            <a:gd name="T14" fmla="*/ 0 60000 65536"/>
                            <a:gd name="T15" fmla="*/ 0 w 122"/>
                            <a:gd name="T16" fmla="*/ 0 h 60"/>
                            <a:gd name="T17" fmla="*/ 122 w 122"/>
                            <a:gd name="T18" fmla="*/ 60 h 60"/>
                          </a:gdLst>
                          <a:ahLst/>
                          <a:cxnLst>
                            <a:cxn ang="T10">
                              <a:pos x="T0" y="T1"/>
                            </a:cxn>
                            <a:cxn ang="T11">
                              <a:pos x="T2" y="T3"/>
                            </a:cxn>
                            <a:cxn ang="T12">
                              <a:pos x="T4" y="T5"/>
                            </a:cxn>
                            <a:cxn ang="T13">
                              <a:pos x="T6" y="T7"/>
                            </a:cxn>
                            <a:cxn ang="T14">
                              <a:pos x="T8" y="T9"/>
                            </a:cxn>
                          </a:cxnLst>
                          <a:rect l="T15" t="T16" r="T17" b="T18"/>
                          <a:pathLst>
                            <a:path w="122" h="60">
                              <a:moveTo>
                                <a:pt x="121" y="37"/>
                              </a:moveTo>
                              <a:lnTo>
                                <a:pt x="84" y="59"/>
                              </a:lnTo>
                              <a:lnTo>
                                <a:pt x="0" y="28"/>
                              </a:lnTo>
                              <a:lnTo>
                                <a:pt x="84" y="0"/>
                              </a:lnTo>
                              <a:lnTo>
                                <a:pt x="121" y="37"/>
                              </a:lnTo>
                            </a:path>
                          </a:pathLst>
                        </a:custGeom>
                        <a:solidFill>
                          <a:srgbClr val="FFFFFF"/>
                        </a:solidFill>
                        <a:ln w="12700" cap="rnd">
                          <a:noFill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sp>
                    <p:nvSpPr>
                      <p:cNvPr id="25946" name="Freeform 49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625" y="1240"/>
                        <a:ext cx="70" cy="101"/>
                      </a:xfrm>
                      <a:custGeom>
                        <a:avLst/>
                        <a:gdLst>
                          <a:gd name="T0" fmla="*/ 35 w 70"/>
                          <a:gd name="T1" fmla="*/ 0 h 101"/>
                          <a:gd name="T2" fmla="*/ 69 w 70"/>
                          <a:gd name="T3" fmla="*/ 1 h 101"/>
                          <a:gd name="T4" fmla="*/ 55 w 70"/>
                          <a:gd name="T5" fmla="*/ 100 h 101"/>
                          <a:gd name="T6" fmla="*/ 0 w 70"/>
                          <a:gd name="T7" fmla="*/ 81 h 101"/>
                          <a:gd name="T8" fmla="*/ 35 w 70"/>
                          <a:gd name="T9" fmla="*/ 0 h 101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70"/>
                          <a:gd name="T16" fmla="*/ 0 h 101"/>
                          <a:gd name="T17" fmla="*/ 70 w 70"/>
                          <a:gd name="T18" fmla="*/ 101 h 101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70" h="101">
                            <a:moveTo>
                              <a:pt x="35" y="0"/>
                            </a:moveTo>
                            <a:lnTo>
                              <a:pt x="69" y="1"/>
                            </a:lnTo>
                            <a:lnTo>
                              <a:pt x="55" y="100"/>
                            </a:lnTo>
                            <a:lnTo>
                              <a:pt x="0" y="81"/>
                            </a:lnTo>
                            <a:lnTo>
                              <a:pt x="35" y="0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4" name="Group 50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4238" y="1034"/>
                      <a:ext cx="533" cy="813"/>
                      <a:chOff x="4238" y="1034"/>
                      <a:chExt cx="533" cy="813"/>
                    </a:xfrm>
                  </p:grpSpPr>
                  <p:sp>
                    <p:nvSpPr>
                      <p:cNvPr id="25939" name="Oval 51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286" y="1506"/>
                        <a:ext cx="436" cy="341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940" name="Oval 52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337" y="1270"/>
                        <a:ext cx="434" cy="341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941" name="Oval 53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238" y="1034"/>
                        <a:ext cx="336" cy="261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942" name="Oval 54"/>
                      <p:cNvSpPr>
                        <a:spLocks noChangeAspect="1" noChangeArrowheads="1"/>
                      </p:cNvSpPr>
                      <p:nvPr/>
                    </p:nvSpPr>
                    <p:spPr bwMode="auto">
                      <a:xfrm>
                        <a:off x="4437" y="1190"/>
                        <a:ext cx="186" cy="144"/>
                      </a:xfrm>
                      <a:prstGeom prst="ellipse">
                        <a:avLst/>
                      </a:prstGeom>
                      <a:solidFill>
                        <a:srgbClr val="FFFFFF"/>
                      </a:solidFill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943" name="Freeform 55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339" y="1163"/>
                        <a:ext cx="292" cy="296"/>
                      </a:xfrm>
                      <a:custGeom>
                        <a:avLst/>
                        <a:gdLst>
                          <a:gd name="T0" fmla="*/ 207 w 292"/>
                          <a:gd name="T1" fmla="*/ 11 h 296"/>
                          <a:gd name="T2" fmla="*/ 204 w 292"/>
                          <a:gd name="T3" fmla="*/ 48 h 296"/>
                          <a:gd name="T4" fmla="*/ 273 w 292"/>
                          <a:gd name="T5" fmla="*/ 114 h 296"/>
                          <a:gd name="T6" fmla="*/ 291 w 292"/>
                          <a:gd name="T7" fmla="*/ 121 h 296"/>
                          <a:gd name="T8" fmla="*/ 190 w 292"/>
                          <a:gd name="T9" fmla="*/ 295 h 296"/>
                          <a:gd name="T10" fmla="*/ 0 w 292"/>
                          <a:gd name="T11" fmla="*/ 0 h 296"/>
                          <a:gd name="T12" fmla="*/ 207 w 292"/>
                          <a:gd name="T13" fmla="*/ 11 h 296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292"/>
                          <a:gd name="T22" fmla="*/ 0 h 296"/>
                          <a:gd name="T23" fmla="*/ 292 w 292"/>
                          <a:gd name="T24" fmla="*/ 296 h 296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292" h="296">
                            <a:moveTo>
                              <a:pt x="207" y="11"/>
                            </a:moveTo>
                            <a:lnTo>
                              <a:pt x="204" y="48"/>
                            </a:lnTo>
                            <a:lnTo>
                              <a:pt x="273" y="114"/>
                            </a:lnTo>
                            <a:lnTo>
                              <a:pt x="291" y="121"/>
                            </a:lnTo>
                            <a:lnTo>
                              <a:pt x="190" y="295"/>
                            </a:lnTo>
                            <a:lnTo>
                              <a:pt x="0" y="0"/>
                            </a:lnTo>
                            <a:lnTo>
                              <a:pt x="207" y="11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25944" name="Freeform 56"/>
                      <p:cNvSpPr>
                        <a:spLocks noChangeAspect="1"/>
                      </p:cNvSpPr>
                      <p:nvPr/>
                    </p:nvSpPr>
                    <p:spPr bwMode="auto">
                      <a:xfrm>
                        <a:off x="4480" y="1572"/>
                        <a:ext cx="187" cy="83"/>
                      </a:xfrm>
                      <a:custGeom>
                        <a:avLst/>
                        <a:gdLst>
                          <a:gd name="T0" fmla="*/ 166 w 187"/>
                          <a:gd name="T1" fmla="*/ 11 h 83"/>
                          <a:gd name="T2" fmla="*/ 186 w 187"/>
                          <a:gd name="T3" fmla="*/ 36 h 83"/>
                          <a:gd name="T4" fmla="*/ 0 w 187"/>
                          <a:gd name="T5" fmla="*/ 82 h 83"/>
                          <a:gd name="T6" fmla="*/ 5 w 187"/>
                          <a:gd name="T7" fmla="*/ 0 h 83"/>
                          <a:gd name="T8" fmla="*/ 166 w 187"/>
                          <a:gd name="T9" fmla="*/ 11 h 8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187"/>
                          <a:gd name="T16" fmla="*/ 0 h 83"/>
                          <a:gd name="T17" fmla="*/ 187 w 187"/>
                          <a:gd name="T18" fmla="*/ 83 h 8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187" h="83">
                            <a:moveTo>
                              <a:pt x="166" y="11"/>
                            </a:moveTo>
                            <a:lnTo>
                              <a:pt x="186" y="36"/>
                            </a:lnTo>
                            <a:lnTo>
                              <a:pt x="0" y="82"/>
                            </a:lnTo>
                            <a:lnTo>
                              <a:pt x="5" y="0"/>
                            </a:lnTo>
                            <a:lnTo>
                              <a:pt x="166" y="11"/>
                            </a:lnTo>
                          </a:path>
                        </a:pathLst>
                      </a:custGeom>
                      <a:solidFill>
                        <a:srgbClr val="FFFFFF"/>
                      </a:solidFill>
                      <a:ln w="12700" cap="rnd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sp>
                  <p:nvSpPr>
                    <p:cNvPr id="25937" name="Oval 5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4238" y="1744"/>
                      <a:ext cx="236" cy="1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38" name="Freeform 5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4396" y="1726"/>
                      <a:ext cx="125" cy="96"/>
                    </a:xfrm>
                    <a:custGeom>
                      <a:avLst/>
                      <a:gdLst>
                        <a:gd name="T0" fmla="*/ 50 w 125"/>
                        <a:gd name="T1" fmla="*/ 95 h 96"/>
                        <a:gd name="T2" fmla="*/ 124 w 125"/>
                        <a:gd name="T3" fmla="*/ 63 h 96"/>
                        <a:gd name="T4" fmla="*/ 39 w 125"/>
                        <a:gd name="T5" fmla="*/ 0 h 96"/>
                        <a:gd name="T6" fmla="*/ 0 w 125"/>
                        <a:gd name="T7" fmla="*/ 35 h 96"/>
                        <a:gd name="T8" fmla="*/ 50 w 125"/>
                        <a:gd name="T9" fmla="*/ 95 h 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25"/>
                        <a:gd name="T16" fmla="*/ 0 h 96"/>
                        <a:gd name="T17" fmla="*/ 125 w 125"/>
                        <a:gd name="T18" fmla="*/ 96 h 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25" h="96">
                          <a:moveTo>
                            <a:pt x="50" y="95"/>
                          </a:moveTo>
                          <a:lnTo>
                            <a:pt x="124" y="63"/>
                          </a:lnTo>
                          <a:lnTo>
                            <a:pt x="39" y="0"/>
                          </a:lnTo>
                          <a:lnTo>
                            <a:pt x="0" y="35"/>
                          </a:lnTo>
                          <a:lnTo>
                            <a:pt x="50" y="95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931" name="Oval 5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753" y="1922"/>
                    <a:ext cx="287" cy="22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32" name="Oval 6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90" y="1922"/>
                    <a:ext cx="237" cy="18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33" name="Oval 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4126" y="1858"/>
                    <a:ext cx="237" cy="184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34" name="Freeform 62"/>
                  <p:cNvSpPr>
                    <a:spLocks noChangeAspect="1"/>
                  </p:cNvSpPr>
                  <p:nvPr/>
                </p:nvSpPr>
                <p:spPr bwMode="auto">
                  <a:xfrm>
                    <a:off x="3930" y="1829"/>
                    <a:ext cx="473" cy="250"/>
                  </a:xfrm>
                  <a:custGeom>
                    <a:avLst/>
                    <a:gdLst>
                      <a:gd name="T0" fmla="*/ 440 w 473"/>
                      <a:gd name="T1" fmla="*/ 72 h 250"/>
                      <a:gd name="T2" fmla="*/ 397 w 473"/>
                      <a:gd name="T3" fmla="*/ 88 h 250"/>
                      <a:gd name="T4" fmla="*/ 269 w 473"/>
                      <a:gd name="T5" fmla="*/ 188 h 250"/>
                      <a:gd name="T6" fmla="*/ 240 w 473"/>
                      <a:gd name="T7" fmla="*/ 230 h 250"/>
                      <a:gd name="T8" fmla="*/ 100 w 473"/>
                      <a:gd name="T9" fmla="*/ 230 h 250"/>
                      <a:gd name="T10" fmla="*/ 72 w 473"/>
                      <a:gd name="T11" fmla="*/ 249 h 250"/>
                      <a:gd name="T12" fmla="*/ 0 w 473"/>
                      <a:gd name="T13" fmla="*/ 176 h 250"/>
                      <a:gd name="T14" fmla="*/ 319 w 473"/>
                      <a:gd name="T15" fmla="*/ 0 h 250"/>
                      <a:gd name="T16" fmla="*/ 472 w 473"/>
                      <a:gd name="T17" fmla="*/ 41 h 250"/>
                      <a:gd name="T18" fmla="*/ 440 w 473"/>
                      <a:gd name="T19" fmla="*/ 72 h 250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w 473"/>
                      <a:gd name="T31" fmla="*/ 0 h 250"/>
                      <a:gd name="T32" fmla="*/ 473 w 473"/>
                      <a:gd name="T33" fmla="*/ 250 h 250"/>
                    </a:gdLst>
                    <a:ahLst/>
                    <a:cxnLst>
                      <a:cxn ang="T20">
                        <a:pos x="T0" y="T1"/>
                      </a:cxn>
                      <a:cxn ang="T21">
                        <a:pos x="T2" y="T3"/>
                      </a:cxn>
                      <a:cxn ang="T22">
                        <a:pos x="T4" y="T5"/>
                      </a:cxn>
                      <a:cxn ang="T23">
                        <a:pos x="T6" y="T7"/>
                      </a:cxn>
                      <a:cxn ang="T24">
                        <a:pos x="T8" y="T9"/>
                      </a:cxn>
                      <a:cxn ang="T25">
                        <a:pos x="T10" y="T11"/>
                      </a:cxn>
                      <a:cxn ang="T26">
                        <a:pos x="T12" y="T13"/>
                      </a:cxn>
                      <a:cxn ang="T27">
                        <a:pos x="T14" y="T15"/>
                      </a:cxn>
                      <a:cxn ang="T28">
                        <a:pos x="T16" y="T17"/>
                      </a:cxn>
                      <a:cxn ang="T29">
                        <a:pos x="T18" y="T19"/>
                      </a:cxn>
                    </a:cxnLst>
                    <a:rect l="T30" t="T31" r="T32" b="T33"/>
                    <a:pathLst>
                      <a:path w="473" h="250">
                        <a:moveTo>
                          <a:pt x="440" y="72"/>
                        </a:moveTo>
                        <a:lnTo>
                          <a:pt x="397" y="88"/>
                        </a:lnTo>
                        <a:lnTo>
                          <a:pt x="269" y="188"/>
                        </a:lnTo>
                        <a:lnTo>
                          <a:pt x="240" y="230"/>
                        </a:lnTo>
                        <a:lnTo>
                          <a:pt x="100" y="230"/>
                        </a:lnTo>
                        <a:lnTo>
                          <a:pt x="72" y="249"/>
                        </a:lnTo>
                        <a:lnTo>
                          <a:pt x="0" y="176"/>
                        </a:lnTo>
                        <a:lnTo>
                          <a:pt x="319" y="0"/>
                        </a:lnTo>
                        <a:lnTo>
                          <a:pt x="472" y="41"/>
                        </a:lnTo>
                        <a:lnTo>
                          <a:pt x="440" y="72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5" name="Group 63"/>
                <p:cNvGrpSpPr>
                  <a:grpSpLocks noChangeAspect="1"/>
                </p:cNvGrpSpPr>
                <p:nvPr/>
              </p:nvGrpSpPr>
              <p:grpSpPr bwMode="auto">
                <a:xfrm>
                  <a:off x="1972" y="1041"/>
                  <a:ext cx="763" cy="769"/>
                  <a:chOff x="1972" y="1041"/>
                  <a:chExt cx="763" cy="769"/>
                </a:xfrm>
              </p:grpSpPr>
              <p:grpSp>
                <p:nvGrpSpPr>
                  <p:cNvPr id="16" name="Group 6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972" y="1152"/>
                    <a:ext cx="415" cy="459"/>
                    <a:chOff x="1972" y="1152"/>
                    <a:chExt cx="415" cy="459"/>
                  </a:xfrm>
                </p:grpSpPr>
                <p:sp>
                  <p:nvSpPr>
                    <p:cNvPr id="25926" name="Oval 6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1972" y="1308"/>
                      <a:ext cx="185" cy="145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27" name="Oval 66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02" y="1428"/>
                      <a:ext cx="237" cy="183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28" name="Oval 67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053" y="1152"/>
                      <a:ext cx="334" cy="26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29" name="Freeform 6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031" y="1328"/>
                      <a:ext cx="122" cy="141"/>
                    </a:xfrm>
                    <a:custGeom>
                      <a:avLst/>
                      <a:gdLst>
                        <a:gd name="T0" fmla="*/ 70 w 122"/>
                        <a:gd name="T1" fmla="*/ 0 h 141"/>
                        <a:gd name="T2" fmla="*/ 0 w 122"/>
                        <a:gd name="T3" fmla="*/ 28 h 141"/>
                        <a:gd name="T4" fmla="*/ 2 w 122"/>
                        <a:gd name="T5" fmla="*/ 112 h 141"/>
                        <a:gd name="T6" fmla="*/ 26 w 122"/>
                        <a:gd name="T7" fmla="*/ 140 h 141"/>
                        <a:gd name="T8" fmla="*/ 121 w 122"/>
                        <a:gd name="T9" fmla="*/ 112 h 141"/>
                        <a:gd name="T10" fmla="*/ 70 w 122"/>
                        <a:gd name="T11" fmla="*/ 0 h 14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122"/>
                        <a:gd name="T19" fmla="*/ 0 h 141"/>
                        <a:gd name="T20" fmla="*/ 122 w 122"/>
                        <a:gd name="T21" fmla="*/ 141 h 141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122" h="141">
                          <a:moveTo>
                            <a:pt x="70" y="0"/>
                          </a:moveTo>
                          <a:lnTo>
                            <a:pt x="0" y="28"/>
                          </a:lnTo>
                          <a:lnTo>
                            <a:pt x="2" y="112"/>
                          </a:lnTo>
                          <a:lnTo>
                            <a:pt x="26" y="140"/>
                          </a:lnTo>
                          <a:lnTo>
                            <a:pt x="121" y="112"/>
                          </a:lnTo>
                          <a:lnTo>
                            <a:pt x="70" y="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7" name="Group 69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02" y="1041"/>
                    <a:ext cx="633" cy="769"/>
                    <a:chOff x="2102" y="1041"/>
                    <a:chExt cx="633" cy="769"/>
                  </a:xfrm>
                </p:grpSpPr>
                <p:sp>
                  <p:nvSpPr>
                    <p:cNvPr id="25918" name="Oval 70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300" y="1072"/>
                      <a:ext cx="435" cy="3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19" name="Oval 71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02" y="1308"/>
                      <a:ext cx="237" cy="18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20" name="Oval 72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151" y="1428"/>
                      <a:ext cx="337" cy="262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21" name="Oval 73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51" y="1546"/>
                      <a:ext cx="336" cy="264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22" name="Oval 74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276" y="1236"/>
                      <a:ext cx="299" cy="226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23" name="Oval 75"/>
                    <p:cNvSpPr>
                      <a:spLocks noChangeAspect="1" noChangeArrowheads="1"/>
                    </p:cNvSpPr>
                    <p:nvPr/>
                  </p:nvSpPr>
                  <p:spPr bwMode="auto">
                    <a:xfrm>
                      <a:off x="2524" y="1041"/>
                      <a:ext cx="187" cy="141"/>
                    </a:xfrm>
                    <a:prstGeom prst="ellipse">
                      <a:avLst/>
                    </a:prstGeom>
                    <a:solidFill>
                      <a:srgbClr val="FFFFFF"/>
                    </a:solidFill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24" name="Freeform 7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372" y="1192"/>
                      <a:ext cx="210" cy="115"/>
                    </a:xfrm>
                    <a:custGeom>
                      <a:avLst/>
                      <a:gdLst>
                        <a:gd name="T0" fmla="*/ 0 w 210"/>
                        <a:gd name="T1" fmla="*/ 31 h 115"/>
                        <a:gd name="T2" fmla="*/ 27 w 210"/>
                        <a:gd name="T3" fmla="*/ 86 h 115"/>
                        <a:gd name="T4" fmla="*/ 209 w 210"/>
                        <a:gd name="T5" fmla="*/ 114 h 115"/>
                        <a:gd name="T6" fmla="*/ 209 w 210"/>
                        <a:gd name="T7" fmla="*/ 43 h 115"/>
                        <a:gd name="T8" fmla="*/ 12 w 210"/>
                        <a:gd name="T9" fmla="*/ 0 h 115"/>
                        <a:gd name="T10" fmla="*/ 0 w 210"/>
                        <a:gd name="T11" fmla="*/ 31 h 115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210"/>
                        <a:gd name="T19" fmla="*/ 0 h 115"/>
                        <a:gd name="T20" fmla="*/ 210 w 210"/>
                        <a:gd name="T21" fmla="*/ 115 h 115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210" h="115">
                          <a:moveTo>
                            <a:pt x="0" y="31"/>
                          </a:moveTo>
                          <a:lnTo>
                            <a:pt x="27" y="86"/>
                          </a:lnTo>
                          <a:lnTo>
                            <a:pt x="209" y="114"/>
                          </a:lnTo>
                          <a:lnTo>
                            <a:pt x="209" y="43"/>
                          </a:lnTo>
                          <a:lnTo>
                            <a:pt x="12" y="0"/>
                          </a:lnTo>
                          <a:lnTo>
                            <a:pt x="0" y="31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925" name="Freeform 7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70" y="1395"/>
                      <a:ext cx="241" cy="233"/>
                    </a:xfrm>
                    <a:custGeom>
                      <a:avLst/>
                      <a:gdLst>
                        <a:gd name="T0" fmla="*/ 149 w 241"/>
                        <a:gd name="T1" fmla="*/ 0 h 233"/>
                        <a:gd name="T2" fmla="*/ 0 w 241"/>
                        <a:gd name="T3" fmla="*/ 58 h 233"/>
                        <a:gd name="T4" fmla="*/ 62 w 241"/>
                        <a:gd name="T5" fmla="*/ 104 h 233"/>
                        <a:gd name="T6" fmla="*/ 72 w 241"/>
                        <a:gd name="T7" fmla="*/ 217 h 233"/>
                        <a:gd name="T8" fmla="*/ 107 w 241"/>
                        <a:gd name="T9" fmla="*/ 232 h 233"/>
                        <a:gd name="T10" fmla="*/ 232 w 241"/>
                        <a:gd name="T11" fmla="*/ 159 h 233"/>
                        <a:gd name="T12" fmla="*/ 240 w 241"/>
                        <a:gd name="T13" fmla="*/ 23 h 233"/>
                        <a:gd name="T14" fmla="*/ 149 w 241"/>
                        <a:gd name="T15" fmla="*/ 0 h 233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w 241"/>
                        <a:gd name="T25" fmla="*/ 0 h 233"/>
                        <a:gd name="T26" fmla="*/ 241 w 241"/>
                        <a:gd name="T27" fmla="*/ 233 h 233"/>
                      </a:gdLst>
                      <a:ahLst/>
                      <a:cxnLst>
                        <a:cxn ang="T16">
                          <a:pos x="T0" y="T1"/>
                        </a:cxn>
                        <a:cxn ang="T17">
                          <a:pos x="T2" y="T3"/>
                        </a:cxn>
                        <a:cxn ang="T18">
                          <a:pos x="T4" y="T5"/>
                        </a:cxn>
                        <a:cxn ang="T19">
                          <a:pos x="T6" y="T7"/>
                        </a:cxn>
                        <a:cxn ang="T20">
                          <a:pos x="T8" y="T9"/>
                        </a:cxn>
                        <a:cxn ang="T21">
                          <a:pos x="T10" y="T11"/>
                        </a:cxn>
                        <a:cxn ang="T22">
                          <a:pos x="T12" y="T13"/>
                        </a:cxn>
                        <a:cxn ang="T23">
                          <a:pos x="T14" y="T15"/>
                        </a:cxn>
                      </a:cxnLst>
                      <a:rect l="T24" t="T25" r="T26" b="T27"/>
                      <a:pathLst>
                        <a:path w="241" h="233">
                          <a:moveTo>
                            <a:pt x="149" y="0"/>
                          </a:moveTo>
                          <a:lnTo>
                            <a:pt x="0" y="58"/>
                          </a:lnTo>
                          <a:lnTo>
                            <a:pt x="62" y="104"/>
                          </a:lnTo>
                          <a:lnTo>
                            <a:pt x="72" y="217"/>
                          </a:lnTo>
                          <a:lnTo>
                            <a:pt x="107" y="232"/>
                          </a:lnTo>
                          <a:lnTo>
                            <a:pt x="232" y="159"/>
                          </a:lnTo>
                          <a:lnTo>
                            <a:pt x="240" y="23"/>
                          </a:lnTo>
                          <a:lnTo>
                            <a:pt x="149" y="0"/>
                          </a:lnTo>
                        </a:path>
                      </a:pathLst>
                    </a:custGeom>
                    <a:solidFill>
                      <a:srgbClr val="FFFFFF"/>
                    </a:solidFill>
                    <a:ln w="12700" cap="rnd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917" name="Freeform 78"/>
                  <p:cNvSpPr>
                    <a:spLocks noChangeAspect="1"/>
                  </p:cNvSpPr>
                  <p:nvPr/>
                </p:nvSpPr>
                <p:spPr bwMode="auto">
                  <a:xfrm>
                    <a:off x="2515" y="1123"/>
                    <a:ext cx="129" cy="113"/>
                  </a:xfrm>
                  <a:custGeom>
                    <a:avLst/>
                    <a:gdLst>
                      <a:gd name="T0" fmla="*/ 0 w 129"/>
                      <a:gd name="T1" fmla="*/ 60 h 113"/>
                      <a:gd name="T2" fmla="*/ 54 w 129"/>
                      <a:gd name="T3" fmla="*/ 0 h 113"/>
                      <a:gd name="T4" fmla="*/ 128 w 129"/>
                      <a:gd name="T5" fmla="*/ 60 h 113"/>
                      <a:gd name="T6" fmla="*/ 66 w 129"/>
                      <a:gd name="T7" fmla="*/ 112 h 113"/>
                      <a:gd name="T8" fmla="*/ 0 w 129"/>
                      <a:gd name="T9" fmla="*/ 60 h 11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29"/>
                      <a:gd name="T16" fmla="*/ 0 h 113"/>
                      <a:gd name="T17" fmla="*/ 129 w 129"/>
                      <a:gd name="T18" fmla="*/ 113 h 11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29" h="113">
                        <a:moveTo>
                          <a:pt x="0" y="60"/>
                        </a:moveTo>
                        <a:lnTo>
                          <a:pt x="54" y="0"/>
                        </a:lnTo>
                        <a:lnTo>
                          <a:pt x="128" y="60"/>
                        </a:lnTo>
                        <a:lnTo>
                          <a:pt x="66" y="112"/>
                        </a:lnTo>
                        <a:lnTo>
                          <a:pt x="0" y="60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18" name="Group 79"/>
                <p:cNvGrpSpPr>
                  <a:grpSpLocks noChangeAspect="1"/>
                </p:cNvGrpSpPr>
                <p:nvPr/>
              </p:nvGrpSpPr>
              <p:grpSpPr bwMode="auto">
                <a:xfrm>
                  <a:off x="2351" y="914"/>
                  <a:ext cx="2223" cy="1290"/>
                  <a:chOff x="2351" y="914"/>
                  <a:chExt cx="2223" cy="1290"/>
                </a:xfrm>
              </p:grpSpPr>
              <p:sp>
                <p:nvSpPr>
                  <p:cNvPr id="25903" name="Oval 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046" y="954"/>
                    <a:ext cx="535" cy="4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04" name="Oval 8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493" y="914"/>
                    <a:ext cx="434" cy="34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05" name="Oval 8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91" y="1270"/>
                    <a:ext cx="683" cy="5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06" name="Oval 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99" y="1506"/>
                    <a:ext cx="782" cy="61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07" name="Oval 8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691" y="1586"/>
                    <a:ext cx="584" cy="45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08" name="Oval 8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400" y="1626"/>
                    <a:ext cx="434" cy="34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09" name="Oval 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351" y="1348"/>
                    <a:ext cx="434" cy="342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10" name="Oval 8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549" y="1034"/>
                    <a:ext cx="685" cy="538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11" name="Oval 8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146" y="1665"/>
                    <a:ext cx="683" cy="539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12" name="Oval 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990" y="1072"/>
                    <a:ext cx="535" cy="420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13" name="Oval 9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3840" y="914"/>
                    <a:ext cx="485" cy="381"/>
                  </a:xfrm>
                  <a:prstGeom prst="ellipse">
                    <a:avLst/>
                  </a:prstGeom>
                  <a:solidFill>
                    <a:srgbClr val="FFFFFF"/>
                  </a:solidFill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914" name="Freeform 91"/>
                  <p:cNvSpPr>
                    <a:spLocks noChangeAspect="1"/>
                  </p:cNvSpPr>
                  <p:nvPr/>
                </p:nvSpPr>
                <p:spPr bwMode="auto">
                  <a:xfrm>
                    <a:off x="2531" y="1017"/>
                    <a:ext cx="1919" cy="1021"/>
                  </a:xfrm>
                  <a:custGeom>
                    <a:avLst/>
                    <a:gdLst>
                      <a:gd name="T0" fmla="*/ 591 w 1919"/>
                      <a:gd name="T1" fmla="*/ 103 h 1021"/>
                      <a:gd name="T2" fmla="*/ 671 w 1919"/>
                      <a:gd name="T3" fmla="*/ 30 h 1021"/>
                      <a:gd name="T4" fmla="*/ 1031 w 1919"/>
                      <a:gd name="T5" fmla="*/ 34 h 1021"/>
                      <a:gd name="T6" fmla="*/ 1283 w 1919"/>
                      <a:gd name="T7" fmla="*/ 0 h 1021"/>
                      <a:gd name="T8" fmla="*/ 1604 w 1919"/>
                      <a:gd name="T9" fmla="*/ 122 h 1021"/>
                      <a:gd name="T10" fmla="*/ 1763 w 1919"/>
                      <a:gd name="T11" fmla="*/ 89 h 1021"/>
                      <a:gd name="T12" fmla="*/ 1850 w 1919"/>
                      <a:gd name="T13" fmla="*/ 103 h 1021"/>
                      <a:gd name="T14" fmla="*/ 1869 w 1919"/>
                      <a:gd name="T15" fmla="*/ 405 h 1021"/>
                      <a:gd name="T16" fmla="*/ 1918 w 1919"/>
                      <a:gd name="T17" fmla="*/ 453 h 1021"/>
                      <a:gd name="T18" fmla="*/ 1770 w 1919"/>
                      <a:gd name="T19" fmla="*/ 688 h 1021"/>
                      <a:gd name="T20" fmla="*/ 1610 w 1919"/>
                      <a:gd name="T21" fmla="*/ 528 h 1021"/>
                      <a:gd name="T22" fmla="*/ 1566 w 1919"/>
                      <a:gd name="T23" fmla="*/ 609 h 1021"/>
                      <a:gd name="T24" fmla="*/ 1339 w 1919"/>
                      <a:gd name="T25" fmla="*/ 931 h 1021"/>
                      <a:gd name="T26" fmla="*/ 579 w 1919"/>
                      <a:gd name="T27" fmla="*/ 1020 h 1021"/>
                      <a:gd name="T28" fmla="*/ 185 w 1919"/>
                      <a:gd name="T29" fmla="*/ 955 h 1021"/>
                      <a:gd name="T30" fmla="*/ 62 w 1919"/>
                      <a:gd name="T31" fmla="*/ 756 h 1021"/>
                      <a:gd name="T32" fmla="*/ 62 w 1919"/>
                      <a:gd name="T33" fmla="*/ 552 h 1021"/>
                      <a:gd name="T34" fmla="*/ 0 w 1919"/>
                      <a:gd name="T35" fmla="*/ 380 h 1021"/>
                      <a:gd name="T36" fmla="*/ 591 w 1919"/>
                      <a:gd name="T37" fmla="*/ 103 h 1021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60000 65536"/>
                      <a:gd name="T43" fmla="*/ 0 60000 65536"/>
                      <a:gd name="T44" fmla="*/ 0 60000 65536"/>
                      <a:gd name="T45" fmla="*/ 0 60000 65536"/>
                      <a:gd name="T46" fmla="*/ 0 60000 65536"/>
                      <a:gd name="T47" fmla="*/ 0 60000 65536"/>
                      <a:gd name="T48" fmla="*/ 0 60000 65536"/>
                      <a:gd name="T49" fmla="*/ 0 60000 65536"/>
                      <a:gd name="T50" fmla="*/ 0 60000 65536"/>
                      <a:gd name="T51" fmla="*/ 0 60000 65536"/>
                      <a:gd name="T52" fmla="*/ 0 60000 65536"/>
                      <a:gd name="T53" fmla="*/ 0 60000 65536"/>
                      <a:gd name="T54" fmla="*/ 0 60000 65536"/>
                      <a:gd name="T55" fmla="*/ 0 60000 65536"/>
                      <a:gd name="T56" fmla="*/ 0 60000 65536"/>
                      <a:gd name="T57" fmla="*/ 0 w 1919"/>
                      <a:gd name="T58" fmla="*/ 0 h 1021"/>
                      <a:gd name="T59" fmla="*/ 1919 w 1919"/>
                      <a:gd name="T60" fmla="*/ 1021 h 1021"/>
                    </a:gdLst>
                    <a:ahLst/>
                    <a:cxnLst>
                      <a:cxn ang="T38">
                        <a:pos x="T0" y="T1"/>
                      </a:cxn>
                      <a:cxn ang="T39">
                        <a:pos x="T2" y="T3"/>
                      </a:cxn>
                      <a:cxn ang="T40">
                        <a:pos x="T4" y="T5"/>
                      </a:cxn>
                      <a:cxn ang="T41">
                        <a:pos x="T6" y="T7"/>
                      </a:cxn>
                      <a:cxn ang="T42">
                        <a:pos x="T8" y="T9"/>
                      </a:cxn>
                      <a:cxn ang="T43">
                        <a:pos x="T10" y="T11"/>
                      </a:cxn>
                      <a:cxn ang="T44">
                        <a:pos x="T12" y="T13"/>
                      </a:cxn>
                      <a:cxn ang="T45">
                        <a:pos x="T14" y="T15"/>
                      </a:cxn>
                      <a:cxn ang="T46">
                        <a:pos x="T16" y="T17"/>
                      </a:cxn>
                      <a:cxn ang="T47">
                        <a:pos x="T18" y="T19"/>
                      </a:cxn>
                      <a:cxn ang="T48">
                        <a:pos x="T20" y="T21"/>
                      </a:cxn>
                      <a:cxn ang="T49">
                        <a:pos x="T22" y="T23"/>
                      </a:cxn>
                      <a:cxn ang="T50">
                        <a:pos x="T24" y="T25"/>
                      </a:cxn>
                      <a:cxn ang="T51">
                        <a:pos x="T26" y="T27"/>
                      </a:cxn>
                      <a:cxn ang="T52">
                        <a:pos x="T28" y="T29"/>
                      </a:cxn>
                      <a:cxn ang="T53">
                        <a:pos x="T30" y="T31"/>
                      </a:cxn>
                      <a:cxn ang="T54">
                        <a:pos x="T32" y="T33"/>
                      </a:cxn>
                      <a:cxn ang="T55">
                        <a:pos x="T34" y="T35"/>
                      </a:cxn>
                      <a:cxn ang="T56">
                        <a:pos x="T36" y="T37"/>
                      </a:cxn>
                    </a:cxnLst>
                    <a:rect l="T57" t="T58" r="T59" b="T60"/>
                    <a:pathLst>
                      <a:path w="1919" h="1021">
                        <a:moveTo>
                          <a:pt x="591" y="103"/>
                        </a:moveTo>
                        <a:lnTo>
                          <a:pt x="671" y="30"/>
                        </a:lnTo>
                        <a:lnTo>
                          <a:pt x="1031" y="34"/>
                        </a:lnTo>
                        <a:lnTo>
                          <a:pt x="1283" y="0"/>
                        </a:lnTo>
                        <a:lnTo>
                          <a:pt x="1604" y="122"/>
                        </a:lnTo>
                        <a:lnTo>
                          <a:pt x="1763" y="89"/>
                        </a:lnTo>
                        <a:lnTo>
                          <a:pt x="1850" y="103"/>
                        </a:lnTo>
                        <a:lnTo>
                          <a:pt x="1869" y="405"/>
                        </a:lnTo>
                        <a:lnTo>
                          <a:pt x="1918" y="453"/>
                        </a:lnTo>
                        <a:lnTo>
                          <a:pt x="1770" y="688"/>
                        </a:lnTo>
                        <a:lnTo>
                          <a:pt x="1610" y="528"/>
                        </a:lnTo>
                        <a:lnTo>
                          <a:pt x="1566" y="609"/>
                        </a:lnTo>
                        <a:lnTo>
                          <a:pt x="1339" y="931"/>
                        </a:lnTo>
                        <a:lnTo>
                          <a:pt x="579" y="1020"/>
                        </a:lnTo>
                        <a:lnTo>
                          <a:pt x="185" y="955"/>
                        </a:lnTo>
                        <a:lnTo>
                          <a:pt x="62" y="756"/>
                        </a:lnTo>
                        <a:lnTo>
                          <a:pt x="62" y="552"/>
                        </a:lnTo>
                        <a:lnTo>
                          <a:pt x="0" y="380"/>
                        </a:lnTo>
                        <a:lnTo>
                          <a:pt x="591" y="103"/>
                        </a:lnTo>
                      </a:path>
                    </a:pathLst>
                  </a:custGeom>
                  <a:solidFill>
                    <a:srgbClr val="FFFFFF"/>
                  </a:solidFill>
                  <a:ln w="12700" cap="rnd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5621" name="Rectangle 92"/>
              <p:cNvSpPr>
                <a:spLocks noChangeAspect="1" noChangeArrowheads="1"/>
              </p:cNvSpPr>
              <p:nvPr/>
            </p:nvSpPr>
            <p:spPr bwMode="auto">
              <a:xfrm>
                <a:off x="3882" y="1210"/>
                <a:ext cx="23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 </a:t>
                </a:r>
              </a:p>
            </p:txBody>
          </p:sp>
          <p:sp>
            <p:nvSpPr>
              <p:cNvPr id="25622" name="Rectangle 93"/>
              <p:cNvSpPr>
                <a:spLocks noChangeAspect="1" noChangeArrowheads="1"/>
              </p:cNvSpPr>
              <p:nvPr/>
            </p:nvSpPr>
            <p:spPr bwMode="auto">
              <a:xfrm>
                <a:off x="2691" y="1666"/>
                <a:ext cx="200" cy="2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endParaRPr lang="en-US" sz="900" b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5623" name="Line 94"/>
              <p:cNvSpPr>
                <a:spLocks noChangeAspect="1" noChangeShapeType="1"/>
              </p:cNvSpPr>
              <p:nvPr/>
            </p:nvSpPr>
            <p:spPr bwMode="auto">
              <a:xfrm flipH="1">
                <a:off x="2908" y="2164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24" name="Line 95"/>
              <p:cNvSpPr>
                <a:spLocks noChangeAspect="1" noChangeShapeType="1"/>
              </p:cNvSpPr>
              <p:nvPr/>
            </p:nvSpPr>
            <p:spPr bwMode="auto">
              <a:xfrm flipH="1">
                <a:off x="3064" y="2164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25" name="Line 96"/>
              <p:cNvSpPr>
                <a:spLocks noChangeAspect="1" noChangeShapeType="1"/>
              </p:cNvSpPr>
              <p:nvPr/>
            </p:nvSpPr>
            <p:spPr bwMode="auto">
              <a:xfrm flipH="1">
                <a:off x="3116" y="2308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26" name="Line 97"/>
              <p:cNvSpPr>
                <a:spLocks noChangeAspect="1" noChangeShapeType="1"/>
              </p:cNvSpPr>
              <p:nvPr/>
            </p:nvSpPr>
            <p:spPr bwMode="auto">
              <a:xfrm flipH="1">
                <a:off x="2856" y="2404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27" name="Line 98"/>
              <p:cNvSpPr>
                <a:spLocks noChangeAspect="1" noChangeShapeType="1"/>
              </p:cNvSpPr>
              <p:nvPr/>
            </p:nvSpPr>
            <p:spPr bwMode="auto">
              <a:xfrm flipH="1">
                <a:off x="2960" y="2548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28" name="Line 99"/>
              <p:cNvSpPr>
                <a:spLocks noChangeAspect="1" noChangeShapeType="1"/>
              </p:cNvSpPr>
              <p:nvPr/>
            </p:nvSpPr>
            <p:spPr bwMode="auto">
              <a:xfrm flipH="1">
                <a:off x="3376" y="2212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29" name="Line 100"/>
              <p:cNvSpPr>
                <a:spLocks noChangeAspect="1" noChangeShapeType="1"/>
              </p:cNvSpPr>
              <p:nvPr/>
            </p:nvSpPr>
            <p:spPr bwMode="auto">
              <a:xfrm flipH="1">
                <a:off x="3064" y="2740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30" name="Line 101"/>
              <p:cNvSpPr>
                <a:spLocks noChangeAspect="1" noChangeShapeType="1"/>
              </p:cNvSpPr>
              <p:nvPr/>
            </p:nvSpPr>
            <p:spPr bwMode="auto">
              <a:xfrm flipH="1">
                <a:off x="3376" y="2644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31" name="Line 102"/>
              <p:cNvSpPr>
                <a:spLocks noChangeAspect="1" noChangeShapeType="1"/>
              </p:cNvSpPr>
              <p:nvPr/>
            </p:nvSpPr>
            <p:spPr bwMode="auto">
              <a:xfrm flipH="1">
                <a:off x="3636" y="2308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32" name="Line 103"/>
              <p:cNvSpPr>
                <a:spLocks noChangeAspect="1" noChangeShapeType="1"/>
              </p:cNvSpPr>
              <p:nvPr/>
            </p:nvSpPr>
            <p:spPr bwMode="auto">
              <a:xfrm flipH="1">
                <a:off x="3896" y="2212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33" name="Line 104"/>
              <p:cNvSpPr>
                <a:spLocks noChangeAspect="1" noChangeShapeType="1"/>
              </p:cNvSpPr>
              <p:nvPr/>
            </p:nvSpPr>
            <p:spPr bwMode="auto">
              <a:xfrm flipH="1">
                <a:off x="4052" y="2212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34" name="Line 105"/>
              <p:cNvSpPr>
                <a:spLocks noChangeAspect="1" noChangeShapeType="1"/>
              </p:cNvSpPr>
              <p:nvPr/>
            </p:nvSpPr>
            <p:spPr bwMode="auto">
              <a:xfrm flipH="1">
                <a:off x="3688" y="2644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35" name="Rectangle 106"/>
              <p:cNvSpPr>
                <a:spLocks noChangeAspect="1" noChangeArrowheads="1"/>
              </p:cNvSpPr>
              <p:nvPr/>
            </p:nvSpPr>
            <p:spPr bwMode="auto">
              <a:xfrm>
                <a:off x="3156" y="2384"/>
                <a:ext cx="201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endParaRPr lang="en-US" sz="900" b="0">
                  <a:solidFill>
                    <a:srgbClr val="FFFFFF"/>
                  </a:solidFill>
                  <a:latin typeface="Arial" pitchFamily="34" charset="0"/>
                </a:endParaRPr>
              </a:p>
            </p:txBody>
          </p:sp>
          <p:sp>
            <p:nvSpPr>
              <p:cNvPr id="25636" name="Line 107"/>
              <p:cNvSpPr>
                <a:spLocks noChangeAspect="1" noChangeShapeType="1"/>
              </p:cNvSpPr>
              <p:nvPr/>
            </p:nvSpPr>
            <p:spPr bwMode="auto">
              <a:xfrm flipH="1">
                <a:off x="3792" y="2740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37" name="Line 108"/>
              <p:cNvSpPr>
                <a:spLocks noChangeAspect="1" noChangeShapeType="1"/>
              </p:cNvSpPr>
              <p:nvPr/>
            </p:nvSpPr>
            <p:spPr bwMode="auto">
              <a:xfrm flipH="1">
                <a:off x="3220" y="3076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38" name="Line 109"/>
              <p:cNvSpPr>
                <a:spLocks noChangeAspect="1" noChangeShapeType="1"/>
              </p:cNvSpPr>
              <p:nvPr/>
            </p:nvSpPr>
            <p:spPr bwMode="auto">
              <a:xfrm flipH="1">
                <a:off x="3584" y="2980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39" name="Line 110"/>
              <p:cNvSpPr>
                <a:spLocks noChangeAspect="1" noChangeShapeType="1"/>
              </p:cNvSpPr>
              <p:nvPr/>
            </p:nvSpPr>
            <p:spPr bwMode="auto">
              <a:xfrm flipH="1">
                <a:off x="3220" y="2740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40" name="Line 111"/>
              <p:cNvSpPr>
                <a:spLocks noChangeAspect="1" noChangeShapeType="1"/>
              </p:cNvSpPr>
              <p:nvPr/>
            </p:nvSpPr>
            <p:spPr bwMode="auto">
              <a:xfrm flipH="1">
                <a:off x="3428" y="2932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41" name="Line 112"/>
              <p:cNvSpPr>
                <a:spLocks noChangeAspect="1" noChangeShapeType="1"/>
              </p:cNvSpPr>
              <p:nvPr/>
            </p:nvSpPr>
            <p:spPr bwMode="auto">
              <a:xfrm flipH="1">
                <a:off x="3064" y="2980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42" name="Line 113"/>
              <p:cNvSpPr>
                <a:spLocks noChangeAspect="1" noChangeShapeType="1"/>
              </p:cNvSpPr>
              <p:nvPr/>
            </p:nvSpPr>
            <p:spPr bwMode="auto">
              <a:xfrm flipH="1">
                <a:off x="2856" y="2836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43" name="Line 114"/>
              <p:cNvSpPr>
                <a:spLocks noChangeAspect="1" noChangeShapeType="1"/>
              </p:cNvSpPr>
              <p:nvPr/>
            </p:nvSpPr>
            <p:spPr bwMode="auto">
              <a:xfrm flipH="1">
                <a:off x="2700" y="2692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44" name="Line 115"/>
              <p:cNvSpPr>
                <a:spLocks noChangeAspect="1" noChangeShapeType="1"/>
              </p:cNvSpPr>
              <p:nvPr/>
            </p:nvSpPr>
            <p:spPr bwMode="auto">
              <a:xfrm flipH="1">
                <a:off x="3532" y="2692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5645" name="Line 116"/>
              <p:cNvSpPr>
                <a:spLocks noChangeAspect="1" noChangeShapeType="1"/>
              </p:cNvSpPr>
              <p:nvPr/>
            </p:nvSpPr>
            <p:spPr bwMode="auto">
              <a:xfrm flipH="1">
                <a:off x="3376" y="2788"/>
                <a:ext cx="112" cy="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GB"/>
              </a:p>
            </p:txBody>
          </p:sp>
          <p:grpSp>
            <p:nvGrpSpPr>
              <p:cNvPr id="19" name="Group 117"/>
              <p:cNvGrpSpPr>
                <a:grpSpLocks noChangeAspect="1"/>
              </p:cNvGrpSpPr>
              <p:nvPr/>
            </p:nvGrpSpPr>
            <p:grpSpPr bwMode="auto">
              <a:xfrm>
                <a:off x="1079" y="1715"/>
                <a:ext cx="1304" cy="782"/>
                <a:chOff x="996" y="1715"/>
                <a:chExt cx="1204" cy="782"/>
              </a:xfrm>
            </p:grpSpPr>
            <p:sp>
              <p:nvSpPr>
                <p:cNvPr id="25895" name="Rectangle 118"/>
                <p:cNvSpPr>
                  <a:spLocks noChangeAspect="1" noChangeArrowheads="1"/>
                </p:cNvSpPr>
                <p:nvPr/>
              </p:nvSpPr>
              <p:spPr bwMode="auto">
                <a:xfrm>
                  <a:off x="996" y="1715"/>
                  <a:ext cx="497" cy="24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/>
                  <a:r>
                    <a:rPr lang="en-GB" sz="900" b="0">
                      <a:latin typeface="Arial" pitchFamily="34" charset="0"/>
                    </a:rPr>
                    <a:t>gases</a:t>
                  </a:r>
                </a:p>
              </p:txBody>
            </p:sp>
            <p:sp>
              <p:nvSpPr>
                <p:cNvPr id="25896" name="Rectangle 119"/>
                <p:cNvSpPr>
                  <a:spLocks noChangeAspect="1" noChangeArrowheads="1"/>
                </p:cNvSpPr>
                <p:nvPr/>
              </p:nvSpPr>
              <p:spPr bwMode="auto">
                <a:xfrm>
                  <a:off x="996" y="2247"/>
                  <a:ext cx="626" cy="25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/>
                  <a:r>
                    <a:rPr lang="en-GB" sz="900" b="0">
                      <a:latin typeface="Arial" pitchFamily="34" charset="0"/>
                    </a:rPr>
                    <a:t>aerosols</a:t>
                  </a:r>
                  <a:endParaRPr lang="en-GB" sz="900" b="0">
                    <a:solidFill>
                      <a:srgbClr val="FFFFFF"/>
                    </a:solidFill>
                    <a:latin typeface="Arial" pitchFamily="34" charset="0"/>
                  </a:endParaRPr>
                </a:p>
              </p:txBody>
            </p:sp>
            <p:sp>
              <p:nvSpPr>
                <p:cNvPr id="25897" name="Rectangle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1204" y="2005"/>
                  <a:ext cx="253" cy="249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</p:spPr>
              <p:txBody>
                <a:bodyPr wrap="none" lIns="90488" tIns="44450" rIns="90488" bIns="44450">
                  <a:spAutoFit/>
                </a:bodyPr>
                <a:lstStyle/>
                <a:p>
                  <a:pPr eaLnBrk="0" hangingPunct="0"/>
                  <a:r>
                    <a:rPr lang="en-GB" sz="900" b="0">
                      <a:solidFill>
                        <a:srgbClr val="FFFFFF"/>
                      </a:solidFill>
                      <a:latin typeface="Arial" pitchFamily="34" charset="0"/>
                    </a:rPr>
                    <a:t>+</a:t>
                  </a:r>
                </a:p>
              </p:txBody>
            </p:sp>
            <p:sp>
              <p:nvSpPr>
                <p:cNvPr id="25898" name="Line 121"/>
                <p:cNvSpPr>
                  <a:spLocks noChangeAspect="1" noChangeShapeType="1"/>
                </p:cNvSpPr>
                <p:nvPr/>
              </p:nvSpPr>
              <p:spPr bwMode="auto">
                <a:xfrm flipV="1">
                  <a:off x="1928" y="1817"/>
                  <a:ext cx="272" cy="21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sp>
              <p:nvSpPr>
                <p:cNvPr id="25899" name="Line 122"/>
                <p:cNvSpPr>
                  <a:spLocks noChangeAspect="1" noChangeShapeType="1"/>
                </p:cNvSpPr>
                <p:nvPr/>
              </p:nvSpPr>
              <p:spPr bwMode="auto">
                <a:xfrm>
                  <a:off x="1928" y="2368"/>
                  <a:ext cx="272" cy="81"/>
                </a:xfrm>
                <a:prstGeom prst="line">
                  <a:avLst/>
                </a:prstGeom>
                <a:noFill/>
                <a:ln w="25400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</p:grpSp>
          <p:sp>
            <p:nvSpPr>
              <p:cNvPr id="25647" name="Rectangle 123"/>
              <p:cNvSpPr>
                <a:spLocks noChangeAspect="1" noChangeArrowheads="1"/>
              </p:cNvSpPr>
              <p:nvPr/>
            </p:nvSpPr>
            <p:spPr bwMode="auto">
              <a:xfrm>
                <a:off x="2845" y="1092"/>
                <a:ext cx="201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endParaRPr lang="en-US" sz="900" b="0">
                  <a:solidFill>
                    <a:srgbClr val="000000"/>
                  </a:solidFill>
                  <a:latin typeface="Arial" pitchFamily="34" charset="0"/>
                </a:endParaRPr>
              </a:p>
            </p:txBody>
          </p:sp>
          <p:sp>
            <p:nvSpPr>
              <p:cNvPr id="25648" name="Rectangle 124"/>
              <p:cNvSpPr>
                <a:spLocks noChangeAspect="1" noChangeArrowheads="1"/>
              </p:cNvSpPr>
              <p:nvPr/>
            </p:nvSpPr>
            <p:spPr bwMode="auto">
              <a:xfrm>
                <a:off x="2675" y="1186"/>
                <a:ext cx="235" cy="2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sp>
            <p:nvSpPr>
              <p:cNvPr id="25649" name="Rectangle 125"/>
              <p:cNvSpPr>
                <a:spLocks noChangeAspect="1" noChangeArrowheads="1"/>
              </p:cNvSpPr>
              <p:nvPr/>
            </p:nvSpPr>
            <p:spPr bwMode="auto">
              <a:xfrm>
                <a:off x="2778" y="1284"/>
                <a:ext cx="23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sp>
            <p:nvSpPr>
              <p:cNvPr id="25650" name="Rectangle 126"/>
              <p:cNvSpPr>
                <a:spLocks noChangeAspect="1" noChangeArrowheads="1"/>
              </p:cNvSpPr>
              <p:nvPr/>
            </p:nvSpPr>
            <p:spPr bwMode="auto">
              <a:xfrm>
                <a:off x="2882" y="1377"/>
                <a:ext cx="23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sp>
            <p:nvSpPr>
              <p:cNvPr id="25651" name="Rectangle 127"/>
              <p:cNvSpPr>
                <a:spLocks noChangeAspect="1" noChangeArrowheads="1"/>
              </p:cNvSpPr>
              <p:nvPr/>
            </p:nvSpPr>
            <p:spPr bwMode="auto">
              <a:xfrm>
                <a:off x="2726" y="1377"/>
                <a:ext cx="23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sp>
            <p:nvSpPr>
              <p:cNvPr id="25652" name="Rectangle 128"/>
              <p:cNvSpPr>
                <a:spLocks noChangeAspect="1" noChangeArrowheads="1"/>
              </p:cNvSpPr>
              <p:nvPr/>
            </p:nvSpPr>
            <p:spPr bwMode="auto">
              <a:xfrm>
                <a:off x="2726" y="1333"/>
                <a:ext cx="23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sp>
            <p:nvSpPr>
              <p:cNvPr id="25653" name="Rectangle 129"/>
              <p:cNvSpPr>
                <a:spLocks noChangeAspect="1" noChangeArrowheads="1"/>
              </p:cNvSpPr>
              <p:nvPr/>
            </p:nvSpPr>
            <p:spPr bwMode="auto">
              <a:xfrm>
                <a:off x="2829" y="1333"/>
                <a:ext cx="23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sp>
            <p:nvSpPr>
              <p:cNvPr id="25654" name="Rectangle 130"/>
              <p:cNvSpPr>
                <a:spLocks noChangeAspect="1" noChangeArrowheads="1"/>
              </p:cNvSpPr>
              <p:nvPr/>
            </p:nvSpPr>
            <p:spPr bwMode="auto">
              <a:xfrm>
                <a:off x="2829" y="1233"/>
                <a:ext cx="23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sp>
            <p:nvSpPr>
              <p:cNvPr id="25655" name="Rectangle 131"/>
              <p:cNvSpPr>
                <a:spLocks noChangeAspect="1" noChangeArrowheads="1"/>
              </p:cNvSpPr>
              <p:nvPr/>
            </p:nvSpPr>
            <p:spPr bwMode="auto">
              <a:xfrm>
                <a:off x="2829" y="1425"/>
                <a:ext cx="236" cy="2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sp>
            <p:nvSpPr>
              <p:cNvPr id="25656" name="Rectangle 132"/>
              <p:cNvSpPr>
                <a:spLocks noChangeAspect="1" noChangeArrowheads="1"/>
              </p:cNvSpPr>
              <p:nvPr/>
            </p:nvSpPr>
            <p:spPr bwMode="auto">
              <a:xfrm>
                <a:off x="2620" y="1333"/>
                <a:ext cx="23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sp>
            <p:nvSpPr>
              <p:cNvPr id="25657" name="Rectangle 133"/>
              <p:cNvSpPr>
                <a:spLocks noChangeAspect="1" noChangeArrowheads="1"/>
              </p:cNvSpPr>
              <p:nvPr/>
            </p:nvSpPr>
            <p:spPr bwMode="auto">
              <a:xfrm>
                <a:off x="2778" y="1186"/>
                <a:ext cx="236" cy="2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sp>
            <p:nvSpPr>
              <p:cNvPr id="25658" name="Rectangle 134"/>
              <p:cNvSpPr>
                <a:spLocks noChangeAspect="1" noChangeArrowheads="1"/>
              </p:cNvSpPr>
              <p:nvPr/>
            </p:nvSpPr>
            <p:spPr bwMode="auto">
              <a:xfrm>
                <a:off x="2726" y="1186"/>
                <a:ext cx="235" cy="249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sp>
            <p:nvSpPr>
              <p:cNvPr id="25659" name="Rectangle 135"/>
              <p:cNvSpPr>
                <a:spLocks noChangeAspect="1" noChangeArrowheads="1"/>
              </p:cNvSpPr>
              <p:nvPr/>
            </p:nvSpPr>
            <p:spPr bwMode="auto">
              <a:xfrm>
                <a:off x="2675" y="1233"/>
                <a:ext cx="235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</p:spPr>
            <p:txBody>
              <a:bodyPr wrap="none" lIns="90488" tIns="44450" rIns="90488" bIns="44450">
                <a:spAutoFit/>
              </a:bodyPr>
              <a:lstStyle/>
              <a:p>
                <a:pPr eaLnBrk="0" hangingPunct="0"/>
                <a:r>
                  <a:rPr lang="en-GB" sz="900" b="0">
                    <a:solidFill>
                      <a:srgbClr val="000000"/>
                    </a:solidFill>
                    <a:latin typeface="Arial" pitchFamily="34" charset="0"/>
                  </a:rPr>
                  <a:t>.</a:t>
                </a:r>
              </a:p>
            </p:txBody>
          </p:sp>
          <p:grpSp>
            <p:nvGrpSpPr>
              <p:cNvPr id="20" name="Group 136"/>
              <p:cNvGrpSpPr>
                <a:grpSpLocks noChangeAspect="1"/>
              </p:cNvGrpSpPr>
              <p:nvPr/>
            </p:nvGrpSpPr>
            <p:grpSpPr bwMode="auto">
              <a:xfrm>
                <a:off x="732" y="2640"/>
                <a:ext cx="3937" cy="1541"/>
                <a:chOff x="676" y="2640"/>
                <a:chExt cx="3634" cy="1541"/>
              </a:xfrm>
            </p:grpSpPr>
            <p:grpSp>
              <p:nvGrpSpPr>
                <p:cNvPr id="21" name="Group 137"/>
                <p:cNvGrpSpPr>
                  <a:grpSpLocks noChangeAspect="1"/>
                </p:cNvGrpSpPr>
                <p:nvPr/>
              </p:nvGrpSpPr>
              <p:grpSpPr bwMode="auto">
                <a:xfrm>
                  <a:off x="3125" y="3403"/>
                  <a:ext cx="192" cy="185"/>
                  <a:chOff x="3125" y="3403"/>
                  <a:chExt cx="192" cy="185"/>
                </a:xfrm>
              </p:grpSpPr>
              <p:grpSp>
                <p:nvGrpSpPr>
                  <p:cNvPr id="22" name="Group 13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25" y="3458"/>
                    <a:ext cx="192" cy="80"/>
                    <a:chOff x="3125" y="3458"/>
                    <a:chExt cx="192" cy="80"/>
                  </a:xfrm>
                </p:grpSpPr>
                <p:sp>
                  <p:nvSpPr>
                    <p:cNvPr id="25880" name="Freeform 13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127" y="3458"/>
                      <a:ext cx="187" cy="80"/>
                    </a:xfrm>
                    <a:custGeom>
                      <a:avLst/>
                      <a:gdLst>
                        <a:gd name="T0" fmla="*/ 186 w 187"/>
                        <a:gd name="T1" fmla="*/ 20 h 80"/>
                        <a:gd name="T2" fmla="*/ 0 w 187"/>
                        <a:gd name="T3" fmla="*/ 79 h 80"/>
                        <a:gd name="T4" fmla="*/ 0 w 187"/>
                        <a:gd name="T5" fmla="*/ 56 h 80"/>
                        <a:gd name="T6" fmla="*/ 186 w 187"/>
                        <a:gd name="T7" fmla="*/ 0 h 80"/>
                        <a:gd name="T8" fmla="*/ 186 w 187"/>
                        <a:gd name="T9" fmla="*/ 20 h 80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87"/>
                        <a:gd name="T16" fmla="*/ 0 h 80"/>
                        <a:gd name="T17" fmla="*/ 187 w 187"/>
                        <a:gd name="T18" fmla="*/ 80 h 80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87" h="80">
                          <a:moveTo>
                            <a:pt x="186" y="20"/>
                          </a:moveTo>
                          <a:lnTo>
                            <a:pt x="0" y="79"/>
                          </a:lnTo>
                          <a:lnTo>
                            <a:pt x="0" y="56"/>
                          </a:lnTo>
                          <a:lnTo>
                            <a:pt x="186" y="0"/>
                          </a:lnTo>
                          <a:lnTo>
                            <a:pt x="186" y="20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81" name="Line 14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125" y="3472"/>
                      <a:ext cx="192" cy="5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82" name="Line 14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137" y="3506"/>
                      <a:ext cx="0" cy="3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83" name="Line 14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168" y="3498"/>
                      <a:ext cx="0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84" name="Line 14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179" y="3494"/>
                      <a:ext cx="0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85" name="Line 144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189" y="3490"/>
                      <a:ext cx="0" cy="3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86" name="Line 14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200" y="3488"/>
                      <a:ext cx="0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87" name="Line 146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302" y="3458"/>
                      <a:ext cx="0" cy="2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88" name="Line 147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290" y="3460"/>
                      <a:ext cx="0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89" name="Line 148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280" y="3463"/>
                      <a:ext cx="0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90" name="Line 149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270" y="3467"/>
                      <a:ext cx="0" cy="2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91" name="Line 150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259" y="3471"/>
                      <a:ext cx="0" cy="2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92" name="Line 151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249" y="3475"/>
                      <a:ext cx="0" cy="2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93" name="Line 152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158" y="3503"/>
                      <a:ext cx="0" cy="2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94" name="Line 15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3147" y="3507"/>
                      <a:ext cx="0" cy="2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3" name="Group 15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177" y="3403"/>
                    <a:ext cx="80" cy="185"/>
                    <a:chOff x="3177" y="3403"/>
                    <a:chExt cx="80" cy="185"/>
                  </a:xfrm>
                </p:grpSpPr>
                <p:sp>
                  <p:nvSpPr>
                    <p:cNvPr id="25865" name="Freeform 155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177" y="3403"/>
                      <a:ext cx="80" cy="185"/>
                    </a:xfrm>
                    <a:custGeom>
                      <a:avLst/>
                      <a:gdLst>
                        <a:gd name="T0" fmla="*/ 59 w 80"/>
                        <a:gd name="T1" fmla="*/ 184 h 185"/>
                        <a:gd name="T2" fmla="*/ 0 w 80"/>
                        <a:gd name="T3" fmla="*/ 0 h 185"/>
                        <a:gd name="T4" fmla="*/ 23 w 80"/>
                        <a:gd name="T5" fmla="*/ 0 h 185"/>
                        <a:gd name="T6" fmla="*/ 79 w 80"/>
                        <a:gd name="T7" fmla="*/ 184 h 185"/>
                        <a:gd name="T8" fmla="*/ 59 w 80"/>
                        <a:gd name="T9" fmla="*/ 184 h 18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80"/>
                        <a:gd name="T16" fmla="*/ 0 h 185"/>
                        <a:gd name="T17" fmla="*/ 80 w 80"/>
                        <a:gd name="T18" fmla="*/ 185 h 18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80" h="185">
                          <a:moveTo>
                            <a:pt x="59" y="184"/>
                          </a:moveTo>
                          <a:lnTo>
                            <a:pt x="0" y="0"/>
                          </a:lnTo>
                          <a:lnTo>
                            <a:pt x="23" y="0"/>
                          </a:lnTo>
                          <a:lnTo>
                            <a:pt x="79" y="184"/>
                          </a:lnTo>
                          <a:lnTo>
                            <a:pt x="59" y="184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66" name="Line 15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193" y="3407"/>
                      <a:ext cx="50" cy="17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67" name="Line 15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177" y="3410"/>
                      <a:ext cx="3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68" name="Line 15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187" y="3441"/>
                      <a:ext cx="3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69" name="Line 15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191" y="3453"/>
                      <a:ext cx="3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70" name="Line 16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193" y="3464"/>
                      <a:ext cx="32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71" name="Line 16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197" y="3474"/>
                      <a:ext cx="3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72" name="Line 16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230" y="3576"/>
                      <a:ext cx="2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73" name="Line 16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225" y="3564"/>
                      <a:ext cx="3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74" name="Line 16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222" y="3553"/>
                      <a:ext cx="3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75" name="Line 16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220" y="3543"/>
                      <a:ext cx="2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76" name="Line 16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216" y="3533"/>
                      <a:ext cx="2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77" name="Line 16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213" y="3522"/>
                      <a:ext cx="2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78" name="Line 16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184" y="3431"/>
                      <a:ext cx="2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79" name="Line 16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182" y="3421"/>
                      <a:ext cx="2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4" name="Group 170"/>
                <p:cNvGrpSpPr>
                  <a:grpSpLocks noChangeAspect="1"/>
                </p:cNvGrpSpPr>
                <p:nvPr/>
              </p:nvGrpSpPr>
              <p:grpSpPr bwMode="auto">
                <a:xfrm>
                  <a:off x="2591" y="3159"/>
                  <a:ext cx="342" cy="345"/>
                  <a:chOff x="2591" y="3159"/>
                  <a:chExt cx="342" cy="345"/>
                </a:xfrm>
              </p:grpSpPr>
              <p:grpSp>
                <p:nvGrpSpPr>
                  <p:cNvPr id="25" name="Group 17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683" y="3159"/>
                    <a:ext cx="157" cy="345"/>
                    <a:chOff x="2683" y="3159"/>
                    <a:chExt cx="157" cy="345"/>
                  </a:xfrm>
                </p:grpSpPr>
                <p:sp>
                  <p:nvSpPr>
                    <p:cNvPr id="25848" name="Freeform 17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684" y="3163"/>
                      <a:ext cx="156" cy="341"/>
                    </a:xfrm>
                    <a:custGeom>
                      <a:avLst/>
                      <a:gdLst>
                        <a:gd name="T0" fmla="*/ 115 w 156"/>
                        <a:gd name="T1" fmla="*/ 0 h 341"/>
                        <a:gd name="T2" fmla="*/ 0 w 156"/>
                        <a:gd name="T3" fmla="*/ 340 h 341"/>
                        <a:gd name="T4" fmla="*/ 46 w 156"/>
                        <a:gd name="T5" fmla="*/ 340 h 341"/>
                        <a:gd name="T6" fmla="*/ 155 w 156"/>
                        <a:gd name="T7" fmla="*/ 0 h 341"/>
                        <a:gd name="T8" fmla="*/ 115 w 156"/>
                        <a:gd name="T9" fmla="*/ 0 h 34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56"/>
                        <a:gd name="T16" fmla="*/ 0 h 341"/>
                        <a:gd name="T17" fmla="*/ 156 w 156"/>
                        <a:gd name="T18" fmla="*/ 341 h 34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56" h="341">
                          <a:moveTo>
                            <a:pt x="115" y="0"/>
                          </a:moveTo>
                          <a:lnTo>
                            <a:pt x="0" y="340"/>
                          </a:lnTo>
                          <a:lnTo>
                            <a:pt x="46" y="340"/>
                          </a:lnTo>
                          <a:lnTo>
                            <a:pt x="155" y="0"/>
                          </a:lnTo>
                          <a:lnTo>
                            <a:pt x="115" y="0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49" name="Line 173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2709" y="3159"/>
                      <a:ext cx="104" cy="34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50" name="Line 17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683" y="3486"/>
                      <a:ext cx="5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51" name="Line 17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704" y="3429"/>
                      <a:ext cx="5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52" name="Line 17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712" y="3409"/>
                      <a:ext cx="5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53" name="Line 17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716" y="3391"/>
                      <a:ext cx="5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54" name="Line 17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723" y="3371"/>
                      <a:ext cx="5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55" name="Line 17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788" y="3184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56" name="Line 18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779" y="3206"/>
                      <a:ext cx="5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57" name="Line 18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773" y="3225"/>
                      <a:ext cx="5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58" name="Line 18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766" y="3243"/>
                      <a:ext cx="49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59" name="Line 18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761" y="3263"/>
                      <a:ext cx="4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60" name="Line 18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755" y="3282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61" name="Line 18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698" y="3449"/>
                      <a:ext cx="4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62" name="Line 18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693" y="3468"/>
                      <a:ext cx="4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6" name="Group 18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591" y="3267"/>
                    <a:ext cx="342" cy="196"/>
                    <a:chOff x="2591" y="3267"/>
                    <a:chExt cx="342" cy="196"/>
                  </a:xfrm>
                </p:grpSpPr>
                <p:sp>
                  <p:nvSpPr>
                    <p:cNvPr id="25833" name="Freeform 18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591" y="3267"/>
                      <a:ext cx="342" cy="196"/>
                    </a:xfrm>
                    <a:custGeom>
                      <a:avLst/>
                      <a:gdLst>
                        <a:gd name="T0" fmla="*/ 341 w 342"/>
                        <a:gd name="T1" fmla="*/ 145 h 196"/>
                        <a:gd name="T2" fmla="*/ 0 w 342"/>
                        <a:gd name="T3" fmla="*/ 0 h 196"/>
                        <a:gd name="T4" fmla="*/ 0 w 342"/>
                        <a:gd name="T5" fmla="*/ 58 h 196"/>
                        <a:gd name="T6" fmla="*/ 341 w 342"/>
                        <a:gd name="T7" fmla="*/ 195 h 196"/>
                        <a:gd name="T8" fmla="*/ 341 w 342"/>
                        <a:gd name="T9" fmla="*/ 145 h 19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42"/>
                        <a:gd name="T16" fmla="*/ 0 h 196"/>
                        <a:gd name="T17" fmla="*/ 342 w 342"/>
                        <a:gd name="T18" fmla="*/ 196 h 19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42" h="196">
                          <a:moveTo>
                            <a:pt x="341" y="145"/>
                          </a:moveTo>
                          <a:lnTo>
                            <a:pt x="0" y="0"/>
                          </a:lnTo>
                          <a:lnTo>
                            <a:pt x="0" y="58"/>
                          </a:lnTo>
                          <a:lnTo>
                            <a:pt x="341" y="195"/>
                          </a:lnTo>
                          <a:lnTo>
                            <a:pt x="341" y="145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34" name="Line 18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598" y="3297"/>
                      <a:ext cx="330" cy="13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35" name="Line 19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608" y="3274"/>
                      <a:ext cx="0" cy="5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36" name="Line 19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665" y="3301"/>
                      <a:ext cx="0" cy="4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37" name="Line 19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686" y="3311"/>
                      <a:ext cx="0" cy="4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38" name="Line 19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704" y="3316"/>
                      <a:ext cx="0" cy="5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39" name="Line 19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724" y="3325"/>
                      <a:ext cx="0" cy="4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40" name="Line 19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911" y="3408"/>
                      <a:ext cx="0" cy="3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41" name="Line 19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889" y="3396"/>
                      <a:ext cx="0" cy="4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42" name="Line 19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870" y="3389"/>
                      <a:ext cx="0" cy="4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43" name="Line 19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852" y="3380"/>
                      <a:ext cx="0" cy="4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44" name="Line 19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832" y="3373"/>
                      <a:ext cx="0" cy="4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45" name="Line 20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813" y="3366"/>
                      <a:ext cx="0" cy="3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46" name="Line 20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645" y="3293"/>
                      <a:ext cx="0" cy="4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47" name="Line 20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626" y="3287"/>
                      <a:ext cx="0" cy="3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7" name="Group 203"/>
                <p:cNvGrpSpPr>
                  <a:grpSpLocks noChangeAspect="1"/>
                </p:cNvGrpSpPr>
                <p:nvPr/>
              </p:nvGrpSpPr>
              <p:grpSpPr bwMode="auto">
                <a:xfrm>
                  <a:off x="1340" y="3328"/>
                  <a:ext cx="228" cy="179"/>
                  <a:chOff x="1340" y="3328"/>
                  <a:chExt cx="228" cy="179"/>
                </a:xfrm>
              </p:grpSpPr>
              <p:grpSp>
                <p:nvGrpSpPr>
                  <p:cNvPr id="28" name="Group 20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437" y="3328"/>
                    <a:ext cx="27" cy="164"/>
                    <a:chOff x="1437" y="3328"/>
                    <a:chExt cx="27" cy="164"/>
                  </a:xfrm>
                </p:grpSpPr>
                <p:sp>
                  <p:nvSpPr>
                    <p:cNvPr id="25823" name="Line 20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50" y="3343"/>
                      <a:ext cx="0" cy="14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24" name="Freeform 20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437" y="3328"/>
                      <a:ext cx="27" cy="164"/>
                    </a:xfrm>
                    <a:custGeom>
                      <a:avLst/>
                      <a:gdLst>
                        <a:gd name="T0" fmla="*/ 0 w 27"/>
                        <a:gd name="T1" fmla="*/ 0 h 164"/>
                        <a:gd name="T2" fmla="*/ 0 w 27"/>
                        <a:gd name="T3" fmla="*/ 159 h 164"/>
                        <a:gd name="T4" fmla="*/ 26 w 27"/>
                        <a:gd name="T5" fmla="*/ 163 h 164"/>
                        <a:gd name="T6" fmla="*/ 26 w 27"/>
                        <a:gd name="T7" fmla="*/ 19 h 164"/>
                        <a:gd name="T8" fmla="*/ 0 w 27"/>
                        <a:gd name="T9" fmla="*/ 0 h 16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7"/>
                        <a:gd name="T16" fmla="*/ 0 h 164"/>
                        <a:gd name="T17" fmla="*/ 27 w 27"/>
                        <a:gd name="T18" fmla="*/ 164 h 16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7" h="164">
                          <a:moveTo>
                            <a:pt x="0" y="0"/>
                          </a:moveTo>
                          <a:lnTo>
                            <a:pt x="0" y="159"/>
                          </a:lnTo>
                          <a:lnTo>
                            <a:pt x="26" y="163"/>
                          </a:lnTo>
                          <a:lnTo>
                            <a:pt x="26" y="19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25" name="Line 20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45" y="3348"/>
                      <a:ext cx="15" cy="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26" name="Line 20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45" y="3365"/>
                      <a:ext cx="15" cy="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27" name="Line 20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43" y="3380"/>
                      <a:ext cx="15" cy="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28" name="Line 21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43" y="3399"/>
                      <a:ext cx="15" cy="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29" name="Line 21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43" y="3416"/>
                      <a:ext cx="15" cy="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30" name="Line 21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43" y="3434"/>
                      <a:ext cx="15" cy="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9" name="Group 21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340" y="3404"/>
                    <a:ext cx="228" cy="103"/>
                    <a:chOff x="1340" y="3404"/>
                    <a:chExt cx="228" cy="103"/>
                  </a:xfrm>
                </p:grpSpPr>
                <p:sp>
                  <p:nvSpPr>
                    <p:cNvPr id="25808" name="Freeform 21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340" y="3404"/>
                      <a:ext cx="228" cy="103"/>
                    </a:xfrm>
                    <a:custGeom>
                      <a:avLst/>
                      <a:gdLst>
                        <a:gd name="T0" fmla="*/ 0 w 228"/>
                        <a:gd name="T1" fmla="*/ 76 h 103"/>
                        <a:gd name="T2" fmla="*/ 227 w 228"/>
                        <a:gd name="T3" fmla="*/ 0 h 103"/>
                        <a:gd name="T4" fmla="*/ 227 w 228"/>
                        <a:gd name="T5" fmla="*/ 30 h 103"/>
                        <a:gd name="T6" fmla="*/ 0 w 228"/>
                        <a:gd name="T7" fmla="*/ 102 h 103"/>
                        <a:gd name="T8" fmla="*/ 0 w 228"/>
                        <a:gd name="T9" fmla="*/ 76 h 10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28"/>
                        <a:gd name="T16" fmla="*/ 0 h 103"/>
                        <a:gd name="T17" fmla="*/ 228 w 228"/>
                        <a:gd name="T18" fmla="*/ 103 h 10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28" h="103">
                          <a:moveTo>
                            <a:pt x="0" y="76"/>
                          </a:moveTo>
                          <a:lnTo>
                            <a:pt x="227" y="0"/>
                          </a:lnTo>
                          <a:lnTo>
                            <a:pt x="227" y="30"/>
                          </a:lnTo>
                          <a:lnTo>
                            <a:pt x="0" y="102"/>
                          </a:lnTo>
                          <a:lnTo>
                            <a:pt x="0" y="76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809" name="Line 215"/>
                    <p:cNvSpPr>
                      <a:spLocks noChangeAspect="1" noChangeShapeType="1"/>
                    </p:cNvSpPr>
                    <p:nvPr/>
                  </p:nvSpPr>
                  <p:spPr bwMode="auto">
                    <a:xfrm flipV="1">
                      <a:off x="1343" y="3413"/>
                      <a:ext cx="219" cy="8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10" name="Line 2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57" y="3411"/>
                      <a:ext cx="0" cy="2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11" name="Line 21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19" y="3423"/>
                      <a:ext cx="0" cy="2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12" name="Line 2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05" y="3429"/>
                      <a:ext cx="0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13" name="Line 2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91" y="3431"/>
                      <a:ext cx="0" cy="2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14" name="Line 2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79" y="3436"/>
                      <a:ext cx="0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15" name="Line 22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55" y="3479"/>
                      <a:ext cx="0" cy="1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16" name="Line 22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69" y="3473"/>
                      <a:ext cx="0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17" name="Line 22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82" y="3469"/>
                      <a:ext cx="0" cy="2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18" name="Line 2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394" y="3464"/>
                      <a:ext cx="0" cy="1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19" name="Line 22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07" y="3461"/>
                      <a:ext cx="0" cy="1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20" name="Line 2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420" y="3457"/>
                      <a:ext cx="0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21" name="Line 22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33" y="3419"/>
                      <a:ext cx="0" cy="1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822" name="Line 22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45" y="3416"/>
                      <a:ext cx="0" cy="1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30" name="Group 229"/>
                <p:cNvGrpSpPr>
                  <a:grpSpLocks noChangeAspect="1"/>
                </p:cNvGrpSpPr>
                <p:nvPr/>
              </p:nvGrpSpPr>
              <p:grpSpPr bwMode="auto">
                <a:xfrm>
                  <a:off x="2127" y="3593"/>
                  <a:ext cx="294" cy="59"/>
                  <a:chOff x="2127" y="3593"/>
                  <a:chExt cx="294" cy="59"/>
                </a:xfrm>
              </p:grpSpPr>
              <p:sp>
                <p:nvSpPr>
                  <p:cNvPr id="25795" name="Freeform 230"/>
                  <p:cNvSpPr>
                    <a:spLocks noChangeAspect="1"/>
                  </p:cNvSpPr>
                  <p:nvPr/>
                </p:nvSpPr>
                <p:spPr bwMode="auto">
                  <a:xfrm>
                    <a:off x="2138" y="3593"/>
                    <a:ext cx="280" cy="1"/>
                  </a:xfrm>
                  <a:custGeom>
                    <a:avLst/>
                    <a:gdLst>
                      <a:gd name="T0" fmla="*/ 279 w 280"/>
                      <a:gd name="T1" fmla="*/ 0 h 1"/>
                      <a:gd name="T2" fmla="*/ 150 w 280"/>
                      <a:gd name="T3" fmla="*/ 0 h 1"/>
                      <a:gd name="T4" fmla="*/ 0 w 280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280"/>
                      <a:gd name="T10" fmla="*/ 0 h 1"/>
                      <a:gd name="T11" fmla="*/ 280 w 280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0" h="1">
                        <a:moveTo>
                          <a:pt x="279" y="0"/>
                        </a:moveTo>
                        <a:lnTo>
                          <a:pt x="150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796" name="Line 231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95" y="3600"/>
                    <a:ext cx="26" cy="52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797" name="Line 232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69" y="3599"/>
                    <a:ext cx="26" cy="4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798" name="Line 233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43" y="3599"/>
                    <a:ext cx="26" cy="4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799" name="Line 234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313" y="3602"/>
                    <a:ext cx="26" cy="4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800" name="Freeform 235"/>
                  <p:cNvSpPr>
                    <a:spLocks noChangeAspect="1"/>
                  </p:cNvSpPr>
                  <p:nvPr/>
                </p:nvSpPr>
                <p:spPr bwMode="auto">
                  <a:xfrm>
                    <a:off x="2127" y="3623"/>
                    <a:ext cx="280" cy="1"/>
                  </a:xfrm>
                  <a:custGeom>
                    <a:avLst/>
                    <a:gdLst>
                      <a:gd name="T0" fmla="*/ 279 w 280"/>
                      <a:gd name="T1" fmla="*/ 0 h 1"/>
                      <a:gd name="T2" fmla="*/ 150 w 280"/>
                      <a:gd name="T3" fmla="*/ 0 h 1"/>
                      <a:gd name="T4" fmla="*/ 0 w 280"/>
                      <a:gd name="T5" fmla="*/ 0 h 1"/>
                      <a:gd name="T6" fmla="*/ 0 60000 65536"/>
                      <a:gd name="T7" fmla="*/ 0 60000 65536"/>
                      <a:gd name="T8" fmla="*/ 0 60000 65536"/>
                      <a:gd name="T9" fmla="*/ 0 w 280"/>
                      <a:gd name="T10" fmla="*/ 0 h 1"/>
                      <a:gd name="T11" fmla="*/ 280 w 280"/>
                      <a:gd name="T12" fmla="*/ 1 h 1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280" h="1">
                        <a:moveTo>
                          <a:pt x="279" y="0"/>
                        </a:moveTo>
                        <a:lnTo>
                          <a:pt x="150" y="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801" name="Line 236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284" y="3601"/>
                    <a:ext cx="26" cy="4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802" name="Line 237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258" y="3599"/>
                    <a:ext cx="26" cy="4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803" name="Line 238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231" y="3600"/>
                    <a:ext cx="26" cy="4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804" name="Line 239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203" y="3600"/>
                    <a:ext cx="26" cy="4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  <p:sp>
                <p:nvSpPr>
                  <p:cNvPr id="25805" name="Line 240"/>
                  <p:cNvSpPr>
                    <a:spLocks noChangeAspect="1" noChangeShapeType="1"/>
                  </p:cNvSpPr>
                  <p:nvPr/>
                </p:nvSpPr>
                <p:spPr bwMode="auto">
                  <a:xfrm flipH="1">
                    <a:off x="2178" y="3598"/>
                    <a:ext cx="26" cy="49"/>
                  </a:xfrm>
                  <a:prstGeom prst="line">
                    <a:avLst/>
                  </a:prstGeom>
                  <a:noFill/>
                  <a:ln w="12700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GB"/>
                  </a:p>
                </p:txBody>
              </p:sp>
            </p:grpSp>
            <p:grpSp>
              <p:nvGrpSpPr>
                <p:cNvPr id="31" name="Group 241"/>
                <p:cNvGrpSpPr>
                  <a:grpSpLocks noChangeAspect="1"/>
                </p:cNvGrpSpPr>
                <p:nvPr/>
              </p:nvGrpSpPr>
              <p:grpSpPr bwMode="auto">
                <a:xfrm>
                  <a:off x="1660" y="3145"/>
                  <a:ext cx="71" cy="462"/>
                  <a:chOff x="1660" y="3145"/>
                  <a:chExt cx="71" cy="462"/>
                </a:xfrm>
              </p:grpSpPr>
              <p:sp>
                <p:nvSpPr>
                  <p:cNvPr id="25793" name="Freeform 242"/>
                  <p:cNvSpPr>
                    <a:spLocks noChangeAspect="1"/>
                  </p:cNvSpPr>
                  <p:nvPr/>
                </p:nvSpPr>
                <p:spPr bwMode="auto">
                  <a:xfrm>
                    <a:off x="1688" y="3145"/>
                    <a:ext cx="43" cy="462"/>
                  </a:xfrm>
                  <a:custGeom>
                    <a:avLst/>
                    <a:gdLst>
                      <a:gd name="T0" fmla="*/ 42 w 43"/>
                      <a:gd name="T1" fmla="*/ 18 h 462"/>
                      <a:gd name="T2" fmla="*/ 0 w 43"/>
                      <a:gd name="T3" fmla="*/ 0 h 462"/>
                      <a:gd name="T4" fmla="*/ 0 w 43"/>
                      <a:gd name="T5" fmla="*/ 461 h 462"/>
                      <a:gd name="T6" fmla="*/ 0 60000 65536"/>
                      <a:gd name="T7" fmla="*/ 0 60000 65536"/>
                      <a:gd name="T8" fmla="*/ 0 60000 65536"/>
                      <a:gd name="T9" fmla="*/ 0 w 43"/>
                      <a:gd name="T10" fmla="*/ 0 h 462"/>
                      <a:gd name="T11" fmla="*/ 43 w 43"/>
                      <a:gd name="T12" fmla="*/ 462 h 462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43" h="462">
                        <a:moveTo>
                          <a:pt x="42" y="18"/>
                        </a:moveTo>
                        <a:lnTo>
                          <a:pt x="0" y="0"/>
                        </a:lnTo>
                        <a:lnTo>
                          <a:pt x="0" y="461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794" name="Freeform 243"/>
                  <p:cNvSpPr>
                    <a:spLocks noChangeAspect="1"/>
                  </p:cNvSpPr>
                  <p:nvPr/>
                </p:nvSpPr>
                <p:spPr bwMode="auto">
                  <a:xfrm>
                    <a:off x="1660" y="3157"/>
                    <a:ext cx="71" cy="389"/>
                  </a:xfrm>
                  <a:custGeom>
                    <a:avLst/>
                    <a:gdLst>
                      <a:gd name="T0" fmla="*/ 70 w 71"/>
                      <a:gd name="T1" fmla="*/ 25 h 389"/>
                      <a:gd name="T2" fmla="*/ 0 w 71"/>
                      <a:gd name="T3" fmla="*/ 0 h 389"/>
                      <a:gd name="T4" fmla="*/ 55 w 71"/>
                      <a:gd name="T5" fmla="*/ 388 h 389"/>
                      <a:gd name="T6" fmla="*/ 0 60000 65536"/>
                      <a:gd name="T7" fmla="*/ 0 60000 65536"/>
                      <a:gd name="T8" fmla="*/ 0 60000 65536"/>
                      <a:gd name="T9" fmla="*/ 0 w 71"/>
                      <a:gd name="T10" fmla="*/ 0 h 389"/>
                      <a:gd name="T11" fmla="*/ 71 w 71"/>
                      <a:gd name="T12" fmla="*/ 389 h 389"/>
                    </a:gdLst>
                    <a:ahLst/>
                    <a:cxnLst>
                      <a:cxn ang="T6">
                        <a:pos x="T0" y="T1"/>
                      </a:cxn>
                      <a:cxn ang="T7">
                        <a:pos x="T2" y="T3"/>
                      </a:cxn>
                      <a:cxn ang="T8">
                        <a:pos x="T4" y="T5"/>
                      </a:cxn>
                    </a:cxnLst>
                    <a:rect l="T9" t="T10" r="T11" b="T12"/>
                    <a:pathLst>
                      <a:path w="71" h="389">
                        <a:moveTo>
                          <a:pt x="70" y="25"/>
                        </a:moveTo>
                        <a:lnTo>
                          <a:pt x="0" y="0"/>
                        </a:lnTo>
                        <a:lnTo>
                          <a:pt x="55" y="388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766" name="Group 244"/>
                <p:cNvGrpSpPr>
                  <a:grpSpLocks noChangeAspect="1"/>
                </p:cNvGrpSpPr>
                <p:nvPr/>
              </p:nvGrpSpPr>
              <p:grpSpPr bwMode="auto">
                <a:xfrm>
                  <a:off x="1814" y="2640"/>
                  <a:ext cx="445" cy="901"/>
                  <a:chOff x="1814" y="2640"/>
                  <a:chExt cx="445" cy="901"/>
                </a:xfrm>
              </p:grpSpPr>
              <p:sp>
                <p:nvSpPr>
                  <p:cNvPr id="25763" name="Freeform 245"/>
                  <p:cNvSpPr>
                    <a:spLocks noChangeAspect="1"/>
                  </p:cNvSpPr>
                  <p:nvPr/>
                </p:nvSpPr>
                <p:spPr bwMode="auto">
                  <a:xfrm>
                    <a:off x="1880" y="2646"/>
                    <a:ext cx="305" cy="893"/>
                  </a:xfrm>
                  <a:custGeom>
                    <a:avLst/>
                    <a:gdLst>
                      <a:gd name="T0" fmla="*/ 23 w 305"/>
                      <a:gd name="T1" fmla="*/ 12 h 893"/>
                      <a:gd name="T2" fmla="*/ 0 w 305"/>
                      <a:gd name="T3" fmla="*/ 0 h 893"/>
                      <a:gd name="T4" fmla="*/ 281 w 305"/>
                      <a:gd name="T5" fmla="*/ 886 h 893"/>
                      <a:gd name="T6" fmla="*/ 304 w 305"/>
                      <a:gd name="T7" fmla="*/ 892 h 893"/>
                      <a:gd name="T8" fmla="*/ 23 w 305"/>
                      <a:gd name="T9" fmla="*/ 12 h 89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05"/>
                      <a:gd name="T16" fmla="*/ 0 h 893"/>
                      <a:gd name="T17" fmla="*/ 305 w 305"/>
                      <a:gd name="T18" fmla="*/ 893 h 89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05" h="893">
                        <a:moveTo>
                          <a:pt x="23" y="12"/>
                        </a:moveTo>
                        <a:lnTo>
                          <a:pt x="0" y="0"/>
                        </a:lnTo>
                        <a:lnTo>
                          <a:pt x="281" y="886"/>
                        </a:lnTo>
                        <a:lnTo>
                          <a:pt x="304" y="892"/>
                        </a:lnTo>
                        <a:lnTo>
                          <a:pt x="23" y="12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764" name="Freeform 246"/>
                  <p:cNvSpPr>
                    <a:spLocks noChangeAspect="1"/>
                  </p:cNvSpPr>
                  <p:nvPr/>
                </p:nvSpPr>
                <p:spPr bwMode="auto">
                  <a:xfrm>
                    <a:off x="1814" y="2640"/>
                    <a:ext cx="217" cy="416"/>
                  </a:xfrm>
                  <a:custGeom>
                    <a:avLst/>
                    <a:gdLst>
                      <a:gd name="T0" fmla="*/ 66 w 217"/>
                      <a:gd name="T1" fmla="*/ 12 h 416"/>
                      <a:gd name="T2" fmla="*/ 0 w 217"/>
                      <a:gd name="T3" fmla="*/ 0 h 416"/>
                      <a:gd name="T4" fmla="*/ 114 w 217"/>
                      <a:gd name="T5" fmla="*/ 360 h 416"/>
                      <a:gd name="T6" fmla="*/ 156 w 217"/>
                      <a:gd name="T7" fmla="*/ 378 h 416"/>
                      <a:gd name="T8" fmla="*/ 216 w 217"/>
                      <a:gd name="T9" fmla="*/ 415 h 41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17"/>
                      <a:gd name="T16" fmla="*/ 0 h 416"/>
                      <a:gd name="T17" fmla="*/ 217 w 217"/>
                      <a:gd name="T18" fmla="*/ 416 h 41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17" h="416">
                        <a:moveTo>
                          <a:pt x="66" y="12"/>
                        </a:moveTo>
                        <a:lnTo>
                          <a:pt x="0" y="0"/>
                        </a:lnTo>
                        <a:lnTo>
                          <a:pt x="114" y="360"/>
                        </a:lnTo>
                        <a:lnTo>
                          <a:pt x="156" y="378"/>
                        </a:lnTo>
                        <a:lnTo>
                          <a:pt x="216" y="415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765" name="Freeform 247"/>
                  <p:cNvSpPr>
                    <a:spLocks noChangeAspect="1"/>
                  </p:cNvSpPr>
                  <p:nvPr/>
                </p:nvSpPr>
                <p:spPr bwMode="auto">
                  <a:xfrm>
                    <a:off x="2030" y="3097"/>
                    <a:ext cx="229" cy="444"/>
                  </a:xfrm>
                  <a:custGeom>
                    <a:avLst/>
                    <a:gdLst>
                      <a:gd name="T0" fmla="*/ 0 w 229"/>
                      <a:gd name="T1" fmla="*/ 0 h 444"/>
                      <a:gd name="T2" fmla="*/ 102 w 229"/>
                      <a:gd name="T3" fmla="*/ 48 h 444"/>
                      <a:gd name="T4" fmla="*/ 228 w 229"/>
                      <a:gd name="T5" fmla="*/ 443 h 444"/>
                      <a:gd name="T6" fmla="*/ 156 w 229"/>
                      <a:gd name="T7" fmla="*/ 443 h 44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229"/>
                      <a:gd name="T13" fmla="*/ 0 h 444"/>
                      <a:gd name="T14" fmla="*/ 229 w 229"/>
                      <a:gd name="T15" fmla="*/ 444 h 44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229" h="444">
                        <a:moveTo>
                          <a:pt x="0" y="0"/>
                        </a:moveTo>
                        <a:lnTo>
                          <a:pt x="102" y="48"/>
                        </a:lnTo>
                        <a:lnTo>
                          <a:pt x="228" y="443"/>
                        </a:lnTo>
                        <a:lnTo>
                          <a:pt x="156" y="443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5767" name="Group 24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50" y="3147"/>
                    <a:ext cx="200" cy="359"/>
                    <a:chOff x="2050" y="3147"/>
                    <a:chExt cx="200" cy="359"/>
                  </a:xfrm>
                </p:grpSpPr>
                <p:sp>
                  <p:nvSpPr>
                    <p:cNvPr id="25780" name="Line 24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050" y="3147"/>
                      <a:ext cx="8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81" name="Line 25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068" y="3177"/>
                      <a:ext cx="7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82" name="Line 25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077" y="3207"/>
                      <a:ext cx="77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83" name="Line 25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083" y="3237"/>
                      <a:ext cx="8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84" name="Line 25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101" y="3267"/>
                      <a:ext cx="68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85" name="Line 25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095" y="3297"/>
                      <a:ext cx="86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86" name="Line 25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170" y="3506"/>
                      <a:ext cx="80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87" name="Line 25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116" y="3324"/>
                      <a:ext cx="7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88" name="Line 25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125" y="3351"/>
                      <a:ext cx="7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89" name="Line 25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131" y="3384"/>
                      <a:ext cx="74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90" name="Line 25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149" y="3413"/>
                      <a:ext cx="65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91" name="Line 26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152" y="3446"/>
                      <a:ext cx="7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92" name="Line 26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2167" y="3476"/>
                      <a:ext cx="71" cy="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5806" name="Group 262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822" y="2665"/>
                    <a:ext cx="179" cy="344"/>
                    <a:chOff x="1822" y="2665"/>
                    <a:chExt cx="179" cy="344"/>
                  </a:xfrm>
                </p:grpSpPr>
                <p:sp>
                  <p:nvSpPr>
                    <p:cNvPr id="25768" name="Line 26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822" y="2665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69" name="Line 26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831" y="2692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70" name="Line 26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927" y="2989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71" name="Line 266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837" y="2719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72" name="Line 26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849" y="2749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73" name="Line 26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912" y="2956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74" name="Line 26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855" y="2779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75" name="Line 27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867" y="2809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76" name="Line 27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876" y="2839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77" name="Line 27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903" y="2926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78" name="Line 273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888" y="2869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79" name="Line 274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894" y="2899"/>
                      <a:ext cx="74" cy="2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5807" name="Group 275"/>
                <p:cNvGrpSpPr>
                  <a:grpSpLocks noChangeAspect="1"/>
                </p:cNvGrpSpPr>
                <p:nvPr/>
              </p:nvGrpSpPr>
              <p:grpSpPr bwMode="auto">
                <a:xfrm>
                  <a:off x="1543" y="2976"/>
                  <a:ext cx="924" cy="157"/>
                  <a:chOff x="1543" y="2976"/>
                  <a:chExt cx="924" cy="157"/>
                </a:xfrm>
              </p:grpSpPr>
              <p:sp>
                <p:nvSpPr>
                  <p:cNvPr id="25736" name="Freeform 276"/>
                  <p:cNvSpPr>
                    <a:spLocks noChangeAspect="1"/>
                  </p:cNvSpPr>
                  <p:nvPr/>
                </p:nvSpPr>
                <p:spPr bwMode="auto">
                  <a:xfrm>
                    <a:off x="1543" y="3006"/>
                    <a:ext cx="924" cy="102"/>
                  </a:xfrm>
                  <a:custGeom>
                    <a:avLst/>
                    <a:gdLst>
                      <a:gd name="T0" fmla="*/ 905 w 924"/>
                      <a:gd name="T1" fmla="*/ 79 h 102"/>
                      <a:gd name="T2" fmla="*/ 0 w 924"/>
                      <a:gd name="T3" fmla="*/ 0 h 102"/>
                      <a:gd name="T4" fmla="*/ 21 w 924"/>
                      <a:gd name="T5" fmla="*/ 23 h 102"/>
                      <a:gd name="T6" fmla="*/ 923 w 924"/>
                      <a:gd name="T7" fmla="*/ 101 h 102"/>
                      <a:gd name="T8" fmla="*/ 905 w 924"/>
                      <a:gd name="T9" fmla="*/ 79 h 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924"/>
                      <a:gd name="T16" fmla="*/ 0 h 102"/>
                      <a:gd name="T17" fmla="*/ 924 w 924"/>
                      <a:gd name="T18" fmla="*/ 102 h 10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924" h="102">
                        <a:moveTo>
                          <a:pt x="905" y="79"/>
                        </a:moveTo>
                        <a:lnTo>
                          <a:pt x="0" y="0"/>
                        </a:lnTo>
                        <a:lnTo>
                          <a:pt x="21" y="23"/>
                        </a:lnTo>
                        <a:lnTo>
                          <a:pt x="923" y="101"/>
                        </a:lnTo>
                        <a:lnTo>
                          <a:pt x="905" y="79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737" name="Freeform 277"/>
                  <p:cNvSpPr>
                    <a:spLocks noChangeAspect="1"/>
                  </p:cNvSpPr>
                  <p:nvPr/>
                </p:nvSpPr>
                <p:spPr bwMode="auto">
                  <a:xfrm>
                    <a:off x="2030" y="2976"/>
                    <a:ext cx="421" cy="110"/>
                  </a:xfrm>
                  <a:custGeom>
                    <a:avLst/>
                    <a:gdLst>
                      <a:gd name="T0" fmla="*/ 420 w 421"/>
                      <a:gd name="T1" fmla="*/ 109 h 110"/>
                      <a:gd name="T2" fmla="*/ 398 w 421"/>
                      <a:gd name="T3" fmla="*/ 36 h 110"/>
                      <a:gd name="T4" fmla="*/ 31 w 421"/>
                      <a:gd name="T5" fmla="*/ 0 h 110"/>
                      <a:gd name="T6" fmla="*/ 30 w 421"/>
                      <a:gd name="T7" fmla="*/ 42 h 110"/>
                      <a:gd name="T8" fmla="*/ 0 w 421"/>
                      <a:gd name="T9" fmla="*/ 79 h 110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21"/>
                      <a:gd name="T16" fmla="*/ 0 h 110"/>
                      <a:gd name="T17" fmla="*/ 421 w 421"/>
                      <a:gd name="T18" fmla="*/ 110 h 110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21" h="110">
                        <a:moveTo>
                          <a:pt x="420" y="109"/>
                        </a:moveTo>
                        <a:lnTo>
                          <a:pt x="398" y="36"/>
                        </a:lnTo>
                        <a:lnTo>
                          <a:pt x="31" y="0"/>
                        </a:lnTo>
                        <a:lnTo>
                          <a:pt x="30" y="42"/>
                        </a:lnTo>
                        <a:lnTo>
                          <a:pt x="0" y="79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5831" name="Group 278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067" y="2982"/>
                    <a:ext cx="346" cy="107"/>
                    <a:chOff x="2067" y="2982"/>
                    <a:chExt cx="346" cy="107"/>
                  </a:xfrm>
                </p:grpSpPr>
                <p:sp>
                  <p:nvSpPr>
                    <p:cNvPr id="25752" name="Line 27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400" y="3015"/>
                      <a:ext cx="13" cy="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53" name="Line 28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370" y="3012"/>
                      <a:ext cx="13" cy="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54" name="Line 28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337" y="3009"/>
                      <a:ext cx="13" cy="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55" name="Line 28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301" y="3006"/>
                      <a:ext cx="13" cy="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56" name="Line 28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265" y="3000"/>
                      <a:ext cx="13" cy="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57" name="Line 28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232" y="2994"/>
                      <a:ext cx="13" cy="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58" name="Line 28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202" y="2994"/>
                      <a:ext cx="13" cy="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59" name="Line 28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66" y="2991"/>
                      <a:ext cx="13" cy="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60" name="Line 28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33" y="2988"/>
                      <a:ext cx="13" cy="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61" name="Line 28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100" y="2985"/>
                      <a:ext cx="13" cy="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62" name="Line 28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2067" y="2982"/>
                      <a:ext cx="13" cy="7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5832" name="Group 290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565" y="3022"/>
                    <a:ext cx="454" cy="111"/>
                    <a:chOff x="1565" y="3022"/>
                    <a:chExt cx="454" cy="111"/>
                  </a:xfrm>
                </p:grpSpPr>
                <p:sp>
                  <p:nvSpPr>
                    <p:cNvPr id="25740" name="Freeform 291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565" y="3022"/>
                      <a:ext cx="454" cy="111"/>
                    </a:xfrm>
                    <a:custGeom>
                      <a:avLst/>
                      <a:gdLst>
                        <a:gd name="T0" fmla="*/ 0 w 454"/>
                        <a:gd name="T1" fmla="*/ 0 h 111"/>
                        <a:gd name="T2" fmla="*/ 43 w 454"/>
                        <a:gd name="T3" fmla="*/ 77 h 111"/>
                        <a:gd name="T4" fmla="*/ 411 w 454"/>
                        <a:gd name="T5" fmla="*/ 110 h 111"/>
                        <a:gd name="T6" fmla="*/ 417 w 454"/>
                        <a:gd name="T7" fmla="*/ 82 h 111"/>
                        <a:gd name="T8" fmla="*/ 429 w 454"/>
                        <a:gd name="T9" fmla="*/ 64 h 111"/>
                        <a:gd name="T10" fmla="*/ 453 w 454"/>
                        <a:gd name="T11" fmla="*/ 43 h 111"/>
                        <a:gd name="T12" fmla="*/ 0 60000 65536"/>
                        <a:gd name="T13" fmla="*/ 0 60000 6553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w 454"/>
                        <a:gd name="T19" fmla="*/ 0 h 111"/>
                        <a:gd name="T20" fmla="*/ 454 w 454"/>
                        <a:gd name="T21" fmla="*/ 111 h 111"/>
                      </a:gdLst>
                      <a:ahLst/>
                      <a:cxnLst>
                        <a:cxn ang="T12">
                          <a:pos x="T0" y="T1"/>
                        </a:cxn>
                        <a:cxn ang="T13">
                          <a:pos x="T2" y="T3"/>
                        </a:cxn>
                        <a:cxn ang="T14">
                          <a:pos x="T4" y="T5"/>
                        </a:cxn>
                        <a:cxn ang="T15">
                          <a:pos x="T6" y="T7"/>
                        </a:cxn>
                        <a:cxn ang="T16">
                          <a:pos x="T8" y="T9"/>
                        </a:cxn>
                        <a:cxn ang="T17">
                          <a:pos x="T10" y="T11"/>
                        </a:cxn>
                      </a:cxnLst>
                      <a:rect l="T18" t="T19" r="T20" b="T21"/>
                      <a:pathLst>
                        <a:path w="454" h="111">
                          <a:moveTo>
                            <a:pt x="0" y="0"/>
                          </a:moveTo>
                          <a:lnTo>
                            <a:pt x="43" y="77"/>
                          </a:lnTo>
                          <a:lnTo>
                            <a:pt x="411" y="110"/>
                          </a:lnTo>
                          <a:lnTo>
                            <a:pt x="417" y="82"/>
                          </a:lnTo>
                          <a:lnTo>
                            <a:pt x="429" y="64"/>
                          </a:lnTo>
                          <a:lnTo>
                            <a:pt x="453" y="43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41" name="Line 29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599" y="3028"/>
                      <a:ext cx="13" cy="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42" name="Line 29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632" y="3034"/>
                      <a:ext cx="13" cy="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43" name="Line 29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665" y="3037"/>
                      <a:ext cx="13" cy="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44" name="Line 29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698" y="3040"/>
                      <a:ext cx="13" cy="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45" name="Line 29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731" y="3043"/>
                      <a:ext cx="13" cy="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46" name="Line 29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959" y="3061"/>
                      <a:ext cx="13" cy="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47" name="Line 29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767" y="3049"/>
                      <a:ext cx="10" cy="5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48" name="Line 29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800" y="3052"/>
                      <a:ext cx="13" cy="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49" name="Line 30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833" y="3052"/>
                      <a:ext cx="13" cy="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50" name="Line 30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866" y="3055"/>
                      <a:ext cx="13" cy="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51" name="Line 30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926" y="3061"/>
                      <a:ext cx="13" cy="6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25863" name="Group 303"/>
                <p:cNvGrpSpPr>
                  <a:grpSpLocks noChangeAspect="1"/>
                </p:cNvGrpSpPr>
                <p:nvPr/>
              </p:nvGrpSpPr>
              <p:grpSpPr bwMode="auto">
                <a:xfrm>
                  <a:off x="3491" y="3205"/>
                  <a:ext cx="313" cy="233"/>
                  <a:chOff x="3491" y="3205"/>
                  <a:chExt cx="313" cy="233"/>
                </a:xfrm>
              </p:grpSpPr>
              <p:grpSp>
                <p:nvGrpSpPr>
                  <p:cNvPr id="25864" name="Group 304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630" y="3205"/>
                    <a:ext cx="40" cy="214"/>
                    <a:chOff x="3630" y="3205"/>
                    <a:chExt cx="40" cy="214"/>
                  </a:xfrm>
                </p:grpSpPr>
                <p:sp>
                  <p:nvSpPr>
                    <p:cNvPr id="25728" name="Line 30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51" y="3223"/>
                      <a:ext cx="0" cy="18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29" name="Freeform 30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634" y="3205"/>
                      <a:ext cx="35" cy="214"/>
                    </a:xfrm>
                    <a:custGeom>
                      <a:avLst/>
                      <a:gdLst>
                        <a:gd name="T0" fmla="*/ 34 w 35"/>
                        <a:gd name="T1" fmla="*/ 0 h 214"/>
                        <a:gd name="T2" fmla="*/ 34 w 35"/>
                        <a:gd name="T3" fmla="*/ 208 h 214"/>
                        <a:gd name="T4" fmla="*/ 0 w 35"/>
                        <a:gd name="T5" fmla="*/ 213 h 214"/>
                        <a:gd name="T6" fmla="*/ 0 w 35"/>
                        <a:gd name="T7" fmla="*/ 24 h 214"/>
                        <a:gd name="T8" fmla="*/ 34 w 35"/>
                        <a:gd name="T9" fmla="*/ 0 h 21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5"/>
                        <a:gd name="T16" fmla="*/ 0 h 214"/>
                        <a:gd name="T17" fmla="*/ 35 w 35"/>
                        <a:gd name="T18" fmla="*/ 214 h 21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5" h="214">
                          <a:moveTo>
                            <a:pt x="34" y="0"/>
                          </a:moveTo>
                          <a:lnTo>
                            <a:pt x="34" y="208"/>
                          </a:lnTo>
                          <a:lnTo>
                            <a:pt x="0" y="213"/>
                          </a:lnTo>
                          <a:lnTo>
                            <a:pt x="0" y="24"/>
                          </a:lnTo>
                          <a:lnTo>
                            <a:pt x="34" y="0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30" name="Line 30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630" y="3229"/>
                      <a:ext cx="38" cy="1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31" name="Line 30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630" y="3251"/>
                      <a:ext cx="38" cy="1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32" name="Line 309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632" y="3271"/>
                      <a:ext cx="38" cy="1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33" name="Line 310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632" y="3296"/>
                      <a:ext cx="38" cy="1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34" name="Line 311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632" y="3321"/>
                      <a:ext cx="38" cy="1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35" name="Line 312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3632" y="3343"/>
                      <a:ext cx="38" cy="1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25900" name="Group 313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3491" y="3304"/>
                    <a:ext cx="313" cy="134"/>
                    <a:chOff x="3491" y="3304"/>
                    <a:chExt cx="313" cy="134"/>
                  </a:xfrm>
                </p:grpSpPr>
                <p:sp>
                  <p:nvSpPr>
                    <p:cNvPr id="25713" name="Freeform 314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3494" y="3304"/>
                      <a:ext cx="306" cy="134"/>
                    </a:xfrm>
                    <a:custGeom>
                      <a:avLst/>
                      <a:gdLst>
                        <a:gd name="T0" fmla="*/ 305 w 306"/>
                        <a:gd name="T1" fmla="*/ 100 h 134"/>
                        <a:gd name="T2" fmla="*/ 0 w 306"/>
                        <a:gd name="T3" fmla="*/ 0 h 134"/>
                        <a:gd name="T4" fmla="*/ 0 w 306"/>
                        <a:gd name="T5" fmla="*/ 40 h 134"/>
                        <a:gd name="T6" fmla="*/ 305 w 306"/>
                        <a:gd name="T7" fmla="*/ 133 h 134"/>
                        <a:gd name="T8" fmla="*/ 305 w 306"/>
                        <a:gd name="T9" fmla="*/ 100 h 134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06"/>
                        <a:gd name="T16" fmla="*/ 0 h 134"/>
                        <a:gd name="T17" fmla="*/ 306 w 306"/>
                        <a:gd name="T18" fmla="*/ 134 h 134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06" h="134">
                          <a:moveTo>
                            <a:pt x="305" y="100"/>
                          </a:moveTo>
                          <a:lnTo>
                            <a:pt x="0" y="0"/>
                          </a:lnTo>
                          <a:lnTo>
                            <a:pt x="0" y="40"/>
                          </a:lnTo>
                          <a:lnTo>
                            <a:pt x="305" y="133"/>
                          </a:lnTo>
                          <a:lnTo>
                            <a:pt x="305" y="100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14" name="Line 31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3491" y="3318"/>
                      <a:ext cx="313" cy="10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15" name="Line 31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507" y="3311"/>
                      <a:ext cx="0" cy="3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16" name="Line 31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558" y="3328"/>
                      <a:ext cx="0" cy="30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17" name="Line 31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578" y="3336"/>
                      <a:ext cx="0" cy="2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18" name="Line 319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596" y="3339"/>
                      <a:ext cx="0" cy="3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19" name="Line 320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12" y="3345"/>
                      <a:ext cx="0" cy="2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20" name="Line 321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780" y="3401"/>
                      <a:ext cx="0" cy="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21" name="Line 322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761" y="3392"/>
                      <a:ext cx="0" cy="2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22" name="Line 32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743" y="3388"/>
                      <a:ext cx="0" cy="2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23" name="Line 32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726" y="3382"/>
                      <a:ext cx="0" cy="27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24" name="Line 325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710" y="3378"/>
                      <a:ext cx="0" cy="24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25" name="Line 32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692" y="3372"/>
                      <a:ext cx="0" cy="2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26" name="Line 327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542" y="3323"/>
                      <a:ext cx="0" cy="2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727" name="Line 32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3525" y="3319"/>
                      <a:ext cx="0" cy="2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sp>
              <p:nvSpPr>
                <p:cNvPr id="25669" name="Freeform 329"/>
                <p:cNvSpPr>
                  <a:spLocks noChangeAspect="1"/>
                </p:cNvSpPr>
                <p:nvPr/>
              </p:nvSpPr>
              <p:spPr bwMode="auto">
                <a:xfrm>
                  <a:off x="676" y="3055"/>
                  <a:ext cx="2576" cy="721"/>
                </a:xfrm>
                <a:custGeom>
                  <a:avLst/>
                  <a:gdLst>
                    <a:gd name="T0" fmla="*/ 2378 w 2576"/>
                    <a:gd name="T1" fmla="*/ 693 h 721"/>
                    <a:gd name="T2" fmla="*/ 1869 w 2576"/>
                    <a:gd name="T3" fmla="*/ 681 h 721"/>
                    <a:gd name="T4" fmla="*/ 1206 w 2576"/>
                    <a:gd name="T5" fmla="*/ 699 h 721"/>
                    <a:gd name="T6" fmla="*/ 272 w 2576"/>
                    <a:gd name="T7" fmla="*/ 711 h 721"/>
                    <a:gd name="T8" fmla="*/ 0 w 2576"/>
                    <a:gd name="T9" fmla="*/ 720 h 721"/>
                    <a:gd name="T10" fmla="*/ 96 w 2576"/>
                    <a:gd name="T11" fmla="*/ 435 h 721"/>
                    <a:gd name="T12" fmla="*/ 126 w 2576"/>
                    <a:gd name="T13" fmla="*/ 341 h 721"/>
                    <a:gd name="T14" fmla="*/ 191 w 2576"/>
                    <a:gd name="T15" fmla="*/ 435 h 721"/>
                    <a:gd name="T16" fmla="*/ 332 w 2576"/>
                    <a:gd name="T17" fmla="*/ 569 h 721"/>
                    <a:gd name="T18" fmla="*/ 362 w 2576"/>
                    <a:gd name="T19" fmla="*/ 474 h 721"/>
                    <a:gd name="T20" fmla="*/ 422 w 2576"/>
                    <a:gd name="T21" fmla="*/ 575 h 721"/>
                    <a:gd name="T22" fmla="*/ 649 w 2576"/>
                    <a:gd name="T23" fmla="*/ 557 h 721"/>
                    <a:gd name="T24" fmla="*/ 685 w 2576"/>
                    <a:gd name="T25" fmla="*/ 391 h 721"/>
                    <a:gd name="T26" fmla="*/ 775 w 2576"/>
                    <a:gd name="T27" fmla="*/ 367 h 721"/>
                    <a:gd name="T28" fmla="*/ 829 w 2576"/>
                    <a:gd name="T29" fmla="*/ 545 h 721"/>
                    <a:gd name="T30" fmla="*/ 871 w 2576"/>
                    <a:gd name="T31" fmla="*/ 511 h 721"/>
                    <a:gd name="T32" fmla="*/ 880 w 2576"/>
                    <a:gd name="T33" fmla="*/ 545 h 721"/>
                    <a:gd name="T34" fmla="*/ 903 w 2576"/>
                    <a:gd name="T35" fmla="*/ 476 h 721"/>
                    <a:gd name="T36" fmla="*/ 916 w 2576"/>
                    <a:gd name="T37" fmla="*/ 542 h 721"/>
                    <a:gd name="T38" fmla="*/ 1027 w 2576"/>
                    <a:gd name="T39" fmla="*/ 426 h 721"/>
                    <a:gd name="T40" fmla="*/ 1063 w 2576"/>
                    <a:gd name="T41" fmla="*/ 131 h 721"/>
                    <a:gd name="T42" fmla="*/ 1212 w 2576"/>
                    <a:gd name="T43" fmla="*/ 0 h 721"/>
                    <a:gd name="T44" fmla="*/ 1320 w 2576"/>
                    <a:gd name="T45" fmla="*/ 113 h 721"/>
                    <a:gd name="T46" fmla="*/ 1440 w 2576"/>
                    <a:gd name="T47" fmla="*/ 468 h 721"/>
                    <a:gd name="T48" fmla="*/ 1727 w 2576"/>
                    <a:gd name="T49" fmla="*/ 581 h 721"/>
                    <a:gd name="T50" fmla="*/ 1774 w 2576"/>
                    <a:gd name="T51" fmla="*/ 604 h 721"/>
                    <a:gd name="T52" fmla="*/ 1810 w 2576"/>
                    <a:gd name="T53" fmla="*/ 545 h 721"/>
                    <a:gd name="T54" fmla="*/ 1857 w 2576"/>
                    <a:gd name="T55" fmla="*/ 444 h 721"/>
                    <a:gd name="T56" fmla="*/ 1893 w 2576"/>
                    <a:gd name="T57" fmla="*/ 486 h 721"/>
                    <a:gd name="T58" fmla="*/ 1965 w 2576"/>
                    <a:gd name="T59" fmla="*/ 521 h 721"/>
                    <a:gd name="T60" fmla="*/ 2031 w 2576"/>
                    <a:gd name="T61" fmla="*/ 255 h 721"/>
                    <a:gd name="T62" fmla="*/ 2114 w 2576"/>
                    <a:gd name="T63" fmla="*/ 468 h 721"/>
                    <a:gd name="T64" fmla="*/ 2096 w 2576"/>
                    <a:gd name="T65" fmla="*/ 545 h 721"/>
                    <a:gd name="T66" fmla="*/ 2180 w 2576"/>
                    <a:gd name="T67" fmla="*/ 509 h 721"/>
                    <a:gd name="T68" fmla="*/ 2246 w 2576"/>
                    <a:gd name="T69" fmla="*/ 539 h 721"/>
                    <a:gd name="T70" fmla="*/ 2306 w 2576"/>
                    <a:gd name="T71" fmla="*/ 468 h 721"/>
                    <a:gd name="T72" fmla="*/ 2390 w 2576"/>
                    <a:gd name="T73" fmla="*/ 539 h 721"/>
                    <a:gd name="T74" fmla="*/ 2473 w 2576"/>
                    <a:gd name="T75" fmla="*/ 438 h 721"/>
                    <a:gd name="T76" fmla="*/ 2575 w 2576"/>
                    <a:gd name="T77" fmla="*/ 545 h 721"/>
                    <a:gd name="T78" fmla="*/ 2545 w 2576"/>
                    <a:gd name="T79" fmla="*/ 604 h 721"/>
                    <a:gd name="T80" fmla="*/ 2569 w 2576"/>
                    <a:gd name="T81" fmla="*/ 693 h 721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w 2576"/>
                    <a:gd name="T124" fmla="*/ 0 h 721"/>
                    <a:gd name="T125" fmla="*/ 2576 w 2576"/>
                    <a:gd name="T126" fmla="*/ 721 h 721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T123" t="T124" r="T125" b="T126"/>
                  <a:pathLst>
                    <a:path w="2576" h="721">
                      <a:moveTo>
                        <a:pt x="2569" y="693"/>
                      </a:moveTo>
                      <a:lnTo>
                        <a:pt x="2378" y="693"/>
                      </a:lnTo>
                      <a:lnTo>
                        <a:pt x="2126" y="693"/>
                      </a:lnTo>
                      <a:lnTo>
                        <a:pt x="1869" y="681"/>
                      </a:lnTo>
                      <a:lnTo>
                        <a:pt x="1649" y="687"/>
                      </a:lnTo>
                      <a:lnTo>
                        <a:pt x="1206" y="699"/>
                      </a:lnTo>
                      <a:lnTo>
                        <a:pt x="949" y="687"/>
                      </a:lnTo>
                      <a:lnTo>
                        <a:pt x="272" y="711"/>
                      </a:lnTo>
                      <a:lnTo>
                        <a:pt x="135" y="717"/>
                      </a:lnTo>
                      <a:lnTo>
                        <a:pt x="0" y="720"/>
                      </a:lnTo>
                      <a:lnTo>
                        <a:pt x="18" y="435"/>
                      </a:lnTo>
                      <a:lnTo>
                        <a:pt x="96" y="435"/>
                      </a:lnTo>
                      <a:lnTo>
                        <a:pt x="96" y="347"/>
                      </a:lnTo>
                      <a:lnTo>
                        <a:pt x="126" y="341"/>
                      </a:lnTo>
                      <a:lnTo>
                        <a:pt x="138" y="435"/>
                      </a:lnTo>
                      <a:lnTo>
                        <a:pt x="191" y="435"/>
                      </a:lnTo>
                      <a:lnTo>
                        <a:pt x="200" y="586"/>
                      </a:lnTo>
                      <a:lnTo>
                        <a:pt x="332" y="569"/>
                      </a:lnTo>
                      <a:lnTo>
                        <a:pt x="332" y="509"/>
                      </a:lnTo>
                      <a:lnTo>
                        <a:pt x="362" y="474"/>
                      </a:lnTo>
                      <a:lnTo>
                        <a:pt x="422" y="497"/>
                      </a:lnTo>
                      <a:lnTo>
                        <a:pt x="422" y="575"/>
                      </a:lnTo>
                      <a:lnTo>
                        <a:pt x="643" y="527"/>
                      </a:lnTo>
                      <a:lnTo>
                        <a:pt x="649" y="557"/>
                      </a:lnTo>
                      <a:lnTo>
                        <a:pt x="685" y="557"/>
                      </a:lnTo>
                      <a:lnTo>
                        <a:pt x="685" y="391"/>
                      </a:lnTo>
                      <a:lnTo>
                        <a:pt x="745" y="385"/>
                      </a:lnTo>
                      <a:lnTo>
                        <a:pt x="775" y="367"/>
                      </a:lnTo>
                      <a:lnTo>
                        <a:pt x="828" y="503"/>
                      </a:lnTo>
                      <a:lnTo>
                        <a:pt x="829" y="545"/>
                      </a:lnTo>
                      <a:lnTo>
                        <a:pt x="870" y="545"/>
                      </a:lnTo>
                      <a:lnTo>
                        <a:pt x="871" y="511"/>
                      </a:lnTo>
                      <a:lnTo>
                        <a:pt x="880" y="511"/>
                      </a:lnTo>
                      <a:lnTo>
                        <a:pt x="880" y="545"/>
                      </a:lnTo>
                      <a:lnTo>
                        <a:pt x="903" y="542"/>
                      </a:lnTo>
                      <a:lnTo>
                        <a:pt x="903" y="476"/>
                      </a:lnTo>
                      <a:lnTo>
                        <a:pt x="916" y="474"/>
                      </a:lnTo>
                      <a:lnTo>
                        <a:pt x="916" y="542"/>
                      </a:lnTo>
                      <a:lnTo>
                        <a:pt x="979" y="539"/>
                      </a:lnTo>
                      <a:lnTo>
                        <a:pt x="1027" y="426"/>
                      </a:lnTo>
                      <a:lnTo>
                        <a:pt x="1057" y="315"/>
                      </a:lnTo>
                      <a:lnTo>
                        <a:pt x="1063" y="131"/>
                      </a:lnTo>
                      <a:lnTo>
                        <a:pt x="1015" y="131"/>
                      </a:lnTo>
                      <a:lnTo>
                        <a:pt x="1212" y="0"/>
                      </a:lnTo>
                      <a:lnTo>
                        <a:pt x="1374" y="113"/>
                      </a:lnTo>
                      <a:lnTo>
                        <a:pt x="1320" y="113"/>
                      </a:lnTo>
                      <a:lnTo>
                        <a:pt x="1380" y="326"/>
                      </a:lnTo>
                      <a:lnTo>
                        <a:pt x="1440" y="468"/>
                      </a:lnTo>
                      <a:lnTo>
                        <a:pt x="1511" y="586"/>
                      </a:lnTo>
                      <a:lnTo>
                        <a:pt x="1727" y="581"/>
                      </a:lnTo>
                      <a:lnTo>
                        <a:pt x="1721" y="604"/>
                      </a:lnTo>
                      <a:lnTo>
                        <a:pt x="1774" y="604"/>
                      </a:lnTo>
                      <a:lnTo>
                        <a:pt x="1774" y="557"/>
                      </a:lnTo>
                      <a:lnTo>
                        <a:pt x="1810" y="545"/>
                      </a:lnTo>
                      <a:lnTo>
                        <a:pt x="1804" y="462"/>
                      </a:lnTo>
                      <a:lnTo>
                        <a:pt x="1857" y="444"/>
                      </a:lnTo>
                      <a:lnTo>
                        <a:pt x="1857" y="480"/>
                      </a:lnTo>
                      <a:lnTo>
                        <a:pt x="1893" y="486"/>
                      </a:lnTo>
                      <a:lnTo>
                        <a:pt x="1899" y="515"/>
                      </a:lnTo>
                      <a:lnTo>
                        <a:pt x="1965" y="521"/>
                      </a:lnTo>
                      <a:lnTo>
                        <a:pt x="1959" y="285"/>
                      </a:lnTo>
                      <a:lnTo>
                        <a:pt x="2031" y="255"/>
                      </a:lnTo>
                      <a:lnTo>
                        <a:pt x="2102" y="297"/>
                      </a:lnTo>
                      <a:lnTo>
                        <a:pt x="2114" y="468"/>
                      </a:lnTo>
                      <a:lnTo>
                        <a:pt x="2096" y="468"/>
                      </a:lnTo>
                      <a:lnTo>
                        <a:pt x="2096" y="545"/>
                      </a:lnTo>
                      <a:lnTo>
                        <a:pt x="2174" y="545"/>
                      </a:lnTo>
                      <a:lnTo>
                        <a:pt x="2180" y="509"/>
                      </a:lnTo>
                      <a:lnTo>
                        <a:pt x="2240" y="509"/>
                      </a:lnTo>
                      <a:lnTo>
                        <a:pt x="2246" y="539"/>
                      </a:lnTo>
                      <a:lnTo>
                        <a:pt x="2306" y="545"/>
                      </a:lnTo>
                      <a:lnTo>
                        <a:pt x="2306" y="468"/>
                      </a:lnTo>
                      <a:lnTo>
                        <a:pt x="2372" y="468"/>
                      </a:lnTo>
                      <a:lnTo>
                        <a:pt x="2390" y="539"/>
                      </a:lnTo>
                      <a:lnTo>
                        <a:pt x="2473" y="539"/>
                      </a:lnTo>
                      <a:lnTo>
                        <a:pt x="2473" y="438"/>
                      </a:lnTo>
                      <a:lnTo>
                        <a:pt x="2533" y="432"/>
                      </a:lnTo>
                      <a:lnTo>
                        <a:pt x="2575" y="545"/>
                      </a:lnTo>
                      <a:lnTo>
                        <a:pt x="2545" y="545"/>
                      </a:lnTo>
                      <a:lnTo>
                        <a:pt x="2545" y="604"/>
                      </a:lnTo>
                      <a:lnTo>
                        <a:pt x="2575" y="604"/>
                      </a:lnTo>
                      <a:lnTo>
                        <a:pt x="2569" y="693"/>
                      </a:lnTo>
                    </a:path>
                  </a:pathLst>
                </a:custGeom>
                <a:solidFill>
                  <a:srgbClr val="CC99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70" name="Freeform 330"/>
                <p:cNvSpPr>
                  <a:spLocks noChangeAspect="1"/>
                </p:cNvSpPr>
                <p:nvPr/>
              </p:nvSpPr>
              <p:spPr bwMode="auto">
                <a:xfrm>
                  <a:off x="3151" y="3355"/>
                  <a:ext cx="1159" cy="364"/>
                </a:xfrm>
                <a:custGeom>
                  <a:avLst/>
                  <a:gdLst>
                    <a:gd name="T0" fmla="*/ 1158 w 1159"/>
                    <a:gd name="T1" fmla="*/ 363 h 364"/>
                    <a:gd name="T2" fmla="*/ 0 w 1159"/>
                    <a:gd name="T3" fmla="*/ 363 h 364"/>
                    <a:gd name="T4" fmla="*/ 6 w 1159"/>
                    <a:gd name="T5" fmla="*/ 334 h 364"/>
                    <a:gd name="T6" fmla="*/ 131 w 1159"/>
                    <a:gd name="T7" fmla="*/ 340 h 364"/>
                    <a:gd name="T8" fmla="*/ 167 w 1159"/>
                    <a:gd name="T9" fmla="*/ 310 h 364"/>
                    <a:gd name="T10" fmla="*/ 209 w 1159"/>
                    <a:gd name="T11" fmla="*/ 316 h 364"/>
                    <a:gd name="T12" fmla="*/ 215 w 1159"/>
                    <a:gd name="T13" fmla="*/ 345 h 364"/>
                    <a:gd name="T14" fmla="*/ 250 w 1159"/>
                    <a:gd name="T15" fmla="*/ 345 h 364"/>
                    <a:gd name="T16" fmla="*/ 250 w 1159"/>
                    <a:gd name="T17" fmla="*/ 290 h 364"/>
                    <a:gd name="T18" fmla="*/ 269 w 1159"/>
                    <a:gd name="T19" fmla="*/ 257 h 364"/>
                    <a:gd name="T20" fmla="*/ 305 w 1159"/>
                    <a:gd name="T21" fmla="*/ 263 h 364"/>
                    <a:gd name="T22" fmla="*/ 305 w 1159"/>
                    <a:gd name="T23" fmla="*/ 334 h 364"/>
                    <a:gd name="T24" fmla="*/ 335 w 1159"/>
                    <a:gd name="T25" fmla="*/ 334 h 364"/>
                    <a:gd name="T26" fmla="*/ 335 w 1159"/>
                    <a:gd name="T27" fmla="*/ 251 h 364"/>
                    <a:gd name="T28" fmla="*/ 412 w 1159"/>
                    <a:gd name="T29" fmla="*/ 230 h 364"/>
                    <a:gd name="T30" fmla="*/ 418 w 1159"/>
                    <a:gd name="T31" fmla="*/ 216 h 364"/>
                    <a:gd name="T32" fmla="*/ 442 w 1159"/>
                    <a:gd name="T33" fmla="*/ 41 h 364"/>
                    <a:gd name="T34" fmla="*/ 496 w 1159"/>
                    <a:gd name="T35" fmla="*/ 0 h 364"/>
                    <a:gd name="T36" fmla="*/ 537 w 1159"/>
                    <a:gd name="T37" fmla="*/ 35 h 364"/>
                    <a:gd name="T38" fmla="*/ 549 w 1159"/>
                    <a:gd name="T39" fmla="*/ 210 h 364"/>
                    <a:gd name="T40" fmla="*/ 609 w 1159"/>
                    <a:gd name="T41" fmla="*/ 257 h 364"/>
                    <a:gd name="T42" fmla="*/ 609 w 1159"/>
                    <a:gd name="T43" fmla="*/ 298 h 364"/>
                    <a:gd name="T44" fmla="*/ 633 w 1159"/>
                    <a:gd name="T45" fmla="*/ 287 h 364"/>
                    <a:gd name="T46" fmla="*/ 639 w 1159"/>
                    <a:gd name="T47" fmla="*/ 246 h 364"/>
                    <a:gd name="T48" fmla="*/ 713 w 1159"/>
                    <a:gd name="T49" fmla="*/ 245 h 364"/>
                    <a:gd name="T50" fmla="*/ 713 w 1159"/>
                    <a:gd name="T51" fmla="*/ 212 h 364"/>
                    <a:gd name="T52" fmla="*/ 728 w 1159"/>
                    <a:gd name="T53" fmla="*/ 218 h 364"/>
                    <a:gd name="T54" fmla="*/ 728 w 1159"/>
                    <a:gd name="T55" fmla="*/ 242 h 364"/>
                    <a:gd name="T56" fmla="*/ 752 w 1159"/>
                    <a:gd name="T57" fmla="*/ 246 h 364"/>
                    <a:gd name="T58" fmla="*/ 758 w 1159"/>
                    <a:gd name="T59" fmla="*/ 284 h 364"/>
                    <a:gd name="T60" fmla="*/ 865 w 1159"/>
                    <a:gd name="T61" fmla="*/ 284 h 364"/>
                    <a:gd name="T62" fmla="*/ 865 w 1159"/>
                    <a:gd name="T63" fmla="*/ 304 h 364"/>
                    <a:gd name="T64" fmla="*/ 919 w 1159"/>
                    <a:gd name="T65" fmla="*/ 310 h 364"/>
                    <a:gd name="T66" fmla="*/ 925 w 1159"/>
                    <a:gd name="T67" fmla="*/ 334 h 364"/>
                    <a:gd name="T68" fmla="*/ 972 w 1159"/>
                    <a:gd name="T69" fmla="*/ 336 h 364"/>
                    <a:gd name="T70" fmla="*/ 972 w 1159"/>
                    <a:gd name="T71" fmla="*/ 286 h 364"/>
                    <a:gd name="T72" fmla="*/ 987 w 1159"/>
                    <a:gd name="T73" fmla="*/ 286 h 364"/>
                    <a:gd name="T74" fmla="*/ 987 w 1159"/>
                    <a:gd name="T75" fmla="*/ 336 h 364"/>
                    <a:gd name="T76" fmla="*/ 1008 w 1159"/>
                    <a:gd name="T77" fmla="*/ 336 h 364"/>
                    <a:gd name="T78" fmla="*/ 1008 w 1159"/>
                    <a:gd name="T79" fmla="*/ 277 h 364"/>
                    <a:gd name="T80" fmla="*/ 1023 w 1159"/>
                    <a:gd name="T81" fmla="*/ 277 h 364"/>
                    <a:gd name="T82" fmla="*/ 1023 w 1159"/>
                    <a:gd name="T83" fmla="*/ 339 h 364"/>
                    <a:gd name="T84" fmla="*/ 1062 w 1159"/>
                    <a:gd name="T85" fmla="*/ 340 h 364"/>
                    <a:gd name="T86" fmla="*/ 1056 w 1159"/>
                    <a:gd name="T87" fmla="*/ 316 h 364"/>
                    <a:gd name="T88" fmla="*/ 1086 w 1159"/>
                    <a:gd name="T89" fmla="*/ 293 h 364"/>
                    <a:gd name="T90" fmla="*/ 1094 w 1159"/>
                    <a:gd name="T91" fmla="*/ 344 h 364"/>
                    <a:gd name="T92" fmla="*/ 1151 w 1159"/>
                    <a:gd name="T93" fmla="*/ 347 h 364"/>
                    <a:gd name="T94" fmla="*/ 1158 w 1159"/>
                    <a:gd name="T95" fmla="*/ 363 h 364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w 1159"/>
                    <a:gd name="T145" fmla="*/ 0 h 364"/>
                    <a:gd name="T146" fmla="*/ 1159 w 1159"/>
                    <a:gd name="T147" fmla="*/ 364 h 364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T144" t="T145" r="T146" b="T147"/>
                  <a:pathLst>
                    <a:path w="1159" h="364">
                      <a:moveTo>
                        <a:pt x="1158" y="363"/>
                      </a:moveTo>
                      <a:lnTo>
                        <a:pt x="0" y="363"/>
                      </a:lnTo>
                      <a:lnTo>
                        <a:pt x="6" y="334"/>
                      </a:lnTo>
                      <a:lnTo>
                        <a:pt x="131" y="340"/>
                      </a:lnTo>
                      <a:lnTo>
                        <a:pt x="167" y="310"/>
                      </a:lnTo>
                      <a:lnTo>
                        <a:pt x="209" y="316"/>
                      </a:lnTo>
                      <a:lnTo>
                        <a:pt x="215" y="345"/>
                      </a:lnTo>
                      <a:lnTo>
                        <a:pt x="250" y="345"/>
                      </a:lnTo>
                      <a:lnTo>
                        <a:pt x="250" y="290"/>
                      </a:lnTo>
                      <a:lnTo>
                        <a:pt x="269" y="257"/>
                      </a:lnTo>
                      <a:lnTo>
                        <a:pt x="305" y="263"/>
                      </a:lnTo>
                      <a:lnTo>
                        <a:pt x="305" y="334"/>
                      </a:lnTo>
                      <a:lnTo>
                        <a:pt x="335" y="334"/>
                      </a:lnTo>
                      <a:lnTo>
                        <a:pt x="335" y="251"/>
                      </a:lnTo>
                      <a:lnTo>
                        <a:pt x="412" y="230"/>
                      </a:lnTo>
                      <a:lnTo>
                        <a:pt x="418" y="216"/>
                      </a:lnTo>
                      <a:lnTo>
                        <a:pt x="442" y="41"/>
                      </a:lnTo>
                      <a:lnTo>
                        <a:pt x="496" y="0"/>
                      </a:lnTo>
                      <a:lnTo>
                        <a:pt x="537" y="35"/>
                      </a:lnTo>
                      <a:lnTo>
                        <a:pt x="549" y="210"/>
                      </a:lnTo>
                      <a:lnTo>
                        <a:pt x="609" y="257"/>
                      </a:lnTo>
                      <a:lnTo>
                        <a:pt x="609" y="298"/>
                      </a:lnTo>
                      <a:lnTo>
                        <a:pt x="633" y="287"/>
                      </a:lnTo>
                      <a:lnTo>
                        <a:pt x="639" y="246"/>
                      </a:lnTo>
                      <a:lnTo>
                        <a:pt x="713" y="245"/>
                      </a:lnTo>
                      <a:lnTo>
                        <a:pt x="713" y="212"/>
                      </a:lnTo>
                      <a:lnTo>
                        <a:pt x="728" y="218"/>
                      </a:lnTo>
                      <a:lnTo>
                        <a:pt x="728" y="242"/>
                      </a:lnTo>
                      <a:lnTo>
                        <a:pt x="752" y="246"/>
                      </a:lnTo>
                      <a:lnTo>
                        <a:pt x="758" y="284"/>
                      </a:lnTo>
                      <a:lnTo>
                        <a:pt x="865" y="284"/>
                      </a:lnTo>
                      <a:lnTo>
                        <a:pt x="865" y="304"/>
                      </a:lnTo>
                      <a:lnTo>
                        <a:pt x="919" y="310"/>
                      </a:lnTo>
                      <a:lnTo>
                        <a:pt x="925" y="334"/>
                      </a:lnTo>
                      <a:lnTo>
                        <a:pt x="972" y="336"/>
                      </a:lnTo>
                      <a:lnTo>
                        <a:pt x="972" y="286"/>
                      </a:lnTo>
                      <a:lnTo>
                        <a:pt x="987" y="286"/>
                      </a:lnTo>
                      <a:lnTo>
                        <a:pt x="987" y="336"/>
                      </a:lnTo>
                      <a:lnTo>
                        <a:pt x="1008" y="336"/>
                      </a:lnTo>
                      <a:lnTo>
                        <a:pt x="1008" y="277"/>
                      </a:lnTo>
                      <a:lnTo>
                        <a:pt x="1023" y="277"/>
                      </a:lnTo>
                      <a:lnTo>
                        <a:pt x="1023" y="339"/>
                      </a:lnTo>
                      <a:lnTo>
                        <a:pt x="1062" y="340"/>
                      </a:lnTo>
                      <a:lnTo>
                        <a:pt x="1056" y="316"/>
                      </a:lnTo>
                      <a:lnTo>
                        <a:pt x="1086" y="293"/>
                      </a:lnTo>
                      <a:lnTo>
                        <a:pt x="1094" y="344"/>
                      </a:lnTo>
                      <a:lnTo>
                        <a:pt x="1151" y="347"/>
                      </a:lnTo>
                      <a:lnTo>
                        <a:pt x="1158" y="363"/>
                      </a:lnTo>
                    </a:path>
                  </a:pathLst>
                </a:custGeom>
                <a:solidFill>
                  <a:srgbClr val="CC99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5671" name="Freeform 331"/>
                <p:cNvSpPr>
                  <a:spLocks noChangeAspect="1"/>
                </p:cNvSpPr>
                <p:nvPr/>
              </p:nvSpPr>
              <p:spPr bwMode="auto">
                <a:xfrm>
                  <a:off x="3494" y="3593"/>
                  <a:ext cx="197" cy="23"/>
                </a:xfrm>
                <a:custGeom>
                  <a:avLst/>
                  <a:gdLst>
                    <a:gd name="T0" fmla="*/ 0 w 197"/>
                    <a:gd name="T1" fmla="*/ 18 h 23"/>
                    <a:gd name="T2" fmla="*/ 69 w 197"/>
                    <a:gd name="T3" fmla="*/ 0 h 23"/>
                    <a:gd name="T4" fmla="*/ 196 w 197"/>
                    <a:gd name="T5" fmla="*/ 2 h 23"/>
                    <a:gd name="T6" fmla="*/ 124 w 197"/>
                    <a:gd name="T7" fmla="*/ 22 h 23"/>
                    <a:gd name="T8" fmla="*/ 0 w 197"/>
                    <a:gd name="T9" fmla="*/ 18 h 23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  <a:gd name="T15" fmla="*/ 0 w 197"/>
                    <a:gd name="T16" fmla="*/ 0 h 23"/>
                    <a:gd name="T17" fmla="*/ 197 w 197"/>
                    <a:gd name="T18" fmla="*/ 23 h 23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T15" t="T16" r="T17" b="T18"/>
                  <a:pathLst>
                    <a:path w="197" h="23">
                      <a:moveTo>
                        <a:pt x="0" y="18"/>
                      </a:moveTo>
                      <a:lnTo>
                        <a:pt x="69" y="0"/>
                      </a:lnTo>
                      <a:lnTo>
                        <a:pt x="196" y="2"/>
                      </a:lnTo>
                      <a:lnTo>
                        <a:pt x="124" y="22"/>
                      </a:lnTo>
                      <a:lnTo>
                        <a:pt x="0" y="18"/>
                      </a:lnTo>
                    </a:path>
                  </a:pathLst>
                </a:custGeom>
                <a:solidFill>
                  <a:srgbClr val="CC9900"/>
                </a:solidFill>
                <a:ln w="12700" cap="rnd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5901" name="Group 332"/>
                <p:cNvGrpSpPr>
                  <a:grpSpLocks noChangeAspect="1"/>
                </p:cNvGrpSpPr>
                <p:nvPr/>
              </p:nvGrpSpPr>
              <p:grpSpPr bwMode="auto">
                <a:xfrm>
                  <a:off x="2601" y="3776"/>
                  <a:ext cx="726" cy="125"/>
                  <a:chOff x="2601" y="3776"/>
                  <a:chExt cx="726" cy="125"/>
                </a:xfrm>
              </p:grpSpPr>
              <p:sp>
                <p:nvSpPr>
                  <p:cNvPr id="25708" name="Freeform 333"/>
                  <p:cNvSpPr>
                    <a:spLocks noChangeAspect="1"/>
                  </p:cNvSpPr>
                  <p:nvPr/>
                </p:nvSpPr>
                <p:spPr bwMode="auto">
                  <a:xfrm>
                    <a:off x="3241" y="3798"/>
                    <a:ext cx="8" cy="52"/>
                  </a:xfrm>
                  <a:custGeom>
                    <a:avLst/>
                    <a:gdLst>
                      <a:gd name="T0" fmla="*/ 7 w 8"/>
                      <a:gd name="T1" fmla="*/ 0 h 52"/>
                      <a:gd name="T2" fmla="*/ 0 w 8"/>
                      <a:gd name="T3" fmla="*/ 0 h 52"/>
                      <a:gd name="T4" fmla="*/ 0 w 8"/>
                      <a:gd name="T5" fmla="*/ 51 h 52"/>
                      <a:gd name="T6" fmla="*/ 7 w 8"/>
                      <a:gd name="T7" fmla="*/ 51 h 52"/>
                      <a:gd name="T8" fmla="*/ 7 w 8"/>
                      <a:gd name="T9" fmla="*/ 0 h 5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"/>
                      <a:gd name="T16" fmla="*/ 0 h 52"/>
                      <a:gd name="T17" fmla="*/ 8 w 8"/>
                      <a:gd name="T18" fmla="*/ 52 h 5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" h="52">
                        <a:moveTo>
                          <a:pt x="7" y="0"/>
                        </a:moveTo>
                        <a:lnTo>
                          <a:pt x="0" y="0"/>
                        </a:lnTo>
                        <a:lnTo>
                          <a:pt x="0" y="51"/>
                        </a:lnTo>
                        <a:lnTo>
                          <a:pt x="7" y="51"/>
                        </a:lnTo>
                        <a:lnTo>
                          <a:pt x="7" y="0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709" name="Freeform 334"/>
                  <p:cNvSpPr>
                    <a:spLocks noChangeAspect="1"/>
                  </p:cNvSpPr>
                  <p:nvPr/>
                </p:nvSpPr>
                <p:spPr bwMode="auto">
                  <a:xfrm>
                    <a:off x="2601" y="3855"/>
                    <a:ext cx="726" cy="46"/>
                  </a:xfrm>
                  <a:custGeom>
                    <a:avLst/>
                    <a:gdLst>
                      <a:gd name="T0" fmla="*/ 700 w 726"/>
                      <a:gd name="T1" fmla="*/ 45 h 46"/>
                      <a:gd name="T2" fmla="*/ 12 w 726"/>
                      <a:gd name="T3" fmla="*/ 45 h 46"/>
                      <a:gd name="T4" fmla="*/ 0 w 726"/>
                      <a:gd name="T5" fmla="*/ 0 h 46"/>
                      <a:gd name="T6" fmla="*/ 725 w 726"/>
                      <a:gd name="T7" fmla="*/ 0 h 46"/>
                      <a:gd name="T8" fmla="*/ 700 w 726"/>
                      <a:gd name="T9" fmla="*/ 45 h 46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726"/>
                      <a:gd name="T16" fmla="*/ 0 h 46"/>
                      <a:gd name="T17" fmla="*/ 726 w 726"/>
                      <a:gd name="T18" fmla="*/ 46 h 4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726" h="46">
                        <a:moveTo>
                          <a:pt x="700" y="45"/>
                        </a:moveTo>
                        <a:lnTo>
                          <a:pt x="12" y="45"/>
                        </a:lnTo>
                        <a:lnTo>
                          <a:pt x="0" y="0"/>
                        </a:lnTo>
                        <a:lnTo>
                          <a:pt x="725" y="0"/>
                        </a:lnTo>
                        <a:lnTo>
                          <a:pt x="700" y="45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710" name="Freeform 335"/>
                  <p:cNvSpPr>
                    <a:spLocks noChangeAspect="1"/>
                  </p:cNvSpPr>
                  <p:nvPr/>
                </p:nvSpPr>
                <p:spPr bwMode="auto">
                  <a:xfrm>
                    <a:off x="2662" y="3776"/>
                    <a:ext cx="350" cy="70"/>
                  </a:xfrm>
                  <a:custGeom>
                    <a:avLst/>
                    <a:gdLst>
                      <a:gd name="T0" fmla="*/ 349 w 350"/>
                      <a:gd name="T1" fmla="*/ 69 h 70"/>
                      <a:gd name="T2" fmla="*/ 349 w 350"/>
                      <a:gd name="T3" fmla="*/ 33 h 70"/>
                      <a:gd name="T4" fmla="*/ 290 w 350"/>
                      <a:gd name="T5" fmla="*/ 33 h 70"/>
                      <a:gd name="T6" fmla="*/ 290 w 350"/>
                      <a:gd name="T7" fmla="*/ 0 h 70"/>
                      <a:gd name="T8" fmla="*/ 276 w 350"/>
                      <a:gd name="T9" fmla="*/ 0 h 70"/>
                      <a:gd name="T10" fmla="*/ 276 w 350"/>
                      <a:gd name="T11" fmla="*/ 33 h 70"/>
                      <a:gd name="T12" fmla="*/ 101 w 350"/>
                      <a:gd name="T13" fmla="*/ 33 h 70"/>
                      <a:gd name="T14" fmla="*/ 101 w 350"/>
                      <a:gd name="T15" fmla="*/ 47 h 70"/>
                      <a:gd name="T16" fmla="*/ 58 w 350"/>
                      <a:gd name="T17" fmla="*/ 47 h 70"/>
                      <a:gd name="T18" fmla="*/ 58 w 350"/>
                      <a:gd name="T19" fmla="*/ 59 h 70"/>
                      <a:gd name="T20" fmla="*/ 0 w 350"/>
                      <a:gd name="T21" fmla="*/ 59 h 70"/>
                      <a:gd name="T22" fmla="*/ 0 w 350"/>
                      <a:gd name="T23" fmla="*/ 69 h 70"/>
                      <a:gd name="T24" fmla="*/ 349 w 350"/>
                      <a:gd name="T25" fmla="*/ 69 h 70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w 350"/>
                      <a:gd name="T40" fmla="*/ 0 h 70"/>
                      <a:gd name="T41" fmla="*/ 350 w 350"/>
                      <a:gd name="T42" fmla="*/ 70 h 70"/>
                    </a:gdLst>
                    <a:ahLst/>
                    <a:cxnLst>
                      <a:cxn ang="T26">
                        <a:pos x="T0" y="T1"/>
                      </a:cxn>
                      <a:cxn ang="T27">
                        <a:pos x="T2" y="T3"/>
                      </a:cxn>
                      <a:cxn ang="T28">
                        <a:pos x="T4" y="T5"/>
                      </a:cxn>
                      <a:cxn ang="T29">
                        <a:pos x="T6" y="T7"/>
                      </a:cxn>
                      <a:cxn ang="T30">
                        <a:pos x="T8" y="T9"/>
                      </a:cxn>
                      <a:cxn ang="T31">
                        <a:pos x="T10" y="T11"/>
                      </a:cxn>
                      <a:cxn ang="T32">
                        <a:pos x="T12" y="T13"/>
                      </a:cxn>
                      <a:cxn ang="T33">
                        <a:pos x="T14" y="T15"/>
                      </a:cxn>
                      <a:cxn ang="T34">
                        <a:pos x="T16" y="T17"/>
                      </a:cxn>
                      <a:cxn ang="T35">
                        <a:pos x="T18" y="T19"/>
                      </a:cxn>
                      <a:cxn ang="T36">
                        <a:pos x="T20" y="T21"/>
                      </a:cxn>
                      <a:cxn ang="T37">
                        <a:pos x="T22" y="T23"/>
                      </a:cxn>
                      <a:cxn ang="T38">
                        <a:pos x="T24" y="T25"/>
                      </a:cxn>
                    </a:cxnLst>
                    <a:rect l="T39" t="T40" r="T41" b="T42"/>
                    <a:pathLst>
                      <a:path w="350" h="70">
                        <a:moveTo>
                          <a:pt x="349" y="69"/>
                        </a:moveTo>
                        <a:lnTo>
                          <a:pt x="349" y="33"/>
                        </a:lnTo>
                        <a:lnTo>
                          <a:pt x="290" y="33"/>
                        </a:lnTo>
                        <a:lnTo>
                          <a:pt x="290" y="0"/>
                        </a:lnTo>
                        <a:lnTo>
                          <a:pt x="276" y="0"/>
                        </a:lnTo>
                        <a:lnTo>
                          <a:pt x="276" y="33"/>
                        </a:lnTo>
                        <a:lnTo>
                          <a:pt x="101" y="33"/>
                        </a:lnTo>
                        <a:lnTo>
                          <a:pt x="101" y="47"/>
                        </a:lnTo>
                        <a:lnTo>
                          <a:pt x="58" y="47"/>
                        </a:lnTo>
                        <a:lnTo>
                          <a:pt x="58" y="59"/>
                        </a:lnTo>
                        <a:lnTo>
                          <a:pt x="0" y="59"/>
                        </a:lnTo>
                        <a:lnTo>
                          <a:pt x="0" y="69"/>
                        </a:lnTo>
                        <a:lnTo>
                          <a:pt x="349" y="69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902" name="Group 336"/>
                <p:cNvGrpSpPr>
                  <a:grpSpLocks noChangeAspect="1"/>
                </p:cNvGrpSpPr>
                <p:nvPr/>
              </p:nvGrpSpPr>
              <p:grpSpPr bwMode="auto">
                <a:xfrm>
                  <a:off x="1351" y="3510"/>
                  <a:ext cx="1020" cy="408"/>
                  <a:chOff x="1351" y="3510"/>
                  <a:chExt cx="1020" cy="408"/>
                </a:xfrm>
              </p:grpSpPr>
              <p:grpSp>
                <p:nvGrpSpPr>
                  <p:cNvPr id="25915" name="Group 337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2126" y="3744"/>
                    <a:ext cx="205" cy="49"/>
                    <a:chOff x="2126" y="3744"/>
                    <a:chExt cx="205" cy="49"/>
                  </a:xfrm>
                </p:grpSpPr>
                <p:sp>
                  <p:nvSpPr>
                    <p:cNvPr id="25706" name="Freeform 338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26" y="3744"/>
                      <a:ext cx="199" cy="37"/>
                    </a:xfrm>
                    <a:custGeom>
                      <a:avLst/>
                      <a:gdLst>
                        <a:gd name="T0" fmla="*/ 198 w 199"/>
                        <a:gd name="T1" fmla="*/ 36 h 37"/>
                        <a:gd name="T2" fmla="*/ 114 w 199"/>
                        <a:gd name="T3" fmla="*/ 30 h 37"/>
                        <a:gd name="T4" fmla="*/ 54 w 199"/>
                        <a:gd name="T5" fmla="*/ 12 h 37"/>
                        <a:gd name="T6" fmla="*/ 0 w 199"/>
                        <a:gd name="T7" fmla="*/ 0 h 37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99"/>
                        <a:gd name="T13" fmla="*/ 0 h 37"/>
                        <a:gd name="T14" fmla="*/ 199 w 199"/>
                        <a:gd name="T15" fmla="*/ 37 h 37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99" h="37">
                          <a:moveTo>
                            <a:pt x="198" y="36"/>
                          </a:moveTo>
                          <a:lnTo>
                            <a:pt x="114" y="30"/>
                          </a:lnTo>
                          <a:lnTo>
                            <a:pt x="54" y="1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7" name="Freeform 33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2138" y="3774"/>
                      <a:ext cx="193" cy="19"/>
                    </a:xfrm>
                    <a:custGeom>
                      <a:avLst/>
                      <a:gdLst>
                        <a:gd name="T0" fmla="*/ 192 w 193"/>
                        <a:gd name="T1" fmla="*/ 6 h 19"/>
                        <a:gd name="T2" fmla="*/ 138 w 193"/>
                        <a:gd name="T3" fmla="*/ 18 h 19"/>
                        <a:gd name="T4" fmla="*/ 66 w 193"/>
                        <a:gd name="T5" fmla="*/ 18 h 19"/>
                        <a:gd name="T6" fmla="*/ 36 w 193"/>
                        <a:gd name="T7" fmla="*/ 12 h 19"/>
                        <a:gd name="T8" fmla="*/ 0 w 193"/>
                        <a:gd name="T9" fmla="*/ 0 h 19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93"/>
                        <a:gd name="T16" fmla="*/ 0 h 19"/>
                        <a:gd name="T17" fmla="*/ 193 w 193"/>
                        <a:gd name="T18" fmla="*/ 19 h 19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93" h="19">
                          <a:moveTo>
                            <a:pt x="192" y="6"/>
                          </a:moveTo>
                          <a:lnTo>
                            <a:pt x="138" y="18"/>
                          </a:lnTo>
                          <a:lnTo>
                            <a:pt x="66" y="18"/>
                          </a:lnTo>
                          <a:lnTo>
                            <a:pt x="36" y="12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697" name="Freeform 340"/>
                  <p:cNvSpPr>
                    <a:spLocks noChangeAspect="1"/>
                  </p:cNvSpPr>
                  <p:nvPr/>
                </p:nvSpPr>
                <p:spPr bwMode="auto">
                  <a:xfrm>
                    <a:off x="2317" y="3774"/>
                    <a:ext cx="8" cy="95"/>
                  </a:xfrm>
                  <a:custGeom>
                    <a:avLst/>
                    <a:gdLst>
                      <a:gd name="T0" fmla="*/ 7 w 8"/>
                      <a:gd name="T1" fmla="*/ 5 h 95"/>
                      <a:gd name="T2" fmla="*/ 7 w 8"/>
                      <a:gd name="T3" fmla="*/ 94 h 95"/>
                      <a:gd name="T4" fmla="*/ 0 w 8"/>
                      <a:gd name="T5" fmla="*/ 89 h 95"/>
                      <a:gd name="T6" fmla="*/ 0 w 8"/>
                      <a:gd name="T7" fmla="*/ 0 h 95"/>
                      <a:gd name="T8" fmla="*/ 7 w 8"/>
                      <a:gd name="T9" fmla="*/ 5 h 9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8"/>
                      <a:gd name="T16" fmla="*/ 0 h 95"/>
                      <a:gd name="T17" fmla="*/ 8 w 8"/>
                      <a:gd name="T18" fmla="*/ 95 h 9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8" h="95">
                        <a:moveTo>
                          <a:pt x="7" y="5"/>
                        </a:moveTo>
                        <a:lnTo>
                          <a:pt x="7" y="94"/>
                        </a:lnTo>
                        <a:lnTo>
                          <a:pt x="0" y="89"/>
                        </a:lnTo>
                        <a:lnTo>
                          <a:pt x="0" y="0"/>
                        </a:lnTo>
                        <a:lnTo>
                          <a:pt x="7" y="5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698" name="Rectangle 34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1445" y="3760"/>
                    <a:ext cx="699" cy="99"/>
                  </a:xfrm>
                  <a:prstGeom prst="rect">
                    <a:avLst/>
                  </a:prstGeom>
                  <a:solidFill>
                    <a:srgbClr val="CC9900"/>
                  </a:solidFill>
                  <a:ln w="12700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/>
                  </a:p>
                </p:txBody>
              </p:sp>
              <p:sp>
                <p:nvSpPr>
                  <p:cNvPr id="25699" name="Freeform 342"/>
                  <p:cNvSpPr>
                    <a:spLocks noChangeAspect="1"/>
                  </p:cNvSpPr>
                  <p:nvPr/>
                </p:nvSpPr>
                <p:spPr bwMode="auto">
                  <a:xfrm>
                    <a:off x="1658" y="3738"/>
                    <a:ext cx="139" cy="92"/>
                  </a:xfrm>
                  <a:custGeom>
                    <a:avLst/>
                    <a:gdLst>
                      <a:gd name="T0" fmla="*/ 138 w 139"/>
                      <a:gd name="T1" fmla="*/ 12 h 92"/>
                      <a:gd name="T2" fmla="*/ 138 w 139"/>
                      <a:gd name="T3" fmla="*/ 91 h 92"/>
                      <a:gd name="T4" fmla="*/ 0 w 139"/>
                      <a:gd name="T5" fmla="*/ 91 h 92"/>
                      <a:gd name="T6" fmla="*/ 0 w 139"/>
                      <a:gd name="T7" fmla="*/ 0 h 92"/>
                      <a:gd name="T8" fmla="*/ 138 w 139"/>
                      <a:gd name="T9" fmla="*/ 12 h 9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39"/>
                      <a:gd name="T16" fmla="*/ 0 h 92"/>
                      <a:gd name="T17" fmla="*/ 139 w 139"/>
                      <a:gd name="T18" fmla="*/ 92 h 9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39" h="92">
                        <a:moveTo>
                          <a:pt x="138" y="12"/>
                        </a:moveTo>
                        <a:lnTo>
                          <a:pt x="138" y="91"/>
                        </a:lnTo>
                        <a:lnTo>
                          <a:pt x="0" y="91"/>
                        </a:lnTo>
                        <a:lnTo>
                          <a:pt x="0" y="0"/>
                        </a:lnTo>
                        <a:lnTo>
                          <a:pt x="138" y="12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700" name="Freeform 343"/>
                  <p:cNvSpPr>
                    <a:spLocks noChangeAspect="1"/>
                  </p:cNvSpPr>
                  <p:nvPr/>
                </p:nvSpPr>
                <p:spPr bwMode="auto">
                  <a:xfrm>
                    <a:off x="1393" y="3510"/>
                    <a:ext cx="798" cy="245"/>
                  </a:xfrm>
                  <a:custGeom>
                    <a:avLst/>
                    <a:gdLst>
                      <a:gd name="T0" fmla="*/ 797 w 798"/>
                      <a:gd name="T1" fmla="*/ 244 h 245"/>
                      <a:gd name="T2" fmla="*/ 0 w 798"/>
                      <a:gd name="T3" fmla="*/ 244 h 245"/>
                      <a:gd name="T4" fmla="*/ 387 w 798"/>
                      <a:gd name="T5" fmla="*/ 0 h 245"/>
                      <a:gd name="T6" fmla="*/ 797 w 798"/>
                      <a:gd name="T7" fmla="*/ 244 h 245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798"/>
                      <a:gd name="T13" fmla="*/ 0 h 245"/>
                      <a:gd name="T14" fmla="*/ 798 w 798"/>
                      <a:gd name="T15" fmla="*/ 245 h 245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798" h="245">
                        <a:moveTo>
                          <a:pt x="797" y="244"/>
                        </a:moveTo>
                        <a:lnTo>
                          <a:pt x="0" y="244"/>
                        </a:lnTo>
                        <a:lnTo>
                          <a:pt x="387" y="0"/>
                        </a:lnTo>
                        <a:lnTo>
                          <a:pt x="797" y="244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5701" name="Freeform 344"/>
                  <p:cNvSpPr>
                    <a:spLocks noChangeAspect="1"/>
                  </p:cNvSpPr>
                  <p:nvPr/>
                </p:nvSpPr>
                <p:spPr bwMode="auto">
                  <a:xfrm>
                    <a:off x="1490" y="3546"/>
                    <a:ext cx="605" cy="184"/>
                  </a:xfrm>
                  <a:custGeom>
                    <a:avLst/>
                    <a:gdLst>
                      <a:gd name="T0" fmla="*/ 604 w 605"/>
                      <a:gd name="T1" fmla="*/ 183 h 184"/>
                      <a:gd name="T2" fmla="*/ 0 w 605"/>
                      <a:gd name="T3" fmla="*/ 183 h 184"/>
                      <a:gd name="T4" fmla="*/ 293 w 605"/>
                      <a:gd name="T5" fmla="*/ 0 h 184"/>
                      <a:gd name="T6" fmla="*/ 604 w 605"/>
                      <a:gd name="T7" fmla="*/ 183 h 184"/>
                      <a:gd name="T8" fmla="*/ 0 60000 65536"/>
                      <a:gd name="T9" fmla="*/ 0 60000 65536"/>
                      <a:gd name="T10" fmla="*/ 0 60000 65536"/>
                      <a:gd name="T11" fmla="*/ 0 60000 65536"/>
                      <a:gd name="T12" fmla="*/ 0 w 605"/>
                      <a:gd name="T13" fmla="*/ 0 h 184"/>
                      <a:gd name="T14" fmla="*/ 605 w 605"/>
                      <a:gd name="T15" fmla="*/ 184 h 184"/>
                    </a:gdLst>
                    <a:ahLst/>
                    <a:cxnLst>
                      <a:cxn ang="T8">
                        <a:pos x="T0" y="T1"/>
                      </a:cxn>
                      <a:cxn ang="T9">
                        <a:pos x="T2" y="T3"/>
                      </a:cxn>
                      <a:cxn ang="T10">
                        <a:pos x="T4" y="T5"/>
                      </a:cxn>
                      <a:cxn ang="T11">
                        <a:pos x="T6" y="T7"/>
                      </a:cxn>
                    </a:cxnLst>
                    <a:rect l="T12" t="T13" r="T14" b="T15"/>
                    <a:pathLst>
                      <a:path w="605" h="184">
                        <a:moveTo>
                          <a:pt x="604" y="183"/>
                        </a:moveTo>
                        <a:lnTo>
                          <a:pt x="0" y="183"/>
                        </a:lnTo>
                        <a:lnTo>
                          <a:pt x="293" y="0"/>
                        </a:lnTo>
                        <a:lnTo>
                          <a:pt x="604" y="183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5916" name="Group 345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1703" y="3620"/>
                    <a:ext cx="152" cy="78"/>
                    <a:chOff x="1703" y="3620"/>
                    <a:chExt cx="152" cy="78"/>
                  </a:xfrm>
                </p:grpSpPr>
                <p:sp>
                  <p:nvSpPr>
                    <p:cNvPr id="25704" name="Freeform 34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798" y="3620"/>
                      <a:ext cx="57" cy="78"/>
                    </a:xfrm>
                    <a:custGeom>
                      <a:avLst/>
                      <a:gdLst>
                        <a:gd name="T0" fmla="*/ 0 w 57"/>
                        <a:gd name="T1" fmla="*/ 0 h 78"/>
                        <a:gd name="T2" fmla="*/ 14 w 57"/>
                        <a:gd name="T3" fmla="*/ 3 h 78"/>
                        <a:gd name="T4" fmla="*/ 23 w 57"/>
                        <a:gd name="T5" fmla="*/ 7 h 78"/>
                        <a:gd name="T6" fmla="*/ 30 w 57"/>
                        <a:gd name="T7" fmla="*/ 12 h 78"/>
                        <a:gd name="T8" fmla="*/ 39 w 57"/>
                        <a:gd name="T9" fmla="*/ 19 h 78"/>
                        <a:gd name="T10" fmla="*/ 47 w 57"/>
                        <a:gd name="T11" fmla="*/ 29 h 78"/>
                        <a:gd name="T12" fmla="*/ 50 w 57"/>
                        <a:gd name="T13" fmla="*/ 35 h 78"/>
                        <a:gd name="T14" fmla="*/ 53 w 57"/>
                        <a:gd name="T15" fmla="*/ 46 h 78"/>
                        <a:gd name="T16" fmla="*/ 56 w 57"/>
                        <a:gd name="T17" fmla="*/ 60 h 78"/>
                        <a:gd name="T18" fmla="*/ 55 w 57"/>
                        <a:gd name="T19" fmla="*/ 77 h 78"/>
                        <a:gd name="T20" fmla="*/ 0 w 57"/>
                        <a:gd name="T21" fmla="*/ 77 h 78"/>
                        <a:gd name="T22" fmla="*/ 0 w 57"/>
                        <a:gd name="T23" fmla="*/ 0 h 78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57"/>
                        <a:gd name="T37" fmla="*/ 0 h 78"/>
                        <a:gd name="T38" fmla="*/ 57 w 57"/>
                        <a:gd name="T39" fmla="*/ 78 h 78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57" h="78">
                          <a:moveTo>
                            <a:pt x="0" y="0"/>
                          </a:moveTo>
                          <a:lnTo>
                            <a:pt x="14" y="3"/>
                          </a:lnTo>
                          <a:lnTo>
                            <a:pt x="23" y="7"/>
                          </a:lnTo>
                          <a:lnTo>
                            <a:pt x="30" y="12"/>
                          </a:lnTo>
                          <a:lnTo>
                            <a:pt x="39" y="19"/>
                          </a:lnTo>
                          <a:lnTo>
                            <a:pt x="47" y="29"/>
                          </a:lnTo>
                          <a:lnTo>
                            <a:pt x="50" y="35"/>
                          </a:lnTo>
                          <a:lnTo>
                            <a:pt x="53" y="46"/>
                          </a:lnTo>
                          <a:lnTo>
                            <a:pt x="56" y="60"/>
                          </a:lnTo>
                          <a:lnTo>
                            <a:pt x="55" y="77"/>
                          </a:lnTo>
                          <a:lnTo>
                            <a:pt x="0" y="77"/>
                          </a:lnTo>
                          <a:lnTo>
                            <a:pt x="0" y="0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705" name="Freeform 34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703" y="3620"/>
                      <a:ext cx="56" cy="78"/>
                    </a:xfrm>
                    <a:custGeom>
                      <a:avLst/>
                      <a:gdLst>
                        <a:gd name="T0" fmla="*/ 55 w 56"/>
                        <a:gd name="T1" fmla="*/ 0 h 78"/>
                        <a:gd name="T2" fmla="*/ 41 w 56"/>
                        <a:gd name="T3" fmla="*/ 2 h 78"/>
                        <a:gd name="T4" fmla="*/ 33 w 56"/>
                        <a:gd name="T5" fmla="*/ 6 h 78"/>
                        <a:gd name="T6" fmla="*/ 26 w 56"/>
                        <a:gd name="T7" fmla="*/ 11 h 78"/>
                        <a:gd name="T8" fmla="*/ 17 w 56"/>
                        <a:gd name="T9" fmla="*/ 19 h 78"/>
                        <a:gd name="T10" fmla="*/ 9 w 56"/>
                        <a:gd name="T11" fmla="*/ 28 h 78"/>
                        <a:gd name="T12" fmla="*/ 5 w 56"/>
                        <a:gd name="T13" fmla="*/ 35 h 78"/>
                        <a:gd name="T14" fmla="*/ 3 w 56"/>
                        <a:gd name="T15" fmla="*/ 45 h 78"/>
                        <a:gd name="T16" fmla="*/ 0 w 56"/>
                        <a:gd name="T17" fmla="*/ 59 h 78"/>
                        <a:gd name="T18" fmla="*/ 0 w 56"/>
                        <a:gd name="T19" fmla="*/ 77 h 78"/>
                        <a:gd name="T20" fmla="*/ 55 w 56"/>
                        <a:gd name="T21" fmla="*/ 77 h 78"/>
                        <a:gd name="T22" fmla="*/ 55 w 56"/>
                        <a:gd name="T23" fmla="*/ 0 h 78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w 56"/>
                        <a:gd name="T37" fmla="*/ 0 h 78"/>
                        <a:gd name="T38" fmla="*/ 56 w 56"/>
                        <a:gd name="T39" fmla="*/ 78 h 78"/>
                      </a:gdLst>
                      <a:ahLst/>
                      <a:cxnLst>
                        <a:cxn ang="T24">
                          <a:pos x="T0" y="T1"/>
                        </a:cxn>
                        <a:cxn ang="T25">
                          <a:pos x="T2" y="T3"/>
                        </a:cxn>
                        <a:cxn ang="T26">
                          <a:pos x="T4" y="T5"/>
                        </a:cxn>
                        <a:cxn ang="T27">
                          <a:pos x="T6" y="T7"/>
                        </a:cxn>
                        <a:cxn ang="T28">
                          <a:pos x="T8" y="T9"/>
                        </a:cxn>
                        <a:cxn ang="T29">
                          <a:pos x="T10" y="T11"/>
                        </a:cxn>
                        <a:cxn ang="T30">
                          <a:pos x="T12" y="T13"/>
                        </a:cxn>
                        <a:cxn ang="T31">
                          <a:pos x="T14" y="T15"/>
                        </a:cxn>
                        <a:cxn ang="T32">
                          <a:pos x="T16" y="T17"/>
                        </a:cxn>
                        <a:cxn ang="T33">
                          <a:pos x="T18" y="T19"/>
                        </a:cxn>
                        <a:cxn ang="T34">
                          <a:pos x="T20" y="T21"/>
                        </a:cxn>
                        <a:cxn ang="T35">
                          <a:pos x="T22" y="T23"/>
                        </a:cxn>
                      </a:cxnLst>
                      <a:rect l="T36" t="T37" r="T38" b="T39"/>
                      <a:pathLst>
                        <a:path w="56" h="78">
                          <a:moveTo>
                            <a:pt x="55" y="0"/>
                          </a:moveTo>
                          <a:lnTo>
                            <a:pt x="41" y="2"/>
                          </a:lnTo>
                          <a:lnTo>
                            <a:pt x="33" y="6"/>
                          </a:lnTo>
                          <a:lnTo>
                            <a:pt x="26" y="11"/>
                          </a:lnTo>
                          <a:lnTo>
                            <a:pt x="17" y="19"/>
                          </a:lnTo>
                          <a:lnTo>
                            <a:pt x="9" y="28"/>
                          </a:lnTo>
                          <a:lnTo>
                            <a:pt x="5" y="35"/>
                          </a:lnTo>
                          <a:lnTo>
                            <a:pt x="3" y="45"/>
                          </a:lnTo>
                          <a:lnTo>
                            <a:pt x="0" y="59"/>
                          </a:lnTo>
                          <a:lnTo>
                            <a:pt x="0" y="77"/>
                          </a:lnTo>
                          <a:lnTo>
                            <a:pt x="55" y="77"/>
                          </a:lnTo>
                          <a:lnTo>
                            <a:pt x="55" y="0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703" name="Freeform 348"/>
                  <p:cNvSpPr>
                    <a:spLocks noChangeAspect="1"/>
                  </p:cNvSpPr>
                  <p:nvPr/>
                </p:nvSpPr>
                <p:spPr bwMode="auto">
                  <a:xfrm>
                    <a:off x="1351" y="3859"/>
                    <a:ext cx="1020" cy="59"/>
                  </a:xfrm>
                  <a:custGeom>
                    <a:avLst/>
                    <a:gdLst>
                      <a:gd name="T0" fmla="*/ 1019 w 1020"/>
                      <a:gd name="T1" fmla="*/ 0 h 59"/>
                      <a:gd name="T2" fmla="*/ 948 w 1020"/>
                      <a:gd name="T3" fmla="*/ 58 h 59"/>
                      <a:gd name="T4" fmla="*/ 54 w 1020"/>
                      <a:gd name="T5" fmla="*/ 58 h 59"/>
                      <a:gd name="T6" fmla="*/ 0 w 1020"/>
                      <a:gd name="T7" fmla="*/ 0 h 59"/>
                      <a:gd name="T8" fmla="*/ 1019 w 1020"/>
                      <a:gd name="T9" fmla="*/ 0 h 59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020"/>
                      <a:gd name="T16" fmla="*/ 0 h 59"/>
                      <a:gd name="T17" fmla="*/ 1020 w 1020"/>
                      <a:gd name="T18" fmla="*/ 59 h 59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020" h="59">
                        <a:moveTo>
                          <a:pt x="1019" y="0"/>
                        </a:moveTo>
                        <a:lnTo>
                          <a:pt x="948" y="58"/>
                        </a:lnTo>
                        <a:lnTo>
                          <a:pt x="54" y="58"/>
                        </a:lnTo>
                        <a:lnTo>
                          <a:pt x="0" y="0"/>
                        </a:lnTo>
                        <a:lnTo>
                          <a:pt x="1019" y="0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5930" name="Group 349"/>
                <p:cNvGrpSpPr>
                  <a:grpSpLocks noChangeAspect="1"/>
                </p:cNvGrpSpPr>
                <p:nvPr/>
              </p:nvGrpSpPr>
              <p:grpSpPr bwMode="auto">
                <a:xfrm>
                  <a:off x="824" y="2836"/>
                  <a:ext cx="876" cy="1345"/>
                  <a:chOff x="824" y="2836"/>
                  <a:chExt cx="876" cy="1345"/>
                </a:xfrm>
              </p:grpSpPr>
              <p:sp>
                <p:nvSpPr>
                  <p:cNvPr id="25675" name="Freeform 350"/>
                  <p:cNvSpPr>
                    <a:spLocks noChangeAspect="1"/>
                  </p:cNvSpPr>
                  <p:nvPr/>
                </p:nvSpPr>
                <p:spPr bwMode="auto">
                  <a:xfrm>
                    <a:off x="824" y="4012"/>
                    <a:ext cx="876" cy="53"/>
                  </a:xfrm>
                  <a:custGeom>
                    <a:avLst/>
                    <a:gdLst>
                      <a:gd name="T0" fmla="*/ 875 w 876"/>
                      <a:gd name="T1" fmla="*/ 6 h 53"/>
                      <a:gd name="T2" fmla="*/ 835 w 876"/>
                      <a:gd name="T3" fmla="*/ 4 h 53"/>
                      <a:gd name="T4" fmla="*/ 807 w 876"/>
                      <a:gd name="T5" fmla="*/ 3 h 53"/>
                      <a:gd name="T6" fmla="*/ 786 w 876"/>
                      <a:gd name="T7" fmla="*/ 1 h 53"/>
                      <a:gd name="T8" fmla="*/ 762 w 876"/>
                      <a:gd name="T9" fmla="*/ 0 h 53"/>
                      <a:gd name="T10" fmla="*/ 737 w 876"/>
                      <a:gd name="T11" fmla="*/ 0 h 53"/>
                      <a:gd name="T12" fmla="*/ 708 w 876"/>
                      <a:gd name="T13" fmla="*/ 0 h 53"/>
                      <a:gd name="T14" fmla="*/ 669 w 876"/>
                      <a:gd name="T15" fmla="*/ 1 h 53"/>
                      <a:gd name="T16" fmla="*/ 626 w 876"/>
                      <a:gd name="T17" fmla="*/ 1 h 53"/>
                      <a:gd name="T18" fmla="*/ 569 w 876"/>
                      <a:gd name="T19" fmla="*/ 1 h 53"/>
                      <a:gd name="T20" fmla="*/ 437 w 876"/>
                      <a:gd name="T21" fmla="*/ 0 h 53"/>
                      <a:gd name="T22" fmla="*/ 273 w 876"/>
                      <a:gd name="T23" fmla="*/ 3 h 53"/>
                      <a:gd name="T24" fmla="*/ 175 w 876"/>
                      <a:gd name="T25" fmla="*/ 9 h 53"/>
                      <a:gd name="T26" fmla="*/ 110 w 876"/>
                      <a:gd name="T27" fmla="*/ 12 h 53"/>
                      <a:gd name="T28" fmla="*/ 51 w 876"/>
                      <a:gd name="T29" fmla="*/ 18 h 53"/>
                      <a:gd name="T30" fmla="*/ 16 w 876"/>
                      <a:gd name="T31" fmla="*/ 23 h 53"/>
                      <a:gd name="T32" fmla="*/ 0 w 876"/>
                      <a:gd name="T33" fmla="*/ 42 h 53"/>
                      <a:gd name="T34" fmla="*/ 84 w 876"/>
                      <a:gd name="T35" fmla="*/ 46 h 53"/>
                      <a:gd name="T36" fmla="*/ 172 w 876"/>
                      <a:gd name="T37" fmla="*/ 50 h 53"/>
                      <a:gd name="T38" fmla="*/ 290 w 876"/>
                      <a:gd name="T39" fmla="*/ 52 h 53"/>
                      <a:gd name="T40" fmla="*/ 436 w 876"/>
                      <a:gd name="T41" fmla="*/ 50 h 53"/>
                      <a:gd name="T42" fmla="*/ 592 w 876"/>
                      <a:gd name="T43" fmla="*/ 49 h 53"/>
                      <a:gd name="T44" fmla="*/ 707 w 876"/>
                      <a:gd name="T45" fmla="*/ 44 h 53"/>
                      <a:gd name="T46" fmla="*/ 734 w 876"/>
                      <a:gd name="T47" fmla="*/ 41 h 53"/>
                      <a:gd name="T48" fmla="*/ 763 w 876"/>
                      <a:gd name="T49" fmla="*/ 36 h 53"/>
                      <a:gd name="T50" fmla="*/ 814 w 876"/>
                      <a:gd name="T51" fmla="*/ 24 h 53"/>
                      <a:gd name="T52" fmla="*/ 875 w 876"/>
                      <a:gd name="T53" fmla="*/ 6 h 53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76"/>
                      <a:gd name="T82" fmla="*/ 0 h 53"/>
                      <a:gd name="T83" fmla="*/ 876 w 876"/>
                      <a:gd name="T84" fmla="*/ 53 h 53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76" h="53">
                        <a:moveTo>
                          <a:pt x="875" y="6"/>
                        </a:moveTo>
                        <a:lnTo>
                          <a:pt x="835" y="4"/>
                        </a:lnTo>
                        <a:lnTo>
                          <a:pt x="807" y="3"/>
                        </a:lnTo>
                        <a:lnTo>
                          <a:pt x="786" y="1"/>
                        </a:lnTo>
                        <a:lnTo>
                          <a:pt x="762" y="0"/>
                        </a:lnTo>
                        <a:lnTo>
                          <a:pt x="737" y="0"/>
                        </a:lnTo>
                        <a:lnTo>
                          <a:pt x="708" y="0"/>
                        </a:lnTo>
                        <a:lnTo>
                          <a:pt x="669" y="1"/>
                        </a:lnTo>
                        <a:lnTo>
                          <a:pt x="626" y="1"/>
                        </a:lnTo>
                        <a:lnTo>
                          <a:pt x="569" y="1"/>
                        </a:lnTo>
                        <a:lnTo>
                          <a:pt x="437" y="0"/>
                        </a:lnTo>
                        <a:lnTo>
                          <a:pt x="273" y="3"/>
                        </a:lnTo>
                        <a:lnTo>
                          <a:pt x="175" y="9"/>
                        </a:lnTo>
                        <a:lnTo>
                          <a:pt x="110" y="12"/>
                        </a:lnTo>
                        <a:lnTo>
                          <a:pt x="51" y="18"/>
                        </a:lnTo>
                        <a:lnTo>
                          <a:pt x="16" y="23"/>
                        </a:lnTo>
                        <a:lnTo>
                          <a:pt x="0" y="42"/>
                        </a:lnTo>
                        <a:lnTo>
                          <a:pt x="84" y="46"/>
                        </a:lnTo>
                        <a:lnTo>
                          <a:pt x="172" y="50"/>
                        </a:lnTo>
                        <a:lnTo>
                          <a:pt x="290" y="52"/>
                        </a:lnTo>
                        <a:lnTo>
                          <a:pt x="436" y="50"/>
                        </a:lnTo>
                        <a:lnTo>
                          <a:pt x="592" y="49"/>
                        </a:lnTo>
                        <a:lnTo>
                          <a:pt x="707" y="44"/>
                        </a:lnTo>
                        <a:lnTo>
                          <a:pt x="734" y="41"/>
                        </a:lnTo>
                        <a:lnTo>
                          <a:pt x="763" y="36"/>
                        </a:lnTo>
                        <a:lnTo>
                          <a:pt x="814" y="24"/>
                        </a:lnTo>
                        <a:lnTo>
                          <a:pt x="875" y="6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25935" name="Group 351"/>
                  <p:cNvGrpSpPr>
                    <a:grpSpLocks noChangeAspect="1"/>
                  </p:cNvGrpSpPr>
                  <p:nvPr/>
                </p:nvGrpSpPr>
                <p:grpSpPr bwMode="auto">
                  <a:xfrm>
                    <a:off x="853" y="2836"/>
                    <a:ext cx="599" cy="1243"/>
                    <a:chOff x="853" y="2836"/>
                    <a:chExt cx="599" cy="1243"/>
                  </a:xfrm>
                </p:grpSpPr>
                <p:sp>
                  <p:nvSpPr>
                    <p:cNvPr id="25678" name="Freeform 352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124" y="2934"/>
                      <a:ext cx="16" cy="1145"/>
                    </a:xfrm>
                    <a:custGeom>
                      <a:avLst/>
                      <a:gdLst>
                        <a:gd name="T0" fmla="*/ 15 w 16"/>
                        <a:gd name="T1" fmla="*/ 1137 h 1145"/>
                        <a:gd name="T2" fmla="*/ 15 w 16"/>
                        <a:gd name="T3" fmla="*/ 0 h 1145"/>
                        <a:gd name="T4" fmla="*/ 0 w 16"/>
                        <a:gd name="T5" fmla="*/ 0 h 1145"/>
                        <a:gd name="T6" fmla="*/ 0 w 16"/>
                        <a:gd name="T7" fmla="*/ 1144 h 1145"/>
                        <a:gd name="T8" fmla="*/ 15 w 16"/>
                        <a:gd name="T9" fmla="*/ 1137 h 114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"/>
                        <a:gd name="T16" fmla="*/ 0 h 1145"/>
                        <a:gd name="T17" fmla="*/ 16 w 16"/>
                        <a:gd name="T18" fmla="*/ 1145 h 114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" h="1145">
                          <a:moveTo>
                            <a:pt x="15" y="1137"/>
                          </a:moveTo>
                          <a:lnTo>
                            <a:pt x="15" y="0"/>
                          </a:lnTo>
                          <a:lnTo>
                            <a:pt x="0" y="0"/>
                          </a:lnTo>
                          <a:lnTo>
                            <a:pt x="0" y="1144"/>
                          </a:lnTo>
                          <a:lnTo>
                            <a:pt x="15" y="1137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79" name="Line 353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969" y="3457"/>
                      <a:ext cx="292" cy="22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680" name="Line 354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139" y="2836"/>
                      <a:ext cx="0" cy="68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681" name="Line 355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 flipV="1">
                      <a:off x="1084" y="3107"/>
                      <a:ext cx="100" cy="1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682" name="Line 356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091" y="2944"/>
                      <a:ext cx="28" cy="179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683" name="Line 357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137" y="2944"/>
                      <a:ext cx="41" cy="19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684" name="Line 358"/>
                    <p:cNvSpPr>
                      <a:spLocks noChangeAspect="1" noChangeShapeType="1"/>
                    </p:cNvSpPr>
                    <p:nvPr/>
                  </p:nvSpPr>
                  <p:spPr bwMode="auto">
                    <a:xfrm>
                      <a:off x="1112" y="2938"/>
                      <a:ext cx="12" cy="17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grpSp>
                  <p:nvGrpSpPr>
                    <p:cNvPr id="25936" name="Group 359"/>
                    <p:cNvGrpSpPr>
                      <a:grpSpLocks noChangeAspect="1"/>
                    </p:cNvGrpSpPr>
                    <p:nvPr/>
                  </p:nvGrpSpPr>
                  <p:grpSpPr bwMode="auto">
                    <a:xfrm>
                      <a:off x="899" y="3113"/>
                      <a:ext cx="424" cy="960"/>
                      <a:chOff x="899" y="3113"/>
                      <a:chExt cx="424" cy="960"/>
                    </a:xfrm>
                  </p:grpSpPr>
                  <p:sp>
                    <p:nvSpPr>
                      <p:cNvPr id="25690" name="Line 360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V="1">
                        <a:off x="899" y="3113"/>
                        <a:ext cx="203" cy="96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5691" name="Line 361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169" y="3131"/>
                        <a:ext cx="154" cy="934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5692" name="Line 362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151" y="3131"/>
                        <a:ext cx="43" cy="937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5693" name="Line 363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1053" y="3128"/>
                        <a:ext cx="71" cy="940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5694" name="Line 364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>
                        <a:off x="1160" y="3127"/>
                        <a:ext cx="101" cy="943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  <p:sp>
                    <p:nvSpPr>
                      <p:cNvPr id="25695" name="Line 365"/>
                      <p:cNvSpPr>
                        <a:spLocks noChangeAspect="1" noChangeShapeType="1"/>
                      </p:cNvSpPr>
                      <p:nvPr/>
                    </p:nvSpPr>
                    <p:spPr bwMode="auto">
                      <a:xfrm flipH="1">
                        <a:off x="975" y="3121"/>
                        <a:ext cx="140" cy="952"/>
                      </a:xfrm>
                      <a:prstGeom prst="line">
                        <a:avLst/>
                      </a:prstGeom>
                      <a:noFill/>
                      <a:ln w="12700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 wrap="none" anchor="ctr"/>
                      <a:lstStyle/>
                      <a:p>
                        <a:endParaRPr lang="en-GB"/>
                      </a:p>
                    </p:txBody>
                  </p:sp>
                </p:grpSp>
                <p:sp>
                  <p:nvSpPr>
                    <p:cNvPr id="25686" name="Freeform 366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53" y="3963"/>
                      <a:ext cx="572" cy="116"/>
                    </a:xfrm>
                    <a:custGeom>
                      <a:avLst/>
                      <a:gdLst>
                        <a:gd name="T0" fmla="*/ 568 w 572"/>
                        <a:gd name="T1" fmla="*/ 56 h 116"/>
                        <a:gd name="T2" fmla="*/ 556 w 572"/>
                        <a:gd name="T3" fmla="*/ 22 h 116"/>
                        <a:gd name="T4" fmla="*/ 533 w 572"/>
                        <a:gd name="T5" fmla="*/ 22 h 116"/>
                        <a:gd name="T6" fmla="*/ 521 w 572"/>
                        <a:gd name="T7" fmla="*/ 28 h 116"/>
                        <a:gd name="T8" fmla="*/ 506 w 572"/>
                        <a:gd name="T9" fmla="*/ 14 h 116"/>
                        <a:gd name="T10" fmla="*/ 470 w 572"/>
                        <a:gd name="T11" fmla="*/ 11 h 116"/>
                        <a:gd name="T12" fmla="*/ 464 w 572"/>
                        <a:gd name="T13" fmla="*/ 20 h 116"/>
                        <a:gd name="T14" fmla="*/ 462 w 572"/>
                        <a:gd name="T15" fmla="*/ 34 h 116"/>
                        <a:gd name="T16" fmla="*/ 429 w 572"/>
                        <a:gd name="T17" fmla="*/ 17 h 116"/>
                        <a:gd name="T18" fmla="*/ 405 w 572"/>
                        <a:gd name="T19" fmla="*/ 28 h 116"/>
                        <a:gd name="T20" fmla="*/ 405 w 572"/>
                        <a:gd name="T21" fmla="*/ 39 h 116"/>
                        <a:gd name="T22" fmla="*/ 388 w 572"/>
                        <a:gd name="T23" fmla="*/ 8 h 116"/>
                        <a:gd name="T24" fmla="*/ 349 w 572"/>
                        <a:gd name="T25" fmla="*/ 0 h 116"/>
                        <a:gd name="T26" fmla="*/ 320 w 572"/>
                        <a:gd name="T27" fmla="*/ 6 h 116"/>
                        <a:gd name="T28" fmla="*/ 314 w 572"/>
                        <a:gd name="T29" fmla="*/ 20 h 116"/>
                        <a:gd name="T30" fmla="*/ 305 w 572"/>
                        <a:gd name="T31" fmla="*/ 28 h 116"/>
                        <a:gd name="T32" fmla="*/ 296 w 572"/>
                        <a:gd name="T33" fmla="*/ 8 h 116"/>
                        <a:gd name="T34" fmla="*/ 278 w 572"/>
                        <a:gd name="T35" fmla="*/ 6 h 116"/>
                        <a:gd name="T36" fmla="*/ 260 w 572"/>
                        <a:gd name="T37" fmla="*/ 8 h 116"/>
                        <a:gd name="T38" fmla="*/ 249 w 572"/>
                        <a:gd name="T39" fmla="*/ 20 h 116"/>
                        <a:gd name="T40" fmla="*/ 249 w 572"/>
                        <a:gd name="T41" fmla="*/ 36 h 116"/>
                        <a:gd name="T42" fmla="*/ 219 w 572"/>
                        <a:gd name="T43" fmla="*/ 39 h 116"/>
                        <a:gd name="T44" fmla="*/ 201 w 572"/>
                        <a:gd name="T45" fmla="*/ 34 h 116"/>
                        <a:gd name="T46" fmla="*/ 186 w 572"/>
                        <a:gd name="T47" fmla="*/ 34 h 116"/>
                        <a:gd name="T48" fmla="*/ 178 w 572"/>
                        <a:gd name="T49" fmla="*/ 48 h 116"/>
                        <a:gd name="T50" fmla="*/ 154 w 572"/>
                        <a:gd name="T51" fmla="*/ 36 h 116"/>
                        <a:gd name="T52" fmla="*/ 115 w 572"/>
                        <a:gd name="T53" fmla="*/ 25 h 116"/>
                        <a:gd name="T54" fmla="*/ 95 w 572"/>
                        <a:gd name="T55" fmla="*/ 36 h 116"/>
                        <a:gd name="T56" fmla="*/ 92 w 572"/>
                        <a:gd name="T57" fmla="*/ 56 h 116"/>
                        <a:gd name="T58" fmla="*/ 74 w 572"/>
                        <a:gd name="T59" fmla="*/ 62 h 116"/>
                        <a:gd name="T60" fmla="*/ 56 w 572"/>
                        <a:gd name="T61" fmla="*/ 73 h 116"/>
                        <a:gd name="T62" fmla="*/ 12 w 572"/>
                        <a:gd name="T63" fmla="*/ 79 h 116"/>
                        <a:gd name="T64" fmla="*/ 6 w 572"/>
                        <a:gd name="T65" fmla="*/ 98 h 116"/>
                        <a:gd name="T66" fmla="*/ 0 w 572"/>
                        <a:gd name="T67" fmla="*/ 115 h 116"/>
                        <a:gd name="T68" fmla="*/ 571 w 572"/>
                        <a:gd name="T69" fmla="*/ 115 h 116"/>
                        <a:gd name="T70" fmla="*/ 568 w 572"/>
                        <a:gd name="T71" fmla="*/ 56 h 11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w 572"/>
                        <a:gd name="T109" fmla="*/ 0 h 116"/>
                        <a:gd name="T110" fmla="*/ 572 w 572"/>
                        <a:gd name="T111" fmla="*/ 116 h 116"/>
                      </a:gdLst>
                      <a:ahLst/>
                      <a:cxnLst>
                        <a:cxn ang="T72">
                          <a:pos x="T0" y="T1"/>
                        </a:cxn>
                        <a:cxn ang="T73">
                          <a:pos x="T2" y="T3"/>
                        </a:cxn>
                        <a:cxn ang="T74">
                          <a:pos x="T4" y="T5"/>
                        </a:cxn>
                        <a:cxn ang="T75">
                          <a:pos x="T6" y="T7"/>
                        </a:cxn>
                        <a:cxn ang="T76">
                          <a:pos x="T8" y="T9"/>
                        </a:cxn>
                        <a:cxn ang="T77">
                          <a:pos x="T10" y="T11"/>
                        </a:cxn>
                        <a:cxn ang="T78">
                          <a:pos x="T12" y="T13"/>
                        </a:cxn>
                        <a:cxn ang="T79">
                          <a:pos x="T14" y="T15"/>
                        </a:cxn>
                        <a:cxn ang="T80">
                          <a:pos x="T16" y="T17"/>
                        </a:cxn>
                        <a:cxn ang="T81">
                          <a:pos x="T18" y="T19"/>
                        </a:cxn>
                        <a:cxn ang="T82">
                          <a:pos x="T20" y="T21"/>
                        </a:cxn>
                        <a:cxn ang="T83">
                          <a:pos x="T22" y="T23"/>
                        </a:cxn>
                        <a:cxn ang="T84">
                          <a:pos x="T24" y="T25"/>
                        </a:cxn>
                        <a:cxn ang="T85">
                          <a:pos x="T26" y="T27"/>
                        </a:cxn>
                        <a:cxn ang="T86">
                          <a:pos x="T28" y="T29"/>
                        </a:cxn>
                        <a:cxn ang="T87">
                          <a:pos x="T30" y="T31"/>
                        </a:cxn>
                        <a:cxn ang="T88">
                          <a:pos x="T32" y="T33"/>
                        </a:cxn>
                        <a:cxn ang="T89">
                          <a:pos x="T34" y="T35"/>
                        </a:cxn>
                        <a:cxn ang="T90">
                          <a:pos x="T36" y="T37"/>
                        </a:cxn>
                        <a:cxn ang="T91">
                          <a:pos x="T38" y="T39"/>
                        </a:cxn>
                        <a:cxn ang="T92">
                          <a:pos x="T40" y="T41"/>
                        </a:cxn>
                        <a:cxn ang="T93">
                          <a:pos x="T42" y="T43"/>
                        </a:cxn>
                        <a:cxn ang="T94">
                          <a:pos x="T44" y="T45"/>
                        </a:cxn>
                        <a:cxn ang="T95">
                          <a:pos x="T46" y="T47"/>
                        </a:cxn>
                        <a:cxn ang="T96">
                          <a:pos x="T48" y="T49"/>
                        </a:cxn>
                        <a:cxn ang="T97">
                          <a:pos x="T50" y="T51"/>
                        </a:cxn>
                        <a:cxn ang="T98">
                          <a:pos x="T52" y="T53"/>
                        </a:cxn>
                        <a:cxn ang="T99">
                          <a:pos x="T54" y="T55"/>
                        </a:cxn>
                        <a:cxn ang="T100">
                          <a:pos x="T56" y="T57"/>
                        </a:cxn>
                        <a:cxn ang="T101">
                          <a:pos x="T58" y="T59"/>
                        </a:cxn>
                        <a:cxn ang="T102">
                          <a:pos x="T60" y="T61"/>
                        </a:cxn>
                        <a:cxn ang="T103">
                          <a:pos x="T62" y="T63"/>
                        </a:cxn>
                        <a:cxn ang="T104">
                          <a:pos x="T64" y="T65"/>
                        </a:cxn>
                        <a:cxn ang="T105">
                          <a:pos x="T66" y="T67"/>
                        </a:cxn>
                        <a:cxn ang="T106">
                          <a:pos x="T68" y="T69"/>
                        </a:cxn>
                        <a:cxn ang="T107">
                          <a:pos x="T70" y="T71"/>
                        </a:cxn>
                      </a:cxnLst>
                      <a:rect l="T108" t="T109" r="T110" b="T111"/>
                      <a:pathLst>
                        <a:path w="572" h="116">
                          <a:moveTo>
                            <a:pt x="568" y="56"/>
                          </a:moveTo>
                          <a:lnTo>
                            <a:pt x="556" y="22"/>
                          </a:lnTo>
                          <a:lnTo>
                            <a:pt x="533" y="22"/>
                          </a:lnTo>
                          <a:lnTo>
                            <a:pt x="521" y="28"/>
                          </a:lnTo>
                          <a:lnTo>
                            <a:pt x="506" y="14"/>
                          </a:lnTo>
                          <a:lnTo>
                            <a:pt x="470" y="11"/>
                          </a:lnTo>
                          <a:lnTo>
                            <a:pt x="464" y="20"/>
                          </a:lnTo>
                          <a:lnTo>
                            <a:pt x="462" y="34"/>
                          </a:lnTo>
                          <a:lnTo>
                            <a:pt x="429" y="17"/>
                          </a:lnTo>
                          <a:lnTo>
                            <a:pt x="405" y="28"/>
                          </a:lnTo>
                          <a:lnTo>
                            <a:pt x="405" y="39"/>
                          </a:lnTo>
                          <a:lnTo>
                            <a:pt x="388" y="8"/>
                          </a:lnTo>
                          <a:lnTo>
                            <a:pt x="349" y="0"/>
                          </a:lnTo>
                          <a:lnTo>
                            <a:pt x="320" y="6"/>
                          </a:lnTo>
                          <a:lnTo>
                            <a:pt x="314" y="20"/>
                          </a:lnTo>
                          <a:lnTo>
                            <a:pt x="305" y="28"/>
                          </a:lnTo>
                          <a:lnTo>
                            <a:pt x="296" y="8"/>
                          </a:lnTo>
                          <a:lnTo>
                            <a:pt x="278" y="6"/>
                          </a:lnTo>
                          <a:lnTo>
                            <a:pt x="260" y="8"/>
                          </a:lnTo>
                          <a:lnTo>
                            <a:pt x="249" y="20"/>
                          </a:lnTo>
                          <a:lnTo>
                            <a:pt x="249" y="36"/>
                          </a:lnTo>
                          <a:lnTo>
                            <a:pt x="219" y="39"/>
                          </a:lnTo>
                          <a:lnTo>
                            <a:pt x="201" y="34"/>
                          </a:lnTo>
                          <a:lnTo>
                            <a:pt x="186" y="34"/>
                          </a:lnTo>
                          <a:lnTo>
                            <a:pt x="178" y="48"/>
                          </a:lnTo>
                          <a:lnTo>
                            <a:pt x="154" y="36"/>
                          </a:lnTo>
                          <a:lnTo>
                            <a:pt x="115" y="25"/>
                          </a:lnTo>
                          <a:lnTo>
                            <a:pt x="95" y="36"/>
                          </a:lnTo>
                          <a:lnTo>
                            <a:pt x="92" y="56"/>
                          </a:lnTo>
                          <a:lnTo>
                            <a:pt x="74" y="62"/>
                          </a:lnTo>
                          <a:lnTo>
                            <a:pt x="56" y="73"/>
                          </a:lnTo>
                          <a:lnTo>
                            <a:pt x="12" y="79"/>
                          </a:lnTo>
                          <a:lnTo>
                            <a:pt x="6" y="98"/>
                          </a:lnTo>
                          <a:lnTo>
                            <a:pt x="0" y="115"/>
                          </a:lnTo>
                          <a:lnTo>
                            <a:pt x="571" y="115"/>
                          </a:lnTo>
                          <a:lnTo>
                            <a:pt x="568" y="56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87" name="Freeform 367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886" y="4014"/>
                      <a:ext cx="566" cy="53"/>
                    </a:xfrm>
                    <a:custGeom>
                      <a:avLst/>
                      <a:gdLst>
                        <a:gd name="T0" fmla="*/ 565 w 566"/>
                        <a:gd name="T1" fmla="*/ 42 h 53"/>
                        <a:gd name="T2" fmla="*/ 562 w 566"/>
                        <a:gd name="T3" fmla="*/ 16 h 53"/>
                        <a:gd name="T4" fmla="*/ 530 w 566"/>
                        <a:gd name="T5" fmla="*/ 3 h 53"/>
                        <a:gd name="T6" fmla="*/ 512 w 566"/>
                        <a:gd name="T7" fmla="*/ 3 h 53"/>
                        <a:gd name="T8" fmla="*/ 500 w 566"/>
                        <a:gd name="T9" fmla="*/ 16 h 53"/>
                        <a:gd name="T10" fmla="*/ 485 w 566"/>
                        <a:gd name="T11" fmla="*/ 26 h 53"/>
                        <a:gd name="T12" fmla="*/ 459 w 566"/>
                        <a:gd name="T13" fmla="*/ 23 h 53"/>
                        <a:gd name="T14" fmla="*/ 441 w 566"/>
                        <a:gd name="T15" fmla="*/ 0 h 53"/>
                        <a:gd name="T16" fmla="*/ 402 w 566"/>
                        <a:gd name="T17" fmla="*/ 3 h 53"/>
                        <a:gd name="T18" fmla="*/ 396 w 566"/>
                        <a:gd name="T19" fmla="*/ 23 h 53"/>
                        <a:gd name="T20" fmla="*/ 379 w 566"/>
                        <a:gd name="T21" fmla="*/ 29 h 53"/>
                        <a:gd name="T22" fmla="*/ 367 w 566"/>
                        <a:gd name="T23" fmla="*/ 29 h 53"/>
                        <a:gd name="T24" fmla="*/ 358 w 566"/>
                        <a:gd name="T25" fmla="*/ 18 h 53"/>
                        <a:gd name="T26" fmla="*/ 340 w 566"/>
                        <a:gd name="T27" fmla="*/ 21 h 53"/>
                        <a:gd name="T28" fmla="*/ 322 w 566"/>
                        <a:gd name="T29" fmla="*/ 34 h 53"/>
                        <a:gd name="T30" fmla="*/ 305 w 566"/>
                        <a:gd name="T31" fmla="*/ 34 h 53"/>
                        <a:gd name="T32" fmla="*/ 278 w 566"/>
                        <a:gd name="T33" fmla="*/ 26 h 53"/>
                        <a:gd name="T34" fmla="*/ 251 w 566"/>
                        <a:gd name="T35" fmla="*/ 16 h 53"/>
                        <a:gd name="T36" fmla="*/ 222 w 566"/>
                        <a:gd name="T37" fmla="*/ 18 h 53"/>
                        <a:gd name="T38" fmla="*/ 213 w 566"/>
                        <a:gd name="T39" fmla="*/ 29 h 53"/>
                        <a:gd name="T40" fmla="*/ 169 w 566"/>
                        <a:gd name="T41" fmla="*/ 13 h 53"/>
                        <a:gd name="T42" fmla="*/ 142 w 566"/>
                        <a:gd name="T43" fmla="*/ 26 h 53"/>
                        <a:gd name="T44" fmla="*/ 130 w 566"/>
                        <a:gd name="T45" fmla="*/ 16 h 53"/>
                        <a:gd name="T46" fmla="*/ 106 w 566"/>
                        <a:gd name="T47" fmla="*/ 16 h 53"/>
                        <a:gd name="T48" fmla="*/ 71 w 566"/>
                        <a:gd name="T49" fmla="*/ 23 h 53"/>
                        <a:gd name="T50" fmla="*/ 59 w 566"/>
                        <a:gd name="T51" fmla="*/ 18 h 53"/>
                        <a:gd name="T52" fmla="*/ 35 w 566"/>
                        <a:gd name="T53" fmla="*/ 16 h 53"/>
                        <a:gd name="T54" fmla="*/ 18 w 566"/>
                        <a:gd name="T55" fmla="*/ 26 h 53"/>
                        <a:gd name="T56" fmla="*/ 0 w 566"/>
                        <a:gd name="T57" fmla="*/ 42 h 53"/>
                        <a:gd name="T58" fmla="*/ 0 w 566"/>
                        <a:gd name="T59" fmla="*/ 52 h 53"/>
                        <a:gd name="T60" fmla="*/ 565 w 566"/>
                        <a:gd name="T61" fmla="*/ 42 h 53"/>
                        <a:gd name="T62" fmla="*/ 0 60000 65536"/>
                        <a:gd name="T63" fmla="*/ 0 60000 65536"/>
                        <a:gd name="T64" fmla="*/ 0 60000 65536"/>
                        <a:gd name="T65" fmla="*/ 0 60000 65536"/>
                        <a:gd name="T66" fmla="*/ 0 60000 65536"/>
                        <a:gd name="T67" fmla="*/ 0 60000 65536"/>
                        <a:gd name="T68" fmla="*/ 0 60000 65536"/>
                        <a:gd name="T69" fmla="*/ 0 60000 65536"/>
                        <a:gd name="T70" fmla="*/ 0 60000 65536"/>
                        <a:gd name="T71" fmla="*/ 0 60000 65536"/>
                        <a:gd name="T72" fmla="*/ 0 60000 65536"/>
                        <a:gd name="T73" fmla="*/ 0 60000 65536"/>
                        <a:gd name="T74" fmla="*/ 0 60000 65536"/>
                        <a:gd name="T75" fmla="*/ 0 60000 65536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w 566"/>
                        <a:gd name="T94" fmla="*/ 0 h 53"/>
                        <a:gd name="T95" fmla="*/ 566 w 566"/>
                        <a:gd name="T96" fmla="*/ 53 h 53"/>
                      </a:gdLst>
                      <a:ahLst/>
                      <a:cxnLst>
                        <a:cxn ang="T62">
                          <a:pos x="T0" y="T1"/>
                        </a:cxn>
                        <a:cxn ang="T63">
                          <a:pos x="T2" y="T3"/>
                        </a:cxn>
                        <a:cxn ang="T64">
                          <a:pos x="T4" y="T5"/>
                        </a:cxn>
                        <a:cxn ang="T65">
                          <a:pos x="T6" y="T7"/>
                        </a:cxn>
                        <a:cxn ang="T66">
                          <a:pos x="T8" y="T9"/>
                        </a:cxn>
                        <a:cxn ang="T67">
                          <a:pos x="T10" y="T11"/>
                        </a:cxn>
                        <a:cxn ang="T68">
                          <a:pos x="T12" y="T13"/>
                        </a:cxn>
                        <a:cxn ang="T69">
                          <a:pos x="T14" y="T15"/>
                        </a:cxn>
                        <a:cxn ang="T70">
                          <a:pos x="T16" y="T17"/>
                        </a:cxn>
                        <a:cxn ang="T71">
                          <a:pos x="T18" y="T19"/>
                        </a:cxn>
                        <a:cxn ang="T72">
                          <a:pos x="T20" y="T21"/>
                        </a:cxn>
                        <a:cxn ang="T73">
                          <a:pos x="T22" y="T23"/>
                        </a:cxn>
                        <a:cxn ang="T74">
                          <a:pos x="T24" y="T25"/>
                        </a:cxn>
                        <a:cxn ang="T75">
                          <a:pos x="T26" y="T27"/>
                        </a:cxn>
                        <a:cxn ang="T76">
                          <a:pos x="T28" y="T29"/>
                        </a:cxn>
                        <a:cxn ang="T77">
                          <a:pos x="T30" y="T31"/>
                        </a:cxn>
                        <a:cxn ang="T78">
                          <a:pos x="T32" y="T33"/>
                        </a:cxn>
                        <a:cxn ang="T79">
                          <a:pos x="T34" y="T35"/>
                        </a:cxn>
                        <a:cxn ang="T80">
                          <a:pos x="T36" y="T37"/>
                        </a:cxn>
                        <a:cxn ang="T81">
                          <a:pos x="T38" y="T39"/>
                        </a:cxn>
                        <a:cxn ang="T82">
                          <a:pos x="T40" y="T41"/>
                        </a:cxn>
                        <a:cxn ang="T83">
                          <a:pos x="T42" y="T43"/>
                        </a:cxn>
                        <a:cxn ang="T84">
                          <a:pos x="T44" y="T45"/>
                        </a:cxn>
                        <a:cxn ang="T85">
                          <a:pos x="T46" y="T47"/>
                        </a:cxn>
                        <a:cxn ang="T86">
                          <a:pos x="T48" y="T49"/>
                        </a:cxn>
                        <a:cxn ang="T87">
                          <a:pos x="T50" y="T51"/>
                        </a:cxn>
                        <a:cxn ang="T88">
                          <a:pos x="T52" y="T53"/>
                        </a:cxn>
                        <a:cxn ang="T89">
                          <a:pos x="T54" y="T55"/>
                        </a:cxn>
                        <a:cxn ang="T90">
                          <a:pos x="T56" y="T57"/>
                        </a:cxn>
                        <a:cxn ang="T91">
                          <a:pos x="T58" y="T59"/>
                        </a:cxn>
                        <a:cxn ang="T92">
                          <a:pos x="T60" y="T61"/>
                        </a:cxn>
                      </a:cxnLst>
                      <a:rect l="T93" t="T94" r="T95" b="T96"/>
                      <a:pathLst>
                        <a:path w="566" h="53">
                          <a:moveTo>
                            <a:pt x="565" y="42"/>
                          </a:moveTo>
                          <a:lnTo>
                            <a:pt x="562" y="16"/>
                          </a:lnTo>
                          <a:lnTo>
                            <a:pt x="530" y="3"/>
                          </a:lnTo>
                          <a:lnTo>
                            <a:pt x="512" y="3"/>
                          </a:lnTo>
                          <a:lnTo>
                            <a:pt x="500" y="16"/>
                          </a:lnTo>
                          <a:lnTo>
                            <a:pt x="485" y="26"/>
                          </a:lnTo>
                          <a:lnTo>
                            <a:pt x="459" y="23"/>
                          </a:lnTo>
                          <a:lnTo>
                            <a:pt x="441" y="0"/>
                          </a:lnTo>
                          <a:lnTo>
                            <a:pt x="402" y="3"/>
                          </a:lnTo>
                          <a:lnTo>
                            <a:pt x="396" y="23"/>
                          </a:lnTo>
                          <a:lnTo>
                            <a:pt x="379" y="29"/>
                          </a:lnTo>
                          <a:lnTo>
                            <a:pt x="367" y="29"/>
                          </a:lnTo>
                          <a:lnTo>
                            <a:pt x="358" y="18"/>
                          </a:lnTo>
                          <a:lnTo>
                            <a:pt x="340" y="21"/>
                          </a:lnTo>
                          <a:lnTo>
                            <a:pt x="322" y="34"/>
                          </a:lnTo>
                          <a:lnTo>
                            <a:pt x="305" y="34"/>
                          </a:lnTo>
                          <a:lnTo>
                            <a:pt x="278" y="26"/>
                          </a:lnTo>
                          <a:lnTo>
                            <a:pt x="251" y="16"/>
                          </a:lnTo>
                          <a:lnTo>
                            <a:pt x="222" y="18"/>
                          </a:lnTo>
                          <a:lnTo>
                            <a:pt x="213" y="29"/>
                          </a:lnTo>
                          <a:lnTo>
                            <a:pt x="169" y="13"/>
                          </a:lnTo>
                          <a:lnTo>
                            <a:pt x="142" y="26"/>
                          </a:lnTo>
                          <a:lnTo>
                            <a:pt x="130" y="16"/>
                          </a:lnTo>
                          <a:lnTo>
                            <a:pt x="106" y="16"/>
                          </a:lnTo>
                          <a:lnTo>
                            <a:pt x="71" y="23"/>
                          </a:lnTo>
                          <a:lnTo>
                            <a:pt x="59" y="18"/>
                          </a:lnTo>
                          <a:lnTo>
                            <a:pt x="35" y="16"/>
                          </a:lnTo>
                          <a:lnTo>
                            <a:pt x="18" y="26"/>
                          </a:lnTo>
                          <a:lnTo>
                            <a:pt x="0" y="42"/>
                          </a:lnTo>
                          <a:lnTo>
                            <a:pt x="0" y="52"/>
                          </a:lnTo>
                          <a:lnTo>
                            <a:pt x="565" y="42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25688" name="Line 368"/>
                    <p:cNvSpPr>
                      <a:spLocks noChangeAspect="1" noChangeShapeType="1"/>
                    </p:cNvSpPr>
                    <p:nvPr/>
                  </p:nvSpPr>
                  <p:spPr bwMode="auto">
                    <a:xfrm flipH="1">
                      <a:off x="1122" y="2941"/>
                      <a:ext cx="38" cy="155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25689" name="Freeform 369"/>
                    <p:cNvSpPr>
                      <a:spLocks noChangeAspect="1"/>
                    </p:cNvSpPr>
                    <p:nvPr/>
                  </p:nvSpPr>
                  <p:spPr bwMode="auto">
                    <a:xfrm>
                      <a:off x="1073" y="2898"/>
                      <a:ext cx="101" cy="36"/>
                    </a:xfrm>
                    <a:custGeom>
                      <a:avLst/>
                      <a:gdLst>
                        <a:gd name="T0" fmla="*/ 100 w 101"/>
                        <a:gd name="T1" fmla="*/ 35 h 36"/>
                        <a:gd name="T2" fmla="*/ 0 w 101"/>
                        <a:gd name="T3" fmla="*/ 35 h 36"/>
                        <a:gd name="T4" fmla="*/ 59 w 101"/>
                        <a:gd name="T5" fmla="*/ 0 h 36"/>
                        <a:gd name="T6" fmla="*/ 100 w 101"/>
                        <a:gd name="T7" fmla="*/ 35 h 36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0 w 101"/>
                        <a:gd name="T13" fmla="*/ 0 h 36"/>
                        <a:gd name="T14" fmla="*/ 101 w 101"/>
                        <a:gd name="T15" fmla="*/ 36 h 36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101" h="36">
                          <a:moveTo>
                            <a:pt x="100" y="35"/>
                          </a:moveTo>
                          <a:lnTo>
                            <a:pt x="0" y="35"/>
                          </a:lnTo>
                          <a:lnTo>
                            <a:pt x="59" y="0"/>
                          </a:lnTo>
                          <a:lnTo>
                            <a:pt x="100" y="35"/>
                          </a:lnTo>
                        </a:path>
                      </a:pathLst>
                    </a:custGeom>
                    <a:solidFill>
                      <a:srgbClr val="CC9900"/>
                    </a:solidFill>
                    <a:ln w="12700" cap="rnd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25677" name="Freeform 370"/>
                  <p:cNvSpPr>
                    <a:spLocks noChangeAspect="1"/>
                  </p:cNvSpPr>
                  <p:nvPr/>
                </p:nvSpPr>
                <p:spPr bwMode="auto">
                  <a:xfrm>
                    <a:off x="824" y="4019"/>
                    <a:ext cx="876" cy="162"/>
                  </a:xfrm>
                  <a:custGeom>
                    <a:avLst/>
                    <a:gdLst>
                      <a:gd name="T0" fmla="*/ 875 w 876"/>
                      <a:gd name="T1" fmla="*/ 0 h 162"/>
                      <a:gd name="T2" fmla="*/ 865 w 876"/>
                      <a:gd name="T3" fmla="*/ 34 h 162"/>
                      <a:gd name="T4" fmla="*/ 851 w 876"/>
                      <a:gd name="T5" fmla="*/ 57 h 162"/>
                      <a:gd name="T6" fmla="*/ 830 w 876"/>
                      <a:gd name="T7" fmla="*/ 83 h 162"/>
                      <a:gd name="T8" fmla="*/ 810 w 876"/>
                      <a:gd name="T9" fmla="*/ 103 h 162"/>
                      <a:gd name="T10" fmla="*/ 783 w 876"/>
                      <a:gd name="T11" fmla="*/ 123 h 162"/>
                      <a:gd name="T12" fmla="*/ 749 w 876"/>
                      <a:gd name="T13" fmla="*/ 137 h 162"/>
                      <a:gd name="T14" fmla="*/ 711 w 876"/>
                      <a:gd name="T15" fmla="*/ 149 h 162"/>
                      <a:gd name="T16" fmla="*/ 666 w 876"/>
                      <a:gd name="T17" fmla="*/ 154 h 162"/>
                      <a:gd name="T18" fmla="*/ 568 w 876"/>
                      <a:gd name="T19" fmla="*/ 161 h 162"/>
                      <a:gd name="T20" fmla="*/ 190 w 876"/>
                      <a:gd name="T21" fmla="*/ 161 h 162"/>
                      <a:gd name="T22" fmla="*/ 142 w 876"/>
                      <a:gd name="T23" fmla="*/ 155 h 162"/>
                      <a:gd name="T24" fmla="*/ 95 w 876"/>
                      <a:gd name="T25" fmla="*/ 143 h 162"/>
                      <a:gd name="T26" fmla="*/ 68 w 876"/>
                      <a:gd name="T27" fmla="*/ 135 h 162"/>
                      <a:gd name="T28" fmla="*/ 42 w 876"/>
                      <a:gd name="T29" fmla="*/ 126 h 162"/>
                      <a:gd name="T30" fmla="*/ 12 w 876"/>
                      <a:gd name="T31" fmla="*/ 114 h 162"/>
                      <a:gd name="T32" fmla="*/ 0 w 876"/>
                      <a:gd name="T33" fmla="*/ 40 h 162"/>
                      <a:gd name="T34" fmla="*/ 84 w 876"/>
                      <a:gd name="T35" fmla="*/ 44 h 162"/>
                      <a:gd name="T36" fmla="*/ 172 w 876"/>
                      <a:gd name="T37" fmla="*/ 49 h 162"/>
                      <a:gd name="T38" fmla="*/ 290 w 876"/>
                      <a:gd name="T39" fmla="*/ 50 h 162"/>
                      <a:gd name="T40" fmla="*/ 436 w 876"/>
                      <a:gd name="T41" fmla="*/ 49 h 162"/>
                      <a:gd name="T42" fmla="*/ 592 w 876"/>
                      <a:gd name="T43" fmla="*/ 47 h 162"/>
                      <a:gd name="T44" fmla="*/ 707 w 876"/>
                      <a:gd name="T45" fmla="*/ 42 h 162"/>
                      <a:gd name="T46" fmla="*/ 734 w 876"/>
                      <a:gd name="T47" fmla="*/ 38 h 162"/>
                      <a:gd name="T48" fmla="*/ 763 w 876"/>
                      <a:gd name="T49" fmla="*/ 33 h 162"/>
                      <a:gd name="T50" fmla="*/ 814 w 876"/>
                      <a:gd name="T51" fmla="*/ 20 h 162"/>
                      <a:gd name="T52" fmla="*/ 875 w 876"/>
                      <a:gd name="T53" fmla="*/ 0 h 162"/>
                      <a:gd name="T54" fmla="*/ 0 60000 65536"/>
                      <a:gd name="T55" fmla="*/ 0 60000 65536"/>
                      <a:gd name="T56" fmla="*/ 0 60000 65536"/>
                      <a:gd name="T57" fmla="*/ 0 60000 65536"/>
                      <a:gd name="T58" fmla="*/ 0 60000 65536"/>
                      <a:gd name="T59" fmla="*/ 0 60000 65536"/>
                      <a:gd name="T60" fmla="*/ 0 60000 65536"/>
                      <a:gd name="T61" fmla="*/ 0 60000 65536"/>
                      <a:gd name="T62" fmla="*/ 0 60000 65536"/>
                      <a:gd name="T63" fmla="*/ 0 60000 65536"/>
                      <a:gd name="T64" fmla="*/ 0 60000 65536"/>
                      <a:gd name="T65" fmla="*/ 0 60000 65536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w 876"/>
                      <a:gd name="T82" fmla="*/ 0 h 162"/>
                      <a:gd name="T83" fmla="*/ 876 w 876"/>
                      <a:gd name="T84" fmla="*/ 162 h 162"/>
                    </a:gdLst>
                    <a:ahLst/>
                    <a:cxnLst>
                      <a:cxn ang="T54">
                        <a:pos x="T0" y="T1"/>
                      </a:cxn>
                      <a:cxn ang="T55">
                        <a:pos x="T2" y="T3"/>
                      </a:cxn>
                      <a:cxn ang="T56">
                        <a:pos x="T4" y="T5"/>
                      </a:cxn>
                      <a:cxn ang="T57">
                        <a:pos x="T6" y="T7"/>
                      </a:cxn>
                      <a:cxn ang="T58">
                        <a:pos x="T8" y="T9"/>
                      </a:cxn>
                      <a:cxn ang="T59">
                        <a:pos x="T10" y="T11"/>
                      </a:cxn>
                      <a:cxn ang="T60">
                        <a:pos x="T12" y="T13"/>
                      </a:cxn>
                      <a:cxn ang="T61">
                        <a:pos x="T14" y="T15"/>
                      </a:cxn>
                      <a:cxn ang="T62">
                        <a:pos x="T16" y="T17"/>
                      </a:cxn>
                      <a:cxn ang="T63">
                        <a:pos x="T18" y="T19"/>
                      </a:cxn>
                      <a:cxn ang="T64">
                        <a:pos x="T20" y="T21"/>
                      </a:cxn>
                      <a:cxn ang="T65">
                        <a:pos x="T22" y="T23"/>
                      </a:cxn>
                      <a:cxn ang="T66">
                        <a:pos x="T24" y="T25"/>
                      </a:cxn>
                      <a:cxn ang="T67">
                        <a:pos x="T26" y="T27"/>
                      </a:cxn>
                      <a:cxn ang="T68">
                        <a:pos x="T28" y="T29"/>
                      </a:cxn>
                      <a:cxn ang="T69">
                        <a:pos x="T30" y="T31"/>
                      </a:cxn>
                      <a:cxn ang="T70">
                        <a:pos x="T32" y="T33"/>
                      </a:cxn>
                      <a:cxn ang="T71">
                        <a:pos x="T34" y="T35"/>
                      </a:cxn>
                      <a:cxn ang="T72">
                        <a:pos x="T36" y="T37"/>
                      </a:cxn>
                      <a:cxn ang="T73">
                        <a:pos x="T38" y="T39"/>
                      </a:cxn>
                      <a:cxn ang="T74">
                        <a:pos x="T40" y="T41"/>
                      </a:cxn>
                      <a:cxn ang="T75">
                        <a:pos x="T42" y="T43"/>
                      </a:cxn>
                      <a:cxn ang="T76">
                        <a:pos x="T44" y="T45"/>
                      </a:cxn>
                      <a:cxn ang="T77">
                        <a:pos x="T46" y="T47"/>
                      </a:cxn>
                      <a:cxn ang="T78">
                        <a:pos x="T48" y="T49"/>
                      </a:cxn>
                      <a:cxn ang="T79">
                        <a:pos x="T50" y="T51"/>
                      </a:cxn>
                      <a:cxn ang="T80">
                        <a:pos x="T52" y="T53"/>
                      </a:cxn>
                    </a:cxnLst>
                    <a:rect l="T81" t="T82" r="T83" b="T84"/>
                    <a:pathLst>
                      <a:path w="876" h="162">
                        <a:moveTo>
                          <a:pt x="875" y="0"/>
                        </a:moveTo>
                        <a:lnTo>
                          <a:pt x="865" y="34"/>
                        </a:lnTo>
                        <a:lnTo>
                          <a:pt x="851" y="57"/>
                        </a:lnTo>
                        <a:lnTo>
                          <a:pt x="830" y="83"/>
                        </a:lnTo>
                        <a:lnTo>
                          <a:pt x="810" y="103"/>
                        </a:lnTo>
                        <a:lnTo>
                          <a:pt x="783" y="123"/>
                        </a:lnTo>
                        <a:lnTo>
                          <a:pt x="749" y="137"/>
                        </a:lnTo>
                        <a:lnTo>
                          <a:pt x="711" y="149"/>
                        </a:lnTo>
                        <a:lnTo>
                          <a:pt x="666" y="154"/>
                        </a:lnTo>
                        <a:lnTo>
                          <a:pt x="568" y="161"/>
                        </a:lnTo>
                        <a:lnTo>
                          <a:pt x="190" y="161"/>
                        </a:lnTo>
                        <a:lnTo>
                          <a:pt x="142" y="155"/>
                        </a:lnTo>
                        <a:lnTo>
                          <a:pt x="95" y="143"/>
                        </a:lnTo>
                        <a:lnTo>
                          <a:pt x="68" y="135"/>
                        </a:lnTo>
                        <a:lnTo>
                          <a:pt x="42" y="126"/>
                        </a:lnTo>
                        <a:lnTo>
                          <a:pt x="12" y="114"/>
                        </a:lnTo>
                        <a:lnTo>
                          <a:pt x="0" y="40"/>
                        </a:lnTo>
                        <a:lnTo>
                          <a:pt x="84" y="44"/>
                        </a:lnTo>
                        <a:lnTo>
                          <a:pt x="172" y="49"/>
                        </a:lnTo>
                        <a:lnTo>
                          <a:pt x="290" y="50"/>
                        </a:lnTo>
                        <a:lnTo>
                          <a:pt x="436" y="49"/>
                        </a:lnTo>
                        <a:lnTo>
                          <a:pt x="592" y="47"/>
                        </a:lnTo>
                        <a:lnTo>
                          <a:pt x="707" y="42"/>
                        </a:lnTo>
                        <a:lnTo>
                          <a:pt x="734" y="38"/>
                        </a:lnTo>
                        <a:lnTo>
                          <a:pt x="763" y="33"/>
                        </a:lnTo>
                        <a:lnTo>
                          <a:pt x="814" y="20"/>
                        </a:lnTo>
                        <a:lnTo>
                          <a:pt x="875" y="0"/>
                        </a:lnTo>
                      </a:path>
                    </a:pathLst>
                  </a:custGeom>
                  <a:solidFill>
                    <a:srgbClr val="CC9900"/>
                  </a:solidFill>
                  <a:ln w="12700" cap="rnd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  <p:sp>
          <p:nvSpPr>
            <p:cNvPr id="25616" name="Text Box 371"/>
            <p:cNvSpPr txBox="1">
              <a:spLocks noChangeArrowheads="1"/>
            </p:cNvSpPr>
            <p:nvPr/>
          </p:nvSpPr>
          <p:spPr bwMode="auto">
            <a:xfrm>
              <a:off x="1717" y="928"/>
              <a:ext cx="1768" cy="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nl-NL" sz="2000" dirty="0">
                  <a:latin typeface="Arial" pitchFamily="34" charset="0"/>
                </a:rPr>
                <a:t>Atmospheric transport </a:t>
              </a:r>
            </a:p>
            <a:p>
              <a:r>
                <a:rPr lang="nl-NL" sz="2000" dirty="0">
                  <a:latin typeface="Arial" pitchFamily="34" charset="0"/>
                </a:rPr>
                <a:t>and chemistry</a:t>
              </a:r>
            </a:p>
          </p:txBody>
        </p:sp>
        <p:sp>
          <p:nvSpPr>
            <p:cNvPr id="25617" name="Text Box 372"/>
            <p:cNvSpPr txBox="1">
              <a:spLocks noChangeArrowheads="1"/>
            </p:cNvSpPr>
            <p:nvPr/>
          </p:nvSpPr>
          <p:spPr bwMode="auto">
            <a:xfrm>
              <a:off x="2436" y="3230"/>
              <a:ext cx="136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nl-NL" sz="2000">
                  <a:latin typeface="Arial" pitchFamily="34" charset="0"/>
                </a:rPr>
                <a:t>Deposition losses</a:t>
              </a:r>
            </a:p>
          </p:txBody>
        </p:sp>
        <p:sp>
          <p:nvSpPr>
            <p:cNvPr id="25618" name="AutoShape 373"/>
            <p:cNvSpPr>
              <a:spLocks noChangeArrowheads="1"/>
            </p:cNvSpPr>
            <p:nvPr/>
          </p:nvSpPr>
          <p:spPr bwMode="auto">
            <a:xfrm>
              <a:off x="1200" y="2244"/>
              <a:ext cx="312" cy="114"/>
            </a:xfrm>
            <a:prstGeom prst="rightArrow">
              <a:avLst>
                <a:gd name="adj1" fmla="val 50000"/>
                <a:gd name="adj2" fmla="val 68421"/>
              </a:avLst>
            </a:prstGeom>
            <a:solidFill>
              <a:srgbClr val="B01C2E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25945" name="Group 385"/>
          <p:cNvGrpSpPr>
            <a:grpSpLocks/>
          </p:cNvGrpSpPr>
          <p:nvPr/>
        </p:nvGrpSpPr>
        <p:grpSpPr bwMode="auto">
          <a:xfrm>
            <a:off x="4572000" y="838200"/>
            <a:ext cx="4321175" cy="5876948"/>
            <a:chOff x="2880" y="528"/>
            <a:chExt cx="2722" cy="3508"/>
          </a:xfrm>
        </p:grpSpPr>
        <p:sp>
          <p:nvSpPr>
            <p:cNvPr id="25610" name="AutoShape 376"/>
            <p:cNvSpPr>
              <a:spLocks noChangeArrowheads="1"/>
            </p:cNvSpPr>
            <p:nvPr/>
          </p:nvSpPr>
          <p:spPr bwMode="auto">
            <a:xfrm>
              <a:off x="2880" y="2299"/>
              <a:ext cx="312" cy="114"/>
            </a:xfrm>
            <a:prstGeom prst="rightArrow">
              <a:avLst>
                <a:gd name="adj1" fmla="val 50000"/>
                <a:gd name="adj2" fmla="val 68421"/>
              </a:avLst>
            </a:prstGeom>
            <a:solidFill>
              <a:srgbClr val="B01C2E"/>
            </a:solidFill>
            <a:ln w="9525">
              <a:noFill/>
              <a:miter lim="800000"/>
              <a:headEnd/>
              <a:tailEnd/>
            </a:ln>
          </p:spPr>
          <p:txBody>
            <a:bodyPr wrap="none" lIns="0" tIns="0" rIns="0" bIns="0" anchor="ctr">
              <a:spAutoFit/>
            </a:bodyPr>
            <a:lstStyle/>
            <a:p>
              <a:endParaRPr lang="en-US"/>
            </a:p>
          </p:txBody>
        </p:sp>
        <p:grpSp>
          <p:nvGrpSpPr>
            <p:cNvPr id="25947" name="Group 384"/>
            <p:cNvGrpSpPr>
              <a:grpSpLocks/>
            </p:cNvGrpSpPr>
            <p:nvPr/>
          </p:nvGrpSpPr>
          <p:grpSpPr bwMode="auto">
            <a:xfrm>
              <a:off x="3504" y="528"/>
              <a:ext cx="2098" cy="3508"/>
              <a:chOff x="3504" y="528"/>
              <a:chExt cx="2098" cy="3508"/>
            </a:xfrm>
          </p:grpSpPr>
          <p:sp>
            <p:nvSpPr>
              <p:cNvPr id="25612" name="Text Box 378"/>
              <p:cNvSpPr txBox="1">
                <a:spLocks noChangeArrowheads="1"/>
              </p:cNvSpPr>
              <p:nvPr/>
            </p:nvSpPr>
            <p:spPr bwMode="auto">
              <a:xfrm>
                <a:off x="4758" y="553"/>
                <a:ext cx="783" cy="1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r>
                  <a:rPr lang="nl-NL" sz="2000">
                    <a:latin typeface="Arial" pitchFamily="34" charset="0"/>
                  </a:rPr>
                  <a:t>Receptors</a:t>
                </a:r>
              </a:p>
            </p:txBody>
          </p:sp>
          <p:sp>
            <p:nvSpPr>
              <p:cNvPr id="25613" name="Text Box 379"/>
              <p:cNvSpPr txBox="1">
                <a:spLocks noChangeArrowheads="1"/>
              </p:cNvSpPr>
              <p:nvPr/>
            </p:nvSpPr>
            <p:spPr bwMode="auto">
              <a:xfrm>
                <a:off x="4458" y="749"/>
                <a:ext cx="1144" cy="32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r>
                  <a:rPr lang="en-GB" sz="1800">
                    <a:solidFill>
                      <a:srgbClr val="B01C2E"/>
                    </a:solidFill>
                    <a:latin typeface="Arial" pitchFamily="34" charset="0"/>
                  </a:rPr>
                  <a:t>Cultural heritage</a:t>
                </a: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r>
                  <a:rPr lang="en-GB" sz="1800">
                    <a:solidFill>
                      <a:srgbClr val="B01C2E"/>
                    </a:solidFill>
                    <a:latin typeface="Arial" pitchFamily="34" charset="0"/>
                  </a:rPr>
                  <a:t>Ecosystems</a:t>
                </a: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r>
                  <a:rPr lang="en-GB" sz="1800">
                    <a:solidFill>
                      <a:srgbClr val="B01C2E"/>
                    </a:solidFill>
                    <a:latin typeface="Arial" pitchFamily="34" charset="0"/>
                  </a:rPr>
                  <a:t>Crops</a:t>
                </a: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r>
                  <a:rPr lang="en-GB" sz="1800">
                    <a:solidFill>
                      <a:srgbClr val="B01C2E"/>
                    </a:solidFill>
                    <a:latin typeface="Arial" pitchFamily="34" charset="0"/>
                  </a:rPr>
                  <a:t>Humans/animals</a:t>
                </a: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r>
                  <a:rPr lang="en-GB" sz="1800">
                    <a:solidFill>
                      <a:srgbClr val="B01C2E"/>
                    </a:solidFill>
                    <a:latin typeface="Arial" pitchFamily="34" charset="0"/>
                  </a:rPr>
                  <a:t>Climate</a:t>
                </a: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endParaRPr lang="en-GB" sz="1800">
                  <a:solidFill>
                    <a:srgbClr val="B01C2E"/>
                  </a:solidFill>
                  <a:latin typeface="Arial" pitchFamily="34" charset="0"/>
                </a:endParaRPr>
              </a:p>
              <a:p>
                <a:r>
                  <a:rPr lang="en-GB" sz="1800">
                    <a:solidFill>
                      <a:srgbClr val="B01C2E"/>
                    </a:solidFill>
                    <a:latin typeface="Arial" pitchFamily="34" charset="0"/>
                  </a:rPr>
                  <a:t>Estuaries</a:t>
                </a:r>
              </a:p>
            </p:txBody>
          </p:sp>
          <p:pic>
            <p:nvPicPr>
              <p:cNvPr id="25614" name="Picture 380"/>
              <p:cNvPicPr>
                <a:picLocks noChangeAspect="1" noChangeArrowheads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3504" y="528"/>
                <a:ext cx="915" cy="3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25951" name="Group 386"/>
          <p:cNvGrpSpPr>
            <a:grpSpLocks/>
          </p:cNvGrpSpPr>
          <p:nvPr/>
        </p:nvGrpSpPr>
        <p:grpSpPr bwMode="auto">
          <a:xfrm>
            <a:off x="0" y="838200"/>
            <a:ext cx="1500166" cy="6019800"/>
            <a:chOff x="0" y="528"/>
            <a:chExt cx="864" cy="3554"/>
          </a:xfrm>
        </p:grpSpPr>
        <p:pic>
          <p:nvPicPr>
            <p:cNvPr id="25608" name="Picture 38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1104"/>
              <a:ext cx="861" cy="29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383" descr="C:\Documents and Settings\bs\My Documents\fotos\nilu\eksos.tif"/>
            <p:cNvPicPr>
              <a:picLocks noChangeAspect="1" noChangeArrowheads="1"/>
            </p:cNvPicPr>
            <p:nvPr/>
          </p:nvPicPr>
          <p:blipFill>
            <a:blip r:embed="rId5"/>
            <a:srcRect l="8978" t="36948" r="7074" b="10736"/>
            <a:stretch>
              <a:fillRect/>
            </a:stretch>
          </p:blipFill>
          <p:spPr bwMode="auto">
            <a:xfrm>
              <a:off x="0" y="528"/>
              <a:ext cx="864" cy="5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84" name="Title 383"/>
          <p:cNvSpPr>
            <a:spLocks noGrp="1"/>
          </p:cNvSpPr>
          <p:nvPr>
            <p:ph type="title"/>
          </p:nvPr>
        </p:nvSpPr>
        <p:spPr>
          <a:xfrm>
            <a:off x="357158" y="71414"/>
            <a:ext cx="8229600" cy="1143000"/>
          </a:xfrm>
        </p:spPr>
        <p:txBody>
          <a:bodyPr/>
          <a:lstStyle/>
          <a:p>
            <a:r>
              <a:rPr lang="en-US" dirty="0" smtClean="0"/>
              <a:t>Air pollution and impacts</a:t>
            </a:r>
            <a:br>
              <a:rPr lang="en-US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57872" t="22606" r="1666" b="34212"/>
          <a:stretch>
            <a:fillRect/>
          </a:stretch>
        </p:blipFill>
        <p:spPr bwMode="auto">
          <a:xfrm>
            <a:off x="-1" y="914400"/>
            <a:ext cx="696140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30832" y="0"/>
            <a:ext cx="8229600" cy="1143000"/>
          </a:xfrm>
        </p:spPr>
        <p:txBody>
          <a:bodyPr/>
          <a:lstStyle/>
          <a:p>
            <a:r>
              <a:rPr lang="en-GB" dirty="0" smtClean="0"/>
              <a:t>Ion balance plot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914400"/>
          </a:xfrm>
        </p:spPr>
        <p:txBody>
          <a:bodyPr/>
          <a:lstStyle/>
          <a:p>
            <a:pPr eaLnBrk="1" hangingPunct="1">
              <a:defRPr/>
            </a:pPr>
            <a:r>
              <a:rPr lang="nb-NO" sz="3600" smtClean="0"/>
              <a:t>Measurement and model intercomparison</a:t>
            </a:r>
            <a:endParaRPr lang="en-GB" sz="3600" smtClean="0"/>
          </a:p>
        </p:txBody>
      </p:sp>
      <p:sp>
        <p:nvSpPr>
          <p:cNvPr id="21507" name="Oval 5"/>
          <p:cNvSpPr>
            <a:spLocks noChangeArrowheads="1"/>
          </p:cNvSpPr>
          <p:nvPr/>
        </p:nvSpPr>
        <p:spPr bwMode="auto">
          <a:xfrm>
            <a:off x="3200400" y="1600200"/>
            <a:ext cx="609600" cy="5334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8" name="Oval 6"/>
          <p:cNvSpPr>
            <a:spLocks noChangeArrowheads="1"/>
          </p:cNvSpPr>
          <p:nvPr/>
        </p:nvSpPr>
        <p:spPr bwMode="auto">
          <a:xfrm>
            <a:off x="3581400" y="1524000"/>
            <a:ext cx="457200" cy="6858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1509" name="Oval 7"/>
          <p:cNvSpPr>
            <a:spLocks noChangeArrowheads="1"/>
          </p:cNvSpPr>
          <p:nvPr/>
        </p:nvSpPr>
        <p:spPr bwMode="auto">
          <a:xfrm>
            <a:off x="6172200" y="3048000"/>
            <a:ext cx="838200" cy="762000"/>
          </a:xfrm>
          <a:prstGeom prst="ellipse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6200" y="1068388"/>
            <a:ext cx="5181600" cy="3351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Oval 8"/>
          <p:cNvSpPr>
            <a:spLocks noChangeArrowheads="1"/>
          </p:cNvSpPr>
          <p:nvPr/>
        </p:nvSpPr>
        <p:spPr bwMode="auto">
          <a:xfrm>
            <a:off x="3200400" y="1524000"/>
            <a:ext cx="838200" cy="533400"/>
          </a:xfrm>
          <a:prstGeom prst="ellips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1512" name="Text Box 9"/>
          <p:cNvSpPr txBox="1">
            <a:spLocks noChangeArrowheads="1"/>
          </p:cNvSpPr>
          <p:nvPr/>
        </p:nvSpPr>
        <p:spPr bwMode="auto">
          <a:xfrm>
            <a:off x="3581400" y="1600200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/>
              <a:t>??</a:t>
            </a:r>
            <a:endParaRPr lang="en-GB"/>
          </a:p>
        </p:txBody>
      </p:sp>
      <p:pic>
        <p:nvPicPr>
          <p:cNvPr id="21513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2613" y="762000"/>
            <a:ext cx="3633787" cy="401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Oval 12"/>
          <p:cNvSpPr>
            <a:spLocks noChangeArrowheads="1"/>
          </p:cNvSpPr>
          <p:nvPr/>
        </p:nvSpPr>
        <p:spPr bwMode="auto">
          <a:xfrm rot="1971019">
            <a:off x="7450138" y="2324100"/>
            <a:ext cx="687387" cy="1644650"/>
          </a:xfrm>
          <a:prstGeom prst="ellips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1515" name="Text Box 13"/>
          <p:cNvSpPr txBox="1">
            <a:spLocks noChangeArrowheads="1"/>
          </p:cNvSpPr>
          <p:nvPr/>
        </p:nvSpPr>
        <p:spPr bwMode="auto">
          <a:xfrm>
            <a:off x="7543800" y="3048000"/>
            <a:ext cx="6096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/>
              <a:t>NO</a:t>
            </a:r>
            <a:endParaRPr lang="en-GB"/>
          </a:p>
        </p:txBody>
      </p:sp>
      <p:sp>
        <p:nvSpPr>
          <p:cNvPr id="21516" name="Oval 14"/>
          <p:cNvSpPr>
            <a:spLocks noChangeArrowheads="1"/>
          </p:cNvSpPr>
          <p:nvPr/>
        </p:nvSpPr>
        <p:spPr bwMode="auto">
          <a:xfrm rot="8170014">
            <a:off x="6719888" y="1314450"/>
            <a:ext cx="1479550" cy="685800"/>
          </a:xfrm>
          <a:prstGeom prst="ellipse">
            <a:avLst/>
          </a:prstGeom>
          <a:noFill/>
          <a:ln w="31750">
            <a:solidFill>
              <a:srgbClr val="008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21517" name="Text Box 15"/>
          <p:cNvSpPr txBox="1">
            <a:spLocks noChangeArrowheads="1"/>
          </p:cNvSpPr>
          <p:nvPr/>
        </p:nvSpPr>
        <p:spPr bwMode="auto">
          <a:xfrm>
            <a:off x="6934200" y="1752600"/>
            <a:ext cx="5334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/>
              <a:t>ES</a:t>
            </a:r>
            <a:endParaRPr lang="en-GB"/>
          </a:p>
        </p:txBody>
      </p:sp>
      <p:pic>
        <p:nvPicPr>
          <p:cNvPr id="21518" name="Picture 16"/>
          <p:cNvPicPr>
            <a:picLocks noChangeAspect="1" noChangeArrowheads="1"/>
          </p:cNvPicPr>
          <p:nvPr/>
        </p:nvPicPr>
        <p:blipFill>
          <a:blip r:embed="rId4"/>
          <a:srcRect t="4953" r="2118"/>
          <a:stretch>
            <a:fillRect/>
          </a:stretch>
        </p:blipFill>
        <p:spPr bwMode="auto">
          <a:xfrm>
            <a:off x="228600" y="5105400"/>
            <a:ext cx="868680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GB" smtClean="0"/>
              <a:t>Uncertainties in trends</a:t>
            </a:r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1447800"/>
            <a:ext cx="4419600" cy="441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so2-so4"/>
          <p:cNvPicPr>
            <a:picLocks noChangeAspect="1" noChangeArrowheads="1"/>
          </p:cNvPicPr>
          <p:nvPr/>
        </p:nvPicPr>
        <p:blipFill>
          <a:blip r:embed="rId3"/>
          <a:srcRect t="20580" r="49557"/>
          <a:stretch>
            <a:fillRect/>
          </a:stretch>
        </p:blipFill>
        <p:spPr bwMode="auto">
          <a:xfrm>
            <a:off x="4800600" y="1066800"/>
            <a:ext cx="43434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so2-so4"/>
          <p:cNvPicPr>
            <a:picLocks noChangeAspect="1" noChangeArrowheads="1"/>
          </p:cNvPicPr>
          <p:nvPr/>
        </p:nvPicPr>
        <p:blipFill>
          <a:blip r:embed="rId3"/>
          <a:srcRect l="53098" t="19676"/>
          <a:stretch>
            <a:fillRect/>
          </a:stretch>
        </p:blipFill>
        <p:spPr bwMode="auto">
          <a:xfrm>
            <a:off x="4800600" y="3886200"/>
            <a:ext cx="42672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6248400" y="1295400"/>
            <a:ext cx="685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>
                <a:latin typeface="Comic Sans MS" pitchFamily="66" charset="0"/>
              </a:rPr>
              <a:t>SO</a:t>
            </a:r>
            <a:r>
              <a:rPr lang="nb-NO" baseline="-25000">
                <a:latin typeface="Comic Sans MS" pitchFamily="66" charset="0"/>
              </a:rPr>
              <a:t>2</a:t>
            </a:r>
            <a:endParaRPr lang="en-GB" baseline="-25000">
              <a:latin typeface="Comic Sans MS" pitchFamily="66" charset="0"/>
            </a:endParaRPr>
          </a:p>
        </p:txBody>
      </p:sp>
      <p:sp>
        <p:nvSpPr>
          <p:cNvPr id="22535" name="Text Box 7"/>
          <p:cNvSpPr txBox="1">
            <a:spLocks noChangeArrowheads="1"/>
          </p:cNvSpPr>
          <p:nvPr/>
        </p:nvSpPr>
        <p:spPr bwMode="auto">
          <a:xfrm>
            <a:off x="6400800" y="4114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>
                <a:latin typeface="Comic Sans MS" pitchFamily="66" charset="0"/>
              </a:rPr>
              <a:t>SO</a:t>
            </a:r>
            <a:r>
              <a:rPr lang="nb-NO" baseline="-25000">
                <a:latin typeface="Comic Sans MS" pitchFamily="66" charset="0"/>
              </a:rPr>
              <a:t>4 </a:t>
            </a:r>
            <a:r>
              <a:rPr lang="nb-NO">
                <a:latin typeface="Comic Sans MS" pitchFamily="66" charset="0"/>
              </a:rPr>
              <a:t>in air</a:t>
            </a:r>
            <a:endParaRPr lang="en-GB">
              <a:latin typeface="Comic Sans MS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Documents and Settings\waa\Desktop\home\Konf_og_artikler\NILU_REGG_EMEP\TFMM_2007_Dublin\De_Zil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4657725"/>
            <a:ext cx="28321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C:\Documents and Settings\waa\Desktop\home\Konf_og_artikler\NILU_REGG_EMEP\TFMM_2007_Dublin\Eupen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0" y="4648200"/>
            <a:ext cx="2825750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6" name="Picture 4" descr="C:\Documents and Settings\waa\Desktop\home\Konf_og_artikler\NILU_REGG_EMEP\TFMM_2007_Dublin\Illmitz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24200" y="4660900"/>
            <a:ext cx="282892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7" name="Picture 5" descr="C:\Documents and Settings\waa\Desktop\home\Konf_og_artikler\NILU_REGG_EMEP\TFMM_2007_Dublin\Montelibretti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286000"/>
            <a:ext cx="2860675" cy="222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8" name="Picture 6" descr="C:\Documents and Settings\waa\Desktop\home\Konf_og_artikler\NILU_REGG_EMEP\TFMM_2007_Dublin\V_znar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860675" cy="222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39000" y="0"/>
            <a:ext cx="1905000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856" name="Rectangle 8"/>
          <p:cNvSpPr>
            <a:spLocks noGrp="1" noChangeArrowheads="1"/>
          </p:cNvSpPr>
          <p:nvPr>
            <p:ph type="title"/>
          </p:nvPr>
        </p:nvSpPr>
        <p:spPr>
          <a:xfrm>
            <a:off x="2971800" y="0"/>
            <a:ext cx="4495800" cy="838200"/>
          </a:xfrm>
        </p:spPr>
        <p:txBody>
          <a:bodyPr/>
          <a:lstStyle/>
          <a:p>
            <a:pPr eaLnBrk="1" hangingPunct="1">
              <a:defRPr/>
            </a:pPr>
            <a:r>
              <a:rPr lang="nb-NO" sz="2800" smtClean="0"/>
              <a:t>Representativity, NO</a:t>
            </a:r>
            <a:r>
              <a:rPr lang="nb-NO" sz="2800" baseline="-25000" smtClean="0"/>
              <a:t>2</a:t>
            </a:r>
            <a:endParaRPr lang="en-GB" sz="2800" baseline="-25000" smtClean="0"/>
          </a:p>
        </p:txBody>
      </p:sp>
      <p:pic>
        <p:nvPicPr>
          <p:cNvPr id="23561" name="Picture 1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200400" y="2286000"/>
            <a:ext cx="5867400" cy="174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2" name="Text Box 11"/>
          <p:cNvSpPr txBox="1">
            <a:spLocks noChangeArrowheads="1"/>
          </p:cNvSpPr>
          <p:nvPr/>
        </p:nvSpPr>
        <p:spPr bwMode="auto">
          <a:xfrm>
            <a:off x="3200400" y="1066800"/>
            <a:ext cx="49688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 sz="2400">
                <a:latin typeface="Comic Sans MS" pitchFamily="66" charset="0"/>
              </a:rPr>
              <a:t>Comparing EMEP model and obs. in light of  population density</a:t>
            </a:r>
          </a:p>
        </p:txBody>
      </p:sp>
      <p:sp>
        <p:nvSpPr>
          <p:cNvPr id="23563" name="Text Box 12"/>
          <p:cNvSpPr txBox="1">
            <a:spLocks noChangeArrowheads="1"/>
          </p:cNvSpPr>
          <p:nvPr/>
        </p:nvSpPr>
        <p:spPr bwMode="auto">
          <a:xfrm>
            <a:off x="1600200" y="762000"/>
            <a:ext cx="815975" cy="4064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ES07</a:t>
            </a:r>
            <a:endParaRPr lang="en-GB"/>
          </a:p>
        </p:txBody>
      </p:sp>
      <p:sp>
        <p:nvSpPr>
          <p:cNvPr id="23564" name="Text Box 14"/>
          <p:cNvSpPr txBox="1">
            <a:spLocks noChangeArrowheads="1"/>
          </p:cNvSpPr>
          <p:nvPr/>
        </p:nvSpPr>
        <p:spPr bwMode="auto">
          <a:xfrm>
            <a:off x="1600200" y="2971800"/>
            <a:ext cx="701675" cy="4064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IT01</a:t>
            </a:r>
            <a:endParaRPr lang="en-GB"/>
          </a:p>
        </p:txBody>
      </p:sp>
      <p:sp>
        <p:nvSpPr>
          <p:cNvPr id="23565" name="Text Box 15"/>
          <p:cNvSpPr txBox="1">
            <a:spLocks noChangeArrowheads="1"/>
          </p:cNvSpPr>
          <p:nvPr/>
        </p:nvSpPr>
        <p:spPr bwMode="auto">
          <a:xfrm>
            <a:off x="609600" y="5257800"/>
            <a:ext cx="815975" cy="4064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NL91</a:t>
            </a:r>
            <a:endParaRPr lang="en-GB"/>
          </a:p>
        </p:txBody>
      </p:sp>
      <p:sp>
        <p:nvSpPr>
          <p:cNvPr id="23566" name="Text Box 16"/>
          <p:cNvSpPr txBox="1">
            <a:spLocks noChangeArrowheads="1"/>
          </p:cNvSpPr>
          <p:nvPr/>
        </p:nvSpPr>
        <p:spPr bwMode="auto">
          <a:xfrm>
            <a:off x="4495800" y="5943600"/>
            <a:ext cx="815975" cy="4064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AT02</a:t>
            </a:r>
            <a:endParaRPr lang="en-GB"/>
          </a:p>
        </p:txBody>
      </p:sp>
      <p:sp>
        <p:nvSpPr>
          <p:cNvPr id="23567" name="Text Box 17"/>
          <p:cNvSpPr txBox="1">
            <a:spLocks noChangeArrowheads="1"/>
          </p:cNvSpPr>
          <p:nvPr/>
        </p:nvSpPr>
        <p:spPr bwMode="auto">
          <a:xfrm>
            <a:off x="6553200" y="5791200"/>
            <a:ext cx="830263" cy="406400"/>
          </a:xfrm>
          <a:prstGeom prst="rect">
            <a:avLst/>
          </a:prstGeom>
          <a:solidFill>
            <a:srgbClr val="FFFF99">
              <a:alpha val="50195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nb-NO"/>
              <a:t>BE32</a:t>
            </a:r>
            <a:endParaRPr lang="en-GB"/>
          </a:p>
        </p:txBody>
      </p:sp>
      <p:sp>
        <p:nvSpPr>
          <p:cNvPr id="23568" name="Oval 18"/>
          <p:cNvSpPr>
            <a:spLocks noChangeArrowheads="1"/>
          </p:cNvSpPr>
          <p:nvPr/>
        </p:nvSpPr>
        <p:spPr bwMode="auto">
          <a:xfrm>
            <a:off x="8534400" y="3200400"/>
            <a:ext cx="609600" cy="6858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Evaluation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data, </a:t>
            </a:r>
            <a:r>
              <a:rPr lang="nb-NO" dirty="0" err="1" smtClean="0"/>
              <a:t>outliers</a:t>
            </a:r>
            <a:r>
              <a:rPr lang="nb-NO" dirty="0" smtClean="0"/>
              <a:t> (1)</a:t>
            </a:r>
            <a:endParaRPr lang="en-US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196752"/>
            <a:ext cx="9224239" cy="4896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229600" cy="1143000"/>
          </a:xfrm>
        </p:spPr>
        <p:txBody>
          <a:bodyPr/>
          <a:lstStyle/>
          <a:p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trajectories</a:t>
            </a:r>
            <a:r>
              <a:rPr lang="nb-NO" dirty="0" smtClean="0"/>
              <a:t> to </a:t>
            </a:r>
            <a:r>
              <a:rPr lang="nb-NO" dirty="0" err="1" smtClean="0"/>
              <a:t>check</a:t>
            </a:r>
            <a:r>
              <a:rPr lang="nb-NO" dirty="0" smtClean="0"/>
              <a:t> episodes</a:t>
            </a:r>
            <a:endParaRPr lang="en-US" dirty="0"/>
          </a:p>
        </p:txBody>
      </p:sp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2"/>
          <a:srcRect l="16117" t="63235" r="80864" b="26471"/>
          <a:stretch>
            <a:fillRect/>
          </a:stretch>
        </p:blipFill>
        <p:spPr bwMode="auto">
          <a:xfrm>
            <a:off x="-36512" y="1700808"/>
            <a:ext cx="1512168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29253" t="63235" r="66576" b="26471"/>
          <a:stretch>
            <a:fillRect/>
          </a:stretch>
        </p:blipFill>
        <p:spPr bwMode="auto">
          <a:xfrm>
            <a:off x="1259632" y="1628800"/>
            <a:ext cx="208823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96155" y="1196752"/>
            <a:ext cx="8354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/>
              <a:t>Date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2051720" y="119675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2400" dirty="0" smtClean="0"/>
              <a:t>SO2</a:t>
            </a:r>
            <a:endParaRPr lang="en-US" sz="2400" dirty="0"/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856" y="1314146"/>
            <a:ext cx="5796136" cy="4347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418970" y="4830251"/>
            <a:ext cx="1920782" cy="83099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smtClean="0"/>
              <a:t>OK data. </a:t>
            </a:r>
          </a:p>
          <a:p>
            <a:r>
              <a:rPr lang="nb-NO" sz="2400" dirty="0" smtClean="0"/>
              <a:t>LRT episode</a:t>
            </a:r>
            <a:endParaRPr lang="en-US" sz="2400" dirty="0"/>
          </a:p>
        </p:txBody>
      </p:sp>
      <p:sp>
        <p:nvSpPr>
          <p:cNvPr id="9" name="Rectangle 8"/>
          <p:cNvSpPr/>
          <p:nvPr/>
        </p:nvSpPr>
        <p:spPr>
          <a:xfrm>
            <a:off x="2411760" y="6239053"/>
            <a:ext cx="52565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4"/>
              </a:rPr>
              <a:t>http://tarantula.nilu.no/trajectories/index.cfm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Evaluation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data, </a:t>
            </a:r>
            <a:r>
              <a:rPr lang="nb-NO" dirty="0" err="1" smtClean="0"/>
              <a:t>outliers</a:t>
            </a:r>
            <a:r>
              <a:rPr lang="nb-NO" dirty="0" smtClean="0"/>
              <a:t> (2)</a:t>
            </a:r>
            <a:endParaRPr lang="en-US" dirty="0"/>
          </a:p>
        </p:txBody>
      </p:sp>
      <p:pic>
        <p:nvPicPr>
          <p:cNvPr id="1249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417638"/>
            <a:ext cx="9144000" cy="3848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74638"/>
            <a:ext cx="8534400" cy="1143000"/>
          </a:xfrm>
        </p:spPr>
        <p:txBody>
          <a:bodyPr/>
          <a:lstStyle/>
          <a:p>
            <a:r>
              <a:rPr lang="nb-NO" dirty="0" err="1" smtClean="0"/>
              <a:t>Use</a:t>
            </a:r>
            <a:r>
              <a:rPr lang="nb-NO" dirty="0" smtClean="0"/>
              <a:t> </a:t>
            </a:r>
            <a:r>
              <a:rPr lang="nb-NO" dirty="0" err="1" smtClean="0"/>
              <a:t>information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ion </a:t>
            </a:r>
            <a:r>
              <a:rPr lang="nb-NO" dirty="0" err="1" smtClean="0"/>
              <a:t>balance</a:t>
            </a:r>
            <a:r>
              <a:rPr lang="nb-NO" dirty="0" smtClean="0"/>
              <a:t> test and </a:t>
            </a:r>
            <a:r>
              <a:rPr lang="nb-NO" dirty="0" err="1" smtClean="0"/>
              <a:t>flag</a:t>
            </a:r>
            <a:r>
              <a:rPr lang="nb-NO" dirty="0" smtClean="0"/>
              <a:t>:</a:t>
            </a:r>
            <a:endParaRPr lang="en-US" dirty="0"/>
          </a:p>
        </p:txBody>
      </p:sp>
      <p:grpSp>
        <p:nvGrpSpPr>
          <p:cNvPr id="3" name="Group 7"/>
          <p:cNvGrpSpPr/>
          <p:nvPr/>
        </p:nvGrpSpPr>
        <p:grpSpPr>
          <a:xfrm>
            <a:off x="118831" y="1417638"/>
            <a:ext cx="1932889" cy="3235498"/>
            <a:chOff x="118831" y="1417638"/>
            <a:chExt cx="924777" cy="2480659"/>
          </a:xfrm>
        </p:grpSpPr>
        <p:pic>
          <p:nvPicPr>
            <p:cNvPr id="124930" name="Picture 2"/>
            <p:cNvPicPr>
              <a:picLocks noChangeAspect="1" noChangeArrowheads="1"/>
            </p:cNvPicPr>
            <p:nvPr/>
          </p:nvPicPr>
          <p:blipFill>
            <a:blip r:embed="rId2"/>
            <a:srcRect l="26375" r="67939" b="81414"/>
            <a:stretch>
              <a:fillRect/>
            </a:stretch>
          </p:blipFill>
          <p:spPr bwMode="auto">
            <a:xfrm>
              <a:off x="152400" y="1417638"/>
              <a:ext cx="891208" cy="12259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l="26375" t="52589" r="68184" b="27196"/>
            <a:stretch>
              <a:fillRect/>
            </a:stretch>
          </p:blipFill>
          <p:spPr bwMode="auto">
            <a:xfrm>
              <a:off x="118831" y="2564904"/>
              <a:ext cx="852769" cy="1333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8"/>
          <p:cNvGrpSpPr/>
          <p:nvPr/>
        </p:nvGrpSpPr>
        <p:grpSpPr>
          <a:xfrm>
            <a:off x="2339752" y="2094212"/>
            <a:ext cx="6048672" cy="2558924"/>
            <a:chOff x="3275856" y="5013176"/>
            <a:chExt cx="5112568" cy="184482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2"/>
            <a:srcRect l="46763" t="10832" r="20617" b="81414"/>
            <a:stretch>
              <a:fillRect/>
            </a:stretch>
          </p:blipFill>
          <p:spPr bwMode="auto">
            <a:xfrm>
              <a:off x="3275856" y="5013176"/>
              <a:ext cx="5112568" cy="511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2"/>
            <a:srcRect l="47276" t="52589" r="20863" b="27196"/>
            <a:stretch>
              <a:fillRect/>
            </a:stretch>
          </p:blipFill>
          <p:spPr bwMode="auto">
            <a:xfrm>
              <a:off x="3275856" y="5524607"/>
              <a:ext cx="4993737" cy="13333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" name="TextBox 9"/>
          <p:cNvSpPr txBox="1"/>
          <p:nvPr/>
        </p:nvSpPr>
        <p:spPr>
          <a:xfrm>
            <a:off x="683568" y="4820959"/>
            <a:ext cx="754405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Flags</a:t>
            </a:r>
          </a:p>
          <a:p>
            <a:r>
              <a:rPr lang="en-US" sz="2400" dirty="0" smtClean="0"/>
              <a:t>46: From station keeper: dust found in collector</a:t>
            </a:r>
          </a:p>
          <a:p>
            <a:r>
              <a:rPr lang="en-US" sz="2400" dirty="0" smtClean="0"/>
              <a:t>IG: Outside ion balance criteria, reanalysis of samples</a:t>
            </a:r>
            <a:endParaRPr lang="en-US" sz="2400" dirty="0"/>
          </a:p>
        </p:txBody>
      </p:sp>
      <p:sp>
        <p:nvSpPr>
          <p:cNvPr id="11" name="Right Arrow 10"/>
          <p:cNvSpPr/>
          <p:nvPr/>
        </p:nvSpPr>
        <p:spPr>
          <a:xfrm>
            <a:off x="2081424" y="6256736"/>
            <a:ext cx="978408" cy="484632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1840" y="6237312"/>
            <a:ext cx="3188693" cy="46166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nb-NO" sz="2400" dirty="0" err="1" smtClean="0"/>
              <a:t>Delete</a:t>
            </a:r>
            <a:r>
              <a:rPr lang="nb-NO" sz="2400" dirty="0" smtClean="0"/>
              <a:t> pH. K and NH</a:t>
            </a:r>
            <a:r>
              <a:rPr lang="nb-NO" sz="2000" dirty="0" smtClean="0"/>
              <a:t>4</a:t>
            </a:r>
            <a:endParaRPr lang="en-US" sz="2400" dirty="0"/>
          </a:p>
        </p:txBody>
      </p:sp>
      <p:sp>
        <p:nvSpPr>
          <p:cNvPr id="13" name="Oval 12"/>
          <p:cNvSpPr/>
          <p:nvPr/>
        </p:nvSpPr>
        <p:spPr>
          <a:xfrm>
            <a:off x="4716016" y="3467388"/>
            <a:ext cx="576064" cy="5533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092280" y="3896479"/>
            <a:ext cx="936104" cy="55338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Evaluation</a:t>
            </a:r>
            <a:r>
              <a:rPr lang="nb-NO" dirty="0" smtClean="0"/>
              <a:t> </a:t>
            </a:r>
            <a:r>
              <a:rPr lang="nb-NO" dirty="0" err="1" smtClean="0"/>
              <a:t>of</a:t>
            </a:r>
            <a:r>
              <a:rPr lang="nb-NO" dirty="0" smtClean="0"/>
              <a:t> </a:t>
            </a:r>
            <a:r>
              <a:rPr lang="nb-NO" dirty="0" err="1" smtClean="0"/>
              <a:t>the</a:t>
            </a:r>
            <a:r>
              <a:rPr lang="nb-NO" dirty="0" smtClean="0"/>
              <a:t> data, </a:t>
            </a:r>
            <a:r>
              <a:rPr lang="nb-NO" dirty="0" err="1" smtClean="0"/>
              <a:t>outliers</a:t>
            </a:r>
            <a:r>
              <a:rPr lang="nb-NO" dirty="0" smtClean="0"/>
              <a:t> (3)</a:t>
            </a:r>
            <a:endParaRPr lang="en-US" dirty="0"/>
          </a:p>
        </p:txBody>
      </p:sp>
      <p:pic>
        <p:nvPicPr>
          <p:cNvPr id="125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2296104"/>
            <a:ext cx="6228184" cy="4517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79512" y="1660158"/>
            <a:ext cx="87879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nb-NO" dirty="0" smtClean="0"/>
              <a:t> </a:t>
            </a:r>
            <a:r>
              <a:rPr lang="en-US" sz="2400" dirty="0" smtClean="0"/>
              <a:t>Important to plot data in </a:t>
            </a:r>
            <a:r>
              <a:rPr lang="en-US" sz="2400" dirty="0" err="1" smtClean="0"/>
              <a:t>timeseries</a:t>
            </a:r>
            <a:r>
              <a:rPr lang="en-US" sz="2400" dirty="0" smtClean="0"/>
              <a:t> to </a:t>
            </a:r>
            <a:r>
              <a:rPr lang="en-US" sz="2400" dirty="0" err="1" smtClean="0"/>
              <a:t>visualise</a:t>
            </a:r>
            <a:r>
              <a:rPr lang="en-US" sz="2400" dirty="0" smtClean="0"/>
              <a:t>/detect outliers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ea typeface="Geneva" pitchFamily="34" charset="0"/>
                <a:cs typeface="Geneva" pitchFamily="34" charset="0"/>
              </a:rPr>
              <a:t>Summary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124744"/>
            <a:ext cx="8892480" cy="5029200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b="1" dirty="0" smtClean="0"/>
              <a:t>The measurements in EMEP is the core activity in the Programme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Model evaluation/validation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Compliance monitoring and trend analysis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Assessment of status and identification of sources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Involvement of the Parties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	</a:t>
            </a:r>
            <a:r>
              <a:rPr lang="en-US" b="1" dirty="0" smtClean="0"/>
              <a:t>High or known quality is the trademark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Waste of money and time with poor data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Good sites and labs usually experience spin of effect –</a:t>
            </a:r>
            <a:r>
              <a:rPr lang="en-US" dirty="0" err="1" smtClean="0"/>
              <a:t>i.e</a:t>
            </a:r>
            <a:r>
              <a:rPr lang="en-US" dirty="0" smtClean="0"/>
              <a:t> new research projects etc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2" descr="K:\Prosjekter\langtransporterte forurensninger\O-99187-IMPACTS-LYD\Status\Gill1.tif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4398986"/>
            <a:ext cx="3886200" cy="238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3" descr="K:\Prosjekter\langtransporterte forurensninger\O-99187-IMPACTS-LYD\Status\Gill2.tif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67200" y="4276748"/>
            <a:ext cx="44958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4" descr="H:\Bilder\Fisk\Død fisk i vann.jpg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1071546"/>
            <a:ext cx="3990972" cy="2806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52" name="Text Box 8"/>
          <p:cNvSpPr txBox="1">
            <a:spLocks noChangeArrowheads="1"/>
          </p:cNvSpPr>
          <p:nvPr/>
        </p:nvSpPr>
        <p:spPr bwMode="auto">
          <a:xfrm>
            <a:off x="2285984" y="6215082"/>
            <a:ext cx="1762125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b-NO" sz="1400" b="0" dirty="0">
                <a:latin typeface="Comic Sans MS" pitchFamily="66" charset="0"/>
              </a:rPr>
              <a:t>Gills - not </a:t>
            </a:r>
            <a:r>
              <a:rPr lang="nb-NO" sz="1400" b="0" dirty="0" err="1">
                <a:latin typeface="Comic Sans MS" pitchFamily="66" charset="0"/>
              </a:rPr>
              <a:t>damaged</a:t>
            </a:r>
            <a:endParaRPr lang="en-GB" sz="1400" b="0" dirty="0">
              <a:latin typeface="Comic Sans MS" pitchFamily="66" charset="0"/>
            </a:endParaRPr>
          </a:p>
        </p:txBody>
      </p:sp>
      <p:sp>
        <p:nvSpPr>
          <p:cNvPr id="31753" name="Text Box 9"/>
          <p:cNvSpPr txBox="1">
            <a:spLocks noChangeArrowheads="1"/>
          </p:cNvSpPr>
          <p:nvPr/>
        </p:nvSpPr>
        <p:spPr bwMode="auto">
          <a:xfrm>
            <a:off x="4286248" y="6286520"/>
            <a:ext cx="1438275" cy="3048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nb-NO" sz="1400" b="0" dirty="0">
                <a:latin typeface="Comic Sans MS" pitchFamily="66" charset="0"/>
              </a:rPr>
              <a:t>Gills - </a:t>
            </a:r>
            <a:r>
              <a:rPr lang="nb-NO" sz="1400" b="0" dirty="0" err="1">
                <a:latin typeface="Comic Sans MS" pitchFamily="66" charset="0"/>
              </a:rPr>
              <a:t>damaged</a:t>
            </a:r>
            <a:endParaRPr lang="en-GB" sz="1400" b="0" dirty="0">
              <a:latin typeface="Comic Sans MS" pitchFamily="66" charset="0"/>
            </a:endParaRPr>
          </a:p>
        </p:txBody>
      </p:sp>
      <p:pic>
        <p:nvPicPr>
          <p:cNvPr id="31754" name="Picture 10" descr="C:\Documents and Settings\kt\My Documents\kjetil-jobb\foredr\nivalogo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219200"/>
            <a:ext cx="9144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784"/>
          </a:xfrm>
        </p:spPr>
        <p:txBody>
          <a:bodyPr/>
          <a:lstStyle/>
          <a:p>
            <a:r>
              <a:rPr lang="nb-NO" dirty="0" smtClean="0"/>
              <a:t>Long Range Transport </a:t>
            </a:r>
            <a:r>
              <a:rPr lang="nb-NO" dirty="0" err="1" smtClean="0"/>
              <a:t>of</a:t>
            </a:r>
            <a:r>
              <a:rPr lang="nb-NO" dirty="0" smtClean="0"/>
              <a:t> Air </a:t>
            </a:r>
            <a:r>
              <a:rPr lang="nb-NO" dirty="0" err="1" smtClean="0"/>
              <a:t>Pollutants</a:t>
            </a:r>
            <a:endParaRPr lang="en-US" dirty="0"/>
          </a:p>
        </p:txBody>
      </p:sp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29124" y="1000108"/>
            <a:ext cx="4357750" cy="2909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ChangeArrowheads="1"/>
          </p:cNvSpPr>
          <p:nvPr/>
        </p:nvSpPr>
        <p:spPr bwMode="auto">
          <a:xfrm>
            <a:off x="142875" y="5237163"/>
            <a:ext cx="8915400" cy="1477962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b-NO" b="1" i="1">
                <a:latin typeface="Comic Sans MS" pitchFamily="66" charset="0"/>
              </a:rPr>
              <a:t>The EMEP vision; </a:t>
            </a:r>
          </a:p>
          <a:p>
            <a:r>
              <a:rPr lang="nb-NO" i="1">
                <a:latin typeface="Comic Sans MS" pitchFamily="66" charset="0"/>
              </a:rPr>
              <a:t>To be the main science based and policy-driven instrument for international cooperation in </a:t>
            </a:r>
            <a:r>
              <a:rPr lang="nb-NO" i="1">
                <a:solidFill>
                  <a:schemeClr val="accent2"/>
                </a:solidFill>
                <a:latin typeface="Comic Sans MS" pitchFamily="66" charset="0"/>
              </a:rPr>
              <a:t>atmospheric monitoring and modelling activities, emission inventories and projections, and integrated assessment</a:t>
            </a:r>
            <a:r>
              <a:rPr lang="nb-NO" i="1">
                <a:latin typeface="Comic Sans MS" pitchFamily="66" charset="0"/>
              </a:rPr>
              <a:t> to help solve transboundary air pollution problems in Europe</a:t>
            </a:r>
            <a:endParaRPr lang="en-GB" i="1">
              <a:latin typeface="Comic Sans MS" pitchFamily="66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522413"/>
            <a:ext cx="5486400" cy="343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228600" y="76200"/>
            <a:ext cx="7772400" cy="106680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n-GB" b="1">
                <a:latin typeface="Times New Roman" pitchFamily="18" charset="0"/>
              </a:rPr>
              <a:t>UN-ECE</a:t>
            </a:r>
            <a:r>
              <a:rPr lang="nb-NO" b="1">
                <a:latin typeface="Times New Roman" pitchFamily="18" charset="0"/>
              </a:rPr>
              <a:t> </a:t>
            </a:r>
            <a:r>
              <a:rPr lang="en-GB" b="1">
                <a:latin typeface="Times New Roman" pitchFamily="18" charset="0"/>
              </a:rPr>
              <a:t>C</a:t>
            </a:r>
            <a:r>
              <a:rPr lang="nb-NO" b="1">
                <a:latin typeface="Times New Roman" pitchFamily="18" charset="0"/>
              </a:rPr>
              <a:t>onvention on </a:t>
            </a:r>
            <a:r>
              <a:rPr lang="en-GB" b="1">
                <a:latin typeface="Times New Roman" pitchFamily="18" charset="0"/>
              </a:rPr>
              <a:t>L</a:t>
            </a:r>
            <a:r>
              <a:rPr lang="nb-NO" b="1">
                <a:latin typeface="Times New Roman" pitchFamily="18" charset="0"/>
              </a:rPr>
              <a:t>ong-</a:t>
            </a:r>
            <a:r>
              <a:rPr lang="en-GB" b="1">
                <a:latin typeface="Times New Roman" pitchFamily="18" charset="0"/>
              </a:rPr>
              <a:t>R</a:t>
            </a:r>
            <a:r>
              <a:rPr lang="nb-NO" b="1">
                <a:latin typeface="Times New Roman" pitchFamily="18" charset="0"/>
              </a:rPr>
              <a:t>ange </a:t>
            </a:r>
            <a:r>
              <a:rPr lang="en-GB" b="1">
                <a:latin typeface="Times New Roman" pitchFamily="18" charset="0"/>
              </a:rPr>
              <a:t>T</a:t>
            </a:r>
            <a:r>
              <a:rPr lang="nb-NO" b="1">
                <a:latin typeface="Times New Roman" pitchFamily="18" charset="0"/>
              </a:rPr>
              <a:t>ransboundary </a:t>
            </a:r>
            <a:r>
              <a:rPr lang="en-GB" b="1">
                <a:latin typeface="Times New Roman" pitchFamily="18" charset="0"/>
              </a:rPr>
              <a:t>A</a:t>
            </a:r>
            <a:r>
              <a:rPr lang="nb-NO" b="1">
                <a:latin typeface="Times New Roman" pitchFamily="18" charset="0"/>
              </a:rPr>
              <a:t>ir </a:t>
            </a:r>
            <a:r>
              <a:rPr lang="en-GB" b="1">
                <a:latin typeface="Times New Roman" pitchFamily="18" charset="0"/>
              </a:rPr>
              <a:t>P</a:t>
            </a:r>
            <a:r>
              <a:rPr lang="nb-NO" b="1">
                <a:latin typeface="Times New Roman" pitchFamily="18" charset="0"/>
              </a:rPr>
              <a:t>ollution (</a:t>
            </a:r>
            <a:r>
              <a:rPr lang="nb-NO" sz="1400" b="1">
                <a:latin typeface="Times New Roman" pitchFamily="18" charset="0"/>
              </a:rPr>
              <a:t> 51 Parties)</a:t>
            </a:r>
          </a:p>
          <a:p>
            <a:pPr eaLnBrk="0" hangingPunct="0"/>
            <a:r>
              <a:rPr lang="nb-NO" sz="1400" b="1">
                <a:latin typeface="Times New Roman" pitchFamily="18" charset="0"/>
              </a:rPr>
              <a:t>     -   8 Specific protocols, where the first is</a:t>
            </a:r>
          </a:p>
          <a:p>
            <a:pPr eaLnBrk="0" hangingPunct="0"/>
            <a:endParaRPr lang="nb-NO" sz="1400" b="1">
              <a:latin typeface="Times New Roman" pitchFamily="18" charset="0"/>
            </a:endParaRPr>
          </a:p>
          <a:p>
            <a:pPr eaLnBrk="0" hangingPunct="0"/>
            <a:r>
              <a:rPr lang="nb-NO" b="1">
                <a:latin typeface="Times New Roman" pitchFamily="18" charset="0"/>
              </a:rPr>
              <a:t>European Monitoring and Evaluation Programme (EMEP)</a:t>
            </a:r>
            <a:r>
              <a:rPr lang="nb-NO" sz="1400" b="1">
                <a:latin typeface="Times New Roman" pitchFamily="18" charset="0"/>
              </a:rPr>
              <a:t> (42 Parties) </a:t>
            </a:r>
            <a:endParaRPr lang="en-GB" sz="1400" b="1">
              <a:latin typeface="Times New Roman" pitchFamily="18" charset="0"/>
            </a:endParaRPr>
          </a:p>
        </p:txBody>
      </p:sp>
      <p:pic>
        <p:nvPicPr>
          <p:cNvPr id="14341" name="Picture 5" descr="idl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91200" y="1600200"/>
            <a:ext cx="3352800" cy="335280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196752"/>
            <a:ext cx="8568952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+mn-lt"/>
              </a:rPr>
              <a:t>1999 Gothenburg Protocol </a:t>
            </a:r>
            <a:r>
              <a:rPr lang="en-US" sz="2400" dirty="0" smtClean="0">
                <a:latin typeface="+mn-lt"/>
              </a:rPr>
              <a:t>to Abate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Acidification, </a:t>
            </a:r>
            <a:r>
              <a:rPr lang="en-US" sz="2400" b="1" dirty="0" err="1" smtClean="0">
                <a:solidFill>
                  <a:srgbClr val="FF0000"/>
                </a:solidFill>
                <a:latin typeface="+mn-lt"/>
              </a:rPr>
              <a:t>Eutrophication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 and Ground-level Ozone; </a:t>
            </a: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+mn-lt"/>
              </a:rPr>
              <a:t>1998 Aarhus Protocol on </a:t>
            </a:r>
            <a:r>
              <a:rPr lang="en-US" sz="2400" dirty="0" smtClean="0">
                <a:latin typeface="+mn-lt"/>
              </a:rPr>
              <a:t>Persistent Organic Pollutants (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POPs</a:t>
            </a:r>
            <a:r>
              <a:rPr lang="en-US" sz="2400" dirty="0" smtClean="0">
                <a:latin typeface="+mn-lt"/>
              </a:rPr>
              <a:t>)</a:t>
            </a:r>
            <a:endParaRPr lang="en-US" sz="2400" dirty="0" smtClean="0">
              <a:latin typeface="+mn-lt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+mn-lt"/>
              </a:rPr>
              <a:t>1998 Aarhus Protocol </a:t>
            </a:r>
            <a:r>
              <a:rPr lang="en-US" sz="2400" dirty="0" smtClean="0">
                <a:latin typeface="+mn-lt"/>
              </a:rPr>
              <a:t>on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Heavy 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Metals</a:t>
            </a:r>
            <a:endParaRPr lang="en-US" sz="2400" b="1" dirty="0" smtClean="0">
              <a:solidFill>
                <a:srgbClr val="FF0000"/>
              </a:solidFill>
              <a:latin typeface="+mn-lt"/>
            </a:endParaRPr>
          </a:p>
          <a:p>
            <a:pPr>
              <a:buFont typeface="Wingdings" pitchFamily="2" charset="2"/>
              <a:buChar char="v"/>
            </a:pPr>
            <a:endParaRPr lang="en-US" sz="2400" dirty="0" smtClean="0">
              <a:latin typeface="+mn-lt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+mn-lt"/>
              </a:rPr>
              <a:t>1994 Oslo Protocol </a:t>
            </a:r>
            <a:r>
              <a:rPr lang="en-US" sz="2400" dirty="0" smtClean="0">
                <a:latin typeface="+mn-lt"/>
              </a:rPr>
              <a:t>on </a:t>
            </a:r>
            <a:r>
              <a:rPr lang="en-US" sz="2400" dirty="0" smtClean="0">
                <a:latin typeface="+mn-lt"/>
              </a:rPr>
              <a:t>Sulphur</a:t>
            </a:r>
            <a:endParaRPr lang="en-US" sz="2400" dirty="0" smtClean="0">
              <a:latin typeface="+mn-lt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+mn-lt"/>
              </a:rPr>
              <a:t>1991 Geneva Protocol  on Volatile </a:t>
            </a:r>
            <a:r>
              <a:rPr lang="en-US" sz="2400" dirty="0" smtClean="0">
                <a:latin typeface="+mn-lt"/>
              </a:rPr>
              <a:t>Organic </a:t>
            </a:r>
            <a:r>
              <a:rPr lang="en-US" sz="2400" dirty="0" smtClean="0">
                <a:latin typeface="+mn-lt"/>
              </a:rPr>
              <a:t>Compounds</a:t>
            </a:r>
            <a:endParaRPr lang="en-US" sz="2400" dirty="0" smtClean="0">
              <a:latin typeface="+mn-lt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+mn-lt"/>
              </a:rPr>
              <a:t>1988 Sofia Protocol on Nitrogen Oxides</a:t>
            </a:r>
            <a:endParaRPr lang="en-US" sz="2400" dirty="0" smtClean="0">
              <a:latin typeface="+mn-lt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+mn-lt"/>
              </a:rPr>
              <a:t>1985 Helsinki Protocol on Sulphur</a:t>
            </a:r>
            <a:endParaRPr lang="en-US" sz="2400" dirty="0" smtClean="0">
              <a:latin typeface="+mn-lt"/>
            </a:endParaRPr>
          </a:p>
          <a:p>
            <a:pPr>
              <a:buFont typeface="Wingdings" pitchFamily="2" charset="2"/>
              <a:buChar char="v"/>
            </a:pPr>
            <a:endParaRPr lang="en-US" sz="2400" dirty="0" smtClean="0">
              <a:latin typeface="+mn-lt"/>
            </a:endParaRPr>
          </a:p>
          <a:p>
            <a:pPr>
              <a:buFont typeface="Wingdings" pitchFamily="2" charset="2"/>
              <a:buChar char="v"/>
            </a:pPr>
            <a:r>
              <a:rPr lang="en-US" sz="2400" dirty="0" smtClean="0">
                <a:latin typeface="+mn-lt"/>
              </a:rPr>
              <a:t>1984 </a:t>
            </a:r>
            <a:r>
              <a:rPr lang="en-US" sz="2400" dirty="0" smtClean="0">
                <a:latin typeface="+mn-lt"/>
              </a:rPr>
              <a:t>Protocol on Long-term Financing of the Cooperative Programme for Monitoring and Evaluation of the Long-range Transmission of Air Pollutants in Europe (</a:t>
            </a:r>
            <a:r>
              <a:rPr lang="en-US" sz="2400" b="1" dirty="0" smtClean="0">
                <a:solidFill>
                  <a:srgbClr val="FF0000"/>
                </a:solidFill>
                <a:latin typeface="+mn-lt"/>
              </a:rPr>
              <a:t>EMEP</a:t>
            </a:r>
            <a:r>
              <a:rPr lang="en-US" sz="2400" dirty="0" smtClean="0">
                <a:latin typeface="+mn-lt"/>
              </a:rPr>
              <a:t>); 43 Parties.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Protocols to the Convention</a:t>
            </a: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 l="9985" t="12686" r="7394" b="7394"/>
          <a:stretch>
            <a:fillRect/>
          </a:stretch>
        </p:blipFill>
        <p:spPr bwMode="auto">
          <a:xfrm>
            <a:off x="0" y="0"/>
            <a:ext cx="9144000" cy="663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ight Arrow 3"/>
          <p:cNvSpPr/>
          <p:nvPr/>
        </p:nvSpPr>
        <p:spPr>
          <a:xfrm rot="10800000">
            <a:off x="5435600" y="3356993"/>
            <a:ext cx="576263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Right Arrow 4"/>
          <p:cNvSpPr/>
          <p:nvPr/>
        </p:nvSpPr>
        <p:spPr>
          <a:xfrm rot="10800000">
            <a:off x="5436096" y="2852936"/>
            <a:ext cx="576263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292080" y="2555612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TFMM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99365" y="3501008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CCC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Right Arrow 8"/>
          <p:cNvSpPr/>
          <p:nvPr/>
        </p:nvSpPr>
        <p:spPr>
          <a:xfrm rot="10800000">
            <a:off x="5652120" y="6093296"/>
            <a:ext cx="576263" cy="2159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89101" y="5805264"/>
            <a:ext cx="783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 smtClean="0">
                <a:solidFill>
                  <a:srgbClr val="FF0000"/>
                </a:solidFill>
              </a:rPr>
              <a:t>HTAP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nb-NO" smtClean="0">
                <a:ea typeface="Geneva" pitchFamily="34" charset="0"/>
                <a:cs typeface="Geneva" pitchFamily="34" charset="0"/>
              </a:rPr>
              <a:t>EMEP Monitoring strategy</a:t>
            </a:r>
            <a:endParaRPr lang="en-US" smtClean="0">
              <a:ea typeface="Geneva" pitchFamily="34" charset="0"/>
              <a:cs typeface="Geneva" pitchFamily="34" charset="0"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/>
          <a:srcRect l="26367" t="22705" r="13867" b="31152"/>
          <a:stretch>
            <a:fillRect/>
          </a:stretch>
        </p:blipFill>
        <p:spPr bwMode="auto">
          <a:xfrm>
            <a:off x="214313" y="1246188"/>
            <a:ext cx="8715375" cy="5383212"/>
          </a:xfrm>
          <a:prstGeom prst="rect">
            <a:avLst/>
          </a:prstGeom>
          <a:noFill/>
          <a:ln w="9525">
            <a:solidFill>
              <a:schemeClr val="tx1">
                <a:lumMod val="50000"/>
                <a:lumOff val="50000"/>
              </a:schemeClr>
            </a:solidFill>
            <a:miter lim="800000"/>
            <a:headEnd/>
            <a:tailEnd/>
          </a:ln>
        </p:spPr>
      </p:pic>
      <p:sp>
        <p:nvSpPr>
          <p:cNvPr id="24580" name="Content Placeholder 2"/>
          <p:cNvSpPr>
            <a:spLocks noGrp="1"/>
          </p:cNvSpPr>
          <p:nvPr>
            <p:ph idx="1"/>
          </p:nvPr>
        </p:nvSpPr>
        <p:spPr>
          <a:xfrm>
            <a:off x="457200" y="868363"/>
            <a:ext cx="8229600" cy="274637"/>
          </a:xfrm>
        </p:spPr>
        <p:txBody>
          <a:bodyPr/>
          <a:lstStyle/>
          <a:p>
            <a:r>
              <a:rPr lang="en-US" sz="1600" smtClean="0">
                <a:ea typeface="Geneva" pitchFamily="34" charset="0"/>
                <a:cs typeface="Geneva" pitchFamily="34" charset="0"/>
                <a:hlinkClick r:id="rId3"/>
              </a:rPr>
              <a:t>http://www.unece.org/env/documents/2009/EB/ge1/ece.eb.air.ge.1.2009.15.e.pdf</a:t>
            </a:r>
            <a:endParaRPr lang="en-US" sz="1600" smtClean="0">
              <a:ea typeface="Geneva" pitchFamily="34" charset="0"/>
              <a:cs typeface="Geneva" pitchFamily="34" charset="0"/>
            </a:endParaRPr>
          </a:p>
          <a:p>
            <a:endParaRPr lang="en-US" sz="1600" smtClean="0">
              <a:ea typeface="Geneva" pitchFamily="34" charset="0"/>
              <a:cs typeface="Genev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1447800" cy="6858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04800" y="-3175"/>
            <a:ext cx="4138613" cy="519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 type="none" w="sm" len="sm"/>
            <a:tailEnd type="none" w="sm" len="sm"/>
          </a:ln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sz="2800">
                <a:latin typeface="Comic Sans MS" pitchFamily="66" charset="0"/>
              </a:rPr>
              <a:t>Monitoring programme: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28600" y="500063"/>
            <a:ext cx="4572000" cy="2695575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Level 1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Main ions in precipitation and in air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heavy metals in precipitations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ozone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gas particle nitrogen ratios (low cost)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PM</a:t>
            </a:r>
            <a:r>
              <a:rPr lang="en-GB" baseline="-25000">
                <a:latin typeface="Comic Sans MS" pitchFamily="66" charset="0"/>
              </a:rPr>
              <a:t>10 </a:t>
            </a:r>
            <a:r>
              <a:rPr lang="en-GB">
                <a:latin typeface="Comic Sans MS" pitchFamily="66" charset="0"/>
              </a:rPr>
              <a:t>and PM</a:t>
            </a:r>
            <a:r>
              <a:rPr lang="en-GB" baseline="-25000">
                <a:latin typeface="Comic Sans MS" pitchFamily="66" charset="0"/>
              </a:rPr>
              <a:t>2.5 </a:t>
            </a:r>
            <a:r>
              <a:rPr lang="en-GB">
                <a:latin typeface="Comic Sans MS" pitchFamily="66" charset="0"/>
              </a:rPr>
              <a:t>mass 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meteorology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at ca 125 sites</a:t>
            </a:r>
          </a:p>
        </p:txBody>
      </p:sp>
      <p:pic>
        <p:nvPicPr>
          <p:cNvPr id="16389" name="Picture 5" descr="N:\reg\emep\monitoring_strategy\idl.cgm"/>
          <p:cNvPicPr>
            <a:picLocks noChangeAspect="1" noChangeArrowheads="1"/>
          </p:cNvPicPr>
          <p:nvPr/>
        </p:nvPicPr>
        <p:blipFill>
          <a:blip r:embed="rId2"/>
          <a:srcRect t="6250" b="6250"/>
          <a:stretch>
            <a:fillRect/>
          </a:stretch>
        </p:blipFill>
        <p:spPr bwMode="auto">
          <a:xfrm>
            <a:off x="5105400" y="3429000"/>
            <a:ext cx="3657600" cy="3200400"/>
          </a:xfrm>
          <a:prstGeom prst="rect">
            <a:avLst/>
          </a:prstGeom>
          <a:solidFill>
            <a:srgbClr val="FBFCFF"/>
          </a:solidFill>
          <a:ln w="9525">
            <a:noFill/>
            <a:miter lim="800000"/>
            <a:headEnd/>
            <a:tailEnd/>
          </a:ln>
        </p:spPr>
      </p:pic>
      <p:pic>
        <p:nvPicPr>
          <p:cNvPr id="16390" name="Picture 6" descr="N:\reg\emep\monitoring_strategy\idl.cgm"/>
          <p:cNvPicPr>
            <a:picLocks noChangeAspect="1" noChangeArrowheads="1"/>
          </p:cNvPicPr>
          <p:nvPr/>
        </p:nvPicPr>
        <p:blipFill>
          <a:blip r:embed="rId3"/>
          <a:srcRect t="6299" b="6299"/>
          <a:stretch>
            <a:fillRect/>
          </a:stretch>
        </p:blipFill>
        <p:spPr bwMode="auto">
          <a:xfrm>
            <a:off x="5105400" y="77788"/>
            <a:ext cx="3657600" cy="3197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6391" name="Rectangle 7"/>
          <p:cNvSpPr>
            <a:spLocks noChangeArrowheads="1"/>
          </p:cNvSpPr>
          <p:nvPr/>
        </p:nvSpPr>
        <p:spPr bwMode="auto">
          <a:xfrm>
            <a:off x="228600" y="3282950"/>
            <a:ext cx="4572000" cy="3360738"/>
          </a:xfrm>
          <a:prstGeom prst="rect">
            <a:avLst/>
          </a:prstGeom>
          <a:solidFill>
            <a:srgbClr val="FFFFCC"/>
          </a:solidFill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Level 2, supersite (joint EMEP/GAW)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 PM composition (EC/OC, mineral  dust)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 Aerosol physical and optical properties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 CH</a:t>
            </a:r>
            <a:r>
              <a:rPr lang="en-GB" baseline="-25000">
                <a:latin typeface="Comic Sans MS" pitchFamily="66" charset="0"/>
              </a:rPr>
              <a:t>4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 Tracers (CO and halocarbons)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 POPs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 Heavy metals in air and aerosols</a:t>
            </a:r>
          </a:p>
          <a:p>
            <a:pPr>
              <a:lnSpc>
                <a:spcPct val="70000"/>
              </a:lnSpc>
              <a:spcBef>
                <a:spcPct val="50000"/>
              </a:spcBef>
              <a:buFontTx/>
              <a:buChar char="•"/>
            </a:pPr>
            <a:r>
              <a:rPr lang="en-GB">
                <a:latin typeface="Comic Sans MS" pitchFamily="66" charset="0"/>
              </a:rPr>
              <a:t> VOC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GB">
                <a:latin typeface="Comic Sans MS" pitchFamily="66" charset="0"/>
              </a:rPr>
              <a:t>+ all level 1 activities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GB">
                <a:solidFill>
                  <a:srgbClr val="FF0000"/>
                </a:solidFill>
                <a:latin typeface="Comic Sans MS" pitchFamily="66" charset="0"/>
              </a:rPr>
              <a:t>20-30 sites</a:t>
            </a:r>
          </a:p>
        </p:txBody>
      </p:sp>
      <p:sp>
        <p:nvSpPr>
          <p:cNvPr id="16392" name="Rectangle 12"/>
          <p:cNvSpPr>
            <a:spLocks noChangeArrowheads="1"/>
          </p:cNvSpPr>
          <p:nvPr/>
        </p:nvSpPr>
        <p:spPr bwMode="auto">
          <a:xfrm>
            <a:off x="0" y="6532563"/>
            <a:ext cx="51768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Comic Sans MS" pitchFamily="66" charset="0"/>
              </a:rPr>
              <a:t>Both levels are mandatory by all Parties</a:t>
            </a: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3270</TotalTime>
  <Words>1325</Words>
  <Application>Microsoft Office PowerPoint</Application>
  <PresentationFormat>On-screen Show (4:3)</PresentationFormat>
  <Paragraphs>293</Paragraphs>
  <Slides>39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Office-tema</vt:lpstr>
      <vt:lpstr>The EMEP programme  Objectives and QA/QC</vt:lpstr>
      <vt:lpstr>Goal of this course</vt:lpstr>
      <vt:lpstr>Air pollution and impacts </vt:lpstr>
      <vt:lpstr>Long Range Transport of Air Pollutants</vt:lpstr>
      <vt:lpstr>Slide 5</vt:lpstr>
      <vt:lpstr>Protocols to the Convention</vt:lpstr>
      <vt:lpstr>Slide 7</vt:lpstr>
      <vt:lpstr>EMEP Monitoring strategy</vt:lpstr>
      <vt:lpstr>Slide 9</vt:lpstr>
      <vt:lpstr>Norwegian rural sites, 2010</vt:lpstr>
      <vt:lpstr>EMEP monitoring programme, Level 1 –core EMEP sites</vt:lpstr>
      <vt:lpstr>Slide 12</vt:lpstr>
      <vt:lpstr>HTAP – Global database</vt:lpstr>
      <vt:lpstr>EMEP sites in the EECCA region</vt:lpstr>
      <vt:lpstr>Air pollution and impacts </vt:lpstr>
      <vt:lpstr>Projections for 2020</vt:lpstr>
      <vt:lpstr>Aerosols, urban vs background levels </vt:lpstr>
      <vt:lpstr>Slide 18</vt:lpstr>
      <vt:lpstr>Slide 19</vt:lpstr>
      <vt:lpstr>Spatial distribution of sulphur, 2007</vt:lpstr>
      <vt:lpstr>Long-term changes in sulphur</vt:lpstr>
      <vt:lpstr>Spatial distribution of ox. nitrogen, 2007</vt:lpstr>
      <vt:lpstr>Trends in EMEP obs. (1990 -2008)</vt:lpstr>
      <vt:lpstr>Atmospheric Nitrogen Deposition Past and Present </vt:lpstr>
      <vt:lpstr>Data quality objectives</vt:lpstr>
      <vt:lpstr>Slide 26</vt:lpstr>
      <vt:lpstr>Sources of uncertainties</vt:lpstr>
      <vt:lpstr>Lab intercomparisons annually</vt:lpstr>
      <vt:lpstr>Field intercomparison (i.e. SO2 ) </vt:lpstr>
      <vt:lpstr>Ion balance plot</vt:lpstr>
      <vt:lpstr>Measurement and model intercomparison</vt:lpstr>
      <vt:lpstr>Uncertainties in trends</vt:lpstr>
      <vt:lpstr>Representativity, NO2</vt:lpstr>
      <vt:lpstr>Evaluation of the data, outliers (1)</vt:lpstr>
      <vt:lpstr>Use trajectories to check episodes</vt:lpstr>
      <vt:lpstr>Evaluation of the data, outliers (2)</vt:lpstr>
      <vt:lpstr>Use information of ion balance test and flag:</vt:lpstr>
      <vt:lpstr>Evaluation of the data, outliers (3)</vt:lpstr>
      <vt:lpstr>Summary</vt:lpstr>
    </vt:vector>
  </TitlesOfParts>
  <Company>Melkeveien Designkontor as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Lysbilde 1</dc:title>
  <dc:creator>Stian Berger</dc:creator>
  <cp:lastModifiedBy>Wenche Aas</cp:lastModifiedBy>
  <cp:revision>98</cp:revision>
  <dcterms:created xsi:type="dcterms:W3CDTF">2009-05-26T18:53:04Z</dcterms:created>
  <dcterms:modified xsi:type="dcterms:W3CDTF">2010-10-18T22:05:18Z</dcterms:modified>
</cp:coreProperties>
</file>