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7"/>
  </p:notesMasterIdLst>
  <p:handoutMasterIdLst>
    <p:handoutMasterId r:id="rId8"/>
  </p:handoutMasterIdLst>
  <p:sldIdLst>
    <p:sldId id="537" r:id="rId2"/>
    <p:sldId id="504" r:id="rId3"/>
    <p:sldId id="555" r:id="rId4"/>
    <p:sldId id="553" r:id="rId5"/>
    <p:sldId id="554" r:id="rId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CCFF"/>
    <a:srgbClr val="CCFFFF"/>
    <a:srgbClr val="CCFFCC"/>
    <a:srgbClr val="99CCFF"/>
    <a:srgbClr val="FF9933"/>
    <a:srgbClr val="F8D4A4"/>
    <a:srgbClr val="33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9" autoAdjust="0"/>
    <p:restoredTop sz="91243" autoAdjust="0"/>
  </p:normalViewPr>
  <p:slideViewPr>
    <p:cSldViewPr>
      <p:cViewPr>
        <p:scale>
          <a:sx n="60" d="100"/>
          <a:sy n="60" d="100"/>
        </p:scale>
        <p:origin x="-153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A191CD5-644E-4199-8649-011800DF8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63588"/>
            <a:ext cx="4984750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30750"/>
            <a:ext cx="49625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1500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461500"/>
            <a:ext cx="297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A5D0872-A09E-4EEA-998D-45D665052D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0D9F2-7A4A-4E0D-8A48-747D11FEF37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Preliminary remarks:</a:t>
            </a:r>
          </a:p>
          <a:p>
            <a:r>
              <a:rPr lang="en-US" smtClean="0"/>
              <a:t>These preliminary results show that there is a substantial variation in the concentration of OC</a:t>
            </a:r>
            <a:r>
              <a:rPr lang="en-US" baseline="-25000" smtClean="0"/>
              <a:t>p</a:t>
            </a:r>
            <a:r>
              <a:rPr lang="en-US" smtClean="0"/>
              <a:t> amongst the various sites, ranging over one order of magnitude during the winter period. The spatial variation corresponds to that reported for the EMEP EC/OC campaign conducted in 2002 and 2003. Although associated with a level of uncertainty the results indicate that wood burning emissions are a substantial contributor to OC</a:t>
            </a:r>
            <a:r>
              <a:rPr lang="en-US" baseline="-25000" smtClean="0"/>
              <a:t>P</a:t>
            </a:r>
            <a:r>
              <a:rPr lang="en-US" smtClean="0"/>
              <a:t> levels at European rural background sites in fall and in particular in winter.   </a:t>
            </a:r>
          </a:p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D75A9-5011-4F2A-86AA-14775B48FF23}" type="slidenum">
              <a:rPr lang="nb-NO" smtClean="0">
                <a:latin typeface="Lucida Grande"/>
                <a:ea typeface="Geneva" pitchFamily="34" charset="0"/>
                <a:cs typeface="Geneva" pitchFamily="34" charset="0"/>
              </a:rPr>
              <a:pPr/>
              <a:t>5</a:t>
            </a:fld>
            <a:endParaRPr lang="nb-NO" smtClean="0">
              <a:latin typeface="Lucida Grande"/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001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01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0" r:id="rId4"/>
    <p:sldLayoutId id="2147483741" r:id="rId5"/>
    <p:sldLayoutId id="2147483742" r:id="rId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Reasoning behind the PM10, EC/OC and </a:t>
            </a:r>
            <a:r>
              <a:rPr lang="en-US" dirty="0" err="1" smtClean="0"/>
              <a:t>levoglucosan</a:t>
            </a:r>
            <a:r>
              <a:rPr lang="en-US" dirty="0" smtClean="0"/>
              <a:t> analysis at your sites.- </a:t>
            </a:r>
            <a:br>
              <a:rPr lang="en-US" dirty="0" smtClean="0"/>
            </a:br>
            <a:r>
              <a:rPr lang="en-US" dirty="0" smtClean="0"/>
              <a:t>One year with measurements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4267200"/>
            <a:ext cx="8001000" cy="2590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429250" y="567055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b-NO" sz="1600" b="1" i="1" baseline="0"/>
              <a:t>. </a:t>
            </a:r>
            <a:endParaRPr lang="en-GB" sz="1600" b="1" i="1" baseline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/>
          <a:lstStyle/>
          <a:p>
            <a:r>
              <a:rPr lang="en-US" dirty="0" smtClean="0"/>
              <a:t>Chemical composition of PM</a:t>
            </a:r>
            <a:endParaRPr lang="en-US" dirty="0"/>
          </a:p>
        </p:txBody>
      </p:sp>
      <p:pic>
        <p:nvPicPr>
          <p:cNvPr id="1433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0728"/>
            <a:ext cx="548906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247" y="3501008"/>
            <a:ext cx="4873753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5004048" y="3573016"/>
            <a:ext cx="18517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 dirty="0" smtClean="0"/>
              <a:t>Birkenes, NO</a:t>
            </a:r>
            <a:endParaRPr lang="en-US" sz="2000" b="1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55576" y="980728"/>
            <a:ext cx="1301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b="1" dirty="0" err="1" smtClean="0"/>
              <a:t>Ispra</a:t>
            </a:r>
            <a:r>
              <a:rPr lang="nb-NO" sz="2000" b="1" dirty="0" smtClean="0"/>
              <a:t>, IT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05273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/>
              <a:t>Carbonecous</a:t>
            </a:r>
            <a:r>
              <a:rPr lang="en-US" sz="2000" b="0" dirty="0" smtClean="0"/>
              <a:t> matter is a major component in aerosols. 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Many different sources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50285" t="51048" r="8571" b="9143"/>
          <a:stretch>
            <a:fillRect/>
          </a:stretch>
        </p:blipFill>
        <p:spPr bwMode="auto">
          <a:xfrm>
            <a:off x="0" y="1196752"/>
            <a:ext cx="4191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4365104"/>
            <a:ext cx="3358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dirty="0">
                <a:latin typeface="Times New Roman" pitchFamily="18" charset="0"/>
              </a:rPr>
              <a:t>CO, PM, O</a:t>
            </a:r>
            <a:r>
              <a:rPr lang="nb-NO" sz="2400" baseline="-25000" dirty="0">
                <a:latin typeface="Times New Roman" pitchFamily="18" charset="0"/>
              </a:rPr>
              <a:t>3</a:t>
            </a:r>
            <a:r>
              <a:rPr lang="nb-NO" sz="2400" dirty="0">
                <a:latin typeface="Times New Roman" pitchFamily="18" charset="0"/>
              </a:rPr>
              <a:t> and AOT </a:t>
            </a:r>
            <a:r>
              <a:rPr lang="nb-NO" sz="2400" dirty="0" err="1">
                <a:latin typeface="Times New Roman" pitchFamily="18" charset="0"/>
              </a:rPr>
              <a:t>were</a:t>
            </a:r>
            <a:r>
              <a:rPr lang="nb-NO" sz="2400" dirty="0">
                <a:latin typeface="Times New Roman" pitchFamily="18" charset="0"/>
              </a:rPr>
              <a:t> </a:t>
            </a:r>
            <a:r>
              <a:rPr lang="nb-NO" sz="2400" dirty="0" err="1">
                <a:latin typeface="Times New Roman" pitchFamily="18" charset="0"/>
              </a:rPr>
              <a:t>record</a:t>
            </a:r>
            <a:r>
              <a:rPr lang="nb-NO" sz="2400" dirty="0">
                <a:latin typeface="Times New Roman" pitchFamily="18" charset="0"/>
              </a:rPr>
              <a:t> </a:t>
            </a:r>
            <a:r>
              <a:rPr lang="nb-NO" sz="2400" dirty="0" err="1">
                <a:latin typeface="Times New Roman" pitchFamily="18" charset="0"/>
              </a:rPr>
              <a:t>high</a:t>
            </a: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34820" name="Picture 4" descr="C:\Documents and Settings\ast\My Documents\presentations\intercontinental_arctic_transport\gmeta_an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277888"/>
            <a:ext cx="5427712" cy="54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1"/>
          </a:xfrm>
        </p:spPr>
        <p:txBody>
          <a:bodyPr/>
          <a:lstStyle/>
          <a:p>
            <a:pPr eaLnBrk="1" hangingPunct="1"/>
            <a:r>
              <a:rPr lang="nb-NO" dirty="0" err="1" smtClean="0">
                <a:latin typeface="Comic Sans MS" pitchFamily="66" charset="0"/>
                <a:ea typeface="Geneva" pitchFamily="34" charset="0"/>
                <a:cs typeface="Geneva" pitchFamily="34" charset="0"/>
              </a:rPr>
              <a:t>Extreme</a:t>
            </a:r>
            <a:r>
              <a:rPr lang="nb-NO" dirty="0" smtClean="0">
                <a:latin typeface="Comic Sans MS" pitchFamily="66" charset="0"/>
                <a:ea typeface="Geneva" pitchFamily="34" charset="0"/>
                <a:cs typeface="Geneva" pitchFamily="34" charset="0"/>
              </a:rPr>
              <a:t> episode, </a:t>
            </a:r>
            <a:r>
              <a:rPr lang="nb-NO" dirty="0" err="1" smtClean="0">
                <a:latin typeface="Comic Sans MS" pitchFamily="66" charset="0"/>
                <a:ea typeface="Geneva" pitchFamily="34" charset="0"/>
                <a:cs typeface="Geneva" pitchFamily="34" charset="0"/>
              </a:rPr>
              <a:t>may</a:t>
            </a:r>
            <a:r>
              <a:rPr lang="nb-NO" dirty="0" smtClean="0">
                <a:latin typeface="Comic Sans MS" pitchFamily="66" charset="0"/>
                <a:ea typeface="Geneva" pitchFamily="34" charset="0"/>
                <a:cs typeface="Geneva" pitchFamily="34" charset="0"/>
              </a:rPr>
              <a:t> 2006</a:t>
            </a:r>
            <a:endParaRPr lang="en-GB" dirty="0" smtClean="0">
              <a:latin typeface="Comic Sans MS" pitchFamily="66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6165304"/>
            <a:ext cx="68449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Biomass burning as an important source of  carbonaceous matter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/>
            <a:r>
              <a:rPr lang="en-US" smtClean="0">
                <a:ea typeface="Geneva" pitchFamily="34" charset="0"/>
                <a:cs typeface="Geneva" pitchFamily="34" charset="0"/>
              </a:rPr>
              <a:t>EMEP intensives 2008/2009</a:t>
            </a:r>
            <a:br>
              <a:rPr lang="en-US" smtClean="0">
                <a:ea typeface="Geneva" pitchFamily="34" charset="0"/>
                <a:cs typeface="Geneva" pitchFamily="34" charset="0"/>
              </a:rPr>
            </a:br>
            <a:r>
              <a:rPr lang="en-US" smtClean="0">
                <a:ea typeface="Geneva" pitchFamily="34" charset="0"/>
                <a:cs typeface="Geneva" pitchFamily="34" charset="0"/>
              </a:rPr>
              <a:t> Carbonaceous matter</a:t>
            </a:r>
          </a:p>
        </p:txBody>
      </p:sp>
      <p:pic>
        <p:nvPicPr>
          <p:cNvPr id="17412" name="Picture 25" descr="euro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285875"/>
            <a:ext cx="3357562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173288"/>
            <a:ext cx="7743825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6012160" y="5414963"/>
            <a:ext cx="3071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0" dirty="0">
                <a:latin typeface="Comic Sans MS" pitchFamily="66" charset="0"/>
              </a:rPr>
              <a:t>17 Sep – 16 Oct 2008</a:t>
            </a:r>
          </a:p>
          <a:p>
            <a:pPr>
              <a:buFont typeface="Arial" pitchFamily="34" charset="0"/>
              <a:buChar char="•"/>
            </a:pPr>
            <a:r>
              <a:rPr lang="en-GB" sz="2000" b="0" dirty="0">
                <a:latin typeface="Comic Sans MS" pitchFamily="66" charset="0"/>
              </a:rPr>
              <a:t> 25 Feb – 26 Mar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" y="71438"/>
            <a:ext cx="5454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6475" y="3581400"/>
            <a:ext cx="5454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000750" y="357188"/>
            <a:ext cx="3143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dirty="0" err="1">
                <a:solidFill>
                  <a:srgbClr val="0070C0"/>
                </a:solidFill>
              </a:rPr>
              <a:t>Results</a:t>
            </a:r>
            <a:r>
              <a:rPr lang="nb-NO" dirty="0">
                <a:solidFill>
                  <a:srgbClr val="0070C0"/>
                </a:solidFill>
              </a:rPr>
              <a:t> </a:t>
            </a:r>
          </a:p>
          <a:p>
            <a:r>
              <a:rPr lang="nb-NO" dirty="0" err="1">
                <a:solidFill>
                  <a:srgbClr val="0070C0"/>
                </a:solidFill>
              </a:rPr>
              <a:t>OCp</a:t>
            </a:r>
            <a:r>
              <a:rPr lang="nb-NO" dirty="0">
                <a:solidFill>
                  <a:srgbClr val="0070C0"/>
                </a:solidFill>
              </a:rPr>
              <a:t> and </a:t>
            </a:r>
            <a:r>
              <a:rPr lang="nb-NO" dirty="0" err="1">
                <a:solidFill>
                  <a:srgbClr val="0070C0"/>
                </a:solidFill>
              </a:rPr>
              <a:t>Levoglucosan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85750" y="3575050"/>
            <a:ext cx="3000375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0" dirty="0" err="1"/>
              <a:t>OCp</a:t>
            </a:r>
            <a:r>
              <a:rPr lang="en-GB" sz="1800" b="0" dirty="0"/>
              <a:t> = particulate OC. Front – backup filter, 	conservative OC 	estimate</a:t>
            </a:r>
          </a:p>
          <a:p>
            <a:pPr>
              <a:buFont typeface="Arial" pitchFamily="34" charset="0"/>
              <a:buChar char="•"/>
            </a:pPr>
            <a:endParaRPr lang="en-GB" sz="1800" b="0" dirty="0"/>
          </a:p>
          <a:p>
            <a:pPr>
              <a:buFont typeface="Arial" pitchFamily="34" charset="0"/>
              <a:buChar char="•"/>
            </a:pPr>
            <a:r>
              <a:rPr lang="en-GB" sz="1800" b="0" dirty="0"/>
              <a:t>OC wood from </a:t>
            </a:r>
            <a:r>
              <a:rPr lang="en-GB" sz="1800" b="0" dirty="0" err="1"/>
              <a:t>levoglucosan</a:t>
            </a:r>
            <a:r>
              <a:rPr lang="en-GB" sz="1800" b="0" dirty="0"/>
              <a:t> analysis</a:t>
            </a:r>
          </a:p>
          <a:p>
            <a:pPr>
              <a:buFont typeface="Arial" pitchFamily="34" charset="0"/>
              <a:buChar char="•"/>
            </a:pPr>
            <a:endParaRPr lang="en-GB" sz="1800" b="0" dirty="0"/>
          </a:p>
          <a:p>
            <a:pPr>
              <a:buFont typeface="Arial" pitchFamily="34" charset="0"/>
              <a:buChar char="•"/>
            </a:pPr>
            <a:r>
              <a:rPr lang="en-US" sz="1800" b="0" dirty="0"/>
              <a:t>increasing concentrations along a Southern and Eastern transect.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5750" y="4230688"/>
            <a:ext cx="428625" cy="269875"/>
          </a:xfrm>
          <a:prstGeom prst="rightArrow">
            <a:avLst/>
          </a:prstGeom>
          <a:solidFill>
            <a:srgbClr val="00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EMEP_Intensive_status_Ispra2010</Template>
  <TotalTime>8438</TotalTime>
  <Words>178</Words>
  <Application>Microsoft Office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Office-tema</vt:lpstr>
      <vt:lpstr>Reasoning behind the PM10, EC/OC and levoglucosan analysis at your sites.-  One year with measurements</vt:lpstr>
      <vt:lpstr>Chemical composition of PM</vt:lpstr>
      <vt:lpstr>Extreme episode, may 2006</vt:lpstr>
      <vt:lpstr>EMEP intensives 2008/2009  Carbonaceous matter</vt:lpstr>
      <vt:lpstr>Slide 5</vt:lpstr>
    </vt:vector>
  </TitlesOfParts>
  <Company>NILU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 Tørseth</dc:creator>
  <cp:lastModifiedBy>Wenche Aas</cp:lastModifiedBy>
  <cp:revision>194</cp:revision>
  <dcterms:created xsi:type="dcterms:W3CDTF">2005-05-25T13:55:28Z</dcterms:created>
  <dcterms:modified xsi:type="dcterms:W3CDTF">2010-10-27T08:25:43Z</dcterms:modified>
</cp:coreProperties>
</file>