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83" r:id="rId5"/>
    <p:sldId id="284" r:id="rId6"/>
    <p:sldId id="285" r:id="rId7"/>
    <p:sldId id="260" r:id="rId8"/>
    <p:sldId id="266" r:id="rId9"/>
    <p:sldId id="282" r:id="rId10"/>
    <p:sldId id="267" r:id="rId11"/>
    <p:sldId id="268" r:id="rId12"/>
    <p:sldId id="269" r:id="rId13"/>
    <p:sldId id="270" r:id="rId14"/>
    <p:sldId id="273" r:id="rId15"/>
    <p:sldId id="274" r:id="rId16"/>
    <p:sldId id="275" r:id="rId17"/>
    <p:sldId id="276" r:id="rId18"/>
    <p:sldId id="279"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BF0CEA-87B5-421D-A9BB-9B167EA9BB86}" type="datetimeFigureOut">
              <a:rPr lang="en-US" smtClean="0"/>
              <a:pPr/>
              <a:t>5/13/2010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BF0CEA-87B5-421D-A9BB-9B167EA9BB86}" type="datetimeFigureOut">
              <a:rPr lang="en-US" smtClean="0"/>
              <a:pPr/>
              <a:t>5/13/2010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BF0CEA-87B5-421D-A9BB-9B167EA9BB86}" type="datetimeFigureOut">
              <a:rPr lang="en-US" smtClean="0"/>
              <a:pPr/>
              <a:t>5/13/2010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BF0CEA-87B5-421D-A9BB-9B167EA9BB86}" type="datetimeFigureOut">
              <a:rPr lang="en-US" smtClean="0"/>
              <a:pPr/>
              <a:t>5/13/2010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F0CEA-87B5-421D-A9BB-9B167EA9BB86}" type="datetimeFigureOut">
              <a:rPr lang="en-US" smtClean="0"/>
              <a:pPr/>
              <a:t>5/13/2010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BF0CEA-87B5-421D-A9BB-9B167EA9BB86}" type="datetimeFigureOut">
              <a:rPr lang="en-US" smtClean="0"/>
              <a:pPr/>
              <a:t>5/13/2010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BF0CEA-87B5-421D-A9BB-9B167EA9BB86}" type="datetimeFigureOut">
              <a:rPr lang="en-US" smtClean="0"/>
              <a:pPr/>
              <a:t>5/13/2010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BF0CEA-87B5-421D-A9BB-9B167EA9BB86}" type="datetimeFigureOut">
              <a:rPr lang="en-US" smtClean="0"/>
              <a:pPr/>
              <a:t>5/13/2010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F0CEA-87B5-421D-A9BB-9B167EA9BB86}" type="datetimeFigureOut">
              <a:rPr lang="en-US" smtClean="0"/>
              <a:pPr/>
              <a:t>5/13/2010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F0CEA-87B5-421D-A9BB-9B167EA9BB86}" type="datetimeFigureOut">
              <a:rPr lang="en-US" smtClean="0"/>
              <a:pPr/>
              <a:t>5/13/2010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F0CEA-87B5-421D-A9BB-9B167EA9BB86}" type="datetimeFigureOut">
              <a:rPr lang="en-US" smtClean="0"/>
              <a:pPr/>
              <a:t>5/13/2010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6666B2-F971-4EEA-B359-B9EE62F78A7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F0CEA-87B5-421D-A9BB-9B167EA9BB86}" type="datetimeFigureOut">
              <a:rPr lang="en-US" smtClean="0"/>
              <a:pPr/>
              <a:t>5/13/2010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666B2-F971-4EEA-B359-B9EE62F78A7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3223"/>
            <a:ext cx="7772400" cy="1470025"/>
          </a:xfrm>
        </p:spPr>
        <p:txBody>
          <a:bodyPr>
            <a:noAutofit/>
          </a:bodyPr>
          <a:lstStyle/>
          <a:p>
            <a:r>
              <a:rPr lang="en-GB" sz="2800" dirty="0" smtClean="0"/>
              <a:t>Measurements - progress in relation to data provision </a:t>
            </a:r>
            <a:br>
              <a:rPr lang="en-GB" sz="2800" dirty="0" smtClean="0"/>
            </a:br>
            <a:r>
              <a:rPr lang="en-GB" sz="2800" dirty="0" smtClean="0"/>
              <a:t/>
            </a:r>
            <a:br>
              <a:rPr lang="en-GB" sz="2800" dirty="0" smtClean="0"/>
            </a:br>
            <a:r>
              <a:rPr lang="en-GB" sz="2800" dirty="0" smtClean="0"/>
              <a:t>“The key goal is to improve the availability of observations for EMEP and others use, and in structuring and sustaining efforts across the EMEP domain in relation to regional scale observations”</a:t>
            </a:r>
            <a:br>
              <a:rPr lang="en-GB" sz="2800" dirty="0" smtClean="0"/>
            </a:br>
            <a:endParaRPr lang="en-GB" sz="2800" dirty="0"/>
          </a:p>
        </p:txBody>
      </p:sp>
      <p:sp>
        <p:nvSpPr>
          <p:cNvPr id="3" name="Subtitle 2"/>
          <p:cNvSpPr>
            <a:spLocks noGrp="1"/>
          </p:cNvSpPr>
          <p:nvPr>
            <p:ph type="subTitle" idx="1"/>
          </p:nvPr>
        </p:nvSpPr>
        <p:spPr>
          <a:xfrm>
            <a:off x="1371600" y="4605358"/>
            <a:ext cx="6400800" cy="1752600"/>
          </a:xfrm>
        </p:spPr>
        <p:txBody>
          <a:bodyPr/>
          <a:lstStyle/>
          <a:p>
            <a:r>
              <a:rPr lang="en-GB" dirty="0" smtClean="0"/>
              <a:t>EMEP TFMM, </a:t>
            </a:r>
            <a:r>
              <a:rPr lang="en-GB" dirty="0" err="1" smtClean="0"/>
              <a:t>Larnaca</a:t>
            </a:r>
            <a:r>
              <a:rPr lang="en-GB" dirty="0" smtClean="0"/>
              <a:t>, 13 may 2010</a:t>
            </a:r>
          </a:p>
          <a:p>
            <a:endParaRPr lang="en-GB" dirty="0" smtClean="0"/>
          </a:p>
          <a:p>
            <a:r>
              <a:rPr lang="en-GB" sz="2000" dirty="0" smtClean="0"/>
              <a:t>Kjetil Tørseth &amp; Wenche Aas</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2"/>
          <p:cNvSpPr>
            <a:spLocks noGrp="1"/>
          </p:cNvSpPr>
          <p:nvPr>
            <p:ph type="ctrTitle"/>
          </p:nvPr>
        </p:nvSpPr>
        <p:spPr>
          <a:xfrm>
            <a:off x="457200" y="357166"/>
            <a:ext cx="8001000" cy="1676400"/>
          </a:xfrm>
        </p:spPr>
        <p:txBody>
          <a:bodyPr/>
          <a:lstStyle/>
          <a:p>
            <a:r>
              <a:rPr lang="nb-NO" sz="3200" dirty="0" smtClean="0">
                <a:ea typeface="Geneva" pitchFamily="-109" charset="0"/>
                <a:cs typeface="Geneva" pitchFamily="-109" charset="0"/>
              </a:rPr>
              <a:t>GAW WDCA </a:t>
            </a:r>
            <a:r>
              <a:rPr lang="nb-NO" sz="3200" dirty="0" err="1" smtClean="0">
                <a:ea typeface="Geneva" pitchFamily="-109" charset="0"/>
                <a:cs typeface="Geneva" pitchFamily="-109" charset="0"/>
              </a:rPr>
              <a:t>Near-Real-Time</a:t>
            </a:r>
            <a:r>
              <a:rPr lang="nb-NO" sz="3200" dirty="0" smtClean="0">
                <a:ea typeface="Geneva" pitchFamily="-109" charset="0"/>
                <a:cs typeface="Geneva" pitchFamily="-109" charset="0"/>
              </a:rPr>
              <a:t> Data </a:t>
            </a:r>
            <a:r>
              <a:rPr lang="nb-NO" sz="3200" dirty="0" err="1" smtClean="0">
                <a:ea typeface="Geneva" pitchFamily="-109" charset="0"/>
                <a:cs typeface="Geneva" pitchFamily="-109" charset="0"/>
              </a:rPr>
              <a:t>Collection</a:t>
            </a:r>
            <a:r>
              <a:rPr lang="nb-NO" sz="3200" dirty="0" smtClean="0">
                <a:ea typeface="Geneva" pitchFamily="-109" charset="0"/>
                <a:cs typeface="Geneva" pitchFamily="-109" charset="0"/>
              </a:rPr>
              <a:t> and </a:t>
            </a:r>
            <a:r>
              <a:rPr lang="nb-NO" sz="3200" dirty="0" err="1" smtClean="0">
                <a:ea typeface="Geneva" pitchFamily="-109" charset="0"/>
                <a:cs typeface="Geneva" pitchFamily="-109" charset="0"/>
              </a:rPr>
              <a:t>Dissemination</a:t>
            </a:r>
            <a:r>
              <a:rPr lang="nb-NO" sz="3200" dirty="0" smtClean="0">
                <a:ea typeface="Geneva" pitchFamily="-109" charset="0"/>
                <a:cs typeface="Geneva" pitchFamily="-109" charset="0"/>
              </a:rPr>
              <a:t> </a:t>
            </a:r>
            <a:r>
              <a:rPr lang="nb-NO" sz="3200" dirty="0" err="1" smtClean="0">
                <a:ea typeface="Geneva" pitchFamily="-109" charset="0"/>
                <a:cs typeface="Geneva" pitchFamily="-109" charset="0"/>
              </a:rPr>
              <a:t>of</a:t>
            </a:r>
            <a:r>
              <a:rPr lang="nb-NO" sz="3200" dirty="0" smtClean="0">
                <a:ea typeface="Geneva" pitchFamily="-109" charset="0"/>
                <a:cs typeface="Geneva" pitchFamily="-109" charset="0"/>
              </a:rPr>
              <a:t> </a:t>
            </a:r>
            <a:r>
              <a:rPr lang="nb-NO" sz="3200" dirty="0" err="1" smtClean="0">
                <a:ea typeface="Geneva" pitchFamily="-109" charset="0"/>
                <a:cs typeface="Geneva" pitchFamily="-109" charset="0"/>
              </a:rPr>
              <a:t>Advanced</a:t>
            </a:r>
            <a:r>
              <a:rPr lang="nb-NO" sz="3200" dirty="0" smtClean="0">
                <a:ea typeface="Geneva" pitchFamily="-109" charset="0"/>
                <a:cs typeface="Geneva" pitchFamily="-109" charset="0"/>
              </a:rPr>
              <a:t> Aerosol Parameters</a:t>
            </a:r>
          </a:p>
        </p:txBody>
      </p:sp>
      <p:sp>
        <p:nvSpPr>
          <p:cNvPr id="4" name="Subtitle 3"/>
          <p:cNvSpPr>
            <a:spLocks noGrp="1"/>
          </p:cNvSpPr>
          <p:nvPr>
            <p:ph type="subTitle" idx="1"/>
          </p:nvPr>
        </p:nvSpPr>
        <p:spPr/>
        <p:txBody>
          <a:bodyPr/>
          <a:lstStyle/>
          <a:p>
            <a:endParaRPr lang="nb-NO"/>
          </a:p>
        </p:txBody>
      </p:sp>
      <p:pic>
        <p:nvPicPr>
          <p:cNvPr id="5" name="Picture 4" descr="wdca.PNG"/>
          <p:cNvPicPr>
            <a:picLocks noChangeAspect="1"/>
          </p:cNvPicPr>
          <p:nvPr/>
        </p:nvPicPr>
        <p:blipFill>
          <a:blip r:embed="rId2" cstate="print"/>
          <a:stretch>
            <a:fillRect/>
          </a:stretch>
        </p:blipFill>
        <p:spPr>
          <a:xfrm>
            <a:off x="1390083" y="2571744"/>
            <a:ext cx="6539503" cy="3758509"/>
          </a:xfrm>
          <a:prstGeom prst="rect">
            <a:avLst/>
          </a:prstGeom>
        </p:spPr>
      </p:pic>
      <p:sp>
        <p:nvSpPr>
          <p:cNvPr id="6" name="TextBox 5"/>
          <p:cNvSpPr txBox="1"/>
          <p:nvPr/>
        </p:nvSpPr>
        <p:spPr>
          <a:xfrm>
            <a:off x="7039089" y="6429396"/>
            <a:ext cx="2033505" cy="369332"/>
          </a:xfrm>
          <a:prstGeom prst="rect">
            <a:avLst/>
          </a:prstGeom>
          <a:noFill/>
        </p:spPr>
        <p:txBody>
          <a:bodyPr wrap="none" rtlCol="0">
            <a:spAutoFit/>
          </a:bodyPr>
          <a:lstStyle/>
          <a:p>
            <a:r>
              <a:rPr lang="nb-NO" dirty="0" err="1" smtClean="0"/>
              <a:t>www.gaw-wdca.org</a:t>
            </a:r>
            <a:endParaRPr lang="nb-N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42852"/>
            <a:ext cx="8229600" cy="1143000"/>
          </a:xfrm>
        </p:spPr>
        <p:txBody>
          <a:bodyPr>
            <a:normAutofit/>
          </a:bodyPr>
          <a:lstStyle/>
          <a:p>
            <a:r>
              <a:rPr lang="nb-NO" sz="3600" dirty="0" smtClean="0">
                <a:ea typeface="Geneva" pitchFamily="-109" charset="0"/>
                <a:cs typeface="Geneva" pitchFamily="-109" charset="0"/>
              </a:rPr>
              <a:t>NRT </a:t>
            </a:r>
            <a:r>
              <a:rPr lang="nb-NO" sz="3600" dirty="0" err="1" smtClean="0">
                <a:ea typeface="Geneva" pitchFamily="-109" charset="0"/>
                <a:cs typeface="Geneva" pitchFamily="-109" charset="0"/>
              </a:rPr>
              <a:t>of</a:t>
            </a:r>
            <a:r>
              <a:rPr lang="nb-NO" sz="3600" dirty="0" smtClean="0">
                <a:ea typeface="Geneva" pitchFamily="-109" charset="0"/>
                <a:cs typeface="Geneva" pitchFamily="-109" charset="0"/>
              </a:rPr>
              <a:t> </a:t>
            </a:r>
            <a:r>
              <a:rPr lang="nb-NO" sz="3600" dirty="0" err="1" smtClean="0">
                <a:ea typeface="Geneva" pitchFamily="-109" charset="0"/>
                <a:cs typeface="Geneva" pitchFamily="-109" charset="0"/>
              </a:rPr>
              <a:t>research</a:t>
            </a:r>
            <a:r>
              <a:rPr lang="nb-NO" sz="3600" dirty="0" smtClean="0">
                <a:ea typeface="Geneva" pitchFamily="-109" charset="0"/>
                <a:cs typeface="Geneva" pitchFamily="-109" charset="0"/>
              </a:rPr>
              <a:t> type data</a:t>
            </a:r>
          </a:p>
        </p:txBody>
      </p:sp>
      <p:sp>
        <p:nvSpPr>
          <p:cNvPr id="39939" name="Content Placeholder 2"/>
          <p:cNvSpPr>
            <a:spLocks noGrp="1"/>
          </p:cNvSpPr>
          <p:nvPr>
            <p:ph idx="1"/>
          </p:nvPr>
        </p:nvSpPr>
        <p:spPr>
          <a:xfrm>
            <a:off x="571472" y="1071563"/>
            <a:ext cx="8229600" cy="4495800"/>
          </a:xfrm>
        </p:spPr>
        <p:txBody>
          <a:bodyPr>
            <a:noAutofit/>
          </a:bodyPr>
          <a:lstStyle/>
          <a:p>
            <a:pPr>
              <a:buFont typeface="Arial" charset="0"/>
              <a:buChar char="•"/>
            </a:pPr>
            <a:r>
              <a:rPr lang="nb-NO" sz="1800" dirty="0" smtClean="0">
                <a:ea typeface="Geneva" pitchFamily="-109" charset="0"/>
                <a:cs typeface="Geneva" pitchFamily="-109" charset="0"/>
              </a:rPr>
              <a:t>The parameters </a:t>
            </a:r>
            <a:r>
              <a:rPr lang="nb-NO" sz="1800" dirty="0" err="1" smtClean="0">
                <a:ea typeface="Geneva" pitchFamily="-109" charset="0"/>
                <a:cs typeface="Geneva" pitchFamily="-109" charset="0"/>
              </a:rPr>
              <a:t>covered</a:t>
            </a:r>
            <a:r>
              <a:rPr lang="nb-NO" sz="1800" dirty="0" smtClean="0">
                <a:ea typeface="Geneva" pitchFamily="-109" charset="0"/>
                <a:cs typeface="Geneva" pitchFamily="-109" charset="0"/>
              </a:rPr>
              <a:t>, </a:t>
            </a:r>
          </a:p>
          <a:p>
            <a:pPr lvl="1">
              <a:buFont typeface="Arial" charset="0"/>
              <a:buChar char="•"/>
            </a:pPr>
            <a:r>
              <a:rPr lang="nb-NO" sz="1800" dirty="0" smtClean="0">
                <a:ea typeface="Geneva" pitchFamily="-109" charset="0"/>
              </a:rPr>
              <a:t>aerosol </a:t>
            </a:r>
            <a:r>
              <a:rPr lang="nb-NO" sz="1800" dirty="0" err="1" smtClean="0">
                <a:ea typeface="Geneva" pitchFamily="-109" charset="0"/>
              </a:rPr>
              <a:t>scattering</a:t>
            </a:r>
            <a:r>
              <a:rPr lang="nb-NO" sz="1800" dirty="0" smtClean="0">
                <a:ea typeface="Geneva" pitchFamily="-109" charset="0"/>
              </a:rPr>
              <a:t> &amp; </a:t>
            </a:r>
            <a:r>
              <a:rPr lang="nb-NO" sz="1800" dirty="0" err="1" smtClean="0">
                <a:ea typeface="Geneva" pitchFamily="-109" charset="0"/>
              </a:rPr>
              <a:t>backscattering</a:t>
            </a:r>
            <a:r>
              <a:rPr lang="nb-NO" sz="1800" dirty="0" smtClean="0">
                <a:ea typeface="Geneva" pitchFamily="-109" charset="0"/>
              </a:rPr>
              <a:t> </a:t>
            </a:r>
            <a:r>
              <a:rPr lang="nb-NO" sz="1800" dirty="0" err="1" smtClean="0">
                <a:ea typeface="Geneva" pitchFamily="-109" charset="0"/>
              </a:rPr>
              <a:t>coefficient</a:t>
            </a:r>
            <a:r>
              <a:rPr lang="nb-NO" sz="1800" dirty="0" smtClean="0">
                <a:ea typeface="Geneva" pitchFamily="-109" charset="0"/>
              </a:rPr>
              <a:t> (by </a:t>
            </a:r>
            <a:r>
              <a:rPr lang="nb-NO" sz="1800" dirty="0" err="1" smtClean="0">
                <a:ea typeface="Geneva" pitchFamily="-109" charset="0"/>
              </a:rPr>
              <a:t>integrating</a:t>
            </a:r>
            <a:r>
              <a:rPr lang="nb-NO" sz="1800" dirty="0" smtClean="0">
                <a:ea typeface="Geneva" pitchFamily="-109" charset="0"/>
              </a:rPr>
              <a:t> </a:t>
            </a:r>
            <a:r>
              <a:rPr lang="nb-NO" sz="1800" dirty="0" err="1" smtClean="0">
                <a:ea typeface="Geneva" pitchFamily="-109" charset="0"/>
              </a:rPr>
              <a:t>nephelometer</a:t>
            </a:r>
            <a:r>
              <a:rPr lang="nb-NO" sz="1800" dirty="0" smtClean="0">
                <a:ea typeface="Geneva" pitchFamily="-109" charset="0"/>
              </a:rPr>
              <a:t>)</a:t>
            </a:r>
          </a:p>
          <a:p>
            <a:pPr lvl="1">
              <a:buFont typeface="Arial" charset="0"/>
              <a:buChar char="•"/>
            </a:pPr>
            <a:r>
              <a:rPr lang="nb-NO" sz="1800" dirty="0" smtClean="0">
                <a:ea typeface="Geneva" pitchFamily="-109" charset="0"/>
              </a:rPr>
              <a:t>aerosol </a:t>
            </a:r>
            <a:r>
              <a:rPr lang="nb-NO" sz="1800" dirty="0" err="1" smtClean="0">
                <a:ea typeface="Geneva" pitchFamily="-109" charset="0"/>
              </a:rPr>
              <a:t>absorption</a:t>
            </a:r>
            <a:r>
              <a:rPr lang="nb-NO" sz="1800" dirty="0" smtClean="0">
                <a:ea typeface="Geneva" pitchFamily="-109" charset="0"/>
              </a:rPr>
              <a:t> </a:t>
            </a:r>
            <a:r>
              <a:rPr lang="nb-NO" sz="1800" dirty="0" err="1" smtClean="0">
                <a:ea typeface="Geneva" pitchFamily="-109" charset="0"/>
              </a:rPr>
              <a:t>coefficient</a:t>
            </a:r>
            <a:r>
              <a:rPr lang="nb-NO" sz="1800" dirty="0" smtClean="0">
                <a:ea typeface="Geneva" pitchFamily="-109" charset="0"/>
              </a:rPr>
              <a:t> (by (</a:t>
            </a:r>
            <a:r>
              <a:rPr lang="nb-NO" sz="1800" dirty="0" err="1" smtClean="0">
                <a:ea typeface="Geneva" pitchFamily="-109" charset="0"/>
              </a:rPr>
              <a:t>multi</a:t>
            </a:r>
            <a:r>
              <a:rPr lang="nb-NO" sz="1800" dirty="0" smtClean="0">
                <a:ea typeface="Geneva" pitchFamily="-109" charset="0"/>
              </a:rPr>
              <a:t> –angle) </a:t>
            </a:r>
            <a:r>
              <a:rPr lang="nb-NO" sz="1800" dirty="0" err="1" smtClean="0">
                <a:ea typeface="Geneva" pitchFamily="-109" charset="0"/>
              </a:rPr>
              <a:t>absorption</a:t>
            </a:r>
            <a:r>
              <a:rPr lang="nb-NO" sz="1800" dirty="0" smtClean="0">
                <a:ea typeface="Geneva" pitchFamily="-109" charset="0"/>
              </a:rPr>
              <a:t> </a:t>
            </a:r>
            <a:r>
              <a:rPr lang="nb-NO" sz="1800" dirty="0" err="1" smtClean="0">
                <a:ea typeface="Geneva" pitchFamily="-109" charset="0"/>
              </a:rPr>
              <a:t>photometer</a:t>
            </a:r>
            <a:r>
              <a:rPr lang="nb-NO" sz="1800" dirty="0" smtClean="0">
                <a:ea typeface="Geneva" pitchFamily="-109" charset="0"/>
              </a:rPr>
              <a:t>)</a:t>
            </a:r>
          </a:p>
          <a:p>
            <a:pPr lvl="1">
              <a:buFont typeface="Arial" charset="0"/>
              <a:buChar char="•"/>
            </a:pPr>
            <a:r>
              <a:rPr lang="nb-NO" sz="1800" dirty="0" err="1" smtClean="0">
                <a:ea typeface="Geneva" pitchFamily="-109" charset="0"/>
              </a:rPr>
              <a:t>particle</a:t>
            </a:r>
            <a:r>
              <a:rPr lang="nb-NO" sz="1800" dirty="0" smtClean="0">
                <a:ea typeface="Geneva" pitchFamily="-109" charset="0"/>
              </a:rPr>
              <a:t> </a:t>
            </a:r>
            <a:r>
              <a:rPr lang="nb-NO" sz="1800" dirty="0" err="1" smtClean="0">
                <a:ea typeface="Geneva" pitchFamily="-109" charset="0"/>
              </a:rPr>
              <a:t>size</a:t>
            </a:r>
            <a:r>
              <a:rPr lang="nb-NO" sz="1800" dirty="0" smtClean="0">
                <a:ea typeface="Geneva" pitchFamily="-109" charset="0"/>
              </a:rPr>
              <a:t> </a:t>
            </a:r>
            <a:r>
              <a:rPr lang="nb-NO" sz="1800" dirty="0" err="1" smtClean="0">
                <a:ea typeface="Geneva" pitchFamily="-109" charset="0"/>
              </a:rPr>
              <a:t>distribution</a:t>
            </a:r>
            <a:r>
              <a:rPr lang="nb-NO" sz="1800" dirty="0" smtClean="0">
                <a:ea typeface="Geneva" pitchFamily="-109" charset="0"/>
              </a:rPr>
              <a:t>  (by </a:t>
            </a:r>
            <a:r>
              <a:rPr lang="nb-NO" sz="1800" dirty="0" err="1" smtClean="0">
                <a:ea typeface="Geneva" pitchFamily="-109" charset="0"/>
              </a:rPr>
              <a:t>differential</a:t>
            </a:r>
            <a:r>
              <a:rPr lang="nb-NO" sz="1800" dirty="0" smtClean="0">
                <a:ea typeface="Geneva" pitchFamily="-109" charset="0"/>
              </a:rPr>
              <a:t> / </a:t>
            </a:r>
            <a:r>
              <a:rPr lang="nb-NO" sz="1800" dirty="0" err="1" smtClean="0">
                <a:ea typeface="Geneva" pitchFamily="-109" charset="0"/>
              </a:rPr>
              <a:t>scanning</a:t>
            </a:r>
            <a:r>
              <a:rPr lang="nb-NO" sz="1800" dirty="0" smtClean="0">
                <a:ea typeface="Geneva" pitchFamily="-109" charset="0"/>
              </a:rPr>
              <a:t> </a:t>
            </a:r>
            <a:r>
              <a:rPr lang="nb-NO" sz="1800" dirty="0" err="1" smtClean="0">
                <a:ea typeface="Geneva" pitchFamily="-109" charset="0"/>
              </a:rPr>
              <a:t>mobility</a:t>
            </a:r>
            <a:r>
              <a:rPr lang="nb-NO" sz="1800" dirty="0" smtClean="0">
                <a:ea typeface="Geneva" pitchFamily="-109" charset="0"/>
              </a:rPr>
              <a:t> </a:t>
            </a:r>
            <a:r>
              <a:rPr lang="nb-NO" sz="1800" dirty="0" err="1" smtClean="0">
                <a:ea typeface="Geneva" pitchFamily="-109" charset="0"/>
              </a:rPr>
              <a:t>particle</a:t>
            </a:r>
            <a:r>
              <a:rPr lang="nb-NO" sz="1800" dirty="0" smtClean="0">
                <a:ea typeface="Geneva" pitchFamily="-109" charset="0"/>
              </a:rPr>
              <a:t> </a:t>
            </a:r>
            <a:r>
              <a:rPr lang="nb-NO" sz="1800" dirty="0" err="1" smtClean="0">
                <a:ea typeface="Geneva" pitchFamily="-109" charset="0"/>
              </a:rPr>
              <a:t>sizer</a:t>
            </a:r>
            <a:r>
              <a:rPr lang="nb-NO" sz="1800" dirty="0" smtClean="0">
                <a:ea typeface="Geneva" pitchFamily="-109" charset="0"/>
              </a:rPr>
              <a:t>)</a:t>
            </a:r>
          </a:p>
          <a:p>
            <a:pPr lvl="1">
              <a:buFont typeface="Arial" charset="0"/>
              <a:buChar char="•"/>
            </a:pPr>
            <a:r>
              <a:rPr lang="nb-NO" sz="1800" dirty="0" smtClean="0">
                <a:ea typeface="Geneva" pitchFamily="-109" charset="0"/>
              </a:rPr>
              <a:t>aerosol </a:t>
            </a:r>
            <a:r>
              <a:rPr lang="nb-NO" sz="1800" dirty="0" err="1" smtClean="0">
                <a:ea typeface="Geneva" pitchFamily="-109" charset="0"/>
              </a:rPr>
              <a:t>optical</a:t>
            </a:r>
            <a:r>
              <a:rPr lang="nb-NO" sz="1800" dirty="0" smtClean="0">
                <a:ea typeface="Geneva" pitchFamily="-109" charset="0"/>
              </a:rPr>
              <a:t> </a:t>
            </a:r>
            <a:r>
              <a:rPr lang="nb-NO" sz="1800" dirty="0" err="1" smtClean="0">
                <a:ea typeface="Geneva" pitchFamily="-109" charset="0"/>
              </a:rPr>
              <a:t>depth</a:t>
            </a:r>
            <a:r>
              <a:rPr lang="nb-NO" sz="1800" dirty="0" smtClean="0">
                <a:ea typeface="Geneva" pitchFamily="-109" charset="0"/>
              </a:rPr>
              <a:t> (by </a:t>
            </a:r>
            <a:r>
              <a:rPr lang="nb-NO" sz="1800" dirty="0" err="1" smtClean="0">
                <a:ea typeface="Geneva" pitchFamily="-109" charset="0"/>
              </a:rPr>
              <a:t>precision</a:t>
            </a:r>
            <a:r>
              <a:rPr lang="nb-NO" sz="1800" dirty="0" smtClean="0">
                <a:ea typeface="Geneva" pitchFamily="-109" charset="0"/>
              </a:rPr>
              <a:t> filter radiometer) (to be </a:t>
            </a:r>
            <a:r>
              <a:rPr lang="nb-NO" sz="1800" dirty="0" err="1" smtClean="0">
                <a:ea typeface="Geneva" pitchFamily="-109" charset="0"/>
              </a:rPr>
              <a:t>added</a:t>
            </a:r>
            <a:r>
              <a:rPr lang="nb-NO" sz="1800" dirty="0" smtClean="0">
                <a:ea typeface="Geneva" pitchFamily="-109" charset="0"/>
              </a:rPr>
              <a:t> in 2010)</a:t>
            </a:r>
          </a:p>
          <a:p>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require</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careful</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quality</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assurance</a:t>
            </a:r>
            <a:r>
              <a:rPr lang="nb-NO" sz="1800" dirty="0" smtClean="0">
                <a:ea typeface="Geneva" pitchFamily="-109" charset="0"/>
                <a:cs typeface="Geneva" pitchFamily="-109" charset="0"/>
              </a:rPr>
              <a:t> to be </a:t>
            </a:r>
            <a:r>
              <a:rPr lang="nb-NO" sz="1800" dirty="0" err="1" smtClean="0">
                <a:ea typeface="Geneva" pitchFamily="-109" charset="0"/>
                <a:cs typeface="Geneva" pitchFamily="-109" charset="0"/>
              </a:rPr>
              <a:t>useful</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some</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also</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advanced</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processing</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methods</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inversion</a:t>
            </a:r>
            <a:r>
              <a:rPr lang="nb-NO" sz="1800" dirty="0" smtClean="0">
                <a:ea typeface="Geneva" pitchFamily="-109" charset="0"/>
                <a:cs typeface="Geneva" pitchFamily="-109" charset="0"/>
              </a:rPr>
              <a:t>) to </a:t>
            </a:r>
            <a:r>
              <a:rPr lang="nb-NO" sz="1800" dirty="0" err="1" smtClean="0">
                <a:ea typeface="Geneva" pitchFamily="-109" charset="0"/>
                <a:cs typeface="Geneva" pitchFamily="-109" charset="0"/>
              </a:rPr>
              <a:t>obtain</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the</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desired</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property</a:t>
            </a:r>
            <a:r>
              <a:rPr lang="nb-NO" sz="1800" dirty="0" smtClean="0">
                <a:ea typeface="Geneva" pitchFamily="-109" charset="0"/>
                <a:cs typeface="Geneva" pitchFamily="-109" charset="0"/>
              </a:rPr>
              <a:t>.</a:t>
            </a:r>
          </a:p>
          <a:p>
            <a:pPr>
              <a:buFont typeface="Arial" charset="0"/>
              <a:buChar char="•"/>
            </a:pPr>
            <a:r>
              <a:rPr lang="nb-NO" sz="1800" dirty="0" smtClean="0">
                <a:ea typeface="Geneva" pitchFamily="-109" charset="0"/>
                <a:cs typeface="Geneva" pitchFamily="-109" charset="0"/>
              </a:rPr>
              <a:t>Not all </a:t>
            </a:r>
            <a:r>
              <a:rPr lang="nb-NO" sz="1800" dirty="0" err="1" smtClean="0">
                <a:ea typeface="Geneva" pitchFamily="-109" charset="0"/>
                <a:cs typeface="Geneva" pitchFamily="-109" charset="0"/>
              </a:rPr>
              <a:t>stations</a:t>
            </a:r>
            <a:r>
              <a:rPr lang="nb-NO" sz="1800" dirty="0" smtClean="0">
                <a:ea typeface="Geneva" pitchFamily="-109" charset="0"/>
                <a:cs typeface="Geneva" pitchFamily="-109" charset="0"/>
              </a:rPr>
              <a:t> have </a:t>
            </a:r>
            <a:r>
              <a:rPr lang="nb-NO" sz="1800" dirty="0" err="1" smtClean="0">
                <a:ea typeface="Geneva" pitchFamily="-109" charset="0"/>
                <a:cs typeface="Geneva" pitchFamily="-109" charset="0"/>
              </a:rPr>
              <a:t>the</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know-how</a:t>
            </a:r>
            <a:r>
              <a:rPr lang="nb-NO" sz="1800" dirty="0" smtClean="0">
                <a:ea typeface="Geneva" pitchFamily="-109" charset="0"/>
                <a:cs typeface="Geneva" pitchFamily="-109" charset="0"/>
              </a:rPr>
              <a:t> in </a:t>
            </a:r>
            <a:r>
              <a:rPr lang="nb-NO" sz="1800" dirty="0" err="1" smtClean="0">
                <a:ea typeface="Geneva" pitchFamily="-109" charset="0"/>
                <a:cs typeface="Geneva" pitchFamily="-109" charset="0"/>
              </a:rPr>
              <a:t>house</a:t>
            </a:r>
            <a:r>
              <a:rPr lang="nb-NO" sz="1800" dirty="0" smtClean="0">
                <a:ea typeface="Geneva" pitchFamily="-109" charset="0"/>
                <a:cs typeface="Geneva" pitchFamily="-109" charset="0"/>
              </a:rPr>
              <a:t> to </a:t>
            </a:r>
            <a:r>
              <a:rPr lang="nb-NO" sz="1800" dirty="0" err="1" smtClean="0">
                <a:ea typeface="Geneva" pitchFamily="-109" charset="0"/>
                <a:cs typeface="Geneva" pitchFamily="-109" charset="0"/>
              </a:rPr>
              <a:t>meet</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the</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desired</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quality</a:t>
            </a:r>
            <a:r>
              <a:rPr lang="nb-NO" sz="1800" dirty="0" smtClean="0">
                <a:ea typeface="Geneva" pitchFamily="-109" charset="0"/>
                <a:cs typeface="Geneva" pitchFamily="-109" charset="0"/>
              </a:rPr>
              <a:t> for all parameters. In </a:t>
            </a:r>
            <a:r>
              <a:rPr lang="nb-NO" sz="1800" dirty="0" err="1" smtClean="0">
                <a:ea typeface="Geneva" pitchFamily="-109" charset="0"/>
                <a:cs typeface="Geneva" pitchFamily="-109" charset="0"/>
              </a:rPr>
              <a:t>these</a:t>
            </a:r>
            <a:r>
              <a:rPr lang="nb-NO" sz="1800" dirty="0" smtClean="0">
                <a:ea typeface="Geneva" pitchFamily="-109" charset="0"/>
                <a:cs typeface="Geneva" pitchFamily="-109" charset="0"/>
              </a:rPr>
              <a:t> cases, </a:t>
            </a:r>
            <a:r>
              <a:rPr lang="nb-NO" sz="1800" dirty="0" err="1" smtClean="0">
                <a:ea typeface="Geneva" pitchFamily="-109" charset="0"/>
                <a:cs typeface="Geneva" pitchFamily="-109" charset="0"/>
              </a:rPr>
              <a:t>know-how</a:t>
            </a:r>
            <a:r>
              <a:rPr lang="nb-NO" sz="1800" dirty="0" smtClean="0">
                <a:ea typeface="Geneva" pitchFamily="-109" charset="0"/>
                <a:cs typeface="Geneva" pitchFamily="-109" charset="0"/>
              </a:rPr>
              <a:t> is </a:t>
            </a:r>
            <a:r>
              <a:rPr lang="nb-NO" sz="1800" dirty="0" err="1" smtClean="0">
                <a:ea typeface="Geneva" pitchFamily="-109" charset="0"/>
                <a:cs typeface="Geneva" pitchFamily="-109" charset="0"/>
              </a:rPr>
              <a:t>often</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shared</a:t>
            </a:r>
            <a:r>
              <a:rPr lang="nb-NO" sz="1800" dirty="0" smtClean="0">
                <a:ea typeface="Geneva" pitchFamily="-109" charset="0"/>
                <a:cs typeface="Geneva" pitchFamily="-109" charset="0"/>
              </a:rPr>
              <a:t> offline </a:t>
            </a:r>
            <a:r>
              <a:rPr lang="nb-NO" sz="1800" dirty="0" err="1" smtClean="0">
                <a:ea typeface="Geneva" pitchFamily="-109" charset="0"/>
                <a:cs typeface="Geneva" pitchFamily="-109" charset="0"/>
              </a:rPr>
              <a:t>between</a:t>
            </a:r>
            <a:r>
              <a:rPr lang="nb-NO" sz="1800" dirty="0" smtClean="0">
                <a:ea typeface="Geneva" pitchFamily="-109" charset="0"/>
                <a:cs typeface="Geneva" pitchFamily="-109" charset="0"/>
              </a:rPr>
              <a:t> GAW </a:t>
            </a:r>
            <a:r>
              <a:rPr lang="nb-NO" sz="1800" dirty="0" err="1" smtClean="0">
                <a:ea typeface="Geneva" pitchFamily="-109" charset="0"/>
                <a:cs typeface="Geneva" pitchFamily="-109" charset="0"/>
              </a:rPr>
              <a:t>stations</a:t>
            </a:r>
            <a:r>
              <a:rPr lang="nb-NO" sz="1800" dirty="0" smtClean="0">
                <a:ea typeface="Geneva" pitchFamily="-109" charset="0"/>
                <a:cs typeface="Geneva" pitchFamily="-109" charset="0"/>
              </a:rPr>
              <a:t> for </a:t>
            </a:r>
            <a:r>
              <a:rPr lang="nb-NO" sz="1800" dirty="0" err="1" smtClean="0">
                <a:ea typeface="Geneva" pitchFamily="-109" charset="0"/>
                <a:cs typeface="Geneva" pitchFamily="-109" charset="0"/>
              </a:rPr>
              <a:t>regular</a:t>
            </a:r>
            <a:r>
              <a:rPr lang="nb-NO" sz="1800" dirty="0" smtClean="0">
                <a:ea typeface="Geneva" pitchFamily="-109" charset="0"/>
                <a:cs typeface="Geneva" pitchFamily="-109" charset="0"/>
              </a:rPr>
              <a:t> data </a:t>
            </a:r>
            <a:r>
              <a:rPr lang="nb-NO" sz="1800" dirty="0" err="1" smtClean="0">
                <a:ea typeface="Geneva" pitchFamily="-109" charset="0"/>
                <a:cs typeface="Geneva" pitchFamily="-109" charset="0"/>
              </a:rPr>
              <a:t>reporting</a:t>
            </a:r>
            <a:r>
              <a:rPr lang="nb-NO" sz="1800" dirty="0" smtClean="0">
                <a:ea typeface="Geneva" pitchFamily="-109" charset="0"/>
                <a:cs typeface="Geneva" pitchFamily="-109" charset="0"/>
              </a:rPr>
              <a:t>.</a:t>
            </a:r>
          </a:p>
          <a:p>
            <a:endParaRPr lang="nb-NO" sz="1800" dirty="0" smtClean="0">
              <a:ea typeface="Geneva" pitchFamily="-109" charset="0"/>
              <a:cs typeface="Geneva" pitchFamily="-109" charset="0"/>
            </a:endParaRPr>
          </a:p>
          <a:p>
            <a:r>
              <a:rPr lang="nb-NO" sz="1800" dirty="0" smtClean="0">
                <a:ea typeface="Geneva" pitchFamily="-109" charset="0"/>
                <a:cs typeface="Geneva" pitchFamily="-109" charset="0"/>
              </a:rPr>
              <a:t>In order to </a:t>
            </a:r>
            <a:r>
              <a:rPr lang="nb-NO" sz="1800" dirty="0" err="1" smtClean="0">
                <a:ea typeface="Geneva" pitchFamily="-109" charset="0"/>
                <a:cs typeface="Geneva" pitchFamily="-109" charset="0"/>
              </a:rPr>
              <a:t>meet</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uniformly</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high</a:t>
            </a:r>
            <a:r>
              <a:rPr lang="nb-NO" sz="1800" dirty="0" smtClean="0">
                <a:ea typeface="Geneva" pitchFamily="-109" charset="0"/>
                <a:cs typeface="Geneva" pitchFamily="-109" charset="0"/>
              </a:rPr>
              <a:t> data </a:t>
            </a:r>
            <a:r>
              <a:rPr lang="nb-NO" sz="1800" dirty="0" err="1" smtClean="0">
                <a:ea typeface="Geneva" pitchFamily="-109" charset="0"/>
                <a:cs typeface="Geneva" pitchFamily="-109" charset="0"/>
              </a:rPr>
              <a:t>quality</a:t>
            </a:r>
            <a:r>
              <a:rPr lang="nb-NO" sz="1800" dirty="0" smtClean="0">
                <a:ea typeface="Geneva" pitchFamily="-109" charset="0"/>
                <a:cs typeface="Geneva" pitchFamily="-109" charset="0"/>
              </a:rPr>
              <a:t> standards for </a:t>
            </a:r>
            <a:r>
              <a:rPr lang="nb-NO" sz="1800" dirty="0" err="1" smtClean="0">
                <a:ea typeface="Geneva" pitchFamily="-109" charset="0"/>
                <a:cs typeface="Geneva" pitchFamily="-109" charset="0"/>
              </a:rPr>
              <a:t>near-real-time</a:t>
            </a:r>
            <a:r>
              <a:rPr lang="nb-NO" sz="1800" dirty="0" smtClean="0">
                <a:ea typeface="Geneva" pitchFamily="-109" charset="0"/>
                <a:cs typeface="Geneva" pitchFamily="-109" charset="0"/>
              </a:rPr>
              <a:t> data:</a:t>
            </a:r>
          </a:p>
          <a:p>
            <a:pPr>
              <a:buFont typeface="Arial" charset="0"/>
              <a:buChar char="•"/>
            </a:pPr>
            <a:r>
              <a:rPr lang="nb-NO" sz="1800" dirty="0" err="1" smtClean="0">
                <a:ea typeface="Geneva" pitchFamily="-109" charset="0"/>
                <a:cs typeface="Geneva" pitchFamily="-109" charset="0"/>
              </a:rPr>
              <a:t>the</a:t>
            </a:r>
            <a:r>
              <a:rPr lang="nb-NO" sz="1800" dirty="0" smtClean="0">
                <a:ea typeface="Geneva" pitchFamily="-109" charset="0"/>
                <a:cs typeface="Geneva" pitchFamily="-109" charset="0"/>
              </a:rPr>
              <a:t> data is </a:t>
            </a:r>
            <a:r>
              <a:rPr lang="nb-NO" sz="1800" dirty="0" err="1" smtClean="0">
                <a:ea typeface="Geneva" pitchFamily="-109" charset="0"/>
                <a:cs typeface="Geneva" pitchFamily="-109" charset="0"/>
              </a:rPr>
              <a:t>processed</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e.g</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inversions</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applied</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calibration</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periods</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removed</a:t>
            </a:r>
            <a:r>
              <a:rPr lang="nb-NO" sz="1800" dirty="0" smtClean="0">
                <a:ea typeface="Geneva" pitchFamily="-109" charset="0"/>
                <a:cs typeface="Geneva" pitchFamily="-109" charset="0"/>
              </a:rPr>
              <a:t>) at </a:t>
            </a:r>
            <a:r>
              <a:rPr lang="nb-NO" sz="1800" dirty="0" err="1" smtClean="0">
                <a:ea typeface="Geneva" pitchFamily="-109" charset="0"/>
                <a:cs typeface="Geneva" pitchFamily="-109" charset="0"/>
              </a:rPr>
              <a:t>the</a:t>
            </a:r>
            <a:r>
              <a:rPr lang="nb-NO" sz="1800" dirty="0" smtClean="0">
                <a:ea typeface="Geneva" pitchFamily="-109" charset="0"/>
                <a:cs typeface="Geneva" pitchFamily="-109" charset="0"/>
              </a:rPr>
              <a:t> data </a:t>
            </a:r>
            <a:r>
              <a:rPr lang="nb-NO" sz="1800" dirty="0" err="1" smtClean="0">
                <a:ea typeface="Geneva" pitchFamily="-109" charset="0"/>
                <a:cs typeface="Geneva" pitchFamily="-109" charset="0"/>
              </a:rPr>
              <a:t>centre</a:t>
            </a:r>
            <a:r>
              <a:rPr lang="nb-NO" sz="1800" dirty="0" smtClean="0">
                <a:ea typeface="Geneva" pitchFamily="-109" charset="0"/>
                <a:cs typeface="Geneva" pitchFamily="-109" charset="0"/>
              </a:rPr>
              <a:t>.</a:t>
            </a:r>
          </a:p>
          <a:p>
            <a:pPr>
              <a:buFont typeface="Arial" charset="0"/>
              <a:buChar char="•"/>
            </a:pPr>
            <a:r>
              <a:rPr lang="nb-NO" sz="1800" dirty="0" err="1" smtClean="0">
                <a:ea typeface="Geneva" pitchFamily="-109" charset="0"/>
                <a:cs typeface="Geneva" pitchFamily="-109" charset="0"/>
              </a:rPr>
              <a:t>the</a:t>
            </a:r>
            <a:r>
              <a:rPr lang="nb-NO" sz="1800" dirty="0" smtClean="0">
                <a:ea typeface="Geneva" pitchFamily="-109" charset="0"/>
                <a:cs typeface="Geneva" pitchFamily="-109" charset="0"/>
              </a:rPr>
              <a:t> data is </a:t>
            </a:r>
            <a:r>
              <a:rPr lang="nb-NO" sz="1800" dirty="0" err="1" smtClean="0">
                <a:ea typeface="Geneva" pitchFamily="-109" charset="0"/>
                <a:cs typeface="Geneva" pitchFamily="-109" charset="0"/>
              </a:rPr>
              <a:t>automatically</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sanity</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checked</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boundary</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check</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upon</a:t>
            </a:r>
            <a:r>
              <a:rPr lang="nb-NO" sz="1800" dirty="0" smtClean="0">
                <a:ea typeface="Geneva" pitchFamily="-109" charset="0"/>
                <a:cs typeface="Geneva" pitchFamily="-109" charset="0"/>
              </a:rPr>
              <a:t> </a:t>
            </a:r>
            <a:r>
              <a:rPr lang="nb-NO" sz="1800" dirty="0" err="1" smtClean="0">
                <a:ea typeface="Geneva" pitchFamily="-109" charset="0"/>
                <a:cs typeface="Geneva" pitchFamily="-109" charset="0"/>
              </a:rPr>
              <a:t>submission</a:t>
            </a:r>
            <a:r>
              <a:rPr lang="nb-NO" sz="1800" dirty="0" smtClean="0">
                <a:ea typeface="Geneva" pitchFamily="-109" charset="0"/>
                <a:cs typeface="Geneva" pitchFamily="-109"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nb-NO" sz="3600" smtClean="0">
                <a:ea typeface="Geneva" pitchFamily="-109" charset="0"/>
                <a:cs typeface="Geneva" pitchFamily="-109" charset="0"/>
              </a:rPr>
              <a:t>More Features, Credits</a:t>
            </a:r>
          </a:p>
        </p:txBody>
      </p:sp>
      <p:sp>
        <p:nvSpPr>
          <p:cNvPr id="40963" name="Content Placeholder 2"/>
          <p:cNvSpPr>
            <a:spLocks noGrp="1"/>
          </p:cNvSpPr>
          <p:nvPr>
            <p:ph idx="1"/>
          </p:nvPr>
        </p:nvSpPr>
        <p:spPr>
          <a:xfrm>
            <a:off x="428625" y="1362075"/>
            <a:ext cx="8229600" cy="4495800"/>
          </a:xfrm>
        </p:spPr>
        <p:txBody>
          <a:bodyPr>
            <a:normAutofit fontScale="92500"/>
          </a:bodyPr>
          <a:lstStyle/>
          <a:p>
            <a:pPr>
              <a:buFont typeface="Arial" charset="0"/>
              <a:buChar char="•"/>
            </a:pPr>
            <a:r>
              <a:rPr lang="nb-NO" sz="2000" smtClean="0">
                <a:ea typeface="Geneva" pitchFamily="-109" charset="0"/>
                <a:cs typeface="Geneva" pitchFamily="-109" charset="0"/>
              </a:rPr>
              <a:t>Data ownership and project association clearly visible in data files and web interface.</a:t>
            </a:r>
          </a:p>
          <a:p>
            <a:pPr>
              <a:buFont typeface="Arial" charset="0"/>
              <a:buChar char="•"/>
            </a:pPr>
            <a:r>
              <a:rPr lang="nb-NO" sz="2000" smtClean="0">
                <a:ea typeface="Geneva" pitchFamily="-109" charset="0"/>
                <a:cs typeface="Geneva" pitchFamily="-109" charset="0"/>
              </a:rPr>
              <a:t>In order to allow users to assess the data quality of their instruments, also instrument status variables (e.g. supply voltages, sample flows, pressures, temperatures) are accessible.</a:t>
            </a:r>
          </a:p>
          <a:p>
            <a:pPr>
              <a:buFont typeface="Arial" charset="0"/>
              <a:buChar char="•"/>
            </a:pPr>
            <a:r>
              <a:rPr lang="nb-NO" sz="2000" smtClean="0">
                <a:ea typeface="Geneva" pitchFamily="-109" charset="0"/>
                <a:cs typeface="Geneva" pitchFamily="-109" charset="0"/>
              </a:rPr>
              <a:t>Data providers (”instrument owners”) may flag data sequences invisible to other users if they consider data quality doubtful.</a:t>
            </a:r>
          </a:p>
          <a:p>
            <a:endParaRPr lang="nb-NO" sz="2000" smtClean="0">
              <a:ea typeface="Geneva" pitchFamily="-109" charset="0"/>
              <a:cs typeface="Geneva" pitchFamily="-109" charset="0"/>
            </a:endParaRPr>
          </a:p>
          <a:p>
            <a:pPr>
              <a:buFont typeface="Arial" charset="0"/>
              <a:buChar char="•"/>
            </a:pPr>
            <a:r>
              <a:rPr lang="nb-NO" sz="2000" smtClean="0">
                <a:ea typeface="Geneva" pitchFamily="-109" charset="0"/>
                <a:cs typeface="Geneva" pitchFamily="-109" charset="0"/>
              </a:rPr>
              <a:t>The WDCA near-real-time infrastructure was </a:t>
            </a:r>
            <a:br>
              <a:rPr lang="nb-NO" sz="2000" smtClean="0">
                <a:ea typeface="Geneva" pitchFamily="-109" charset="0"/>
                <a:cs typeface="Geneva" pitchFamily="-109" charset="0"/>
              </a:rPr>
            </a:br>
            <a:r>
              <a:rPr lang="nb-NO" sz="2000" smtClean="0">
                <a:ea typeface="Geneva" pitchFamily="-109" charset="0"/>
                <a:cs typeface="Geneva" pitchFamily="-109" charset="0"/>
              </a:rPr>
              <a:t>developed through the EU FP6 project EUSAAR </a:t>
            </a:r>
            <a:br>
              <a:rPr lang="nb-NO" sz="2000" smtClean="0">
                <a:ea typeface="Geneva" pitchFamily="-109" charset="0"/>
                <a:cs typeface="Geneva" pitchFamily="-109" charset="0"/>
              </a:rPr>
            </a:br>
            <a:r>
              <a:rPr lang="nb-NO" sz="2000" smtClean="0">
                <a:ea typeface="Geneva" pitchFamily="-109" charset="0"/>
                <a:cs typeface="Geneva" pitchFamily="-109" charset="0"/>
              </a:rPr>
              <a:t>in collaboration with the stations:</a:t>
            </a:r>
          </a:p>
          <a:p>
            <a:pPr lvl="1">
              <a:buFont typeface="Arial" charset="0"/>
              <a:buChar char="•"/>
            </a:pPr>
            <a:r>
              <a:rPr lang="nb-NO" sz="1800" smtClean="0">
                <a:ea typeface="Geneva" pitchFamily="-109" charset="0"/>
              </a:rPr>
              <a:t>Cabauw, Netherlands (TNO)</a:t>
            </a:r>
          </a:p>
          <a:p>
            <a:pPr lvl="1">
              <a:buFont typeface="Arial" charset="0"/>
              <a:buChar char="•"/>
            </a:pPr>
            <a:r>
              <a:rPr lang="nb-NO" sz="1800" smtClean="0">
                <a:ea typeface="Geneva" pitchFamily="-109" charset="0"/>
              </a:rPr>
              <a:t>Mace Head (National University of Ireland, Galway)</a:t>
            </a:r>
          </a:p>
          <a:p>
            <a:pPr lvl="1">
              <a:buFont typeface="Arial" charset="0"/>
              <a:buChar char="•"/>
            </a:pPr>
            <a:r>
              <a:rPr lang="nb-NO" sz="1800" smtClean="0">
                <a:ea typeface="Geneva" pitchFamily="-109" charset="0"/>
              </a:rPr>
              <a:t>Puy de Dôme (Laboratoire de Météorologie Physique, Université Clermont-Ferrand)</a:t>
            </a:r>
          </a:p>
          <a:p>
            <a:pPr lvl="1">
              <a:buFont typeface="Arial" charset="0"/>
              <a:buChar char="•"/>
            </a:pPr>
            <a:endParaRPr lang="nb-NO" sz="1600" smtClean="0">
              <a:ea typeface="Geneva" pitchFamily="-109" charset="0"/>
            </a:endParaRPr>
          </a:p>
        </p:txBody>
      </p:sp>
      <p:pic>
        <p:nvPicPr>
          <p:cNvPr id="40964" name="Picture 4"/>
          <p:cNvPicPr>
            <a:picLocks noChangeAspect="1" noChangeArrowheads="1"/>
          </p:cNvPicPr>
          <p:nvPr/>
        </p:nvPicPr>
        <p:blipFill>
          <a:blip r:embed="rId2" cstate="print"/>
          <a:srcRect/>
          <a:stretch>
            <a:fillRect/>
          </a:stretch>
        </p:blipFill>
        <p:spPr bwMode="auto">
          <a:xfrm>
            <a:off x="5857875" y="4286250"/>
            <a:ext cx="2878138" cy="571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tel 1"/>
          <p:cNvSpPr>
            <a:spLocks noGrp="1"/>
          </p:cNvSpPr>
          <p:nvPr>
            <p:ph type="title"/>
          </p:nvPr>
        </p:nvSpPr>
        <p:spPr/>
        <p:txBody>
          <a:bodyPr/>
          <a:lstStyle/>
          <a:p>
            <a:r>
              <a:rPr lang="nb-NO" sz="3600" smtClean="0">
                <a:ea typeface="Geneva" pitchFamily="-109" charset="0"/>
                <a:cs typeface="Geneva" pitchFamily="-109" charset="0"/>
              </a:rPr>
              <a:t>Data formats used for NRT data collection</a:t>
            </a:r>
          </a:p>
        </p:txBody>
      </p:sp>
      <p:sp>
        <p:nvSpPr>
          <p:cNvPr id="41987" name="Plassholder for innhold 2"/>
          <p:cNvSpPr>
            <a:spLocks noGrp="1"/>
          </p:cNvSpPr>
          <p:nvPr>
            <p:ph idx="1"/>
          </p:nvPr>
        </p:nvSpPr>
        <p:spPr>
          <a:xfrm>
            <a:off x="4929188" y="5657850"/>
            <a:ext cx="4071937" cy="842963"/>
          </a:xfrm>
        </p:spPr>
        <p:txBody>
          <a:bodyPr>
            <a:normAutofit fontScale="92500" lnSpcReduction="10000"/>
          </a:bodyPr>
          <a:lstStyle/>
          <a:p>
            <a:pPr>
              <a:buFont typeface="Arial" charset="0"/>
              <a:buChar char="•"/>
            </a:pPr>
            <a:r>
              <a:rPr lang="nb-NO" sz="1800" smtClean="0">
                <a:ea typeface="Geneva" pitchFamily="-109" charset="0"/>
                <a:cs typeface="Geneva" pitchFamily="-109" charset="0"/>
              </a:rPr>
              <a:t>Level 0 is used for NRT data reporting.</a:t>
            </a:r>
          </a:p>
          <a:p>
            <a:pPr>
              <a:buFont typeface="Arial" charset="0"/>
              <a:buChar char="•"/>
            </a:pPr>
            <a:r>
              <a:rPr lang="nb-NO" sz="1800" smtClean="0">
                <a:ea typeface="Geneva" pitchFamily="-109" charset="0"/>
                <a:cs typeface="Geneva" pitchFamily="-109" charset="0"/>
              </a:rPr>
              <a:t>Level 2 is used for regular (annual) data reporting.</a:t>
            </a:r>
          </a:p>
        </p:txBody>
      </p:sp>
      <p:sp>
        <p:nvSpPr>
          <p:cNvPr id="4" name="Plassholder for innhold 2"/>
          <p:cNvSpPr txBox="1">
            <a:spLocks/>
          </p:cNvSpPr>
          <p:nvPr/>
        </p:nvSpPr>
        <p:spPr bwMode="auto">
          <a:xfrm>
            <a:off x="428625" y="1154113"/>
            <a:ext cx="8229600" cy="48895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nb-NO" sz="2000" dirty="0">
                <a:latin typeface="+mn-lt"/>
              </a:rPr>
              <a:t>4 data </a:t>
            </a:r>
            <a:r>
              <a:rPr lang="nb-NO" sz="2000" dirty="0" err="1">
                <a:latin typeface="+mn-lt"/>
              </a:rPr>
              <a:t>levels</a:t>
            </a:r>
            <a:r>
              <a:rPr lang="nb-NO" sz="2000" dirty="0">
                <a:latin typeface="+mn-lt"/>
              </a:rPr>
              <a:t> and </a:t>
            </a:r>
            <a:r>
              <a:rPr lang="nb-NO" sz="2000" dirty="0" err="1">
                <a:latin typeface="+mn-lt"/>
              </a:rPr>
              <a:t>pertaining</a:t>
            </a:r>
            <a:r>
              <a:rPr lang="nb-NO" sz="2000" dirty="0">
                <a:latin typeface="+mn-lt"/>
              </a:rPr>
              <a:t> file formats have </a:t>
            </a:r>
            <a:r>
              <a:rPr lang="nb-NO" sz="2000" dirty="0" err="1">
                <a:latin typeface="+mn-lt"/>
              </a:rPr>
              <a:t>been</a:t>
            </a:r>
            <a:r>
              <a:rPr lang="nb-NO" sz="2000" dirty="0">
                <a:latin typeface="+mn-lt"/>
              </a:rPr>
              <a:t> </a:t>
            </a:r>
            <a:r>
              <a:rPr lang="nb-NO" sz="2000" dirty="0" err="1">
                <a:latin typeface="+mn-lt"/>
              </a:rPr>
              <a:t>defined</a:t>
            </a:r>
            <a:r>
              <a:rPr lang="nb-NO" sz="2000" dirty="0">
                <a:latin typeface="+mn-lt"/>
              </a:rPr>
              <a:t>:</a:t>
            </a:r>
          </a:p>
          <a:p>
            <a:pPr marL="342900" indent="-342900" eaLnBrk="0" hangingPunct="0">
              <a:spcBef>
                <a:spcPct val="20000"/>
              </a:spcBef>
              <a:buFont typeface="Arial" charset="0"/>
              <a:buChar char="•"/>
              <a:defRPr/>
            </a:pPr>
            <a:r>
              <a:rPr lang="nb-NO" sz="1600" dirty="0">
                <a:latin typeface="Calibri"/>
              </a:rPr>
              <a:t>All format </a:t>
            </a:r>
            <a:r>
              <a:rPr lang="nb-NO" sz="1600" dirty="0" err="1">
                <a:latin typeface="Calibri"/>
              </a:rPr>
              <a:t>definitions</a:t>
            </a:r>
            <a:r>
              <a:rPr lang="nb-NO" sz="1600" dirty="0">
                <a:latin typeface="Calibri"/>
              </a:rPr>
              <a:t> </a:t>
            </a:r>
            <a:r>
              <a:rPr lang="nb-NO" sz="1600" dirty="0" err="1">
                <a:latin typeface="Calibri"/>
              </a:rPr>
              <a:t>use</a:t>
            </a:r>
            <a:r>
              <a:rPr lang="nb-NO" sz="1600" dirty="0">
                <a:latin typeface="Calibri"/>
              </a:rPr>
              <a:t> EBAS </a:t>
            </a:r>
            <a:r>
              <a:rPr lang="nb-NO" sz="1600" dirty="0" err="1">
                <a:latin typeface="Calibri"/>
              </a:rPr>
              <a:t>NASA-Ames</a:t>
            </a:r>
            <a:r>
              <a:rPr lang="nb-NO" sz="1600" dirty="0">
                <a:latin typeface="Calibri"/>
              </a:rPr>
              <a:t> format: </a:t>
            </a:r>
            <a:r>
              <a:rPr lang="nb-NO" sz="1600" dirty="0" err="1">
                <a:latin typeface="Calibri"/>
              </a:rPr>
              <a:t>NASA-Ames</a:t>
            </a:r>
            <a:r>
              <a:rPr lang="nb-NO" sz="1600" dirty="0">
                <a:latin typeface="Calibri"/>
              </a:rPr>
              <a:t> 1001 format </a:t>
            </a:r>
            <a:r>
              <a:rPr lang="nb-NO" sz="1600" dirty="0" err="1">
                <a:latin typeface="Calibri"/>
              </a:rPr>
              <a:t>with</a:t>
            </a:r>
            <a:r>
              <a:rPr lang="nb-NO" sz="1600" dirty="0">
                <a:latin typeface="Calibri"/>
              </a:rPr>
              <a:t> </a:t>
            </a:r>
            <a:r>
              <a:rPr lang="nb-NO" sz="1600" dirty="0" err="1">
                <a:latin typeface="Calibri"/>
              </a:rPr>
              <a:t>additional</a:t>
            </a:r>
            <a:r>
              <a:rPr lang="nb-NO" sz="1600" dirty="0">
                <a:latin typeface="Calibri"/>
              </a:rPr>
              <a:t> </a:t>
            </a:r>
            <a:r>
              <a:rPr lang="nb-NO" sz="1600" dirty="0" err="1">
                <a:latin typeface="Calibri"/>
              </a:rPr>
              <a:t>specifications</a:t>
            </a:r>
            <a:r>
              <a:rPr lang="nb-NO" sz="1600" dirty="0">
                <a:latin typeface="Calibri"/>
              </a:rPr>
              <a:t> </a:t>
            </a:r>
            <a:r>
              <a:rPr lang="nb-NO" sz="1600" dirty="0" err="1">
                <a:latin typeface="Calibri"/>
              </a:rPr>
              <a:t>accomodating</a:t>
            </a:r>
            <a:r>
              <a:rPr lang="nb-NO" sz="1600" dirty="0">
                <a:latin typeface="Calibri"/>
              </a:rPr>
              <a:t> GAW </a:t>
            </a:r>
            <a:r>
              <a:rPr lang="nb-NO" sz="1600" dirty="0" err="1">
                <a:latin typeface="Calibri"/>
              </a:rPr>
              <a:t>required</a:t>
            </a:r>
            <a:r>
              <a:rPr lang="nb-NO" sz="1600" dirty="0">
                <a:latin typeface="Calibri"/>
              </a:rPr>
              <a:t> </a:t>
            </a:r>
            <a:r>
              <a:rPr lang="nb-NO" sz="1600" dirty="0" err="1">
                <a:latin typeface="Calibri"/>
              </a:rPr>
              <a:t>metadata</a:t>
            </a:r>
            <a:r>
              <a:rPr lang="nb-NO" sz="1600" dirty="0">
                <a:latin typeface="Calibri"/>
              </a:rPr>
              <a:t> (ASCII </a:t>
            </a:r>
            <a:r>
              <a:rPr lang="nb-NO" sz="1600" dirty="0" err="1">
                <a:latin typeface="Calibri"/>
              </a:rPr>
              <a:t>based</a:t>
            </a:r>
            <a:r>
              <a:rPr lang="nb-NO" sz="1600" dirty="0">
                <a:latin typeface="Calibri"/>
              </a:rPr>
              <a:t>, </a:t>
            </a:r>
            <a:r>
              <a:rPr lang="nb-NO" sz="1600" dirty="0" err="1">
                <a:latin typeface="Calibri"/>
              </a:rPr>
              <a:t>user</a:t>
            </a:r>
            <a:r>
              <a:rPr lang="nb-NO" sz="1600" dirty="0">
                <a:latin typeface="Calibri"/>
              </a:rPr>
              <a:t> </a:t>
            </a:r>
            <a:r>
              <a:rPr lang="nb-NO" sz="1600" dirty="0" err="1">
                <a:latin typeface="Calibri"/>
              </a:rPr>
              <a:t>friendly</a:t>
            </a:r>
            <a:r>
              <a:rPr lang="nb-NO" sz="1600" dirty="0">
                <a:latin typeface="Calibri"/>
              </a:rPr>
              <a:t>).</a:t>
            </a:r>
          </a:p>
          <a:p>
            <a:pPr marL="342900" indent="-342900" eaLnBrk="0" hangingPunct="0">
              <a:spcBef>
                <a:spcPct val="20000"/>
              </a:spcBef>
              <a:buFont typeface="Arial" charset="0"/>
              <a:buChar char="•"/>
              <a:defRPr/>
            </a:pPr>
            <a:r>
              <a:rPr lang="nb-NO" sz="1600" dirty="0">
                <a:latin typeface="Calibri"/>
              </a:rPr>
              <a:t>Format is </a:t>
            </a:r>
            <a:r>
              <a:rPr lang="nb-NO" sz="1600" dirty="0" err="1">
                <a:latin typeface="Calibri"/>
              </a:rPr>
              <a:t>generic</a:t>
            </a:r>
            <a:r>
              <a:rPr lang="nb-NO" sz="1600" dirty="0">
                <a:latin typeface="Calibri"/>
              </a:rPr>
              <a:t> and </a:t>
            </a:r>
            <a:r>
              <a:rPr lang="nb-NO" sz="1600" dirty="0" err="1">
                <a:latin typeface="Calibri"/>
              </a:rPr>
              <a:t>easily</a:t>
            </a:r>
            <a:r>
              <a:rPr lang="nb-NO" sz="1600" dirty="0">
                <a:latin typeface="Calibri"/>
              </a:rPr>
              <a:t> </a:t>
            </a:r>
            <a:r>
              <a:rPr lang="nb-NO" sz="1600" dirty="0" err="1">
                <a:latin typeface="Calibri"/>
              </a:rPr>
              <a:t>adapted</a:t>
            </a:r>
            <a:r>
              <a:rPr lang="nb-NO" sz="1600" dirty="0">
                <a:latin typeface="Calibri"/>
              </a:rPr>
              <a:t> to </a:t>
            </a:r>
            <a:r>
              <a:rPr lang="nb-NO" sz="1600" dirty="0" err="1">
                <a:latin typeface="Calibri"/>
              </a:rPr>
              <a:t>new</a:t>
            </a:r>
            <a:r>
              <a:rPr lang="nb-NO" sz="1600" dirty="0">
                <a:latin typeface="Calibri"/>
              </a:rPr>
              <a:t> parameters / instruments.</a:t>
            </a:r>
          </a:p>
        </p:txBody>
      </p:sp>
      <p:sp>
        <p:nvSpPr>
          <p:cNvPr id="6" name="Rounded Rectangle 5"/>
          <p:cNvSpPr/>
          <p:nvPr/>
        </p:nvSpPr>
        <p:spPr>
          <a:xfrm>
            <a:off x="3214688" y="2571750"/>
            <a:ext cx="2786062" cy="11430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buClr>
                <a:schemeClr val="tx1"/>
              </a:buClr>
            </a:pPr>
            <a:r>
              <a:rPr lang="nb-NO" sz="1600">
                <a:solidFill>
                  <a:schemeClr val="tx1"/>
                </a:solidFill>
                <a:ea typeface="Geneva" pitchFamily="-109" charset="0"/>
                <a:cs typeface="Geneva" pitchFamily="-109" charset="0"/>
              </a:rPr>
              <a:t>Level 0 → 1:</a:t>
            </a:r>
          </a:p>
          <a:p>
            <a:pPr>
              <a:buClr>
                <a:schemeClr val="tx1"/>
              </a:buClr>
              <a:buFont typeface="Arial" charset="0"/>
              <a:buChar char="•"/>
            </a:pPr>
            <a:r>
              <a:rPr lang="nb-NO" sz="1600">
                <a:solidFill>
                  <a:schemeClr val="tx1"/>
                </a:solidFill>
                <a:ea typeface="Geneva" pitchFamily="-109" charset="0"/>
                <a:cs typeface="Geneva" pitchFamily="-109" charset="0"/>
              </a:rPr>
              <a:t> process to target parameter </a:t>
            </a:r>
            <a:br>
              <a:rPr lang="nb-NO" sz="1600">
                <a:solidFill>
                  <a:schemeClr val="tx1"/>
                </a:solidFill>
                <a:ea typeface="Geneva" pitchFamily="-109" charset="0"/>
                <a:cs typeface="Geneva" pitchFamily="-109" charset="0"/>
              </a:rPr>
            </a:br>
            <a:r>
              <a:rPr lang="nb-NO" sz="1600">
                <a:solidFill>
                  <a:schemeClr val="tx1"/>
                </a:solidFill>
                <a:ea typeface="Geneva" pitchFamily="-109" charset="0"/>
                <a:cs typeface="Geneva" pitchFamily="-109" charset="0"/>
              </a:rPr>
              <a:t>  (apply calibration, inversion)</a:t>
            </a:r>
          </a:p>
          <a:p>
            <a:pPr>
              <a:buClr>
                <a:schemeClr val="tx1"/>
              </a:buClr>
              <a:buFont typeface="Arial" charset="0"/>
              <a:buChar char="•"/>
            </a:pPr>
            <a:r>
              <a:rPr lang="nb-NO" sz="1600">
                <a:solidFill>
                  <a:schemeClr val="tx1"/>
                </a:solidFill>
                <a:ea typeface="Geneva" pitchFamily="-109" charset="0"/>
                <a:cs typeface="Geneva" pitchFamily="-109" charset="0"/>
              </a:rPr>
              <a:t> remove invalid data</a:t>
            </a:r>
          </a:p>
        </p:txBody>
      </p:sp>
      <p:sp>
        <p:nvSpPr>
          <p:cNvPr id="7" name="Rectangle 6"/>
          <p:cNvSpPr/>
          <p:nvPr/>
        </p:nvSpPr>
        <p:spPr>
          <a:xfrm>
            <a:off x="285750" y="2643188"/>
            <a:ext cx="2571750" cy="92868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nb-NO" sz="1800" dirty="0" err="1">
                <a:solidFill>
                  <a:prstClr val="black"/>
                </a:solidFill>
              </a:rPr>
              <a:t>Level</a:t>
            </a:r>
            <a:r>
              <a:rPr lang="nb-NO" sz="1800" dirty="0">
                <a:solidFill>
                  <a:prstClr val="black"/>
                </a:solidFill>
              </a:rPr>
              <a:t> 0:</a:t>
            </a:r>
          </a:p>
          <a:p>
            <a:pPr>
              <a:buFont typeface="Arial" pitchFamily="34" charset="0"/>
              <a:buChar char="•"/>
              <a:defRPr/>
            </a:pPr>
            <a:r>
              <a:rPr lang="nb-NO" sz="1800" dirty="0">
                <a:solidFill>
                  <a:prstClr val="black"/>
                </a:solidFill>
              </a:rPr>
              <a:t> </a:t>
            </a:r>
            <a:r>
              <a:rPr lang="nb-NO" sz="1600" dirty="0" err="1">
                <a:solidFill>
                  <a:prstClr val="black"/>
                </a:solidFill>
              </a:rPr>
              <a:t>annotated</a:t>
            </a:r>
            <a:r>
              <a:rPr lang="nb-NO" sz="1600" dirty="0">
                <a:solidFill>
                  <a:prstClr val="black"/>
                </a:solidFill>
              </a:rPr>
              <a:t> </a:t>
            </a:r>
            <a:r>
              <a:rPr lang="nb-NO" sz="1600" dirty="0" err="1">
                <a:solidFill>
                  <a:prstClr val="black"/>
                </a:solidFill>
              </a:rPr>
              <a:t>raw</a:t>
            </a:r>
            <a:r>
              <a:rPr lang="nb-NO" sz="1600" dirty="0">
                <a:solidFill>
                  <a:prstClr val="black"/>
                </a:solidFill>
              </a:rPr>
              <a:t> data</a:t>
            </a:r>
          </a:p>
          <a:p>
            <a:pPr>
              <a:buFont typeface="Arial" pitchFamily="34" charset="0"/>
              <a:buChar char="•"/>
              <a:defRPr/>
            </a:pPr>
            <a:r>
              <a:rPr lang="nb-NO" sz="1600" dirty="0">
                <a:solidFill>
                  <a:prstClr val="black"/>
                </a:solidFill>
              </a:rPr>
              <a:t> format instrument </a:t>
            </a:r>
            <a:r>
              <a:rPr lang="nb-NO" sz="1600" dirty="0" err="1">
                <a:solidFill>
                  <a:prstClr val="black"/>
                </a:solidFill>
              </a:rPr>
              <a:t>specific</a:t>
            </a:r>
            <a:endParaRPr lang="nb-NO" sz="1600" dirty="0">
              <a:solidFill>
                <a:prstClr val="black"/>
              </a:solidFill>
            </a:endParaRPr>
          </a:p>
        </p:txBody>
      </p:sp>
      <p:sp>
        <p:nvSpPr>
          <p:cNvPr id="8" name="Rectangle 7"/>
          <p:cNvSpPr/>
          <p:nvPr/>
        </p:nvSpPr>
        <p:spPr>
          <a:xfrm>
            <a:off x="6286500" y="2571750"/>
            <a:ext cx="2571750" cy="114300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nb-NO" sz="1800" dirty="0" err="1">
                <a:solidFill>
                  <a:prstClr val="black"/>
                </a:solidFill>
              </a:rPr>
              <a:t>Level</a:t>
            </a:r>
            <a:r>
              <a:rPr lang="nb-NO" sz="1800" dirty="0">
                <a:solidFill>
                  <a:prstClr val="black"/>
                </a:solidFill>
              </a:rPr>
              <a:t> 1:</a:t>
            </a:r>
          </a:p>
          <a:p>
            <a:pPr>
              <a:buFont typeface="Arial" pitchFamily="34" charset="0"/>
              <a:buChar char="•"/>
              <a:defRPr/>
            </a:pPr>
            <a:r>
              <a:rPr lang="nb-NO" sz="1800" dirty="0">
                <a:solidFill>
                  <a:prstClr val="black"/>
                </a:solidFill>
              </a:rPr>
              <a:t> </a:t>
            </a:r>
            <a:r>
              <a:rPr lang="nb-NO" sz="1600" dirty="0">
                <a:solidFill>
                  <a:prstClr val="black"/>
                </a:solidFill>
              </a:rPr>
              <a:t>final parameter</a:t>
            </a:r>
          </a:p>
          <a:p>
            <a:pPr>
              <a:buFont typeface="Arial" pitchFamily="34" charset="0"/>
              <a:buChar char="•"/>
              <a:defRPr/>
            </a:pPr>
            <a:r>
              <a:rPr lang="nb-NO" sz="1600" dirty="0">
                <a:solidFill>
                  <a:prstClr val="black"/>
                </a:solidFill>
              </a:rPr>
              <a:t> original temporal res.</a:t>
            </a:r>
          </a:p>
          <a:p>
            <a:pPr>
              <a:buFont typeface="Arial" pitchFamily="34" charset="0"/>
              <a:buChar char="•"/>
              <a:defRPr/>
            </a:pPr>
            <a:r>
              <a:rPr lang="nb-NO" sz="1600" dirty="0">
                <a:solidFill>
                  <a:prstClr val="black"/>
                </a:solidFill>
              </a:rPr>
              <a:t> format </a:t>
            </a:r>
            <a:r>
              <a:rPr lang="nb-NO" sz="1600" dirty="0" err="1">
                <a:solidFill>
                  <a:prstClr val="black"/>
                </a:solidFill>
              </a:rPr>
              <a:t>property</a:t>
            </a:r>
            <a:r>
              <a:rPr lang="nb-NO" sz="1600" dirty="0">
                <a:solidFill>
                  <a:prstClr val="black"/>
                </a:solidFill>
              </a:rPr>
              <a:t> </a:t>
            </a:r>
            <a:r>
              <a:rPr lang="nb-NO" sz="1600" dirty="0" err="1">
                <a:solidFill>
                  <a:prstClr val="black"/>
                </a:solidFill>
              </a:rPr>
              <a:t>specific</a:t>
            </a:r>
            <a:endParaRPr lang="nb-NO" sz="1600" dirty="0">
              <a:solidFill>
                <a:prstClr val="black"/>
              </a:solidFill>
            </a:endParaRPr>
          </a:p>
        </p:txBody>
      </p:sp>
      <p:cxnSp>
        <p:nvCxnSpPr>
          <p:cNvPr id="10" name="Straight Arrow Connector 9"/>
          <p:cNvCxnSpPr/>
          <p:nvPr/>
        </p:nvCxnSpPr>
        <p:spPr>
          <a:xfrm>
            <a:off x="2857500" y="3143250"/>
            <a:ext cx="35718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00750" y="3143250"/>
            <a:ext cx="28575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6215063" y="4143375"/>
            <a:ext cx="2786062" cy="114300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buClr>
                <a:schemeClr val="tx1"/>
              </a:buClr>
            </a:pPr>
            <a:r>
              <a:rPr lang="nb-NO" sz="1600">
                <a:solidFill>
                  <a:schemeClr val="tx1"/>
                </a:solidFill>
                <a:ea typeface="Geneva" pitchFamily="-109" charset="0"/>
                <a:cs typeface="Geneva" pitchFamily="-109" charset="0"/>
              </a:rPr>
              <a:t>Level 1 → 1.5:</a:t>
            </a:r>
          </a:p>
          <a:p>
            <a:pPr>
              <a:buClr>
                <a:schemeClr val="tx1"/>
              </a:buClr>
              <a:buFont typeface="Arial" charset="0"/>
              <a:buChar char="•"/>
            </a:pPr>
            <a:r>
              <a:rPr lang="nb-NO" sz="1600">
                <a:solidFill>
                  <a:schemeClr val="tx1"/>
                </a:solidFill>
                <a:ea typeface="Geneva" pitchFamily="-109" charset="0"/>
                <a:cs typeface="Geneva" pitchFamily="-109" charset="0"/>
              </a:rPr>
              <a:t> aggregate hourly averages</a:t>
            </a:r>
          </a:p>
          <a:p>
            <a:pPr>
              <a:buClr>
                <a:schemeClr val="tx1"/>
              </a:buClr>
              <a:buFont typeface="Arial" charset="0"/>
              <a:buChar char="•"/>
            </a:pPr>
            <a:r>
              <a:rPr lang="nb-NO" sz="1600">
                <a:solidFill>
                  <a:schemeClr val="tx1"/>
                </a:solidFill>
                <a:ea typeface="Geneva" pitchFamily="-109" charset="0"/>
                <a:cs typeface="Geneva" pitchFamily="-109" charset="0"/>
              </a:rPr>
              <a:t> include percentiles </a:t>
            </a:r>
            <a:br>
              <a:rPr lang="nb-NO" sz="1600">
                <a:solidFill>
                  <a:schemeClr val="tx1"/>
                </a:solidFill>
                <a:ea typeface="Geneva" pitchFamily="-109" charset="0"/>
                <a:cs typeface="Geneva" pitchFamily="-109" charset="0"/>
              </a:rPr>
            </a:br>
            <a:r>
              <a:rPr lang="nb-NO" sz="1600">
                <a:solidFill>
                  <a:schemeClr val="tx1"/>
                </a:solidFill>
                <a:ea typeface="Geneva" pitchFamily="-109" charset="0"/>
                <a:cs typeface="Geneva" pitchFamily="-109" charset="0"/>
              </a:rPr>
              <a:t>  (measure of atm. variability)</a:t>
            </a:r>
          </a:p>
        </p:txBody>
      </p:sp>
      <p:cxnSp>
        <p:nvCxnSpPr>
          <p:cNvPr id="17" name="Straight Arrow Connector 16"/>
          <p:cNvCxnSpPr/>
          <p:nvPr/>
        </p:nvCxnSpPr>
        <p:spPr>
          <a:xfrm rot="5400000">
            <a:off x="6858794" y="3929857"/>
            <a:ext cx="428625"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357563" y="4143375"/>
            <a:ext cx="2571750" cy="114300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nb-NO" sz="1800" dirty="0" err="1">
                <a:solidFill>
                  <a:prstClr val="black"/>
                </a:solidFill>
              </a:rPr>
              <a:t>Level</a:t>
            </a:r>
            <a:r>
              <a:rPr lang="nb-NO" sz="1800" dirty="0">
                <a:solidFill>
                  <a:prstClr val="black"/>
                </a:solidFill>
              </a:rPr>
              <a:t> 1.5:</a:t>
            </a:r>
          </a:p>
          <a:p>
            <a:pPr>
              <a:buFont typeface="Arial" pitchFamily="34" charset="0"/>
              <a:buChar char="•"/>
              <a:defRPr/>
            </a:pPr>
            <a:r>
              <a:rPr lang="nb-NO" sz="1800" dirty="0">
                <a:solidFill>
                  <a:prstClr val="black"/>
                </a:solidFill>
              </a:rPr>
              <a:t> </a:t>
            </a:r>
            <a:r>
              <a:rPr lang="nb-NO" sz="1600" dirty="0" err="1">
                <a:solidFill>
                  <a:prstClr val="black"/>
                </a:solidFill>
              </a:rPr>
              <a:t>hourly</a:t>
            </a:r>
            <a:r>
              <a:rPr lang="nb-NO" sz="1600" dirty="0">
                <a:solidFill>
                  <a:prstClr val="black"/>
                </a:solidFill>
              </a:rPr>
              <a:t> </a:t>
            </a:r>
            <a:r>
              <a:rPr lang="nb-NO" sz="1600" dirty="0" err="1">
                <a:solidFill>
                  <a:prstClr val="black"/>
                </a:solidFill>
              </a:rPr>
              <a:t>averages</a:t>
            </a:r>
            <a:endParaRPr lang="nb-NO" sz="1600" dirty="0">
              <a:solidFill>
                <a:prstClr val="black"/>
              </a:solidFill>
            </a:endParaRPr>
          </a:p>
          <a:p>
            <a:pPr>
              <a:buFont typeface="Arial" pitchFamily="34" charset="0"/>
              <a:buChar char="•"/>
              <a:defRPr/>
            </a:pPr>
            <a:r>
              <a:rPr lang="nb-NO" sz="1600" dirty="0">
                <a:solidFill>
                  <a:prstClr val="black"/>
                </a:solidFill>
              </a:rPr>
              <a:t> </a:t>
            </a:r>
            <a:r>
              <a:rPr lang="nb-NO" sz="1600" dirty="0" err="1">
                <a:solidFill>
                  <a:prstClr val="black"/>
                </a:solidFill>
              </a:rPr>
              <a:t>includes</a:t>
            </a:r>
            <a:r>
              <a:rPr lang="nb-NO" sz="1600" dirty="0">
                <a:solidFill>
                  <a:prstClr val="black"/>
                </a:solidFill>
              </a:rPr>
              <a:t> </a:t>
            </a:r>
            <a:r>
              <a:rPr lang="nb-NO" sz="1600" dirty="0" err="1">
                <a:solidFill>
                  <a:prstClr val="black"/>
                </a:solidFill>
              </a:rPr>
              <a:t>variability</a:t>
            </a:r>
            <a:r>
              <a:rPr lang="nb-NO" sz="1600" dirty="0">
                <a:solidFill>
                  <a:prstClr val="black"/>
                </a:solidFill>
              </a:rPr>
              <a:t> info</a:t>
            </a:r>
          </a:p>
          <a:p>
            <a:pPr>
              <a:buFont typeface="Arial" pitchFamily="34" charset="0"/>
              <a:buChar char="•"/>
              <a:defRPr/>
            </a:pPr>
            <a:r>
              <a:rPr lang="nb-NO" sz="1600" dirty="0">
                <a:solidFill>
                  <a:prstClr val="black"/>
                </a:solidFill>
              </a:rPr>
              <a:t> format </a:t>
            </a:r>
            <a:r>
              <a:rPr lang="nb-NO" sz="1600" dirty="0" err="1">
                <a:solidFill>
                  <a:prstClr val="black"/>
                </a:solidFill>
              </a:rPr>
              <a:t>property</a:t>
            </a:r>
            <a:r>
              <a:rPr lang="nb-NO" sz="1600" dirty="0">
                <a:solidFill>
                  <a:prstClr val="black"/>
                </a:solidFill>
              </a:rPr>
              <a:t> </a:t>
            </a:r>
            <a:r>
              <a:rPr lang="nb-NO" sz="1600" dirty="0" err="1">
                <a:solidFill>
                  <a:prstClr val="black"/>
                </a:solidFill>
              </a:rPr>
              <a:t>specific</a:t>
            </a:r>
            <a:endParaRPr lang="nb-NO" sz="1600" dirty="0">
              <a:solidFill>
                <a:prstClr val="black"/>
              </a:solidFill>
            </a:endParaRPr>
          </a:p>
        </p:txBody>
      </p:sp>
      <p:sp>
        <p:nvSpPr>
          <p:cNvPr id="19" name="Rounded Rectangle 18"/>
          <p:cNvSpPr/>
          <p:nvPr/>
        </p:nvSpPr>
        <p:spPr>
          <a:xfrm>
            <a:off x="285750" y="4286250"/>
            <a:ext cx="2786063" cy="857250"/>
          </a:xfrm>
          <a:prstGeom prst="round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buClr>
                <a:schemeClr val="tx1"/>
              </a:buClr>
            </a:pPr>
            <a:r>
              <a:rPr lang="nb-NO" sz="1600">
                <a:solidFill>
                  <a:schemeClr val="tx1"/>
                </a:solidFill>
                <a:ea typeface="Geneva" pitchFamily="-109" charset="0"/>
                <a:cs typeface="Geneva" pitchFamily="-109" charset="0"/>
              </a:rPr>
              <a:t>Level 1.5 → 2:</a:t>
            </a:r>
          </a:p>
          <a:p>
            <a:pPr>
              <a:buClr>
                <a:schemeClr val="tx1"/>
              </a:buClr>
              <a:buFont typeface="Arial" charset="0"/>
              <a:buChar char="•"/>
            </a:pPr>
            <a:r>
              <a:rPr lang="nb-NO" sz="1600">
                <a:solidFill>
                  <a:schemeClr val="tx1"/>
                </a:solidFill>
                <a:ea typeface="Geneva" pitchFamily="-109" charset="0"/>
                <a:cs typeface="Geneva" pitchFamily="-109" charset="0"/>
              </a:rPr>
              <a:t> quality check by human eye</a:t>
            </a:r>
          </a:p>
        </p:txBody>
      </p:sp>
      <p:sp>
        <p:nvSpPr>
          <p:cNvPr id="20" name="Rectangle 19"/>
          <p:cNvSpPr/>
          <p:nvPr/>
        </p:nvSpPr>
        <p:spPr>
          <a:xfrm>
            <a:off x="1500188" y="5500688"/>
            <a:ext cx="2571750" cy="114300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nb-NO" sz="1800" dirty="0" err="1">
                <a:solidFill>
                  <a:prstClr val="black"/>
                </a:solidFill>
              </a:rPr>
              <a:t>Level</a:t>
            </a:r>
            <a:r>
              <a:rPr lang="nb-NO" sz="1800" dirty="0">
                <a:solidFill>
                  <a:prstClr val="black"/>
                </a:solidFill>
              </a:rPr>
              <a:t> 2:</a:t>
            </a:r>
          </a:p>
          <a:p>
            <a:pPr>
              <a:buFont typeface="Arial" pitchFamily="34" charset="0"/>
              <a:buChar char="•"/>
              <a:defRPr/>
            </a:pPr>
            <a:r>
              <a:rPr lang="nb-NO" sz="1800" dirty="0">
                <a:solidFill>
                  <a:prstClr val="black"/>
                </a:solidFill>
              </a:rPr>
              <a:t> </a:t>
            </a:r>
            <a:r>
              <a:rPr lang="nb-NO" sz="1600" dirty="0" err="1">
                <a:solidFill>
                  <a:prstClr val="black"/>
                </a:solidFill>
              </a:rPr>
              <a:t>hourly</a:t>
            </a:r>
            <a:r>
              <a:rPr lang="nb-NO" sz="1600" dirty="0">
                <a:solidFill>
                  <a:prstClr val="black"/>
                </a:solidFill>
              </a:rPr>
              <a:t> </a:t>
            </a:r>
            <a:r>
              <a:rPr lang="nb-NO" sz="1600" dirty="0" err="1">
                <a:solidFill>
                  <a:prstClr val="black"/>
                </a:solidFill>
              </a:rPr>
              <a:t>averages</a:t>
            </a:r>
            <a:endParaRPr lang="nb-NO" sz="1600" dirty="0">
              <a:solidFill>
                <a:prstClr val="black"/>
              </a:solidFill>
            </a:endParaRPr>
          </a:p>
          <a:p>
            <a:pPr>
              <a:buFont typeface="Arial" pitchFamily="34" charset="0"/>
              <a:buChar char="•"/>
              <a:defRPr/>
            </a:pPr>
            <a:r>
              <a:rPr lang="nb-NO" sz="1600" dirty="0">
                <a:solidFill>
                  <a:prstClr val="black"/>
                </a:solidFill>
              </a:rPr>
              <a:t> </a:t>
            </a:r>
            <a:r>
              <a:rPr lang="nb-NO" sz="1600" dirty="0" err="1">
                <a:solidFill>
                  <a:prstClr val="black"/>
                </a:solidFill>
              </a:rPr>
              <a:t>quality</a:t>
            </a:r>
            <a:r>
              <a:rPr lang="nb-NO" sz="1600" dirty="0">
                <a:solidFill>
                  <a:prstClr val="black"/>
                </a:solidFill>
              </a:rPr>
              <a:t> </a:t>
            </a:r>
            <a:r>
              <a:rPr lang="nb-NO" sz="1600" dirty="0" err="1">
                <a:solidFill>
                  <a:prstClr val="black"/>
                </a:solidFill>
              </a:rPr>
              <a:t>assured</a:t>
            </a:r>
            <a:r>
              <a:rPr lang="nb-NO" sz="1600" dirty="0">
                <a:solidFill>
                  <a:prstClr val="black"/>
                </a:solidFill>
              </a:rPr>
              <a:t> by human </a:t>
            </a:r>
            <a:br>
              <a:rPr lang="nb-NO" sz="1600" dirty="0">
                <a:solidFill>
                  <a:prstClr val="black"/>
                </a:solidFill>
              </a:rPr>
            </a:br>
            <a:r>
              <a:rPr lang="nb-NO" sz="1600" dirty="0">
                <a:solidFill>
                  <a:prstClr val="black"/>
                </a:solidFill>
              </a:rPr>
              <a:t>  </a:t>
            </a:r>
            <a:r>
              <a:rPr lang="nb-NO" sz="1600" dirty="0" err="1">
                <a:solidFill>
                  <a:prstClr val="black"/>
                </a:solidFill>
              </a:rPr>
              <a:t>eye</a:t>
            </a:r>
            <a:endParaRPr lang="nb-NO" sz="1600" dirty="0">
              <a:solidFill>
                <a:prstClr val="black"/>
              </a:solidFill>
            </a:endParaRPr>
          </a:p>
        </p:txBody>
      </p:sp>
      <p:cxnSp>
        <p:nvCxnSpPr>
          <p:cNvPr id="22" name="Straight Arrow Connector 21"/>
          <p:cNvCxnSpPr/>
          <p:nvPr/>
        </p:nvCxnSpPr>
        <p:spPr>
          <a:xfrm rot="10800000">
            <a:off x="5929313" y="4713288"/>
            <a:ext cx="28575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3071813" y="4713288"/>
            <a:ext cx="28575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1463675" y="5322888"/>
            <a:ext cx="35718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tel 1"/>
          <p:cNvSpPr>
            <a:spLocks noGrp="1"/>
          </p:cNvSpPr>
          <p:nvPr>
            <p:ph type="title"/>
          </p:nvPr>
        </p:nvSpPr>
        <p:spPr/>
        <p:txBody>
          <a:bodyPr/>
          <a:lstStyle/>
          <a:p>
            <a:r>
              <a:rPr lang="nb-NO" sz="3600" smtClean="0">
                <a:ea typeface="Geneva" pitchFamily="-109" charset="0"/>
                <a:cs typeface="Geneva" pitchFamily="-109" charset="0"/>
              </a:rPr>
              <a:t>The WDCA and EUSAAR NRT web interface</a:t>
            </a:r>
          </a:p>
        </p:txBody>
      </p:sp>
      <p:pic>
        <p:nvPicPr>
          <p:cNvPr id="44035" name="Picture 3"/>
          <p:cNvPicPr>
            <a:picLocks noChangeAspect="1" noChangeArrowheads="1"/>
          </p:cNvPicPr>
          <p:nvPr/>
        </p:nvPicPr>
        <p:blipFill>
          <a:blip r:embed="rId2" cstate="print"/>
          <a:srcRect/>
          <a:stretch>
            <a:fillRect/>
          </a:stretch>
        </p:blipFill>
        <p:spPr bwMode="auto">
          <a:xfrm>
            <a:off x="1500188" y="1417638"/>
            <a:ext cx="6572250" cy="525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tel 1"/>
          <p:cNvSpPr>
            <a:spLocks noGrp="1"/>
          </p:cNvSpPr>
          <p:nvPr>
            <p:ph type="title"/>
          </p:nvPr>
        </p:nvSpPr>
        <p:spPr/>
        <p:txBody>
          <a:bodyPr>
            <a:normAutofit fontScale="90000"/>
          </a:bodyPr>
          <a:lstStyle/>
          <a:p>
            <a:r>
              <a:rPr lang="nb-NO" sz="3600" smtClean="0">
                <a:ea typeface="Geneva" pitchFamily="-109" charset="0"/>
                <a:cs typeface="Geneva" pitchFamily="-109" charset="0"/>
              </a:rPr>
              <a:t>Example 1: NRT Data of Particle Size Distributiona at Birkenes (Norway)</a:t>
            </a:r>
          </a:p>
        </p:txBody>
      </p:sp>
      <p:pic>
        <p:nvPicPr>
          <p:cNvPr id="45059" name="Picture 2"/>
          <p:cNvPicPr>
            <a:picLocks noChangeAspect="1" noChangeArrowheads="1"/>
          </p:cNvPicPr>
          <p:nvPr/>
        </p:nvPicPr>
        <p:blipFill>
          <a:blip r:embed="rId2" cstate="print"/>
          <a:srcRect t="12659" r="7594" b="6645"/>
          <a:stretch>
            <a:fillRect/>
          </a:stretch>
        </p:blipFill>
        <p:spPr bwMode="auto">
          <a:xfrm>
            <a:off x="1214438" y="1417638"/>
            <a:ext cx="7275512" cy="5083175"/>
          </a:xfrm>
          <a:prstGeom prst="rect">
            <a:avLst/>
          </a:prstGeom>
          <a:noFill/>
          <a:ln w="9525">
            <a:noFill/>
            <a:miter lim="800000"/>
            <a:headEnd/>
            <a:tailEnd/>
          </a:ln>
        </p:spPr>
      </p:pic>
      <p:sp>
        <p:nvSpPr>
          <p:cNvPr id="4" name="Oval 3"/>
          <p:cNvSpPr/>
          <p:nvPr/>
        </p:nvSpPr>
        <p:spPr>
          <a:xfrm>
            <a:off x="6500813" y="1928813"/>
            <a:ext cx="928687" cy="2857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45061" name="TextBox 4"/>
          <p:cNvSpPr txBox="1">
            <a:spLocks noChangeArrowheads="1"/>
          </p:cNvSpPr>
          <p:nvPr/>
        </p:nvSpPr>
        <p:spPr bwMode="auto">
          <a:xfrm>
            <a:off x="7461250" y="1857375"/>
            <a:ext cx="1325563" cy="369888"/>
          </a:xfrm>
          <a:prstGeom prst="rect">
            <a:avLst/>
          </a:prstGeom>
          <a:noFill/>
          <a:ln w="9525">
            <a:noFill/>
            <a:miter lim="800000"/>
            <a:headEnd/>
            <a:tailEnd/>
          </a:ln>
        </p:spPr>
        <p:txBody>
          <a:bodyPr wrap="none">
            <a:spAutoFit/>
          </a:bodyPr>
          <a:lstStyle/>
          <a:p>
            <a:r>
              <a:rPr lang="nb-NO" sz="1800">
                <a:solidFill>
                  <a:srgbClr val="FF0000"/>
                </a:solidFill>
              </a:rPr>
              <a:t>data owner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tel 1"/>
          <p:cNvSpPr>
            <a:spLocks noGrp="1"/>
          </p:cNvSpPr>
          <p:nvPr>
            <p:ph type="title"/>
          </p:nvPr>
        </p:nvSpPr>
        <p:spPr/>
        <p:txBody>
          <a:bodyPr>
            <a:normAutofit fontScale="90000"/>
          </a:bodyPr>
          <a:lstStyle/>
          <a:p>
            <a:r>
              <a:rPr lang="nb-NO" sz="3600" smtClean="0">
                <a:ea typeface="Geneva" pitchFamily="-109" charset="0"/>
                <a:cs typeface="Geneva" pitchFamily="-109" charset="0"/>
              </a:rPr>
              <a:t>Example 2: NRT Data of Particle Scattering Coefficient at Barrow (Alaska)</a:t>
            </a:r>
          </a:p>
        </p:txBody>
      </p:sp>
      <p:pic>
        <p:nvPicPr>
          <p:cNvPr id="46083" name="Picture 2"/>
          <p:cNvPicPr>
            <a:picLocks noChangeAspect="1" noChangeArrowheads="1"/>
          </p:cNvPicPr>
          <p:nvPr/>
        </p:nvPicPr>
        <p:blipFill>
          <a:blip r:embed="rId2" cstate="print"/>
          <a:srcRect t="19891" r="7054" b="9744"/>
          <a:stretch>
            <a:fillRect/>
          </a:stretch>
        </p:blipFill>
        <p:spPr bwMode="auto">
          <a:xfrm>
            <a:off x="1214438" y="1631950"/>
            <a:ext cx="7685087" cy="4654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tel 1"/>
          <p:cNvSpPr>
            <a:spLocks noGrp="1"/>
          </p:cNvSpPr>
          <p:nvPr>
            <p:ph type="title"/>
          </p:nvPr>
        </p:nvSpPr>
        <p:spPr/>
        <p:txBody>
          <a:bodyPr>
            <a:normAutofit fontScale="90000"/>
          </a:bodyPr>
          <a:lstStyle/>
          <a:p>
            <a:r>
              <a:rPr lang="nb-NO" sz="3600" smtClean="0">
                <a:ea typeface="Geneva" pitchFamily="-109" charset="0"/>
                <a:cs typeface="Geneva" pitchFamily="-109" charset="0"/>
              </a:rPr>
              <a:t>Example 3: Invalidation Tool for Instrument Owners</a:t>
            </a:r>
          </a:p>
        </p:txBody>
      </p:sp>
      <p:pic>
        <p:nvPicPr>
          <p:cNvPr id="47107" name="Picture 2"/>
          <p:cNvPicPr>
            <a:picLocks noChangeAspect="1" noChangeArrowheads="1"/>
          </p:cNvPicPr>
          <p:nvPr/>
        </p:nvPicPr>
        <p:blipFill>
          <a:blip r:embed="rId2" cstate="print"/>
          <a:srcRect t="20135" r="11407" b="10834"/>
          <a:stretch>
            <a:fillRect/>
          </a:stretch>
        </p:blipFill>
        <p:spPr bwMode="auto">
          <a:xfrm>
            <a:off x="1500188" y="1928813"/>
            <a:ext cx="7358062" cy="4586287"/>
          </a:xfrm>
          <a:prstGeom prst="rect">
            <a:avLst/>
          </a:prstGeom>
          <a:noFill/>
          <a:ln w="9525">
            <a:noFill/>
            <a:miter lim="800000"/>
            <a:headEnd/>
            <a:tailEnd/>
          </a:ln>
        </p:spPr>
      </p:pic>
      <p:sp>
        <p:nvSpPr>
          <p:cNvPr id="5" name="Oval 4"/>
          <p:cNvSpPr/>
          <p:nvPr/>
        </p:nvSpPr>
        <p:spPr>
          <a:xfrm>
            <a:off x="1214438" y="2714625"/>
            <a:ext cx="2571750" cy="1357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Text Box 3"/>
          <p:cNvSpPr txBox="1">
            <a:spLocks noChangeArrowheads="1"/>
          </p:cNvSpPr>
          <p:nvPr/>
        </p:nvSpPr>
        <p:spPr bwMode="auto">
          <a:xfrm>
            <a:off x="152400" y="441325"/>
            <a:ext cx="8763000" cy="5043488"/>
          </a:xfrm>
          <a:prstGeom prst="rect">
            <a:avLst/>
          </a:prstGeom>
          <a:noFill/>
          <a:ln w="9525">
            <a:noFill/>
            <a:miter lim="800000"/>
            <a:headEnd/>
            <a:tailEnd/>
          </a:ln>
          <a:effectLst/>
        </p:spPr>
        <p:txBody>
          <a:bodyPr>
            <a:spAutoFit/>
          </a:bodyPr>
          <a:lstStyle/>
          <a:p>
            <a:pPr algn="ctr"/>
            <a:r>
              <a:rPr lang="en-GB" sz="2400" b="1" dirty="0">
                <a:solidFill>
                  <a:srgbClr val="002B82"/>
                </a:solidFill>
                <a:latin typeface="Calibri" pitchFamily="34" charset="0"/>
                <a:cs typeface="Times New Roman" pitchFamily="18" charset="0"/>
              </a:rPr>
              <a:t>ACTRIS </a:t>
            </a:r>
          </a:p>
          <a:p>
            <a:pPr algn="ctr"/>
            <a:r>
              <a:rPr lang="en-GB" sz="2400" b="1" dirty="0">
                <a:solidFill>
                  <a:srgbClr val="002B82"/>
                </a:solidFill>
                <a:latin typeface="Calibri" pitchFamily="34" charset="0"/>
                <a:cs typeface="Times New Roman" pitchFamily="18" charset="0"/>
              </a:rPr>
              <a:t>Aerosols, Clouds, and Trace gases Research Infrastructure Network</a:t>
            </a:r>
            <a:endParaRPr lang="fr-FR" sz="2400" b="1" dirty="0">
              <a:solidFill>
                <a:srgbClr val="002B82"/>
              </a:solidFill>
              <a:latin typeface="Calibri" pitchFamily="34" charset="0"/>
              <a:cs typeface="Times New Roman" pitchFamily="18" charset="0"/>
            </a:endParaRPr>
          </a:p>
          <a:p>
            <a:pPr>
              <a:spcBef>
                <a:spcPct val="50000"/>
              </a:spcBef>
            </a:pPr>
            <a:endParaRPr lang="en-GB" sz="2200" b="1" dirty="0">
              <a:solidFill>
                <a:srgbClr val="002B82"/>
              </a:solidFill>
              <a:latin typeface="Calibri" pitchFamily="34" charset="0"/>
              <a:cs typeface="Times New Roman" pitchFamily="18" charset="0"/>
            </a:endParaRPr>
          </a:p>
          <a:p>
            <a:pPr>
              <a:spcBef>
                <a:spcPct val="50000"/>
              </a:spcBef>
            </a:pPr>
            <a:r>
              <a:rPr lang="en-GB" b="1" dirty="0">
                <a:solidFill>
                  <a:srgbClr val="002B82"/>
                </a:solidFill>
                <a:latin typeface="Calibri" pitchFamily="34" charset="0"/>
                <a:cs typeface="Times New Roman" pitchFamily="18" charset="0"/>
              </a:rPr>
              <a:t>Type of funding scheme</a:t>
            </a:r>
            <a:r>
              <a:rPr lang="en-GB" dirty="0">
                <a:solidFill>
                  <a:srgbClr val="002B82"/>
                </a:solidFill>
                <a:latin typeface="Calibri" pitchFamily="34" charset="0"/>
                <a:cs typeface="Times New Roman" pitchFamily="18" charset="0"/>
              </a:rPr>
              <a:t>: Combination of Collaborative Projects and Coordination and Support Actions for Integrating Activities</a:t>
            </a:r>
            <a:endParaRPr lang="fr-FR" dirty="0">
              <a:solidFill>
                <a:srgbClr val="002B82"/>
              </a:solidFill>
              <a:latin typeface="Calibri" pitchFamily="34" charset="0"/>
              <a:cs typeface="Times New Roman" pitchFamily="18" charset="0"/>
            </a:endParaRPr>
          </a:p>
          <a:p>
            <a:pPr>
              <a:spcBef>
                <a:spcPct val="50000"/>
              </a:spcBef>
            </a:pPr>
            <a:r>
              <a:rPr lang="en-GB" b="1" dirty="0">
                <a:solidFill>
                  <a:srgbClr val="002B82"/>
                </a:solidFill>
                <a:latin typeface="Calibri" pitchFamily="34" charset="0"/>
                <a:cs typeface="Times New Roman" pitchFamily="18" charset="0"/>
              </a:rPr>
              <a:t>Work programme topics addressed</a:t>
            </a:r>
            <a:r>
              <a:rPr lang="en-GB" dirty="0">
                <a:solidFill>
                  <a:srgbClr val="002B82"/>
                </a:solidFill>
                <a:latin typeface="Calibri" pitchFamily="34" charset="0"/>
                <a:cs typeface="Times New Roman" pitchFamily="18" charset="0"/>
              </a:rPr>
              <a:t>: FP7-INFRASTRUCTURES-2010-1</a:t>
            </a:r>
            <a:endParaRPr lang="fr-FR" dirty="0">
              <a:solidFill>
                <a:srgbClr val="002B82"/>
              </a:solidFill>
              <a:latin typeface="Calibri" pitchFamily="34" charset="0"/>
              <a:cs typeface="Times New Roman" pitchFamily="18" charset="0"/>
            </a:endParaRPr>
          </a:p>
          <a:p>
            <a:pPr algn="just">
              <a:spcBef>
                <a:spcPct val="50000"/>
              </a:spcBef>
            </a:pPr>
            <a:r>
              <a:rPr lang="en-GB" dirty="0">
                <a:solidFill>
                  <a:srgbClr val="002B82"/>
                </a:solidFill>
                <a:latin typeface="Calibri" pitchFamily="34" charset="0"/>
                <a:cs typeface="Times New Roman" pitchFamily="18" charset="0"/>
              </a:rPr>
              <a:t>Support to existing research infrastructures</a:t>
            </a:r>
            <a:endParaRPr lang="fr-FR" dirty="0">
              <a:solidFill>
                <a:srgbClr val="002B82"/>
              </a:solidFill>
              <a:latin typeface="Calibri" pitchFamily="34" charset="0"/>
              <a:cs typeface="Times New Roman" pitchFamily="18" charset="0"/>
            </a:endParaRPr>
          </a:p>
          <a:p>
            <a:pPr algn="just">
              <a:spcBef>
                <a:spcPct val="50000"/>
              </a:spcBef>
            </a:pPr>
            <a:r>
              <a:rPr lang="en-GB" dirty="0">
                <a:solidFill>
                  <a:srgbClr val="002B82"/>
                </a:solidFill>
                <a:latin typeface="Calibri" pitchFamily="34" charset="0"/>
                <a:cs typeface="Times New Roman" pitchFamily="18" charset="0"/>
              </a:rPr>
              <a:t>Integrating Activities</a:t>
            </a:r>
            <a:endParaRPr lang="fr-FR" dirty="0">
              <a:solidFill>
                <a:srgbClr val="002B82"/>
              </a:solidFill>
              <a:latin typeface="Calibri" pitchFamily="34" charset="0"/>
              <a:cs typeface="Times New Roman" pitchFamily="18" charset="0"/>
            </a:endParaRPr>
          </a:p>
          <a:p>
            <a:pPr algn="just">
              <a:spcBef>
                <a:spcPct val="50000"/>
              </a:spcBef>
            </a:pPr>
            <a:r>
              <a:rPr lang="en-GB" dirty="0">
                <a:solidFill>
                  <a:srgbClr val="002B82"/>
                </a:solidFill>
                <a:latin typeface="Calibri" pitchFamily="34" charset="0"/>
                <a:cs typeface="Times New Roman" pitchFamily="18" charset="0"/>
              </a:rPr>
              <a:t>INFRA-2010-1-1.1.16: Research Infrastructures for Atmospheric Research</a:t>
            </a:r>
            <a:endParaRPr lang="fr-FR" dirty="0">
              <a:solidFill>
                <a:srgbClr val="002B82"/>
              </a:solidFill>
              <a:latin typeface="Calibri" pitchFamily="34" charset="0"/>
              <a:cs typeface="Times New Roman" pitchFamily="18" charset="0"/>
            </a:endParaRPr>
          </a:p>
          <a:p>
            <a:pPr algn="just">
              <a:spcBef>
                <a:spcPct val="50000"/>
              </a:spcBef>
            </a:pPr>
            <a:r>
              <a:rPr lang="en-GB" dirty="0">
                <a:solidFill>
                  <a:srgbClr val="002B82"/>
                </a:solidFill>
                <a:latin typeface="Calibri" pitchFamily="34" charset="0"/>
                <a:cs typeface="Times New Roman" pitchFamily="18" charset="0"/>
              </a:rPr>
              <a:t>Integrating the key ground-based facilities for long-term observation of aerosols, cloud-aerosol interactions, and trace gases in Europe</a:t>
            </a:r>
            <a:endParaRPr lang="fr-FR" dirty="0">
              <a:solidFill>
                <a:srgbClr val="002B82"/>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372" name="Picture 4"/>
          <p:cNvPicPr>
            <a:picLocks noChangeAspect="1" noChangeArrowheads="1"/>
          </p:cNvPicPr>
          <p:nvPr/>
        </p:nvPicPr>
        <p:blipFill>
          <a:blip r:embed="rId2" cstate="print"/>
          <a:srcRect/>
          <a:stretch>
            <a:fillRect/>
          </a:stretch>
        </p:blipFill>
        <p:spPr bwMode="auto">
          <a:xfrm>
            <a:off x="254313" y="15999"/>
            <a:ext cx="8603967" cy="68420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Monitoring	</a:t>
            </a:r>
            <a:endParaRPr lang="en-GB" sz="3600" dirty="0"/>
          </a:p>
        </p:txBody>
      </p:sp>
      <p:sp>
        <p:nvSpPr>
          <p:cNvPr id="3" name="Content Placeholder 2"/>
          <p:cNvSpPr>
            <a:spLocks noGrp="1"/>
          </p:cNvSpPr>
          <p:nvPr>
            <p:ph idx="1"/>
          </p:nvPr>
        </p:nvSpPr>
        <p:spPr/>
        <p:txBody>
          <a:bodyPr>
            <a:normAutofit fontScale="92500" lnSpcReduction="20000"/>
          </a:bodyPr>
          <a:lstStyle/>
          <a:p>
            <a:r>
              <a:rPr lang="en-GB" dirty="0" smtClean="0"/>
              <a:t>Implementation of monitoring strategy</a:t>
            </a:r>
          </a:p>
          <a:p>
            <a:pPr lvl="1"/>
            <a:r>
              <a:rPr lang="en-GB" dirty="0" smtClean="0"/>
              <a:t>Level 1 “under pressure” in some countries</a:t>
            </a:r>
          </a:p>
          <a:p>
            <a:pPr lvl="1"/>
            <a:r>
              <a:rPr lang="en-GB" dirty="0" smtClean="0"/>
              <a:t>Level 2 and level 3 in good progress</a:t>
            </a:r>
          </a:p>
          <a:p>
            <a:pPr lvl="1"/>
            <a:r>
              <a:rPr lang="en-GB" dirty="0" smtClean="0"/>
              <a:t>National structuring in good progress</a:t>
            </a:r>
          </a:p>
          <a:p>
            <a:pPr lvl="1"/>
            <a:r>
              <a:rPr lang="en-GB" dirty="0" smtClean="0"/>
              <a:t>Successful campaigns</a:t>
            </a:r>
          </a:p>
          <a:p>
            <a:r>
              <a:rPr lang="en-GB" dirty="0" smtClean="0"/>
              <a:t>Some Parties are now submitting also historical time series of “new parameters”</a:t>
            </a:r>
          </a:p>
          <a:p>
            <a:r>
              <a:rPr lang="en-GB" dirty="0" smtClean="0"/>
              <a:t>NRT-issues more mature</a:t>
            </a:r>
          </a:p>
          <a:p>
            <a:r>
              <a:rPr lang="en-GB" dirty="0" smtClean="0"/>
              <a:t>EC/OC protocol developed through EUSAAR</a:t>
            </a:r>
          </a:p>
          <a:p>
            <a:r>
              <a:rPr lang="en-GB" dirty="0" err="1" smtClean="0"/>
              <a:t>NOxy</a:t>
            </a:r>
            <a:r>
              <a:rPr lang="en-GB" dirty="0" smtClean="0"/>
              <a:t> and CO guidelines in progress by WMO</a:t>
            </a:r>
          </a:p>
          <a:p>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p:cNvPicPr>
            <a:picLocks noChangeAspect="1" noChangeArrowheads="1"/>
          </p:cNvPicPr>
          <p:nvPr/>
        </p:nvPicPr>
        <p:blipFill>
          <a:blip r:embed="rId2" cstate="print"/>
          <a:srcRect/>
          <a:stretch>
            <a:fillRect/>
          </a:stretch>
        </p:blipFill>
        <p:spPr bwMode="auto">
          <a:xfrm>
            <a:off x="285720" y="571480"/>
            <a:ext cx="7975154" cy="6325376"/>
          </a:xfrm>
          <a:prstGeom prst="rect">
            <a:avLst/>
          </a:prstGeom>
          <a:noFill/>
          <a:ln w="9525">
            <a:noFill/>
            <a:miter lim="800000"/>
            <a:headEnd/>
            <a:tailEnd/>
          </a:ln>
          <a:effectLst/>
        </p:spPr>
      </p:pic>
      <p:sp>
        <p:nvSpPr>
          <p:cNvPr id="563203" name="Text Box 3"/>
          <p:cNvSpPr txBox="1">
            <a:spLocks noChangeArrowheads="1"/>
          </p:cNvSpPr>
          <p:nvPr/>
        </p:nvSpPr>
        <p:spPr bwMode="auto">
          <a:xfrm>
            <a:off x="0" y="0"/>
            <a:ext cx="6223000" cy="396875"/>
          </a:xfrm>
          <a:prstGeom prst="rect">
            <a:avLst/>
          </a:prstGeom>
          <a:noFill/>
          <a:ln w="9525">
            <a:noFill/>
            <a:miter lim="800000"/>
            <a:headEnd/>
            <a:tailEnd/>
          </a:ln>
          <a:effectLst/>
        </p:spPr>
        <p:txBody>
          <a:bodyPr>
            <a:spAutoFit/>
          </a:bodyPr>
          <a:lstStyle/>
          <a:p>
            <a:pPr algn="ctr">
              <a:spcBef>
                <a:spcPct val="50000"/>
              </a:spcBef>
            </a:pPr>
            <a:r>
              <a:rPr lang="en-US" dirty="0">
                <a:solidFill>
                  <a:srgbClr val="002B82"/>
                </a:solidFill>
                <a:latin typeface="Calibri" pitchFamily="34" charset="0"/>
                <a:cs typeface="Times New Roman" pitchFamily="18" charset="0"/>
              </a:rPr>
              <a:t>Map of measurement sites contributing to ACTRIS</a:t>
            </a:r>
            <a:r>
              <a:rPr lang="it-IT" dirty="0">
                <a:solidFill>
                  <a:srgbClr val="002B82"/>
                </a:solidFill>
                <a:latin typeface="Calibri" pitchFamily="34" charset="0"/>
              </a:rPr>
              <a:t> </a:t>
            </a:r>
          </a:p>
        </p:txBody>
      </p:sp>
      <p:sp>
        <p:nvSpPr>
          <p:cNvPr id="5" name="TextBox 4"/>
          <p:cNvSpPr txBox="1"/>
          <p:nvPr/>
        </p:nvSpPr>
        <p:spPr>
          <a:xfrm>
            <a:off x="4572000" y="571480"/>
            <a:ext cx="4572032" cy="2585323"/>
          </a:xfrm>
          <a:prstGeom prst="rect">
            <a:avLst/>
          </a:prstGeom>
          <a:solidFill>
            <a:srgbClr val="FFFF00"/>
          </a:solidFill>
        </p:spPr>
        <p:txBody>
          <a:bodyPr wrap="square" rtlCol="0">
            <a:spAutoFit/>
          </a:bodyPr>
          <a:lstStyle/>
          <a:p>
            <a:r>
              <a:rPr lang="nb-NO" dirty="0" err="1" smtClean="0"/>
              <a:t>Please</a:t>
            </a:r>
            <a:r>
              <a:rPr lang="nb-NO" dirty="0" smtClean="0"/>
              <a:t> note: </a:t>
            </a:r>
          </a:p>
          <a:p>
            <a:endParaRPr lang="nb-NO" dirty="0" smtClean="0"/>
          </a:p>
          <a:p>
            <a:r>
              <a:rPr lang="nb-NO" dirty="0" smtClean="0"/>
              <a:t>ACTRIS </a:t>
            </a:r>
            <a:r>
              <a:rPr lang="nb-NO" dirty="0" err="1" smtClean="0"/>
              <a:t>will</a:t>
            </a:r>
            <a:r>
              <a:rPr lang="nb-NO" dirty="0" smtClean="0"/>
              <a:t> </a:t>
            </a:r>
            <a:r>
              <a:rPr lang="nb-NO" dirty="0" err="1" smtClean="0"/>
              <a:t>deliver</a:t>
            </a:r>
            <a:r>
              <a:rPr lang="nb-NO" dirty="0" smtClean="0"/>
              <a:t> </a:t>
            </a:r>
            <a:r>
              <a:rPr lang="nb-NO" dirty="0" err="1" smtClean="0"/>
              <a:t>useful</a:t>
            </a:r>
            <a:r>
              <a:rPr lang="nb-NO" dirty="0" smtClean="0"/>
              <a:t> </a:t>
            </a:r>
            <a:r>
              <a:rPr lang="nb-NO" dirty="0" err="1" smtClean="0"/>
              <a:t>contributions</a:t>
            </a:r>
            <a:r>
              <a:rPr lang="nb-NO" dirty="0" smtClean="0"/>
              <a:t> </a:t>
            </a:r>
            <a:r>
              <a:rPr lang="nb-NO" dirty="0" err="1" smtClean="0"/>
              <a:t>also</a:t>
            </a:r>
            <a:r>
              <a:rPr lang="nb-NO" dirty="0" smtClean="0"/>
              <a:t> to </a:t>
            </a:r>
            <a:r>
              <a:rPr lang="nb-NO" dirty="0" err="1" smtClean="0"/>
              <a:t>those</a:t>
            </a:r>
            <a:r>
              <a:rPr lang="nb-NO" dirty="0" smtClean="0"/>
              <a:t> not </a:t>
            </a:r>
            <a:r>
              <a:rPr lang="nb-NO" dirty="0" err="1" smtClean="0"/>
              <a:t>being</a:t>
            </a:r>
            <a:r>
              <a:rPr lang="nb-NO" dirty="0" smtClean="0"/>
              <a:t> partners !</a:t>
            </a:r>
          </a:p>
          <a:p>
            <a:endParaRPr lang="nb-NO" dirty="0" smtClean="0"/>
          </a:p>
          <a:p>
            <a:r>
              <a:rPr lang="nb-NO" dirty="0" smtClean="0"/>
              <a:t>ACTRIS do not fund </a:t>
            </a:r>
            <a:r>
              <a:rPr lang="nb-NO" dirty="0" err="1" smtClean="0"/>
              <a:t>the</a:t>
            </a:r>
            <a:r>
              <a:rPr lang="nb-NO" dirty="0" smtClean="0"/>
              <a:t> </a:t>
            </a:r>
            <a:r>
              <a:rPr lang="nb-NO" dirty="0" err="1" smtClean="0"/>
              <a:t>measurements</a:t>
            </a:r>
            <a:r>
              <a:rPr lang="nb-NO" dirty="0" smtClean="0"/>
              <a:t>, </a:t>
            </a:r>
            <a:r>
              <a:rPr lang="nb-NO" dirty="0" err="1" smtClean="0"/>
              <a:t>this</a:t>
            </a:r>
            <a:r>
              <a:rPr lang="nb-NO" dirty="0" smtClean="0"/>
              <a:t> has to be </a:t>
            </a:r>
            <a:r>
              <a:rPr lang="nb-NO" dirty="0" err="1" smtClean="0"/>
              <a:t>covered</a:t>
            </a:r>
            <a:r>
              <a:rPr lang="nb-NO" dirty="0" smtClean="0"/>
              <a:t> by </a:t>
            </a:r>
            <a:r>
              <a:rPr lang="nb-NO" dirty="0" err="1" smtClean="0"/>
              <a:t>national</a:t>
            </a:r>
            <a:r>
              <a:rPr lang="nb-NO" dirty="0" smtClean="0"/>
              <a:t> </a:t>
            </a:r>
            <a:r>
              <a:rPr lang="nb-NO" dirty="0" err="1" smtClean="0"/>
              <a:t>funding</a:t>
            </a:r>
            <a:r>
              <a:rPr lang="nb-NO" dirty="0" smtClean="0"/>
              <a:t> !</a:t>
            </a:r>
          </a:p>
          <a:p>
            <a:endParaRPr lang="nb-NO" dirty="0" smtClean="0"/>
          </a:p>
          <a:p>
            <a:r>
              <a:rPr lang="nb-NO" dirty="0" err="1" smtClean="0"/>
              <a:t>Actris</a:t>
            </a:r>
            <a:r>
              <a:rPr lang="nb-NO" dirty="0" smtClean="0"/>
              <a:t> partners have </a:t>
            </a:r>
            <a:r>
              <a:rPr lang="nb-NO" dirty="0" err="1" smtClean="0"/>
              <a:t>committed</a:t>
            </a:r>
            <a:r>
              <a:rPr lang="nb-NO" dirty="0" smtClean="0"/>
              <a:t> to EMEP/GAW</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68"/>
            <a:ext cx="8229600" cy="1143000"/>
          </a:xfrm>
        </p:spPr>
        <p:txBody>
          <a:bodyPr>
            <a:noAutofit/>
          </a:bodyPr>
          <a:lstStyle/>
          <a:p>
            <a:r>
              <a:rPr lang="en-GB" sz="2400" dirty="0" smtClean="0"/>
              <a:t>HTAP – Global database</a:t>
            </a:r>
            <a:endParaRPr lang="en-GB" sz="2400" dirty="0"/>
          </a:p>
        </p:txBody>
      </p:sp>
      <p:sp>
        <p:nvSpPr>
          <p:cNvPr id="3" name="Content Placeholder 2"/>
          <p:cNvSpPr>
            <a:spLocks noGrp="1"/>
          </p:cNvSpPr>
          <p:nvPr>
            <p:ph idx="1"/>
          </p:nvPr>
        </p:nvSpPr>
        <p:spPr>
          <a:xfrm>
            <a:off x="142844" y="500042"/>
            <a:ext cx="8286808" cy="4525963"/>
          </a:xfrm>
        </p:spPr>
        <p:txBody>
          <a:bodyPr>
            <a:normAutofit/>
          </a:bodyPr>
          <a:lstStyle/>
          <a:p>
            <a:r>
              <a:rPr lang="en-GB" sz="1800" dirty="0" smtClean="0"/>
              <a:t>The most comprehensive data compilation ever made (?)</a:t>
            </a:r>
          </a:p>
          <a:p>
            <a:r>
              <a:rPr lang="en-GB" sz="1800" dirty="0" smtClean="0"/>
              <a:t>Data from a large number of programmes and projects can be downloaded in one harmonized format </a:t>
            </a:r>
          </a:p>
          <a:p>
            <a:r>
              <a:rPr lang="en-GB" sz="1800" dirty="0" smtClean="0"/>
              <a:t>Data access: “restricted, simplified procedure”</a:t>
            </a:r>
          </a:p>
          <a:p>
            <a:r>
              <a:rPr lang="en-GB" sz="1800" dirty="0" smtClean="0"/>
              <a:t>Evaluation in progress</a:t>
            </a:r>
            <a:endParaRPr lang="en-GB" sz="1800" dirty="0"/>
          </a:p>
        </p:txBody>
      </p:sp>
      <p:pic>
        <p:nvPicPr>
          <p:cNvPr id="5" name="Picture 4" descr="htap-logo.PNG"/>
          <p:cNvPicPr>
            <a:picLocks noChangeAspect="1"/>
          </p:cNvPicPr>
          <p:nvPr/>
        </p:nvPicPr>
        <p:blipFill>
          <a:blip r:embed="rId2" cstate="print"/>
          <a:stretch>
            <a:fillRect/>
          </a:stretch>
        </p:blipFill>
        <p:spPr>
          <a:xfrm>
            <a:off x="2500298" y="2067677"/>
            <a:ext cx="4071934" cy="646943"/>
          </a:xfrm>
          <a:prstGeom prst="rect">
            <a:avLst/>
          </a:prstGeom>
        </p:spPr>
      </p:pic>
      <p:pic>
        <p:nvPicPr>
          <p:cNvPr id="6" name="Picture 5" descr="htap-leftlogo.PNG"/>
          <p:cNvPicPr>
            <a:picLocks noChangeAspect="1"/>
          </p:cNvPicPr>
          <p:nvPr/>
        </p:nvPicPr>
        <p:blipFill>
          <a:blip r:embed="rId3" cstate="print"/>
          <a:stretch>
            <a:fillRect/>
          </a:stretch>
        </p:blipFill>
        <p:spPr>
          <a:xfrm>
            <a:off x="714348" y="2714620"/>
            <a:ext cx="1714739" cy="2857899"/>
          </a:xfrm>
          <a:prstGeom prst="rect">
            <a:avLst/>
          </a:prstGeom>
        </p:spPr>
      </p:pic>
      <p:pic>
        <p:nvPicPr>
          <p:cNvPr id="7" name="Content Placeholder 3" descr="ebas_gaps.jpg"/>
          <p:cNvPicPr>
            <a:picLocks noChangeAspect="1"/>
          </p:cNvPicPr>
          <p:nvPr/>
        </p:nvPicPr>
        <p:blipFill>
          <a:blip r:embed="rId4" cstate="print"/>
          <a:srcRect/>
          <a:stretch>
            <a:fillRect/>
          </a:stretch>
        </p:blipFill>
        <p:spPr>
          <a:xfrm>
            <a:off x="2497150" y="2729181"/>
            <a:ext cx="6646882" cy="4200281"/>
          </a:xfrm>
          <a:prstGeom prst="rect">
            <a:avLst/>
          </a:prstGeom>
        </p:spPr>
      </p:pic>
      <p:sp>
        <p:nvSpPr>
          <p:cNvPr id="8" name="Rectangle 7"/>
          <p:cNvSpPr/>
          <p:nvPr/>
        </p:nvSpPr>
        <p:spPr>
          <a:xfrm>
            <a:off x="714348" y="2214554"/>
            <a:ext cx="1516569" cy="369332"/>
          </a:xfrm>
          <a:prstGeom prst="rect">
            <a:avLst/>
          </a:prstGeom>
        </p:spPr>
        <p:txBody>
          <a:bodyPr wrap="none">
            <a:spAutoFit/>
          </a:bodyPr>
          <a:lstStyle/>
          <a:p>
            <a:r>
              <a:rPr lang="en-GB" dirty="0" smtClean="0"/>
              <a:t>www.htap.org</a:t>
            </a:r>
            <a:endParaRPr lang="nb-N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lstStyle/>
          <a:p>
            <a:r>
              <a:rPr lang="nb-NO" dirty="0" err="1" smtClean="0"/>
              <a:t>www.geomon.nilu.no</a:t>
            </a:r>
            <a:endParaRPr lang="nb-NO" dirty="0"/>
          </a:p>
        </p:txBody>
      </p:sp>
      <p:pic>
        <p:nvPicPr>
          <p:cNvPr id="4" name="Content Placeholder 3" descr="geomon_ddc_frontpage.PNG"/>
          <p:cNvPicPr>
            <a:picLocks noGrp="1" noChangeAspect="1"/>
          </p:cNvPicPr>
          <p:nvPr>
            <p:ph idx="1"/>
          </p:nvPr>
        </p:nvPicPr>
        <p:blipFill>
          <a:blip r:embed="rId2" cstate="print"/>
          <a:stretch>
            <a:fillRect/>
          </a:stretch>
        </p:blipFill>
        <p:spPr>
          <a:xfrm>
            <a:off x="94704" y="1071546"/>
            <a:ext cx="9031151" cy="505461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52388" y="0"/>
            <a:ext cx="4591050" cy="369888"/>
          </a:xfrm>
          <a:prstGeom prst="rect">
            <a:avLst/>
          </a:prstGeom>
          <a:noFill/>
          <a:ln w="9525">
            <a:noFill/>
            <a:miter lim="800000"/>
            <a:headEnd/>
            <a:tailEnd/>
          </a:ln>
        </p:spPr>
        <p:txBody>
          <a:bodyPr wrap="none">
            <a:spAutoFit/>
          </a:bodyPr>
          <a:lstStyle/>
          <a:p>
            <a:r>
              <a:rPr lang="en-GB">
                <a:latin typeface="Calibri" pitchFamily="34" charset="0"/>
              </a:rPr>
              <a:t>Data dissemination – atmospheric composition</a:t>
            </a:r>
          </a:p>
        </p:txBody>
      </p:sp>
      <p:sp>
        <p:nvSpPr>
          <p:cNvPr id="6" name="TextBox 5"/>
          <p:cNvSpPr txBox="1"/>
          <p:nvPr/>
        </p:nvSpPr>
        <p:spPr>
          <a:xfrm>
            <a:off x="3721128" y="3929066"/>
            <a:ext cx="1636712" cy="1084263"/>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EEA </a:t>
            </a:r>
          </a:p>
          <a:p>
            <a:pPr fontAlgn="auto">
              <a:spcBef>
                <a:spcPts val="0"/>
              </a:spcBef>
              <a:spcAft>
                <a:spcPts val="0"/>
              </a:spcAft>
              <a:defRPr/>
            </a:pPr>
            <a:r>
              <a:rPr lang="en-GB" sz="1050" dirty="0">
                <a:latin typeface="+mn-lt"/>
                <a:cs typeface="+mn-cs"/>
              </a:rPr>
              <a:t>AQFD</a:t>
            </a:r>
          </a:p>
          <a:p>
            <a:pPr fontAlgn="auto">
              <a:spcBef>
                <a:spcPts val="0"/>
              </a:spcBef>
              <a:spcAft>
                <a:spcPts val="0"/>
              </a:spcAft>
              <a:defRPr/>
            </a:pPr>
            <a:r>
              <a:rPr lang="en-GB" sz="1050" dirty="0">
                <a:latin typeface="+mn-lt"/>
                <a:cs typeface="+mn-cs"/>
              </a:rPr>
              <a:t>Airbase</a:t>
            </a:r>
          </a:p>
          <a:p>
            <a:pPr fontAlgn="auto">
              <a:spcBef>
                <a:spcPts val="0"/>
              </a:spcBef>
              <a:spcAft>
                <a:spcPts val="0"/>
              </a:spcAft>
              <a:defRPr/>
            </a:pPr>
            <a:r>
              <a:rPr lang="en-GB" sz="1050" dirty="0">
                <a:latin typeface="+mn-lt"/>
                <a:cs typeface="+mn-cs"/>
              </a:rPr>
              <a:t>NRT-web</a:t>
            </a:r>
          </a:p>
          <a:p>
            <a:pPr fontAlgn="auto">
              <a:spcBef>
                <a:spcPts val="0"/>
              </a:spcBef>
              <a:spcAft>
                <a:spcPts val="0"/>
              </a:spcAft>
              <a:defRPr/>
            </a:pPr>
            <a:r>
              <a:rPr lang="en-GB" sz="1050" dirty="0">
                <a:latin typeface="+mn-lt"/>
                <a:cs typeface="+mn-cs"/>
              </a:rPr>
              <a:t>GAS in-situ coordination</a:t>
            </a:r>
          </a:p>
          <a:p>
            <a:pPr fontAlgn="auto">
              <a:spcBef>
                <a:spcPts val="0"/>
              </a:spcBef>
              <a:spcAft>
                <a:spcPts val="0"/>
              </a:spcAft>
              <a:defRPr/>
            </a:pPr>
            <a:r>
              <a:rPr lang="en-GB" sz="1050" dirty="0">
                <a:latin typeface="+mn-lt"/>
                <a:cs typeface="+mn-cs"/>
              </a:rPr>
              <a:t>EEA-EMEP feasibility study</a:t>
            </a:r>
          </a:p>
        </p:txBody>
      </p:sp>
      <p:sp>
        <p:nvSpPr>
          <p:cNvPr id="7" name="TextBox 6"/>
          <p:cNvSpPr txBox="1"/>
          <p:nvPr/>
        </p:nvSpPr>
        <p:spPr>
          <a:xfrm>
            <a:off x="6786591" y="3821113"/>
            <a:ext cx="1636713" cy="1108075"/>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EMEP</a:t>
            </a:r>
            <a:r>
              <a:rPr lang="en-GB" sz="1200" dirty="0">
                <a:latin typeface="+mn-lt"/>
                <a:cs typeface="+mn-cs"/>
              </a:rPr>
              <a:t> </a:t>
            </a:r>
          </a:p>
          <a:p>
            <a:pPr fontAlgn="auto">
              <a:spcBef>
                <a:spcPts val="0"/>
              </a:spcBef>
              <a:spcAft>
                <a:spcPts val="0"/>
              </a:spcAft>
              <a:defRPr/>
            </a:pPr>
            <a:r>
              <a:rPr lang="en-GB" sz="1050" dirty="0">
                <a:latin typeface="+mn-lt"/>
                <a:cs typeface="+mn-cs"/>
              </a:rPr>
              <a:t>Monitoring strategy</a:t>
            </a:r>
          </a:p>
          <a:p>
            <a:pPr fontAlgn="auto">
              <a:spcBef>
                <a:spcPts val="0"/>
              </a:spcBef>
              <a:spcAft>
                <a:spcPts val="0"/>
              </a:spcAft>
              <a:defRPr/>
            </a:pPr>
            <a:r>
              <a:rPr lang="en-GB" sz="1050" dirty="0">
                <a:latin typeface="+mn-lt"/>
                <a:cs typeface="+mn-cs"/>
              </a:rPr>
              <a:t>TF-HTAP</a:t>
            </a:r>
          </a:p>
          <a:p>
            <a:pPr fontAlgn="auto">
              <a:spcBef>
                <a:spcPts val="0"/>
              </a:spcBef>
              <a:spcAft>
                <a:spcPts val="0"/>
              </a:spcAft>
              <a:defRPr/>
            </a:pPr>
            <a:r>
              <a:rPr lang="en-GB" sz="1050" dirty="0">
                <a:latin typeface="+mn-lt"/>
                <a:cs typeface="+mn-cs"/>
              </a:rPr>
              <a:t>NRT initiative</a:t>
            </a:r>
          </a:p>
          <a:p>
            <a:pPr fontAlgn="auto">
              <a:spcBef>
                <a:spcPts val="0"/>
              </a:spcBef>
              <a:spcAft>
                <a:spcPts val="0"/>
              </a:spcAft>
              <a:defRPr/>
            </a:pPr>
            <a:r>
              <a:rPr lang="en-GB" sz="1050" dirty="0">
                <a:latin typeface="+mn-lt"/>
                <a:cs typeface="+mn-cs"/>
              </a:rPr>
              <a:t>EEA-EMEP feasibility study</a:t>
            </a:r>
          </a:p>
          <a:p>
            <a:pPr fontAlgn="auto">
              <a:spcBef>
                <a:spcPts val="0"/>
              </a:spcBef>
              <a:spcAft>
                <a:spcPts val="0"/>
              </a:spcAft>
              <a:defRPr/>
            </a:pPr>
            <a:endParaRPr lang="en-GB" sz="1200" dirty="0">
              <a:latin typeface="+mn-lt"/>
              <a:cs typeface="+mn-cs"/>
            </a:endParaRPr>
          </a:p>
        </p:txBody>
      </p:sp>
      <p:sp>
        <p:nvSpPr>
          <p:cNvPr id="8" name="TextBox 7"/>
          <p:cNvSpPr txBox="1"/>
          <p:nvPr/>
        </p:nvSpPr>
        <p:spPr>
          <a:xfrm>
            <a:off x="6786591" y="2928938"/>
            <a:ext cx="922338" cy="946150"/>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WMO GAW</a:t>
            </a:r>
          </a:p>
          <a:p>
            <a:pPr fontAlgn="auto">
              <a:spcBef>
                <a:spcPts val="0"/>
              </a:spcBef>
              <a:spcAft>
                <a:spcPts val="0"/>
              </a:spcAft>
              <a:defRPr/>
            </a:pPr>
            <a:r>
              <a:rPr lang="en-GB" sz="1050" dirty="0">
                <a:latin typeface="+mn-lt"/>
                <a:cs typeface="+mn-cs"/>
              </a:rPr>
              <a:t>IGACO</a:t>
            </a:r>
          </a:p>
          <a:p>
            <a:pPr fontAlgn="auto">
              <a:spcBef>
                <a:spcPts val="0"/>
              </a:spcBef>
              <a:spcAft>
                <a:spcPts val="0"/>
              </a:spcAft>
              <a:defRPr/>
            </a:pPr>
            <a:r>
              <a:rPr lang="en-GB" sz="1050" dirty="0">
                <a:latin typeface="+mn-lt"/>
                <a:cs typeface="+mn-cs"/>
              </a:rPr>
              <a:t>WDCs-</a:t>
            </a:r>
          </a:p>
          <a:p>
            <a:pPr fontAlgn="auto">
              <a:spcBef>
                <a:spcPts val="0"/>
              </a:spcBef>
              <a:spcAft>
                <a:spcPts val="0"/>
              </a:spcAft>
              <a:defRPr/>
            </a:pPr>
            <a:r>
              <a:rPr lang="en-GB" sz="1050" dirty="0">
                <a:latin typeface="+mn-lt"/>
                <a:cs typeface="+mn-cs"/>
              </a:rPr>
              <a:t>WIGOS-WIS</a:t>
            </a:r>
          </a:p>
          <a:p>
            <a:pPr fontAlgn="auto">
              <a:spcBef>
                <a:spcPts val="0"/>
              </a:spcBef>
              <a:spcAft>
                <a:spcPts val="0"/>
              </a:spcAft>
              <a:defRPr/>
            </a:pPr>
            <a:endParaRPr lang="en-GB" sz="1200" dirty="0">
              <a:latin typeface="+mn-lt"/>
              <a:cs typeface="+mn-cs"/>
            </a:endParaRPr>
          </a:p>
        </p:txBody>
      </p:sp>
      <p:sp>
        <p:nvSpPr>
          <p:cNvPr id="9" name="TextBox 8"/>
          <p:cNvSpPr txBox="1"/>
          <p:nvPr/>
        </p:nvSpPr>
        <p:spPr>
          <a:xfrm>
            <a:off x="347640" y="3595694"/>
            <a:ext cx="1081088" cy="762000"/>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DG </a:t>
            </a:r>
            <a:r>
              <a:rPr lang="en-GB" sz="1200" b="1" dirty="0" err="1">
                <a:latin typeface="+mn-lt"/>
                <a:cs typeface="+mn-cs"/>
              </a:rPr>
              <a:t>Ent</a:t>
            </a:r>
            <a:r>
              <a:rPr lang="en-GB" sz="1200" b="1" dirty="0">
                <a:latin typeface="+mn-lt"/>
                <a:cs typeface="+mn-cs"/>
              </a:rPr>
              <a:t>; GMES</a:t>
            </a:r>
          </a:p>
          <a:p>
            <a:pPr fontAlgn="auto">
              <a:spcBef>
                <a:spcPts val="0"/>
              </a:spcBef>
              <a:spcAft>
                <a:spcPts val="0"/>
              </a:spcAft>
              <a:defRPr/>
            </a:pPr>
            <a:r>
              <a:rPr lang="en-GB" sz="1050" dirty="0">
                <a:latin typeface="+mn-lt"/>
                <a:cs typeface="+mn-cs"/>
              </a:rPr>
              <a:t>GEMS</a:t>
            </a:r>
          </a:p>
          <a:p>
            <a:pPr fontAlgn="auto">
              <a:spcBef>
                <a:spcPts val="0"/>
              </a:spcBef>
              <a:spcAft>
                <a:spcPts val="0"/>
              </a:spcAft>
              <a:defRPr/>
            </a:pPr>
            <a:r>
              <a:rPr lang="en-GB" sz="1050" dirty="0">
                <a:latin typeface="+mn-lt"/>
                <a:cs typeface="+mn-cs"/>
              </a:rPr>
              <a:t>MACC</a:t>
            </a:r>
          </a:p>
          <a:p>
            <a:pPr fontAlgn="auto">
              <a:spcBef>
                <a:spcPts val="0"/>
              </a:spcBef>
              <a:spcAft>
                <a:spcPts val="0"/>
              </a:spcAft>
              <a:defRPr/>
            </a:pPr>
            <a:r>
              <a:rPr lang="en-GB" sz="1050" dirty="0">
                <a:latin typeface="+mn-lt"/>
                <a:cs typeface="+mn-cs"/>
              </a:rPr>
              <a:t>-&gt; Core Service</a:t>
            </a:r>
          </a:p>
        </p:txBody>
      </p:sp>
      <p:sp>
        <p:nvSpPr>
          <p:cNvPr id="10" name="TextBox 9"/>
          <p:cNvSpPr txBox="1"/>
          <p:nvPr/>
        </p:nvSpPr>
        <p:spPr>
          <a:xfrm>
            <a:off x="6786591" y="1214438"/>
            <a:ext cx="1365250" cy="762000"/>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GEOMON</a:t>
            </a:r>
          </a:p>
          <a:p>
            <a:pPr fontAlgn="auto">
              <a:spcBef>
                <a:spcPts val="0"/>
              </a:spcBef>
              <a:spcAft>
                <a:spcPts val="0"/>
              </a:spcAft>
              <a:defRPr/>
            </a:pPr>
            <a:r>
              <a:rPr lang="en-GB" sz="1050" dirty="0">
                <a:latin typeface="+mn-lt"/>
                <a:cs typeface="+mn-cs"/>
              </a:rPr>
              <a:t>GDDC, One stop shop</a:t>
            </a:r>
          </a:p>
          <a:p>
            <a:pPr fontAlgn="auto">
              <a:spcBef>
                <a:spcPts val="0"/>
              </a:spcBef>
              <a:spcAft>
                <a:spcPts val="0"/>
              </a:spcAft>
              <a:defRPr/>
            </a:pPr>
            <a:r>
              <a:rPr lang="en-GB" sz="1050" dirty="0">
                <a:latin typeface="+mn-lt"/>
                <a:cs typeface="+mn-cs"/>
              </a:rPr>
              <a:t>In-situ </a:t>
            </a:r>
            <a:r>
              <a:rPr lang="en-GB" sz="1050" dirty="0" err="1">
                <a:latin typeface="+mn-lt"/>
                <a:cs typeface="+mn-cs"/>
              </a:rPr>
              <a:t>vs</a:t>
            </a:r>
            <a:r>
              <a:rPr lang="en-GB" sz="1050" dirty="0">
                <a:latin typeface="+mn-lt"/>
                <a:cs typeface="+mn-cs"/>
              </a:rPr>
              <a:t> Sat RS</a:t>
            </a:r>
          </a:p>
          <a:p>
            <a:pPr fontAlgn="auto">
              <a:spcBef>
                <a:spcPts val="0"/>
              </a:spcBef>
              <a:spcAft>
                <a:spcPts val="0"/>
              </a:spcAft>
              <a:defRPr/>
            </a:pPr>
            <a:r>
              <a:rPr lang="en-GB" sz="1050" dirty="0">
                <a:latin typeface="+mn-lt"/>
                <a:cs typeface="+mn-cs"/>
              </a:rPr>
              <a:t>NRT+RD-data</a:t>
            </a:r>
          </a:p>
        </p:txBody>
      </p:sp>
      <p:sp>
        <p:nvSpPr>
          <p:cNvPr id="11" name="TextBox 10"/>
          <p:cNvSpPr txBox="1"/>
          <p:nvPr/>
        </p:nvSpPr>
        <p:spPr>
          <a:xfrm>
            <a:off x="4143404" y="1233488"/>
            <a:ext cx="1123950" cy="2100262"/>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Research </a:t>
            </a:r>
          </a:p>
          <a:p>
            <a:pPr fontAlgn="auto">
              <a:spcBef>
                <a:spcPts val="0"/>
              </a:spcBef>
              <a:spcAft>
                <a:spcPts val="0"/>
              </a:spcAft>
              <a:defRPr/>
            </a:pPr>
            <a:r>
              <a:rPr lang="en-GB" sz="1200" b="1" dirty="0">
                <a:latin typeface="+mn-lt"/>
                <a:cs typeface="+mn-cs"/>
              </a:rPr>
              <a:t>Infrastructures</a:t>
            </a:r>
          </a:p>
          <a:p>
            <a:pPr fontAlgn="auto">
              <a:spcBef>
                <a:spcPts val="0"/>
              </a:spcBef>
              <a:spcAft>
                <a:spcPts val="0"/>
              </a:spcAft>
              <a:defRPr/>
            </a:pPr>
            <a:r>
              <a:rPr lang="en-GB" sz="1050" dirty="0">
                <a:latin typeface="+mn-lt"/>
                <a:cs typeface="+mn-cs"/>
              </a:rPr>
              <a:t>EUSAAR</a:t>
            </a:r>
          </a:p>
          <a:p>
            <a:pPr fontAlgn="auto">
              <a:spcBef>
                <a:spcPts val="0"/>
              </a:spcBef>
              <a:spcAft>
                <a:spcPts val="0"/>
              </a:spcAft>
              <a:defRPr/>
            </a:pPr>
            <a:r>
              <a:rPr lang="en-GB" sz="1050" dirty="0">
                <a:latin typeface="+mn-lt"/>
                <a:cs typeface="+mn-cs"/>
              </a:rPr>
              <a:t>IMECC</a:t>
            </a:r>
          </a:p>
          <a:p>
            <a:pPr fontAlgn="auto">
              <a:spcBef>
                <a:spcPts val="0"/>
              </a:spcBef>
              <a:spcAft>
                <a:spcPts val="0"/>
              </a:spcAft>
              <a:defRPr/>
            </a:pPr>
            <a:r>
              <a:rPr lang="en-GB" sz="1050" dirty="0">
                <a:latin typeface="+mn-lt"/>
                <a:cs typeface="+mn-cs"/>
              </a:rPr>
              <a:t>EARLINET ASOS</a:t>
            </a:r>
          </a:p>
          <a:p>
            <a:pPr fontAlgn="auto">
              <a:spcBef>
                <a:spcPts val="0"/>
              </a:spcBef>
              <a:spcAft>
                <a:spcPts val="0"/>
              </a:spcAft>
              <a:defRPr/>
            </a:pPr>
            <a:r>
              <a:rPr lang="en-GB" sz="1050" dirty="0">
                <a:latin typeface="+mn-lt"/>
                <a:cs typeface="+mn-cs"/>
              </a:rPr>
              <a:t>ACTRIS</a:t>
            </a:r>
          </a:p>
          <a:p>
            <a:pPr fontAlgn="auto">
              <a:spcBef>
                <a:spcPts val="0"/>
              </a:spcBef>
              <a:spcAft>
                <a:spcPts val="0"/>
              </a:spcAft>
              <a:defRPr/>
            </a:pPr>
            <a:r>
              <a:rPr lang="en-GB" sz="1050" dirty="0">
                <a:latin typeface="+mn-lt"/>
                <a:cs typeface="+mn-cs"/>
              </a:rPr>
              <a:t>ICOS</a:t>
            </a:r>
          </a:p>
          <a:p>
            <a:pPr fontAlgn="auto">
              <a:spcBef>
                <a:spcPts val="0"/>
              </a:spcBef>
              <a:spcAft>
                <a:spcPts val="0"/>
              </a:spcAft>
              <a:defRPr/>
            </a:pPr>
            <a:r>
              <a:rPr lang="en-GB" sz="1050" dirty="0">
                <a:latin typeface="+mn-lt"/>
                <a:cs typeface="+mn-cs"/>
              </a:rPr>
              <a:t>IAGOS</a:t>
            </a:r>
          </a:p>
          <a:p>
            <a:pPr fontAlgn="auto">
              <a:spcBef>
                <a:spcPts val="0"/>
              </a:spcBef>
              <a:spcAft>
                <a:spcPts val="0"/>
              </a:spcAft>
              <a:defRPr/>
            </a:pPr>
            <a:r>
              <a:rPr lang="en-GB" sz="1050" dirty="0">
                <a:latin typeface="+mn-lt"/>
                <a:cs typeface="+mn-cs"/>
              </a:rPr>
              <a:t>SIOS</a:t>
            </a:r>
          </a:p>
          <a:p>
            <a:pPr fontAlgn="auto">
              <a:spcBef>
                <a:spcPts val="0"/>
              </a:spcBef>
              <a:spcAft>
                <a:spcPts val="0"/>
              </a:spcAft>
              <a:defRPr/>
            </a:pPr>
            <a:r>
              <a:rPr lang="en-GB" sz="1050" dirty="0">
                <a:latin typeface="+mn-lt"/>
                <a:cs typeface="+mn-cs"/>
              </a:rPr>
              <a:t>GENESI-DR</a:t>
            </a:r>
          </a:p>
          <a:p>
            <a:pPr fontAlgn="auto">
              <a:spcBef>
                <a:spcPts val="0"/>
              </a:spcBef>
              <a:spcAft>
                <a:spcPts val="0"/>
              </a:spcAft>
              <a:defRPr/>
            </a:pPr>
            <a:r>
              <a:rPr lang="en-GB" sz="1050" dirty="0">
                <a:latin typeface="+mn-lt"/>
                <a:cs typeface="+mn-cs"/>
              </a:rPr>
              <a:t>++++</a:t>
            </a:r>
            <a:endParaRPr lang="en-GB" sz="1200" dirty="0">
              <a:latin typeface="+mn-lt"/>
              <a:cs typeface="+mn-cs"/>
            </a:endParaRPr>
          </a:p>
          <a:p>
            <a:pPr fontAlgn="auto">
              <a:spcBef>
                <a:spcPts val="0"/>
              </a:spcBef>
              <a:spcAft>
                <a:spcPts val="0"/>
              </a:spcAft>
              <a:defRPr/>
            </a:pPr>
            <a:endParaRPr lang="en-GB" sz="1200" dirty="0">
              <a:latin typeface="+mn-lt"/>
              <a:cs typeface="+mn-cs"/>
            </a:endParaRPr>
          </a:p>
        </p:txBody>
      </p:sp>
      <p:sp>
        <p:nvSpPr>
          <p:cNvPr id="13" name="TextBox 12"/>
          <p:cNvSpPr txBox="1"/>
          <p:nvPr/>
        </p:nvSpPr>
        <p:spPr>
          <a:xfrm>
            <a:off x="361047" y="2809882"/>
            <a:ext cx="924805" cy="600164"/>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GEO-GEOSS</a:t>
            </a:r>
          </a:p>
          <a:p>
            <a:pPr fontAlgn="auto">
              <a:spcBef>
                <a:spcPts val="0"/>
              </a:spcBef>
              <a:spcAft>
                <a:spcPts val="0"/>
              </a:spcAft>
              <a:defRPr/>
            </a:pPr>
            <a:r>
              <a:rPr lang="en-GB" sz="1050" dirty="0">
                <a:latin typeface="+mn-lt"/>
                <a:cs typeface="+mn-cs"/>
              </a:rPr>
              <a:t>AI- Pilots</a:t>
            </a:r>
          </a:p>
          <a:p>
            <a:pPr fontAlgn="auto">
              <a:spcBef>
                <a:spcPts val="0"/>
              </a:spcBef>
              <a:spcAft>
                <a:spcPts val="0"/>
              </a:spcAft>
              <a:defRPr/>
            </a:pPr>
            <a:r>
              <a:rPr lang="en-GB" sz="1050" dirty="0">
                <a:latin typeface="+mn-lt"/>
                <a:cs typeface="+mn-cs"/>
              </a:rPr>
              <a:t>GEO Tasks</a:t>
            </a:r>
          </a:p>
        </p:txBody>
      </p:sp>
      <p:sp>
        <p:nvSpPr>
          <p:cNvPr id="2058" name="TextBox 13"/>
          <p:cNvSpPr txBox="1">
            <a:spLocks noChangeArrowheads="1"/>
          </p:cNvSpPr>
          <p:nvPr/>
        </p:nvSpPr>
        <p:spPr bwMode="auto">
          <a:xfrm>
            <a:off x="2714625" y="5214938"/>
            <a:ext cx="4321175" cy="1200150"/>
          </a:xfrm>
          <a:prstGeom prst="rect">
            <a:avLst/>
          </a:prstGeom>
          <a:noFill/>
          <a:ln w="9525">
            <a:noFill/>
            <a:miter lim="800000"/>
            <a:headEnd/>
            <a:tailEnd/>
          </a:ln>
        </p:spPr>
        <p:txBody>
          <a:bodyPr wrap="none">
            <a:spAutoFit/>
          </a:bodyPr>
          <a:lstStyle/>
          <a:p>
            <a:r>
              <a:rPr lang="en-GB" sz="1200" b="1">
                <a:latin typeface="Calibri" pitchFamily="34" charset="0"/>
              </a:rPr>
              <a:t>“Data providers”</a:t>
            </a:r>
          </a:p>
          <a:p>
            <a:r>
              <a:rPr lang="en-GB" sz="1200">
                <a:latin typeface="Calibri" pitchFamily="34" charset="0"/>
              </a:rPr>
              <a:t>Official databases for EC-directives and International Conventions</a:t>
            </a:r>
          </a:p>
          <a:p>
            <a:r>
              <a:rPr lang="en-GB" sz="1200">
                <a:latin typeface="Calibri" pitchFamily="34" charset="0"/>
              </a:rPr>
              <a:t>National authorities and national focal points</a:t>
            </a:r>
          </a:p>
          <a:p>
            <a:r>
              <a:rPr lang="en-GB" sz="1200">
                <a:latin typeface="Calibri" pitchFamily="34" charset="0"/>
              </a:rPr>
              <a:t>Research projects (IPY, EUCAARI, NitroE, CarboE, +++</a:t>
            </a:r>
          </a:p>
          <a:p>
            <a:r>
              <a:rPr lang="en-GB" sz="1200">
                <a:latin typeface="Calibri" pitchFamily="34" charset="0"/>
              </a:rPr>
              <a:t>Research institutions (reference labs, research infrastructures etc.)</a:t>
            </a:r>
          </a:p>
          <a:p>
            <a:r>
              <a:rPr lang="en-GB" sz="1200">
                <a:latin typeface="Calibri" pitchFamily="34" charset="0"/>
              </a:rPr>
              <a:t>Individual scientists</a:t>
            </a:r>
          </a:p>
        </p:txBody>
      </p:sp>
      <p:cxnSp>
        <p:nvCxnSpPr>
          <p:cNvPr id="16" name="Straight Arrow Connector 15"/>
          <p:cNvCxnSpPr/>
          <p:nvPr/>
        </p:nvCxnSpPr>
        <p:spPr>
          <a:xfrm>
            <a:off x="3643341" y="1143000"/>
            <a:ext cx="3429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0" name="TextBox 18"/>
          <p:cNvSpPr txBox="1">
            <a:spLocks noChangeArrowheads="1"/>
          </p:cNvSpPr>
          <p:nvPr/>
        </p:nvSpPr>
        <p:spPr bwMode="auto">
          <a:xfrm>
            <a:off x="4214841" y="785813"/>
            <a:ext cx="2222500" cy="307975"/>
          </a:xfrm>
          <a:prstGeom prst="rect">
            <a:avLst/>
          </a:prstGeom>
          <a:noFill/>
          <a:ln w="9525">
            <a:noFill/>
            <a:miter lim="800000"/>
            <a:headEnd/>
            <a:tailEnd/>
          </a:ln>
        </p:spPr>
        <p:txBody>
          <a:bodyPr wrap="none">
            <a:spAutoFit/>
          </a:bodyPr>
          <a:lstStyle/>
          <a:p>
            <a:r>
              <a:rPr lang="en-GB" sz="1400" b="1" dirty="0">
                <a:latin typeface="Calibri" pitchFamily="34" charset="0"/>
              </a:rPr>
              <a:t>“complexity of monitoring”</a:t>
            </a:r>
          </a:p>
        </p:txBody>
      </p:sp>
      <p:sp>
        <p:nvSpPr>
          <p:cNvPr id="22" name="TextBox 21"/>
          <p:cNvSpPr txBox="1"/>
          <p:nvPr/>
        </p:nvSpPr>
        <p:spPr>
          <a:xfrm>
            <a:off x="5357841" y="1214438"/>
            <a:ext cx="1308500" cy="1107996"/>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Research projects</a:t>
            </a:r>
            <a:endParaRPr lang="en-GB" sz="1200" dirty="0">
              <a:latin typeface="+mn-lt"/>
              <a:cs typeface="+mn-cs"/>
            </a:endParaRPr>
          </a:p>
          <a:p>
            <a:pPr fontAlgn="auto">
              <a:spcBef>
                <a:spcPts val="0"/>
              </a:spcBef>
              <a:spcAft>
                <a:spcPts val="0"/>
              </a:spcAft>
              <a:defRPr/>
            </a:pPr>
            <a:r>
              <a:rPr lang="en-GB" sz="1050" dirty="0">
                <a:latin typeface="+mn-lt"/>
                <a:cs typeface="+mn-cs"/>
              </a:rPr>
              <a:t>EUCAARI</a:t>
            </a:r>
          </a:p>
          <a:p>
            <a:pPr fontAlgn="auto">
              <a:spcBef>
                <a:spcPts val="0"/>
              </a:spcBef>
              <a:spcAft>
                <a:spcPts val="0"/>
              </a:spcAft>
              <a:defRPr/>
            </a:pPr>
            <a:r>
              <a:rPr lang="en-GB" sz="1050" dirty="0">
                <a:latin typeface="+mn-lt"/>
                <a:cs typeface="+mn-cs"/>
              </a:rPr>
              <a:t>NITROEUROPE</a:t>
            </a:r>
          </a:p>
          <a:p>
            <a:pPr fontAlgn="auto">
              <a:spcBef>
                <a:spcPts val="0"/>
              </a:spcBef>
              <a:spcAft>
                <a:spcPts val="0"/>
              </a:spcAft>
              <a:defRPr/>
            </a:pPr>
            <a:r>
              <a:rPr lang="en-GB" sz="1050" dirty="0" smtClean="0">
                <a:latin typeface="+mn-lt"/>
                <a:cs typeface="+mn-cs"/>
              </a:rPr>
              <a:t>CARBOEUROPE</a:t>
            </a:r>
          </a:p>
          <a:p>
            <a:pPr fontAlgn="auto">
              <a:spcBef>
                <a:spcPts val="0"/>
              </a:spcBef>
              <a:spcAft>
                <a:spcPts val="0"/>
              </a:spcAft>
              <a:defRPr/>
            </a:pPr>
            <a:r>
              <a:rPr lang="en-GB" sz="1050" dirty="0" smtClean="0"/>
              <a:t>IPY</a:t>
            </a:r>
            <a:endParaRPr lang="en-GB" sz="1050" dirty="0">
              <a:latin typeface="+mn-lt"/>
              <a:cs typeface="+mn-cs"/>
            </a:endParaRPr>
          </a:p>
          <a:p>
            <a:pPr fontAlgn="auto">
              <a:spcBef>
                <a:spcPts val="0"/>
              </a:spcBef>
              <a:spcAft>
                <a:spcPts val="0"/>
              </a:spcAft>
              <a:defRPr/>
            </a:pPr>
            <a:r>
              <a:rPr lang="en-GB" sz="1200" dirty="0">
                <a:latin typeface="+mn-lt"/>
                <a:cs typeface="+mn-cs"/>
              </a:rPr>
              <a:t>++++</a:t>
            </a:r>
          </a:p>
        </p:txBody>
      </p:sp>
      <p:cxnSp>
        <p:nvCxnSpPr>
          <p:cNvPr id="24" name="Straight Connector 23"/>
          <p:cNvCxnSpPr/>
          <p:nvPr/>
        </p:nvCxnSpPr>
        <p:spPr>
          <a:xfrm>
            <a:off x="2643216" y="5072063"/>
            <a:ext cx="6000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2143139" y="3071801"/>
            <a:ext cx="2571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4" name="TextBox 31"/>
          <p:cNvSpPr txBox="1">
            <a:spLocks noChangeArrowheads="1"/>
          </p:cNvSpPr>
          <p:nvPr/>
        </p:nvSpPr>
        <p:spPr bwMode="auto">
          <a:xfrm rot="-5400000">
            <a:off x="2166159" y="2832882"/>
            <a:ext cx="2074862" cy="307975"/>
          </a:xfrm>
          <a:prstGeom prst="rect">
            <a:avLst/>
          </a:prstGeom>
          <a:noFill/>
          <a:ln w="9525">
            <a:noFill/>
            <a:miter lim="800000"/>
            <a:headEnd/>
            <a:tailEnd/>
          </a:ln>
        </p:spPr>
        <p:txBody>
          <a:bodyPr wrap="none">
            <a:spAutoFit/>
          </a:bodyPr>
          <a:lstStyle/>
          <a:p>
            <a:r>
              <a:rPr lang="en-GB" sz="1400" b="1">
                <a:latin typeface="Calibri" pitchFamily="34" charset="0"/>
              </a:rPr>
              <a:t>“external/legal  steering”</a:t>
            </a:r>
          </a:p>
        </p:txBody>
      </p:sp>
      <p:sp>
        <p:nvSpPr>
          <p:cNvPr id="34" name="TextBox 33"/>
          <p:cNvSpPr txBox="1"/>
          <p:nvPr/>
        </p:nvSpPr>
        <p:spPr>
          <a:xfrm>
            <a:off x="411138" y="2051057"/>
            <a:ext cx="660400" cy="784225"/>
          </a:xfrm>
          <a:prstGeom prst="rect">
            <a:avLst/>
          </a:prstGeom>
          <a:noFill/>
        </p:spPr>
        <p:txBody>
          <a:bodyPr wrap="none">
            <a:spAutoFit/>
          </a:bodyPr>
          <a:lstStyle/>
          <a:p>
            <a:pPr fontAlgn="auto">
              <a:spcBef>
                <a:spcPts val="0"/>
              </a:spcBef>
              <a:spcAft>
                <a:spcPts val="0"/>
              </a:spcAft>
              <a:defRPr/>
            </a:pPr>
            <a:r>
              <a:rPr lang="en-GB" sz="1200" b="1" dirty="0">
                <a:latin typeface="+mn-lt"/>
                <a:cs typeface="+mn-cs"/>
              </a:rPr>
              <a:t>ESA</a:t>
            </a:r>
          </a:p>
          <a:p>
            <a:pPr fontAlgn="auto">
              <a:spcBef>
                <a:spcPts val="0"/>
              </a:spcBef>
              <a:spcAft>
                <a:spcPts val="0"/>
              </a:spcAft>
              <a:defRPr/>
            </a:pPr>
            <a:r>
              <a:rPr lang="en-GB" sz="1050" dirty="0">
                <a:latin typeface="+mn-lt"/>
                <a:cs typeface="+mn-cs"/>
              </a:rPr>
              <a:t>Promote</a:t>
            </a:r>
          </a:p>
          <a:p>
            <a:pPr fontAlgn="auto">
              <a:spcBef>
                <a:spcPts val="0"/>
              </a:spcBef>
              <a:spcAft>
                <a:spcPts val="0"/>
              </a:spcAft>
              <a:defRPr/>
            </a:pPr>
            <a:r>
              <a:rPr lang="en-GB" sz="1050" dirty="0">
                <a:latin typeface="+mn-lt"/>
                <a:cs typeface="+mn-cs"/>
              </a:rPr>
              <a:t>GECA</a:t>
            </a:r>
          </a:p>
          <a:p>
            <a:pPr fontAlgn="auto">
              <a:spcBef>
                <a:spcPts val="0"/>
              </a:spcBef>
              <a:spcAft>
                <a:spcPts val="0"/>
              </a:spcAft>
              <a:defRPr/>
            </a:pPr>
            <a:endParaRPr lang="en-GB" sz="1200" dirty="0">
              <a:latin typeface="+mn-lt"/>
              <a:cs typeface="+mn-cs"/>
            </a:endParaRPr>
          </a:p>
        </p:txBody>
      </p:sp>
      <p:pic>
        <p:nvPicPr>
          <p:cNvPr id="2066" name="Picture 2"/>
          <p:cNvPicPr>
            <a:picLocks noChangeAspect="1" noChangeArrowheads="1"/>
          </p:cNvPicPr>
          <p:nvPr/>
        </p:nvPicPr>
        <p:blipFill>
          <a:blip r:embed="rId2" cstate="print"/>
          <a:srcRect/>
          <a:stretch>
            <a:fillRect/>
          </a:stretch>
        </p:blipFill>
        <p:spPr bwMode="auto">
          <a:xfrm>
            <a:off x="8139113" y="0"/>
            <a:ext cx="892175" cy="466725"/>
          </a:xfrm>
          <a:prstGeom prst="rect">
            <a:avLst/>
          </a:prstGeom>
          <a:noFill/>
          <a:ln w="9525">
            <a:noFill/>
            <a:miter lim="800000"/>
            <a:headEnd/>
            <a:tailEnd/>
          </a:ln>
        </p:spPr>
      </p:pic>
      <p:sp>
        <p:nvSpPr>
          <p:cNvPr id="2067" name="TextBox 19"/>
          <p:cNvSpPr txBox="1">
            <a:spLocks noChangeArrowheads="1"/>
          </p:cNvSpPr>
          <p:nvPr/>
        </p:nvSpPr>
        <p:spPr bwMode="auto">
          <a:xfrm>
            <a:off x="4730779" y="3214686"/>
            <a:ext cx="912813" cy="1354138"/>
          </a:xfrm>
          <a:prstGeom prst="rect">
            <a:avLst/>
          </a:prstGeom>
          <a:noFill/>
          <a:ln w="9525">
            <a:noFill/>
            <a:miter lim="800000"/>
            <a:headEnd/>
            <a:tailEnd/>
          </a:ln>
        </p:spPr>
        <p:txBody>
          <a:bodyPr wrap="none">
            <a:spAutoFit/>
          </a:bodyPr>
          <a:lstStyle/>
          <a:p>
            <a:r>
              <a:rPr lang="en-GB" sz="1200" b="1" dirty="0">
                <a:latin typeface="Calibri" pitchFamily="34" charset="0"/>
              </a:rPr>
              <a:t>AMAP</a:t>
            </a:r>
          </a:p>
          <a:p>
            <a:r>
              <a:rPr lang="en-GB" sz="1200" b="1" dirty="0">
                <a:latin typeface="Calibri" pitchFamily="34" charset="0"/>
              </a:rPr>
              <a:t>HELCOM</a:t>
            </a:r>
          </a:p>
          <a:p>
            <a:r>
              <a:rPr lang="en-GB" sz="1200" b="1" dirty="0">
                <a:latin typeface="Calibri" pitchFamily="34" charset="0"/>
              </a:rPr>
              <a:t>OSPAR</a:t>
            </a:r>
          </a:p>
          <a:p>
            <a:r>
              <a:rPr lang="en-GB" sz="1100" dirty="0">
                <a:latin typeface="Calibri" pitchFamily="34" charset="0"/>
              </a:rPr>
              <a:t>Monitoring </a:t>
            </a:r>
          </a:p>
          <a:p>
            <a:r>
              <a:rPr lang="en-GB" sz="1100" dirty="0">
                <a:latin typeface="Calibri" pitchFamily="34" charset="0"/>
              </a:rPr>
              <a:t>Assessments</a:t>
            </a:r>
          </a:p>
          <a:p>
            <a:endParaRPr lang="en-GB" sz="1200" b="1" dirty="0">
              <a:latin typeface="Calibri" pitchFamily="34" charset="0"/>
            </a:endParaRPr>
          </a:p>
          <a:p>
            <a:endParaRPr lang="en-GB" sz="1200" dirty="0">
              <a:latin typeface="Calibri" pitchFamily="34" charset="0"/>
            </a:endParaRPr>
          </a:p>
        </p:txBody>
      </p:sp>
      <p:sp>
        <p:nvSpPr>
          <p:cNvPr id="20" name="TextBox 19"/>
          <p:cNvSpPr txBox="1"/>
          <p:nvPr/>
        </p:nvSpPr>
        <p:spPr>
          <a:xfrm>
            <a:off x="428596" y="1500174"/>
            <a:ext cx="619080" cy="623248"/>
          </a:xfrm>
          <a:prstGeom prst="rect">
            <a:avLst/>
          </a:prstGeom>
          <a:noFill/>
        </p:spPr>
        <p:txBody>
          <a:bodyPr wrap="none">
            <a:spAutoFit/>
          </a:bodyPr>
          <a:lstStyle/>
          <a:p>
            <a:pPr fontAlgn="auto">
              <a:spcBef>
                <a:spcPts val="0"/>
              </a:spcBef>
              <a:spcAft>
                <a:spcPts val="0"/>
              </a:spcAft>
              <a:defRPr/>
            </a:pPr>
            <a:r>
              <a:rPr lang="en-GB" sz="1200" b="1" dirty="0" smtClean="0"/>
              <a:t>COST</a:t>
            </a:r>
            <a:endParaRPr lang="en-GB" sz="1200" b="1" dirty="0">
              <a:latin typeface="+mn-lt"/>
              <a:cs typeface="+mn-cs"/>
            </a:endParaRPr>
          </a:p>
          <a:p>
            <a:pPr fontAlgn="auto">
              <a:spcBef>
                <a:spcPts val="0"/>
              </a:spcBef>
              <a:spcAft>
                <a:spcPts val="0"/>
              </a:spcAft>
              <a:defRPr/>
            </a:pPr>
            <a:r>
              <a:rPr lang="en-GB" sz="1050" dirty="0" smtClean="0">
                <a:latin typeface="+mn-lt"/>
                <a:cs typeface="+mn-cs"/>
              </a:rPr>
              <a:t>ES0602 </a:t>
            </a:r>
            <a:endParaRPr lang="en-GB" sz="1050" dirty="0">
              <a:latin typeface="+mn-lt"/>
              <a:cs typeface="+mn-cs"/>
            </a:endParaRPr>
          </a:p>
          <a:p>
            <a:pPr fontAlgn="auto">
              <a:spcBef>
                <a:spcPts val="0"/>
              </a:spcBef>
              <a:spcAft>
                <a:spcPts val="0"/>
              </a:spcAft>
              <a:defRPr/>
            </a:pPr>
            <a:endParaRPr lang="en-GB" sz="1200" dirty="0">
              <a:latin typeface="+mn-lt"/>
              <a:cs typeface="+mn-cs"/>
            </a:endParaRPr>
          </a:p>
        </p:txBody>
      </p:sp>
      <p:sp>
        <p:nvSpPr>
          <p:cNvPr id="21" name="TextBox 18"/>
          <p:cNvSpPr txBox="1">
            <a:spLocks noChangeArrowheads="1"/>
          </p:cNvSpPr>
          <p:nvPr/>
        </p:nvSpPr>
        <p:spPr bwMode="auto">
          <a:xfrm>
            <a:off x="142844" y="785794"/>
            <a:ext cx="2047868" cy="307777"/>
          </a:xfrm>
          <a:prstGeom prst="rect">
            <a:avLst/>
          </a:prstGeom>
          <a:noFill/>
          <a:ln w="9525">
            <a:noFill/>
            <a:miter lim="800000"/>
            <a:headEnd/>
            <a:tailEnd/>
          </a:ln>
        </p:spPr>
        <p:txBody>
          <a:bodyPr wrap="none">
            <a:spAutoFit/>
          </a:bodyPr>
          <a:lstStyle/>
          <a:p>
            <a:r>
              <a:rPr lang="en-GB" sz="1400" b="1" dirty="0">
                <a:latin typeface="Calibri" pitchFamily="34" charset="0"/>
              </a:rPr>
              <a:t>“</a:t>
            </a:r>
            <a:r>
              <a:rPr lang="en-GB" sz="1400" b="1" dirty="0" smtClean="0">
                <a:latin typeface="Calibri" pitchFamily="34" charset="0"/>
              </a:rPr>
              <a:t>coordinating initiatives”</a:t>
            </a:r>
            <a:endParaRPr lang="en-GB" sz="1400" b="1"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142992"/>
            <a:ext cx="3614734" cy="1143000"/>
          </a:xfrm>
        </p:spPr>
        <p:txBody>
          <a:bodyPr>
            <a:noAutofit/>
          </a:bodyPr>
          <a:lstStyle/>
          <a:p>
            <a:r>
              <a:rPr lang="nb-NO" sz="2400" dirty="0" smtClean="0"/>
              <a:t>The </a:t>
            </a:r>
            <a:r>
              <a:rPr lang="nb-NO" sz="2400" dirty="0" err="1" smtClean="0"/>
              <a:t>importance</a:t>
            </a:r>
            <a:r>
              <a:rPr lang="nb-NO" sz="2400" dirty="0" smtClean="0"/>
              <a:t> </a:t>
            </a:r>
            <a:r>
              <a:rPr lang="nb-NO" sz="2400" dirty="0" err="1" smtClean="0"/>
              <a:t>of</a:t>
            </a:r>
            <a:r>
              <a:rPr lang="nb-NO" sz="2400" dirty="0" smtClean="0"/>
              <a:t> </a:t>
            </a:r>
            <a:r>
              <a:rPr lang="nb-NO" sz="2400" dirty="0" err="1" smtClean="0"/>
              <a:t>NRT-data</a:t>
            </a:r>
            <a:r>
              <a:rPr lang="nb-NO" sz="2400" dirty="0" smtClean="0"/>
              <a:t> </a:t>
            </a:r>
            <a:r>
              <a:rPr lang="nb-NO" sz="2400" dirty="0" err="1" smtClean="0"/>
              <a:t>illustrated</a:t>
            </a:r>
            <a:r>
              <a:rPr lang="nb-NO" sz="2400" dirty="0" smtClean="0"/>
              <a:t> by </a:t>
            </a:r>
            <a:r>
              <a:rPr lang="nb-NO" sz="2400" dirty="0" err="1" smtClean="0"/>
              <a:t>the</a:t>
            </a:r>
            <a:r>
              <a:rPr lang="nb-NO" sz="2400" dirty="0" smtClean="0"/>
              <a:t> </a:t>
            </a:r>
            <a:r>
              <a:rPr lang="nb-NO" sz="2400" dirty="0" err="1" smtClean="0"/>
              <a:t>volcanic</a:t>
            </a:r>
            <a:r>
              <a:rPr lang="nb-NO" sz="2400" dirty="0" smtClean="0"/>
              <a:t> </a:t>
            </a:r>
            <a:r>
              <a:rPr lang="nb-NO" sz="2400" dirty="0" err="1" smtClean="0"/>
              <a:t>eruption</a:t>
            </a:r>
            <a:r>
              <a:rPr lang="nb-NO" sz="2400" dirty="0" smtClean="0"/>
              <a:t> at </a:t>
            </a:r>
            <a:r>
              <a:rPr lang="nb-NO" sz="2400" dirty="0" err="1" smtClean="0"/>
              <a:t>Iceland</a:t>
            </a:r>
            <a:endParaRPr lang="nb-NO" sz="2400" dirty="0"/>
          </a:p>
        </p:txBody>
      </p:sp>
      <p:graphicFrame>
        <p:nvGraphicFramePr>
          <p:cNvPr id="5" name="Table 4"/>
          <p:cNvGraphicFramePr>
            <a:graphicFrameLocks noGrp="1"/>
          </p:cNvGraphicFramePr>
          <p:nvPr/>
        </p:nvGraphicFramePr>
        <p:xfrm>
          <a:off x="571471" y="3000379"/>
          <a:ext cx="8072495" cy="3500455"/>
        </p:xfrm>
        <a:graphic>
          <a:graphicData uri="http://schemas.openxmlformats.org/drawingml/2006/table">
            <a:tbl>
              <a:tblPr/>
              <a:tblGrid>
                <a:gridCol w="2266661"/>
                <a:gridCol w="967639"/>
                <a:gridCol w="967639"/>
                <a:gridCol w="967639"/>
                <a:gridCol w="967639"/>
                <a:gridCol w="967639"/>
                <a:gridCol w="967639"/>
              </a:tblGrid>
              <a:tr h="750255">
                <a:tc>
                  <a:txBody>
                    <a:bodyPr/>
                    <a:lstStyle/>
                    <a:p>
                      <a:pPr algn="l" fontAlgn="b"/>
                      <a:r>
                        <a:rPr lang="nb-NO" sz="1100" b="1" i="0" u="none" strike="noStrike" dirty="0" err="1">
                          <a:solidFill>
                            <a:srgbClr val="000000"/>
                          </a:solidFill>
                          <a:latin typeface="Calibri"/>
                        </a:rPr>
                        <a:t>Method</a:t>
                      </a:r>
                      <a:endParaRPr lang="nb-NO" sz="1100" b="1" i="0" u="none" strike="noStrike" dirty="0">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1" i="0" u="none" strike="noStrike">
                          <a:solidFill>
                            <a:srgbClr val="000000"/>
                          </a:solidFill>
                          <a:latin typeface="Calibri"/>
                        </a:rPr>
                        <a:t>Satellite</a:t>
                      </a:r>
                    </a:p>
                  </a:txBody>
                  <a:tcPr marL="7507" marR="7507" marT="7507" marB="0" anchor="b">
                    <a:lnL>
                      <a:noFill/>
                    </a:lnL>
                    <a:lnR>
                      <a:noFill/>
                    </a:lnR>
                    <a:lnT>
                      <a:noFill/>
                    </a:lnT>
                    <a:lnB>
                      <a:noFill/>
                    </a:lnB>
                  </a:tcPr>
                </a:tc>
                <a:tc>
                  <a:txBody>
                    <a:bodyPr/>
                    <a:lstStyle/>
                    <a:p>
                      <a:pPr algn="l" fontAlgn="b"/>
                      <a:r>
                        <a:rPr lang="nb-NO" sz="1100" b="1" i="0" u="none" strike="noStrike">
                          <a:solidFill>
                            <a:srgbClr val="000000"/>
                          </a:solidFill>
                          <a:latin typeface="Calibri"/>
                        </a:rPr>
                        <a:t>Research aircraft</a:t>
                      </a:r>
                    </a:p>
                  </a:txBody>
                  <a:tcPr marL="7507" marR="7507" marT="7507" marB="0" anchor="b">
                    <a:lnL>
                      <a:noFill/>
                    </a:lnL>
                    <a:lnR>
                      <a:noFill/>
                    </a:lnR>
                    <a:lnT>
                      <a:noFill/>
                    </a:lnT>
                    <a:lnB>
                      <a:noFill/>
                    </a:lnB>
                  </a:tcPr>
                </a:tc>
                <a:tc>
                  <a:txBody>
                    <a:bodyPr/>
                    <a:lstStyle/>
                    <a:p>
                      <a:pPr algn="l" fontAlgn="b"/>
                      <a:r>
                        <a:rPr lang="nb-NO" sz="1100" b="1" i="0" u="none" strike="noStrike">
                          <a:solidFill>
                            <a:srgbClr val="000000"/>
                          </a:solidFill>
                          <a:latin typeface="Calibri"/>
                        </a:rPr>
                        <a:t>Aircraft</a:t>
                      </a:r>
                    </a:p>
                  </a:txBody>
                  <a:tcPr marL="7507" marR="7507" marT="7507" marB="0" anchor="b">
                    <a:lnL>
                      <a:noFill/>
                    </a:lnL>
                    <a:lnR>
                      <a:noFill/>
                    </a:lnR>
                    <a:lnT>
                      <a:noFill/>
                    </a:lnT>
                    <a:lnB>
                      <a:noFill/>
                    </a:lnB>
                  </a:tcPr>
                </a:tc>
                <a:tc>
                  <a:txBody>
                    <a:bodyPr/>
                    <a:lstStyle/>
                    <a:p>
                      <a:pPr algn="l" fontAlgn="b"/>
                      <a:r>
                        <a:rPr lang="nb-NO" sz="1100" b="1" i="0" u="none" strike="noStrike">
                          <a:solidFill>
                            <a:srgbClr val="000000"/>
                          </a:solidFill>
                          <a:latin typeface="Calibri"/>
                        </a:rPr>
                        <a:t>UAS</a:t>
                      </a:r>
                    </a:p>
                  </a:txBody>
                  <a:tcPr marL="7507" marR="7507" marT="7507" marB="0" anchor="b">
                    <a:lnL>
                      <a:noFill/>
                    </a:lnL>
                    <a:lnR>
                      <a:noFill/>
                    </a:lnR>
                    <a:lnT>
                      <a:noFill/>
                    </a:lnT>
                    <a:lnB>
                      <a:noFill/>
                    </a:lnB>
                  </a:tcPr>
                </a:tc>
                <a:tc>
                  <a:txBody>
                    <a:bodyPr/>
                    <a:lstStyle/>
                    <a:p>
                      <a:pPr algn="l" fontAlgn="b"/>
                      <a:r>
                        <a:rPr lang="nb-NO" sz="1100" b="1" i="0" u="none" strike="noStrike">
                          <a:solidFill>
                            <a:srgbClr val="000000"/>
                          </a:solidFill>
                          <a:latin typeface="Calibri"/>
                        </a:rPr>
                        <a:t>Surface remote sensing</a:t>
                      </a:r>
                    </a:p>
                  </a:txBody>
                  <a:tcPr marL="7507" marR="7507" marT="7507" marB="0" anchor="b">
                    <a:lnL>
                      <a:noFill/>
                    </a:lnL>
                    <a:lnR>
                      <a:noFill/>
                    </a:lnR>
                    <a:lnT>
                      <a:noFill/>
                    </a:lnT>
                    <a:lnB>
                      <a:noFill/>
                    </a:lnB>
                  </a:tcPr>
                </a:tc>
                <a:tc>
                  <a:txBody>
                    <a:bodyPr/>
                    <a:lstStyle/>
                    <a:p>
                      <a:pPr algn="l" fontAlgn="b"/>
                      <a:r>
                        <a:rPr lang="nb-NO" sz="1100" b="1" i="0" u="none" strike="noStrike">
                          <a:solidFill>
                            <a:srgbClr val="000000"/>
                          </a:solidFill>
                          <a:latin typeface="Calibri"/>
                        </a:rPr>
                        <a:t>In-Situ surface</a:t>
                      </a:r>
                    </a:p>
                  </a:txBody>
                  <a:tcPr marL="7507" marR="7507" marT="7507" marB="0" anchor="b">
                    <a:lnL>
                      <a:noFill/>
                    </a:lnL>
                    <a:lnR>
                      <a:noFill/>
                    </a:lnR>
                    <a:lnT>
                      <a:noFill/>
                    </a:lnT>
                    <a:lnB>
                      <a:noFill/>
                    </a:lnB>
                  </a:tcPr>
                </a:tc>
              </a:tr>
              <a:tr h="275020">
                <a:tc>
                  <a:txBody>
                    <a:bodyPr/>
                    <a:lstStyle/>
                    <a:p>
                      <a:pPr algn="l" fontAlgn="b"/>
                      <a:r>
                        <a:rPr lang="nb-NO" sz="1100" b="0" i="0" u="none" strike="noStrike" dirty="0">
                          <a:solidFill>
                            <a:srgbClr val="000000"/>
                          </a:solidFill>
                          <a:latin typeface="Calibri"/>
                        </a:rPr>
                        <a:t>IR </a:t>
                      </a:r>
                      <a:r>
                        <a:rPr lang="nb-NO" sz="1100" b="0" i="0" u="none" strike="noStrike" dirty="0" err="1">
                          <a:solidFill>
                            <a:srgbClr val="000000"/>
                          </a:solidFill>
                          <a:latin typeface="Calibri"/>
                        </a:rPr>
                        <a:t>spectroscopy</a:t>
                      </a:r>
                      <a:endParaRPr lang="nb-NO" sz="1100" b="0" i="0" u="none" strike="noStrike" dirty="0">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FFFFFF"/>
                    </a:solidFill>
                  </a:tcPr>
                </a:tc>
              </a:tr>
              <a:tr h="275020">
                <a:tc>
                  <a:txBody>
                    <a:bodyPr/>
                    <a:lstStyle/>
                    <a:p>
                      <a:pPr algn="l" fontAlgn="b"/>
                      <a:r>
                        <a:rPr lang="nb-NO" sz="1100" b="0" i="0" u="none" strike="noStrike">
                          <a:solidFill>
                            <a:srgbClr val="000000"/>
                          </a:solidFill>
                          <a:latin typeface="Calibri"/>
                        </a:rPr>
                        <a:t>UV-VIS spectroscopy</a:t>
                      </a: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r>
              <a:tr h="275020">
                <a:tc>
                  <a:txBody>
                    <a:bodyPr/>
                    <a:lstStyle/>
                    <a:p>
                      <a:pPr algn="l" fontAlgn="b"/>
                      <a:r>
                        <a:rPr lang="nb-NO" sz="1100" b="0" i="0" u="none" strike="noStrike">
                          <a:solidFill>
                            <a:srgbClr val="000000"/>
                          </a:solidFill>
                          <a:latin typeface="Calibri"/>
                        </a:rPr>
                        <a:t>Lidar</a:t>
                      </a: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r>
              <a:tr h="275020">
                <a:tc>
                  <a:txBody>
                    <a:bodyPr/>
                    <a:lstStyle/>
                    <a:p>
                      <a:pPr algn="l" fontAlgn="b"/>
                      <a:r>
                        <a:rPr lang="nb-NO" sz="1100" b="0" i="0" u="none" strike="noStrike">
                          <a:solidFill>
                            <a:srgbClr val="000000"/>
                          </a:solidFill>
                          <a:latin typeface="Calibri"/>
                        </a:rPr>
                        <a:t>AOD</a:t>
                      </a: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FFFFFF"/>
                    </a:solidFill>
                  </a:tcPr>
                </a:tc>
              </a:tr>
              <a:tr h="275020">
                <a:tc>
                  <a:txBody>
                    <a:bodyPr/>
                    <a:lstStyle/>
                    <a:p>
                      <a:pPr algn="l" fontAlgn="b"/>
                      <a:r>
                        <a:rPr lang="nb-NO" sz="1100" b="0" i="0" u="none" strike="noStrike">
                          <a:solidFill>
                            <a:srgbClr val="000000"/>
                          </a:solidFill>
                          <a:latin typeface="Calibri"/>
                        </a:rPr>
                        <a:t>Aerosol optical properties</a:t>
                      </a: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r>
              <a:tr h="275020">
                <a:tc>
                  <a:txBody>
                    <a:bodyPr/>
                    <a:lstStyle/>
                    <a:p>
                      <a:pPr algn="l" fontAlgn="b"/>
                      <a:r>
                        <a:rPr lang="nb-NO" sz="1100" b="0" i="0" u="none" strike="noStrike">
                          <a:solidFill>
                            <a:srgbClr val="000000"/>
                          </a:solidFill>
                          <a:latin typeface="Calibri"/>
                        </a:rPr>
                        <a:t>Aerosol size distribution</a:t>
                      </a: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r>
              <a:tr h="275020">
                <a:tc>
                  <a:txBody>
                    <a:bodyPr/>
                    <a:lstStyle/>
                    <a:p>
                      <a:pPr algn="l" fontAlgn="b"/>
                      <a:r>
                        <a:rPr lang="nb-NO" sz="1100" b="0" i="0" u="none" strike="noStrike">
                          <a:solidFill>
                            <a:srgbClr val="000000"/>
                          </a:solidFill>
                          <a:latin typeface="Calibri"/>
                        </a:rPr>
                        <a:t>Aerosol mass concentration</a:t>
                      </a: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r>
              <a:tr h="275020">
                <a:tc gridSpan="2">
                  <a:txBody>
                    <a:bodyPr/>
                    <a:lstStyle/>
                    <a:p>
                      <a:pPr algn="l" fontAlgn="b"/>
                      <a:r>
                        <a:rPr lang="nb-NO" sz="1100" b="0" i="0" u="none" strike="noStrike">
                          <a:solidFill>
                            <a:srgbClr val="000000"/>
                          </a:solidFill>
                          <a:latin typeface="Calibri"/>
                        </a:rPr>
                        <a:t>Aerosol chemical composition</a:t>
                      </a:r>
                    </a:p>
                  </a:txBody>
                  <a:tcPr marL="7507" marR="7507" marT="7507" marB="0" anchor="b">
                    <a:lnL>
                      <a:noFill/>
                    </a:lnL>
                    <a:lnR>
                      <a:noFill/>
                    </a:lnR>
                    <a:lnT>
                      <a:noFill/>
                    </a:lnT>
                    <a:lnB>
                      <a:noFill/>
                    </a:lnB>
                  </a:tcPr>
                </a:tc>
                <a:tc hMerge="1">
                  <a:txBody>
                    <a:bodyPr/>
                    <a:lstStyle/>
                    <a:p>
                      <a:endParaRPr lang="nb-NO"/>
                    </a:p>
                  </a:txBody>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r>
              <a:tr h="275020">
                <a:tc>
                  <a:txBody>
                    <a:bodyPr/>
                    <a:lstStyle/>
                    <a:p>
                      <a:pPr algn="l" fontAlgn="b"/>
                      <a:r>
                        <a:rPr lang="nb-NO" sz="1100" b="0" i="0" u="none" strike="noStrike">
                          <a:solidFill>
                            <a:srgbClr val="000000"/>
                          </a:solidFill>
                          <a:latin typeface="Calibri"/>
                        </a:rPr>
                        <a:t>Dry deposition</a:t>
                      </a: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a:solidFill>
                            <a:srgbClr val="000000"/>
                          </a:solidFill>
                          <a:latin typeface="Calibri"/>
                        </a:rPr>
                        <a:t> </a:t>
                      </a:r>
                    </a:p>
                  </a:txBody>
                  <a:tcPr marL="7507" marR="7507" marT="7507" marB="0" anchor="b">
                    <a:lnL>
                      <a:noFill/>
                    </a:lnL>
                    <a:lnR>
                      <a:noFill/>
                    </a:lnR>
                    <a:lnT>
                      <a:noFill/>
                    </a:lnT>
                    <a:lnB>
                      <a:noFill/>
                    </a:lnB>
                    <a:solidFill>
                      <a:srgbClr val="8DB4E3"/>
                    </a:solidFill>
                  </a:tcPr>
                </a:tc>
              </a:tr>
              <a:tr h="275020">
                <a:tc>
                  <a:txBody>
                    <a:bodyPr/>
                    <a:lstStyle/>
                    <a:p>
                      <a:pPr algn="l" fontAlgn="b"/>
                      <a:r>
                        <a:rPr lang="nb-NO" sz="1100" b="0" i="0" u="none" strike="noStrike">
                          <a:solidFill>
                            <a:srgbClr val="000000"/>
                          </a:solidFill>
                          <a:latin typeface="Calibri"/>
                        </a:rPr>
                        <a:t>Wet deposition</a:t>
                      </a: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nb-NO" sz="110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nb-NO" sz="1100" b="0" i="0" u="none" strike="noStrike" dirty="0">
                          <a:solidFill>
                            <a:srgbClr val="000000"/>
                          </a:solidFill>
                          <a:latin typeface="Calibri"/>
                        </a:rPr>
                        <a:t> </a:t>
                      </a:r>
                    </a:p>
                  </a:txBody>
                  <a:tcPr marL="7507" marR="7507" marT="7507" marB="0" anchor="b">
                    <a:lnL>
                      <a:noFill/>
                    </a:lnL>
                    <a:lnR>
                      <a:noFill/>
                    </a:lnR>
                    <a:lnT>
                      <a:noFill/>
                    </a:lnT>
                    <a:lnB>
                      <a:noFill/>
                    </a:lnB>
                    <a:solidFill>
                      <a:srgbClr val="8DB4E3"/>
                    </a:solidFill>
                  </a:tcPr>
                </a:tc>
              </a:tr>
            </a:tbl>
          </a:graphicData>
        </a:graphic>
      </p:graphicFrame>
      <p:pic>
        <p:nvPicPr>
          <p:cNvPr id="7" name="Picture 2"/>
          <p:cNvPicPr>
            <a:picLocks noChangeAspect="1" noChangeArrowheads="1"/>
          </p:cNvPicPr>
          <p:nvPr/>
        </p:nvPicPr>
        <p:blipFill>
          <a:blip r:embed="rId2" cstate="print"/>
          <a:srcRect/>
          <a:stretch>
            <a:fillRect/>
          </a:stretch>
        </p:blipFill>
        <p:spPr bwMode="auto">
          <a:xfrm>
            <a:off x="4214842" y="214290"/>
            <a:ext cx="4357686" cy="28823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Collaboration with EEA on the NRT feasibility study</a:t>
            </a:r>
            <a:endParaRPr lang="en-GB" sz="2400" dirty="0"/>
          </a:p>
        </p:txBody>
      </p:sp>
      <p:sp>
        <p:nvSpPr>
          <p:cNvPr id="3" name="Content Placeholder 2"/>
          <p:cNvSpPr>
            <a:spLocks noGrp="1"/>
          </p:cNvSpPr>
          <p:nvPr>
            <p:ph idx="1"/>
          </p:nvPr>
        </p:nvSpPr>
        <p:spPr/>
        <p:txBody>
          <a:bodyPr>
            <a:normAutofit/>
          </a:bodyPr>
          <a:lstStyle/>
          <a:p>
            <a:r>
              <a:rPr lang="en-GB" sz="2400" dirty="0" smtClean="0"/>
              <a:t>Documentation at CCC-website</a:t>
            </a:r>
          </a:p>
          <a:p>
            <a:r>
              <a:rPr lang="en-GB" sz="2400" dirty="0" smtClean="0"/>
              <a:t>D1-D3 reports, Workshop in Copenhagen summer 2009</a:t>
            </a:r>
          </a:p>
          <a:p>
            <a:r>
              <a:rPr lang="en-GB" sz="2400" dirty="0" smtClean="0"/>
              <a:t>EMEP bureau meeting March 2010 </a:t>
            </a:r>
          </a:p>
          <a:p>
            <a:endParaRPr lang="en-GB" sz="2400" dirty="0"/>
          </a:p>
        </p:txBody>
      </p:sp>
      <p:pic>
        <p:nvPicPr>
          <p:cNvPr id="4" name="Picture 3" descr="nrt-intro1.PNG"/>
          <p:cNvPicPr>
            <a:picLocks noChangeAspect="1"/>
          </p:cNvPicPr>
          <p:nvPr/>
        </p:nvPicPr>
        <p:blipFill>
          <a:blip r:embed="rId2" cstate="print"/>
          <a:stretch>
            <a:fillRect/>
          </a:stretch>
        </p:blipFill>
        <p:spPr>
          <a:xfrm>
            <a:off x="785786" y="2965057"/>
            <a:ext cx="8143932" cy="37500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4 alternative principles of operation</a:t>
            </a:r>
            <a:endParaRPr lang="en-GB" dirty="0"/>
          </a:p>
        </p:txBody>
      </p:sp>
      <p:graphicFrame>
        <p:nvGraphicFramePr>
          <p:cNvPr id="4" name="Content Placeholder 3"/>
          <p:cNvGraphicFramePr>
            <a:graphicFrameLocks noGrp="1"/>
          </p:cNvGraphicFramePr>
          <p:nvPr>
            <p:ph idx="1"/>
          </p:nvPr>
        </p:nvGraphicFramePr>
        <p:xfrm>
          <a:off x="1357290" y="1357299"/>
          <a:ext cx="6500858" cy="5214972"/>
        </p:xfrm>
        <a:graphic>
          <a:graphicData uri="http://schemas.openxmlformats.org/drawingml/2006/table">
            <a:tbl>
              <a:tblPr/>
              <a:tblGrid>
                <a:gridCol w="2140526"/>
                <a:gridCol w="4360332"/>
              </a:tblGrid>
              <a:tr h="719307">
                <a:tc>
                  <a:txBody>
                    <a:bodyPr/>
                    <a:lstStyle/>
                    <a:p>
                      <a:pPr algn="just">
                        <a:spcAft>
                          <a:spcPts val="0"/>
                        </a:spcAft>
                      </a:pPr>
                      <a:r>
                        <a:rPr lang="en-GB" sz="1000" dirty="0">
                          <a:latin typeface="Arial"/>
                          <a:ea typeface="Times New Roman"/>
                          <a:cs typeface="Times New Roman"/>
                        </a:rPr>
                        <a:t>Current system continues (continuation of the present ad hoc solution)</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a:latin typeface="Arial"/>
                          <a:ea typeface="Times New Roman"/>
                          <a:cs typeface="Times New Roman"/>
                        </a:rPr>
                        <a:t>- Continuation of NRT data flow agreements set up today</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New data sharing agreements may be necessary</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New centralising systems may be introduced to focus on specific areas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960">
                <a:tc>
                  <a:txBody>
                    <a:bodyPr/>
                    <a:lstStyle/>
                    <a:p>
                      <a:pPr algn="just">
                        <a:spcAft>
                          <a:spcPts val="0"/>
                        </a:spcAft>
                      </a:pPr>
                      <a:r>
                        <a:rPr lang="en-GB" sz="1000" dirty="0">
                          <a:latin typeface="Arial"/>
                          <a:ea typeface="Times New Roman"/>
                          <a:cs typeface="Times New Roman"/>
                        </a:rPr>
                        <a:t>One central node for collection of NRT AQ data for EEA, EMEP, GMES and other purposes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a:latin typeface="Arial"/>
                          <a:ea typeface="Times New Roman"/>
                          <a:cs typeface="Times New Roman"/>
                        </a:rPr>
                        <a:t>- EEA collects and disseminates all NRT data on AQ</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EEA then have to create a true European Data Centre (including the EMEP demand) as well as process additional necessary auxiliary data and metadata</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Similar procedures might need to be established for other networks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439">
                <a:tc>
                  <a:txBody>
                    <a:bodyPr/>
                    <a:lstStyle/>
                    <a:p>
                      <a:pPr algn="just">
                        <a:spcAft>
                          <a:spcPts val="0"/>
                        </a:spcAft>
                      </a:pPr>
                      <a:r>
                        <a:rPr lang="en-GB" sz="1000">
                          <a:latin typeface="Arial"/>
                          <a:ea typeface="Times New Roman"/>
                          <a:cs typeface="Times New Roman"/>
                        </a:rPr>
                        <a:t>Network (Thematic) specific nodes for collection of NRT AQ data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a:latin typeface="Arial"/>
                          <a:ea typeface="Times New Roman"/>
                          <a:cs typeface="Times New Roman"/>
                        </a:rPr>
                        <a:t>- For EEA and EMEP this would imply that there are two organisations that collect their own data (“AIRBASE data” from EEA and Supersite data from EMEP).</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Data may be shared between the two centres whenever needed</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EEA data flow could be similar as current solution (regional and national data providers)</a:t>
                      </a:r>
                      <a:endParaRPr lang="en-US" sz="1200">
                        <a:latin typeface="Times New Roman"/>
                        <a:ea typeface="Times New Roman"/>
                        <a:cs typeface="Times New Roman"/>
                      </a:endParaRPr>
                    </a:p>
                    <a:p>
                      <a:pPr algn="just">
                        <a:spcAft>
                          <a:spcPts val="0"/>
                        </a:spcAft>
                      </a:pPr>
                      <a:r>
                        <a:rPr lang="en-GB" sz="1000">
                          <a:latin typeface="Arial"/>
                          <a:ea typeface="Times New Roman"/>
                          <a:cs typeface="Times New Roman"/>
                        </a:rPr>
                        <a:t>- EMEP data flow should possibly be directly from stations to NILU (due to harmonised QA procedures)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266">
                <a:tc>
                  <a:txBody>
                    <a:bodyPr/>
                    <a:lstStyle/>
                    <a:p>
                      <a:pPr algn="just">
                        <a:spcAft>
                          <a:spcPts val="0"/>
                        </a:spcAft>
                      </a:pPr>
                      <a:r>
                        <a:rPr lang="en-GB" sz="1000">
                          <a:latin typeface="Arial"/>
                          <a:ea typeface="Times New Roman"/>
                          <a:cs typeface="Times New Roman"/>
                        </a:rPr>
                        <a:t>Decentralized system where every data provider provides NRT AQ data to everybodys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dirty="0">
                          <a:latin typeface="Arial"/>
                          <a:ea typeface="Times New Roman"/>
                          <a:cs typeface="Times New Roman"/>
                        </a:rPr>
                        <a:t>- All data providers make their data available through a common harmonised system</a:t>
                      </a:r>
                      <a:endParaRPr lang="en-US" sz="1200" dirty="0">
                        <a:latin typeface="Times New Roman"/>
                        <a:ea typeface="Times New Roman"/>
                        <a:cs typeface="Times New Roman"/>
                      </a:endParaRPr>
                    </a:p>
                    <a:p>
                      <a:pPr algn="just">
                        <a:spcAft>
                          <a:spcPts val="0"/>
                        </a:spcAft>
                      </a:pPr>
                      <a:r>
                        <a:rPr lang="en-GB" sz="1000" dirty="0">
                          <a:latin typeface="Arial"/>
                          <a:ea typeface="Times New Roman"/>
                          <a:cs typeface="Times New Roman"/>
                        </a:rPr>
                        <a:t>- Instead of sending data to one or more centralised nodes each national/regional AQ agency make their data available</a:t>
                      </a:r>
                      <a:endParaRPr lang="en-US" sz="1200" dirty="0">
                        <a:latin typeface="Times New Roman"/>
                        <a:ea typeface="Times New Roman"/>
                        <a:cs typeface="Times New Roman"/>
                      </a:endParaRPr>
                    </a:p>
                    <a:p>
                      <a:pPr algn="just">
                        <a:spcAft>
                          <a:spcPts val="0"/>
                        </a:spcAft>
                      </a:pPr>
                      <a:r>
                        <a:rPr lang="en-GB" sz="1000" dirty="0">
                          <a:latin typeface="Arial"/>
                          <a:ea typeface="Times New Roman"/>
                          <a:cs typeface="Times New Roman"/>
                        </a:rPr>
                        <a:t>- GTS/WIS is an opportunity to be explored but would require collaboration with national meteorological agencies in order to qualify data providers to upload their data</a:t>
                      </a:r>
                      <a:endParaRPr lang="en-US" sz="1200" dirty="0">
                        <a:latin typeface="Times New Roman"/>
                        <a:ea typeface="Times New Roman"/>
                        <a:cs typeface="Times New Roman"/>
                      </a:endParaRPr>
                    </a:p>
                    <a:p>
                      <a:pPr algn="just">
                        <a:spcAft>
                          <a:spcPts val="0"/>
                        </a:spcAft>
                      </a:pPr>
                      <a:r>
                        <a:rPr lang="en-GB" sz="1000" dirty="0">
                          <a:latin typeface="Arial"/>
                          <a:ea typeface="Times New Roman"/>
                          <a:cs typeface="Times New Roman"/>
                        </a:rPr>
                        <a:t>Decentralisation also requires that data have a place to be stored and it can only take place after standards are in place, i.e. it might first require centralisation and harmonization. </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8" name="Content Placeholder 7" descr="para15.PNG"/>
          <p:cNvPicPr>
            <a:picLocks noGrp="1" noChangeAspect="1"/>
          </p:cNvPicPr>
          <p:nvPr>
            <p:ph idx="1"/>
          </p:nvPr>
        </p:nvPicPr>
        <p:blipFill>
          <a:blip r:embed="rId2" cstate="print"/>
          <a:stretch>
            <a:fillRect/>
          </a:stretch>
        </p:blipFill>
        <p:spPr>
          <a:xfrm>
            <a:off x="457200" y="2379939"/>
            <a:ext cx="8229600" cy="296648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1098</Words>
  <Application>Microsoft Office PowerPoint</Application>
  <PresentationFormat>On-screen Show (4:3)</PresentationFormat>
  <Paragraphs>225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Measurements - progress in relation to data provision   “The key goal is to improve the availability of observations for EMEP and others use, and in structuring and sustaining efforts across the EMEP domain in relation to regional scale observations” </vt:lpstr>
      <vt:lpstr>Monitoring </vt:lpstr>
      <vt:lpstr>HTAP – Global database</vt:lpstr>
      <vt:lpstr>www.geomon.nilu.no</vt:lpstr>
      <vt:lpstr>Slide 5</vt:lpstr>
      <vt:lpstr>The importance of NRT-data illustrated by the volcanic eruption at Iceland</vt:lpstr>
      <vt:lpstr>Collaboration with EEA on the NRT feasibility study</vt:lpstr>
      <vt:lpstr>4 alternative principles of operation</vt:lpstr>
      <vt:lpstr>Slide 9</vt:lpstr>
      <vt:lpstr>GAW WDCA Near-Real-Time Data Collection and Dissemination of Advanced Aerosol Parameters</vt:lpstr>
      <vt:lpstr>NRT of research type data</vt:lpstr>
      <vt:lpstr>More Features, Credits</vt:lpstr>
      <vt:lpstr>Data formats used for NRT data collection</vt:lpstr>
      <vt:lpstr>The WDCA and EUSAAR NRT web interface</vt:lpstr>
      <vt:lpstr>Example 1: NRT Data of Particle Size Distributiona at Birkenes (Norway)</vt:lpstr>
      <vt:lpstr>Example 2: NRT Data of Particle Scattering Coefficient at Barrow (Alaska)</vt:lpstr>
      <vt:lpstr>Example 3: Invalidation Tool for Instrument Owners</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 progress report</dc:title>
  <dc:creator>Kjetil Tørseth</dc:creator>
  <cp:lastModifiedBy>Kjetil Tørseth</cp:lastModifiedBy>
  <cp:revision>19</cp:revision>
  <dcterms:created xsi:type="dcterms:W3CDTF">2010-03-02T07:19:22Z</dcterms:created>
  <dcterms:modified xsi:type="dcterms:W3CDTF">2010-05-13T09:22:53Z</dcterms:modified>
</cp:coreProperties>
</file>