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80" r:id="rId5"/>
    <p:sldId id="279" r:id="rId6"/>
    <p:sldId id="278" r:id="rId7"/>
    <p:sldId id="259" r:id="rId8"/>
    <p:sldId id="272" r:id="rId9"/>
    <p:sldId id="282" r:id="rId10"/>
    <p:sldId id="262" r:id="rId11"/>
    <p:sldId id="284" r:id="rId12"/>
    <p:sldId id="285" r:id="rId13"/>
    <p:sldId id="286" r:id="rId14"/>
    <p:sldId id="287" r:id="rId15"/>
    <p:sldId id="288" r:id="rId16"/>
    <p:sldId id="289" r:id="rId17"/>
    <p:sldId id="271" r:id="rId18"/>
    <p:sldId id="260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5" d="100"/>
          <a:sy n="95" d="100"/>
        </p:scale>
        <p:origin x="6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146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61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09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60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0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86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20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45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6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0052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92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C5940-562D-456E-893D-0C3CAF30AAE3}" type="datetimeFigureOut">
              <a:rPr lang="nb-NO" smtClean="0"/>
              <a:t>07.09.2018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283A-B2C6-40EB-9A86-060714FE0B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326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275665"/>
            <a:ext cx="5775513" cy="1674159"/>
          </a:xfrm>
        </p:spPr>
        <p:txBody>
          <a:bodyPr>
            <a:normAutofit/>
          </a:bodyPr>
          <a:lstStyle/>
          <a:p>
            <a:pPr algn="l"/>
            <a:r>
              <a:rPr lang="nb-NO" sz="4000" b="1" dirty="0" smtClean="0"/>
              <a:t>EMEP </a:t>
            </a:r>
            <a:r>
              <a:rPr lang="nb-NO" sz="4000" b="1" dirty="0" err="1" smtClean="0"/>
              <a:t>Monitoring</a:t>
            </a:r>
            <a:r>
              <a:rPr lang="nb-NO" sz="4000" b="1" dirty="0" smtClean="0"/>
              <a:t> </a:t>
            </a:r>
            <a:r>
              <a:rPr lang="nb-NO" sz="4000" b="1" dirty="0" err="1" smtClean="0"/>
              <a:t>strategy</a:t>
            </a:r>
            <a:r>
              <a:rPr lang="nb-NO" sz="4000" b="1" dirty="0" smtClean="0"/>
              <a:t> 2020-2029</a:t>
            </a:r>
            <a:endParaRPr lang="nb-NO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2331289"/>
            <a:ext cx="6071348" cy="4425858"/>
          </a:xfrm>
        </p:spPr>
        <p:txBody>
          <a:bodyPr>
            <a:normAutofit/>
          </a:bodyPr>
          <a:lstStyle/>
          <a:p>
            <a:pPr algn="l"/>
            <a:r>
              <a:rPr lang="nb-NO" sz="2000" dirty="0" smtClean="0"/>
              <a:t>Kjetil Tørseth, EMEP-CCC</a:t>
            </a:r>
          </a:p>
          <a:p>
            <a:pPr algn="l"/>
            <a:r>
              <a:rPr lang="nb-NO" sz="2000" dirty="0" smtClean="0"/>
              <a:t>EMEP-SB, </a:t>
            </a:r>
            <a:r>
              <a:rPr lang="nb-NO" sz="2000" dirty="0" err="1" smtClean="0"/>
              <a:t>Sept</a:t>
            </a:r>
            <a:r>
              <a:rPr lang="nb-NO" sz="2000" dirty="0" smtClean="0"/>
              <a:t>, </a:t>
            </a:r>
            <a:r>
              <a:rPr lang="nb-NO" sz="2000" dirty="0" smtClean="0"/>
              <a:t>2018</a:t>
            </a:r>
          </a:p>
          <a:p>
            <a:pPr algn="l"/>
            <a:endParaRPr lang="nb-NO" sz="2000" dirty="0" smtClean="0"/>
          </a:p>
          <a:p>
            <a:pPr algn="l"/>
            <a:endParaRPr lang="nb-NO" sz="2000" dirty="0"/>
          </a:p>
          <a:p>
            <a:pPr algn="l"/>
            <a:r>
              <a:rPr lang="nb-NO" sz="2000" dirty="0" smtClean="0"/>
              <a:t>Max 10 </a:t>
            </a:r>
            <a:r>
              <a:rPr lang="nb-NO" sz="2000" dirty="0" err="1" smtClean="0"/>
              <a:t>pages</a:t>
            </a:r>
            <a:endParaRPr lang="nb-NO" sz="2000" dirty="0" smtClean="0"/>
          </a:p>
          <a:p>
            <a:pPr marL="342900" indent="-342900" algn="l">
              <a:buFontTx/>
              <a:buChar char="-"/>
            </a:pPr>
            <a:r>
              <a:rPr lang="nb-NO" sz="2000" dirty="0" smtClean="0"/>
              <a:t>General </a:t>
            </a:r>
            <a:r>
              <a:rPr lang="nb-NO" sz="2000" dirty="0" err="1" smtClean="0"/>
              <a:t>text</a:t>
            </a:r>
            <a:r>
              <a:rPr lang="nb-NO" sz="2000" dirty="0" smtClean="0"/>
              <a:t> (</a:t>
            </a:r>
            <a:r>
              <a:rPr lang="nb-NO" sz="2000" dirty="0" err="1" smtClean="0"/>
              <a:t>objecives</a:t>
            </a:r>
            <a:r>
              <a:rPr lang="nb-NO" sz="2000" dirty="0" smtClean="0"/>
              <a:t>, </a:t>
            </a:r>
            <a:r>
              <a:rPr lang="nb-NO" sz="2000" dirty="0" err="1" smtClean="0"/>
              <a:t>coordination</a:t>
            </a:r>
            <a:r>
              <a:rPr lang="nb-NO" sz="2000" dirty="0" smtClean="0"/>
              <a:t>, </a:t>
            </a:r>
            <a:r>
              <a:rPr lang="nb-NO" sz="2000" dirty="0" err="1" smtClean="0"/>
              <a:t>organization</a:t>
            </a:r>
            <a:r>
              <a:rPr lang="nb-NO" sz="2000" dirty="0" smtClean="0"/>
              <a:t>, </a:t>
            </a:r>
            <a:r>
              <a:rPr lang="nb-NO" sz="2000" dirty="0" err="1" smtClean="0"/>
              <a:t>compliance</a:t>
            </a:r>
            <a:r>
              <a:rPr lang="nb-NO" sz="2000" dirty="0" smtClean="0"/>
              <a:t>/</a:t>
            </a:r>
            <a:r>
              <a:rPr lang="nb-NO" sz="2000" dirty="0" err="1" smtClean="0"/>
              <a:t>implementation</a:t>
            </a:r>
            <a:r>
              <a:rPr lang="nb-NO" sz="2000" dirty="0" smtClean="0"/>
              <a:t>/</a:t>
            </a:r>
            <a:r>
              <a:rPr lang="nb-NO" sz="2000" dirty="0" err="1" smtClean="0"/>
              <a:t>evolution</a:t>
            </a:r>
            <a:endParaRPr lang="nb-NO" sz="2000" dirty="0" smtClean="0"/>
          </a:p>
          <a:p>
            <a:pPr marL="342900" indent="-342900" algn="l">
              <a:buFontTx/>
              <a:buChar char="-"/>
            </a:pPr>
            <a:r>
              <a:rPr lang="nb-NO" sz="2000" dirty="0" err="1" smtClean="0"/>
              <a:t>Specifications</a:t>
            </a:r>
            <a:r>
              <a:rPr lang="nb-NO" sz="2000" dirty="0" smtClean="0"/>
              <a:t> </a:t>
            </a:r>
            <a:endParaRPr lang="nb-N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33" y="0"/>
            <a:ext cx="5382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81034"/>
          </a:xfrm>
        </p:spPr>
        <p:txBody>
          <a:bodyPr>
            <a:normAutofit/>
          </a:bodyPr>
          <a:lstStyle/>
          <a:p>
            <a:r>
              <a:rPr lang="nb-NO" dirty="0" err="1" smtClean="0"/>
              <a:t>table</a:t>
            </a:r>
            <a:r>
              <a:rPr lang="nb-NO" dirty="0" smtClean="0"/>
              <a:t> listing </a:t>
            </a:r>
            <a:r>
              <a:rPr lang="nb-NO" dirty="0" err="1" smtClean="0"/>
              <a:t>specifications</a:t>
            </a:r>
            <a:r>
              <a:rPr lang="nb-NO" dirty="0" smtClean="0"/>
              <a:t>…(</a:t>
            </a:r>
            <a:r>
              <a:rPr lang="nb-NO" dirty="0" err="1" smtClean="0"/>
              <a:t>excel</a:t>
            </a:r>
            <a:r>
              <a:rPr lang="nb-NO" dirty="0" smtClean="0"/>
              <a:t>-file)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will</a:t>
            </a:r>
            <a:r>
              <a:rPr lang="nb-NO" dirty="0" smtClean="0"/>
              <a:t> not be </a:t>
            </a:r>
            <a:r>
              <a:rPr lang="nb-NO" dirty="0" err="1" smtClean="0"/>
              <a:t>presented</a:t>
            </a:r>
            <a:r>
              <a:rPr lang="nb-NO" dirty="0" smtClean="0"/>
              <a:t> in </a:t>
            </a:r>
            <a:r>
              <a:rPr lang="nb-NO" dirty="0" err="1" smtClean="0"/>
              <a:t>detail</a:t>
            </a:r>
            <a:r>
              <a:rPr lang="nb-NO" dirty="0" smtClean="0"/>
              <a:t> </a:t>
            </a:r>
            <a:r>
              <a:rPr lang="nb-NO" dirty="0" err="1" smtClean="0"/>
              <a:t>here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1000" y="4817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475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7976" cy="6163422"/>
          </a:xfrm>
        </p:spPr>
        <p:txBody>
          <a:bodyPr/>
          <a:lstStyle/>
          <a:p>
            <a:r>
              <a:rPr lang="nb-NO" b="1" dirty="0" smtClean="0"/>
              <a:t>Presentation </a:t>
            </a:r>
            <a:r>
              <a:rPr lang="nb-NO" b="1" dirty="0" err="1" smtClean="0"/>
              <a:t>of</a:t>
            </a:r>
            <a:r>
              <a:rPr lang="nb-NO" b="1" dirty="0" smtClean="0"/>
              <a:t> </a:t>
            </a:r>
            <a:r>
              <a:rPr lang="nb-NO" b="1" dirty="0" err="1" smtClean="0"/>
              <a:t>Strategy</a:t>
            </a:r>
            <a:r>
              <a:rPr lang="nb-NO" b="1" dirty="0" smtClean="0"/>
              <a:t> </a:t>
            </a:r>
            <a:r>
              <a:rPr lang="nb-NO" b="1" dirty="0" err="1" smtClean="0"/>
              <a:t>text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updated</a:t>
            </a:r>
            <a:r>
              <a:rPr lang="nb-NO" dirty="0" smtClean="0"/>
              <a:t> to </a:t>
            </a:r>
            <a:r>
              <a:rPr lang="nb-NO" dirty="0" err="1" smtClean="0"/>
              <a:t>reflect</a:t>
            </a:r>
            <a:r>
              <a:rPr lang="nb-NO" dirty="0" smtClean="0"/>
              <a:t> status </a:t>
            </a:r>
            <a:r>
              <a:rPr lang="nb-NO" dirty="0" err="1" smtClean="0"/>
              <a:t>quo</a:t>
            </a:r>
            <a:r>
              <a:rPr lang="nb-NO" dirty="0" smtClean="0"/>
              <a:t> </a:t>
            </a:r>
            <a:r>
              <a:rPr lang="nb-NO" dirty="0" err="1" smtClean="0"/>
              <a:t>wrt</a:t>
            </a:r>
            <a:r>
              <a:rPr lang="nb-NO" dirty="0" smtClean="0"/>
              <a:t> formal </a:t>
            </a:r>
            <a:r>
              <a:rPr lang="nb-NO" dirty="0" err="1" smtClean="0"/>
              <a:t>issues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err="1" smtClean="0"/>
              <a:t>rewritten</a:t>
            </a:r>
            <a:r>
              <a:rPr lang="nb-NO" dirty="0" smtClean="0"/>
              <a:t> to </a:t>
            </a:r>
            <a:r>
              <a:rPr lang="nb-NO" dirty="0" err="1" smtClean="0"/>
              <a:t>clarify</a:t>
            </a:r>
            <a:r>
              <a:rPr lang="nb-NO" dirty="0" smtClean="0"/>
              <a:t> </a:t>
            </a:r>
            <a:r>
              <a:rPr lang="nb-NO" dirty="0" err="1" smtClean="0"/>
              <a:t>typical</a:t>
            </a:r>
            <a:r>
              <a:rPr lang="nb-NO" dirty="0" smtClean="0"/>
              <a:t> questions </a:t>
            </a:r>
            <a:r>
              <a:rPr lang="nb-NO" dirty="0" err="1" smtClean="0"/>
              <a:t>raised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more </a:t>
            </a:r>
            <a:r>
              <a:rPr lang="nb-NO" dirty="0" err="1" smtClean="0"/>
              <a:t>clearly</a:t>
            </a:r>
            <a:r>
              <a:rPr lang="nb-NO" dirty="0" smtClean="0"/>
              <a:t> </a:t>
            </a:r>
            <a:r>
              <a:rPr lang="nb-NO" dirty="0" err="1" smtClean="0"/>
              <a:t>formulated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In </a:t>
            </a:r>
            <a:r>
              <a:rPr lang="nb-NO" dirty="0" err="1" smtClean="0"/>
              <a:t>essence</a:t>
            </a:r>
            <a:r>
              <a:rPr lang="nb-NO" dirty="0"/>
              <a:t> </a:t>
            </a:r>
            <a:r>
              <a:rPr lang="nb-NO" dirty="0" smtClean="0"/>
              <a:t>–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minor</a:t>
            </a:r>
            <a:r>
              <a:rPr lang="nb-NO" dirty="0" smtClean="0"/>
              <a:t> </a:t>
            </a:r>
            <a:r>
              <a:rPr lang="nb-NO" dirty="0" err="1" smtClean="0"/>
              <a:t>changes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1000" y="48173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60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Introduction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Intro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Main </a:t>
            </a:r>
            <a:r>
              <a:rPr lang="nb-NO" dirty="0" err="1" smtClean="0"/>
              <a:t>objectives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EMEP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Observations</a:t>
            </a:r>
            <a:r>
              <a:rPr lang="nb-NO" dirty="0" smtClean="0"/>
              <a:t> «services to policy»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Scales and </a:t>
            </a:r>
            <a:r>
              <a:rPr lang="nb-NO" dirty="0" err="1" smtClean="0"/>
              <a:t>relation</a:t>
            </a:r>
            <a:r>
              <a:rPr lang="nb-NO" dirty="0" smtClean="0"/>
              <a:t> to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initiatives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err="1" smtClean="0"/>
              <a:t>Previous</a:t>
            </a:r>
            <a:r>
              <a:rPr lang="nb-NO" dirty="0" smtClean="0"/>
              <a:t> </a:t>
            </a:r>
            <a:r>
              <a:rPr lang="nb-NO" dirty="0" err="1" smtClean="0"/>
              <a:t>versions</a:t>
            </a: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4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General </a:t>
            </a:r>
            <a:r>
              <a:rPr lang="nb-NO" dirty="0" err="1" smtClean="0"/>
              <a:t>objectives</a:t>
            </a:r>
            <a:r>
              <a:rPr lang="nb-NO" dirty="0" smtClean="0"/>
              <a:t> and </a:t>
            </a:r>
            <a:r>
              <a:rPr lang="nb-NO" dirty="0" err="1" smtClean="0"/>
              <a:t>requirements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6. </a:t>
            </a:r>
            <a:r>
              <a:rPr lang="nb-NO" dirty="0" err="1" smtClean="0"/>
              <a:t>Consistent</a:t>
            </a:r>
            <a:r>
              <a:rPr lang="nb-NO" dirty="0" smtClean="0"/>
              <a:t> and </a:t>
            </a:r>
            <a:r>
              <a:rPr lang="nb-NO" dirty="0" err="1" smtClean="0"/>
              <a:t>continued</a:t>
            </a:r>
            <a:r>
              <a:rPr lang="nb-NO" dirty="0" smtClean="0"/>
              <a:t> </a:t>
            </a:r>
            <a:r>
              <a:rPr lang="nb-NO" dirty="0" err="1" smtClean="0"/>
              <a:t>monitoring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7. General </a:t>
            </a:r>
            <a:r>
              <a:rPr lang="nb-NO" dirty="0" err="1" smtClean="0"/>
              <a:t>needs</a:t>
            </a:r>
            <a:r>
              <a:rPr lang="nb-NO" dirty="0" smtClean="0"/>
              <a:t> (spatial, temporal, co-</a:t>
            </a:r>
            <a:r>
              <a:rPr lang="nb-NO" dirty="0" err="1" smtClean="0"/>
              <a:t>located</a:t>
            </a:r>
            <a:r>
              <a:rPr lang="nb-NO" dirty="0" smtClean="0"/>
              <a:t>, </a:t>
            </a:r>
            <a:r>
              <a:rPr lang="nb-NO" dirty="0" err="1" smtClean="0"/>
              <a:t>affordable</a:t>
            </a:r>
            <a:r>
              <a:rPr lang="nb-NO" dirty="0" smtClean="0"/>
              <a:t>…)</a:t>
            </a:r>
          </a:p>
          <a:p>
            <a:pPr marL="0" indent="0">
              <a:buNone/>
            </a:pPr>
            <a:r>
              <a:rPr lang="nb-NO" dirty="0" smtClean="0"/>
              <a:t>8. </a:t>
            </a:r>
            <a:r>
              <a:rPr lang="nb-NO" dirty="0" err="1" smtClean="0"/>
              <a:t>Topical</a:t>
            </a:r>
            <a:r>
              <a:rPr lang="nb-NO" dirty="0" smtClean="0"/>
              <a:t> linkages and </a:t>
            </a:r>
            <a:r>
              <a:rPr lang="nb-NO" dirty="0" err="1" smtClean="0"/>
              <a:t>multi-disciplinarity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9. EMEP as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core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provider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EMEP region, </a:t>
            </a:r>
            <a:r>
              <a:rPr lang="nb-NO" dirty="0" err="1" smtClean="0"/>
              <a:t>local</a:t>
            </a:r>
            <a:r>
              <a:rPr lang="nb-NO" dirty="0" smtClean="0"/>
              <a:t>-global, </a:t>
            </a:r>
            <a:r>
              <a:rPr lang="nb-NO" dirty="0" err="1" smtClean="0"/>
              <a:t>satellite</a:t>
            </a:r>
            <a:r>
              <a:rPr lang="nb-NO" dirty="0" smtClean="0"/>
              <a:t> and </a:t>
            </a:r>
            <a:r>
              <a:rPr lang="nb-NO" dirty="0" err="1" smtClean="0"/>
              <a:t>other</a:t>
            </a:r>
            <a:r>
              <a:rPr lang="nb-NO" dirty="0" smtClean="0"/>
              <a:t> data, GEOSS/Copernicus</a:t>
            </a:r>
          </a:p>
          <a:p>
            <a:pPr marL="0" indent="0">
              <a:buNone/>
            </a:pPr>
            <a:r>
              <a:rPr lang="nb-NO" dirty="0" smtClean="0"/>
              <a:t>10. Integrated </a:t>
            </a:r>
            <a:r>
              <a:rPr lang="nb-NO" dirty="0" err="1" smtClean="0"/>
              <a:t>approach</a:t>
            </a:r>
            <a:r>
              <a:rPr lang="nb-NO" dirty="0" smtClean="0"/>
              <a:t> (</a:t>
            </a:r>
            <a:r>
              <a:rPr lang="nb-NO" dirty="0" err="1" smtClean="0"/>
              <a:t>SLCPs</a:t>
            </a:r>
            <a:r>
              <a:rPr lang="nb-NO" dirty="0" smtClean="0"/>
              <a:t>, </a:t>
            </a:r>
            <a:r>
              <a:rPr lang="nb-NO" dirty="0" err="1" smtClean="0"/>
              <a:t>Carbon</a:t>
            </a:r>
            <a:r>
              <a:rPr lang="nb-NO" dirty="0" smtClean="0"/>
              <a:t>- Nitrogen </a:t>
            </a:r>
            <a:r>
              <a:rPr lang="nb-NO" dirty="0" err="1" smtClean="0"/>
              <a:t>cycles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9339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Coordination</a:t>
            </a:r>
            <a:r>
              <a:rPr lang="nb-NO" dirty="0" smtClean="0"/>
              <a:t> and </a:t>
            </a:r>
            <a:r>
              <a:rPr lang="nb-NO" dirty="0" err="1" smtClean="0"/>
              <a:t>cooperation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11. The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relevant data</a:t>
            </a:r>
          </a:p>
          <a:p>
            <a:pPr marL="0" indent="0">
              <a:buNone/>
            </a:pPr>
            <a:r>
              <a:rPr lang="nb-NO" dirty="0" smtClean="0"/>
              <a:t>12. Listing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key</a:t>
            </a:r>
            <a:r>
              <a:rPr lang="nb-NO" dirty="0" smtClean="0"/>
              <a:t> </a:t>
            </a:r>
            <a:r>
              <a:rPr lang="nb-NO" dirty="0" err="1" smtClean="0"/>
              <a:t>collaborative</a:t>
            </a:r>
            <a:r>
              <a:rPr lang="nb-NO" dirty="0" smtClean="0"/>
              <a:t> </a:t>
            </a:r>
            <a:r>
              <a:rPr lang="nb-NO" dirty="0" err="1" smtClean="0"/>
              <a:t>programmes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13. The </a:t>
            </a:r>
            <a:r>
              <a:rPr lang="nb-NO" dirty="0" err="1" smtClean="0"/>
              <a:t>relation</a:t>
            </a:r>
            <a:r>
              <a:rPr lang="nb-NO" dirty="0" smtClean="0"/>
              <a:t> to </a:t>
            </a:r>
            <a:r>
              <a:rPr lang="nb-NO" dirty="0" err="1" smtClean="0"/>
              <a:t>science</a:t>
            </a:r>
            <a:r>
              <a:rPr lang="nb-NO" dirty="0" smtClean="0"/>
              <a:t> and state-</a:t>
            </a:r>
            <a:r>
              <a:rPr lang="nb-NO" dirty="0" err="1" smtClean="0"/>
              <a:t>of</a:t>
            </a:r>
            <a:r>
              <a:rPr lang="nb-NO" dirty="0" smtClean="0"/>
              <a:t>-</a:t>
            </a:r>
            <a:r>
              <a:rPr lang="nb-NO" dirty="0" err="1" smtClean="0"/>
              <a:t>the</a:t>
            </a:r>
            <a:r>
              <a:rPr lang="nb-NO" dirty="0" smtClean="0"/>
              <a:t>-art </a:t>
            </a:r>
            <a:r>
              <a:rPr lang="nb-NO" dirty="0" err="1" smtClean="0"/>
              <a:t>methods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12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75989" cy="1325563"/>
          </a:xfrm>
        </p:spPr>
        <p:txBody>
          <a:bodyPr/>
          <a:lstStyle/>
          <a:p>
            <a:r>
              <a:rPr lang="nb-NO" dirty="0" err="1" smtClean="0"/>
              <a:t>Specification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monitoring</a:t>
            </a:r>
            <a:r>
              <a:rPr lang="nb-NO" dirty="0" smtClean="0"/>
              <a:t> program 2020-2029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14. </a:t>
            </a:r>
            <a:r>
              <a:rPr lang="nb-NO" dirty="0" err="1" smtClean="0"/>
              <a:t>Defines</a:t>
            </a:r>
            <a:r>
              <a:rPr lang="nb-NO" dirty="0" smtClean="0"/>
              <a:t> «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levels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r>
              <a:rPr lang="nb-NO" dirty="0" smtClean="0"/>
              <a:t>15. Level 1</a:t>
            </a:r>
          </a:p>
          <a:p>
            <a:pPr marL="0" indent="0">
              <a:buNone/>
            </a:pPr>
            <a:r>
              <a:rPr lang="nb-NO" dirty="0" smtClean="0"/>
              <a:t>16. Level 2</a:t>
            </a:r>
          </a:p>
          <a:p>
            <a:pPr marL="0" indent="0">
              <a:buNone/>
            </a:pPr>
            <a:r>
              <a:rPr lang="nb-NO" dirty="0" smtClean="0"/>
              <a:t>17. Level 3</a:t>
            </a:r>
          </a:p>
          <a:p>
            <a:pPr marL="0" indent="0">
              <a:buNone/>
            </a:pPr>
            <a:r>
              <a:rPr lang="nb-NO" dirty="0" smtClean="0"/>
              <a:t>18. General </a:t>
            </a:r>
            <a:r>
              <a:rPr lang="nb-NO" dirty="0" err="1" smtClean="0"/>
              <a:t>specification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levels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19. Excel file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detailed</a:t>
            </a:r>
            <a:r>
              <a:rPr lang="nb-NO" dirty="0" smtClean="0"/>
              <a:t> listing</a:t>
            </a:r>
          </a:p>
          <a:p>
            <a:pPr marL="0" indent="0">
              <a:buNone/>
            </a:pPr>
            <a:r>
              <a:rPr lang="nb-NO" dirty="0" smtClean="0"/>
              <a:t>20. Co-location and </a:t>
            </a:r>
            <a:r>
              <a:rPr lang="nb-NO" dirty="0" err="1" smtClean="0"/>
              <a:t>exceptions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21 Temporal </a:t>
            </a:r>
            <a:r>
              <a:rPr lang="nb-NO" dirty="0" err="1" smtClean="0"/>
              <a:t>resolution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22. Spatial </a:t>
            </a:r>
            <a:r>
              <a:rPr lang="nb-NO" dirty="0" err="1" smtClean="0"/>
              <a:t>resolution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23. Data </a:t>
            </a:r>
            <a:r>
              <a:rPr lang="nb-NO" dirty="0" err="1" smtClean="0"/>
              <a:t>quality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24. Open data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34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135" y="365125"/>
            <a:ext cx="1177598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and further evolution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25. </a:t>
            </a:r>
            <a:r>
              <a:rPr lang="nb-NO" dirty="0" err="1" smtClean="0"/>
              <a:t>Request</a:t>
            </a:r>
            <a:r>
              <a:rPr lang="nb-NO" dirty="0" smtClean="0"/>
              <a:t> </a:t>
            </a:r>
            <a:r>
              <a:rPr lang="nb-NO" dirty="0" err="1" smtClean="0"/>
              <a:t>Parties</a:t>
            </a:r>
            <a:r>
              <a:rPr lang="nb-NO" dirty="0" smtClean="0"/>
              <a:t> to </a:t>
            </a:r>
            <a:r>
              <a:rPr lang="nb-NO" dirty="0" err="1" smtClean="0"/>
              <a:t>implement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26. Regions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few</a:t>
            </a:r>
            <a:r>
              <a:rPr lang="nb-NO" dirty="0" smtClean="0"/>
              <a:t> </a:t>
            </a:r>
            <a:r>
              <a:rPr lang="nb-NO" dirty="0" err="1" smtClean="0"/>
              <a:t>sites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27. National </a:t>
            </a:r>
            <a:r>
              <a:rPr lang="nb-NO" dirty="0" err="1" smtClean="0"/>
              <a:t>priorities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28. </a:t>
            </a:r>
            <a:r>
              <a:rPr lang="nb-NO" dirty="0" err="1" smtClean="0"/>
              <a:t>Emerging</a:t>
            </a:r>
            <a:r>
              <a:rPr lang="nb-NO" dirty="0" smtClean="0"/>
              <a:t> </a:t>
            </a:r>
            <a:r>
              <a:rPr lang="nb-NO" dirty="0" err="1" smtClean="0"/>
              <a:t>needs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15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16" y="99879"/>
            <a:ext cx="10515600" cy="1325563"/>
          </a:xfrm>
        </p:spPr>
        <p:txBody>
          <a:bodyPr/>
          <a:lstStyle/>
          <a:p>
            <a:r>
              <a:rPr lang="nb-NO" dirty="0" err="1" smtClean="0"/>
              <a:t>Remarks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889" y="1305289"/>
            <a:ext cx="11440470" cy="5423578"/>
          </a:xfrm>
        </p:spPr>
        <p:txBody>
          <a:bodyPr>
            <a:normAutofit/>
          </a:bodyPr>
          <a:lstStyle/>
          <a:p>
            <a:r>
              <a:rPr lang="nb-NO" b="1" u="sng" dirty="0" smtClean="0"/>
              <a:t>Level 1</a:t>
            </a:r>
            <a:r>
              <a:rPr lang="nb-NO" dirty="0" smtClean="0"/>
              <a:t>, </a:t>
            </a:r>
            <a:r>
              <a:rPr lang="nb-NO" dirty="0" err="1" smtClean="0"/>
              <a:t>largely</a:t>
            </a:r>
            <a:r>
              <a:rPr lang="nb-NO" dirty="0" smtClean="0"/>
              <a:t> </a:t>
            </a:r>
            <a:r>
              <a:rPr lang="nb-NO" dirty="0" err="1" smtClean="0"/>
              <a:t>engages</a:t>
            </a:r>
            <a:r>
              <a:rPr lang="nb-NO" dirty="0" smtClean="0"/>
              <a:t> </a:t>
            </a:r>
            <a:r>
              <a:rPr lang="nb-NO" dirty="0" err="1" smtClean="0"/>
              <a:t>governmental</a:t>
            </a:r>
            <a:r>
              <a:rPr lang="nb-NO" dirty="0" smtClean="0"/>
              <a:t> </a:t>
            </a:r>
            <a:r>
              <a:rPr lang="nb-NO" dirty="0" err="1" smtClean="0"/>
              <a:t>agencies</a:t>
            </a:r>
            <a:r>
              <a:rPr lang="nb-NO" dirty="0" smtClean="0"/>
              <a:t> and </a:t>
            </a:r>
            <a:r>
              <a:rPr lang="nb-NO" dirty="0" err="1" smtClean="0"/>
              <a:t>institutes</a:t>
            </a:r>
            <a:r>
              <a:rPr lang="nb-NO" dirty="0" smtClean="0"/>
              <a:t> and is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long-term </a:t>
            </a:r>
            <a:r>
              <a:rPr lang="nb-NO" dirty="0" err="1" smtClean="0"/>
              <a:t>funding</a:t>
            </a:r>
            <a:r>
              <a:rPr lang="nb-NO" dirty="0" smtClean="0"/>
              <a:t>. </a:t>
            </a:r>
            <a:r>
              <a:rPr lang="nb-NO" dirty="0" err="1" smtClean="0"/>
              <a:t>Standardized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and data </a:t>
            </a:r>
            <a:r>
              <a:rPr lang="nb-NO" dirty="0" err="1" smtClean="0"/>
              <a:t>products</a:t>
            </a:r>
            <a:r>
              <a:rPr lang="nb-NO" dirty="0" smtClean="0"/>
              <a:t>. QAQC </a:t>
            </a:r>
            <a:r>
              <a:rPr lang="nb-NO" dirty="0" err="1" smtClean="0"/>
              <a:t>internal</a:t>
            </a:r>
            <a:r>
              <a:rPr lang="nb-NO" dirty="0" smtClean="0"/>
              <a:t>, </a:t>
            </a:r>
            <a:r>
              <a:rPr lang="nb-NO" dirty="0" err="1"/>
              <a:t>p</a:t>
            </a:r>
            <a:r>
              <a:rPr lang="nb-NO" dirty="0" err="1" smtClean="0"/>
              <a:t>artly</a:t>
            </a:r>
            <a:r>
              <a:rPr lang="nb-NO" dirty="0" smtClean="0"/>
              <a:t> </a:t>
            </a:r>
            <a:r>
              <a:rPr lang="nb-NO" dirty="0" err="1" smtClean="0"/>
              <a:t>overlap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EU-Directives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monitoring</a:t>
            </a:r>
            <a:r>
              <a:rPr lang="nb-NO" dirty="0" smtClean="0"/>
              <a:t>. Data </a:t>
            </a:r>
            <a:r>
              <a:rPr lang="nb-NO" dirty="0" err="1" smtClean="0"/>
              <a:t>reported</a:t>
            </a:r>
            <a:r>
              <a:rPr lang="nb-NO" dirty="0" smtClean="0"/>
              <a:t> to EMEP.</a:t>
            </a:r>
          </a:p>
          <a:p>
            <a:r>
              <a:rPr lang="nb-NO" b="1" u="sng" dirty="0" smtClean="0"/>
              <a:t>Level 2</a:t>
            </a:r>
            <a:r>
              <a:rPr lang="nb-NO" dirty="0" smtClean="0"/>
              <a:t>, do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rely</a:t>
            </a:r>
            <a:r>
              <a:rPr lang="nb-NO" dirty="0" smtClean="0"/>
              <a:t> in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institutes</a:t>
            </a:r>
            <a:r>
              <a:rPr lang="nb-NO" dirty="0" smtClean="0"/>
              <a:t>/</a:t>
            </a:r>
            <a:r>
              <a:rPr lang="nb-NO" dirty="0" err="1" smtClean="0"/>
              <a:t>universities</a:t>
            </a:r>
            <a:r>
              <a:rPr lang="nb-NO" dirty="0" smtClean="0"/>
              <a:t>, </a:t>
            </a:r>
            <a:r>
              <a:rPr lang="nb-NO" dirty="0" err="1" smtClean="0"/>
              <a:t>close</a:t>
            </a:r>
            <a:r>
              <a:rPr lang="nb-NO" dirty="0" smtClean="0"/>
              <a:t> links to RI-</a:t>
            </a:r>
            <a:r>
              <a:rPr lang="nb-NO" dirty="0" err="1" smtClean="0"/>
              <a:t>initiatives</a:t>
            </a:r>
            <a:r>
              <a:rPr lang="nb-NO" dirty="0" smtClean="0"/>
              <a:t>. </a:t>
            </a:r>
            <a:r>
              <a:rPr lang="nb-NO" dirty="0" err="1" smtClean="0"/>
              <a:t>Standardized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and data </a:t>
            </a:r>
            <a:r>
              <a:rPr lang="nb-NO" dirty="0" err="1" smtClean="0"/>
              <a:t>products</a:t>
            </a:r>
            <a:r>
              <a:rPr lang="nb-NO" dirty="0" smtClean="0"/>
              <a:t>, </a:t>
            </a:r>
            <a:r>
              <a:rPr lang="nb-NO" dirty="0" err="1" smtClean="0"/>
              <a:t>external</a:t>
            </a:r>
            <a:r>
              <a:rPr lang="nb-NO" dirty="0" smtClean="0"/>
              <a:t> QAQC </a:t>
            </a:r>
            <a:r>
              <a:rPr lang="nb-NO" dirty="0" err="1" smtClean="0"/>
              <a:t>may</a:t>
            </a:r>
            <a:r>
              <a:rPr lang="nb-NO" dirty="0" smtClean="0"/>
              <a:t> </a:t>
            </a:r>
            <a:r>
              <a:rPr lang="nb-NO" dirty="0" err="1" smtClean="0"/>
              <a:t>occur</a:t>
            </a:r>
            <a:r>
              <a:rPr lang="nb-NO" dirty="0" smtClean="0"/>
              <a:t>. </a:t>
            </a:r>
            <a:r>
              <a:rPr lang="nb-NO" dirty="0" smtClean="0"/>
              <a:t>Data </a:t>
            </a:r>
            <a:r>
              <a:rPr lang="nb-NO" dirty="0" err="1" smtClean="0"/>
              <a:t>reported</a:t>
            </a:r>
            <a:r>
              <a:rPr lang="nb-NO" dirty="0" smtClean="0"/>
              <a:t> to EMEP.</a:t>
            </a:r>
          </a:p>
          <a:p>
            <a:r>
              <a:rPr lang="nb-NO" b="1" u="sng" dirty="0" smtClean="0"/>
              <a:t>Level 3</a:t>
            </a:r>
            <a:r>
              <a:rPr lang="nb-NO" dirty="0" smtClean="0"/>
              <a:t>, </a:t>
            </a:r>
            <a:r>
              <a:rPr lang="nb-NO" dirty="0" err="1" smtClean="0"/>
              <a:t>typically</a:t>
            </a:r>
            <a:r>
              <a:rPr lang="nb-NO" dirty="0" smtClean="0"/>
              <a:t> </a:t>
            </a:r>
            <a:r>
              <a:rPr lang="nb-NO" dirty="0" err="1" smtClean="0"/>
              <a:t>research</a:t>
            </a:r>
            <a:r>
              <a:rPr lang="nb-NO" dirty="0" smtClean="0"/>
              <a:t> </a:t>
            </a:r>
            <a:r>
              <a:rPr lang="nb-NO" dirty="0" err="1" smtClean="0"/>
              <a:t>oriented</a:t>
            </a:r>
            <a:r>
              <a:rPr lang="nb-NO" dirty="0" smtClean="0"/>
              <a:t>. </a:t>
            </a:r>
            <a:r>
              <a:rPr lang="nb-NO" dirty="0" err="1" smtClean="0"/>
              <a:t>Often</a:t>
            </a:r>
            <a:r>
              <a:rPr lang="nb-NO" dirty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standard </a:t>
            </a:r>
            <a:r>
              <a:rPr lang="nb-NO" dirty="0" err="1" smtClean="0"/>
              <a:t>methods</a:t>
            </a:r>
            <a:r>
              <a:rPr lang="nb-NO" dirty="0" smtClean="0"/>
              <a:t> or QAQC systems in </a:t>
            </a:r>
            <a:r>
              <a:rPr lang="nb-NO" dirty="0" err="1" smtClean="0"/>
              <a:t>place</a:t>
            </a:r>
            <a:r>
              <a:rPr lang="nb-NO" dirty="0" smtClean="0"/>
              <a:t>. </a:t>
            </a:r>
            <a:r>
              <a:rPr lang="nb-NO" dirty="0" err="1" smtClean="0"/>
              <a:t>Often</a:t>
            </a:r>
            <a:r>
              <a:rPr lang="nb-NO" dirty="0" smtClean="0"/>
              <a:t> </a:t>
            </a:r>
            <a:r>
              <a:rPr lang="nb-NO" dirty="0" err="1" smtClean="0"/>
              <a:t>no</a:t>
            </a:r>
            <a:r>
              <a:rPr lang="nb-NO" dirty="0" smtClean="0"/>
              <a:t> permanent </a:t>
            </a:r>
            <a:r>
              <a:rPr lang="nb-NO" dirty="0" smtClean="0"/>
              <a:t>long-term </a:t>
            </a:r>
            <a:r>
              <a:rPr lang="nb-NO" dirty="0" err="1" smtClean="0"/>
              <a:t>comittment</a:t>
            </a:r>
            <a:r>
              <a:rPr lang="nb-NO" dirty="0" smtClean="0"/>
              <a:t>. </a:t>
            </a:r>
            <a:r>
              <a:rPr lang="nb-NO" dirty="0" err="1" smtClean="0"/>
              <a:t>Also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locations and  «</a:t>
            </a:r>
            <a:r>
              <a:rPr lang="nb-NO" dirty="0" err="1" smtClean="0"/>
              <a:t>representativeness</a:t>
            </a:r>
            <a:r>
              <a:rPr lang="nb-NO" dirty="0" smtClean="0"/>
              <a:t>» </a:t>
            </a:r>
            <a:r>
              <a:rPr lang="nb-NO" dirty="0" err="1" smtClean="0"/>
              <a:t>than</a:t>
            </a:r>
            <a:r>
              <a:rPr lang="nb-NO" dirty="0" smtClean="0"/>
              <a:t> </a:t>
            </a:r>
            <a:r>
              <a:rPr lang="nb-NO" dirty="0" smtClean="0"/>
              <a:t>at Level </a:t>
            </a:r>
            <a:r>
              <a:rPr lang="nb-NO" dirty="0" smtClean="0"/>
              <a:t>1 and </a:t>
            </a:r>
            <a:r>
              <a:rPr lang="nb-NO" dirty="0" err="1" smtClean="0"/>
              <a:t>level</a:t>
            </a:r>
            <a:r>
              <a:rPr lang="nb-NO" dirty="0" smtClean="0"/>
              <a:t> 2. Data </a:t>
            </a:r>
            <a:r>
              <a:rPr lang="nb-NO" dirty="0" err="1" smtClean="0"/>
              <a:t>reported</a:t>
            </a:r>
            <a:r>
              <a:rPr lang="nb-NO" dirty="0" smtClean="0"/>
              <a:t> to EMEP,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exceptions</a:t>
            </a:r>
            <a:r>
              <a:rPr lang="nb-NO" dirty="0" smtClean="0"/>
              <a:t> (</a:t>
            </a:r>
            <a:r>
              <a:rPr lang="nb-NO" dirty="0" err="1" smtClean="0"/>
              <a:t>national</a:t>
            </a:r>
            <a:r>
              <a:rPr lang="nb-NO" dirty="0" smtClean="0"/>
              <a:t> </a:t>
            </a:r>
            <a:r>
              <a:rPr lang="nb-NO" dirty="0" err="1" smtClean="0"/>
              <a:t>network</a:t>
            </a:r>
            <a:r>
              <a:rPr lang="nb-NO" dirty="0" smtClean="0"/>
              <a:t> data)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Levels and </a:t>
            </a:r>
            <a:r>
              <a:rPr lang="nb-NO" dirty="0" err="1" smtClean="0"/>
              <a:t>site</a:t>
            </a:r>
            <a:r>
              <a:rPr lang="nb-NO" dirty="0" smtClean="0"/>
              <a:t> </a:t>
            </a:r>
            <a:r>
              <a:rPr lang="nb-NO" dirty="0" err="1" smtClean="0"/>
              <a:t>densities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186" y="1825624"/>
            <a:ext cx="4432397" cy="4749679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No </a:t>
            </a:r>
            <a:r>
              <a:rPr lang="nb-NO" dirty="0" err="1" smtClean="0"/>
              <a:t>change</a:t>
            </a:r>
            <a:r>
              <a:rPr lang="nb-NO" dirty="0" smtClean="0"/>
              <a:t> suggested to «</a:t>
            </a:r>
            <a:r>
              <a:rPr lang="nb-NO" dirty="0" err="1" smtClean="0"/>
              <a:t>level-approach</a:t>
            </a:r>
            <a:r>
              <a:rPr lang="nb-NO" dirty="0" smtClean="0"/>
              <a:t>» </a:t>
            </a:r>
          </a:p>
          <a:p>
            <a:endParaRPr lang="nb-NO" dirty="0"/>
          </a:p>
          <a:p>
            <a:r>
              <a:rPr lang="nb-NO" dirty="0" err="1" smtClean="0"/>
              <a:t>Regionally</a:t>
            </a:r>
            <a:r>
              <a:rPr lang="nb-NO" dirty="0" smtClean="0"/>
              <a:t> representative </a:t>
            </a:r>
            <a:r>
              <a:rPr lang="nb-NO" dirty="0" err="1" smtClean="0"/>
              <a:t>sites</a:t>
            </a:r>
            <a:r>
              <a:rPr lang="nb-NO" dirty="0" smtClean="0"/>
              <a:t> (rural/</a:t>
            </a:r>
            <a:r>
              <a:rPr lang="nb-NO" dirty="0" err="1" smtClean="0"/>
              <a:t>remote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Target </a:t>
            </a:r>
            <a:r>
              <a:rPr lang="nb-NO" dirty="0" err="1" smtClean="0"/>
              <a:t>site</a:t>
            </a:r>
            <a:r>
              <a:rPr lang="nb-NO" dirty="0" smtClean="0"/>
              <a:t> </a:t>
            </a:r>
            <a:r>
              <a:rPr lang="nb-NO" dirty="0" err="1" smtClean="0"/>
              <a:t>densities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«</a:t>
            </a:r>
            <a:r>
              <a:rPr lang="nb-NO" dirty="0" err="1" smtClean="0"/>
              <a:t>Implementation</a:t>
            </a:r>
            <a:r>
              <a:rPr lang="nb-NO" dirty="0" smtClean="0"/>
              <a:t> </a:t>
            </a:r>
            <a:r>
              <a:rPr lang="nb-NO" dirty="0" err="1" smtClean="0"/>
              <a:t>index</a:t>
            </a:r>
            <a:r>
              <a:rPr lang="nb-NO" dirty="0" smtClean="0"/>
              <a:t>» </a:t>
            </a:r>
            <a:r>
              <a:rPr lang="nb-NO" dirty="0" err="1" smtClean="0"/>
              <a:t>will</a:t>
            </a:r>
            <a:r>
              <a:rPr lang="nb-NO" dirty="0" smtClean="0"/>
              <a:t> </a:t>
            </a:r>
            <a:r>
              <a:rPr lang="nb-NO" dirty="0" err="1" smtClean="0"/>
              <a:t>remain</a:t>
            </a:r>
            <a:r>
              <a:rPr lang="nb-NO" dirty="0" smtClean="0"/>
              <a:t> an «in-</a:t>
            </a:r>
            <a:r>
              <a:rPr lang="nb-NO" dirty="0" err="1" smtClean="0"/>
              <a:t>official</a:t>
            </a:r>
            <a:r>
              <a:rPr lang="nb-NO" dirty="0" smtClean="0"/>
              <a:t>» </a:t>
            </a:r>
            <a:r>
              <a:rPr lang="nb-NO" dirty="0" err="1" smtClean="0"/>
              <a:t>measure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409" y="1953372"/>
            <a:ext cx="6887423" cy="42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1" y="413978"/>
            <a:ext cx="10515600" cy="1325563"/>
          </a:xfrm>
        </p:spPr>
        <p:txBody>
          <a:bodyPr/>
          <a:lstStyle/>
          <a:p>
            <a:r>
              <a:rPr lang="nb-NO" dirty="0" smtClean="0"/>
              <a:t>EMEP </a:t>
            </a:r>
            <a:r>
              <a:rPr lang="nb-NO" dirty="0" err="1" smtClean="0"/>
              <a:t>monitoring</a:t>
            </a:r>
            <a:r>
              <a:rPr lang="nb-NO" dirty="0" smtClean="0"/>
              <a:t> - </a:t>
            </a:r>
            <a:br>
              <a:rPr lang="nb-NO" dirty="0" smtClean="0"/>
            </a:br>
            <a:r>
              <a:rPr lang="nb-NO" dirty="0"/>
              <a:t>	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29" y="2094566"/>
            <a:ext cx="8670923" cy="4351338"/>
          </a:xfrm>
        </p:spPr>
        <p:txBody>
          <a:bodyPr>
            <a:normAutofit/>
          </a:bodyPr>
          <a:lstStyle/>
          <a:p>
            <a:r>
              <a:rPr lang="nb-NO" dirty="0" smtClean="0"/>
              <a:t>42 </a:t>
            </a:r>
            <a:r>
              <a:rPr lang="nb-NO" dirty="0" err="1" smtClean="0"/>
              <a:t>countries</a:t>
            </a:r>
            <a:r>
              <a:rPr lang="nb-NO" dirty="0" smtClean="0"/>
              <a:t> </a:t>
            </a:r>
          </a:p>
          <a:p>
            <a:r>
              <a:rPr lang="nb-NO" dirty="0" smtClean="0"/>
              <a:t>346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stations</a:t>
            </a:r>
            <a:endParaRPr lang="nb-NO" dirty="0" smtClean="0"/>
          </a:p>
          <a:p>
            <a:r>
              <a:rPr lang="nb-NO" dirty="0" smtClean="0"/>
              <a:t>85 different instrument types</a:t>
            </a:r>
          </a:p>
          <a:p>
            <a:r>
              <a:rPr lang="nb-NO" dirty="0" smtClean="0"/>
              <a:t>more </a:t>
            </a:r>
            <a:r>
              <a:rPr lang="nb-NO" dirty="0" err="1" smtClean="0"/>
              <a:t>than</a:t>
            </a:r>
            <a:r>
              <a:rPr lang="nb-NO" dirty="0" smtClean="0"/>
              <a:t> 460 different </a:t>
            </a:r>
            <a:r>
              <a:rPr lang="nb-NO" dirty="0" err="1" smtClean="0"/>
              <a:t>components</a:t>
            </a:r>
            <a:r>
              <a:rPr lang="nb-NO" dirty="0" smtClean="0"/>
              <a:t>/variables</a:t>
            </a:r>
          </a:p>
          <a:p>
            <a:r>
              <a:rPr lang="nb-NO" dirty="0" err="1"/>
              <a:t>r</a:t>
            </a:r>
            <a:r>
              <a:rPr lang="nb-NO" dirty="0" err="1" smtClean="0"/>
              <a:t>esulting</a:t>
            </a:r>
            <a:r>
              <a:rPr lang="nb-NO" dirty="0" smtClean="0"/>
              <a:t> in </a:t>
            </a:r>
            <a:r>
              <a:rPr lang="nb-NO" dirty="0" err="1" smtClean="0"/>
              <a:t>about</a:t>
            </a:r>
            <a:r>
              <a:rPr lang="nb-NO" dirty="0" smtClean="0"/>
              <a:t> 50.000 </a:t>
            </a:r>
            <a:r>
              <a:rPr lang="nb-NO" dirty="0" err="1" smtClean="0"/>
              <a:t>datasets</a:t>
            </a:r>
            <a:r>
              <a:rPr lang="nb-NO" dirty="0" smtClean="0"/>
              <a:t>!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4593" y="430026"/>
            <a:ext cx="4333434" cy="2684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593" y="3173296"/>
            <a:ext cx="3936123" cy="362763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316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4" y="59604"/>
            <a:ext cx="12124765" cy="6776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2929" y="3314700"/>
            <a:ext cx="578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/>
              <a:t>EMEP in «</a:t>
            </a:r>
            <a:r>
              <a:rPr lang="nb-NO" sz="2800" dirty="0" err="1" smtClean="0"/>
              <a:t>Title</a:t>
            </a:r>
            <a:r>
              <a:rPr lang="nb-NO" sz="2800" dirty="0" smtClean="0"/>
              <a:t>», «</a:t>
            </a:r>
            <a:r>
              <a:rPr lang="nb-NO" sz="2800" dirty="0" err="1" smtClean="0"/>
              <a:t>topic</a:t>
            </a:r>
            <a:r>
              <a:rPr lang="nb-NO" sz="2800" dirty="0" smtClean="0"/>
              <a:t>» or «</a:t>
            </a:r>
            <a:r>
              <a:rPr lang="nb-NO" sz="2800" dirty="0" err="1" smtClean="0"/>
              <a:t>funding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sp>
        <p:nvSpPr>
          <p:cNvPr id="6" name="Rectangle 5"/>
          <p:cNvSpPr/>
          <p:nvPr/>
        </p:nvSpPr>
        <p:spPr>
          <a:xfrm>
            <a:off x="11313456" y="3052482"/>
            <a:ext cx="694765" cy="25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7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381" y="0"/>
            <a:ext cx="9533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93"/>
            <a:ext cx="12192000" cy="60920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10535" y="3126440"/>
            <a:ext cx="132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UK: 140.000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712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60" y="264268"/>
            <a:ext cx="8794483" cy="520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79038"/>
            <a:ext cx="5929011" cy="3482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753" y="6266329"/>
            <a:ext cx="332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~1000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users</a:t>
            </a:r>
            <a:r>
              <a:rPr lang="nb-NO" dirty="0" smtClean="0"/>
              <a:t> per </a:t>
            </a:r>
            <a:r>
              <a:rPr lang="nb-NO" dirty="0" err="1" smtClean="0"/>
              <a:t>month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2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Basis</a:t>
            </a:r>
            <a:r>
              <a:rPr lang="nb-NO" dirty="0" smtClean="0"/>
              <a:t>;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Major </a:t>
            </a:r>
            <a:r>
              <a:rPr lang="nb-NO" dirty="0" err="1" smtClean="0"/>
              <a:t>revisions</a:t>
            </a:r>
            <a:r>
              <a:rPr lang="nb-NO" dirty="0" smtClean="0"/>
              <a:t> not </a:t>
            </a:r>
            <a:r>
              <a:rPr lang="nb-NO" dirty="0" err="1" smtClean="0"/>
              <a:t>seen</a:t>
            </a:r>
            <a:r>
              <a:rPr lang="nb-NO" dirty="0" smtClean="0"/>
              <a:t> </a:t>
            </a:r>
            <a:r>
              <a:rPr lang="nb-NO" dirty="0" err="1" smtClean="0"/>
              <a:t>necessary</a:t>
            </a:r>
            <a:r>
              <a:rPr lang="nb-NO" dirty="0" smtClean="0"/>
              <a:t> (</a:t>
            </a:r>
            <a:r>
              <a:rPr lang="nb-NO" dirty="0" err="1" smtClean="0"/>
              <a:t>follows</a:t>
            </a:r>
            <a:r>
              <a:rPr lang="nb-NO" dirty="0" smtClean="0"/>
              <a:t> major </a:t>
            </a:r>
            <a:r>
              <a:rPr lang="nb-NO" dirty="0" err="1" smtClean="0"/>
              <a:t>revision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2004-&gt;)</a:t>
            </a:r>
          </a:p>
          <a:p>
            <a:pPr lvl="1"/>
            <a:r>
              <a:rPr lang="nb-NO" dirty="0" smtClean="0"/>
              <a:t>(</a:t>
            </a:r>
            <a:r>
              <a:rPr lang="nb-NO" dirty="0" err="1" smtClean="0"/>
              <a:t>level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r>
              <a:rPr lang="nb-NO" dirty="0" smtClean="0"/>
              <a:t>, </a:t>
            </a:r>
            <a:r>
              <a:rPr lang="nb-NO" dirty="0" err="1" smtClean="0"/>
              <a:t>multi-topic</a:t>
            </a:r>
            <a:r>
              <a:rPr lang="nb-NO" dirty="0" smtClean="0"/>
              <a:t>,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new</a:t>
            </a:r>
            <a:r>
              <a:rPr lang="nb-NO" dirty="0" smtClean="0"/>
              <a:t> </a:t>
            </a:r>
            <a:r>
              <a:rPr lang="nb-NO" dirty="0" err="1" smtClean="0"/>
              <a:t>thematic</a:t>
            </a:r>
            <a:r>
              <a:rPr lang="nb-NO" dirty="0" smtClean="0"/>
              <a:t> areas </a:t>
            </a:r>
            <a:r>
              <a:rPr lang="nb-NO" dirty="0" err="1" smtClean="0"/>
              <a:t>beyond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five</a:t>
            </a:r>
            <a:r>
              <a:rPr lang="nb-NO" dirty="0" smtClean="0"/>
              <a:t> </a:t>
            </a:r>
            <a:r>
              <a:rPr lang="nb-NO" dirty="0" err="1" smtClean="0"/>
              <a:t>currently</a:t>
            </a:r>
            <a:r>
              <a:rPr lang="nb-NO" dirty="0" smtClean="0"/>
              <a:t> </a:t>
            </a:r>
            <a:r>
              <a:rPr lang="nb-NO" dirty="0" err="1" smtClean="0"/>
              <a:t>considered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Defines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measurands</a:t>
            </a:r>
            <a:r>
              <a:rPr lang="nb-NO" dirty="0" smtClean="0"/>
              <a:t> and </a:t>
            </a:r>
            <a:r>
              <a:rPr lang="nb-NO" dirty="0" err="1" smtClean="0"/>
              <a:t>their</a:t>
            </a:r>
            <a:r>
              <a:rPr lang="nb-NO" dirty="0" smtClean="0"/>
              <a:t> temporal/spatial </a:t>
            </a:r>
            <a:r>
              <a:rPr lang="nb-NO" dirty="0" err="1" smtClean="0"/>
              <a:t>resolution</a:t>
            </a:r>
            <a:endParaRPr lang="nb-NO" dirty="0" smtClean="0"/>
          </a:p>
          <a:p>
            <a:r>
              <a:rPr lang="nb-NO" dirty="0" err="1" smtClean="0"/>
              <a:t>Does</a:t>
            </a:r>
            <a:r>
              <a:rPr lang="nb-NO" dirty="0" smtClean="0"/>
              <a:t> not </a:t>
            </a:r>
            <a:r>
              <a:rPr lang="nb-NO" dirty="0" err="1" smtClean="0"/>
              <a:t>address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in </a:t>
            </a:r>
            <a:r>
              <a:rPr lang="nb-NO" dirty="0" err="1" smtClean="0"/>
              <a:t>any</a:t>
            </a:r>
            <a:r>
              <a:rPr lang="nb-NO" dirty="0" smtClean="0"/>
              <a:t> </a:t>
            </a:r>
            <a:r>
              <a:rPr lang="nb-NO" dirty="0" err="1" smtClean="0"/>
              <a:t>detail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still </a:t>
            </a:r>
            <a:r>
              <a:rPr lang="nb-NO" dirty="0" err="1" smtClean="0"/>
              <a:t>measurement</a:t>
            </a:r>
            <a:r>
              <a:rPr lang="nb-NO" dirty="0" smtClean="0"/>
              <a:t> </a:t>
            </a:r>
            <a:r>
              <a:rPr lang="nb-NO" dirty="0" err="1" smtClean="0"/>
              <a:t>methods</a:t>
            </a:r>
            <a:r>
              <a:rPr lang="nb-NO" dirty="0" smtClean="0"/>
              <a:t> (</a:t>
            </a:r>
            <a:r>
              <a:rPr lang="nb-NO" dirty="0" err="1" smtClean="0"/>
              <a:t>capabilities</a:t>
            </a:r>
            <a:r>
              <a:rPr lang="nb-NO" dirty="0" smtClean="0"/>
              <a:t>/</a:t>
            </a:r>
            <a:r>
              <a:rPr lang="nb-NO" dirty="0" err="1" smtClean="0"/>
              <a:t>limitations</a:t>
            </a:r>
            <a:r>
              <a:rPr lang="nb-NO" dirty="0" smtClean="0"/>
              <a:t>) have </a:t>
            </a:r>
            <a:r>
              <a:rPr lang="nb-NO" dirty="0" err="1" smtClean="0"/>
              <a:t>important</a:t>
            </a:r>
            <a:r>
              <a:rPr lang="nb-NO" dirty="0" smtClean="0"/>
              <a:t> </a:t>
            </a:r>
            <a:r>
              <a:rPr lang="nb-NO" dirty="0" err="1" smtClean="0"/>
              <a:t>impacts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approach</a:t>
            </a:r>
            <a:endParaRPr lang="nb-NO" dirty="0" smtClean="0"/>
          </a:p>
          <a:p>
            <a:r>
              <a:rPr lang="nb-NO" dirty="0" err="1" smtClean="0"/>
              <a:t>Harmonization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initiatives</a:t>
            </a:r>
            <a:r>
              <a:rPr lang="nb-NO" dirty="0" smtClean="0"/>
              <a:t> still </a:t>
            </a:r>
            <a:r>
              <a:rPr lang="nb-NO" dirty="0" err="1" smtClean="0"/>
              <a:t>very</a:t>
            </a:r>
            <a:r>
              <a:rPr lang="nb-NO" dirty="0" smtClean="0"/>
              <a:t> </a:t>
            </a:r>
            <a:r>
              <a:rPr lang="nb-NO" dirty="0" err="1" smtClean="0"/>
              <a:t>important</a:t>
            </a:r>
            <a:endParaRPr lang="nb-NO" dirty="0" smtClean="0"/>
          </a:p>
          <a:p>
            <a:r>
              <a:rPr lang="nb-NO" dirty="0" smtClean="0"/>
              <a:t>Regional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measurements</a:t>
            </a:r>
            <a:r>
              <a:rPr lang="nb-NO" dirty="0" smtClean="0"/>
              <a:t>, links to AQD</a:t>
            </a:r>
          </a:p>
          <a:p>
            <a:r>
              <a:rPr lang="nb-NO" dirty="0" err="1" smtClean="0"/>
              <a:t>Feasible</a:t>
            </a:r>
            <a:r>
              <a:rPr lang="nb-NO" dirty="0" smtClean="0"/>
              <a:t> and </a:t>
            </a:r>
            <a:r>
              <a:rPr lang="nb-NO" dirty="0" err="1" smtClean="0"/>
              <a:t>engaging</a:t>
            </a:r>
            <a:endParaRPr lang="nb-NO" dirty="0" smtClean="0"/>
          </a:p>
          <a:p>
            <a:r>
              <a:rPr lang="nb-NO" dirty="0" err="1" smtClean="0"/>
              <a:t>Ambitious</a:t>
            </a:r>
            <a:r>
              <a:rPr lang="nb-NO" dirty="0" smtClean="0"/>
              <a:t> in </a:t>
            </a:r>
            <a:r>
              <a:rPr lang="nb-NO" dirty="0" err="1" smtClean="0"/>
              <a:t>scope</a:t>
            </a:r>
            <a:r>
              <a:rPr lang="nb-NO" dirty="0" smtClean="0"/>
              <a:t>, </a:t>
            </a:r>
            <a:r>
              <a:rPr lang="nb-NO" dirty="0" err="1" smtClean="0"/>
              <a:t>relaxed</a:t>
            </a:r>
            <a:r>
              <a:rPr lang="nb-NO" dirty="0" smtClean="0"/>
              <a:t> in </a:t>
            </a:r>
            <a:r>
              <a:rPr lang="nb-NO" dirty="0" err="1" smtClean="0"/>
              <a:t>compliance</a:t>
            </a:r>
            <a:r>
              <a:rPr lang="nb-NO" dirty="0" smtClean="0"/>
              <a:t> (not </a:t>
            </a:r>
            <a:r>
              <a:rPr lang="nb-NO" dirty="0" err="1" smtClean="0"/>
              <a:t>opposite</a:t>
            </a:r>
            <a:r>
              <a:rPr lang="nb-NO" dirty="0" smtClean="0"/>
              <a:t>)</a:t>
            </a:r>
          </a:p>
          <a:p>
            <a:r>
              <a:rPr lang="nb-NO" dirty="0" err="1" smtClean="0"/>
              <a:t>Secure</a:t>
            </a:r>
            <a:r>
              <a:rPr lang="nb-NO" dirty="0" smtClean="0"/>
              <a:t> long-time series</a:t>
            </a:r>
          </a:p>
        </p:txBody>
      </p:sp>
    </p:spTree>
    <p:extLst>
      <p:ext uri="{BB962C8B-B14F-4D97-AF65-F5344CB8AC3E}">
        <p14:creationId xmlns:p14="http://schemas.microsoft.com/office/powerpoint/2010/main" val="12356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00" y="78827"/>
            <a:ext cx="10515600" cy="1035269"/>
          </a:xfrm>
        </p:spPr>
        <p:txBody>
          <a:bodyPr/>
          <a:lstStyle/>
          <a:p>
            <a:r>
              <a:rPr lang="nb-NO" dirty="0" err="1" smtClean="0"/>
              <a:t>Timeline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500" y="924910"/>
            <a:ext cx="11566112" cy="5785945"/>
          </a:xfrm>
        </p:spPr>
        <p:txBody>
          <a:bodyPr>
            <a:normAutofit/>
          </a:bodyPr>
          <a:lstStyle/>
          <a:p>
            <a:r>
              <a:rPr lang="nb-NO" sz="2000" b="1" dirty="0" err="1" smtClean="0"/>
              <a:t>Continuous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communication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with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funding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agencies</a:t>
            </a:r>
            <a:r>
              <a:rPr lang="nb-NO" sz="2000" b="1" dirty="0" smtClean="0"/>
              <a:t>, </a:t>
            </a:r>
            <a:r>
              <a:rPr lang="nb-NO" sz="2000" b="1" dirty="0" err="1" smtClean="0"/>
              <a:t>measurement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community</a:t>
            </a:r>
            <a:r>
              <a:rPr lang="nb-NO" sz="2000" b="1" dirty="0" smtClean="0"/>
              <a:t> and data </a:t>
            </a:r>
            <a:r>
              <a:rPr lang="nb-NO" sz="2000" b="1" dirty="0" err="1" smtClean="0"/>
              <a:t>users</a:t>
            </a:r>
            <a:endParaRPr lang="nb-NO" sz="2000" b="1" dirty="0" smtClean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r>
              <a:rPr lang="nb-NO" sz="2000" u="sng" dirty="0" smtClean="0"/>
              <a:t>Technical </a:t>
            </a:r>
            <a:r>
              <a:rPr lang="nb-NO" sz="2000" u="sng" dirty="0" err="1" smtClean="0"/>
              <a:t>requirements</a:t>
            </a:r>
            <a:endParaRPr lang="nb-NO" sz="2000" u="sng" dirty="0" smtClean="0"/>
          </a:p>
          <a:p>
            <a:r>
              <a:rPr lang="nb-NO" sz="2000" dirty="0" err="1" smtClean="0"/>
              <a:t>Consultations</a:t>
            </a:r>
            <a:r>
              <a:rPr lang="nb-NO" sz="2000" dirty="0" smtClean="0"/>
              <a:t> </a:t>
            </a:r>
            <a:r>
              <a:rPr lang="nb-NO" sz="2000" dirty="0" err="1" smtClean="0"/>
              <a:t>with</a:t>
            </a:r>
            <a:r>
              <a:rPr lang="nb-NO" sz="2000" dirty="0" smtClean="0"/>
              <a:t> EMEP </a:t>
            </a:r>
            <a:r>
              <a:rPr lang="nb-NO" sz="2000" dirty="0" err="1" smtClean="0"/>
              <a:t>Steering</a:t>
            </a:r>
            <a:r>
              <a:rPr lang="nb-NO" sz="2000" dirty="0" smtClean="0"/>
              <a:t> Body/EMEP TFMM</a:t>
            </a:r>
          </a:p>
          <a:p>
            <a:r>
              <a:rPr lang="nb-NO" sz="2000" dirty="0" smtClean="0"/>
              <a:t>Updates </a:t>
            </a:r>
            <a:r>
              <a:rPr lang="nb-NO" sz="2000" dirty="0" err="1" smtClean="0"/>
              <a:t>reflecting</a:t>
            </a:r>
            <a:r>
              <a:rPr lang="nb-NO" sz="2000" dirty="0" smtClean="0"/>
              <a:t> status </a:t>
            </a:r>
            <a:r>
              <a:rPr lang="nb-NO" sz="2000" dirty="0" err="1" smtClean="0"/>
              <a:t>of</a:t>
            </a:r>
            <a:r>
              <a:rPr lang="nb-NO" sz="2000" dirty="0" smtClean="0"/>
              <a:t> WMO-GAW, ACTRIS, </a:t>
            </a:r>
            <a:r>
              <a:rPr lang="nb-NO" sz="2000" dirty="0" err="1" smtClean="0"/>
              <a:t>other</a:t>
            </a:r>
            <a:r>
              <a:rPr lang="nb-NO" sz="2000" dirty="0" smtClean="0"/>
              <a:t>…</a:t>
            </a:r>
          </a:p>
          <a:p>
            <a:r>
              <a:rPr lang="nb-NO" sz="2000" dirty="0" err="1" smtClean="0"/>
              <a:t>Internal</a:t>
            </a:r>
            <a:r>
              <a:rPr lang="nb-NO" sz="2000" dirty="0" smtClean="0"/>
              <a:t> workshop at NILU</a:t>
            </a:r>
          </a:p>
          <a:p>
            <a:r>
              <a:rPr lang="nb-NO" sz="2000" dirty="0" smtClean="0"/>
              <a:t>Draft1 sent to MSC-W and MSC-E</a:t>
            </a:r>
          </a:p>
          <a:p>
            <a:r>
              <a:rPr lang="nb-NO" sz="2000" dirty="0" smtClean="0"/>
              <a:t>Draft2 for TFMM May 3rd, </a:t>
            </a:r>
            <a:r>
              <a:rPr lang="nb-NO" sz="2000" dirty="0" smtClean="0"/>
              <a:t>2018, </a:t>
            </a:r>
            <a:r>
              <a:rPr lang="nb-NO" sz="2000" dirty="0" err="1" smtClean="0"/>
              <a:t>special</a:t>
            </a:r>
            <a:r>
              <a:rPr lang="nb-NO" sz="2000" dirty="0" smtClean="0"/>
              <a:t> </a:t>
            </a:r>
            <a:r>
              <a:rPr lang="nb-NO" sz="2000" dirty="0" err="1" smtClean="0"/>
              <a:t>session</a:t>
            </a:r>
            <a:r>
              <a:rPr lang="nb-NO" sz="2000" dirty="0" smtClean="0"/>
              <a:t> at TFMM</a:t>
            </a:r>
          </a:p>
          <a:p>
            <a:r>
              <a:rPr lang="nb-NO" sz="2000" dirty="0" err="1" smtClean="0"/>
              <a:t>Written</a:t>
            </a:r>
            <a:r>
              <a:rPr lang="nb-NO" sz="2000" dirty="0" smtClean="0"/>
              <a:t> input and </a:t>
            </a:r>
            <a:r>
              <a:rPr lang="nb-NO" sz="2000" dirty="0" err="1" smtClean="0"/>
              <a:t>comments</a:t>
            </a:r>
            <a:r>
              <a:rPr lang="nb-NO" sz="2000" dirty="0" smtClean="0"/>
              <a:t> by June 2018 </a:t>
            </a:r>
          </a:p>
          <a:p>
            <a:r>
              <a:rPr lang="nb-NO" sz="2000" dirty="0" smtClean="0"/>
              <a:t>Draft3 </a:t>
            </a:r>
            <a:r>
              <a:rPr lang="nb-NO" sz="2000" dirty="0" err="1" smtClean="0"/>
              <a:t>available</a:t>
            </a:r>
            <a:r>
              <a:rPr lang="nb-NO" sz="2000" dirty="0" smtClean="0"/>
              <a:t> August 2018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 err="1" smtClean="0"/>
              <a:t>Strategy</a:t>
            </a:r>
            <a:r>
              <a:rPr lang="nb-NO" sz="2000" dirty="0" smtClean="0"/>
              <a:t> </a:t>
            </a:r>
            <a:r>
              <a:rPr lang="nb-NO" sz="2000" dirty="0" err="1" smtClean="0"/>
              <a:t>text</a:t>
            </a:r>
            <a:endParaRPr lang="nb-NO" sz="2000" dirty="0" smtClean="0"/>
          </a:p>
          <a:p>
            <a:r>
              <a:rPr lang="nb-NO" sz="2000" dirty="0" smtClean="0"/>
              <a:t>First draft </a:t>
            </a:r>
            <a:r>
              <a:rPr lang="nb-NO" sz="2000" dirty="0" err="1" smtClean="0"/>
              <a:t>prepared</a:t>
            </a:r>
            <a:r>
              <a:rPr lang="nb-NO" sz="2000" dirty="0" smtClean="0"/>
              <a:t> by EMEP-CC, </a:t>
            </a:r>
            <a:r>
              <a:rPr lang="nb-NO" sz="2000" dirty="0" err="1" smtClean="0"/>
              <a:t>available</a:t>
            </a:r>
            <a:r>
              <a:rPr lang="nb-NO" sz="2000" dirty="0" smtClean="0"/>
              <a:t> August 2018</a:t>
            </a:r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1800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252412"/>
            <a:ext cx="109156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3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9984</TotalTime>
  <Words>588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EMEP Monitoring strategy 2020-2029</vt:lpstr>
      <vt:lpstr>EMEP monitoring -   where are we?</vt:lpstr>
      <vt:lpstr>PowerPoint Presentation</vt:lpstr>
      <vt:lpstr>PowerPoint Presentation</vt:lpstr>
      <vt:lpstr>PowerPoint Presentation</vt:lpstr>
      <vt:lpstr>PowerPoint Presentation</vt:lpstr>
      <vt:lpstr>Basis;</vt:lpstr>
      <vt:lpstr>Timeline:</vt:lpstr>
      <vt:lpstr>PowerPoint Presentation</vt:lpstr>
      <vt:lpstr>table listing specifications…(excel-file)  will not be presented in detail here  </vt:lpstr>
      <vt:lpstr>Presentation of Strategy text  updated to reflect status quo wrt formal issues  rewritten to clarify typical questions raised  more clearly formulated  In essence – only minor changes</vt:lpstr>
      <vt:lpstr>Introduction</vt:lpstr>
      <vt:lpstr>General objectives and requirements</vt:lpstr>
      <vt:lpstr>Coordination and cooperation</vt:lpstr>
      <vt:lpstr>Specification of the monitoring program 2020-2029</vt:lpstr>
      <vt:lpstr>Implementation and further evolution</vt:lpstr>
      <vt:lpstr>Remarks</vt:lpstr>
      <vt:lpstr>Levels and site densities</vt:lpstr>
    </vt:vector>
  </TitlesOfParts>
  <Company>NILU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EMEP Monitoring strategy 2020-2029</dc:title>
  <dc:creator>Kjetil Tørseth</dc:creator>
  <cp:lastModifiedBy>Kjetil Tørseth</cp:lastModifiedBy>
  <cp:revision>50</cp:revision>
  <dcterms:created xsi:type="dcterms:W3CDTF">2018-04-19T06:32:47Z</dcterms:created>
  <dcterms:modified xsi:type="dcterms:W3CDTF">2018-09-12T07:34:10Z</dcterms:modified>
</cp:coreProperties>
</file>